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4"/>
  </p:sldMasterIdLst>
  <p:notesMasterIdLst>
    <p:notesMasterId r:id="rId43"/>
  </p:notesMasterIdLst>
  <p:sldIdLst>
    <p:sldId id="257" r:id="rId5"/>
    <p:sldId id="304" r:id="rId6"/>
    <p:sldId id="258" r:id="rId7"/>
    <p:sldId id="259" r:id="rId8"/>
    <p:sldId id="305" r:id="rId9"/>
    <p:sldId id="260" r:id="rId10"/>
    <p:sldId id="261" r:id="rId11"/>
    <p:sldId id="262" r:id="rId12"/>
    <p:sldId id="263" r:id="rId13"/>
    <p:sldId id="269" r:id="rId14"/>
    <p:sldId id="277" r:id="rId15"/>
    <p:sldId id="271" r:id="rId16"/>
    <p:sldId id="272" r:id="rId17"/>
    <p:sldId id="276" r:id="rId18"/>
    <p:sldId id="274" r:id="rId19"/>
    <p:sldId id="278" r:id="rId20"/>
    <p:sldId id="279" r:id="rId21"/>
    <p:sldId id="280" r:id="rId22"/>
    <p:sldId id="281" r:id="rId23"/>
    <p:sldId id="282" r:id="rId24"/>
    <p:sldId id="268" r:id="rId25"/>
    <p:sldId id="283" r:id="rId26"/>
    <p:sldId id="265" r:id="rId27"/>
    <p:sldId id="285" r:id="rId28"/>
    <p:sldId id="286" r:id="rId29"/>
    <p:sldId id="287" r:id="rId30"/>
    <p:sldId id="301" r:id="rId31"/>
    <p:sldId id="294" r:id="rId32"/>
    <p:sldId id="302" r:id="rId33"/>
    <p:sldId id="295" r:id="rId34"/>
    <p:sldId id="296" r:id="rId35"/>
    <p:sldId id="297" r:id="rId36"/>
    <p:sldId id="298" r:id="rId37"/>
    <p:sldId id="299" r:id="rId38"/>
    <p:sldId id="300" r:id="rId39"/>
    <p:sldId id="288" r:id="rId40"/>
    <p:sldId id="289" r:id="rId41"/>
    <p:sldId id="290" r:id="rId4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anas@o365.uoa.gr" initials="k" lastIdx="1" clrIdx="0">
    <p:extLst>
      <p:ext uri="{19B8F6BF-5375-455C-9EA6-DF929625EA0E}">
        <p15:presenceInfo xmlns:p15="http://schemas.microsoft.com/office/powerpoint/2012/main" userId="kathanas@o365.uoa.g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765EC9-04F2-4A8F-A82E-A2741924039F}" v="12" dt="2025-05-07T07:34:09.4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81" autoAdjust="0"/>
    <p:restoredTop sz="90869" autoAdjust="0"/>
  </p:normalViewPr>
  <p:slideViewPr>
    <p:cSldViewPr snapToGrid="0">
      <p:cViewPr>
        <p:scale>
          <a:sx n="100" d="100"/>
          <a:sy n="100" d="100"/>
        </p:scale>
        <p:origin x="1051" y="-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6T06:58:06.518"/>
    </inkml:context>
    <inkml:brush xml:id="br0">
      <inkml:brushProperty name="width" value="0.05" units="cm"/>
      <inkml:brushProperty name="height" value="0.05" units="cm"/>
    </inkml:brush>
  </inkml:definitions>
  <inkml:trace contextRef="#ctx0" brushRef="#br0">0 149 24575,'72'-1'0,"9"0"0,131 15 0,-22 11 0,268 3 0,-322-16 0,-29-1 0,484-4 0,-371-28 0,-112 8 0,-4 1 0,119-7 0,647-8 0,-234 22 0,-356 7 0,-243-4 0,66-12 0,19-1 0,15 13 0,-49 2 0,89-11 0,34-7 0,295 13 0,-254 8 0,10-5 0,292 5 0,-394 13 0,33 1 0,-113-13 0,124 23 0,-125-13 0,131 4 0,-123-17 0,243-5 0,-199-8 0,230-50 0,-28 17 0,-79 16 0,-86 6-1365,-137 16-5461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6T07:48:08.433"/>
    </inkml:context>
    <inkml:brush xml:id="br0">
      <inkml:brushProperty name="width" value="0.05" units="cm"/>
      <inkml:brushProperty name="height" value="0.05" units="cm"/>
    </inkml:brush>
  </inkml:definitions>
  <inkml:trace contextRef="#ctx0" brushRef="#br0">0 1 24575,'6'0'0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6T07:48:08.670"/>
    </inkml:context>
    <inkml:brush xml:id="br0">
      <inkml:brushProperty name="width" value="0.05" units="cm"/>
      <inkml:brushProperty name="height" value="0.05" units="cm"/>
    </inkml:brush>
  </inkml:definitions>
  <inkml:trace contextRef="#ctx0" brushRef="#br0">1 1 24575,'5'0'0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6T07:48:08.908"/>
    </inkml:context>
    <inkml:brush xml:id="br0">
      <inkml:brushProperty name="width" value="0.05" units="cm"/>
      <inkml:brushProperty name="height" value="0.05" units="cm"/>
    </inkml:brush>
  </inkml:definitions>
  <inkml:trace contextRef="#ctx0" brushRef="#br0">1 1 24575,'5'0'0,"8"0"0,6 0 0,1 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6T07:48:18.124"/>
    </inkml:context>
    <inkml:brush xml:id="br0">
      <inkml:brushProperty name="width" value="0.05" units="cm"/>
      <inkml:brushProperty name="height" value="0.05" units="cm"/>
    </inkml:brush>
  </inkml:definitions>
  <inkml:trace contextRef="#ctx0" brushRef="#br0">1 6 24575,'0'-5'0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6T07:48:18.745"/>
    </inkml:context>
    <inkml:brush xml:id="br0">
      <inkml:brushProperty name="width" value="0.05" units="cm"/>
      <inkml:brushProperty name="height" value="0.05" units="cm"/>
    </inkml:brush>
  </inkml:definitions>
  <inkml:trace contextRef="#ctx0" brushRef="#br0">1 1 24575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6T07:48:19.064"/>
    </inkml:context>
    <inkml:brush xml:id="br0">
      <inkml:brushProperty name="width" value="0.05" units="cm"/>
      <inkml:brushProperty name="height" value="0.05" units="cm"/>
    </inkml:brush>
  </inkml:definitions>
  <inkml:trace contextRef="#ctx0" brushRef="#br0">1 1 24575,'11'5'0,"14"13"0,13 9 0,12 4 0,2 4 0,-7-5-8191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6T07:48:20.197"/>
    </inkml:context>
    <inkml:brush xml:id="br0">
      <inkml:brushProperty name="width" value="0.05" units="cm"/>
      <inkml:brushProperty name="height" value="0.05" units="cm"/>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9D1499-F75D-4867-9E26-DD265EF176CD}" type="datetimeFigureOut">
              <a:rPr lang="el-GR" smtClean="0"/>
              <a:t>8/5/2025</a:t>
            </a:fld>
            <a:endParaRPr lang="el-GR"/>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981C62-C04E-4A3C-AA62-69BB15D0A2A8}" type="slidenum">
              <a:rPr lang="el-GR" smtClean="0"/>
              <a:t>‹#›</a:t>
            </a:fld>
            <a:endParaRPr lang="el-GR"/>
          </a:p>
        </p:txBody>
      </p:sp>
    </p:spTree>
    <p:extLst>
      <p:ext uri="{BB962C8B-B14F-4D97-AF65-F5344CB8AC3E}">
        <p14:creationId xmlns:p14="http://schemas.microsoft.com/office/powerpoint/2010/main" val="2307103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C981C62-C04E-4A3C-AA62-69BB15D0A2A8}" type="slidenum">
              <a:rPr lang="el-GR" smtClean="0"/>
              <a:t>2</a:t>
            </a:fld>
            <a:endParaRPr lang="el-GR"/>
          </a:p>
        </p:txBody>
      </p:sp>
    </p:spTree>
    <p:extLst>
      <p:ext uri="{BB962C8B-B14F-4D97-AF65-F5344CB8AC3E}">
        <p14:creationId xmlns:p14="http://schemas.microsoft.com/office/powerpoint/2010/main" val="4089542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FF80B1-6522-4C4B-9170-F0C41956CFF1}" type="slidenum">
              <a:rPr lang="el-GR" altLang="el-GR" smtClean="0">
                <a:latin typeface="Arial" panose="020B0604020202020204" pitchFamily="34" charset="0"/>
              </a:rPr>
              <a:pPr>
                <a:spcBef>
                  <a:spcPct val="0"/>
                </a:spcBef>
              </a:pPr>
              <a:t>12</a:t>
            </a:fld>
            <a:endParaRPr lang="el-GR" altLang="el-GR">
              <a:latin typeface="Arial" panose="020B0604020202020204" pitchFamily="34" charset="0"/>
            </a:endParaRPr>
          </a:p>
        </p:txBody>
      </p:sp>
    </p:spTree>
    <p:extLst>
      <p:ext uri="{BB962C8B-B14F-4D97-AF65-F5344CB8AC3E}">
        <p14:creationId xmlns:p14="http://schemas.microsoft.com/office/powerpoint/2010/main" val="2428626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B8FB9D-E6F8-42E7-80FD-381211012BB4}" type="slidenum">
              <a:rPr lang="el-GR" altLang="el-GR" smtClean="0">
                <a:latin typeface="Arial" panose="020B0604020202020204" pitchFamily="34" charset="0"/>
              </a:rPr>
              <a:pPr>
                <a:spcBef>
                  <a:spcPct val="0"/>
                </a:spcBef>
              </a:pPr>
              <a:t>13</a:t>
            </a:fld>
            <a:endParaRPr lang="el-GR" altLang="el-GR">
              <a:latin typeface="Arial" panose="020B0604020202020204" pitchFamily="34" charset="0"/>
            </a:endParaRPr>
          </a:p>
        </p:txBody>
      </p:sp>
    </p:spTree>
    <p:extLst>
      <p:ext uri="{BB962C8B-B14F-4D97-AF65-F5344CB8AC3E}">
        <p14:creationId xmlns:p14="http://schemas.microsoft.com/office/powerpoint/2010/main" val="1282103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b="0" i="0" kern="1200" dirty="0">
                <a:solidFill>
                  <a:schemeClr val="tx1"/>
                </a:solidFill>
                <a:effectLst/>
                <a:latin typeface="+mn-lt"/>
                <a:ea typeface="+mn-ea"/>
                <a:cs typeface="+mn-cs"/>
              </a:rPr>
              <a:t>Στην Ελλάδα που πραγματοποιούνται 100.000 γεννήσεις ετησίως</a:t>
            </a:r>
            <a:r>
              <a:rPr lang="el-GR" sz="1200" b="0" i="0" kern="1200" baseline="0" dirty="0">
                <a:solidFill>
                  <a:schemeClr val="tx1"/>
                </a:solidFill>
                <a:effectLst/>
                <a:latin typeface="+mn-lt"/>
                <a:ea typeface="+mn-ea"/>
                <a:cs typeface="+mn-cs"/>
              </a:rPr>
              <a:t> και </a:t>
            </a:r>
            <a:r>
              <a:rPr lang="el-GR" sz="1200" b="0" i="0" kern="1200" dirty="0">
                <a:solidFill>
                  <a:schemeClr val="tx1"/>
                </a:solidFill>
                <a:effectLst/>
                <a:latin typeface="+mn-lt"/>
                <a:ea typeface="+mn-ea"/>
                <a:cs typeface="+mn-cs"/>
              </a:rPr>
              <a:t>διαγιγνώσκονται με αυτισμό 700 με 1000 παιδιά κάθε χρόνο. </a:t>
            </a:r>
            <a:r>
              <a:rPr lang="el-GR" sz="1200" dirty="0">
                <a:latin typeface="+mn-lt"/>
              </a:rPr>
              <a:t>Επειδή λοιπόν, μια Ειδική Αγωγή και Περιβαλλοντική παρέμβαση μπορεί να αλλάξει τη ζωή του παιδιού με </a:t>
            </a:r>
            <a:r>
              <a:rPr lang="en-US" sz="1200" dirty="0">
                <a:latin typeface="+mn-lt"/>
              </a:rPr>
              <a:t>ASD</a:t>
            </a:r>
            <a:r>
              <a:rPr lang="el-GR" sz="1200" dirty="0">
                <a:latin typeface="+mn-lt"/>
              </a:rPr>
              <a:t>, θεωρούμε τον Αυτισμό </a:t>
            </a:r>
            <a:r>
              <a:rPr lang="el-GR" sz="1200" u="sng" dirty="0">
                <a:solidFill>
                  <a:schemeClr val="accent4"/>
                </a:solidFill>
                <a:latin typeface="+mn-lt"/>
              </a:rPr>
              <a:t>ως  ένα παράδειγμα </a:t>
            </a:r>
            <a:r>
              <a:rPr lang="el-GR" sz="1200" u="sng" dirty="0" err="1">
                <a:solidFill>
                  <a:schemeClr val="accent4"/>
                </a:solidFill>
                <a:latin typeface="+mn-lt"/>
              </a:rPr>
              <a:t>πολυγονιδιακής</a:t>
            </a:r>
            <a:r>
              <a:rPr lang="el-GR" sz="1200" u="sng" dirty="0">
                <a:solidFill>
                  <a:schemeClr val="accent4"/>
                </a:solidFill>
                <a:latin typeface="+mn-lt"/>
              </a:rPr>
              <a:t> κληρονομικότητας που σχετίζεται με το περιβάλλον</a:t>
            </a:r>
            <a:r>
              <a:rPr lang="el-GR" sz="1200" dirty="0">
                <a:solidFill>
                  <a:schemeClr val="accent5"/>
                </a:solidFill>
                <a:latin typeface="+mn-lt"/>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dirty="0">
                <a:solidFill>
                  <a:schemeClr val="accent5"/>
                </a:solidFill>
                <a:latin typeface="+mn-lt"/>
              </a:rPr>
              <a:t>ΕΠΕ: Υποδείξτε το Λάθος για τον Αυτισμό: (Α) Ταυτίζεται με την ονομασία </a:t>
            </a:r>
            <a:r>
              <a:rPr lang="el-GR" sz="1200" b="1" dirty="0">
                <a:latin typeface="+mn-lt"/>
              </a:rPr>
              <a:t>Διαταραχές του Φάσματος του Αυτισμού- </a:t>
            </a:r>
            <a:r>
              <a:rPr lang="en-US" sz="1200" b="1" dirty="0">
                <a:latin typeface="+mn-lt"/>
              </a:rPr>
              <a:t>ASD</a:t>
            </a:r>
            <a:r>
              <a:rPr lang="el-GR" sz="1200" b="1" dirty="0">
                <a:latin typeface="+mn-lt"/>
              </a:rPr>
              <a:t>, (Β) </a:t>
            </a:r>
            <a:r>
              <a:rPr lang="el-GR" sz="1200" dirty="0">
                <a:latin typeface="+mn-lt"/>
              </a:rPr>
              <a:t>θεωρείται ως ένα παράδειγμα</a:t>
            </a:r>
            <a:r>
              <a:rPr lang="el-GR" sz="1200" u="sng" dirty="0">
                <a:solidFill>
                  <a:schemeClr val="accent4"/>
                </a:solidFill>
                <a:latin typeface="+mn-lt"/>
              </a:rPr>
              <a:t> παράδειγμα </a:t>
            </a:r>
            <a:r>
              <a:rPr lang="el-GR" sz="1200" u="sng" dirty="0" err="1">
                <a:solidFill>
                  <a:schemeClr val="accent4"/>
                </a:solidFill>
                <a:latin typeface="+mn-lt"/>
              </a:rPr>
              <a:t>πολυγονιδιακής</a:t>
            </a:r>
            <a:r>
              <a:rPr lang="el-GR" sz="1200" u="sng" dirty="0">
                <a:solidFill>
                  <a:schemeClr val="accent4"/>
                </a:solidFill>
                <a:latin typeface="+mn-lt"/>
              </a:rPr>
              <a:t> κληρονομικότητας που σχετίζεται με το περιβάλλον</a:t>
            </a:r>
            <a:r>
              <a:rPr lang="el-GR" sz="1200" dirty="0">
                <a:solidFill>
                  <a:schemeClr val="accent5"/>
                </a:solidFill>
                <a:latin typeface="+mn-lt"/>
              </a:rPr>
              <a:t>. (Γ) </a:t>
            </a:r>
            <a:r>
              <a:rPr lang="el-GR" altLang="el-GR" sz="1200" dirty="0">
                <a:latin typeface="+mn-lt"/>
              </a:rPr>
              <a:t>Η αναλογία των ASD ατόμων στο συνολικό πληθυσμό είναι περίπου 6 ανά 1000. (Δ) η αναλογία ανδρών-γυναικών είναι 1 προς 4.</a:t>
            </a:r>
            <a:r>
              <a:rPr lang="el-GR" altLang="el-GR" sz="1200" dirty="0"/>
              <a:t> </a:t>
            </a:r>
            <a:r>
              <a:rPr lang="el-GR" altLang="el-GR" sz="1200" dirty="0">
                <a:latin typeface="+mn-lt"/>
              </a:rPr>
              <a:t> (Ε) Παρουσιάζεται μεγάλη συχνότητά του σε άτομα με Εύθραυστο Χρωμόσωμα.</a:t>
            </a:r>
            <a:endParaRPr lang="el-GR" sz="1200" dirty="0">
              <a:solidFill>
                <a:schemeClr val="accent5"/>
              </a:solidFill>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l-GR" sz="1200" dirty="0">
              <a:solidFill>
                <a:schemeClr val="accent5"/>
              </a:solidFill>
              <a:latin typeface="+mn-lt"/>
            </a:endParaRPr>
          </a:p>
          <a:p>
            <a:endParaRPr lang="el-GR" dirty="0"/>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14</a:t>
            </a:fld>
            <a:endParaRPr lang="el-GR" altLang="el-GR"/>
          </a:p>
        </p:txBody>
      </p:sp>
    </p:spTree>
    <p:extLst>
      <p:ext uri="{BB962C8B-B14F-4D97-AF65-F5344CB8AC3E}">
        <p14:creationId xmlns:p14="http://schemas.microsoft.com/office/powerpoint/2010/main" val="1152030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15</a:t>
            </a:fld>
            <a:endParaRPr lang="el-GR" altLang="el-GR"/>
          </a:p>
        </p:txBody>
      </p:sp>
    </p:spTree>
    <p:extLst>
      <p:ext uri="{BB962C8B-B14F-4D97-AF65-F5344CB8AC3E}">
        <p14:creationId xmlns:p14="http://schemas.microsoft.com/office/powerpoint/2010/main" val="1982209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anose="020B0604020202020204" pitchFamily="34" charset="0"/>
              <a:buChar char="•"/>
            </a:pPr>
            <a:r>
              <a:rPr lang="el-GR" sz="1200" dirty="0"/>
              <a:t>Αλλαγές στον </a:t>
            </a:r>
            <a:r>
              <a:rPr lang="el-GR" sz="1200" dirty="0" err="1"/>
              <a:t>αριθµό</a:t>
            </a:r>
            <a:r>
              <a:rPr lang="el-GR" sz="1200" dirty="0"/>
              <a:t> των χρωμοσωμάτων: Θέλω να μάθετε</a:t>
            </a:r>
            <a:r>
              <a:rPr lang="el-GR" sz="1200" baseline="0" dirty="0"/>
              <a:t> μόνο το Σύνδρομο </a:t>
            </a:r>
            <a:r>
              <a:rPr lang="en-US" sz="1200" baseline="0" dirty="0"/>
              <a:t>Down, </a:t>
            </a:r>
            <a:r>
              <a:rPr lang="el-GR" altLang="el-GR" sz="1000" dirty="0" err="1">
                <a:latin typeface="Arial" panose="020B0604020202020204" pitchFamily="34" charset="0"/>
              </a:rPr>
              <a:t>Tο</a:t>
            </a:r>
            <a:r>
              <a:rPr lang="el-GR" altLang="el-GR" sz="1000" dirty="0">
                <a:latin typeface="Arial" panose="020B0604020202020204" pitchFamily="34" charset="0"/>
              </a:rPr>
              <a:t> </a:t>
            </a:r>
            <a:r>
              <a:rPr lang="el-GR" altLang="el-GR" sz="1000" i="1" dirty="0">
                <a:latin typeface="Arial" panose="020B0604020202020204" pitchFamily="34" charset="0"/>
              </a:rPr>
              <a:t>σύνδρομο </a:t>
            </a:r>
            <a:r>
              <a:rPr lang="el-GR" altLang="el-GR" sz="1000" i="1" dirty="0" err="1">
                <a:latin typeface="Arial" panose="020B0604020202020204" pitchFamily="34" charset="0"/>
              </a:rPr>
              <a:t>Κlinefelter</a:t>
            </a:r>
            <a:r>
              <a:rPr lang="el-GR" altLang="el-GR" sz="1000" i="1" dirty="0">
                <a:latin typeface="Arial" panose="020B0604020202020204" pitchFamily="34" charset="0"/>
              </a:rPr>
              <a:t>,</a:t>
            </a:r>
            <a:r>
              <a:rPr lang="el-GR" altLang="el-GR" sz="1000" dirty="0">
                <a:latin typeface="Arial" panose="020B0604020202020204" pitchFamily="34" charset="0"/>
              </a:rPr>
              <a:t> το </a:t>
            </a:r>
            <a:r>
              <a:rPr lang="el-GR" altLang="el-GR" sz="1000" i="1" dirty="0">
                <a:latin typeface="Arial" panose="020B0604020202020204" pitchFamily="34" charset="0"/>
              </a:rPr>
              <a:t>σύνδρομο </a:t>
            </a:r>
            <a:r>
              <a:rPr lang="el-GR" altLang="el-GR" sz="1000" i="1" dirty="0" err="1">
                <a:latin typeface="Arial" panose="020B0604020202020204" pitchFamily="34" charset="0"/>
              </a:rPr>
              <a:t>Triplo</a:t>
            </a:r>
            <a:r>
              <a:rPr lang="el-GR" altLang="el-GR" sz="1000" i="1" dirty="0">
                <a:latin typeface="Arial" panose="020B0604020202020204" pitchFamily="34" charset="0"/>
              </a:rPr>
              <a:t>-Χ</a:t>
            </a:r>
            <a:r>
              <a:rPr lang="el-GR" altLang="el-GR" sz="1200" dirty="0">
                <a:latin typeface="Arial" panose="020B0604020202020204" pitchFamily="34" charset="0"/>
              </a:rPr>
              <a:t> και το </a:t>
            </a:r>
            <a:r>
              <a:rPr lang="el-GR" altLang="el-GR" sz="1200" i="1" dirty="0">
                <a:latin typeface="Arial" panose="020B0604020202020204" pitchFamily="34" charset="0"/>
              </a:rPr>
              <a:t>σύνδρομο T</a:t>
            </a:r>
            <a:r>
              <a:rPr lang="en-US" altLang="el-GR" sz="1200" i="1" dirty="0" err="1">
                <a:latin typeface="Arial" panose="020B0604020202020204" pitchFamily="34" charset="0"/>
              </a:rPr>
              <a:t>urner</a:t>
            </a:r>
            <a:r>
              <a:rPr lang="en-US" altLang="el-GR" sz="1200" i="1" dirty="0">
                <a:latin typeface="Arial" panose="020B0604020202020204" pitchFamily="34" charset="0"/>
              </a:rPr>
              <a:t>.</a:t>
            </a:r>
            <a:r>
              <a:rPr lang="el-GR" altLang="el-GR" sz="1200" dirty="0">
                <a:latin typeface="Arial" panose="020B0604020202020204" pitchFamily="34" charset="0"/>
              </a:rPr>
              <a:t>  </a:t>
            </a:r>
            <a:endParaRPr lang="el-GR" sz="1200" dirty="0"/>
          </a:p>
          <a:p>
            <a:r>
              <a:rPr lang="el-GR" sz="1200" dirty="0"/>
              <a:t>• Αλλαγές στη </a:t>
            </a:r>
            <a:r>
              <a:rPr lang="el-GR" sz="1200" dirty="0" err="1"/>
              <a:t>δοµή</a:t>
            </a:r>
            <a:r>
              <a:rPr lang="el-GR" sz="1200" dirty="0"/>
              <a:t> κάποιου</a:t>
            </a:r>
            <a:r>
              <a:rPr lang="el-GR" sz="1200" baseline="0" dirty="0"/>
              <a:t> χρωμοσώματος</a:t>
            </a:r>
            <a:r>
              <a:rPr lang="el-GR" sz="1200" dirty="0"/>
              <a:t>:</a:t>
            </a:r>
            <a:r>
              <a:rPr lang="el-GR" sz="1200" baseline="0" dirty="0"/>
              <a:t> Εδώ, θα μάθετε </a:t>
            </a:r>
            <a:r>
              <a:rPr lang="el-GR" dirty="0"/>
              <a:t>Τα Σύνδρομα «</a:t>
            </a:r>
            <a:r>
              <a:rPr lang="el-GR" dirty="0" err="1"/>
              <a:t>Κρι</a:t>
            </a:r>
            <a:r>
              <a:rPr lang="el-GR" dirty="0"/>
              <a:t> Ντου</a:t>
            </a:r>
            <a:r>
              <a:rPr lang="el-GR" baseline="0" dirty="0"/>
              <a:t> </a:t>
            </a:r>
            <a:r>
              <a:rPr lang="el-GR" baseline="0" dirty="0" err="1"/>
              <a:t>Σχα</a:t>
            </a:r>
            <a:r>
              <a:rPr lang="el-GR" baseline="0" dirty="0"/>
              <a:t>», </a:t>
            </a:r>
            <a:r>
              <a:rPr lang="en-US" baseline="0" dirty="0"/>
              <a:t>Williams </a:t>
            </a:r>
            <a:r>
              <a:rPr lang="el-GR" baseline="0" dirty="0"/>
              <a:t>και αυτό του Χρωμοσώματος Φιλαδέλφεια. </a:t>
            </a:r>
          </a:p>
          <a:p>
            <a:endParaRPr lang="el-GR" baseline="0" dirty="0"/>
          </a:p>
          <a:p>
            <a:r>
              <a:rPr lang="el-GR" baseline="0" dirty="0"/>
              <a:t>Ότι σας έχω σε σμίκρυνση, το διαβάζετε για τον εαυτό σας μόνο.!</a:t>
            </a:r>
            <a:endParaRPr lang="el-GR" dirty="0"/>
          </a:p>
        </p:txBody>
      </p:sp>
      <p:sp>
        <p:nvSpPr>
          <p:cNvPr id="4" name="Θέση αριθμού διαφάνειας 3"/>
          <p:cNvSpPr>
            <a:spLocks noGrp="1"/>
          </p:cNvSpPr>
          <p:nvPr>
            <p:ph type="sldNum" sz="quarter" idx="10"/>
          </p:nvPr>
        </p:nvSpPr>
        <p:spPr/>
        <p:txBody>
          <a:bodyPr/>
          <a:lstStyle/>
          <a:p>
            <a:fld id="{16C960A7-67D6-4AC1-A54C-A6B277DCB5FE}" type="slidenum">
              <a:rPr lang="el-GR" smtClean="0"/>
              <a:t>16</a:t>
            </a:fld>
            <a:endParaRPr lang="el-GR"/>
          </a:p>
        </p:txBody>
      </p:sp>
    </p:spTree>
    <p:extLst>
      <p:ext uri="{BB962C8B-B14F-4D97-AF65-F5344CB8AC3E}">
        <p14:creationId xmlns:p14="http://schemas.microsoft.com/office/powerpoint/2010/main" val="1959060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24</a:t>
            </a:fld>
            <a:endParaRPr lang="el-GR" altLang="el-GR"/>
          </a:p>
        </p:txBody>
      </p:sp>
    </p:spTree>
    <p:extLst>
      <p:ext uri="{BB962C8B-B14F-4D97-AF65-F5344CB8AC3E}">
        <p14:creationId xmlns:p14="http://schemas.microsoft.com/office/powerpoint/2010/main" val="591572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6C960A7-67D6-4AC1-A54C-A6B277DCB5FE}" type="slidenum">
              <a:rPr lang="el-GR" smtClean="0"/>
              <a:t>25</a:t>
            </a:fld>
            <a:endParaRPr lang="el-GR"/>
          </a:p>
        </p:txBody>
      </p:sp>
    </p:spTree>
    <p:extLst>
      <p:ext uri="{BB962C8B-B14F-4D97-AF65-F5344CB8AC3E}">
        <p14:creationId xmlns:p14="http://schemas.microsoft.com/office/powerpoint/2010/main" val="1888489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Αμνιακός Σάκος είναι ο σάκος που περικλείει το έμβρυο. Είναι γεμάτος με υγρό (Αμνιακό</a:t>
            </a:r>
            <a:r>
              <a:rPr lang="el-GR" baseline="0" dirty="0"/>
              <a:t> Υγρό) στο οποίο συνυπάρχουν κύτταρα και από τη μητέρα και από το έμβρυο. Τα κύτταρα αυτά είναι πολύ λίγα και πρέπει, αφού τα πάρει κάποιος, να τα καλλιεργήσει σε ειδική </a:t>
            </a:r>
            <a:r>
              <a:rPr lang="el-GR" baseline="0" dirty="0" err="1"/>
              <a:t>κυτταροκαλλιέργεια</a:t>
            </a:r>
            <a:r>
              <a:rPr lang="el-GR" baseline="0" dirty="0"/>
              <a:t> που χρειάζεται κάποιες εβδομάδες για να πραγματοποιηθεί. </a:t>
            </a:r>
          </a:p>
          <a:p>
            <a:r>
              <a:rPr lang="el-GR" baseline="0" dirty="0"/>
              <a:t>Κάπου λοιπόν στην 18</a:t>
            </a:r>
            <a:r>
              <a:rPr lang="el-GR" baseline="30000" dirty="0"/>
              <a:t>η</a:t>
            </a:r>
            <a:r>
              <a:rPr lang="el-GR" baseline="0" dirty="0"/>
              <a:t> -19</a:t>
            </a:r>
            <a:r>
              <a:rPr lang="el-GR" baseline="30000" dirty="0"/>
              <a:t>η</a:t>
            </a:r>
            <a:r>
              <a:rPr lang="el-GR" baseline="0" dirty="0"/>
              <a:t> εβδομάδα, λαμβάνονται αρκετά κύτταρα, επεξεργάζονται και τοποθετούνται σε πλάκες μικροσκοπίου για παρατήρηση του Καρυώτυπου.</a:t>
            </a:r>
            <a:endParaRPr lang="el-GR" dirty="0"/>
          </a:p>
        </p:txBody>
      </p:sp>
      <p:sp>
        <p:nvSpPr>
          <p:cNvPr id="4" name="Θέση αριθμού διαφάνειας 3"/>
          <p:cNvSpPr>
            <a:spLocks noGrp="1"/>
          </p:cNvSpPr>
          <p:nvPr>
            <p:ph type="sldNum" sz="quarter" idx="10"/>
          </p:nvPr>
        </p:nvSpPr>
        <p:spPr/>
        <p:txBody>
          <a:bodyPr/>
          <a:lstStyle/>
          <a:p>
            <a:fld id="{16C960A7-67D6-4AC1-A54C-A6B277DCB5FE}" type="slidenum">
              <a:rPr lang="el-GR" smtClean="0"/>
              <a:t>26</a:t>
            </a:fld>
            <a:endParaRPr lang="el-GR"/>
          </a:p>
        </p:txBody>
      </p:sp>
    </p:spTree>
    <p:extLst>
      <p:ext uri="{BB962C8B-B14F-4D97-AF65-F5344CB8AC3E}">
        <p14:creationId xmlns:p14="http://schemas.microsoft.com/office/powerpoint/2010/main" val="3381070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AC981C62-C04E-4A3C-AA62-69BB15D0A2A8}" type="slidenum">
              <a:rPr lang="el-GR" smtClean="0"/>
              <a:t>27</a:t>
            </a:fld>
            <a:endParaRPr lang="el-GR"/>
          </a:p>
        </p:txBody>
      </p:sp>
    </p:spTree>
    <p:extLst>
      <p:ext uri="{BB962C8B-B14F-4D97-AF65-F5344CB8AC3E}">
        <p14:creationId xmlns:p14="http://schemas.microsoft.com/office/powerpoint/2010/main" val="486675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ΝΑ ΘΥΜΙΣΩ ΠΩΣ ΤΟ ΖΗΤΗΜΑ ΣΤΟ ΣΗΜΕΡΙΝΟ ΜΑΘΗΜΑ ΤΟ ΒΛΕΠΟΥΜΕ ΚΑΤΩ ΑΠΟ ΤΟ ΠΡΙΣΜΑ ΤΗΣ ΓΕΝΕΤΙΚΗΣ. ΤΑ ΘΕΜΑΤΑ ΤΗΣ ΣΕΞΟΥΑΛΙΚΟΤΗΤΑΣ ΣΤΟ ΕΠΟΜΕΝΟ ΜΑΘΗΜΑ..</a:t>
            </a:r>
            <a:endParaRPr lang="en-US" dirty="0"/>
          </a:p>
        </p:txBody>
      </p:sp>
      <p:sp>
        <p:nvSpPr>
          <p:cNvPr id="4" name="Θέση αριθμού διαφάνειας 3"/>
          <p:cNvSpPr>
            <a:spLocks noGrp="1"/>
          </p:cNvSpPr>
          <p:nvPr>
            <p:ph type="sldNum" sz="quarter" idx="5"/>
          </p:nvPr>
        </p:nvSpPr>
        <p:spPr/>
        <p:txBody>
          <a:bodyPr/>
          <a:lstStyle/>
          <a:p>
            <a:fld id="{AC981C62-C04E-4A3C-AA62-69BB15D0A2A8}" type="slidenum">
              <a:rPr lang="el-GR" smtClean="0"/>
              <a:t>28</a:t>
            </a:fld>
            <a:endParaRPr lang="el-GR"/>
          </a:p>
        </p:txBody>
      </p:sp>
    </p:spTree>
    <p:extLst>
      <p:ext uri="{BB962C8B-B14F-4D97-AF65-F5344CB8AC3E}">
        <p14:creationId xmlns:p14="http://schemas.microsoft.com/office/powerpoint/2010/main" val="3671410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3</a:t>
            </a:fld>
            <a:endParaRPr lang="el-GR" altLang="el-GR"/>
          </a:p>
        </p:txBody>
      </p:sp>
    </p:spTree>
    <p:extLst>
      <p:ext uri="{BB962C8B-B14F-4D97-AF65-F5344CB8AC3E}">
        <p14:creationId xmlns:p14="http://schemas.microsoft.com/office/powerpoint/2010/main" val="1272343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AC981C62-C04E-4A3C-AA62-69BB15D0A2A8}" type="slidenum">
              <a:rPr lang="el-GR" smtClean="0"/>
              <a:t>30</a:t>
            </a:fld>
            <a:endParaRPr lang="el-GR"/>
          </a:p>
        </p:txBody>
      </p:sp>
    </p:spTree>
    <p:extLst>
      <p:ext uri="{BB962C8B-B14F-4D97-AF65-F5344CB8AC3E}">
        <p14:creationId xmlns:p14="http://schemas.microsoft.com/office/powerpoint/2010/main" val="4064598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 </a:t>
            </a:r>
            <a:r>
              <a:rPr lang="en-US" dirty="0"/>
              <a:t>Differences in Sex Development.</a:t>
            </a:r>
          </a:p>
        </p:txBody>
      </p:sp>
      <p:sp>
        <p:nvSpPr>
          <p:cNvPr id="4" name="Θέση αριθμού διαφάνειας 3"/>
          <p:cNvSpPr>
            <a:spLocks noGrp="1"/>
          </p:cNvSpPr>
          <p:nvPr>
            <p:ph type="sldNum" sz="quarter" idx="5"/>
          </p:nvPr>
        </p:nvSpPr>
        <p:spPr/>
        <p:txBody>
          <a:bodyPr/>
          <a:lstStyle/>
          <a:p>
            <a:fld id="{AC981C62-C04E-4A3C-AA62-69BB15D0A2A8}" type="slidenum">
              <a:rPr lang="el-GR" smtClean="0"/>
              <a:t>32</a:t>
            </a:fld>
            <a:endParaRPr lang="el-GR"/>
          </a:p>
        </p:txBody>
      </p:sp>
    </p:spTree>
    <p:extLst>
      <p:ext uri="{BB962C8B-B14F-4D97-AF65-F5344CB8AC3E}">
        <p14:creationId xmlns:p14="http://schemas.microsoft.com/office/powerpoint/2010/main" val="3827042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AC981C62-C04E-4A3C-AA62-69BB15D0A2A8}" type="slidenum">
              <a:rPr lang="el-GR" smtClean="0"/>
              <a:t>34</a:t>
            </a:fld>
            <a:endParaRPr lang="el-GR"/>
          </a:p>
        </p:txBody>
      </p:sp>
    </p:spTree>
    <p:extLst>
      <p:ext uri="{BB962C8B-B14F-4D97-AF65-F5344CB8AC3E}">
        <p14:creationId xmlns:p14="http://schemas.microsoft.com/office/powerpoint/2010/main" val="787131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Τα συμπτώματα της </a:t>
            </a:r>
            <a:r>
              <a:rPr lang="el-GR" sz="1200" kern="1200" dirty="0" err="1">
                <a:solidFill>
                  <a:schemeClr val="tx1"/>
                </a:solidFill>
                <a:effectLst/>
                <a:latin typeface="+mn-lt"/>
                <a:ea typeface="+mn-ea"/>
                <a:cs typeface="+mn-cs"/>
              </a:rPr>
              <a:t>φαινυλκετονουρίας</a:t>
            </a:r>
            <a:r>
              <a:rPr lang="el-GR" sz="1200" kern="1200" dirty="0">
                <a:solidFill>
                  <a:schemeClr val="tx1"/>
                </a:solidFill>
                <a:effectLst/>
                <a:latin typeface="+mn-lt"/>
                <a:ea typeface="+mn-ea"/>
                <a:cs typeface="+mn-cs"/>
              </a:rPr>
              <a:t> κυμαίνονται από ήπια έως σοβαρά.</a:t>
            </a:r>
            <a:endParaRPr lang="el-GR" dirty="0">
              <a:effectLst/>
            </a:endParaRPr>
          </a:p>
          <a:p>
            <a:r>
              <a:rPr lang="el-GR" sz="1200" kern="1200" dirty="0">
                <a:solidFill>
                  <a:schemeClr val="tx1"/>
                </a:solidFill>
                <a:effectLst/>
                <a:latin typeface="+mn-lt"/>
                <a:ea typeface="+mn-ea"/>
                <a:cs typeface="+mn-cs"/>
              </a:rPr>
              <a:t>Στην κλασσική μορφή της νόσου η συμπτωματολογία είναι βαριά.</a:t>
            </a:r>
            <a:endParaRPr lang="el-GR" dirty="0">
              <a:effectLst/>
            </a:endParaRPr>
          </a:p>
          <a:p>
            <a:r>
              <a:rPr lang="el-GR" sz="1200" kern="1200" dirty="0">
                <a:solidFill>
                  <a:schemeClr val="tx1"/>
                </a:solidFill>
                <a:effectLst/>
                <a:latin typeface="+mn-lt"/>
                <a:ea typeface="+mn-ea"/>
                <a:cs typeface="+mn-cs"/>
              </a:rPr>
              <a:t>Ωστόσο τα παιδιά κατά τους πρώτους μήνες της ζωής είναι φυσιολογικά.</a:t>
            </a:r>
            <a:endParaRPr lang="el-GR" dirty="0">
              <a:effectLst/>
            </a:endParaRPr>
          </a:p>
          <a:p>
            <a:r>
              <a:rPr lang="el-GR" sz="1200" kern="1200" dirty="0">
                <a:solidFill>
                  <a:schemeClr val="tx1"/>
                </a:solidFill>
                <a:effectLst/>
                <a:latin typeface="+mn-lt"/>
                <a:ea typeface="+mn-ea"/>
                <a:cs typeface="+mn-cs"/>
              </a:rPr>
              <a:t>Εφόσον η πάθηση δε διαγνωσθεί έγκαιρα αρχίζουν να εμφανίζονται διάφορα συμπτώματα τα οποία περιλαμβάνουν σπασμούς, τρόμο, αναστολή της ανάπτυξης, νοητική στέρηση, υπερδραστηριότητα, έκζεμα κ.α.</a:t>
            </a:r>
            <a:endParaRPr lang="el-GR" dirty="0">
              <a:effectLst/>
            </a:endParaRPr>
          </a:p>
          <a:p>
            <a:r>
              <a:rPr lang="el-GR" sz="1200" kern="1200" dirty="0">
                <a:solidFill>
                  <a:schemeClr val="tx1"/>
                </a:solidFill>
                <a:effectLst/>
                <a:latin typeface="+mn-lt"/>
                <a:ea typeface="+mn-ea"/>
                <a:cs typeface="+mn-cs"/>
              </a:rPr>
              <a:t>Σε μια πιο ήπια μορφή της νόσου τα μωρά εμφανίζουν υψηλά επίπεδα </a:t>
            </a:r>
            <a:r>
              <a:rPr lang="el-GR" sz="1200" kern="1200" dirty="0" err="1">
                <a:solidFill>
                  <a:schemeClr val="tx1"/>
                </a:solidFill>
                <a:effectLst/>
                <a:latin typeface="+mn-lt"/>
                <a:ea typeface="+mn-ea"/>
                <a:cs typeface="+mn-cs"/>
              </a:rPr>
              <a:t>φαινυλαλανίνης</a:t>
            </a:r>
            <a:r>
              <a:rPr lang="el-GR" sz="1200" kern="1200" dirty="0">
                <a:solidFill>
                  <a:schemeClr val="tx1"/>
                </a:solidFill>
                <a:effectLst/>
                <a:latin typeface="+mn-lt"/>
                <a:ea typeface="+mn-ea"/>
                <a:cs typeface="+mn-cs"/>
              </a:rPr>
              <a:t> στο αίμα τους και ήπια συμπτώματα. Και σε αυτές τις περιπτώσεις, ωστόσο θα πρέπει να ακολουθήσουν συγκεκριμένη δίαιτα για την αποφυγή ανάπτυξης γνωσιακών δυσλειτουργιών (χαμηλό δείκτη νοημοσύνης </a:t>
            </a:r>
            <a:r>
              <a:rPr lang="el-GR" sz="1200" kern="1200" dirty="0" err="1">
                <a:solidFill>
                  <a:schemeClr val="tx1"/>
                </a:solidFill>
                <a:effectLst/>
                <a:latin typeface="+mn-lt"/>
                <a:ea typeface="+mn-ea"/>
                <a:cs typeface="+mn-cs"/>
              </a:rPr>
              <a:t>κλπ</a:t>
            </a:r>
            <a:r>
              <a:rPr lang="el-GR" sz="1200" kern="1200" dirty="0">
                <a:solidFill>
                  <a:schemeClr val="tx1"/>
                </a:solidFill>
                <a:effectLst/>
                <a:latin typeface="+mn-lt"/>
                <a:ea typeface="+mn-ea"/>
                <a:cs typeface="+mn-cs"/>
              </a:rPr>
              <a:t>).</a:t>
            </a:r>
            <a:endParaRPr lang="el-GR" dirty="0">
              <a:effectLst/>
            </a:endParaRPr>
          </a:p>
          <a:p>
            <a:endParaRPr lang="el-GR" dirty="0"/>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4</a:t>
            </a:fld>
            <a:endParaRPr lang="el-GR" altLang="el-GR"/>
          </a:p>
        </p:txBody>
      </p:sp>
    </p:spTree>
    <p:extLst>
      <p:ext uri="{BB962C8B-B14F-4D97-AF65-F5344CB8AC3E}">
        <p14:creationId xmlns:p14="http://schemas.microsoft.com/office/powerpoint/2010/main" val="2356639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C981C62-C04E-4A3C-AA62-69BB15D0A2A8}" type="slidenum">
              <a:rPr lang="el-GR" smtClean="0"/>
              <a:t>5</a:t>
            </a:fld>
            <a:endParaRPr lang="el-GR"/>
          </a:p>
        </p:txBody>
      </p:sp>
    </p:spTree>
    <p:extLst>
      <p:ext uri="{BB962C8B-B14F-4D97-AF65-F5344CB8AC3E}">
        <p14:creationId xmlns:p14="http://schemas.microsoft.com/office/powerpoint/2010/main" val="2132685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solidFill>
                  <a:schemeClr val="tx1"/>
                </a:solidFill>
              </a:rPr>
              <a:t>Θυμόμαστε από την Ενότητα της Διατροφής τους Υδατάνθρακες: Μία ειδική κατηγορία Υδατανθράκων είναι οι </a:t>
            </a:r>
            <a:r>
              <a:rPr lang="el-GR" dirty="0" err="1">
                <a:solidFill>
                  <a:schemeClr val="tx1"/>
                </a:solidFill>
              </a:rPr>
              <a:t>Δισακχαρίτες</a:t>
            </a:r>
            <a:r>
              <a:rPr lang="el-GR" dirty="0">
                <a:solidFill>
                  <a:schemeClr val="tx1"/>
                </a:solidFill>
              </a:rPr>
              <a:t> και ένας από αυτούς είναι η ΛΑΚΤΚΤΟΖΗ. Που στο Λεπτό έντερο, με τη βοήθεια του Ενζύμου </a:t>
            </a:r>
            <a:r>
              <a:rPr lang="el-GR" b="1" dirty="0" err="1">
                <a:solidFill>
                  <a:schemeClr val="tx1"/>
                </a:solidFill>
              </a:rPr>
              <a:t>Λακτάση</a:t>
            </a:r>
            <a:r>
              <a:rPr lang="el-GR" b="0" dirty="0">
                <a:solidFill>
                  <a:schemeClr val="tx1"/>
                </a:solidFill>
              </a:rPr>
              <a:t> διασπώνται</a:t>
            </a:r>
            <a:r>
              <a:rPr lang="el-GR" b="0" baseline="0" dirty="0">
                <a:solidFill>
                  <a:schemeClr val="tx1"/>
                </a:solidFill>
              </a:rPr>
              <a:t> σε </a:t>
            </a:r>
            <a:r>
              <a:rPr lang="el-GR" b="1" baseline="0" dirty="0">
                <a:solidFill>
                  <a:schemeClr val="tx1"/>
                </a:solidFill>
              </a:rPr>
              <a:t>Γαλακτόζη </a:t>
            </a:r>
            <a:r>
              <a:rPr lang="el-GR" b="0" baseline="0" dirty="0">
                <a:solidFill>
                  <a:schemeClr val="tx1"/>
                </a:solidFill>
              </a:rPr>
              <a:t>και </a:t>
            </a:r>
            <a:r>
              <a:rPr lang="el-GR" b="1" baseline="0" dirty="0">
                <a:solidFill>
                  <a:schemeClr val="tx1"/>
                </a:solidFill>
              </a:rPr>
              <a:t>Γλυκόζη</a:t>
            </a:r>
            <a:r>
              <a:rPr lang="el-GR" b="0" baseline="0" dirty="0">
                <a:solidFill>
                  <a:schemeClr val="tx1"/>
                </a:solidFill>
              </a:rPr>
              <a:t>. </a:t>
            </a:r>
          </a:p>
          <a:p>
            <a:r>
              <a:rPr lang="el-GR" b="0" baseline="0" dirty="0">
                <a:solidFill>
                  <a:schemeClr val="tx1"/>
                </a:solidFill>
              </a:rPr>
              <a:t>Όταν λοιπόν η βλάβη σχετίζεται με το μεταβολισμό της Λακτόζης, τότε μιλάμε για Δυσανεξία της Λακτόζης.</a:t>
            </a:r>
          </a:p>
          <a:p>
            <a:pPr marL="0" marR="0" lvl="0" indent="0" algn="l" defTabSz="914400" rtl="0" eaLnBrk="0" fontAlgn="base" latinLnBrk="0" hangingPunct="0">
              <a:lnSpc>
                <a:spcPct val="100000"/>
              </a:lnSpc>
              <a:spcBef>
                <a:spcPct val="30000"/>
              </a:spcBef>
              <a:spcAft>
                <a:spcPct val="0"/>
              </a:spcAft>
              <a:buClrTx/>
              <a:buSzTx/>
              <a:buFontTx/>
              <a:buNone/>
              <a:tabLst/>
              <a:defRPr/>
            </a:pPr>
            <a:r>
              <a:rPr lang="el-GR" b="0" baseline="0" dirty="0">
                <a:solidFill>
                  <a:schemeClr val="tx1"/>
                </a:solidFill>
              </a:rPr>
              <a:t>Όταν λοιπόν η βλάβη σχετίζεται με το μεταβολισμό της </a:t>
            </a:r>
            <a:r>
              <a:rPr lang="el-GR" b="1" baseline="0" dirty="0">
                <a:solidFill>
                  <a:schemeClr val="tx1"/>
                </a:solidFill>
              </a:rPr>
              <a:t>Γαλακτόζης</a:t>
            </a:r>
            <a:r>
              <a:rPr lang="el-GR" b="0" baseline="0" dirty="0">
                <a:solidFill>
                  <a:schemeClr val="tx1"/>
                </a:solidFill>
              </a:rPr>
              <a:t>, τότε μιλάμε για </a:t>
            </a:r>
            <a:r>
              <a:rPr lang="el-GR" b="1" baseline="0" dirty="0" err="1">
                <a:solidFill>
                  <a:schemeClr val="tx1"/>
                </a:solidFill>
              </a:rPr>
              <a:t>Γαλακτοζαιμία</a:t>
            </a:r>
            <a:r>
              <a:rPr lang="el-GR" b="0" baseline="0" dirty="0">
                <a:solidFill>
                  <a:schemeClr val="tx1"/>
                </a:solidFill>
              </a:rPr>
              <a:t>.</a:t>
            </a:r>
          </a:p>
          <a:p>
            <a:endParaRPr lang="el-GR" b="0" baseline="0" dirty="0">
              <a:solidFill>
                <a:schemeClr val="tx1"/>
              </a:solidFill>
            </a:endParaRPr>
          </a:p>
          <a:p>
            <a:r>
              <a:rPr lang="el-GR" b="0" baseline="0" dirty="0">
                <a:solidFill>
                  <a:schemeClr val="tx1"/>
                </a:solidFill>
              </a:rPr>
              <a:t> </a:t>
            </a:r>
            <a:endParaRPr lang="el-GR" b="0" dirty="0">
              <a:solidFill>
                <a:schemeClr val="tx1"/>
              </a:solidFill>
            </a:endParaRPr>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6</a:t>
            </a:fld>
            <a:endParaRPr lang="el-GR" altLang="el-GR"/>
          </a:p>
        </p:txBody>
      </p:sp>
    </p:spTree>
    <p:extLst>
      <p:ext uri="{BB962C8B-B14F-4D97-AF65-F5344CB8AC3E}">
        <p14:creationId xmlns:p14="http://schemas.microsoft.com/office/powerpoint/2010/main" val="1643296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lnSpcReduction="10000"/>
          </a:bodyPr>
          <a:lstStyle/>
          <a:p>
            <a:r>
              <a:rPr lang="el-GR" sz="1200" b="0" kern="1200" dirty="0">
                <a:solidFill>
                  <a:schemeClr val="tx1"/>
                </a:solidFill>
                <a:effectLst/>
                <a:latin typeface="+mn-lt"/>
                <a:ea typeface="+mn-ea"/>
                <a:cs typeface="+mn-cs"/>
              </a:rPr>
              <a:t>Η δυσανεξία στη λακτόζη διαφέρει από μία άλλη Γενετική Νόσο που οφείλεται σε Υπολειπόμενο Αυτοσωμικό Γονίδιο και ευθύνεται για τον ΜΗ ΠΑΡΑΠΕΡΑ ΜΕΤΑΒΟΛΙΣΜΟ της ΓΑΛΑΚΤΟΖΗΣ. Αυτή είναι η </a:t>
            </a:r>
            <a:r>
              <a:rPr lang="el-GR" sz="1200" b="0" kern="1200" dirty="0" err="1">
                <a:solidFill>
                  <a:schemeClr val="tx1"/>
                </a:solidFill>
                <a:effectLst/>
                <a:latin typeface="+mn-lt"/>
                <a:ea typeface="+mn-ea"/>
                <a:cs typeface="+mn-cs"/>
              </a:rPr>
              <a:t>Γαλακτοζαιμία</a:t>
            </a:r>
            <a:r>
              <a:rPr lang="el-GR" sz="1200" b="0" kern="1200" dirty="0">
                <a:solidFill>
                  <a:schemeClr val="tx1"/>
                </a:solidFill>
                <a:effectLst/>
                <a:latin typeface="+mn-lt"/>
                <a:ea typeface="+mn-ea"/>
                <a:cs typeface="+mn-cs"/>
              </a:rPr>
              <a:t>,</a:t>
            </a:r>
            <a:r>
              <a:rPr lang="el-GR" sz="1200" b="0" kern="1200" baseline="0" dirty="0">
                <a:solidFill>
                  <a:schemeClr val="tx1"/>
                </a:solidFill>
                <a:effectLst/>
                <a:latin typeface="+mn-lt"/>
                <a:ea typeface="+mn-ea"/>
                <a:cs typeface="+mn-cs"/>
              </a:rPr>
              <a:t> ένα σπάνιο Γονιδιακού Τύπου γενετικό νόσημα.</a:t>
            </a:r>
          </a:p>
          <a:p>
            <a:endParaRPr lang="el-GR" sz="1200" b="0" kern="1200" baseline="0" dirty="0">
              <a:solidFill>
                <a:schemeClr val="tx1"/>
              </a:solidFill>
              <a:effectLst/>
              <a:latin typeface="+mn-lt"/>
              <a:ea typeface="+mn-ea"/>
              <a:cs typeface="+mn-cs"/>
            </a:endParaRPr>
          </a:p>
          <a:p>
            <a:r>
              <a:rPr lang="el-GR" sz="1200" b="0" kern="1200" baseline="0" dirty="0">
                <a:solidFill>
                  <a:schemeClr val="tx1"/>
                </a:solidFill>
                <a:effectLst/>
                <a:latin typeface="+mn-lt"/>
                <a:ea typeface="+mn-ea"/>
                <a:cs typeface="+mn-cs"/>
              </a:rPr>
              <a:t>ΑΝΤΙΜΕΤΩΠΙΣΗ: </a:t>
            </a:r>
            <a:r>
              <a:rPr lang="el-GR" sz="1200" kern="1200" dirty="0">
                <a:solidFill>
                  <a:schemeClr val="tx1"/>
                </a:solidFill>
                <a:effectLst/>
                <a:latin typeface="+mn-lt"/>
                <a:ea typeface="+mn-ea"/>
                <a:cs typeface="+mn-cs"/>
              </a:rPr>
              <a:t>Δεν υπάρχει θεραπεία για τη δυσανεξία στη λακτόζη, μπορούν όμως να ελαττωθούν τα συμπτώματά της.</a:t>
            </a:r>
          </a:p>
          <a:p>
            <a:pPr lvl="0"/>
            <a:r>
              <a:rPr lang="el-GR" sz="1200" kern="1200" dirty="0">
                <a:solidFill>
                  <a:schemeClr val="tx1"/>
                </a:solidFill>
                <a:effectLst/>
                <a:latin typeface="+mn-lt"/>
                <a:ea typeface="+mn-ea"/>
                <a:cs typeface="+mn-cs"/>
              </a:rPr>
              <a:t>Στην περίπτωση που δεν μπορεί κάποιος να καταναλώσει καθόλου γαλακτοκομικά, φροντίζουμε να παίρνει συμπληρώματα ασβεστίου.</a:t>
            </a:r>
          </a:p>
          <a:p>
            <a:pPr lvl="0"/>
            <a:r>
              <a:rPr lang="el-GR" sz="1200" kern="1200" dirty="0">
                <a:solidFill>
                  <a:schemeClr val="tx1"/>
                </a:solidFill>
                <a:effectLst/>
                <a:latin typeface="+mn-lt"/>
                <a:ea typeface="+mn-ea"/>
                <a:cs typeface="+mn-cs"/>
              </a:rPr>
              <a:t>Προτιμήστε τα πλήρη γαλακτοκομικά, που γίνονται καλύτερα ανεκτά από τα ελαφριά.</a:t>
            </a:r>
          </a:p>
          <a:p>
            <a:pPr lvl="0"/>
            <a:r>
              <a:rPr lang="el-GR" sz="1200" kern="1200" dirty="0">
                <a:solidFill>
                  <a:schemeClr val="tx1"/>
                </a:solidFill>
                <a:effectLst/>
                <a:latin typeface="+mn-lt"/>
                <a:ea typeface="+mn-ea"/>
                <a:cs typeface="+mn-cs"/>
              </a:rPr>
              <a:t>Πίνετε το γάλα χλιαρό, γιατί αν είναι κρύο τα συμπτώματα είναι εντονότερα.</a:t>
            </a:r>
          </a:p>
          <a:p>
            <a:pPr lvl="0"/>
            <a:r>
              <a:rPr lang="el-GR" sz="1200" kern="1200" dirty="0">
                <a:solidFill>
                  <a:schemeClr val="tx1"/>
                </a:solidFill>
                <a:effectLst/>
                <a:latin typeface="+mn-lt"/>
                <a:ea typeface="+mn-ea"/>
                <a:cs typeface="+mn-cs"/>
              </a:rPr>
              <a:t>Καταναλώστε τυρί ή βούτυρο, που περιέχουν πολύ λιγότερη λακτόζη από το γάλα.</a:t>
            </a:r>
          </a:p>
          <a:p>
            <a:pPr lvl="0"/>
            <a:r>
              <a:rPr lang="el-GR" sz="1200" kern="1200" dirty="0">
                <a:solidFill>
                  <a:schemeClr val="tx1"/>
                </a:solidFill>
                <a:effectLst/>
                <a:latin typeface="+mn-lt"/>
                <a:ea typeface="+mn-ea"/>
                <a:cs typeface="+mn-cs"/>
              </a:rPr>
              <a:t>Επιλέξτε γιαούρτι, γιατί ως προϊόν ζύμωσης γίνεται καλύτερα ανεκτό.</a:t>
            </a:r>
          </a:p>
          <a:p>
            <a:pPr lvl="0"/>
            <a:r>
              <a:rPr lang="el-GR" sz="1200" kern="1200" dirty="0">
                <a:solidFill>
                  <a:schemeClr val="tx1"/>
                </a:solidFill>
                <a:effectLst/>
                <a:latin typeface="+mn-lt"/>
                <a:ea typeface="+mn-ea"/>
                <a:cs typeface="+mn-cs"/>
              </a:rPr>
              <a:t>Προτιμήστε γαλακτοκομικά προϊόντα με μειωμένη ή και καθόλου λακτόζη. Θα τα βρείτε στο εμπόριο.</a:t>
            </a:r>
          </a:p>
          <a:p>
            <a:pPr lvl="0"/>
            <a:r>
              <a:rPr lang="el-GR" sz="1200" kern="1200" dirty="0">
                <a:solidFill>
                  <a:schemeClr val="tx1"/>
                </a:solidFill>
                <a:effectLst/>
                <a:latin typeface="+mn-lt"/>
                <a:ea typeface="+mn-ea"/>
                <a:cs typeface="+mn-cs"/>
              </a:rPr>
              <a:t>Έχετε υπόψη σας ότι υπάρχουν σκευάσματα </a:t>
            </a:r>
            <a:r>
              <a:rPr lang="el-GR" sz="1200" kern="1200" dirty="0" err="1">
                <a:solidFill>
                  <a:schemeClr val="tx1"/>
                </a:solidFill>
                <a:effectLst/>
                <a:latin typeface="+mn-lt"/>
                <a:ea typeface="+mn-ea"/>
                <a:cs typeface="+mn-cs"/>
              </a:rPr>
              <a:t>λακτάσης</a:t>
            </a:r>
            <a:r>
              <a:rPr lang="el-GR" sz="1200" kern="1200" dirty="0">
                <a:solidFill>
                  <a:schemeClr val="tx1"/>
                </a:solidFill>
                <a:effectLst/>
                <a:latin typeface="+mn-lt"/>
                <a:ea typeface="+mn-ea"/>
                <a:cs typeface="+mn-cs"/>
              </a:rPr>
              <a:t> (σε σταγόνες, σκόνη, ταμπλέτες κ.ά.) που τα παίρνει κανείς μαζί με τα γαλακτοκομικά προϊόντα ή τα ρίχνει στο γάλα, ώστε να διασπάται η λακτόζη που περιέχουν και να μπορούν να καταναλωθούν χωρίς την εμφάνιση των ανεπιθύμητων συμπτωμάτων.</a:t>
            </a:r>
          </a:p>
          <a:p>
            <a:endParaRPr lang="el-GR" sz="1200" b="0" kern="1200" baseline="0" dirty="0">
              <a:solidFill>
                <a:schemeClr val="tx1"/>
              </a:solidFill>
              <a:effectLst/>
              <a:latin typeface="+mn-lt"/>
              <a:ea typeface="+mn-ea"/>
              <a:cs typeface="+mn-cs"/>
            </a:endParaRPr>
          </a:p>
          <a:p>
            <a:endParaRPr lang="el-GR" sz="1200" b="0" kern="1200" dirty="0">
              <a:solidFill>
                <a:schemeClr val="tx1"/>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7</a:t>
            </a:fld>
            <a:endParaRPr lang="el-GR" altLang="el-GR"/>
          </a:p>
        </p:txBody>
      </p:sp>
    </p:spTree>
    <p:extLst>
      <p:ext uri="{BB962C8B-B14F-4D97-AF65-F5344CB8AC3E}">
        <p14:creationId xmlns:p14="http://schemas.microsoft.com/office/powerpoint/2010/main" val="2116695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eaLnBrk="1" hangingPunct="1">
              <a:spcBef>
                <a:spcPct val="0"/>
              </a:spcBef>
              <a:buClrTx/>
              <a:buSzTx/>
              <a:buFontTx/>
              <a:buNone/>
            </a:pPr>
            <a:r>
              <a:rPr lang="el-GR" altLang="el-GR" sz="1200" dirty="0">
                <a:latin typeface="Arial" panose="020B0604020202020204" pitchFamily="34" charset="0"/>
              </a:rPr>
              <a:t>Συχνά η </a:t>
            </a:r>
            <a:r>
              <a:rPr lang="el-GR" altLang="el-GR" sz="1200" dirty="0" err="1">
                <a:latin typeface="Arial" panose="020B0604020202020204" pitchFamily="34" charset="0"/>
              </a:rPr>
              <a:t>Γαλακτοσαιμία</a:t>
            </a:r>
            <a:r>
              <a:rPr lang="el-GR" altLang="el-GR" sz="1200" dirty="0">
                <a:latin typeface="Arial" panose="020B0604020202020204" pitchFamily="34" charset="0"/>
              </a:rPr>
              <a:t> συγχέεται με την </a:t>
            </a:r>
            <a:r>
              <a:rPr lang="el-GR" altLang="el-GR" sz="1200" i="1" u="sng" dirty="0">
                <a:latin typeface="Arial" panose="020B0604020202020204" pitchFamily="34" charset="0"/>
              </a:rPr>
              <a:t>Δυσανεξία στη Λακτόζη </a:t>
            </a:r>
            <a:r>
              <a:rPr lang="el-GR" altLang="el-GR" sz="1200" dirty="0">
                <a:latin typeface="Arial" panose="020B0604020202020204" pitchFamily="34" charset="0"/>
              </a:rPr>
              <a:t>που αφορά στην έλλειψη του ενζύμου </a:t>
            </a:r>
            <a:r>
              <a:rPr lang="el-GR" altLang="el-GR" sz="1200" dirty="0" err="1">
                <a:latin typeface="Arial" panose="020B0604020202020204" pitchFamily="34" charset="0"/>
              </a:rPr>
              <a:t>Λακτάση</a:t>
            </a:r>
            <a:r>
              <a:rPr lang="el-GR" altLang="el-GR" sz="1200" dirty="0">
                <a:latin typeface="Arial" panose="020B0604020202020204" pitchFamily="34" charset="0"/>
              </a:rPr>
              <a:t> (πόνοι στην κοιλιακή χώρα μετά από κατανάλωση γάλακτος). Αντίθετα στη </a:t>
            </a:r>
            <a:r>
              <a:rPr lang="el-GR" altLang="el-GR" sz="1200" dirty="0" err="1">
                <a:latin typeface="Arial" panose="020B0604020202020204" pitchFamily="34" charset="0"/>
              </a:rPr>
              <a:t>Γαλακτοσαιμία</a:t>
            </a:r>
            <a:r>
              <a:rPr lang="el-GR" altLang="el-GR" sz="1200" dirty="0">
                <a:latin typeface="Arial" panose="020B0604020202020204" pitchFamily="34" charset="0"/>
              </a:rPr>
              <a:t> οι επιπτώσεις είναι και μακροχρόνιες και πιο σοβαρές:</a:t>
            </a:r>
            <a:r>
              <a:rPr lang="en-US" altLang="el-GR" sz="1200" dirty="0">
                <a:latin typeface="Arial" panose="020B0604020202020204" pitchFamily="34" charset="0"/>
              </a:rPr>
              <a:t> </a:t>
            </a:r>
            <a:endParaRPr lang="el-GR" altLang="el-GR" sz="1200" dirty="0">
              <a:latin typeface="Arial" panose="020B0604020202020204" pitchFamily="34" charset="0"/>
            </a:endParaRPr>
          </a:p>
          <a:p>
            <a:pPr eaLnBrk="1" hangingPunct="1">
              <a:spcBef>
                <a:spcPct val="0"/>
              </a:spcBef>
              <a:buClrTx/>
              <a:buSzTx/>
              <a:buFontTx/>
              <a:buNone/>
            </a:pPr>
            <a:r>
              <a:rPr lang="el-GR" altLang="el-GR" sz="1200" u="sng" dirty="0">
                <a:latin typeface="Arial" panose="020B0604020202020204" pitchFamily="34" charset="0"/>
              </a:rPr>
              <a:t>Προβλήματα στην ομιλία, Αταξία, </a:t>
            </a:r>
            <a:r>
              <a:rPr lang="el-GR" altLang="el-GR" sz="1200" u="sng" dirty="0" err="1">
                <a:latin typeface="Arial" panose="020B0604020202020204" pitchFamily="34" charset="0"/>
              </a:rPr>
              <a:t>καταράκτης</a:t>
            </a:r>
            <a:r>
              <a:rPr lang="el-GR" altLang="el-GR" sz="1200" u="sng" dirty="0">
                <a:latin typeface="Arial" panose="020B0604020202020204" pitchFamily="34" charset="0"/>
              </a:rPr>
              <a:t>, αδυναμία ωοθηκών, κακή σωματική διάπλαση, νοητική υστέρηση, κίρρωση.</a:t>
            </a:r>
            <a:endParaRPr lang="en-US" altLang="el-GR" sz="1200" u="sng" dirty="0">
              <a:latin typeface="Arial" panose="020B0604020202020204" pitchFamily="34" charset="0"/>
            </a:endParaRPr>
          </a:p>
          <a:p>
            <a:endParaRPr lang="el-GR" dirty="0"/>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8</a:t>
            </a:fld>
            <a:endParaRPr lang="el-GR" altLang="el-GR"/>
          </a:p>
        </p:txBody>
      </p:sp>
    </p:spTree>
    <p:extLst>
      <p:ext uri="{BB962C8B-B14F-4D97-AF65-F5344CB8AC3E}">
        <p14:creationId xmlns:p14="http://schemas.microsoft.com/office/powerpoint/2010/main" val="2023142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Και αυτή η πάθηση κληρονομείται</a:t>
            </a:r>
            <a:r>
              <a:rPr lang="el-GR" baseline="0" dirty="0"/>
              <a:t> με το τυπικό τρόπο: Δύο γονείς φορείς Κκ και Κκ έχουν 25% πιθανότητες να αποκτήσουν κάθε φορά παιδί που πάσχει από Κυστική </a:t>
            </a:r>
            <a:r>
              <a:rPr lang="el-GR" baseline="0" dirty="0" err="1"/>
              <a:t>Ίνωση</a:t>
            </a:r>
            <a:r>
              <a:rPr lang="el-GR" baseline="0" dirty="0"/>
              <a:t>.</a:t>
            </a:r>
            <a:endParaRPr lang="el-GR" dirty="0"/>
          </a:p>
        </p:txBody>
      </p:sp>
      <p:sp>
        <p:nvSpPr>
          <p:cNvPr id="4" name="Θέση αριθμού διαφάνειας 3"/>
          <p:cNvSpPr>
            <a:spLocks noGrp="1"/>
          </p:cNvSpPr>
          <p:nvPr>
            <p:ph type="sldNum" sz="quarter" idx="10"/>
          </p:nvPr>
        </p:nvSpPr>
        <p:spPr/>
        <p:txBody>
          <a:bodyPr/>
          <a:lstStyle/>
          <a:p>
            <a:pPr>
              <a:defRPr/>
            </a:pPr>
            <a:fld id="{EBDA4A62-DF69-4D65-9895-011514587995}" type="slidenum">
              <a:rPr lang="el-GR" altLang="el-GR" smtClean="0"/>
              <a:pPr>
                <a:defRPr/>
              </a:pPr>
              <a:t>9</a:t>
            </a:fld>
            <a:endParaRPr lang="el-GR" altLang="el-GR"/>
          </a:p>
        </p:txBody>
      </p:sp>
    </p:spTree>
    <p:extLst>
      <p:ext uri="{BB962C8B-B14F-4D97-AF65-F5344CB8AC3E}">
        <p14:creationId xmlns:p14="http://schemas.microsoft.com/office/powerpoint/2010/main" val="139029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Στην περίπτωση της ΜΑ δεν συντίθεται β-αλυσίδα. </a:t>
            </a:r>
          </a:p>
          <a:p>
            <a:r>
              <a:rPr lang="el-GR" dirty="0"/>
              <a:t>Σημειώστε την</a:t>
            </a:r>
            <a:r>
              <a:rPr lang="el-GR" baseline="0" dirty="0"/>
              <a:t> ύπαρξη </a:t>
            </a:r>
            <a:r>
              <a:rPr lang="el-GR" baseline="0" dirty="0" err="1"/>
              <a:t>Αίμης</a:t>
            </a:r>
            <a:r>
              <a:rPr lang="el-GR" baseline="0" dirty="0"/>
              <a:t>, της χρωστικής , δηλ. που δίνει το κόκκινο χρώμα στα αιμοσφαίρια και την ύπαρξη Σιδήρου.</a:t>
            </a:r>
            <a:endParaRPr lang="el-GR" dirty="0"/>
          </a:p>
        </p:txBody>
      </p:sp>
      <p:sp>
        <p:nvSpPr>
          <p:cNvPr id="4" name="Θέση αριθμού διαφάνειας 3"/>
          <p:cNvSpPr>
            <a:spLocks noGrp="1"/>
          </p:cNvSpPr>
          <p:nvPr>
            <p:ph type="sldNum" sz="quarter" idx="10"/>
          </p:nvPr>
        </p:nvSpPr>
        <p:spPr/>
        <p:txBody>
          <a:bodyPr/>
          <a:lstStyle/>
          <a:p>
            <a:fld id="{AC981C62-C04E-4A3C-AA62-69BB15D0A2A8}" type="slidenum">
              <a:rPr lang="el-GR" smtClean="0"/>
              <a:t>11</a:t>
            </a:fld>
            <a:endParaRPr lang="el-GR"/>
          </a:p>
        </p:txBody>
      </p:sp>
    </p:spTree>
    <p:extLst>
      <p:ext uri="{BB962C8B-B14F-4D97-AF65-F5344CB8AC3E}">
        <p14:creationId xmlns:p14="http://schemas.microsoft.com/office/powerpoint/2010/main" val="4209537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1122363"/>
            <a:ext cx="6858000" cy="2387600"/>
          </a:xfrm>
        </p:spPr>
        <p:txBody>
          <a:bodyPr anchor="b"/>
          <a:lstStyle>
            <a:lvl1pPr algn="ctr">
              <a:defRPr sz="4500"/>
            </a:lvl1pPr>
          </a:lstStyle>
          <a:p>
            <a:r>
              <a:rPr lang="el-GR"/>
              <a:t>Στυλ κύριου τίτλου</a:t>
            </a: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19B19C3A-3319-4209-AC30-88C894F6503E}" type="datetimeFigureOut">
              <a:rPr lang="el-GR" smtClean="0"/>
              <a:t>8/5/2025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3092356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19B19C3A-3319-4209-AC30-88C894F6503E}" type="datetimeFigureOut">
              <a:rPr lang="el-GR" smtClean="0"/>
              <a:t>8/5/2025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4210769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43675" y="365125"/>
            <a:ext cx="1971675"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28650" y="365125"/>
            <a:ext cx="5800725"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19B19C3A-3319-4209-AC30-88C894F6503E}" type="datetimeFigureOut">
              <a:rPr lang="el-GR" smtClean="0"/>
              <a:t>8/5/2025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2380890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19B19C3A-3319-4209-AC30-88C894F6503E}" type="datetimeFigureOut">
              <a:rPr lang="el-GR" smtClean="0"/>
              <a:t>8/5/2025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1958484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9"/>
            <a:ext cx="7886700" cy="2852737"/>
          </a:xfrm>
        </p:spPr>
        <p:txBody>
          <a:bodyPr anchor="b"/>
          <a:lstStyle>
            <a:lvl1pPr>
              <a:defRPr sz="4500"/>
            </a:lvl1pPr>
          </a:lstStyle>
          <a:p>
            <a:r>
              <a:rPr lang="el-GR"/>
              <a:t>Στυλ κύριου τίτλου</a:t>
            </a:r>
          </a:p>
        </p:txBody>
      </p:sp>
      <p:sp>
        <p:nvSpPr>
          <p:cNvPr id="3" name="Θέση κειμένου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19B19C3A-3319-4209-AC30-88C894F6503E}" type="datetimeFigureOut">
              <a:rPr lang="el-GR" smtClean="0"/>
              <a:t>8/5/2025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1276627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28650" y="1825625"/>
            <a:ext cx="38862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29150" y="1825625"/>
            <a:ext cx="38862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19B19C3A-3319-4209-AC30-88C894F6503E}" type="datetimeFigureOut">
              <a:rPr lang="el-GR" smtClean="0"/>
              <a:t>8/5/2025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234707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365126"/>
            <a:ext cx="7886700" cy="1325563"/>
          </a:xfrm>
        </p:spPr>
        <p:txBody>
          <a:bodyPr/>
          <a:lstStyle/>
          <a:p>
            <a:r>
              <a:rPr lang="el-GR"/>
              <a:t>Στυλ κύριου τίτλου</a:t>
            </a:r>
          </a:p>
        </p:txBody>
      </p:sp>
      <p:sp>
        <p:nvSpPr>
          <p:cNvPr id="3" name="Θέση κειμένου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629842" y="2505075"/>
            <a:ext cx="3868340"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4629150" y="2505075"/>
            <a:ext cx="3887391"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19B19C3A-3319-4209-AC30-88C894F6503E}" type="datetimeFigureOut">
              <a:rPr lang="el-GR" smtClean="0"/>
              <a:t>8/5/2025</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1025576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19B19C3A-3319-4209-AC30-88C894F6503E}" type="datetimeFigureOut">
              <a:rPr lang="el-GR" smtClean="0"/>
              <a:t>8/5/2025</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2878328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9B19C3A-3319-4209-AC30-88C894F6503E}" type="datetimeFigureOut">
              <a:rPr lang="el-GR" smtClean="0"/>
              <a:t>8/5/2025</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793091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457200"/>
            <a:ext cx="2949178" cy="1600200"/>
          </a:xfrm>
        </p:spPr>
        <p:txBody>
          <a:bodyPr anchor="b"/>
          <a:lstStyle>
            <a:lvl1pPr>
              <a:defRPr sz="2400"/>
            </a:lvl1pPr>
          </a:lstStyle>
          <a:p>
            <a:r>
              <a:rPr lang="el-GR"/>
              <a:t>Στυλ κύριου τίτλου</a:t>
            </a:r>
          </a:p>
        </p:txBody>
      </p:sp>
      <p:sp>
        <p:nvSpPr>
          <p:cNvPr id="3" name="Θέση περιεχομένου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19B19C3A-3319-4209-AC30-88C894F6503E}" type="datetimeFigureOut">
              <a:rPr lang="el-GR" smtClean="0"/>
              <a:t>8/5/2025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2502077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457200"/>
            <a:ext cx="2949178" cy="1600200"/>
          </a:xfrm>
        </p:spPr>
        <p:txBody>
          <a:bodyPr anchor="b"/>
          <a:lstStyle>
            <a:lvl1pPr>
              <a:defRPr sz="2400"/>
            </a:lvl1pPr>
          </a:lstStyle>
          <a:p>
            <a:r>
              <a:rPr lang="el-GR"/>
              <a:t>Στυλ κύριου τίτλου</a:t>
            </a:r>
          </a:p>
        </p:txBody>
      </p:sp>
      <p:sp>
        <p:nvSpPr>
          <p:cNvPr id="3" name="Θέση εικόνας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l-GR"/>
          </a:p>
        </p:txBody>
      </p:sp>
      <p:sp>
        <p:nvSpPr>
          <p:cNvPr id="4" name="Θέση κειμένου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19B19C3A-3319-4209-AC30-88C894F6503E}" type="datetimeFigureOut">
              <a:rPr lang="el-GR" smtClean="0"/>
              <a:t>8/5/2025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71EE862-1D5F-4FDF-9E39-712621BA8C48}" type="slidenum">
              <a:rPr lang="el-GR" smtClean="0"/>
              <a:t>‹#›</a:t>
            </a:fld>
            <a:endParaRPr lang="el-GR"/>
          </a:p>
        </p:txBody>
      </p:sp>
    </p:spTree>
    <p:extLst>
      <p:ext uri="{BB962C8B-B14F-4D97-AF65-F5344CB8AC3E}">
        <p14:creationId xmlns:p14="http://schemas.microsoft.com/office/powerpoint/2010/main" val="3025868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9B19C3A-3319-4209-AC30-88C894F6503E}" type="datetimeFigureOut">
              <a:rPr lang="el-GR" smtClean="0"/>
              <a:t>8/5/2025</a:t>
            </a:fld>
            <a:endParaRPr lang="el-GR"/>
          </a:p>
        </p:txBody>
      </p:sp>
      <p:sp>
        <p:nvSpPr>
          <p:cNvPr id="5" name="Θέση υποσέλιδου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71EE862-1D5F-4FDF-9E39-712621BA8C48}" type="slidenum">
              <a:rPr lang="el-GR" smtClean="0"/>
              <a:t>‹#›</a:t>
            </a:fld>
            <a:endParaRPr lang="el-GR"/>
          </a:p>
        </p:txBody>
      </p:sp>
    </p:spTree>
    <p:extLst>
      <p:ext uri="{BB962C8B-B14F-4D97-AF65-F5344CB8AC3E}">
        <p14:creationId xmlns:p14="http://schemas.microsoft.com/office/powerpoint/2010/main" val="243704104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hyperlink" Target="https://www.webmd.com/brain/autism/ss/slideshow-autism-overview" TargetMode="Externa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media/media11.m4a"/><Relationship Id="rId7" Type="http://schemas.openxmlformats.org/officeDocument/2006/relationships/notesSlide" Target="../notesSlides/notesSlide14.xml"/><Relationship Id="rId2" Type="http://schemas.microsoft.com/office/2007/relationships/media" Target="../media/media11.m4a"/><Relationship Id="rId1" Type="http://schemas.openxmlformats.org/officeDocument/2006/relationships/vmlDrawing" Target="../drawings/vmlDrawing1.vml"/><Relationship Id="rId6" Type="http://schemas.openxmlformats.org/officeDocument/2006/relationships/slideLayout" Target="../slideLayouts/slideLayout7.xml"/><Relationship Id="rId5" Type="http://schemas.openxmlformats.org/officeDocument/2006/relationships/audio" Target="../media/media12.m4a"/><Relationship Id="rId10" Type="http://schemas.openxmlformats.org/officeDocument/2006/relationships/image" Target="../media/image2.png"/><Relationship Id="rId4" Type="http://schemas.microsoft.com/office/2007/relationships/media" Target="../media/media12.m4a"/><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vmlDrawing" Target="../drawings/vmlDrawing2.vml"/><Relationship Id="rId6" Type="http://schemas.openxmlformats.org/officeDocument/2006/relationships/image" Target="../media/image15.png"/><Relationship Id="rId5" Type="http://schemas.openxmlformats.org/officeDocument/2006/relationships/oleObject" Target="../embeddings/oleObject2.bin"/><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vmlDrawing" Target="../drawings/vmlDrawing3.vml"/><Relationship Id="rId6" Type="http://schemas.openxmlformats.org/officeDocument/2006/relationships/image" Target="../media/image16.wmf"/><Relationship Id="rId5" Type="http://schemas.openxmlformats.org/officeDocument/2006/relationships/oleObject" Target="../embeddings/oleObject3.bin"/><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paidiatros.com/efivos/ygeia/adolescence"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el.wikipedia.org/w/index.php?title=%CE%91%CE%BC%CE%BD%CE%B9%CE%BF%CF%80%CE%B1%CF%81%CE%B1%CE%BA%CE%AD%CE%BD%CF%84%CE%B7%CF%83%CE%B7&amp;action=edit&amp;redlink=1"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hyperlink" Target="https://el.wikipedia.org/w/index.php?title=%CE%9F%CE%BC%CF%86%CE%B1%CE%BB%CE%BF%CE%BA%CE%AD%CE%BD%CF%84%CE%B7%CF%83%CE%B7&amp;action=edit&amp;redlink=1" TargetMode="External"/><Relationship Id="rId4" Type="http://schemas.openxmlformats.org/officeDocument/2006/relationships/hyperlink" Target="https://el.wikipedia.org/wiki/%CE%9B%CE%AE%CF%88%CE%B7_%CF%87%CE%BF%CF%81%CE%B9%CE%B1%CE%BA%CF%8E%CE%BD_%CE%BB%CE%B1%CF%87%CE%BD%CF%8E%CE%BD"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hyperlink" Target="https://www.urologists.org/article/conditions/low-testosterone"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el.wikipedia.org/wiki/%CE%9B%CE%AE%CF%88%CE%B7_%CF%87%CE%BF%CF%81%CE%B9%CE%B1%CE%BA%CF%8E%CE%BD_%CE%BB%CE%B1%CF%87%CE%BD%CF%8E%CE%BD" TargetMode="External"/><Relationship Id="rId2" Type="http://schemas.openxmlformats.org/officeDocument/2006/relationships/hyperlink" Target="https://el.wikipedia.org/w/index.php?title=%CE%91%CE%BC%CE%BD%CE%B9%CE%BF%CF%80%CE%B1%CF%81%CE%B1%CE%BA%CE%AD%CE%BD%CF%84%CE%B7%CF%83%CE%B7&amp;action=edit&amp;redlink=1" TargetMode="External"/><Relationship Id="rId1" Type="http://schemas.openxmlformats.org/officeDocument/2006/relationships/slideLayout" Target="../slideLayouts/slideLayout7.xml"/><Relationship Id="rId4" Type="http://schemas.openxmlformats.org/officeDocument/2006/relationships/hyperlink" Target="https://el.wikipedia.org/w/index.php?title=%CE%9F%CE%BC%CF%86%CE%B1%CE%BB%CE%BF%CE%BA%CE%AD%CE%BD%CF%84%CE%B7%CF%83%CE%B7&amp;action=edit&amp;redlink=1"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customXml" Target="../ink/ink8.xml"/><Relationship Id="rId3" Type="http://schemas.openxmlformats.org/officeDocument/2006/relationships/image" Target="../media/image6.png"/><Relationship Id="rId7" Type="http://schemas.openxmlformats.org/officeDocument/2006/relationships/customXml" Target="../ink/ink4.xml"/><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customXml" Target="../ink/ink3.xml"/><Relationship Id="rId11" Type="http://schemas.openxmlformats.org/officeDocument/2006/relationships/customXml" Target="../ink/ink7.xml"/><Relationship Id="rId5" Type="http://schemas.openxmlformats.org/officeDocument/2006/relationships/image" Target="../media/image7.png"/><Relationship Id="rId10" Type="http://schemas.openxmlformats.org/officeDocument/2006/relationships/customXml" Target="../ink/ink6.xml"/><Relationship Id="rId4" Type="http://schemas.openxmlformats.org/officeDocument/2006/relationships/customXml" Target="../ink/ink2.xml"/><Relationship Id="rId9" Type="http://schemas.openxmlformats.org/officeDocument/2006/relationships/customXml" Target="../ink/ink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6.xml"/><Relationship Id="rId7" Type="http://schemas.openxmlformats.org/officeDocument/2006/relationships/hyperlink" Target="http://en.wikipedia.org/wiki/File:Beta-D-Glucopyranose.svg"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11" Type="http://schemas.openxmlformats.org/officeDocument/2006/relationships/image" Target="../media/image2.png"/><Relationship Id="rId5" Type="http://schemas.openxmlformats.org/officeDocument/2006/relationships/hyperlink" Target="http://en.wikipedia.org/wiki/File:Lactose_Haworth.svg" TargetMode="External"/><Relationship Id="rId10"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hyperlink" Target="http://en.wikipedia.org/wiki/File:Beta-D-Galactopyranose.svg"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el.wikipedia.org/wiki/%CE%9B%CE%B9%CF%80%CE%B1%CF%81%CE%AC_%CE%BF%CE%BE%CE%AD%CE%B1" TargetMode="External"/><Relationship Id="rId5" Type="http://schemas.openxmlformats.org/officeDocument/2006/relationships/hyperlink" Target="https://el.wikipedia.org/wiki/%CE%A0%CE%B1%CF%87%CF%8D_%CE%AD%CE%BD%CF%84%CE%B5%CF%81%CE%BF"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639763"/>
            <a:ext cx="8024813" cy="1828800"/>
          </a:xfrm>
          <a:effectLst>
            <a:softEdge rad="673100"/>
          </a:effectLst>
        </p:spPr>
        <p:txBody>
          <a:bodyPr>
            <a:noAutofit/>
          </a:bodyPr>
          <a:lstStyle/>
          <a:p>
            <a:pPr eaLnBrk="1" fontAlgn="auto" hangingPunct="1">
              <a:spcAft>
                <a:spcPts val="0"/>
              </a:spcAft>
              <a:defRPr/>
            </a:pPr>
            <a:r>
              <a:rPr lang="el-GR" sz="3600" b="1" dirty="0">
                <a:solidFill>
                  <a:schemeClr val="tx2"/>
                </a:solidFill>
                <a:latin typeface="Bahnschrift" panose="020B0502040204020203" pitchFamily="34" charset="0"/>
              </a:rPr>
              <a:t>Μάθημα 11 (2025)</a:t>
            </a:r>
            <a:br>
              <a:rPr lang="el-GR" sz="3600" b="1" dirty="0">
                <a:solidFill>
                  <a:schemeClr val="tx2"/>
                </a:solidFill>
                <a:latin typeface="Bahnschrift" panose="020B0502040204020203" pitchFamily="34" charset="0"/>
              </a:rPr>
            </a:br>
            <a:r>
              <a:rPr lang="el-GR" sz="3600" b="1" dirty="0">
                <a:solidFill>
                  <a:schemeClr val="tx2"/>
                </a:solidFill>
                <a:latin typeface="Bahnschrift" panose="020B0502040204020203" pitchFamily="34" charset="0"/>
              </a:rPr>
              <a:t>Γενετικά Σύνδρομα που ενδιαφέρουν τους εκπαιδευτικούς </a:t>
            </a:r>
          </a:p>
        </p:txBody>
      </p:sp>
      <p:sp>
        <p:nvSpPr>
          <p:cNvPr id="3" name="Subtitle 2"/>
          <p:cNvSpPr>
            <a:spLocks noGrp="1"/>
          </p:cNvSpPr>
          <p:nvPr>
            <p:ph type="subTitle" idx="1"/>
          </p:nvPr>
        </p:nvSpPr>
        <p:spPr>
          <a:xfrm>
            <a:off x="838200" y="2768600"/>
            <a:ext cx="7772400" cy="3990340"/>
          </a:xfrm>
        </p:spPr>
        <p:txBody>
          <a:bodyPr>
            <a:noAutofit/>
            <a:scene3d>
              <a:camera prst="orthographicFront"/>
              <a:lightRig rig="threePt" dir="t"/>
            </a:scene3d>
            <a:sp3d extrusionH="57150">
              <a:bevelT w="38100" h="38100"/>
            </a:sp3d>
          </a:bodyPr>
          <a:lstStyle/>
          <a:p>
            <a:pPr eaLnBrk="1" fontAlgn="auto" hangingPunct="1">
              <a:spcAft>
                <a:spcPts val="0"/>
              </a:spcAft>
              <a:buFont typeface="Wingdings 2"/>
              <a:buNone/>
              <a:defRPr/>
            </a:pPr>
            <a:r>
              <a:rPr lang="el-GR" sz="3200" dirty="0" smtClean="0">
                <a:latin typeface="Bahnschrift" panose="020B0502040204020203" pitchFamily="34" charset="0"/>
              </a:rPr>
              <a:t>Σκοπός: 1. Επιστημονικός εγγραμματισμός, 2. Επαφή του Παιδαγωγού με παιδιά-οικογένεια, 3. Ατομική κατάρτιση. </a:t>
            </a:r>
          </a:p>
          <a:p>
            <a:pPr eaLnBrk="1" fontAlgn="auto" hangingPunct="1">
              <a:spcAft>
                <a:spcPts val="0"/>
              </a:spcAft>
              <a:buFont typeface="Wingdings 2"/>
              <a:buNone/>
              <a:defRPr/>
            </a:pPr>
            <a:r>
              <a:rPr lang="el-GR" sz="3200" dirty="0" smtClean="0">
                <a:latin typeface="Bahnschrift" panose="020B0502040204020203" pitchFamily="34" charset="0"/>
              </a:rPr>
              <a:t>Κατηγορίες-Α</a:t>
            </a:r>
            <a:r>
              <a:rPr lang="el-GR" sz="3200" dirty="0">
                <a:latin typeface="Bahnschrift" panose="020B0502040204020203" pitchFamily="34" charset="0"/>
              </a:rPr>
              <a:t>. Γονιδιακού τύπου</a:t>
            </a:r>
          </a:p>
          <a:p>
            <a:pPr eaLnBrk="1" fontAlgn="auto" hangingPunct="1">
              <a:spcAft>
                <a:spcPts val="0"/>
              </a:spcAft>
              <a:buFont typeface="Wingdings 2"/>
              <a:buNone/>
              <a:defRPr/>
            </a:pPr>
            <a:r>
              <a:rPr lang="el-GR" sz="3200" dirty="0">
                <a:latin typeface="Bahnschrift" panose="020B0502040204020203" pitchFamily="34" charset="0"/>
              </a:rPr>
              <a:t>Β. Χρωμοσωμικού τύπου</a:t>
            </a:r>
          </a:p>
        </p:txBody>
      </p:sp>
      <p:pic>
        <p:nvPicPr>
          <p:cNvPr id="5" name="Εγγεγραμμένος ήχος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82277" y="3983037"/>
            <a:ext cx="609600" cy="609600"/>
          </a:xfrm>
          <a:prstGeom prst="rect">
            <a:avLst/>
          </a:prstGeom>
        </p:spPr>
      </p:pic>
    </p:spTree>
    <p:extLst>
      <p:ext uri="{BB962C8B-B14F-4D97-AF65-F5344CB8AC3E}">
        <p14:creationId xmlns:p14="http://schemas.microsoft.com/office/powerpoint/2010/main" val="17367761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8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323850" y="799098"/>
            <a:ext cx="856932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algn="just" eaLnBrk="1" hangingPunct="1">
              <a:spcBef>
                <a:spcPct val="0"/>
              </a:spcBef>
              <a:buClrTx/>
              <a:buSzTx/>
              <a:buFontTx/>
              <a:buNone/>
            </a:pPr>
            <a:r>
              <a:rPr lang="el-GR" altLang="el-GR" sz="2400" dirty="0">
                <a:latin typeface="Arial" panose="020B0604020202020204" pitchFamily="34" charset="0"/>
              </a:rPr>
              <a:t>Είναι η πιο συνηθισμένη περίπτωση για την Ελλάδα  και οφείλεται στο γεγονός ότι συντίθεται σε μικρότερη ποσότητα ή δε συντίθεται καθόλου β-αλυσίδα στην αιμοσφαιρίνη. Λιγότερη  β-αλυσίδα συντίθεται όταν το άτομο είναι φορέας (</a:t>
            </a:r>
            <a:r>
              <a:rPr lang="el-GR" altLang="el-GR" sz="2400" dirty="0" err="1">
                <a:latin typeface="Arial" panose="020B0604020202020204" pitchFamily="34" charset="0"/>
              </a:rPr>
              <a:t>ετεροζυγώτης</a:t>
            </a:r>
            <a:r>
              <a:rPr lang="el-GR" altLang="el-GR" sz="2400" dirty="0">
                <a:latin typeface="Arial" panose="020B0604020202020204" pitchFamily="34" charset="0"/>
              </a:rPr>
              <a:t>- </a:t>
            </a:r>
            <a:r>
              <a:rPr lang="el-GR" altLang="el-GR" sz="2400" dirty="0" err="1">
                <a:latin typeface="Arial" panose="020B0604020202020204" pitchFamily="34" charset="0"/>
              </a:rPr>
              <a:t>Μμ</a:t>
            </a:r>
            <a:r>
              <a:rPr lang="el-GR" altLang="el-GR" sz="2400" dirty="0">
                <a:latin typeface="Arial" panose="020B0604020202020204" pitchFamily="34" charset="0"/>
              </a:rPr>
              <a:t>) του ελαττωματικού γονιδίου (στίγμα). Σ' αυτή την περίπτωση το ολικό ποσό των β-αλυσίδων είναι λιγότερο απ' το φυσιολογικό, αλλά παρόλα αυτά η αιμοσφαιρίνη που παράγουν τα άτομα είναι αρκετή για μια φυσιολογική ζωή. Αντίθετα, στην ομόζυγη κατάσταση (</a:t>
            </a:r>
            <a:r>
              <a:rPr lang="el-GR" altLang="el-GR" sz="2400" dirty="0" err="1">
                <a:latin typeface="Arial" panose="020B0604020202020204" pitchFamily="34" charset="0"/>
              </a:rPr>
              <a:t>μμ</a:t>
            </a:r>
            <a:r>
              <a:rPr lang="el-GR" altLang="el-GR" sz="2400" dirty="0">
                <a:latin typeface="Arial" panose="020B0604020202020204" pitchFamily="34" charset="0"/>
              </a:rPr>
              <a:t>) δεν συντίθεται καθόλου αλυσίδα β στην αντίστοιχη αιμοσφαιρίνη, με αποτέλεσμα το άτομο να εμφανίζει τη βαρύτερη εικόνα της β-Μεσογειακής αναιμίας  (νόσος  </a:t>
            </a:r>
            <a:r>
              <a:rPr lang="en-US" altLang="el-GR" sz="2400" i="1" dirty="0">
                <a:latin typeface="Arial" panose="020B0604020202020204" pitchFamily="34" charset="0"/>
              </a:rPr>
              <a:t>Cooley</a:t>
            </a:r>
            <a:r>
              <a:rPr lang="el-GR" altLang="el-GR" sz="2400" i="1" dirty="0">
                <a:latin typeface="Arial" panose="020B0604020202020204" pitchFamily="34" charset="0"/>
              </a:rPr>
              <a:t>, </a:t>
            </a:r>
            <a:r>
              <a:rPr lang="el-GR" altLang="el-GR" sz="2400" dirty="0">
                <a:latin typeface="Arial" panose="020B0604020202020204" pitchFamily="34" charset="0"/>
              </a:rPr>
              <a:t>από το όνομα του Αμερικανού παιδίατρου που πρώτος την περιέγραψε το 1925).</a:t>
            </a:r>
          </a:p>
        </p:txBody>
      </p:sp>
      <p:sp>
        <p:nvSpPr>
          <p:cNvPr id="3" name="Title 2"/>
          <p:cNvSpPr>
            <a:spLocks noGrp="1"/>
          </p:cNvSpPr>
          <p:nvPr>
            <p:ph type="title"/>
          </p:nvPr>
        </p:nvSpPr>
        <p:spPr>
          <a:xfrm>
            <a:off x="457200" y="274638"/>
            <a:ext cx="8229600" cy="850106"/>
          </a:xfrm>
        </p:spPr>
        <p:txBody>
          <a:bodyPr>
            <a:normAutofit/>
          </a:bodyPr>
          <a:lstStyle/>
          <a:p>
            <a:pPr marL="484632" eaLnBrk="1" fontAlgn="auto" hangingPunct="1">
              <a:spcAft>
                <a:spcPts val="0"/>
              </a:spcAft>
              <a:defRPr/>
            </a:pPr>
            <a:r>
              <a:rPr lang="el-GR" sz="3600" b="1" dirty="0">
                <a:solidFill>
                  <a:schemeClr val="accent1">
                    <a:tint val="83000"/>
                    <a:satMod val="150000"/>
                  </a:schemeClr>
                </a:solidFill>
              </a:rPr>
              <a:t>Μεσογειακή αναιμία (Θαλασαιμία):</a:t>
            </a:r>
            <a:endParaRPr lang="el-GR" sz="3600" dirty="0">
              <a:solidFill>
                <a:schemeClr val="accent1">
                  <a:tint val="83000"/>
                  <a:satMod val="150000"/>
                </a:schemeClr>
              </a:solidFill>
            </a:endParaRP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21596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1390650" y="1166812"/>
            <a:ext cx="6362700" cy="4524375"/>
          </a:xfrm>
          <a:prstGeom prst="rect">
            <a:avLst/>
          </a:prstGeom>
        </p:spPr>
      </p:pic>
      <p:sp>
        <p:nvSpPr>
          <p:cNvPr id="3" name="Τίτλος 2"/>
          <p:cNvSpPr>
            <a:spLocks noGrp="1"/>
          </p:cNvSpPr>
          <p:nvPr>
            <p:ph type="title"/>
          </p:nvPr>
        </p:nvSpPr>
        <p:spPr>
          <a:xfrm>
            <a:off x="628650" y="47627"/>
            <a:ext cx="7886700" cy="1119186"/>
          </a:xfrm>
        </p:spPr>
        <p:txBody>
          <a:bodyPr/>
          <a:lstStyle/>
          <a:p>
            <a:r>
              <a:rPr lang="el-GR" b="1" dirty="0"/>
              <a:t>Μόριο Αιμοσφαιρίνης</a:t>
            </a:r>
          </a:p>
        </p:txBody>
      </p:sp>
    </p:spTree>
    <p:extLst>
      <p:ext uri="{BB962C8B-B14F-4D97-AF65-F5344CB8AC3E}">
        <p14:creationId xmlns:p14="http://schemas.microsoft.com/office/powerpoint/2010/main" val="2476616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250825" y="-123825"/>
            <a:ext cx="8893175" cy="710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algn="just" eaLnBrk="1" hangingPunct="1">
              <a:spcBef>
                <a:spcPct val="0"/>
              </a:spcBef>
              <a:buClrTx/>
              <a:buSzTx/>
              <a:buFontTx/>
              <a:buNone/>
            </a:pPr>
            <a:endParaRPr lang="el-GR" altLang="el-GR" sz="2400" dirty="0">
              <a:latin typeface="Arial" panose="020B0604020202020204" pitchFamily="34" charset="0"/>
            </a:endParaRPr>
          </a:p>
          <a:p>
            <a:pPr algn="just" eaLnBrk="1" hangingPunct="1">
              <a:spcBef>
                <a:spcPct val="0"/>
              </a:spcBef>
              <a:buClrTx/>
              <a:buSzTx/>
              <a:buFontTx/>
              <a:buNone/>
            </a:pPr>
            <a:endParaRPr lang="el-GR" altLang="el-GR" sz="2400" dirty="0">
              <a:latin typeface="Arial" panose="020B0604020202020204" pitchFamily="34" charset="0"/>
            </a:endParaRPr>
          </a:p>
          <a:p>
            <a:pPr eaLnBrk="1" hangingPunct="1">
              <a:spcBef>
                <a:spcPct val="0"/>
              </a:spcBef>
              <a:buClrTx/>
              <a:buSzTx/>
              <a:buFontTx/>
              <a:buNone/>
            </a:pPr>
            <a:r>
              <a:rPr lang="el-GR" altLang="el-GR" sz="2400" dirty="0">
                <a:latin typeface="Arial" panose="020B0604020202020204" pitchFamily="34" charset="0"/>
              </a:rPr>
              <a:t>Η </a:t>
            </a:r>
            <a:r>
              <a:rPr lang="el-GR" altLang="el-GR" sz="2400" b="1" dirty="0">
                <a:latin typeface="Arial" panose="020B0604020202020204" pitchFamily="34" charset="0"/>
              </a:rPr>
              <a:t>Θαλασσαιμία</a:t>
            </a:r>
            <a:r>
              <a:rPr lang="el-GR" altLang="el-GR" sz="2400" dirty="0">
                <a:latin typeface="Arial" panose="020B0604020202020204" pitchFamily="34" charset="0"/>
              </a:rPr>
              <a:t> αντιμετωπίζεται με τακτικές μεταγγίσεις, </a:t>
            </a:r>
            <a:r>
              <a:rPr lang="el-GR" altLang="el-GR" sz="2400" dirty="0" err="1">
                <a:latin typeface="Arial" panose="020B0604020202020204" pitchFamily="34" charset="0"/>
              </a:rPr>
              <a:t>αποσιδήρωση</a:t>
            </a:r>
            <a:r>
              <a:rPr lang="el-GR" altLang="el-GR" sz="2400" dirty="0">
                <a:latin typeface="Arial" panose="020B0604020202020204" pitchFamily="34" charset="0"/>
              </a:rPr>
              <a:t>, μεταμόσχευση μυελού (υπό προϋποθέσεις), και </a:t>
            </a:r>
            <a:r>
              <a:rPr lang="el-GR" altLang="el-GR" sz="2400" dirty="0" err="1">
                <a:latin typeface="Arial" panose="020B0604020202020204" pitchFamily="34" charset="0"/>
              </a:rPr>
              <a:t>συμπτωματική</a:t>
            </a:r>
            <a:r>
              <a:rPr lang="el-GR" altLang="el-GR" sz="2400" dirty="0">
                <a:latin typeface="Arial" panose="020B0604020202020204" pitchFamily="34" charset="0"/>
              </a:rPr>
              <a:t> αντιμετώπιση των επιπλοκών. Παράλληλα, σε ερευνητικό στάδιο βρίσκεται η γονιδιακή θεραπεία η οποία αποτελεί και τη ριζική θεραπεία. </a:t>
            </a:r>
            <a:br>
              <a:rPr lang="el-GR" altLang="el-GR" sz="2400" dirty="0">
                <a:latin typeface="Arial" panose="020B0604020202020204" pitchFamily="34" charset="0"/>
              </a:rPr>
            </a:br>
            <a:r>
              <a:rPr lang="el-GR" altLang="el-GR" sz="2400" dirty="0">
                <a:latin typeface="Arial" panose="020B0604020202020204" pitchFamily="34" charset="0"/>
              </a:rPr>
              <a:t>Η συχνότητα των φορέων στην Ελλάδα είναι περίπου 8%,ενώ οι </a:t>
            </a:r>
            <a:r>
              <a:rPr lang="el-GR" altLang="el-GR" sz="2400" b="1" u="sng" dirty="0">
                <a:latin typeface="Arial" panose="020B0604020202020204" pitchFamily="34" charset="0"/>
              </a:rPr>
              <a:t>πάσχοντες</a:t>
            </a:r>
            <a:r>
              <a:rPr lang="el-GR" altLang="el-GR" sz="2400" dirty="0">
                <a:latin typeface="Arial" panose="020B0604020202020204" pitchFamily="34" charset="0"/>
              </a:rPr>
              <a:t> από Θαλασσαιμία ανέρχονται περίπου σε 3500. Χωρίς τα μέτρα πρόληψης, θα προστίθεντο ετησίως 150 περίπου νέες γεννήσεις πασχόντων από Μεσογειακή Αναιμία. Σήμερα, με τη βελτίωση των προγραμμάτων πρόληψης, ο αριθμός αυτός έχει περιοριστεί στα 10-15 ετησίως. Επιπλέον, ενώ οι πάσχοντες από τη νόσο στις αρχές της δεκαετίας του '60 μόλις που κατάφερναν να φθάσουν τα 20 χρόνια ζωής, σήμερα, ιδιαίτερα μετά την ανακάλυψη της ουσίας (</a:t>
            </a:r>
            <a:r>
              <a:rPr lang="el-GR" altLang="el-GR" sz="2400" dirty="0" err="1">
                <a:latin typeface="Arial" panose="020B0604020202020204" pitchFamily="34" charset="0"/>
              </a:rPr>
              <a:t>δεσφεριοξαμίνη</a:t>
            </a:r>
            <a:r>
              <a:rPr lang="el-GR" altLang="el-GR" sz="2400" dirty="0">
                <a:latin typeface="Arial" panose="020B0604020202020204" pitchFamily="34" charset="0"/>
              </a:rPr>
              <a:t>) που βοηθάει στην </a:t>
            </a:r>
            <a:r>
              <a:rPr lang="el-GR" altLang="el-GR" sz="2400" dirty="0" err="1">
                <a:latin typeface="Arial" panose="020B0604020202020204" pitchFamily="34" charset="0"/>
              </a:rPr>
              <a:t>αποσιδήρωση</a:t>
            </a:r>
            <a:r>
              <a:rPr lang="el-GR" altLang="el-GR" sz="2400" dirty="0">
                <a:latin typeface="Arial" panose="020B0604020202020204" pitchFamily="34" charset="0"/>
              </a:rPr>
              <a:t> των πασχόντων, τα άτομα με Μ.Α. μπορούν να έχουν μια ζωή που σχεδόν να μη διαφέρει από τη ζωή των άλλων συνανθρώπων τους.</a:t>
            </a:r>
          </a:p>
        </p:txBody>
      </p:sp>
      <p:sp>
        <p:nvSpPr>
          <p:cNvPr id="2" name="Τίτλος 1"/>
          <p:cNvSpPr>
            <a:spLocks noGrp="1"/>
          </p:cNvSpPr>
          <p:nvPr>
            <p:ph type="title"/>
          </p:nvPr>
        </p:nvSpPr>
        <p:spPr>
          <a:xfrm>
            <a:off x="601662" y="-123825"/>
            <a:ext cx="7886700" cy="1094582"/>
          </a:xfrm>
        </p:spPr>
        <p:txBody>
          <a:bodyPr/>
          <a:lstStyle/>
          <a:p>
            <a:r>
              <a:rPr lang="el-GR" sz="3200" b="1" dirty="0">
                <a:solidFill>
                  <a:schemeClr val="accent1">
                    <a:tint val="83000"/>
                    <a:satMod val="150000"/>
                  </a:schemeClr>
                </a:solidFill>
              </a:rPr>
              <a:t>Μεσογειακή αναιμία (</a:t>
            </a:r>
            <a:r>
              <a:rPr lang="el-GR" sz="3200" b="1" dirty="0" err="1">
                <a:solidFill>
                  <a:schemeClr val="accent1">
                    <a:tint val="83000"/>
                    <a:satMod val="150000"/>
                  </a:schemeClr>
                </a:solidFill>
              </a:rPr>
              <a:t>Θαλασαιμία</a:t>
            </a:r>
            <a:r>
              <a:rPr lang="el-GR" sz="3200" b="1" dirty="0">
                <a:solidFill>
                  <a:schemeClr val="accent1">
                    <a:tint val="83000"/>
                    <a:satMod val="150000"/>
                  </a:schemeClr>
                </a:solidFill>
              </a:rPr>
              <a:t>):</a:t>
            </a:r>
            <a:endParaRPr lang="el-GR" dirty="0"/>
          </a:p>
        </p:txBody>
      </p:sp>
    </p:spTree>
    <p:extLst>
      <p:ext uri="{BB962C8B-B14F-4D97-AF65-F5344CB8AC3E}">
        <p14:creationId xmlns:p14="http://schemas.microsoft.com/office/powerpoint/2010/main" val="726458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395288" y="1049338"/>
            <a:ext cx="8353425" cy="47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algn="just" eaLnBrk="1" hangingPunct="1">
              <a:spcBef>
                <a:spcPct val="0"/>
              </a:spcBef>
              <a:buClrTx/>
              <a:buSzTx/>
              <a:buFontTx/>
              <a:buNone/>
            </a:pPr>
            <a:r>
              <a:rPr lang="el-GR" altLang="el-GR" sz="1800" dirty="0">
                <a:latin typeface="Arial" panose="020B0604020202020204" pitchFamily="34" charset="0"/>
              </a:rPr>
              <a:t>Ο ανθρώπινος οργανισμός έχει περιορισμένη δυνατότητα απέκκρισης σιδήρου. Το γεγονός αυτό επιβαρύνει σημαντικά τον οργανισμό των πασχόντων από μεσογειακή αναιμία, καθώς η μετάγγιση 250 </a:t>
            </a:r>
            <a:r>
              <a:rPr lang="el-GR" altLang="el-GR" sz="1800" dirty="0" err="1">
                <a:latin typeface="Arial" panose="020B0604020202020204" pitchFamily="34" charset="0"/>
              </a:rPr>
              <a:t>ml</a:t>
            </a:r>
            <a:r>
              <a:rPr lang="el-GR" altLang="el-GR" sz="1800" dirty="0">
                <a:latin typeface="Arial" panose="020B0604020202020204" pitchFamily="34" charset="0"/>
              </a:rPr>
              <a:t> συμπυκνωμένων ερυθρών αιμοσφαιρίων προσθέτει στον οργανισμό τους περίπου 250 </a:t>
            </a:r>
            <a:r>
              <a:rPr lang="el-GR" altLang="el-GR" sz="1800" dirty="0" err="1">
                <a:latin typeface="Arial" panose="020B0604020202020204" pitchFamily="34" charset="0"/>
              </a:rPr>
              <a:t>mg</a:t>
            </a:r>
            <a:r>
              <a:rPr lang="el-GR" altLang="el-GR" sz="1800" dirty="0">
                <a:latin typeface="Arial" panose="020B0604020202020204" pitchFamily="34" charset="0"/>
              </a:rPr>
              <a:t> σιδήρου. Οι επιπλοκές από την υπερφόρτωση με σίδηρο είναι πολλές, με πιο σοβαρές την κίρρωση του ήπατος, τον </a:t>
            </a:r>
            <a:r>
              <a:rPr lang="el-GR" altLang="el-GR" sz="1800" dirty="0" err="1">
                <a:latin typeface="Arial" panose="020B0604020202020204" pitchFamily="34" charset="0"/>
              </a:rPr>
              <a:t>ηπατοκυτταρικό</a:t>
            </a:r>
            <a:r>
              <a:rPr lang="el-GR" altLang="el-GR" sz="1800" dirty="0">
                <a:latin typeface="Arial" panose="020B0604020202020204" pitchFamily="34" charset="0"/>
              </a:rPr>
              <a:t> καρκίνο, την καρδιακή κάμψη, το σακχαρώδη διαβήτη και τη δυσλειτουργία της υπόφυσης. </a:t>
            </a:r>
            <a:r>
              <a:rPr lang="el-GR" altLang="el-GR" sz="1800" b="1" dirty="0">
                <a:latin typeface="Arial" panose="020B0604020202020204" pitchFamily="34" charset="0"/>
              </a:rPr>
              <a:t>Η </a:t>
            </a:r>
            <a:r>
              <a:rPr lang="el-GR" altLang="el-GR" sz="1800" b="1" dirty="0" err="1">
                <a:latin typeface="Arial" panose="020B0604020202020204" pitchFamily="34" charset="0"/>
              </a:rPr>
              <a:t>δεσφεριοξαμίνη</a:t>
            </a:r>
            <a:r>
              <a:rPr lang="el-GR" altLang="el-GR" sz="1800" dirty="0">
                <a:latin typeface="Arial" panose="020B0604020202020204" pitchFamily="34" charset="0"/>
              </a:rPr>
              <a:t>, αυξάνει την απέκκριση του σιδήρου μέσω της ούρησης. Όμως, χορηγείται είτε ενδοφλέβια είτε με συνεχή υποδόρια έκχυση, γεγονός που σημαίνει ότι οι ασθενείς θα πρέπει να υποβάλλονται σε περίπου 12 ώρες συνεχούς υποδόριας έκχυσης 4-6 φορές την εβδομάδα. Η έκχυση γίνεται με ειδικές αντλίες που είναι άβολες, με αποτέλεσμα πολλοί ασθενείς να μην ακολουθούν τη θεραπεία. Αν στο γεγονός αυτό προστεθεί και ο κίνδυνος σοβαρών παρενεργειών καθώς και το υψηλό κόστος της θεραπείας, γίνεται κατανοητό γιατί η φαρμακευτική έρευνα έχει στραφεί στην ανακάλυψη κάποιου φαρμάκου, κατά προτίμηση με τη μορφή χαπιού, που θα έχει λιγότερες παρενέργειες. Ένα τέτοιο φάρμακο που δοκιμάζεται τελευταία με θετικά αποτελέσματα είναι η </a:t>
            </a:r>
            <a:r>
              <a:rPr lang="el-GR" altLang="el-GR" sz="1800" b="1" dirty="0" err="1">
                <a:latin typeface="Arial" panose="020B0604020202020204" pitchFamily="34" charset="0"/>
              </a:rPr>
              <a:t>δεφεριπρόνη</a:t>
            </a:r>
            <a:r>
              <a:rPr lang="el-GR" altLang="el-GR" sz="1800" b="1" dirty="0">
                <a:latin typeface="Arial" panose="020B0604020202020204" pitchFamily="34" charset="0"/>
              </a:rPr>
              <a:t>.</a:t>
            </a:r>
            <a:r>
              <a:rPr lang="el-GR" altLang="el-GR" sz="1800" dirty="0">
                <a:latin typeface="Arial" panose="020B0604020202020204" pitchFamily="34" charset="0"/>
              </a:rPr>
              <a:t>  </a:t>
            </a:r>
          </a:p>
        </p:txBody>
      </p:sp>
      <p:sp>
        <p:nvSpPr>
          <p:cNvPr id="26627" name="Rectangle 5"/>
          <p:cNvSpPr>
            <a:spLocks noGrp="1" noChangeArrowheads="1"/>
          </p:cNvSpPr>
          <p:nvPr>
            <p:ph type="title"/>
          </p:nvPr>
        </p:nvSpPr>
        <p:spPr>
          <a:xfrm>
            <a:off x="457200" y="274638"/>
            <a:ext cx="8229600" cy="633412"/>
          </a:xfrm>
        </p:spPr>
        <p:txBody>
          <a:bodyPr/>
          <a:lstStyle/>
          <a:p>
            <a:pPr marL="484632" eaLnBrk="1" fontAlgn="auto" hangingPunct="1">
              <a:spcAft>
                <a:spcPts val="0"/>
              </a:spcAft>
              <a:defRPr/>
            </a:pPr>
            <a:r>
              <a:rPr lang="el-GR" sz="2800">
                <a:solidFill>
                  <a:schemeClr val="accent1">
                    <a:tint val="83000"/>
                    <a:satMod val="150000"/>
                  </a:schemeClr>
                </a:solidFill>
              </a:rPr>
              <a:t>Δεσφεροξαμίνη και Δεφεριπρόνη</a:t>
            </a:r>
          </a:p>
        </p:txBody>
      </p: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01273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2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396536" cy="657922"/>
          </a:xfrm>
        </p:spPr>
        <p:txBody>
          <a:bodyPr>
            <a:normAutofit/>
          </a:bodyPr>
          <a:lstStyle/>
          <a:p>
            <a:pPr marL="484632">
              <a:defRPr/>
            </a:pPr>
            <a:r>
              <a:rPr lang="el-GR" sz="2800" dirty="0">
                <a:solidFill>
                  <a:schemeClr val="accent1">
                    <a:tint val="83000"/>
                    <a:satMod val="150000"/>
                  </a:schemeClr>
                </a:solidFill>
              </a:rPr>
              <a:t>Φάσμα Αυτισμού (</a:t>
            </a:r>
            <a:r>
              <a:rPr lang="en-US" sz="2800" dirty="0">
                <a:solidFill>
                  <a:schemeClr val="accent1">
                    <a:tint val="83000"/>
                    <a:satMod val="150000"/>
                  </a:schemeClr>
                </a:solidFill>
              </a:rPr>
              <a:t>ASD-Autism-Spectrum-Disorders)</a:t>
            </a:r>
            <a:endParaRPr lang="el-GR" sz="2800" dirty="0">
              <a:solidFill>
                <a:schemeClr val="accent1">
                  <a:tint val="83000"/>
                  <a:satMod val="150000"/>
                </a:schemeClr>
              </a:solidFill>
              <a:latin typeface="Bahnschrift SemiBold" panose="020B0502040204020203" pitchFamily="34" charset="0"/>
            </a:endParaRPr>
          </a:p>
        </p:txBody>
      </p:sp>
      <p:sp>
        <p:nvSpPr>
          <p:cNvPr id="35843" name="TextBox 2"/>
          <p:cNvSpPr txBox="1">
            <a:spLocks noChangeArrowheads="1"/>
          </p:cNvSpPr>
          <p:nvPr/>
        </p:nvSpPr>
        <p:spPr bwMode="auto">
          <a:xfrm>
            <a:off x="0" y="981307"/>
            <a:ext cx="9144000" cy="667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r>
              <a:rPr lang="el-GR" altLang="el-GR" sz="1600" b="1" dirty="0">
                <a:latin typeface="+mn-lt"/>
              </a:rPr>
              <a:t>Ο</a:t>
            </a:r>
            <a:r>
              <a:rPr lang="el-GR" altLang="el-GR" sz="1600" dirty="0">
                <a:latin typeface="+mn-lt"/>
              </a:rPr>
              <a:t> </a:t>
            </a:r>
            <a:r>
              <a:rPr lang="el-GR" altLang="el-GR" sz="1600" b="1" dirty="0">
                <a:latin typeface="+mn-lt"/>
              </a:rPr>
              <a:t>Αυτισμός-</a:t>
            </a:r>
            <a:r>
              <a:rPr lang="en-US" altLang="el-GR" sz="1600" b="1" dirty="0">
                <a:latin typeface="+mn-lt"/>
              </a:rPr>
              <a:t>ASD</a:t>
            </a:r>
            <a:r>
              <a:rPr lang="el-GR" altLang="el-GR" sz="1600" dirty="0">
                <a:latin typeface="+mn-lt"/>
              </a:rPr>
              <a:t> είναι μια διάχυτη αναπτυξιακή διαταραχή, που χαρακτηρίζεται από μειωμένη κοινωνική αλληλεπίδραση και επικοινωνία, καθώς και από περιορισμένη, επαναλαμβανόμενη και στερεότυπη συμπεριφορά. Όλες αυτές οι ενδείξεις ξεκινούν πριν το παιδί γίνει τριών ετών.</a:t>
            </a:r>
            <a:r>
              <a:rPr lang="en-US" altLang="el-GR" sz="1600" dirty="0">
                <a:latin typeface="+mn-lt"/>
              </a:rPr>
              <a:t> </a:t>
            </a:r>
            <a:r>
              <a:rPr lang="el-GR" altLang="el-GR" sz="1600" dirty="0">
                <a:latin typeface="+mn-lt"/>
              </a:rPr>
              <a:t>Στην διαταραχή του αυτισμού εμπλέκονται διάφορες εγκεφαλικές δομές με τρόπο που δεν έχει διασαφηνιστεί επαρκώς.</a:t>
            </a:r>
            <a:r>
              <a:rPr lang="el-GR" altLang="el-GR" sz="1600" baseline="30000" dirty="0">
                <a:latin typeface="+mn-lt"/>
              </a:rPr>
              <a:t> </a:t>
            </a:r>
          </a:p>
          <a:p>
            <a:r>
              <a:rPr lang="el-GR" sz="1600" dirty="0">
                <a:latin typeface="+mn-lt"/>
              </a:rPr>
              <a:t>Παλαιότερα, μιλούσαμε για διάφορους τύπους Αυτισμού, Όπως</a:t>
            </a:r>
            <a:r>
              <a:rPr lang="en-US" sz="1600" dirty="0">
                <a:latin typeface="+mn-lt"/>
              </a:rPr>
              <a:t>: </a:t>
            </a:r>
            <a:endParaRPr lang="el-GR" sz="1600" dirty="0">
              <a:latin typeface="+mn-lt"/>
            </a:endParaRPr>
          </a:p>
          <a:p>
            <a:pPr marL="285750" indent="-285750">
              <a:buFont typeface="Arial" panose="020B0604020202020204" pitchFamily="34" charset="0"/>
              <a:buChar char="•"/>
            </a:pPr>
            <a:r>
              <a:rPr lang="el-GR" sz="1600" b="1" dirty="0">
                <a:latin typeface="+mn-lt"/>
              </a:rPr>
              <a:t>Σύνδρομο του Αυτισμού, Σύνδρομο </a:t>
            </a:r>
            <a:r>
              <a:rPr lang="el-GR" sz="1600" b="1" dirty="0" err="1">
                <a:latin typeface="+mn-lt"/>
              </a:rPr>
              <a:t>Άσπεργκερ</a:t>
            </a:r>
            <a:r>
              <a:rPr lang="el-GR" sz="1600" b="1" dirty="0">
                <a:latin typeface="+mn-lt"/>
              </a:rPr>
              <a:t> και Εκτεταμένη διαταραχή της ανάπτυξης - Μη προσδιοριζόμενη αλλιώς</a:t>
            </a:r>
            <a:r>
              <a:rPr lang="el-GR" sz="1600" dirty="0">
                <a:latin typeface="+mn-lt"/>
              </a:rPr>
              <a:t> (PDD-NOS) ενώ σήμερα όλες αυτές οι καταστάσεις ονομάζονται με ένα όνομα ως </a:t>
            </a:r>
            <a:r>
              <a:rPr lang="el-GR" sz="1600" b="1" dirty="0">
                <a:latin typeface="+mn-lt"/>
              </a:rPr>
              <a:t>Διαταραχές του Φάσματος του Αυτισμού- </a:t>
            </a:r>
            <a:r>
              <a:rPr lang="en-US" sz="1600" b="1" dirty="0">
                <a:latin typeface="+mn-lt"/>
              </a:rPr>
              <a:t>ASD</a:t>
            </a:r>
            <a:r>
              <a:rPr lang="el-GR" sz="1600" b="1" dirty="0">
                <a:latin typeface="+mn-lt"/>
              </a:rPr>
              <a:t> (</a:t>
            </a:r>
            <a:r>
              <a:rPr lang="en-US" sz="1600" b="1" u="sng" dirty="0">
                <a:latin typeface="+mn-lt"/>
                <a:hlinkClick r:id="rId5"/>
              </a:rPr>
              <a:t>A</a:t>
            </a:r>
            <a:r>
              <a:rPr lang="el-GR" sz="1600" b="1" dirty="0" err="1">
                <a:latin typeface="+mn-lt"/>
                <a:hlinkClick r:id="rId5"/>
              </a:rPr>
              <a:t>utism</a:t>
            </a:r>
            <a:r>
              <a:rPr lang="el-GR" sz="1600" b="1" dirty="0">
                <a:latin typeface="+mn-lt"/>
                <a:hlinkClick r:id="rId5"/>
              </a:rPr>
              <a:t> </a:t>
            </a:r>
            <a:r>
              <a:rPr lang="en-US" sz="1600" b="1" u="sng" dirty="0">
                <a:latin typeface="+mn-lt"/>
                <a:hlinkClick r:id="rId5"/>
              </a:rPr>
              <a:t>S</a:t>
            </a:r>
            <a:r>
              <a:rPr lang="el-GR" sz="1600" b="1" dirty="0" err="1">
                <a:latin typeface="+mn-lt"/>
                <a:hlinkClick r:id="rId5"/>
              </a:rPr>
              <a:t>pectrum</a:t>
            </a:r>
            <a:r>
              <a:rPr lang="el-GR" sz="1600" b="1" dirty="0">
                <a:latin typeface="+mn-lt"/>
                <a:hlinkClick r:id="rId5"/>
              </a:rPr>
              <a:t> </a:t>
            </a:r>
            <a:r>
              <a:rPr lang="en-US" sz="1600" b="1" u="sng" dirty="0">
                <a:latin typeface="+mn-lt"/>
                <a:hlinkClick r:id="rId5"/>
              </a:rPr>
              <a:t>D</a:t>
            </a:r>
            <a:r>
              <a:rPr lang="el-GR" sz="1600" b="1" dirty="0" err="1">
                <a:latin typeface="+mn-lt"/>
                <a:hlinkClick r:id="rId5"/>
              </a:rPr>
              <a:t>isorders</a:t>
            </a:r>
            <a:r>
              <a:rPr lang="el-GR" sz="1600" b="1" dirty="0">
                <a:latin typeface="+mn-lt"/>
              </a:rPr>
              <a:t>).</a:t>
            </a:r>
          </a:p>
          <a:p>
            <a:pPr>
              <a:spcBef>
                <a:spcPct val="0"/>
              </a:spcBef>
              <a:buClrTx/>
              <a:buSzTx/>
              <a:buNone/>
            </a:pPr>
            <a:r>
              <a:rPr lang="el-GR" altLang="el-GR" sz="1600" dirty="0">
                <a:latin typeface="+mn-lt"/>
              </a:rPr>
              <a:t>Ο αυτισμός έχει μια ισχυρή γενετική βάση, αν και η γενετική του αυτισμού είναι πολύπλοκη: Η αναλογία των ASD ατόμων στο συνολικό πληθυσμό είναι είναι περίπου 6 ανά 1000, ενώ η αναλογία ανδρών-γυναικών είναι 4 προς 1</a:t>
            </a:r>
            <a:r>
              <a:rPr lang="el-GR" altLang="el-GR" sz="1600" dirty="0"/>
              <a:t> γεγονός που συσχετίζει τις </a:t>
            </a:r>
            <a:r>
              <a:rPr lang="en-US" altLang="el-GR" sz="1600" dirty="0"/>
              <a:t>ASD </a:t>
            </a:r>
            <a:r>
              <a:rPr lang="el-GR" altLang="el-GR" sz="1600" dirty="0"/>
              <a:t>με γονίδιο/α που απαντούν στο Χ- Χρωμόσωμα</a:t>
            </a:r>
            <a:r>
              <a:rPr lang="el-GR" altLang="el-GR" sz="1600" dirty="0">
                <a:latin typeface="+mn-lt"/>
              </a:rPr>
              <a:t>. Η υπόλοιπη αιτίαση πιστεύεται πως έχει περιβαλλοντική αιτίαση [Ηλικία πατέρα, μόλυνση με </a:t>
            </a:r>
            <a:r>
              <a:rPr lang="en-US" altLang="el-GR" sz="1600" i="1" dirty="0">
                <a:latin typeface="+mn-lt"/>
              </a:rPr>
              <a:t>Rubella </a:t>
            </a:r>
            <a:r>
              <a:rPr lang="el-GR" altLang="el-GR" sz="1600" dirty="0">
                <a:latin typeface="+mn-lt"/>
              </a:rPr>
              <a:t>στη διάρκεια της εγκυμοσύνης, κ.α.].</a:t>
            </a:r>
          </a:p>
          <a:p>
            <a:r>
              <a:rPr lang="el-GR" sz="1600" dirty="0">
                <a:latin typeface="+mn-lt"/>
              </a:rPr>
              <a:t>Συχνά τα παιδιά παρουσιάζουν συμπτώματα αυτισμού μέσα στο πρώτο έτος της ηλικίας. Ένας μικρός αριθμός των παιδιών φαίνεται πως ενώ αναπτύσσεται κανονικά κατά το πρώτο έτος της ηλικίας τους, στη συνέχεια περνούν από μια περίοδο παλινδρόμησης μεταξύ 18 και 24 μηνών, οπότε και αναπτύσσουν συμπτώματα αυτισμού. Ενώ δεν υπάρχει θεραπεία για τη διαταραχή του φάσματος του αυτισμού, εντατική, έγκαιρη θεραπεία και παρέμβαση, μπορεί να κάνει μια μεγάλη διαφορά στη ζωή πολλών παιδιών.</a:t>
            </a:r>
          </a:p>
          <a:p>
            <a:pPr eaLnBrk="1" hangingPunct="1">
              <a:spcBef>
                <a:spcPct val="0"/>
              </a:spcBef>
              <a:buClrTx/>
              <a:buSzTx/>
              <a:buNone/>
            </a:pPr>
            <a:endParaRPr lang="en-US" altLang="el-GR" sz="2000" dirty="0">
              <a:latin typeface="Arial" panose="020B0604020202020204" pitchFamily="34" charset="0"/>
            </a:endParaRPr>
          </a:p>
          <a:p>
            <a:pPr eaLnBrk="1" hangingPunct="1">
              <a:spcBef>
                <a:spcPct val="0"/>
              </a:spcBef>
              <a:buClrTx/>
              <a:buSzTx/>
              <a:buNone/>
            </a:pPr>
            <a:endParaRPr lang="en-US" altLang="el-GR" sz="2000" dirty="0">
              <a:latin typeface="Arial" panose="020B0604020202020204" pitchFamily="34" charset="0"/>
            </a:endParaRPr>
          </a:p>
          <a:p>
            <a:pPr eaLnBrk="1" hangingPunct="1">
              <a:spcBef>
                <a:spcPct val="0"/>
              </a:spcBef>
              <a:buClrTx/>
              <a:buSzTx/>
              <a:buNone/>
            </a:pPr>
            <a:endParaRPr lang="en-US" altLang="el-GR" sz="2000" dirty="0">
              <a:latin typeface="Arial" panose="020B0604020202020204" pitchFamily="34" charset="0"/>
            </a:endParaRPr>
          </a:p>
          <a:p>
            <a:pPr eaLnBrk="1" hangingPunct="1">
              <a:spcBef>
                <a:spcPct val="0"/>
              </a:spcBef>
              <a:buClrTx/>
              <a:buSzTx/>
              <a:buNone/>
            </a:pPr>
            <a:endParaRPr lang="el-GR" altLang="el-GR" sz="2000" dirty="0">
              <a:latin typeface="Arial" panose="020B0604020202020204" pitchFamily="34" charset="0"/>
            </a:endParaRPr>
          </a:p>
          <a:p>
            <a:pPr eaLnBrk="1" hangingPunct="1">
              <a:spcBef>
                <a:spcPct val="0"/>
              </a:spcBef>
              <a:buClrTx/>
              <a:buSzTx/>
              <a:buNone/>
            </a:pPr>
            <a:endParaRPr lang="el-GR" altLang="el-GR" sz="1800" dirty="0">
              <a:latin typeface="Arial" panose="020B0604020202020204" pitchFamily="34" charset="0"/>
            </a:endParaRPr>
          </a:p>
        </p:txBody>
      </p:sp>
      <p:pic>
        <p:nvPicPr>
          <p:cNvPr id="3" name="Εγγεγραμμένος ήχος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63888" y="2132856"/>
            <a:ext cx="609600" cy="609600"/>
          </a:xfrm>
          <a:prstGeom prst="rect">
            <a:avLst/>
          </a:prstGeom>
        </p:spPr>
      </p:pic>
    </p:spTree>
    <p:extLst>
      <p:ext uri="{BB962C8B-B14F-4D97-AF65-F5344CB8AC3E}">
        <p14:creationId xmlns:p14="http://schemas.microsoft.com/office/powerpoint/2010/main" val="1472053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4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normAutofit/>
          </a:bodyPr>
          <a:lstStyle/>
          <a:p>
            <a:pPr marL="484632" eaLnBrk="1" fontAlgn="auto" hangingPunct="1">
              <a:spcAft>
                <a:spcPts val="0"/>
              </a:spcAft>
              <a:defRPr/>
            </a:pPr>
            <a:r>
              <a:rPr lang="el-GR" b="1" dirty="0">
                <a:ln>
                  <a:noFill/>
                </a:ln>
                <a:solidFill>
                  <a:schemeClr val="accent1"/>
                </a:solidFill>
                <a:effectLst/>
                <a:latin typeface="Bahnschrift SemiBold" panose="020B0502040204020203" pitchFamily="34" charset="0"/>
                <a:cs typeface="Arial" pitchFamily="34" charset="0"/>
              </a:rPr>
              <a:t>Εύθραυστο Χρωμόσωμα-Χ</a:t>
            </a:r>
            <a:r>
              <a:rPr lang="el-GR" b="1" dirty="0">
                <a:ln>
                  <a:noFill/>
                </a:ln>
                <a:solidFill>
                  <a:schemeClr val="accent1"/>
                </a:solidFill>
                <a:effectLst/>
                <a:latin typeface="Bahnschrift SemiBold" panose="020B0502040204020203" pitchFamily="34" charset="0"/>
              </a:rPr>
              <a:t/>
            </a:r>
            <a:br>
              <a:rPr lang="el-GR" b="1" dirty="0">
                <a:ln>
                  <a:noFill/>
                </a:ln>
                <a:solidFill>
                  <a:schemeClr val="accent1"/>
                </a:solidFill>
                <a:effectLst/>
                <a:latin typeface="Bahnschrift SemiBold" panose="020B0502040204020203" pitchFamily="34" charset="0"/>
              </a:rPr>
            </a:br>
            <a:endParaRPr lang="el-GR" dirty="0">
              <a:solidFill>
                <a:schemeClr val="accent1"/>
              </a:solidFill>
              <a:latin typeface="Bahnschrift SemiBold" panose="020B0502040204020203" pitchFamily="34" charset="0"/>
            </a:endParaRPr>
          </a:p>
        </p:txBody>
      </p:sp>
      <p:sp>
        <p:nvSpPr>
          <p:cNvPr id="34819" name="Rectangle 1"/>
          <p:cNvSpPr>
            <a:spLocks noChangeArrowheads="1"/>
          </p:cNvSpPr>
          <p:nvPr/>
        </p:nvSpPr>
        <p:spPr bwMode="auto">
          <a:xfrm>
            <a:off x="250825" y="1781050"/>
            <a:ext cx="8677275" cy="33085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Ins="28566" bIns="0" anchor="ctr">
            <a:spAutoFit/>
          </a:bodyPr>
          <a:lstStyle>
            <a:lvl1pPr indent="396875">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algn="just">
              <a:spcBef>
                <a:spcPct val="0"/>
              </a:spcBef>
              <a:buClrTx/>
              <a:buSzTx/>
              <a:buFontTx/>
              <a:buNone/>
            </a:pPr>
            <a:r>
              <a:rPr lang="el-GR" altLang="el-GR" sz="1800" dirty="0">
                <a:latin typeface="Arial" panose="020B0604020202020204" pitchFamily="34" charset="0"/>
                <a:cs typeface="Times New Roman" panose="02020603050405020304" pitchFamily="18" charset="0"/>
              </a:rPr>
              <a:t>Είναι μια ειδική περίπτωση χρωμοσωμικής ανωμαλίας (δομικού τύπου), που οφείλεται όμως σε γονιδιακή μετάλλαξη. Τα αγόρια αυτά κληρονομούν την ανωμαλία αυτή από τη μητέρα. Υπάρχουν χώρες (όπως το Ε.Β.) στις οποίες περίπου 1 στα 1500 νεογέννητα αγόρια έχουν </a:t>
            </a:r>
            <a:r>
              <a:rPr lang="el-GR" altLang="el-GR" sz="1800" i="1" dirty="0">
                <a:latin typeface="Arial" panose="020B0604020202020204" pitchFamily="34" charset="0"/>
                <a:cs typeface="Times New Roman" panose="02020603050405020304" pitchFamily="18" charset="0"/>
              </a:rPr>
              <a:t>εύθραυστο Χρωμόσωμα-Χ</a:t>
            </a:r>
            <a:r>
              <a:rPr lang="el-GR" altLang="el-GR" sz="1800" dirty="0">
                <a:latin typeface="Arial" panose="020B0604020202020204" pitchFamily="34" charset="0"/>
                <a:cs typeface="Times New Roman" panose="02020603050405020304" pitchFamily="18" charset="0"/>
              </a:rPr>
              <a:t>. Η ονομασία οφείλεται στο γεγονός ότι στο Χ χρωμόσωμα των παιδιών αυτών, παρατηρείται κάτω από το μικροσκόπιο μια έλλειψη κοντά στο άκρο του χρωμοσώματος.</a:t>
            </a:r>
            <a:endParaRPr lang="el-GR" altLang="el-GR" sz="1800" b="1" dirty="0">
              <a:latin typeface="Swis721Greek BT" charset="-95"/>
              <a:cs typeface="Times New Roman" panose="02020603050405020304" pitchFamily="18" charset="0"/>
            </a:endParaRPr>
          </a:p>
          <a:p>
            <a:pPr algn="just">
              <a:spcBef>
                <a:spcPct val="0"/>
              </a:spcBef>
              <a:buClrTx/>
              <a:buSzTx/>
              <a:buFontTx/>
              <a:buNone/>
            </a:pPr>
            <a:r>
              <a:rPr lang="el-GR" altLang="el-GR" sz="1800" dirty="0">
                <a:latin typeface="Arial" panose="020B0604020202020204" pitchFamily="34" charset="0"/>
                <a:cs typeface="Times New Roman" panose="02020603050405020304" pitchFamily="18" charset="0"/>
              </a:rPr>
              <a:t>Τα αγόρια αυτά αμέσως μετά τη γέννησή τους φαίνονται τελείως φυσιολογικά. Όμως, η νοητική ή πνευματική τους ανάπτυξη δεν εξελίσσεται κανονικά με αποτέλεσμα όταν φτάνουν στην ηλικία του σχολείου να μην έχουν τη δυνατότητα να ακολουθήσουν τους υπόλοιπους συνομήλικους και να χρειάζονται ειδική διδασκαλία.</a:t>
            </a:r>
          </a:p>
          <a:p>
            <a:pPr algn="just">
              <a:spcBef>
                <a:spcPct val="0"/>
              </a:spcBef>
              <a:buClrTx/>
              <a:buSzTx/>
              <a:buFontTx/>
              <a:buNone/>
            </a:pPr>
            <a:r>
              <a:rPr lang="el-GR" altLang="el-GR" sz="1600" b="1" i="1" dirty="0">
                <a:latin typeface="Arial" panose="020B0604020202020204" pitchFamily="34" charset="0"/>
              </a:rPr>
              <a:t>Άτομα με</a:t>
            </a:r>
            <a:r>
              <a:rPr lang="en-US" altLang="el-GR" sz="1600" b="1" i="1" dirty="0">
                <a:latin typeface="Arial" panose="020B0604020202020204" pitchFamily="34" charset="0"/>
              </a:rPr>
              <a:t> </a:t>
            </a:r>
            <a:r>
              <a:rPr lang="el-GR" altLang="el-GR" sz="1600" b="1" i="1" dirty="0">
                <a:latin typeface="Arial" panose="020B0604020202020204" pitchFamily="34" charset="0"/>
              </a:rPr>
              <a:t>Εύθραυστο Χρωμόσωμα -Χ </a:t>
            </a:r>
            <a:r>
              <a:rPr lang="el-GR" altLang="el-GR" sz="1600" i="1" dirty="0">
                <a:latin typeface="Arial" panose="020B0604020202020204" pitchFamily="34" charset="0"/>
              </a:rPr>
              <a:t>παρουσιάζουν συμπτώματα παρόμοια με το </a:t>
            </a:r>
            <a:r>
              <a:rPr lang="en-US" altLang="el-GR" sz="1600" i="1" dirty="0">
                <a:latin typeface="Arial" panose="020B0604020202020204" pitchFamily="34" charset="0"/>
              </a:rPr>
              <a:t>ASD: </a:t>
            </a:r>
            <a:r>
              <a:rPr lang="el-GR" altLang="el-GR" sz="1600" i="1" dirty="0">
                <a:latin typeface="Arial" panose="020B0604020202020204" pitchFamily="34" charset="0"/>
              </a:rPr>
              <a:t>Περίπου το 50% των ατόμων με Εύθραυστο Χρωμόσωμα –Χ παρουσιάζουν τέτοια συμπτώματα. </a:t>
            </a:r>
          </a:p>
        </p:txBody>
      </p: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73500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4"/>
          <p:cNvGraphicFramePr>
            <a:graphicFrameLocks noChangeAspect="1"/>
          </p:cNvGraphicFramePr>
          <p:nvPr/>
        </p:nvGraphicFramePr>
        <p:xfrm>
          <a:off x="724437" y="1887695"/>
          <a:ext cx="3042098" cy="3348070"/>
        </p:xfrm>
        <a:graphic>
          <a:graphicData uri="http://schemas.openxmlformats.org/presentationml/2006/ole">
            <mc:AlternateContent xmlns:mc="http://schemas.openxmlformats.org/markup-compatibility/2006">
              <mc:Choice xmlns:v="urn:schemas-microsoft-com:vml" Requires="v">
                <p:oleObj spid="_x0000_s1030" name="Bitmap Image" r:id="rId8" imgW="1973333" imgH="2171888" progId="PBrush">
                  <p:embed/>
                </p:oleObj>
              </mc:Choice>
              <mc:Fallback>
                <p:oleObj name="Bitmap Image" r:id="rId8" imgW="1973333" imgH="2171888" progId="PBrush">
                  <p:embed/>
                  <p:pic>
                    <p:nvPicPr>
                      <p:cNvPr id="39938"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4437" y="1887695"/>
                        <a:ext cx="3042098" cy="3348070"/>
                      </a:xfrm>
                      <a:prstGeom prst="rect">
                        <a:avLst/>
                      </a:prstGeom>
                      <a:noFill/>
                      <a:ln>
                        <a:noFill/>
                      </a:ln>
                      <a:effectLst/>
                    </p:spPr>
                  </p:pic>
                </p:oleObj>
              </mc:Fallback>
            </mc:AlternateContent>
          </a:graphicData>
        </a:graphic>
      </p:graphicFrame>
      <p:pic>
        <p:nvPicPr>
          <p:cNvPr id="2" name="Εγγεγραμμένος ήχος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580882" y="3673699"/>
            <a:ext cx="457200" cy="457200"/>
          </a:xfrm>
          <a:prstGeom prst="rect">
            <a:avLst/>
          </a:prstGeom>
        </p:spPr>
      </p:pic>
      <p:sp>
        <p:nvSpPr>
          <p:cNvPr id="3" name="TextBox 2"/>
          <p:cNvSpPr txBox="1"/>
          <p:nvPr/>
        </p:nvSpPr>
        <p:spPr>
          <a:xfrm>
            <a:off x="3960254" y="2267487"/>
            <a:ext cx="4655713" cy="2977738"/>
          </a:xfrm>
          <a:prstGeom prst="rect">
            <a:avLst/>
          </a:prstGeom>
          <a:noFill/>
        </p:spPr>
        <p:txBody>
          <a:bodyPr wrap="square" rtlCol="0">
            <a:spAutoFit/>
          </a:bodyPr>
          <a:lstStyle/>
          <a:p>
            <a:r>
              <a:rPr lang="el-GR" sz="2400" b="1" dirty="0"/>
              <a:t>ΤΥΠΟΙ ΧΡΩΜΟΣΩΜΙΚΩΝ ΑΝΩΜΑΛΙΩΝ</a:t>
            </a:r>
          </a:p>
          <a:p>
            <a:r>
              <a:rPr lang="el-GR" sz="1500" dirty="0"/>
              <a:t>•</a:t>
            </a:r>
            <a:r>
              <a:rPr lang="el-GR" sz="2400" dirty="0"/>
              <a:t>Αλλαγές στον </a:t>
            </a:r>
            <a:r>
              <a:rPr lang="el-GR" sz="2400" dirty="0" err="1"/>
              <a:t>αριθµό</a:t>
            </a:r>
            <a:r>
              <a:rPr lang="el-GR" sz="2400" dirty="0"/>
              <a:t> των χρωμοσωμάτων: </a:t>
            </a:r>
            <a:r>
              <a:rPr lang="el-GR" sz="1200" dirty="0"/>
              <a:t>[</a:t>
            </a:r>
            <a:r>
              <a:rPr lang="el-GR" sz="1200" dirty="0" err="1"/>
              <a:t>Ανευπλοειδία</a:t>
            </a:r>
            <a:r>
              <a:rPr lang="el-GR" sz="1200" dirty="0"/>
              <a:t> (π.χ. 2n+1) και πολυπλοειδία (π.χ. 3n, 4n)]</a:t>
            </a:r>
          </a:p>
          <a:p>
            <a:endParaRPr lang="el-GR" sz="2400" dirty="0"/>
          </a:p>
          <a:p>
            <a:r>
              <a:rPr lang="el-GR" sz="2400" dirty="0"/>
              <a:t>• Αλλαγές στη </a:t>
            </a:r>
            <a:r>
              <a:rPr lang="el-GR" sz="2400" dirty="0" err="1"/>
              <a:t>δοµή</a:t>
            </a:r>
            <a:r>
              <a:rPr lang="el-GR" sz="2400" dirty="0"/>
              <a:t> τους </a:t>
            </a:r>
            <a:r>
              <a:rPr lang="el-GR" sz="900" dirty="0"/>
              <a:t>όπως: [Αναδιατάξεις (</a:t>
            </a:r>
            <a:r>
              <a:rPr lang="el-GR" sz="900" dirty="0" err="1"/>
              <a:t>rearrangements</a:t>
            </a:r>
            <a:r>
              <a:rPr lang="el-GR" sz="900" dirty="0"/>
              <a:t>): </a:t>
            </a:r>
            <a:r>
              <a:rPr lang="el-GR" sz="900" dirty="0" err="1"/>
              <a:t>διπλοποιήσεις</a:t>
            </a:r>
            <a:r>
              <a:rPr lang="el-GR" sz="900" dirty="0"/>
              <a:t>, ελλείψεις, αναστροφές, µ</a:t>
            </a:r>
            <a:r>
              <a:rPr lang="el-GR" sz="900" dirty="0" err="1"/>
              <a:t>ετατοπίσεις</a:t>
            </a:r>
            <a:r>
              <a:rPr lang="el-GR" sz="900" dirty="0"/>
              <a:t> (</a:t>
            </a:r>
            <a:r>
              <a:rPr lang="el-GR" sz="900" dirty="0" err="1"/>
              <a:t>duplications</a:t>
            </a:r>
            <a:r>
              <a:rPr lang="el-GR" sz="900" dirty="0"/>
              <a:t>, </a:t>
            </a:r>
            <a:r>
              <a:rPr lang="el-GR" sz="900" dirty="0" err="1"/>
              <a:t>deletions</a:t>
            </a:r>
            <a:r>
              <a:rPr lang="el-GR" sz="900" dirty="0"/>
              <a:t>, </a:t>
            </a:r>
            <a:r>
              <a:rPr lang="el-GR" sz="900" dirty="0" err="1"/>
              <a:t>inversions</a:t>
            </a:r>
            <a:r>
              <a:rPr lang="el-GR" sz="900" dirty="0"/>
              <a:t>, </a:t>
            </a:r>
            <a:r>
              <a:rPr lang="el-GR" sz="900" dirty="0" err="1"/>
              <a:t>translocations</a:t>
            </a:r>
            <a:r>
              <a:rPr lang="el-GR" sz="900" dirty="0"/>
              <a:t>)] </a:t>
            </a:r>
          </a:p>
          <a:p>
            <a:endParaRPr lang="el-GR" sz="1350" dirty="0"/>
          </a:p>
        </p:txBody>
      </p:sp>
      <p:pic>
        <p:nvPicPr>
          <p:cNvPr id="4" name="Εγγεγραμμένος ήχος">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7125237" y="1659095"/>
            <a:ext cx="457200" cy="457200"/>
          </a:xfrm>
          <a:prstGeom prst="rect">
            <a:avLst/>
          </a:prstGeom>
        </p:spPr>
      </p:pic>
    </p:spTree>
    <p:extLst>
      <p:ext uri="{BB962C8B-B14F-4D97-AF65-F5344CB8AC3E}">
        <p14:creationId xmlns:p14="http://schemas.microsoft.com/office/powerpoint/2010/main" val="11950474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29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4236" y="1172766"/>
            <a:ext cx="6101953" cy="4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3200400"/>
            <a:ext cx="457200" cy="457200"/>
          </a:xfrm>
          <a:prstGeom prst="rect">
            <a:avLst/>
          </a:prstGeom>
        </p:spPr>
      </p:pic>
    </p:spTree>
    <p:extLst>
      <p:ext uri="{BB962C8B-B14F-4D97-AF65-F5344CB8AC3E}">
        <p14:creationId xmlns:p14="http://schemas.microsoft.com/office/powerpoint/2010/main" val="3727709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ChangeArrowheads="1"/>
          </p:cNvSpPr>
          <p:nvPr/>
        </p:nvSpPr>
        <p:spPr bwMode="auto">
          <a:xfrm>
            <a:off x="1143001" y="1990703"/>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eaLnBrk="1" hangingPunct="1">
              <a:spcBef>
                <a:spcPct val="0"/>
              </a:spcBef>
              <a:buClrTx/>
              <a:buSzTx/>
              <a:buFontTx/>
              <a:buNone/>
            </a:pPr>
            <a:endParaRPr lang="el-GR" altLang="el-GR" sz="1350">
              <a:latin typeface="Arial" panose="020B0604020202020204" pitchFamily="34" charset="0"/>
            </a:endParaRPr>
          </a:p>
        </p:txBody>
      </p:sp>
      <p:graphicFrame>
        <p:nvGraphicFramePr>
          <p:cNvPr id="41987" name="Object 4"/>
          <p:cNvGraphicFramePr>
            <a:graphicFrameLocks noChangeAspect="1"/>
          </p:cNvGraphicFramePr>
          <p:nvPr/>
        </p:nvGraphicFramePr>
        <p:xfrm>
          <a:off x="1709737" y="1076325"/>
          <a:ext cx="5778104" cy="4729163"/>
        </p:xfrm>
        <a:graphic>
          <a:graphicData uri="http://schemas.openxmlformats.org/presentationml/2006/ole">
            <mc:AlternateContent xmlns:mc="http://schemas.openxmlformats.org/markup-compatibility/2006">
              <mc:Choice xmlns:v="urn:schemas-microsoft-com:vml" Requires="v">
                <p:oleObj spid="_x0000_s2054" name="Bitmap Image" r:id="rId5" imgW="1555207" imgH="1555218" progId="PBrush">
                  <p:embed/>
                </p:oleObj>
              </mc:Choice>
              <mc:Fallback>
                <p:oleObj name="Bitmap Image" r:id="rId5" imgW="1555207" imgH="1555218" progId="PBrush">
                  <p:embed/>
                  <p:pic>
                    <p:nvPicPr>
                      <p:cNvPr id="41987" name="Object 4"/>
                      <p:cNvPicPr>
                        <a:picLocks noChangeAspect="1" noChangeArrowheads="1"/>
                      </p:cNvPicPr>
                      <p:nvPr/>
                    </p:nvPicPr>
                    <p:blipFill>
                      <a:blip r:embed="rId6">
                        <a:extLst>
                          <a:ext uri="{28A0092B-C50C-407E-A947-70E740481C1C}">
                            <a14:useLocalDpi xmlns:a14="http://schemas.microsoft.com/office/drawing/2010/main" val="0"/>
                          </a:ext>
                        </a:extLst>
                      </a:blip>
                      <a:srcRect l="9189" t="7869" r="15739"/>
                      <a:stretch>
                        <a:fillRect/>
                      </a:stretch>
                    </p:blipFill>
                    <p:spPr bwMode="auto">
                      <a:xfrm>
                        <a:off x="1709737" y="1076325"/>
                        <a:ext cx="5778104"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Εγγεγραμμένος ήχος">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43400" y="3200400"/>
            <a:ext cx="457200" cy="457200"/>
          </a:xfrm>
          <a:prstGeom prst="rect">
            <a:avLst/>
          </a:prstGeom>
        </p:spPr>
      </p:pic>
    </p:spTree>
    <p:extLst>
      <p:ext uri="{BB962C8B-B14F-4D97-AF65-F5344CB8AC3E}">
        <p14:creationId xmlns:p14="http://schemas.microsoft.com/office/powerpoint/2010/main" val="2192930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ChangeArrowheads="1"/>
          </p:cNvSpPr>
          <p:nvPr/>
        </p:nvSpPr>
        <p:spPr bwMode="auto">
          <a:xfrm>
            <a:off x="1143001" y="2282406"/>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eaLnBrk="1" hangingPunct="1">
              <a:spcBef>
                <a:spcPct val="0"/>
              </a:spcBef>
              <a:buClrTx/>
              <a:buSzTx/>
              <a:buFontTx/>
              <a:buNone/>
            </a:pPr>
            <a:endParaRPr lang="el-GR" altLang="el-GR" sz="1350">
              <a:latin typeface="Arial" panose="020B0604020202020204" pitchFamily="34" charset="0"/>
            </a:endParaRPr>
          </a:p>
        </p:txBody>
      </p:sp>
      <p:graphicFrame>
        <p:nvGraphicFramePr>
          <p:cNvPr id="45059" name="Object 4"/>
          <p:cNvGraphicFramePr>
            <a:graphicFrameLocks noChangeAspect="1"/>
          </p:cNvGraphicFramePr>
          <p:nvPr/>
        </p:nvGraphicFramePr>
        <p:xfrm>
          <a:off x="1709738" y="1322786"/>
          <a:ext cx="5562600" cy="4677965"/>
        </p:xfrm>
        <a:graphic>
          <a:graphicData uri="http://schemas.openxmlformats.org/presentationml/2006/ole">
            <mc:AlternateContent xmlns:mc="http://schemas.openxmlformats.org/markup-compatibility/2006">
              <mc:Choice xmlns:v="urn:schemas-microsoft-com:vml" Requires="v">
                <p:oleObj spid="_x0000_s3078" name="Γράφημα" r:id="rId5" imgW="4429125" imgH="2667000" progId="MSGraph.Chart.8">
                  <p:embed/>
                </p:oleObj>
              </mc:Choice>
              <mc:Fallback>
                <p:oleObj name="Γράφημα" r:id="rId5" imgW="4429125" imgH="2667000" progId="MSGraph.Chart.8">
                  <p:embed/>
                  <p:pic>
                    <p:nvPicPr>
                      <p:cNvPr id="45059"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9738" y="1322786"/>
                        <a:ext cx="5562600" cy="467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Εγγεγραμμένος ήχος">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43400" y="3200400"/>
            <a:ext cx="457200" cy="457200"/>
          </a:xfrm>
          <a:prstGeom prst="rect">
            <a:avLst/>
          </a:prstGeom>
        </p:spPr>
      </p:pic>
    </p:spTree>
    <p:extLst>
      <p:ext uri="{BB962C8B-B14F-4D97-AF65-F5344CB8AC3E}">
        <p14:creationId xmlns:p14="http://schemas.microsoft.com/office/powerpoint/2010/main" val="8147448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CD602-C1AC-1241-2762-18C2DFC1DB55}"/>
            </a:ext>
          </a:extLst>
        </p:cNvPr>
        <p:cNvGrpSpPr/>
        <p:nvPr/>
      </p:nvGrpSpPr>
      <p:grpSpPr>
        <a:xfrm>
          <a:off x="0" y="0"/>
          <a:ext cx="0" cy="0"/>
          <a:chOff x="0" y="0"/>
          <a:chExt cx="0" cy="0"/>
        </a:xfrm>
      </p:grpSpPr>
      <p:pic>
        <p:nvPicPr>
          <p:cNvPr id="40962" name="Picture 4">
            <a:extLst>
              <a:ext uri="{FF2B5EF4-FFF2-40B4-BE49-F238E27FC236}">
                <a16:creationId xmlns:a16="http://schemas.microsoft.com/office/drawing/2014/main" id="{E68E75A8-500F-2F15-6B7B-DA98E424C3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9936" y="692706"/>
            <a:ext cx="6101953" cy="452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id="{6F1770E9-B273-358A-923E-427D1F37B6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64064" y="3611880"/>
            <a:ext cx="457200" cy="457200"/>
          </a:xfrm>
          <a:prstGeom prst="rect">
            <a:avLst/>
          </a:prstGeom>
        </p:spPr>
      </p:pic>
      <p:sp>
        <p:nvSpPr>
          <p:cNvPr id="2" name="TextBox 1">
            <a:extLst>
              <a:ext uri="{FF2B5EF4-FFF2-40B4-BE49-F238E27FC236}">
                <a16:creationId xmlns:a16="http://schemas.microsoft.com/office/drawing/2014/main" id="{85086FF0-D79A-3418-313B-18694308A54A}"/>
              </a:ext>
            </a:extLst>
          </p:cNvPr>
          <p:cNvSpPr txBox="1"/>
          <p:nvPr/>
        </p:nvSpPr>
        <p:spPr>
          <a:xfrm>
            <a:off x="182880" y="5886450"/>
            <a:ext cx="8858250" cy="646331"/>
          </a:xfrm>
          <a:prstGeom prst="rect">
            <a:avLst/>
          </a:prstGeom>
          <a:noFill/>
        </p:spPr>
        <p:txBody>
          <a:bodyPr wrap="square" rtlCol="0">
            <a:spAutoFit/>
          </a:bodyPr>
          <a:lstStyle/>
          <a:p>
            <a:r>
              <a:rPr lang="el-GR" dirty="0"/>
              <a:t>Να θυμίσω τις έννοιες: Χρωμοσώματα, Γονίδια, Φυλετικά Χρωμοσώματα</a:t>
            </a:r>
            <a:r>
              <a:rPr lang="en-US" dirty="0"/>
              <a:t>. </a:t>
            </a:r>
            <a:r>
              <a:rPr lang="el-GR" dirty="0"/>
              <a:t>ΠΡΟΣΟΧΗ: Στη διαφορά άνδρα-γυναίκας στο ζευγάρι Φυλετικών Χρωμοσωμάτων! </a:t>
            </a:r>
          </a:p>
        </p:txBody>
      </p:sp>
      <p:pic>
        <p:nvPicPr>
          <p:cNvPr id="5" name="Εικόνα 4">
            <a:extLst>
              <a:ext uri="{FF2B5EF4-FFF2-40B4-BE49-F238E27FC236}">
                <a16:creationId xmlns:a16="http://schemas.microsoft.com/office/drawing/2014/main" id="{7E2AD0D2-2E4B-C6EC-5BE3-070F9B3A36B8}"/>
              </a:ext>
            </a:extLst>
          </p:cNvPr>
          <p:cNvPicPr>
            <a:picLocks noChangeAspect="1"/>
          </p:cNvPicPr>
          <p:nvPr/>
        </p:nvPicPr>
        <p:blipFill>
          <a:blip r:embed="rId7"/>
          <a:stretch>
            <a:fillRect/>
          </a:stretch>
        </p:blipFill>
        <p:spPr>
          <a:xfrm>
            <a:off x="4002212" y="4880454"/>
            <a:ext cx="2762636" cy="743054"/>
          </a:xfrm>
          <a:prstGeom prst="rect">
            <a:avLst/>
          </a:prstGeom>
        </p:spPr>
      </p:pic>
      <mc:AlternateContent xmlns:mc="http://schemas.openxmlformats.org/markup-compatibility/2006" xmlns:p14="http://schemas.microsoft.com/office/powerpoint/2010/main">
        <mc:Choice Requires="p14">
          <p:contentPart p14:bwMode="auto" r:id="rId8">
            <p14:nvContentPartPr>
              <p14:cNvPr id="6" name="Γραφή 5">
                <a:extLst>
                  <a:ext uri="{FF2B5EF4-FFF2-40B4-BE49-F238E27FC236}">
                    <a16:creationId xmlns:a16="http://schemas.microsoft.com/office/drawing/2014/main" id="{5B963AAC-60BE-4EB0-23CE-AA37EF781115}"/>
                  </a:ext>
                </a:extLst>
              </p14:cNvPr>
              <p14:cNvContentPartPr/>
              <p14:nvPr/>
            </p14:nvContentPartPr>
            <p14:xfrm>
              <a:off x="4091760" y="4815720"/>
              <a:ext cx="3369240" cy="87840"/>
            </p14:xfrm>
          </p:contentPart>
        </mc:Choice>
        <mc:Fallback xmlns="">
          <p:pic>
            <p:nvPicPr>
              <p:cNvPr id="6" name="Γραφή 5">
                <a:extLst>
                  <a:ext uri="{FF2B5EF4-FFF2-40B4-BE49-F238E27FC236}">
                    <a16:creationId xmlns:a16="http://schemas.microsoft.com/office/drawing/2014/main" id="{5B963AAC-60BE-4EB0-23CE-AA37EF781115}"/>
                  </a:ext>
                </a:extLst>
              </p:cNvPr>
              <p:cNvPicPr/>
              <p:nvPr/>
            </p:nvPicPr>
            <p:blipFill>
              <a:blip r:embed="rId9"/>
              <a:stretch>
                <a:fillRect/>
              </a:stretch>
            </p:blipFill>
            <p:spPr>
              <a:xfrm>
                <a:off x="4082760" y="4807080"/>
                <a:ext cx="3386880" cy="105480"/>
              </a:xfrm>
              <a:prstGeom prst="rect">
                <a:avLst/>
              </a:prstGeom>
            </p:spPr>
          </p:pic>
        </mc:Fallback>
      </mc:AlternateContent>
    </p:spTree>
    <p:extLst>
      <p:ext uri="{BB962C8B-B14F-4D97-AF65-F5344CB8AC3E}">
        <p14:creationId xmlns:p14="http://schemas.microsoft.com/office/powerpoint/2010/main" val="4127297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36" fill="hold"/>
                                        <p:tgtEl>
                                          <p:spTgt spid="3"/>
                                        </p:tgtEl>
                                      </p:cBhvr>
                                    </p:cmd>
                                  </p:childTnLst>
                                </p:cTn>
                              </p:par>
                            </p:childTnLst>
                          </p:cTn>
                        </p:par>
                      </p:childTnLst>
                    </p:cTn>
                  </p:par>
                </p:childTnLst>
              </p:cTn>
              <p:nextCondLst>
                <p:cond evt="onClick" delay="0">
                  <p:tgtEl>
                    <p:spTgt spid="3"/>
                  </p:tgtEl>
                </p:cond>
              </p:nextCondLst>
            </p:seq>
            <p:audio>
              <p:cMediaNode vol="95455">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1277635" y="1843621"/>
            <a:ext cx="351039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eaLnBrk="1" hangingPunct="1">
              <a:spcBef>
                <a:spcPct val="0"/>
              </a:spcBef>
              <a:buClrTx/>
              <a:buSzTx/>
              <a:buFontTx/>
              <a:buNone/>
            </a:pPr>
            <a:endParaRPr lang="el-GR" altLang="el-GR" sz="1800" dirty="0">
              <a:latin typeface="Arial" panose="020B0604020202020204" pitchFamily="34" charset="0"/>
            </a:endParaRPr>
          </a:p>
          <a:p>
            <a:pPr eaLnBrk="1" hangingPunct="1">
              <a:spcBef>
                <a:spcPct val="0"/>
              </a:spcBef>
              <a:buClrTx/>
              <a:buSzTx/>
              <a:buFontTx/>
              <a:buNone/>
            </a:pPr>
            <a:r>
              <a:rPr lang="el-GR" altLang="el-GR" sz="1800" dirty="0">
                <a:latin typeface="Arial" panose="020B0604020202020204" pitchFamily="34" charset="0"/>
              </a:rPr>
              <a:t>Στην Ελλάδα, απαντά σε 1/770 βιώσιμες γεννήσεις.</a:t>
            </a:r>
          </a:p>
          <a:p>
            <a:pPr eaLnBrk="1" hangingPunct="1">
              <a:spcBef>
                <a:spcPct val="0"/>
              </a:spcBef>
              <a:buClrTx/>
              <a:buSzTx/>
              <a:buFontTx/>
              <a:buNone/>
            </a:pPr>
            <a:r>
              <a:rPr lang="el-GR" altLang="el-GR" sz="1800" dirty="0">
                <a:latin typeface="Arial" panose="020B0604020202020204" pitchFamily="34" charset="0"/>
              </a:rPr>
              <a:t>Στο 90% των περιπτώσεων το </a:t>
            </a:r>
            <a:r>
              <a:rPr lang="el-GR" altLang="el-GR" sz="1800" dirty="0" err="1">
                <a:latin typeface="Arial" panose="020B0604020202020204" pitchFamily="34" charset="0"/>
              </a:rPr>
              <a:t>επι</a:t>
            </a:r>
            <a:r>
              <a:rPr lang="el-GR" altLang="el-GR" sz="1800" dirty="0">
                <a:latin typeface="Arial" panose="020B0604020202020204" pitchFamily="34" charset="0"/>
              </a:rPr>
              <a:t> πλέον χρωμόσωμα προέρχεται από το ωάριο της μητέρας. </a:t>
            </a:r>
          </a:p>
          <a:p>
            <a:pPr eaLnBrk="1" hangingPunct="1">
              <a:spcBef>
                <a:spcPct val="0"/>
              </a:spcBef>
              <a:buClrTx/>
              <a:buSzTx/>
              <a:buFontTx/>
              <a:buNone/>
            </a:pPr>
            <a:r>
              <a:rPr lang="el-GR" altLang="el-GR" sz="1800" dirty="0">
                <a:latin typeface="Arial" panose="020B0604020202020204" pitchFamily="34" charset="0"/>
              </a:rPr>
              <a:t>Συνήθη χαρακτηριστικά: Πιθανή νοητική στέρηση, χαρακτηριστικό σχήμα ματιών και καρδιακή ανεπάρκεια.</a:t>
            </a:r>
          </a:p>
        </p:txBody>
      </p:sp>
      <p:sp>
        <p:nvSpPr>
          <p:cNvPr id="2" name="Τίτλος 1"/>
          <p:cNvSpPr>
            <a:spLocks noGrp="1"/>
          </p:cNvSpPr>
          <p:nvPr>
            <p:ph type="title"/>
          </p:nvPr>
        </p:nvSpPr>
        <p:spPr>
          <a:xfrm>
            <a:off x="2087724" y="1052736"/>
            <a:ext cx="4104456" cy="378042"/>
          </a:xfrm>
        </p:spPr>
        <p:txBody>
          <a:bodyPr>
            <a:normAutofit fontScale="90000"/>
          </a:bodyPr>
          <a:lstStyle/>
          <a:p>
            <a:r>
              <a:rPr lang="el-GR" altLang="el-GR" b="1" dirty="0">
                <a:latin typeface="Arial" panose="020B0604020202020204" pitchFamily="34" charset="0"/>
              </a:rPr>
              <a:t>Σύνδρομο </a:t>
            </a:r>
            <a:r>
              <a:rPr lang="el-GR" altLang="el-GR" b="1" dirty="0" err="1">
                <a:latin typeface="Arial" panose="020B0604020202020204" pitchFamily="34" charset="0"/>
              </a:rPr>
              <a:t>Down</a:t>
            </a:r>
            <a:endParaRPr lang="el-GR" dirty="0"/>
          </a:p>
        </p:txBody>
      </p:sp>
      <p:pic>
        <p:nvPicPr>
          <p:cNvPr id="4" name="Picture 6" descr="Trisomy 21 pe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0043" y="1745750"/>
            <a:ext cx="2240756" cy="337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819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ChangeArrowheads="1"/>
          </p:cNvSpPr>
          <p:nvPr/>
        </p:nvSpPr>
        <p:spPr bwMode="auto">
          <a:xfrm>
            <a:off x="511553" y="1095009"/>
            <a:ext cx="4958003" cy="49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a:spcBef>
                <a:spcPct val="0"/>
              </a:spcBef>
              <a:buClrTx/>
              <a:buSzTx/>
              <a:buNone/>
            </a:pPr>
            <a:r>
              <a:rPr lang="el-GR" altLang="el-GR" sz="1800" i="1" dirty="0"/>
              <a:t>Σ. Κlinefelter: </a:t>
            </a:r>
            <a:r>
              <a:rPr lang="el-GR" altLang="el-GR" sz="1600" u="sng" dirty="0">
                <a:latin typeface="Bahnschrift Light" panose="020B0502040204020203" pitchFamily="34" charset="0"/>
              </a:rPr>
              <a:t>Καρυώτυπος:</a:t>
            </a:r>
            <a:r>
              <a:rPr lang="el-GR" altLang="el-GR" sz="1600" dirty="0">
                <a:latin typeface="Bahnschrift Light" panose="020B0502040204020203" pitchFamily="34" charset="0"/>
              </a:rPr>
              <a:t> ΧΧΨ.</a:t>
            </a:r>
            <a:r>
              <a:rPr lang="en-US" altLang="el-GR" sz="1600" dirty="0">
                <a:latin typeface="Bahnschrift Light" panose="020B0502040204020203" pitchFamily="34" charset="0"/>
              </a:rPr>
              <a:t>  </a:t>
            </a:r>
            <a:endParaRPr lang="el-GR" altLang="el-GR" sz="1600" dirty="0">
              <a:latin typeface="Bahnschrift Light" panose="020B0502040204020203" pitchFamily="34" charset="0"/>
            </a:endParaRPr>
          </a:p>
          <a:p>
            <a:pPr eaLnBrk="1" hangingPunct="1">
              <a:spcBef>
                <a:spcPct val="0"/>
              </a:spcBef>
              <a:buClrTx/>
              <a:buSzTx/>
              <a:buFontTx/>
              <a:buNone/>
            </a:pPr>
            <a:r>
              <a:rPr lang="el-GR" altLang="el-GR" sz="1600" u="sng" dirty="0">
                <a:latin typeface="Bahnschrift Light" panose="020B0502040204020203" pitchFamily="34" charset="0"/>
              </a:rPr>
              <a:t>Χαρακτηριστικά:</a:t>
            </a:r>
            <a:r>
              <a:rPr lang="el-GR" altLang="el-GR" sz="1600" dirty="0">
                <a:latin typeface="Bahnschrift Light" panose="020B0502040204020203" pitchFamily="34" charset="0"/>
              </a:rPr>
              <a:t> Συνήθως υψηλόσωμα άρρενα άτομα, με έλλειψη των δευτερευόντων χαρακτηριστικών του φύλλου: έλλειψη σε τρίχωμα προσώπου και μασχάλης. Παρουσιάζουν γυναικομαστία και λιγότερη τεστοστερόνη.</a:t>
            </a:r>
          </a:p>
          <a:p>
            <a:r>
              <a:rPr lang="el-GR" sz="1600" dirty="0">
                <a:latin typeface="Bahnschrift Light" panose="020B0502040204020203" pitchFamily="34" charset="0"/>
              </a:rPr>
              <a:t>Τα </a:t>
            </a:r>
            <a:r>
              <a:rPr lang="el-GR" sz="1600" b="1" dirty="0">
                <a:latin typeface="Bahnschrift Light" panose="020B0502040204020203" pitchFamily="34" charset="0"/>
              </a:rPr>
              <a:t>βρέφη και μικρά παιδιά</a:t>
            </a:r>
            <a:r>
              <a:rPr lang="el-GR" sz="1600" dirty="0">
                <a:latin typeface="Bahnschrift Light" panose="020B0502040204020203" pitchFamily="34" charset="0"/>
              </a:rPr>
              <a:t> με σύνδρομο </a:t>
            </a:r>
            <a:r>
              <a:rPr lang="el-GR" sz="1600" dirty="0" err="1">
                <a:latin typeface="Bahnschrift Light" panose="020B0502040204020203" pitchFamily="34" charset="0"/>
              </a:rPr>
              <a:t>Klinefelter</a:t>
            </a:r>
            <a:r>
              <a:rPr lang="el-GR" sz="1600" dirty="0">
                <a:latin typeface="Bahnschrift Light" panose="020B0502040204020203" pitchFamily="34" charset="0"/>
              </a:rPr>
              <a:t> μπορεί να εμφανίζουν:</a:t>
            </a:r>
          </a:p>
          <a:p>
            <a:pPr lvl="0">
              <a:buNone/>
            </a:pPr>
            <a:r>
              <a:rPr lang="el-GR" sz="1600" dirty="0">
                <a:latin typeface="Bahnschrift Light" panose="020B0502040204020203" pitchFamily="34" charset="0"/>
              </a:rPr>
              <a:t>Καθυστέρηση στην ανάπτυξη του λόγου και της βάδισης, Κρυψορχία. Δηλ. καθυστερούν οι </a:t>
            </a:r>
            <a:r>
              <a:rPr lang="el-GR" sz="1600" dirty="0" err="1">
                <a:latin typeface="Bahnschrift Light" panose="020B0502040204020203" pitchFamily="34" charset="0"/>
              </a:rPr>
              <a:t>όρχεις</a:t>
            </a:r>
            <a:r>
              <a:rPr lang="el-GR" sz="1600" dirty="0">
                <a:latin typeface="Bahnschrift Light" panose="020B0502040204020203" pitchFamily="34" charset="0"/>
              </a:rPr>
              <a:t> να κατεβούν στο όσχεο από τη γέννηση, Αδυναμία στους μύες.</a:t>
            </a:r>
          </a:p>
          <a:p>
            <a:r>
              <a:rPr lang="el-GR" sz="1600" b="1" dirty="0" err="1">
                <a:latin typeface="Bahnschrift Light" panose="020B0502040204020203" pitchFamily="34" charset="0"/>
              </a:rPr>
              <a:t>Tα</a:t>
            </a:r>
            <a:r>
              <a:rPr lang="el-GR" sz="1600" b="1" dirty="0">
                <a:latin typeface="Bahnschrift Light" panose="020B0502040204020203" pitchFamily="34" charset="0"/>
              </a:rPr>
              <a:t> μεγαλύτερα αγόρια και οι </a:t>
            </a:r>
            <a:r>
              <a:rPr lang="el-GR" sz="1600" b="1" u="sng" dirty="0">
                <a:latin typeface="Bahnschrift Light" panose="020B0502040204020203" pitchFamily="34" charset="0"/>
                <a:hlinkClick r:id="rId2"/>
              </a:rPr>
              <a:t>έφηβοι</a:t>
            </a:r>
            <a:r>
              <a:rPr lang="el-GR" sz="1600" b="1" dirty="0">
                <a:latin typeface="Bahnschrift Light" panose="020B0502040204020203" pitchFamily="34" charset="0"/>
              </a:rPr>
              <a:t> </a:t>
            </a:r>
            <a:r>
              <a:rPr lang="el-GR" sz="1600" dirty="0">
                <a:latin typeface="Bahnschrift Light" panose="020B0502040204020203" pitchFamily="34" charset="0"/>
              </a:rPr>
              <a:t>με ΣΚ μπορεί να  είναι ψηλότερα από τα παιδιά της ηλικίας τους και να έχουν μακριά χέρια και πόδια σε σχέση με τον κορμό, Μικρότερα γεννητικά όργανα, καθυστέρηση εμφάνισης εφηβείας, Γυναικομαστία, Μειωμένη τριχοφυΐα.</a:t>
            </a:r>
          </a:p>
          <a:p>
            <a:pPr eaLnBrk="1" hangingPunct="1">
              <a:spcBef>
                <a:spcPct val="0"/>
              </a:spcBef>
              <a:buClrTx/>
              <a:buSzTx/>
              <a:buFontTx/>
              <a:buNone/>
            </a:pPr>
            <a:endParaRPr lang="el-GR" altLang="el-GR" sz="1800" dirty="0">
              <a:latin typeface="Arial" panose="020B0604020202020204" pitchFamily="34" charset="0"/>
            </a:endParaRPr>
          </a:p>
        </p:txBody>
      </p:sp>
      <p:pic>
        <p:nvPicPr>
          <p:cNvPr id="52226" name="Picture 2" descr="Depiction of the set of chromosomes in Klinefelter syndrome. There are two of each of the chromosomes numbered 1 through 22. In addition, there are two X chromosomes and one Y chromosome, labelled XX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846" y="1916887"/>
            <a:ext cx="1904435" cy="1904435"/>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399611" y="389890"/>
            <a:ext cx="8344777" cy="705119"/>
          </a:xfrm>
        </p:spPr>
        <p:txBody>
          <a:bodyPr>
            <a:normAutofit fontScale="90000"/>
          </a:bodyPr>
          <a:lstStyle/>
          <a:p>
            <a:r>
              <a:rPr lang="el-GR" sz="3600" dirty="0"/>
              <a:t>Δύο </a:t>
            </a:r>
            <a:r>
              <a:rPr lang="el-GR" sz="3600" dirty="0" err="1"/>
              <a:t>τρισωμίες</a:t>
            </a:r>
            <a:r>
              <a:rPr lang="el-GR" sz="3600" dirty="0"/>
              <a:t> </a:t>
            </a:r>
            <a:r>
              <a:rPr lang="el-GR" altLang="el-GR" sz="3600" dirty="0"/>
              <a:t>των χρωμοσωμάτων του φύλου </a:t>
            </a:r>
            <a:r>
              <a:rPr lang="el-GR" altLang="el-GR" sz="3600" dirty="0" err="1"/>
              <a:t>Tο</a:t>
            </a:r>
            <a:r>
              <a:rPr lang="el-GR" altLang="el-GR" sz="3600" dirty="0"/>
              <a:t> </a:t>
            </a:r>
            <a:r>
              <a:rPr lang="el-GR" altLang="el-GR" sz="3600" i="1" dirty="0"/>
              <a:t>σύνδρομο </a:t>
            </a:r>
            <a:r>
              <a:rPr lang="el-GR" altLang="el-GR" sz="3600" i="1" dirty="0" err="1"/>
              <a:t>Κlinefelter</a:t>
            </a:r>
            <a:r>
              <a:rPr lang="en-US" altLang="el-GR" sz="3600" i="1" dirty="0"/>
              <a:t> (47XXY)</a:t>
            </a:r>
            <a:r>
              <a:rPr lang="el-GR" altLang="el-GR" sz="3600" dirty="0"/>
              <a:t> και το </a:t>
            </a:r>
            <a:r>
              <a:rPr lang="el-GR" altLang="el-GR" sz="3600" i="1" dirty="0"/>
              <a:t>σύνδρομο </a:t>
            </a:r>
            <a:r>
              <a:rPr lang="el-GR" altLang="el-GR" sz="3600" i="1" dirty="0" err="1"/>
              <a:t>Triplo</a:t>
            </a:r>
            <a:r>
              <a:rPr lang="el-GR" altLang="el-GR" sz="3600" i="1" dirty="0"/>
              <a:t>-Χ</a:t>
            </a:r>
            <a:r>
              <a:rPr lang="el-GR" altLang="el-GR" sz="3600" dirty="0"/>
              <a:t> (ΧΧΧ).</a:t>
            </a:r>
            <a:r>
              <a:rPr lang="el-GR" altLang="el-GR" dirty="0">
                <a:latin typeface="Arial" panose="020B0604020202020204" pitchFamily="34" charset="0"/>
              </a:rPr>
              <a:t/>
            </a:r>
            <a:br>
              <a:rPr lang="el-GR" altLang="el-GR" dirty="0">
                <a:latin typeface="Arial" panose="020B0604020202020204" pitchFamily="34" charset="0"/>
              </a:rPr>
            </a:br>
            <a:endParaRPr lang="el-GR" dirty="0"/>
          </a:p>
        </p:txBody>
      </p:sp>
    </p:spTree>
    <p:extLst>
      <p:ext uri="{BB962C8B-B14F-4D97-AF65-F5344CB8AC3E}">
        <p14:creationId xmlns:p14="http://schemas.microsoft.com/office/powerpoint/2010/main" val="1256368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ChangeArrowheads="1"/>
          </p:cNvSpPr>
          <p:nvPr/>
        </p:nvSpPr>
        <p:spPr bwMode="auto">
          <a:xfrm>
            <a:off x="695460" y="1636843"/>
            <a:ext cx="5611969"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r>
              <a:rPr lang="el-GR" sz="1600" b="1" dirty="0">
                <a:latin typeface="Bahnschrift Light" panose="020B0502040204020203" pitchFamily="34" charset="0"/>
              </a:rPr>
              <a:t>Το σύνδρομο </a:t>
            </a:r>
            <a:r>
              <a:rPr lang="en-US" sz="1600" b="1" dirty="0">
                <a:latin typeface="Bahnschrift Light" panose="020B0502040204020203" pitchFamily="34" charset="0"/>
              </a:rPr>
              <a:t>Triplo-</a:t>
            </a:r>
            <a:r>
              <a:rPr lang="el-GR" sz="1600" b="1" dirty="0">
                <a:latin typeface="Bahnschrift Light" panose="020B0502040204020203" pitchFamily="34" charset="0"/>
              </a:rPr>
              <a:t> X, γνωστό και ως </a:t>
            </a:r>
            <a:r>
              <a:rPr lang="el-GR" sz="1600" b="1" dirty="0" err="1">
                <a:latin typeface="Bahnschrift Light" panose="020B0502040204020203" pitchFamily="34" charset="0"/>
              </a:rPr>
              <a:t>Τρισωμία</a:t>
            </a:r>
            <a:r>
              <a:rPr lang="el-GR" sz="1600" b="1" dirty="0">
                <a:latin typeface="Bahnschrift Light" panose="020B0502040204020203" pitchFamily="34" charset="0"/>
              </a:rPr>
              <a:t> Χ</a:t>
            </a:r>
            <a:r>
              <a:rPr lang="en-US" sz="1600" b="1" dirty="0">
                <a:latin typeface="Bahnschrift Light" panose="020B0502040204020203" pitchFamily="34" charset="0"/>
              </a:rPr>
              <a:t>. </a:t>
            </a:r>
            <a:r>
              <a:rPr lang="el-GR" sz="1600" b="1" dirty="0">
                <a:latin typeface="Bahnschrift Light" panose="020B0502040204020203" pitchFamily="34" charset="0"/>
              </a:rPr>
              <a:t> </a:t>
            </a:r>
            <a:r>
              <a:rPr lang="el-GR" sz="1600" dirty="0">
                <a:latin typeface="Bahnschrift Light" panose="020B0502040204020203" pitchFamily="34" charset="0"/>
              </a:rPr>
              <a:t>Παρουσία ενός επιπλέον χρωμοσώματος Χ σε κάθε κύτταρο ενός θηλυκού ατόμου. Οι κοπέλες που επηρεάζονται είναι συχνά πιο ψηλές από το μέσο όρο. Συνήθως δεν υπάρχουν άλλες φυσικές διαφορές και γονιμότητα είναι φυσιολογική. Περιστασιακά υπάρχουν μαθησιακές δυσκολίες, μειωμένος μυϊκός τόνος, επιληπτικές κρίσεις ή νεφρικά προβλήματα.</a:t>
            </a:r>
          </a:p>
          <a:p>
            <a:pPr eaLnBrk="1" hangingPunct="1">
              <a:spcBef>
                <a:spcPct val="0"/>
              </a:spcBef>
              <a:buClrTx/>
              <a:buSzTx/>
              <a:buFontTx/>
              <a:buNone/>
            </a:pPr>
            <a:r>
              <a:rPr lang="el-GR" altLang="el-GR" sz="1600" dirty="0">
                <a:latin typeface="Bahnschrift Light" panose="020B0502040204020203" pitchFamily="34" charset="0"/>
              </a:rPr>
              <a:t>Τα περισσότερα άτομα αντιδρούν θετικά στη </a:t>
            </a:r>
            <a:r>
              <a:rPr lang="el-GR" altLang="el-GR" sz="1600" dirty="0" err="1">
                <a:latin typeface="Bahnschrift Light" panose="020B0502040204020203" pitchFamily="34" charset="0"/>
              </a:rPr>
              <a:t>λογοθεραπεία</a:t>
            </a:r>
            <a:r>
              <a:rPr lang="el-GR" altLang="el-GR" sz="1600" dirty="0">
                <a:latin typeface="Bahnschrift Light" panose="020B0502040204020203" pitchFamily="34" charset="0"/>
              </a:rPr>
              <a:t>. Η σεξουαλική ανάπτυξη είναι κανονική, οι γυναίκες ΧΧΧ είναι γόνιμες, με μια μικρή αυξημένη πιθανότητα γέννησης παιδιού με αλλαγές στα φυλετικά χρωμοσώματα. </a:t>
            </a:r>
          </a:p>
          <a:p>
            <a:pPr eaLnBrk="1" hangingPunct="1">
              <a:spcBef>
                <a:spcPct val="0"/>
              </a:spcBef>
              <a:buClrTx/>
              <a:buSzTx/>
              <a:buFontTx/>
              <a:buNone/>
            </a:pPr>
            <a:r>
              <a:rPr lang="el-GR" altLang="el-GR" sz="2000" dirty="0">
                <a:latin typeface="Arial" panose="020B0604020202020204" pitchFamily="34" charset="0"/>
              </a:rPr>
              <a:t>  </a:t>
            </a:r>
            <a:endParaRPr lang="el-GR" altLang="el-GR" sz="1800" dirty="0">
              <a:latin typeface="Arial" panose="020B0604020202020204" pitchFamily="34" charset="0"/>
            </a:endParaRPr>
          </a:p>
        </p:txBody>
      </p:sp>
      <p:sp>
        <p:nvSpPr>
          <p:cNvPr id="44035" name="Title 2"/>
          <p:cNvSpPr>
            <a:spLocks noGrp="1"/>
          </p:cNvSpPr>
          <p:nvPr>
            <p:ph type="title"/>
          </p:nvPr>
        </p:nvSpPr>
        <p:spPr>
          <a:xfrm>
            <a:off x="147320" y="606398"/>
            <a:ext cx="8849360" cy="425075"/>
          </a:xfrm>
        </p:spPr>
        <p:txBody>
          <a:bodyPr>
            <a:normAutofit fontScale="90000"/>
          </a:bodyPr>
          <a:lstStyle/>
          <a:p>
            <a:pPr marL="363474">
              <a:defRPr/>
            </a:pPr>
            <a:r>
              <a:rPr lang="el-GR" sz="3200" dirty="0"/>
              <a:t>Δύο </a:t>
            </a:r>
            <a:r>
              <a:rPr lang="el-GR" sz="3200" dirty="0" err="1"/>
              <a:t>τρισωμίες</a:t>
            </a:r>
            <a:r>
              <a:rPr lang="el-GR" sz="3200" dirty="0"/>
              <a:t> </a:t>
            </a:r>
            <a:r>
              <a:rPr lang="el-GR" altLang="el-GR" sz="3200" dirty="0"/>
              <a:t>των χρωμοσωμάτων του φύλου </a:t>
            </a:r>
            <a:r>
              <a:rPr lang="el-GR" altLang="el-GR" sz="3200" dirty="0" err="1"/>
              <a:t>Tο</a:t>
            </a:r>
            <a:r>
              <a:rPr lang="el-GR" altLang="el-GR" sz="3200" dirty="0"/>
              <a:t> </a:t>
            </a:r>
            <a:r>
              <a:rPr lang="el-GR" altLang="el-GR" sz="3200" i="1" dirty="0"/>
              <a:t>σύνδρομο Κlinefelter</a:t>
            </a:r>
            <a:r>
              <a:rPr lang="el-GR" altLang="el-GR" sz="3200" dirty="0"/>
              <a:t> και το </a:t>
            </a:r>
            <a:r>
              <a:rPr lang="el-GR" altLang="el-GR" sz="3200" i="1" dirty="0"/>
              <a:t>σύνδρομο Triplo-Χ</a:t>
            </a:r>
            <a:endParaRPr lang="el-GR" b="1" dirty="0">
              <a:solidFill>
                <a:schemeClr val="accent1">
                  <a:tint val="83000"/>
                  <a:satMod val="150000"/>
                </a:schemeClr>
              </a:solidFill>
            </a:endParaRPr>
          </a:p>
        </p:txBody>
      </p:sp>
      <p:pic>
        <p:nvPicPr>
          <p:cNvPr id="6146" name="Picture 2" descr="https://upload.wikimedia.org/wikipedia/commons/6/64/XXXSyndrome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9229" y="1784530"/>
            <a:ext cx="1957742" cy="221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296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ChangeArrowheads="1"/>
          </p:cNvSpPr>
          <p:nvPr/>
        </p:nvSpPr>
        <p:spPr bwMode="auto">
          <a:xfrm>
            <a:off x="246843" y="1318043"/>
            <a:ext cx="3456477" cy="345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a:spcBef>
                <a:spcPct val="0"/>
              </a:spcBef>
              <a:buClrTx/>
              <a:buSzTx/>
              <a:buNone/>
            </a:pPr>
            <a:r>
              <a:rPr lang="el-GR" altLang="el-GR" sz="1350" b="1" dirty="0">
                <a:latin typeface="Bahnschrift Light" panose="020B0502040204020203" pitchFamily="34" charset="0"/>
              </a:rPr>
              <a:t>Γενετικό Χαρακτηριστικό:</a:t>
            </a:r>
            <a:endParaRPr lang="en-US" altLang="el-GR" sz="1350" b="1" dirty="0">
              <a:latin typeface="Bahnschrift Light" panose="020B0502040204020203" pitchFamily="34" charset="0"/>
            </a:endParaRPr>
          </a:p>
          <a:p>
            <a:pPr>
              <a:spcBef>
                <a:spcPct val="0"/>
              </a:spcBef>
              <a:buClrTx/>
              <a:buSzTx/>
              <a:buNone/>
            </a:pPr>
            <a:r>
              <a:rPr lang="el-GR" altLang="el-GR" sz="1350" dirty="0">
                <a:latin typeface="Bahnschrift Light" panose="020B0502040204020203" pitchFamily="34" charset="0"/>
              </a:rPr>
              <a:t>Ύπαρξη ενός μόνο χρωμοσώματος Χ. Το διαβάζουμε και ως Χ0.</a:t>
            </a:r>
            <a:endParaRPr lang="en-US" altLang="el-GR" sz="1350" dirty="0">
              <a:latin typeface="Bahnschrift Light" panose="020B0502040204020203" pitchFamily="34" charset="0"/>
            </a:endParaRPr>
          </a:p>
          <a:p>
            <a:pPr>
              <a:buNone/>
            </a:pPr>
            <a:r>
              <a:rPr lang="el-GR" sz="1350" b="1" dirty="0">
                <a:latin typeface="Bahnschrift Light" panose="020B0502040204020203" pitchFamily="34" charset="0"/>
              </a:rPr>
              <a:t>Συχνότητα: </a:t>
            </a:r>
            <a:r>
              <a:rPr lang="el-GR" sz="1350" dirty="0">
                <a:latin typeface="Bahnschrift Light" panose="020B0502040204020203" pitchFamily="34" charset="0"/>
              </a:rPr>
              <a:t>Μία στις 5.000 γεννήσεις.</a:t>
            </a:r>
          </a:p>
          <a:p>
            <a:pPr>
              <a:spcBef>
                <a:spcPct val="0"/>
              </a:spcBef>
              <a:buClrTx/>
              <a:buSzTx/>
              <a:buNone/>
            </a:pPr>
            <a:r>
              <a:rPr lang="el-GR" altLang="el-GR" sz="1350" b="1" dirty="0">
                <a:latin typeface="Bahnschrift Light" panose="020B0502040204020203" pitchFamily="34" charset="0"/>
              </a:rPr>
              <a:t>Συμπτώματα: </a:t>
            </a:r>
            <a:r>
              <a:rPr lang="el-GR" altLang="el-GR" sz="1350" dirty="0">
                <a:latin typeface="Bahnschrift Light" panose="020B0502040204020203" pitchFamily="34" charset="0"/>
              </a:rPr>
              <a:t>Κοντό ύψος, ελαφρά απόκλιση του βραχίονα προς τα έξω στο ύψος του αγκώνα, χαμηλή </a:t>
            </a:r>
            <a:r>
              <a:rPr lang="el-GR" altLang="el-GR" sz="1350" dirty="0" err="1">
                <a:latin typeface="Bahnschrift Light" panose="020B0502040204020203" pitchFamily="34" charset="0"/>
              </a:rPr>
              <a:t>τριχοφυϊα</a:t>
            </a:r>
            <a:r>
              <a:rPr lang="el-GR" altLang="el-GR" sz="1350" dirty="0">
                <a:latin typeface="Bahnschrift Light" panose="020B0502040204020203" pitchFamily="34" charset="0"/>
              </a:rPr>
              <a:t> στο πίσω μέρος της κεφαλής.</a:t>
            </a:r>
            <a:r>
              <a:rPr lang="el-GR" sz="1350" dirty="0">
                <a:latin typeface="Bahnschrift Light" panose="020B0502040204020203" pitchFamily="34" charset="0"/>
              </a:rPr>
              <a:t> Το παιδί έχει συνήθως φυσιολογική νοημοσύνη. Η μητέρα θα πρέπει να γνωρίζει πως όλες οι περιπτώσεις, χωρίς εξαίρεση, είναι σποραδικές και πως ο κίνδυνος επανεμφάνισης δεν είναι αυξημένος. Η εξέλιξη των προσβεβλημένων παιδιών εξαρτάται από την ιατρική φροντίδα που λαμβάνουν.</a:t>
            </a:r>
            <a:r>
              <a:rPr lang="el-GR" altLang="el-GR" sz="1350" dirty="0">
                <a:latin typeface="Bahnschrift Light" panose="020B0502040204020203" pitchFamily="34" charset="0"/>
              </a:rPr>
              <a:t>  </a:t>
            </a:r>
            <a:endParaRPr lang="en-US" altLang="el-GR" sz="1350" dirty="0">
              <a:latin typeface="Bahnschrift Light" panose="020B0502040204020203" pitchFamily="34" charset="0"/>
            </a:endParaRPr>
          </a:p>
        </p:txBody>
      </p:sp>
      <p:sp>
        <p:nvSpPr>
          <p:cNvPr id="2" name="Τίτλος 1"/>
          <p:cNvSpPr>
            <a:spLocks noGrp="1"/>
          </p:cNvSpPr>
          <p:nvPr>
            <p:ph type="title"/>
          </p:nvPr>
        </p:nvSpPr>
        <p:spPr>
          <a:xfrm>
            <a:off x="1262380" y="326947"/>
            <a:ext cx="6172200" cy="588336"/>
          </a:xfrm>
        </p:spPr>
        <p:txBody>
          <a:bodyPr/>
          <a:lstStyle/>
          <a:p>
            <a:r>
              <a:rPr lang="el-GR" altLang="el-GR" b="1" dirty="0">
                <a:latin typeface="Arial" panose="020B0604020202020204" pitchFamily="34" charset="0"/>
              </a:rPr>
              <a:t>ΣΥΝΔΡΟΜΟ </a:t>
            </a:r>
            <a:r>
              <a:rPr lang="en-US" altLang="el-GR" b="1" dirty="0">
                <a:latin typeface="Arial" panose="020B0604020202020204" pitchFamily="34" charset="0"/>
              </a:rPr>
              <a:t>TURNER (45,X):</a:t>
            </a:r>
            <a:endParaRPr lang="el-GR" dirty="0"/>
          </a:p>
        </p:txBody>
      </p:sp>
      <p:pic>
        <p:nvPicPr>
          <p:cNvPr id="4" name="Picture 6" descr="Turner Syndrome pe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9235" y="1914222"/>
            <a:ext cx="1533525" cy="358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ικόνα 2"/>
          <p:cNvPicPr>
            <a:picLocks noChangeAspect="1"/>
          </p:cNvPicPr>
          <p:nvPr/>
        </p:nvPicPr>
        <p:blipFill>
          <a:blip r:embed="rId3"/>
          <a:stretch>
            <a:fillRect/>
          </a:stretch>
        </p:blipFill>
        <p:spPr>
          <a:xfrm>
            <a:off x="6025796" y="2373133"/>
            <a:ext cx="2636044" cy="1950244"/>
          </a:xfrm>
          <a:prstGeom prst="rect">
            <a:avLst/>
          </a:prstGeom>
        </p:spPr>
      </p:pic>
    </p:spTree>
    <p:extLst>
      <p:ext uri="{BB962C8B-B14F-4D97-AF65-F5344CB8AC3E}">
        <p14:creationId xmlns:p14="http://schemas.microsoft.com/office/powerpoint/2010/main" val="486013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15344" y="975858"/>
            <a:ext cx="760175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a:spcBef>
                <a:spcPct val="0"/>
              </a:spcBef>
              <a:buClrTx/>
              <a:buSzTx/>
              <a:buNone/>
            </a:pPr>
            <a:r>
              <a:rPr lang="el-GR" sz="2100" dirty="0">
                <a:latin typeface="Arial" charset="0"/>
              </a:rPr>
              <a:t>Αμοιβαία μετατόπιση τμημάτων</a:t>
            </a:r>
            <a:r>
              <a:rPr lang="el-GR" altLang="el-GR" sz="1950" b="1" dirty="0">
                <a:latin typeface="Trebuchet MS" panose="020B0603020202020204" pitchFamily="34" charset="0"/>
              </a:rPr>
              <a:t>: Χρωμόσωμα Φιλαδέλφεια </a:t>
            </a:r>
            <a:endParaRPr lang="el-GR" altLang="el-GR" sz="1350" dirty="0">
              <a:latin typeface="Arial" panose="020B0604020202020204" pitchFamily="34" charset="0"/>
            </a:endParaRPr>
          </a:p>
        </p:txBody>
      </p:sp>
      <p:graphicFrame>
        <p:nvGraphicFramePr>
          <p:cNvPr id="23582" name="Group 30"/>
          <p:cNvGraphicFramePr>
            <a:graphicFrameLocks noGrp="1"/>
          </p:cNvGraphicFramePr>
          <p:nvPr/>
        </p:nvGraphicFramePr>
        <p:xfrm>
          <a:off x="1487091" y="2446735"/>
          <a:ext cx="3000375" cy="2422922"/>
        </p:xfrm>
        <a:graphic>
          <a:graphicData uri="http://schemas.openxmlformats.org/drawingml/2006/table">
            <a:tbl>
              <a:tblPr/>
              <a:tblGrid>
                <a:gridCol w="3000375">
                  <a:extLst>
                    <a:ext uri="{9D8B030D-6E8A-4147-A177-3AD203B41FA5}">
                      <a16:colId xmlns:a16="http://schemas.microsoft.com/office/drawing/2014/main" val="20000"/>
                    </a:ext>
                  </a:extLst>
                </a:gridCol>
              </a:tblGrid>
              <a:tr h="2422922">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tx1"/>
                          </a:solidFill>
                          <a:effectLst/>
                          <a:latin typeface="Arial" charset="0"/>
                        </a:rPr>
                        <a:t>Αμοιβαία μετατόπιση τμημάτων στα χρωμοσώματα 9 και 22.</a:t>
                      </a:r>
                    </a:p>
                    <a:p>
                      <a:pPr marL="0" marR="0" lvl="0" indent="0" algn="l" defTabSz="914400" rtl="0" eaLnBrk="1" fontAlgn="t"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chemeClr val="tx1"/>
                          </a:solidFill>
                          <a:effectLst/>
                          <a:latin typeface="Arial" charset="0"/>
                        </a:rPr>
                        <a:t>Τα άτομα αυτά αναπτύσσουν Χρόνια Μυελογενή Λευχαιμία. </a:t>
                      </a:r>
                      <a:endParaRPr kumimoji="0" lang="el-GR" sz="1800" b="0" i="1" u="none" strike="noStrike" cap="none" normalizeH="0" baseline="0" dirty="0">
                        <a:ln>
                          <a:noFill/>
                        </a:ln>
                        <a:solidFill>
                          <a:schemeClr val="tx1"/>
                        </a:solidFill>
                        <a:effectLst/>
                        <a:latin typeface="Arial" charset="0"/>
                      </a:endParaRPr>
                    </a:p>
                    <a:p>
                      <a:pPr marL="0" marR="0" lvl="0" indent="0" algn="l" defTabSz="914400" rtl="0" eaLnBrk="1" fontAlgn="t" latinLnBrk="0" hangingPunct="1">
                        <a:lnSpc>
                          <a:spcPct val="100000"/>
                        </a:lnSpc>
                        <a:spcBef>
                          <a:spcPct val="0"/>
                        </a:spcBef>
                        <a:spcAft>
                          <a:spcPct val="0"/>
                        </a:spcAft>
                        <a:buClrTx/>
                        <a:buSzTx/>
                        <a:buFontTx/>
                        <a:buNone/>
                        <a:tabLst/>
                      </a:pPr>
                      <a:r>
                        <a:rPr kumimoji="0" lang="el-GR" sz="1100" b="0" i="0" u="none" strike="noStrike" cap="none" normalizeH="0" baseline="0" dirty="0">
                          <a:ln>
                            <a:noFill/>
                          </a:ln>
                          <a:solidFill>
                            <a:schemeClr val="tx1"/>
                          </a:solidFill>
                          <a:effectLst/>
                          <a:latin typeface="Arial" charset="0"/>
                        </a:rPr>
                        <a:t>. </a:t>
                      </a:r>
                    </a:p>
                  </a:txBody>
                  <a:tcPr marL="68580" marR="68580" marT="34281" marB="34281"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2" name="Εικόνα 1"/>
          <p:cNvPicPr>
            <a:picLocks noChangeAspect="1"/>
          </p:cNvPicPr>
          <p:nvPr/>
        </p:nvPicPr>
        <p:blipFill>
          <a:blip r:embed="rId3"/>
          <a:stretch>
            <a:fillRect/>
          </a:stretch>
        </p:blipFill>
        <p:spPr>
          <a:xfrm>
            <a:off x="4453659" y="2323178"/>
            <a:ext cx="2993231" cy="2250281"/>
          </a:xfrm>
          <a:prstGeom prst="rect">
            <a:avLst/>
          </a:prstGeom>
        </p:spPr>
      </p:pic>
    </p:spTree>
    <p:extLst>
      <p:ext uri="{BB962C8B-B14F-4D97-AF65-F5344CB8AC3E}">
        <p14:creationId xmlns:p14="http://schemas.microsoft.com/office/powerpoint/2010/main" val="3308637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03658" y="857250"/>
            <a:ext cx="4964001" cy="502276"/>
          </a:xfrm>
        </p:spPr>
        <p:txBody>
          <a:bodyPr>
            <a:normAutofit fontScale="90000"/>
          </a:bodyPr>
          <a:lstStyle/>
          <a:p>
            <a:r>
              <a:rPr lang="el-GR" b="1" dirty="0"/>
              <a:t>Ο προγεννητικός έλεγχος</a:t>
            </a:r>
          </a:p>
        </p:txBody>
      </p:sp>
      <p:sp>
        <p:nvSpPr>
          <p:cNvPr id="3" name="TextBox 2"/>
          <p:cNvSpPr txBox="1"/>
          <p:nvPr/>
        </p:nvSpPr>
        <p:spPr>
          <a:xfrm>
            <a:off x="222160" y="1359526"/>
            <a:ext cx="8519375" cy="4708981"/>
          </a:xfrm>
          <a:prstGeom prst="rect">
            <a:avLst/>
          </a:prstGeom>
          <a:noFill/>
        </p:spPr>
        <p:txBody>
          <a:bodyPr wrap="square" rtlCol="0">
            <a:spAutoFit/>
          </a:bodyPr>
          <a:lstStyle/>
          <a:p>
            <a:r>
              <a:rPr lang="el-GR" sz="1500" dirty="0">
                <a:latin typeface="Bahnschrift Light" panose="020B0502040204020203" pitchFamily="34" charset="0"/>
              </a:rPr>
              <a:t>Είναι το σύνολο των εξετάσεων που πραγματοποιούνται πριν από τη γέννηση, µε σκοπό να διαπιστωθούν σοβαρές, κυρίως γενετικές παθήσεις, ή άλλες πιθανές ανωμαλίες στη διάπλαση του </a:t>
            </a:r>
            <a:r>
              <a:rPr lang="el-GR" sz="1500" dirty="0" err="1">
                <a:latin typeface="Bahnschrift Light" panose="020B0502040204020203" pitchFamily="34" charset="0"/>
              </a:rPr>
              <a:t>εµβρύου</a:t>
            </a:r>
            <a:r>
              <a:rPr lang="el-GR" sz="1500" dirty="0">
                <a:latin typeface="Bahnschrift Light" panose="020B0502040204020203" pitchFamily="34" charset="0"/>
              </a:rPr>
              <a:t>. </a:t>
            </a:r>
          </a:p>
          <a:p>
            <a:r>
              <a:rPr lang="el-GR" sz="1500" b="1" dirty="0" err="1">
                <a:latin typeface="Bahnschrift Light" panose="020B0502040204020203" pitchFamily="34" charset="0"/>
              </a:rPr>
              <a:t>Eπεµβατική</a:t>
            </a:r>
            <a:r>
              <a:rPr lang="el-GR" sz="1500" b="1" dirty="0">
                <a:latin typeface="Bahnschrift Light" panose="020B0502040204020203" pitchFamily="34" charset="0"/>
              </a:rPr>
              <a:t> Προγεννητική ∆</a:t>
            </a:r>
            <a:r>
              <a:rPr lang="el-GR" sz="1500" b="1" dirty="0" err="1">
                <a:latin typeface="Bahnschrift Light" panose="020B0502040204020203" pitchFamily="34" charset="0"/>
              </a:rPr>
              <a:t>ιάγνωση</a:t>
            </a:r>
            <a:r>
              <a:rPr lang="el-GR" sz="1500" b="1" dirty="0">
                <a:latin typeface="Bahnschrift Light" panose="020B0502040204020203" pitchFamily="34" charset="0"/>
              </a:rPr>
              <a:t>: </a:t>
            </a:r>
          </a:p>
          <a:p>
            <a:r>
              <a:rPr lang="el-GR" sz="1500" b="1" dirty="0" err="1">
                <a:latin typeface="Bahnschrift Light" panose="020B0502040204020203" pitchFamily="34" charset="0"/>
              </a:rPr>
              <a:t>Πραγµατοποιείται</a:t>
            </a:r>
            <a:r>
              <a:rPr lang="el-GR" sz="1500" b="1" dirty="0">
                <a:latin typeface="Bahnschrift Light" panose="020B0502040204020203" pitchFamily="34" charset="0"/>
              </a:rPr>
              <a:t> με: </a:t>
            </a:r>
          </a:p>
          <a:p>
            <a:r>
              <a:rPr lang="el-GR" sz="1500" b="1" dirty="0">
                <a:latin typeface="Bahnschrift Light" panose="020B0502040204020203" pitchFamily="34" charset="0"/>
              </a:rPr>
              <a:t>(α) </a:t>
            </a:r>
            <a:r>
              <a:rPr lang="el-GR" sz="1500" dirty="0">
                <a:latin typeface="Bahnschrift Light" panose="020B0502040204020203" pitchFamily="34" charset="0"/>
                <a:hlinkClick r:id="rId3" tooltip="Αμνιοπαρακέντηση (δεν έχει γραφτεί ακόμα)"/>
              </a:rPr>
              <a:t>Αμνιοπαρακέντηση</a:t>
            </a:r>
            <a:r>
              <a:rPr lang="el-GR" sz="1500" dirty="0">
                <a:latin typeface="Bahnschrift Light" panose="020B0502040204020203" pitchFamily="34" charset="0"/>
              </a:rPr>
              <a:t>, που διεξάγεται συνήθως περί την 19η (±2 εβδομάδα) </a:t>
            </a:r>
            <a:r>
              <a:rPr lang="el-GR" sz="1500" b="1" dirty="0">
                <a:latin typeface="Bahnschrift Light" panose="020B0502040204020203" pitchFamily="34" charset="0"/>
              </a:rPr>
              <a:t>µε λήψη δείγματος από το αμνιακό υγρό, </a:t>
            </a:r>
          </a:p>
          <a:p>
            <a:r>
              <a:rPr lang="el-GR" sz="1500" b="1" dirty="0">
                <a:latin typeface="Bahnschrift Light" panose="020B0502040204020203" pitchFamily="34" charset="0"/>
              </a:rPr>
              <a:t>(β) </a:t>
            </a:r>
            <a:r>
              <a:rPr lang="el-GR" sz="1500" dirty="0">
                <a:latin typeface="Bahnschrift Light" panose="020B0502040204020203" pitchFamily="34" charset="0"/>
                <a:hlinkClick r:id="rId4" tooltip="Λήψη χοριακών λαχνών"/>
              </a:rPr>
              <a:t>Λήψη </a:t>
            </a:r>
            <a:r>
              <a:rPr lang="el-GR" sz="1500" dirty="0" err="1">
                <a:latin typeface="Bahnschrift Light" panose="020B0502040204020203" pitchFamily="34" charset="0"/>
                <a:hlinkClick r:id="rId4" tooltip="Λήψη χοριακών λαχνών"/>
              </a:rPr>
              <a:t>χοριακών</a:t>
            </a:r>
            <a:r>
              <a:rPr lang="el-GR" sz="1500" dirty="0">
                <a:latin typeface="Bahnschrift Light" panose="020B0502040204020203" pitchFamily="34" charset="0"/>
                <a:hlinkClick r:id="rId4" tooltip="Λήψη χοριακών λαχνών"/>
              </a:rPr>
              <a:t> λαχνών</a:t>
            </a:r>
            <a:r>
              <a:rPr lang="el-GR" sz="1500" dirty="0">
                <a:latin typeface="Bahnschrift Light" panose="020B0502040204020203" pitchFamily="34" charset="0"/>
              </a:rPr>
              <a:t> (CVS : </a:t>
            </a:r>
            <a:r>
              <a:rPr lang="el-GR" sz="1500" b="1" dirty="0" err="1">
                <a:latin typeface="Bahnschrift Light" panose="020B0502040204020203" pitchFamily="34" charset="0"/>
              </a:rPr>
              <a:t>C</a:t>
            </a:r>
            <a:r>
              <a:rPr lang="el-GR" sz="1500" dirty="0" err="1">
                <a:latin typeface="Bahnschrift Light" panose="020B0502040204020203" pitchFamily="34" charset="0"/>
              </a:rPr>
              <a:t>horionic</a:t>
            </a:r>
            <a:r>
              <a:rPr lang="el-GR" sz="1500" dirty="0">
                <a:latin typeface="Bahnschrift Light" panose="020B0502040204020203" pitchFamily="34" charset="0"/>
              </a:rPr>
              <a:t> </a:t>
            </a:r>
            <a:r>
              <a:rPr lang="el-GR" sz="1500" b="1" dirty="0" err="1">
                <a:latin typeface="Bahnschrift Light" panose="020B0502040204020203" pitchFamily="34" charset="0"/>
              </a:rPr>
              <a:t>V</a:t>
            </a:r>
            <a:r>
              <a:rPr lang="el-GR" sz="1500" dirty="0" err="1">
                <a:latin typeface="Bahnschrift Light" panose="020B0502040204020203" pitchFamily="34" charset="0"/>
              </a:rPr>
              <a:t>illus</a:t>
            </a:r>
            <a:r>
              <a:rPr lang="el-GR" sz="1500" dirty="0">
                <a:latin typeface="Bahnschrift Light" panose="020B0502040204020203" pitchFamily="34" charset="0"/>
              </a:rPr>
              <a:t> </a:t>
            </a:r>
            <a:r>
              <a:rPr lang="el-GR" sz="1500" b="1" dirty="0" err="1">
                <a:latin typeface="Bahnschrift Light" panose="020B0502040204020203" pitchFamily="34" charset="0"/>
              </a:rPr>
              <a:t>S</a:t>
            </a:r>
            <a:r>
              <a:rPr lang="el-GR" sz="1500" dirty="0" err="1">
                <a:latin typeface="Bahnschrift Light" panose="020B0502040204020203" pitchFamily="34" charset="0"/>
              </a:rPr>
              <a:t>ampling</a:t>
            </a:r>
            <a:r>
              <a:rPr lang="el-GR" sz="1500" dirty="0">
                <a:latin typeface="Bahnschrift Light" panose="020B0502040204020203" pitchFamily="34" charset="0"/>
              </a:rPr>
              <a:t>) - χρησιμοποιείται και ο όρος "Λήψη (ή βιοψία) </a:t>
            </a:r>
            <a:r>
              <a:rPr lang="el-GR" sz="1500" dirty="0" err="1">
                <a:latin typeface="Bahnschrift Light" panose="020B0502040204020203" pitchFamily="34" charset="0"/>
              </a:rPr>
              <a:t>τροφοβλάστης</a:t>
            </a:r>
            <a:r>
              <a:rPr lang="el-GR" sz="1500" dirty="0">
                <a:latin typeface="Bahnschrift Light" panose="020B0502040204020203" pitchFamily="34" charset="0"/>
              </a:rPr>
              <a:t>" - που διενεργείται μεταξύ 9ης και 13ης εβδομάδας κυήσεως</a:t>
            </a:r>
            <a:endParaRPr lang="el-GR" sz="1500" b="1" dirty="0">
              <a:latin typeface="Bahnschrift Light" panose="020B0502040204020203" pitchFamily="34" charset="0"/>
            </a:endParaRPr>
          </a:p>
          <a:p>
            <a:r>
              <a:rPr lang="el-GR" sz="1500" b="1" dirty="0">
                <a:latin typeface="Bahnschrift Light" panose="020B0502040204020203" pitchFamily="34" charset="0"/>
              </a:rPr>
              <a:t>(γ) </a:t>
            </a:r>
            <a:r>
              <a:rPr lang="el-GR" sz="1500" dirty="0" err="1">
                <a:latin typeface="Bahnschrift Light" panose="020B0502040204020203" pitchFamily="34" charset="0"/>
                <a:hlinkClick r:id="rId5" tooltip="Ομφαλοκέντηση (δεν έχει γραφτεί ακόμα)"/>
              </a:rPr>
              <a:t>Ομφαλο</a:t>
            </a:r>
            <a:r>
              <a:rPr lang="el-GR" sz="1500" dirty="0">
                <a:latin typeface="Bahnschrift Light" panose="020B0502040204020203" pitchFamily="34" charset="0"/>
                <a:hlinkClick r:id="rId5" tooltip="Ομφαλοκέντηση (δεν έχει γραφτεί ακόμα)"/>
              </a:rPr>
              <a:t>(</a:t>
            </a:r>
            <a:r>
              <a:rPr lang="el-GR" sz="1500" dirty="0" err="1">
                <a:latin typeface="Bahnschrift Light" panose="020B0502040204020203" pitchFamily="34" charset="0"/>
                <a:hlinkClick r:id="rId5" tooltip="Ομφαλοκέντηση (δεν έχει γραφτεί ακόμα)"/>
              </a:rPr>
              <a:t>παρα</a:t>
            </a:r>
            <a:r>
              <a:rPr lang="el-GR" sz="1500" dirty="0">
                <a:latin typeface="Bahnschrift Light" panose="020B0502040204020203" pitchFamily="34" charset="0"/>
                <a:hlinkClick r:id="rId5" tooltip="Ομφαλοκέντηση (δεν έχει γραφτεί ακόμα)"/>
              </a:rPr>
              <a:t>)</a:t>
            </a:r>
            <a:r>
              <a:rPr lang="el-GR" sz="1500" dirty="0" err="1">
                <a:latin typeface="Bahnschrift Light" panose="020B0502040204020203" pitchFamily="34" charset="0"/>
                <a:hlinkClick r:id="rId5" tooltip="Ομφαλοκέντηση (δεν έχει γραφτεί ακόμα)"/>
              </a:rPr>
              <a:t>κέντηση</a:t>
            </a:r>
            <a:r>
              <a:rPr lang="el-GR" sz="1500" dirty="0">
                <a:latin typeface="Bahnschrift Light" panose="020B0502040204020203" pitchFamily="34" charset="0"/>
                <a:hlinkClick r:id="rId5" tooltip="Ομφαλοκέντηση (δεν έχει γραφτεί ακόμα)"/>
              </a:rPr>
              <a:t> </a:t>
            </a:r>
            <a:r>
              <a:rPr lang="el-GR" sz="1500" dirty="0">
                <a:latin typeface="Bahnschrift Light" panose="020B0502040204020203" pitchFamily="34" charset="0"/>
              </a:rPr>
              <a:t> όπου λαμβάνεται </a:t>
            </a:r>
            <a:r>
              <a:rPr lang="el-GR" sz="1500" b="1" dirty="0">
                <a:latin typeface="Bahnschrift Light" panose="020B0502040204020203" pitchFamily="34" charset="0"/>
              </a:rPr>
              <a:t>αίμα του εμβρύου και</a:t>
            </a:r>
            <a:r>
              <a:rPr lang="el-GR" sz="1500" dirty="0">
                <a:latin typeface="Bahnschrift Light" panose="020B0502040204020203" pitchFamily="34" charset="0"/>
              </a:rPr>
              <a:t> διενεργείται συνήθως μετά την 19η εβδομάδα. </a:t>
            </a:r>
          </a:p>
          <a:p>
            <a:r>
              <a:rPr lang="el-GR" sz="1500" dirty="0">
                <a:latin typeface="Bahnschrift Light" panose="020B0502040204020203" pitchFamily="34" charset="0"/>
              </a:rPr>
              <a:t>Οι επεμβάσεις βέβαια αυτές ενέχουν ένα μικρό κίνδυνο αποβολής, με ασφαλέστερη την αμνιοπαρακέντηση, όπου επισυμβαίνει αποβολή μόνο στο 0,5% των περιπτώσεων.</a:t>
            </a:r>
          </a:p>
          <a:p>
            <a:r>
              <a:rPr lang="el-GR" sz="1500" dirty="0">
                <a:latin typeface="Bahnschrift Light" panose="020B0502040204020203" pitchFamily="34" charset="0"/>
              </a:rPr>
              <a:t>Στους παραπάνω ιστούς του </a:t>
            </a:r>
            <a:r>
              <a:rPr lang="el-GR" sz="1500" dirty="0" err="1">
                <a:latin typeface="Bahnschrift Light" panose="020B0502040204020203" pitchFamily="34" charset="0"/>
              </a:rPr>
              <a:t>εµβρύου</a:t>
            </a:r>
            <a:r>
              <a:rPr lang="el-GR" sz="1500" dirty="0">
                <a:latin typeface="Bahnschrift Light" panose="020B0502040204020203" pitchFamily="34" charset="0"/>
              </a:rPr>
              <a:t> είναι δυνατό το εργαστήριο να </a:t>
            </a:r>
            <a:r>
              <a:rPr lang="el-GR" sz="1500" dirty="0" err="1">
                <a:latin typeface="Bahnschrift Light" panose="020B0502040204020203" pitchFamily="34" charset="0"/>
              </a:rPr>
              <a:t>πραγµατοποιήσει</a:t>
            </a:r>
            <a:r>
              <a:rPr lang="el-GR" sz="1500" dirty="0">
                <a:latin typeface="Bahnschrift Light" panose="020B0502040204020203" pitchFamily="34" charset="0"/>
              </a:rPr>
              <a:t> έλεγχο για χρωµοσωµικές ανωμαλίες µε τον Καρυώτυπο ή και µοριακό έλεγχο για γονιδιακά νοσήματα.</a:t>
            </a:r>
          </a:p>
          <a:p>
            <a:endParaRPr lang="el-GR" sz="1500" dirty="0">
              <a:latin typeface="Bahnschrift Light" panose="020B0502040204020203" pitchFamily="34" charset="0"/>
            </a:endParaRPr>
          </a:p>
          <a:p>
            <a:r>
              <a:rPr lang="el-GR" sz="1500" b="1" dirty="0">
                <a:latin typeface="Bahnschrift Light" panose="020B0502040204020203" pitchFamily="34" charset="0"/>
              </a:rPr>
              <a:t>Προγεννητικός έλεγχος χωρίς επεμβατική λήψη. </a:t>
            </a:r>
          </a:p>
          <a:p>
            <a:r>
              <a:rPr lang="el-GR" sz="1500" dirty="0">
                <a:latin typeface="Bahnschrift Light" panose="020B0502040204020203" pitchFamily="34" charset="0"/>
              </a:rPr>
              <a:t>Η εξέταση αυτή που λέγεται NIPT (Non </a:t>
            </a:r>
            <a:r>
              <a:rPr lang="el-GR" sz="1500" dirty="0" err="1">
                <a:latin typeface="Bahnschrift Light" panose="020B0502040204020203" pitchFamily="34" charset="0"/>
              </a:rPr>
              <a:t>Invasive</a:t>
            </a:r>
            <a:r>
              <a:rPr lang="el-GR" sz="1500" dirty="0">
                <a:latin typeface="Bahnschrift Light" panose="020B0502040204020203" pitchFamily="34" charset="0"/>
              </a:rPr>
              <a:t> </a:t>
            </a:r>
            <a:r>
              <a:rPr lang="el-GR" sz="1500" dirty="0" err="1">
                <a:latin typeface="Bahnschrift Light" panose="020B0502040204020203" pitchFamily="34" charset="0"/>
              </a:rPr>
              <a:t>Prenatal</a:t>
            </a:r>
            <a:r>
              <a:rPr lang="el-GR" sz="1500" dirty="0">
                <a:latin typeface="Bahnschrift Light" panose="020B0502040204020203" pitchFamily="34" charset="0"/>
              </a:rPr>
              <a:t> </a:t>
            </a:r>
            <a:r>
              <a:rPr lang="el-GR" sz="1500" dirty="0" err="1">
                <a:latin typeface="Bahnschrift Light" panose="020B0502040204020203" pitchFamily="34" charset="0"/>
              </a:rPr>
              <a:t>Testing</a:t>
            </a:r>
            <a:r>
              <a:rPr lang="el-GR" sz="1500" dirty="0">
                <a:latin typeface="Bahnschrift Light" panose="020B0502040204020203" pitchFamily="34" charset="0"/>
              </a:rPr>
              <a:t>), γίνεται </a:t>
            </a:r>
            <a:r>
              <a:rPr lang="el-GR" sz="1500" dirty="0" err="1">
                <a:latin typeface="Bahnschrift Light" panose="020B0502040204020203" pitchFamily="34" charset="0"/>
              </a:rPr>
              <a:t>απο</a:t>
            </a:r>
            <a:r>
              <a:rPr lang="el-GR" sz="1500" dirty="0">
                <a:latin typeface="Bahnschrift Light" panose="020B0502040204020203" pitchFamily="34" charset="0"/>
              </a:rPr>
              <a:t> το αίμα της εγκύου μετά την 10</a:t>
            </a:r>
            <a:r>
              <a:rPr lang="el-GR" sz="1500" baseline="30000" dirty="0">
                <a:latin typeface="Bahnschrift Light" panose="020B0502040204020203" pitchFamily="34" charset="0"/>
              </a:rPr>
              <a:t>η</a:t>
            </a:r>
            <a:r>
              <a:rPr lang="el-GR" sz="1500" dirty="0">
                <a:latin typeface="Bahnschrift Light" panose="020B0502040204020203" pitchFamily="34" charset="0"/>
              </a:rPr>
              <a:t> εβδομάδα της κύησης και μέχρι την 24</a:t>
            </a:r>
            <a:r>
              <a:rPr lang="el-GR" sz="1500" baseline="30000" dirty="0">
                <a:latin typeface="Bahnschrift Light" panose="020B0502040204020203" pitchFamily="34" charset="0"/>
              </a:rPr>
              <a:t>η</a:t>
            </a:r>
            <a:r>
              <a:rPr lang="el-GR" sz="1500" dirty="0">
                <a:latin typeface="Bahnschrift Light" panose="020B0502040204020203" pitchFamily="34" charset="0"/>
              </a:rPr>
              <a:t> και γίνεται χρησιμοποιώντας ελεύθερο εμβρυϊκό DNA από το αίμα (πλάσμα) της εγκύου.</a:t>
            </a:r>
          </a:p>
        </p:txBody>
      </p:sp>
    </p:spTree>
    <p:extLst>
      <p:ext uri="{BB962C8B-B14F-4D97-AF65-F5344CB8AC3E}">
        <p14:creationId xmlns:p14="http://schemas.microsoft.com/office/powerpoint/2010/main" val="1655845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22563" y="915206"/>
            <a:ext cx="8737511" cy="344342"/>
          </a:xfrm>
        </p:spPr>
        <p:txBody>
          <a:bodyPr>
            <a:noAutofit/>
          </a:bodyPr>
          <a:lstStyle/>
          <a:p>
            <a:r>
              <a:rPr lang="el-GR" sz="2100" b="1" dirty="0"/>
              <a:t>Πρόληψη Γενετικών νοσημάτων- Αμνιοπαρακέντηση: Σχηματική αναπαράσταση.</a:t>
            </a:r>
          </a:p>
        </p:txBody>
      </p:sp>
      <p:pic>
        <p:nvPicPr>
          <p:cNvPr id="3" name="Εικόνα 2"/>
          <p:cNvPicPr>
            <a:picLocks noChangeAspect="1"/>
          </p:cNvPicPr>
          <p:nvPr/>
        </p:nvPicPr>
        <p:blipFill>
          <a:blip r:embed="rId5"/>
          <a:stretch>
            <a:fillRect/>
          </a:stretch>
        </p:blipFill>
        <p:spPr>
          <a:xfrm>
            <a:off x="2369612" y="1629178"/>
            <a:ext cx="4443413" cy="3657600"/>
          </a:xfrm>
          <a:prstGeom prst="rect">
            <a:avLst/>
          </a:prstGeom>
        </p:spPr>
      </p:pic>
      <p:pic>
        <p:nvPicPr>
          <p:cNvPr id="4" name="Εικόνα 3"/>
          <p:cNvPicPr>
            <a:picLocks noChangeAspect="1"/>
          </p:cNvPicPr>
          <p:nvPr/>
        </p:nvPicPr>
        <p:blipFill>
          <a:blip r:embed="rId6"/>
          <a:stretch>
            <a:fillRect/>
          </a:stretch>
        </p:blipFill>
        <p:spPr>
          <a:xfrm>
            <a:off x="1224840" y="1486464"/>
            <a:ext cx="6250000" cy="4514286"/>
          </a:xfrm>
          <a:prstGeom prst="rect">
            <a:avLst/>
          </a:prstGeom>
        </p:spPr>
      </p:pic>
      <p:pic>
        <p:nvPicPr>
          <p:cNvPr id="5"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13291" y="2688465"/>
            <a:ext cx="457200" cy="457200"/>
          </a:xfrm>
          <a:prstGeom prst="rect">
            <a:avLst/>
          </a:prstGeom>
        </p:spPr>
      </p:pic>
    </p:spTree>
    <p:extLst>
      <p:ext uri="{BB962C8B-B14F-4D97-AF65-F5344CB8AC3E}">
        <p14:creationId xmlns:p14="http://schemas.microsoft.com/office/powerpoint/2010/main" val="1091093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1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950559-7811-D244-490D-A6B99A2100FB}"/>
              </a:ext>
            </a:extLst>
          </p:cNvPr>
          <p:cNvSpPr>
            <a:spLocks noGrp="1"/>
          </p:cNvSpPr>
          <p:nvPr>
            <p:ph type="title"/>
          </p:nvPr>
        </p:nvSpPr>
        <p:spPr/>
        <p:txBody>
          <a:bodyPr/>
          <a:lstStyle/>
          <a:p>
            <a:r>
              <a:rPr lang="el-GR" sz="3600" i="1"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Ίντερσεξ</a:t>
            </a:r>
            <a:r>
              <a:rPr lang="en-US" sz="3600" i="1"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vs </a:t>
            </a:r>
            <a:r>
              <a:rPr lang="el-GR" sz="3600" i="1"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τρανς</a:t>
            </a:r>
            <a:endParaRPr lang="en-US" dirty="0"/>
          </a:p>
        </p:txBody>
      </p:sp>
      <p:sp>
        <p:nvSpPr>
          <p:cNvPr id="4" name="TextBox 3">
            <a:extLst>
              <a:ext uri="{FF2B5EF4-FFF2-40B4-BE49-F238E27FC236}">
                <a16:creationId xmlns:a16="http://schemas.microsoft.com/office/drawing/2014/main" id="{1B801E85-5F39-6A95-2211-B9D6275F37FC}"/>
              </a:ext>
            </a:extLst>
          </p:cNvPr>
          <p:cNvSpPr txBox="1"/>
          <p:nvPr/>
        </p:nvSpPr>
        <p:spPr>
          <a:xfrm>
            <a:off x="815248" y="2064457"/>
            <a:ext cx="7469436" cy="4467633"/>
          </a:xfrm>
          <a:prstGeom prst="rect">
            <a:avLst/>
          </a:prstGeom>
          <a:noFill/>
        </p:spPr>
        <p:txBody>
          <a:bodyPr wrap="square">
            <a:spAutoFit/>
          </a:bodyPr>
          <a:lstStyle/>
          <a:p>
            <a:pPr marL="0" marR="0">
              <a:lnSpc>
                <a:spcPct val="150000"/>
              </a:lnSpc>
              <a:spcBef>
                <a:spcPts val="0"/>
              </a:spcBef>
              <a:spcAft>
                <a:spcPts val="0"/>
              </a:spcAft>
            </a:pPr>
            <a:r>
              <a:rPr lang="el-GR"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Ο όρος </a:t>
            </a:r>
            <a:r>
              <a:rPr lang="el-GR" sz="2400" i="1"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ίντερσεξ</a:t>
            </a:r>
            <a:r>
              <a:rPr lang="el-GR"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περιγράφει μια διαφορετική </a:t>
            </a:r>
            <a:r>
              <a:rPr lang="el-GR" sz="2400"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σωματικότητα</a:t>
            </a:r>
            <a:r>
              <a:rPr lang="el-GR"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και διαφέρει από τον όρο </a:t>
            </a:r>
            <a:r>
              <a:rPr lang="el-GR" sz="2400" i="1"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τρανς</a:t>
            </a:r>
            <a:r>
              <a:rPr lang="el-GR"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ο οποίος περιγράφει την</a:t>
            </a:r>
            <a:r>
              <a:rPr lang="en-US"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a:t>
            </a:r>
            <a:r>
              <a:rPr lang="el-GR" sz="2400" kern="100" dirty="0">
                <a:solidFill>
                  <a:srgbClr val="040C28"/>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κατάσταση</a:t>
            </a:r>
            <a:r>
              <a:rPr lang="en-US"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a:t>
            </a:r>
            <a:r>
              <a:rPr lang="el-GR"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κατά την οποία η ταυτότητα φύλου ενός ανθρώπου δεν συμβαδίζει με το βιολογικό του φύλο ή με το φύλο που του αποδόθηκε στη γέννηση. Κάποιοι άνθρωποι μπορεί να είναι ταυτόχρονα </a:t>
            </a:r>
            <a:r>
              <a:rPr lang="el-GR" sz="2400"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ίντερσεξ</a:t>
            </a:r>
            <a:r>
              <a:rPr lang="el-GR"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και </a:t>
            </a:r>
            <a:r>
              <a:rPr lang="el-GR" sz="2400"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τρανς</a:t>
            </a:r>
            <a:r>
              <a:rPr lang="el-GR"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a:t>
            </a:r>
            <a:endParaRPr lang="en-US" sz="24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0"/>
              </a:spcAft>
            </a:pPr>
            <a:r>
              <a:rPr lang="en-US" sz="2400" kern="100" dirty="0">
                <a:solidFill>
                  <a:srgbClr val="202124"/>
                </a:solidFill>
                <a:highlight>
                  <a:srgbClr val="FFFFFF"/>
                </a:highlight>
                <a:latin typeface="Arial" panose="020B0604020202020204" pitchFamily="34" charset="0"/>
                <a:ea typeface="Aptos" panose="020B0004020202020204" pitchFamily="34" charset="0"/>
                <a:cs typeface="Times New Roman" panose="02020603050405020304" pitchFamily="18" charset="0"/>
              </a:rPr>
              <a:t>Trans- </a:t>
            </a:r>
            <a:r>
              <a:rPr lang="el-GR" sz="2400" kern="100" dirty="0">
                <a:solidFill>
                  <a:srgbClr val="202124"/>
                </a:solidFill>
                <a:highlight>
                  <a:srgbClr val="FFFFFF"/>
                </a:highlight>
                <a:latin typeface="Arial" panose="020B0604020202020204" pitchFamily="34" charset="0"/>
                <a:ea typeface="Aptos" panose="020B0004020202020204" pitchFamily="34" charset="0"/>
                <a:cs typeface="Times New Roman" panose="02020603050405020304" pitchFamily="18" charset="0"/>
              </a:rPr>
              <a:t>=αντικείμενο του επόμενου μαθήματος Σεξ Αγ.</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07405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50F235-5A65-333E-26A3-4D618113A43E}"/>
              </a:ext>
            </a:extLst>
          </p:cNvPr>
          <p:cNvSpPr>
            <a:spLocks noGrp="1"/>
          </p:cNvSpPr>
          <p:nvPr>
            <p:ph type="title"/>
          </p:nvPr>
        </p:nvSpPr>
        <p:spPr/>
        <p:txBody>
          <a:bodyPr>
            <a:normAutofit fontScale="90000"/>
          </a:bodyPr>
          <a:lstStyle/>
          <a:p>
            <a:r>
              <a:rPr lang="el-GR" sz="3600" b="1" kern="0" dirty="0" err="1">
                <a:solidFill>
                  <a:srgbClr val="111111"/>
                </a:solidFill>
                <a:highlight>
                  <a:srgbClr val="F7F7F7"/>
                </a:highlight>
                <a:latin typeface="Roboto" panose="02000000000000000000" pitchFamily="2" charset="0"/>
                <a:ea typeface="Times New Roman" panose="02020603050405020304" pitchFamily="18" charset="0"/>
                <a:cs typeface="Times New Roman" panose="02020603050405020304" pitchFamily="18" charset="0"/>
              </a:rPr>
              <a:t>Δ</a:t>
            </a:r>
            <a:r>
              <a:rPr lang="el-GR" sz="36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ιαφυλικά</a:t>
            </a:r>
            <a:r>
              <a:rPr lang="el-GR" sz="36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άτομα- </a:t>
            </a:r>
            <a:r>
              <a:rPr lang="el-GR" sz="36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ίντερσεξ</a:t>
            </a:r>
            <a:r>
              <a:rPr lang="el-GR" sz="36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n-US" sz="36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intersex)-</a:t>
            </a:r>
            <a:r>
              <a:rPr lang="el-GR" sz="1800" kern="0" dirty="0">
                <a:solidFill>
                  <a:srgbClr val="343434"/>
                </a:solidFill>
                <a:effectLst/>
                <a:latin typeface="Open Sans" panose="020B0606030504020204" pitchFamily="34" charset="0"/>
                <a:ea typeface="Times New Roman" panose="02020603050405020304" pitchFamily="18" charset="0"/>
              </a:rPr>
              <a:t> </a:t>
            </a:r>
            <a:r>
              <a:rPr lang="el-GR" sz="1800" kern="0" dirty="0">
                <a:solidFill>
                  <a:srgbClr val="343434"/>
                </a:solidFill>
                <a:latin typeface="Open Sans" panose="020B0606030504020204" pitchFamily="34" charset="0"/>
                <a:ea typeface="Times New Roman" panose="02020603050405020304" pitchFamily="18" charset="0"/>
              </a:rPr>
              <a:t>Δ</a:t>
            </a:r>
            <a:r>
              <a:rPr lang="el-GR" sz="1800" kern="0" dirty="0">
                <a:solidFill>
                  <a:srgbClr val="343434"/>
                </a:solidFill>
                <a:effectLst/>
                <a:latin typeface="Open Sans" panose="020B0606030504020204" pitchFamily="34" charset="0"/>
                <a:ea typeface="Times New Roman" panose="02020603050405020304" pitchFamily="18" charset="0"/>
              </a:rPr>
              <a:t>ιαταραχές της ανάπτυξης του φύλου (</a:t>
            </a:r>
            <a:r>
              <a:rPr lang="en-US" sz="1800" kern="0" dirty="0">
                <a:solidFill>
                  <a:srgbClr val="343434"/>
                </a:solidFill>
                <a:effectLst/>
                <a:latin typeface="Open Sans" panose="020B0606030504020204" pitchFamily="34" charset="0"/>
                <a:ea typeface="Times New Roman" panose="02020603050405020304" pitchFamily="18" charset="0"/>
              </a:rPr>
              <a:t>DSD</a:t>
            </a:r>
            <a:r>
              <a:rPr lang="el-GR" sz="1800" kern="0" dirty="0">
                <a:solidFill>
                  <a:srgbClr val="343434"/>
                </a:solidFill>
                <a:effectLst/>
                <a:latin typeface="Open Sans" panose="020B0606030504020204" pitchFamily="34" charset="0"/>
                <a:ea typeface="Times New Roman" panose="02020603050405020304" pitchFamily="18" charset="0"/>
              </a:rPr>
              <a:t>)</a:t>
            </a:r>
            <a:r>
              <a:rPr lang="en-US" sz="1800" kern="0" dirty="0">
                <a:solidFill>
                  <a:srgbClr val="343434"/>
                </a:solidFill>
                <a:effectLst/>
                <a:latin typeface="Open Sans" panose="020B0606030504020204" pitchFamily="34" charset="0"/>
                <a:ea typeface="Times New Roman" panose="02020603050405020304" pitchFamily="18" charset="0"/>
              </a:rPr>
              <a:t> </a:t>
            </a:r>
            <a:r>
              <a:rPr lang="en-US" sz="3100" kern="0" dirty="0">
                <a:solidFill>
                  <a:srgbClr val="343434"/>
                </a:solidFill>
                <a:effectLst/>
                <a:latin typeface="Open Sans" panose="020B0606030504020204" pitchFamily="34" charset="0"/>
                <a:ea typeface="Times New Roman" panose="02020603050405020304" pitchFamily="18" charset="0"/>
              </a:rPr>
              <a:t>(</a:t>
            </a:r>
            <a:r>
              <a:rPr lang="en-US" sz="1600" b="0" i="0" dirty="0">
                <a:solidFill>
                  <a:srgbClr val="111111"/>
                </a:solidFill>
                <a:effectLst/>
                <a:highlight>
                  <a:srgbClr val="FFFFFF"/>
                </a:highlight>
                <a:latin typeface="Roboto" panose="02000000000000000000" pitchFamily="2" charset="0"/>
              </a:rPr>
              <a:t>""Differences of Sex Development"".</a:t>
            </a:r>
            <a:r>
              <a:rPr lang="el-GR" sz="1800" kern="0" dirty="0">
                <a:solidFill>
                  <a:srgbClr val="343434"/>
                </a:solidFill>
                <a:effectLst/>
                <a:latin typeface="Open Sans" panose="020B0606030504020204" pitchFamily="34" charset="0"/>
                <a:ea typeface="Times New Roman" panose="02020603050405020304" pitchFamily="18" charset="0"/>
              </a:rPr>
              <a:t>,</a:t>
            </a:r>
            <a:endParaRPr lang="en-US" dirty="0"/>
          </a:p>
        </p:txBody>
      </p:sp>
      <p:sp>
        <p:nvSpPr>
          <p:cNvPr id="3" name="TextBox 2">
            <a:extLst>
              <a:ext uri="{FF2B5EF4-FFF2-40B4-BE49-F238E27FC236}">
                <a16:creationId xmlns:a16="http://schemas.microsoft.com/office/drawing/2014/main" id="{070905F4-146E-E7B1-AE4A-14B7B474ABE2}"/>
              </a:ext>
            </a:extLst>
          </p:cNvPr>
          <p:cNvSpPr txBox="1"/>
          <p:nvPr/>
        </p:nvSpPr>
        <p:spPr>
          <a:xfrm>
            <a:off x="134815" y="1690689"/>
            <a:ext cx="8874369" cy="5518690"/>
          </a:xfrm>
          <a:prstGeom prst="rect">
            <a:avLst/>
          </a:prstGeom>
          <a:noFill/>
        </p:spPr>
        <p:txBody>
          <a:bodyPr wrap="square" rtlCol="0">
            <a:spAutoFit/>
          </a:bodyPr>
          <a:lstStyle/>
          <a:p>
            <a:pPr marL="0" marR="0">
              <a:lnSpc>
                <a:spcPct val="107000"/>
              </a:lnSpc>
              <a:spcBef>
                <a:spcPts val="0"/>
              </a:spcBef>
              <a:spcAft>
                <a:spcPts val="0"/>
              </a:spcAft>
            </a:pP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Τα άτομα ενδιάμεσου φύλου, γνωστά και ως</a:t>
            </a:r>
            <a:r>
              <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διαφυλικά</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γεννιούνται με μια συνδυασμένη παρουσία ανδρικών και θηλυκών γεννητικών οργάνων ή άλλων σεξουαλικών χαρακτηριστικών. Οι περισσότερες περιπτώσεις αφορούν ανωμαλίες στην ανάπτυξη των </a:t>
            </a:r>
            <a:r>
              <a:rPr lang="el-GR" sz="1800"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γονάδων</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kern="0" dirty="0">
                <a:solidFill>
                  <a:srgbClr val="343434"/>
                </a:solidFill>
                <a:effectLst/>
                <a:latin typeface="Open Sans" panose="020B0606030504020204" pitchFamily="34" charset="0"/>
                <a:ea typeface="Times New Roman" panose="02020603050405020304" pitchFamily="18" charset="0"/>
              </a:rPr>
              <a:t>Η πιο κοινή αιτία των </a:t>
            </a:r>
            <a:r>
              <a:rPr lang="el-GR" sz="1800" kern="0" dirty="0" err="1">
                <a:solidFill>
                  <a:srgbClr val="343434"/>
                </a:solidFill>
                <a:effectLst/>
                <a:latin typeface="Open Sans" panose="020B0606030504020204" pitchFamily="34" charset="0"/>
                <a:ea typeface="Times New Roman" panose="02020603050405020304" pitchFamily="18" charset="0"/>
              </a:rPr>
              <a:t>ίντερσεξ</a:t>
            </a:r>
            <a:r>
              <a:rPr lang="el-GR" sz="1800" kern="0" dirty="0">
                <a:solidFill>
                  <a:srgbClr val="343434"/>
                </a:solidFill>
                <a:effectLst/>
                <a:latin typeface="Open Sans" panose="020B0606030504020204" pitchFamily="34" charset="0"/>
                <a:ea typeface="Times New Roman" panose="02020603050405020304" pitchFamily="18" charset="0"/>
              </a:rPr>
              <a:t> παθήσεων είναι η συγγενής υπερπλασία των επινεφριδίων (</a:t>
            </a:r>
            <a:r>
              <a:rPr lang="en-US" sz="1800" kern="0" dirty="0">
                <a:solidFill>
                  <a:srgbClr val="343434"/>
                </a:solidFill>
                <a:effectLst/>
                <a:latin typeface="Open Sans" panose="020B0606030504020204" pitchFamily="34" charset="0"/>
                <a:ea typeface="Times New Roman" panose="02020603050405020304" pitchFamily="18" charset="0"/>
              </a:rPr>
              <a:t>CAH</a:t>
            </a:r>
            <a:r>
              <a:rPr lang="el-GR" sz="1800" kern="0" dirty="0">
                <a:solidFill>
                  <a:srgbClr val="343434"/>
                </a:solidFill>
                <a:effectLst/>
                <a:latin typeface="Open Sans" panose="020B0606030504020204" pitchFamily="34" charset="0"/>
                <a:ea typeface="Times New Roman" panose="02020603050405020304" pitchFamily="18" charset="0"/>
              </a:rPr>
              <a:t>), η οποία εμφανίζεται σε 1 στις 15.000 γεννήσεις ζώντων νεογνών παγκοσμίως. </a:t>
            </a:r>
            <a:endPar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kern="0" dirty="0">
              <a:solidFill>
                <a:srgbClr val="111111"/>
              </a:solidFill>
              <a:highlight>
                <a:srgbClr val="F7F7F7"/>
              </a:highlight>
              <a:latin typeface="Roboto" panose="02000000000000000000"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Υπάρχουν τέσσερεις βασικές κατηγορίες </a:t>
            </a:r>
            <a:r>
              <a:rPr lang="el-GR" sz="1800"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διαφυλικότητας</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a:t>
            </a:r>
            <a:endParaRPr lang="en-US" sz="1800" kern="100" dirty="0">
              <a:effectLst/>
              <a:highlight>
                <a:srgbClr val="F7F7F7"/>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46, </a:t>
            </a:r>
            <a:r>
              <a:rPr lang="en-US"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XX</a:t>
            </a: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Διαφυλικότητα</a:t>
            </a: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a:t>
            </a:r>
            <a:r>
              <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Άτομα με κανονικό ζεύγος χρωμοσωμάτων </a:t>
            </a:r>
            <a:r>
              <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XX</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αλλά με αναπτυξιακές ανωμαλίες στα γεννητικά όργανα.</a:t>
            </a:r>
            <a:endParaRPr lang="en-US" sz="1800" kern="100" dirty="0">
              <a:solidFill>
                <a:srgbClr val="111111"/>
              </a:solidFill>
              <a:effectLst/>
              <a:highlight>
                <a:srgbClr val="F7F7F7"/>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46, </a:t>
            </a:r>
            <a:r>
              <a:rPr lang="en-US"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XY</a:t>
            </a: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Διαφυλικότητα</a:t>
            </a: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a:t>
            </a:r>
            <a:r>
              <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Άτομα με ζεύγος χρωμοσωμάτων </a:t>
            </a:r>
            <a:r>
              <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XY</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αλλά με αναπτυξιακές ανωμαλίες.</a:t>
            </a:r>
            <a:endParaRPr lang="en-US" sz="1800" kern="100" dirty="0">
              <a:solidFill>
                <a:srgbClr val="111111"/>
              </a:solidFill>
              <a:effectLst/>
              <a:highlight>
                <a:srgbClr val="F7F7F7"/>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Αληθινή </a:t>
            </a:r>
            <a:r>
              <a:rPr lang="el-GR" sz="18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Γοναδική</a:t>
            </a: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Διαφυλικότητα</a:t>
            </a: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a:t>
            </a:r>
            <a:r>
              <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Άτομα με ταυτόχρονη παρουσία ωοθηκών και όρχεων.</a:t>
            </a:r>
            <a:endParaRPr lang="en-US" sz="1800" kern="100" dirty="0">
              <a:solidFill>
                <a:srgbClr val="111111"/>
              </a:solidFill>
              <a:effectLst/>
              <a:highlight>
                <a:srgbClr val="F7F7F7"/>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2250"/>
              </a:lnSpc>
              <a:spcBef>
                <a:spcPts val="0"/>
              </a:spcBef>
              <a:spcAft>
                <a:spcPts val="800"/>
              </a:spcAft>
              <a:buFont typeface="+mj-lt"/>
              <a:buAutoNum type="arabicPeriod"/>
              <a:tabLst>
                <a:tab pos="457200" algn="l"/>
              </a:tabLst>
            </a:pPr>
            <a:r>
              <a:rPr lang="el-GR" sz="1800" b="1" kern="0" dirty="0" err="1">
                <a:solidFill>
                  <a:srgbClr val="111111"/>
                </a:solidFill>
                <a:effectLst/>
                <a:highlight>
                  <a:srgbClr val="FFFFFF"/>
                </a:highlight>
                <a:latin typeface="Roboto" panose="02000000000000000000" pitchFamily="2" charset="0"/>
                <a:ea typeface="Times New Roman" panose="02020603050405020304" pitchFamily="18" charset="0"/>
                <a:cs typeface="Times New Roman" panose="02020603050405020304" pitchFamily="18" charset="0"/>
              </a:rPr>
              <a:t>Ψευδοδιαφυλικότητα</a:t>
            </a:r>
            <a:r>
              <a:rPr lang="el-GR" sz="1800" b="1" kern="0" dirty="0">
                <a:solidFill>
                  <a:srgbClr val="111111"/>
                </a:solidFill>
                <a:effectLst/>
                <a:highlight>
                  <a:srgbClr val="FFFFFF"/>
                </a:highlight>
                <a:latin typeface="Roboto" panose="02000000000000000000" pitchFamily="2" charset="0"/>
                <a:ea typeface="Times New Roman" panose="02020603050405020304" pitchFamily="18" charset="0"/>
                <a:cs typeface="Times New Roman" panose="02020603050405020304" pitchFamily="18" charset="0"/>
              </a:rPr>
              <a:t>:</a:t>
            </a:r>
            <a:r>
              <a:rPr lang="en-US" sz="1800" kern="0" dirty="0">
                <a:solidFill>
                  <a:srgbClr val="111111"/>
                </a:solidFill>
                <a:effectLst/>
                <a:highlight>
                  <a:srgbClr val="FFFFFF"/>
                </a:highlight>
                <a:latin typeface="Roboto" panose="02000000000000000000" pitchFamily="2" charset="0"/>
                <a:ea typeface="Times New Roman" panose="02020603050405020304" pitchFamily="18" charset="0"/>
                <a:cs typeface="Times New Roman" panose="02020603050405020304" pitchFamily="18" charset="0"/>
              </a:rPr>
              <a:t> </a:t>
            </a:r>
            <a:r>
              <a:rPr lang="el-GR" sz="1800" kern="0" dirty="0">
                <a:solidFill>
                  <a:srgbClr val="111111"/>
                </a:solidFill>
                <a:effectLst/>
                <a:highlight>
                  <a:srgbClr val="FFFFFF"/>
                </a:highlight>
                <a:latin typeface="Roboto" panose="02000000000000000000" pitchFamily="2" charset="0"/>
                <a:ea typeface="Times New Roman" panose="02020603050405020304" pitchFamily="18" charset="0"/>
                <a:cs typeface="Times New Roman" panose="02020603050405020304" pitchFamily="18" charset="0"/>
              </a:rPr>
              <a:t>Τα εξωτερικά γεννητικά όργανα δεν αντιστοιχούν στα εσωτερικά.</a:t>
            </a:r>
            <a:r>
              <a:rPr lang="en-US" sz="1800" kern="0" dirty="0">
                <a:solidFill>
                  <a:srgbClr val="111111"/>
                </a:solidFill>
                <a:effectLst/>
                <a:highlight>
                  <a:srgbClr val="FFFFFF"/>
                </a:highlight>
                <a:latin typeface="Roboto" panose="02000000000000000000" pitchFamily="2" charset="0"/>
                <a:ea typeface="Times New Roman" panose="02020603050405020304" pitchFamily="18" charset="0"/>
                <a:cs typeface="Times New Roman" panose="02020603050405020304" pitchFamily="18" charset="0"/>
              </a:rPr>
              <a:t> </a:t>
            </a:r>
            <a:endParaRPr lang="en-US" sz="1800" kern="100" dirty="0">
              <a:solidFill>
                <a:srgbClr val="272727"/>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01034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5C5927-2878-339C-467C-9E7CC28D0460}"/>
              </a:ext>
            </a:extLst>
          </p:cNvPr>
          <p:cNvSpPr>
            <a:spLocks noGrp="1"/>
          </p:cNvSpPr>
          <p:nvPr>
            <p:ph type="title"/>
          </p:nvPr>
        </p:nvSpPr>
        <p:spPr>
          <a:xfrm>
            <a:off x="577215" y="127514"/>
            <a:ext cx="7886700" cy="720091"/>
          </a:xfrm>
        </p:spPr>
        <p:txBody>
          <a:bodyPr>
            <a:normAutofit/>
          </a:bodyPr>
          <a:lstStyle/>
          <a:p>
            <a:r>
              <a:rPr lang="el-GR" sz="2700" b="1" kern="100" dirty="0">
                <a:effectLst/>
                <a:latin typeface="Aptos" panose="020B0004020202020204" pitchFamily="34" charset="0"/>
                <a:ea typeface="Aptos" panose="020B0004020202020204" pitchFamily="34" charset="0"/>
                <a:cs typeface="Times New Roman" panose="02020603050405020304" pitchFamily="18" charset="0"/>
              </a:rPr>
              <a:t>Επινεφρίδια και Ορμόνες που παράγουν</a:t>
            </a:r>
            <a:endParaRPr lang="el-GR" dirty="0"/>
          </a:p>
        </p:txBody>
      </p:sp>
      <p:pic>
        <p:nvPicPr>
          <p:cNvPr id="2049" name="Εικόνα 12" descr="επινεφρίδια">
            <a:extLst>
              <a:ext uri="{FF2B5EF4-FFF2-40B4-BE49-F238E27FC236}">
                <a16:creationId xmlns:a16="http://schemas.microsoft.com/office/drawing/2014/main" id="{6A35E704-BA9E-5225-BB33-143CB0D1D2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41" y="830258"/>
            <a:ext cx="2676525" cy="1790700"/>
          </a:xfrm>
          <a:prstGeom prst="rect">
            <a:avLst/>
          </a:prstGeom>
          <a:noFill/>
          <a:extLst>
            <a:ext uri="{909E8E84-426E-40DD-AFC4-6F175D3DCCD1}">
              <a14:hiddenFill xmlns:a14="http://schemas.microsoft.com/office/drawing/2010/main">
                <a:solidFill>
                  <a:srgbClr val="FFFFFF"/>
                </a:solidFill>
              </a14:hiddenFill>
            </a:ext>
          </a:extLst>
        </p:spPr>
      </p:pic>
      <p:sp>
        <p:nvSpPr>
          <p:cNvPr id="4" name="Πλαίσιο κειμένου 2">
            <a:extLst>
              <a:ext uri="{FF2B5EF4-FFF2-40B4-BE49-F238E27FC236}">
                <a16:creationId xmlns:a16="http://schemas.microsoft.com/office/drawing/2014/main" id="{7D217F7D-5A47-AB8F-2428-E0F9F09AB1C7}"/>
              </a:ext>
            </a:extLst>
          </p:cNvPr>
          <p:cNvSpPr txBox="1">
            <a:spLocks noChangeArrowheads="1"/>
          </p:cNvSpPr>
          <p:nvPr/>
        </p:nvSpPr>
        <p:spPr bwMode="auto">
          <a:xfrm>
            <a:off x="4547654" y="929439"/>
            <a:ext cx="3224745" cy="97937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Ως επινεφρίδια χαρακτηρίζουμε ουσιαστικά τους </a:t>
            </a:r>
            <a:r>
              <a:rPr kumimoji="0" lang="el-GR" altLang="el-GR" sz="14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δύο τριγωνικούς ενδοκρινείς αδένες </a:t>
            </a:r>
            <a:r>
              <a:rPr kumimoji="0" lang="el-GR" altLang="el-GR" sz="14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τεσσάρων εκατοστών.</a:t>
            </a:r>
            <a:endParaRPr kumimoji="0" lang="el-GR" altLang="el-GR" sz="20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F0CACD73-EC44-95AF-599E-BD77BF26B81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6" name="Rectangle 5">
            <a:extLst>
              <a:ext uri="{FF2B5EF4-FFF2-40B4-BE49-F238E27FC236}">
                <a16:creationId xmlns:a16="http://schemas.microsoft.com/office/drawing/2014/main" id="{FBCF856D-7AB4-E7E5-1A71-9A45AE42959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7" name="Rectangle 6">
            <a:extLst>
              <a:ext uri="{FF2B5EF4-FFF2-40B4-BE49-F238E27FC236}">
                <a16:creationId xmlns:a16="http://schemas.microsoft.com/office/drawing/2014/main" id="{CE27A76D-1848-D315-0C6A-2CB56675C0A5}"/>
              </a:ext>
            </a:extLst>
          </p:cNvPr>
          <p:cNvSpPr>
            <a:spLocks noChangeArrowheads="1"/>
          </p:cNvSpPr>
          <p:nvPr/>
        </p:nvSpPr>
        <p:spPr bwMode="auto">
          <a:xfrm>
            <a:off x="251012" y="3198172"/>
            <a:ext cx="879011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Τα </a:t>
            </a:r>
            <a:r>
              <a:rPr kumimoji="0" lang="el-GR" altLang="el-GR" b="1" i="0" u="none" strike="noStrike" cap="none" normalizeH="0" baseline="0" dirty="0" err="1">
                <a:ln>
                  <a:noFill/>
                </a:ln>
                <a:solidFill>
                  <a:schemeClr val="tx1"/>
                </a:solidFill>
                <a:effectLst/>
                <a:latin typeface="+mn-lt"/>
                <a:ea typeface="Aptos" panose="020B0004020202020204" pitchFamily="34" charset="0"/>
                <a:cs typeface="Times New Roman" panose="02020603050405020304" pitchFamily="18" charset="0"/>
              </a:rPr>
              <a:t>γλυκοκορτικοειδή</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με κύριο εκπρόσωπό τους την </a:t>
            </a:r>
            <a:r>
              <a:rPr kumimoji="0" lang="el-GR" altLang="el-GR" b="1" i="0" u="none" strike="noStrike" cap="none" normalizeH="0" baseline="0" dirty="0" err="1">
                <a:ln>
                  <a:noFill/>
                </a:ln>
                <a:solidFill>
                  <a:schemeClr val="tx1"/>
                </a:solidFill>
                <a:effectLst/>
                <a:latin typeface="+mn-lt"/>
                <a:ea typeface="Aptos" panose="020B0004020202020204" pitchFamily="34" charset="0"/>
                <a:cs typeface="Times New Roman" panose="02020603050405020304" pitchFamily="18" charset="0"/>
              </a:rPr>
              <a:t>κορτιζόλη</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αυξητική δράση</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τους στα επίπεδα σακχάρου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γλυκόζης</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του αίματος. Επίσης, έχουν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ισχυρή</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αντιφλεγμονώδη επίδραση</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στον οργανισμό, καταστέλλοντας κυρίως την κυτταρική ανοσία.</a:t>
            </a:r>
            <a:endParaRPr kumimoji="0" lang="el-GR" altLang="el-GR" sz="11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Τα </a:t>
            </a:r>
            <a:r>
              <a:rPr kumimoji="0" lang="el-GR" altLang="el-GR" b="1" i="0" u="none" strike="noStrike" cap="none" normalizeH="0" baseline="0" dirty="0" err="1">
                <a:ln>
                  <a:noFill/>
                </a:ln>
                <a:solidFill>
                  <a:schemeClr val="tx1"/>
                </a:solidFill>
                <a:effectLst/>
                <a:latin typeface="+mn-lt"/>
                <a:ea typeface="Aptos" panose="020B0004020202020204" pitchFamily="34" charset="0"/>
                <a:cs typeface="Times New Roman" panose="02020603050405020304" pitchFamily="18" charset="0"/>
              </a:rPr>
              <a:t>αλατοκορτικοειδή</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με πιο σημαντική την </a:t>
            </a:r>
            <a:r>
              <a:rPr kumimoji="0" lang="el-GR" altLang="el-GR" b="1" i="0" u="none" strike="noStrike" cap="none" normalizeH="0" baseline="0" dirty="0" err="1">
                <a:ln>
                  <a:noFill/>
                </a:ln>
                <a:solidFill>
                  <a:schemeClr val="tx1"/>
                </a:solidFill>
                <a:effectLst/>
                <a:latin typeface="+mn-lt"/>
                <a:ea typeface="Aptos" panose="020B0004020202020204" pitchFamily="34" charset="0"/>
                <a:cs typeface="Times New Roman" panose="02020603050405020304" pitchFamily="18" charset="0"/>
              </a:rPr>
              <a:t>αλδοστερόνη</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διατηρούν την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αρτηριακή</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πίεση</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σε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φυσιολογικά</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επίπεδα.</a:t>
            </a:r>
            <a:endParaRPr kumimoji="0" lang="el-GR" altLang="el-GR" sz="11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Τα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ανδρογόνα </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τεστοστερόνη</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a:t>
            </a:r>
            <a:r>
              <a:rPr kumimoji="0" lang="el-GR" altLang="el-GR" b="0" i="0" u="sng"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στους άνδρες είναι σε πολύ μικρότερες ποσότητες από αυτά που παράγονται στους </a:t>
            </a:r>
            <a:r>
              <a:rPr kumimoji="0" lang="el-GR" altLang="el-GR" b="0" i="0" u="sng" strike="noStrike" cap="none" normalizeH="0" baseline="0" dirty="0" err="1">
                <a:ln>
                  <a:noFill/>
                </a:ln>
                <a:solidFill>
                  <a:schemeClr val="tx1"/>
                </a:solidFill>
                <a:effectLst/>
                <a:latin typeface="+mn-lt"/>
                <a:ea typeface="Aptos" panose="020B0004020202020204" pitchFamily="34" charset="0"/>
                <a:cs typeface="Times New Roman" panose="02020603050405020304" pitchFamily="18" charset="0"/>
              </a:rPr>
              <a:t>όρχεις</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Ωστόσο, η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υπερπαραγωγή</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τους από τα επινεφρίδια μπορεί να επιφέρει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πρώιμη</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εφηβεία </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στα νεαρά αγόρια.</a:t>
            </a:r>
            <a:endParaRPr kumimoji="0" lang="el-GR" altLang="el-GR" sz="11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Αντίθετα σ</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τις</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γυναίκες</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αποτελούν την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κύρια</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πηγή</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παραγωγής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ανδρογόνων</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Η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υπερπαραγωγή</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τους μπορεί να προκαλέσει στις γυναίκες υπερβολική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τριχοφυΐα</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και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διακοπή</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της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περιόδου</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a:t>
            </a:r>
            <a:endParaRPr kumimoji="0" lang="el-GR" altLang="el-GR" sz="11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Παράγουν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αδρεναλίνη</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και </a:t>
            </a:r>
            <a:r>
              <a:rPr kumimoji="0" lang="el-GR" altLang="el-GR" b="1" i="0" u="none" strike="noStrike" cap="none" normalizeH="0" baseline="0" dirty="0" err="1">
                <a:ln>
                  <a:noFill/>
                </a:ln>
                <a:solidFill>
                  <a:schemeClr val="tx1"/>
                </a:solidFill>
                <a:effectLst/>
                <a:latin typeface="+mn-lt"/>
                <a:ea typeface="Aptos" panose="020B0004020202020204" pitchFamily="34" charset="0"/>
                <a:cs typeface="Times New Roman" panose="02020603050405020304" pitchFamily="18" charset="0"/>
              </a:rPr>
              <a:t>νοραδρεναλίνη</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Η απελευθέρωση αυτών των ορμονών διεγείρεται από νευρική διέγερση ως απάντηση σε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σωματικό</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ή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πνευματικό</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 </a:t>
            </a:r>
            <a:r>
              <a:rPr kumimoji="0" lang="el-GR" altLang="el-GR" b="1"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στρες</a:t>
            </a:r>
            <a:r>
              <a:rPr kumimoji="0" lang="el-GR" altLang="el-GR" b="0" i="0" u="none" strike="noStrike" cap="none" normalizeH="0" baseline="0" dirty="0">
                <a:ln>
                  <a:noFill/>
                </a:ln>
                <a:solidFill>
                  <a:schemeClr val="tx1"/>
                </a:solidFill>
                <a:effectLst/>
                <a:latin typeface="+mn-lt"/>
                <a:ea typeface="Aptos" panose="020B0004020202020204" pitchFamily="34" charset="0"/>
                <a:cs typeface="Times New Roman" panose="02020603050405020304" pitchFamily="18" charset="0"/>
              </a:rPr>
              <a:t>.</a:t>
            </a:r>
            <a:endParaRPr kumimoji="0" lang="el-GR" altLang="el-GR" sz="2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990705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0" y="556767"/>
            <a:ext cx="8893175"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algn="just" eaLnBrk="1" hangingPunct="1">
              <a:spcBef>
                <a:spcPct val="0"/>
              </a:spcBef>
              <a:buClrTx/>
              <a:buSzTx/>
              <a:buFontTx/>
              <a:buNone/>
            </a:pPr>
            <a:r>
              <a:rPr lang="el-GR" altLang="el-GR" sz="2400" dirty="0">
                <a:latin typeface="Arial" panose="020B0604020202020204" pitchFamily="34" charset="0"/>
              </a:rPr>
              <a:t>Τη μελέτησε ο </a:t>
            </a:r>
            <a:r>
              <a:rPr lang="el-GR" altLang="el-GR" sz="2400" dirty="0" err="1">
                <a:latin typeface="Arial" panose="020B0604020202020204" pitchFamily="34" charset="0"/>
              </a:rPr>
              <a:t>Carrod</a:t>
            </a:r>
            <a:r>
              <a:rPr lang="el-GR" altLang="el-GR" sz="2400" dirty="0">
                <a:latin typeface="Arial" panose="020B0604020202020204" pitchFamily="34" charset="0"/>
              </a:rPr>
              <a:t> στις αρχές του 20ου αιώνα και αφορά μια ασθένεια του μεταβολισμού, την </a:t>
            </a:r>
            <a:r>
              <a:rPr lang="el-GR" altLang="el-GR" sz="2400" i="1" dirty="0" err="1">
                <a:latin typeface="Arial" panose="020B0604020202020204" pitchFamily="34" charset="0"/>
              </a:rPr>
              <a:t>αλκαπτονουρία</a:t>
            </a:r>
            <a:r>
              <a:rPr lang="el-GR" altLang="el-GR" sz="2400" dirty="0">
                <a:latin typeface="Arial" panose="020B0604020202020204" pitchFamily="34" charset="0"/>
              </a:rPr>
              <a:t>. Τα άτομα αυτά εξαιτίας μιας </a:t>
            </a:r>
            <a:r>
              <a:rPr lang="el-GR" altLang="el-GR" sz="2400" dirty="0" err="1">
                <a:latin typeface="Arial" panose="020B0604020202020204" pitchFamily="34" charset="0"/>
              </a:rPr>
              <a:t>αυτοσωμικής</a:t>
            </a:r>
            <a:r>
              <a:rPr lang="el-GR" altLang="el-GR" sz="2400" dirty="0">
                <a:latin typeface="Arial" panose="020B0604020202020204" pitchFamily="34" charset="0"/>
              </a:rPr>
              <a:t> μετάλλαξης δεν μπορούν  να παραγάγουν  ένα ένζυμο που διασπά το </a:t>
            </a:r>
            <a:r>
              <a:rPr lang="el-GR" altLang="el-GR" sz="2400" dirty="0" err="1">
                <a:latin typeface="Arial" panose="020B0604020202020204" pitchFamily="34" charset="0"/>
              </a:rPr>
              <a:t>αμινοξύ</a:t>
            </a:r>
            <a:r>
              <a:rPr lang="el-GR" altLang="el-GR" sz="2400" dirty="0">
                <a:latin typeface="Arial" panose="020B0604020202020204" pitchFamily="34" charset="0"/>
              </a:rPr>
              <a:t> </a:t>
            </a:r>
            <a:r>
              <a:rPr lang="el-GR" altLang="el-GR" sz="2400" dirty="0" err="1">
                <a:latin typeface="Arial" panose="020B0604020202020204" pitchFamily="34" charset="0"/>
              </a:rPr>
              <a:t>φαινυλαλανίνη</a:t>
            </a:r>
            <a:r>
              <a:rPr lang="el-GR" altLang="el-GR" sz="2400" dirty="0">
                <a:latin typeface="Arial" panose="020B0604020202020204" pitchFamily="34" charset="0"/>
              </a:rPr>
              <a:t>, μια ουσία που βρίσκεται άφθονη στο ψωμί, το τυρί, τα αυγά, τα ψάρια και το γάλα. Αυτό έχει ως αποτέλεσμα τη συγκέντρωση της ουσίας σε υψηλά επίπεδα στο αίμα και την αποβολή της σε μεγάλες ποσότητες στα ούρα (</a:t>
            </a:r>
            <a:r>
              <a:rPr lang="el-GR" altLang="el-GR" sz="2400" i="1" dirty="0">
                <a:latin typeface="Arial" panose="020B0604020202020204" pitchFamily="34" charset="0"/>
              </a:rPr>
              <a:t>φαινυλκετονουρία</a:t>
            </a:r>
            <a:r>
              <a:rPr lang="el-GR" altLang="el-GR" sz="2400" dirty="0">
                <a:latin typeface="Arial" panose="020B0604020202020204" pitchFamily="34" charset="0"/>
              </a:rPr>
              <a:t> -</a:t>
            </a:r>
            <a:r>
              <a:rPr lang="el-GR" altLang="el-GR" sz="2400" i="1" dirty="0">
                <a:latin typeface="Arial" panose="020B0604020202020204" pitchFamily="34" charset="0"/>
              </a:rPr>
              <a:t>ΡΚU</a:t>
            </a:r>
            <a:r>
              <a:rPr lang="el-GR" altLang="el-GR" sz="2400" dirty="0">
                <a:latin typeface="Arial" panose="020B0604020202020204" pitchFamily="34" charset="0"/>
              </a:rPr>
              <a:t>- ή </a:t>
            </a:r>
            <a:r>
              <a:rPr lang="el-GR" altLang="el-GR" sz="2400" i="1" dirty="0" err="1">
                <a:latin typeface="Arial" panose="020B0604020202020204" pitchFamily="34" charset="0"/>
              </a:rPr>
              <a:t>αλκαπτονουρία</a:t>
            </a:r>
            <a:r>
              <a:rPr lang="el-GR" altLang="el-GR" sz="2400" dirty="0">
                <a:latin typeface="Arial" panose="020B0604020202020204" pitchFamily="34" charset="0"/>
              </a:rPr>
              <a:t>). Παράλληλα, η μεγάλη συγκέντρωση της στο αίμα προξενεί βαριά πνευματική (</a:t>
            </a:r>
            <a:r>
              <a:rPr lang="el-GR" altLang="el-GR" sz="2400" dirty="0" err="1">
                <a:latin typeface="Arial" panose="020B0604020202020204" pitchFamily="34" charset="0"/>
              </a:rPr>
              <a:t>καθ</a:t>
            </a:r>
            <a:r>
              <a:rPr lang="el-GR" altLang="el-GR" sz="2400" dirty="0">
                <a:latin typeface="Arial" panose="020B0604020202020204" pitchFamily="34" charset="0"/>
              </a:rPr>
              <a:t>)υστέρηση.</a:t>
            </a:r>
          </a:p>
          <a:p>
            <a:pPr algn="just" eaLnBrk="1" hangingPunct="1">
              <a:spcBef>
                <a:spcPct val="0"/>
              </a:spcBef>
              <a:buClrTx/>
              <a:buSzTx/>
              <a:buFontTx/>
              <a:buNone/>
            </a:pPr>
            <a:r>
              <a:rPr lang="el-GR" altLang="el-GR" sz="2400" dirty="0">
                <a:latin typeface="Arial" panose="020B0604020202020204" pitchFamily="34" charset="0"/>
              </a:rPr>
              <a:t>Επιβολή αυστηρής δίαιτας η οποία αποτελείται </a:t>
            </a:r>
            <a:r>
              <a:rPr lang="el-GR" altLang="el-GR" sz="2400" dirty="0" err="1">
                <a:latin typeface="Arial" panose="020B0604020202020204" pitchFamily="34" charset="0"/>
              </a:rPr>
              <a:t>απο</a:t>
            </a:r>
            <a:r>
              <a:rPr lang="el-GR" altLang="el-GR" sz="2400" dirty="0">
                <a:latin typeface="Arial" panose="020B0604020202020204" pitchFamily="34" charset="0"/>
              </a:rPr>
              <a:t> λαχανικά και φρούτα, καθώς και ένα τεχνικό μίγμα πρωτεϊνών χωρίς αυτό το </a:t>
            </a:r>
            <a:r>
              <a:rPr lang="el-GR" altLang="el-GR" sz="2400" dirty="0" err="1">
                <a:latin typeface="Arial" panose="020B0604020202020204" pitchFamily="34" charset="0"/>
              </a:rPr>
              <a:t>αμινοξύ</a:t>
            </a:r>
            <a:r>
              <a:rPr lang="el-GR" altLang="el-GR" sz="2400" dirty="0">
                <a:latin typeface="Arial" panose="020B0604020202020204" pitchFamily="34" charset="0"/>
              </a:rPr>
              <a:t>.</a:t>
            </a:r>
          </a:p>
          <a:p>
            <a:pPr algn="just" eaLnBrk="1" hangingPunct="1">
              <a:spcBef>
                <a:spcPct val="0"/>
              </a:spcBef>
              <a:buClrTx/>
              <a:buSzTx/>
              <a:buFontTx/>
              <a:buNone/>
            </a:pPr>
            <a:r>
              <a:rPr lang="el-GR" altLang="el-GR" sz="2400" dirty="0">
                <a:latin typeface="Arial" panose="020B0604020202020204" pitchFamily="34" charset="0"/>
              </a:rPr>
              <a:t>ΠΡΟΪΟΝΤΑ </a:t>
            </a:r>
            <a:r>
              <a:rPr lang="en-US" altLang="el-GR" sz="2400" dirty="0">
                <a:latin typeface="Arial" panose="020B0604020202020204" pitchFamily="34" charset="0"/>
              </a:rPr>
              <a:t>LIGHT?</a:t>
            </a:r>
            <a:r>
              <a:rPr lang="el-GR" altLang="el-GR" sz="2400" dirty="0">
                <a:latin typeface="Arial" panose="020B0604020202020204" pitchFamily="34" charset="0"/>
              </a:rPr>
              <a:t>-Διαφορά </a:t>
            </a:r>
            <a:r>
              <a:rPr lang="el-GR" altLang="el-GR" sz="2400" dirty="0" err="1">
                <a:latin typeface="Arial" panose="020B0604020202020204" pitchFamily="34" charset="0"/>
              </a:rPr>
              <a:t>Ασπαρτάμης-Στέβιας</a:t>
            </a:r>
            <a:r>
              <a:rPr lang="el-GR" altLang="el-GR" sz="2400" dirty="0">
                <a:latin typeface="Arial" panose="020B0604020202020204" pitchFamily="34" charset="0"/>
              </a:rPr>
              <a:t>: Η </a:t>
            </a:r>
            <a:r>
              <a:rPr lang="el-GR" altLang="el-GR" sz="2400" dirty="0" err="1">
                <a:latin typeface="Arial" panose="020B0604020202020204" pitchFamily="34" charset="0"/>
              </a:rPr>
              <a:t>ασπαρτάμη</a:t>
            </a:r>
            <a:r>
              <a:rPr lang="el-GR" altLang="el-GR" sz="2400" dirty="0">
                <a:latin typeface="Arial" panose="020B0604020202020204" pitchFamily="34" charset="0"/>
              </a:rPr>
              <a:t> είναι </a:t>
            </a:r>
            <a:r>
              <a:rPr lang="el-GR" altLang="el-GR" sz="2400" dirty="0" err="1">
                <a:latin typeface="Arial" panose="020B0604020202020204" pitchFamily="34" charset="0"/>
              </a:rPr>
              <a:t>πολυνουκλεοτίδιο</a:t>
            </a:r>
            <a:r>
              <a:rPr lang="el-GR" altLang="el-GR" sz="2400" dirty="0">
                <a:latin typeface="Arial" panose="020B0604020202020204" pitchFamily="34" charset="0"/>
              </a:rPr>
              <a:t> (είδος </a:t>
            </a:r>
            <a:r>
              <a:rPr lang="el-GR" altLang="el-GR" sz="2400" dirty="0" err="1">
                <a:latin typeface="Arial" panose="020B0604020202020204" pitchFamily="34" charset="0"/>
              </a:rPr>
              <a:t>πρωτεϊνης</a:t>
            </a:r>
            <a:r>
              <a:rPr lang="el-GR" altLang="el-GR" sz="2400" dirty="0">
                <a:latin typeface="Arial" panose="020B0604020202020204" pitchFamily="34" charset="0"/>
              </a:rPr>
              <a:t>). Η </a:t>
            </a:r>
            <a:r>
              <a:rPr lang="el-GR" altLang="el-GR" sz="2400" dirty="0" err="1">
                <a:latin typeface="Arial" panose="020B0604020202020204" pitchFamily="34" charset="0"/>
              </a:rPr>
              <a:t>στέβια</a:t>
            </a:r>
            <a:r>
              <a:rPr lang="el-GR" altLang="el-GR" sz="2400" dirty="0">
                <a:latin typeface="Arial" panose="020B0604020202020204" pitchFamily="34" charset="0"/>
              </a:rPr>
              <a:t>= μίγμα γλυκοζιτών (υδατάνθρακες).</a:t>
            </a:r>
          </a:p>
        </p:txBody>
      </p:sp>
      <p:sp>
        <p:nvSpPr>
          <p:cNvPr id="8195" name="Rectangle 8"/>
          <p:cNvSpPr>
            <a:spLocks noGrp="1" noChangeArrowheads="1"/>
          </p:cNvSpPr>
          <p:nvPr>
            <p:ph type="title"/>
          </p:nvPr>
        </p:nvSpPr>
        <p:spPr>
          <a:xfrm>
            <a:off x="457200" y="274638"/>
            <a:ext cx="8229600" cy="561975"/>
          </a:xfrm>
        </p:spPr>
        <p:txBody>
          <a:bodyPr>
            <a:normAutofit fontScale="90000"/>
          </a:bodyPr>
          <a:lstStyle/>
          <a:p>
            <a:pPr eaLnBrk="1" fontAlgn="auto" hangingPunct="1">
              <a:spcAft>
                <a:spcPts val="0"/>
              </a:spcAft>
              <a:defRPr/>
            </a:pPr>
            <a:r>
              <a:rPr lang="el-GR" dirty="0" smtClean="0">
                <a:solidFill>
                  <a:schemeClr val="accent1">
                    <a:tint val="88000"/>
                    <a:satMod val="150000"/>
                  </a:schemeClr>
                </a:solidFill>
                <a:latin typeface="Bahnschrift SemiBold" panose="020B0502040204020203" pitchFamily="34" charset="0"/>
              </a:rPr>
              <a:t>Α. Γονιδιακού τύπου: </a:t>
            </a:r>
            <a:r>
              <a:rPr lang="el-GR" dirty="0" err="1" smtClean="0">
                <a:solidFill>
                  <a:schemeClr val="accent1">
                    <a:tint val="88000"/>
                    <a:satMod val="150000"/>
                  </a:schemeClr>
                </a:solidFill>
                <a:latin typeface="Bahnschrift SemiBold" panose="020B0502040204020203" pitchFamily="34" charset="0"/>
              </a:rPr>
              <a:t>Αλκαπτονουρία</a:t>
            </a:r>
            <a:r>
              <a:rPr lang="en-US" dirty="0" smtClean="0">
                <a:solidFill>
                  <a:schemeClr val="accent1">
                    <a:tint val="88000"/>
                    <a:satMod val="150000"/>
                  </a:schemeClr>
                </a:solidFill>
                <a:latin typeface="Bahnschrift SemiBold" panose="020B0502040204020203" pitchFamily="34" charset="0"/>
              </a:rPr>
              <a:t> </a:t>
            </a:r>
            <a:r>
              <a:rPr lang="en-US" dirty="0">
                <a:solidFill>
                  <a:schemeClr val="accent1">
                    <a:tint val="88000"/>
                    <a:satMod val="150000"/>
                  </a:schemeClr>
                </a:solidFill>
                <a:latin typeface="Bahnschrift SemiBold" panose="020B0502040204020203" pitchFamily="34" charset="0"/>
              </a:rPr>
              <a:t>(PKU)</a:t>
            </a:r>
            <a:endParaRPr lang="el-GR" dirty="0">
              <a:solidFill>
                <a:schemeClr val="accent1">
                  <a:tint val="88000"/>
                  <a:satMod val="150000"/>
                </a:schemeClr>
              </a:solidFill>
              <a:latin typeface="Bahnschrift SemiBold" panose="020B0502040204020203" pitchFamily="34" charset="0"/>
            </a:endParaRPr>
          </a:p>
        </p:txBody>
      </p:sp>
      <p:pic>
        <p:nvPicPr>
          <p:cNvPr id="3" name="Εγγεγραμμένος ήχος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6600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CF77F3-DCCB-6014-E8FE-6B79BB5D953E}"/>
              </a:ext>
            </a:extLst>
          </p:cNvPr>
          <p:cNvSpPr>
            <a:spLocks noGrp="1"/>
          </p:cNvSpPr>
          <p:nvPr>
            <p:ph type="title"/>
          </p:nvPr>
        </p:nvSpPr>
        <p:spPr/>
        <p:txBody>
          <a:bodyPr>
            <a:normAutofit fontScale="90000"/>
          </a:bodyPr>
          <a:lstStyle/>
          <a:p>
            <a:r>
              <a:rPr lang="el-GR" sz="3600" b="1"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Γυναίκα με αρσενικά ή διφορούμενα γεννητικά όργανα.</a:t>
            </a:r>
            <a:r>
              <a:rPr lang="en-US" sz="32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r>
            <a:br>
              <a:rPr lang="en-US" sz="32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4" name="TextBox 3">
            <a:extLst>
              <a:ext uri="{FF2B5EF4-FFF2-40B4-BE49-F238E27FC236}">
                <a16:creationId xmlns:a16="http://schemas.microsoft.com/office/drawing/2014/main" id="{30CBDA1C-A694-642C-8E53-F8ABDE454D0D}"/>
              </a:ext>
            </a:extLst>
          </p:cNvPr>
          <p:cNvSpPr txBox="1"/>
          <p:nvPr/>
        </p:nvSpPr>
        <p:spPr>
          <a:xfrm>
            <a:off x="110170" y="1450969"/>
            <a:ext cx="9033830" cy="4642553"/>
          </a:xfrm>
          <a:prstGeom prst="rect">
            <a:avLst/>
          </a:prstGeom>
          <a:noFill/>
        </p:spPr>
        <p:txBody>
          <a:bodyPr wrap="square">
            <a:spAutoFit/>
          </a:bodyPr>
          <a:lstStyle/>
          <a:p>
            <a:pPr marL="0" marR="0">
              <a:lnSpc>
                <a:spcPts val="1950"/>
              </a:lnSpc>
              <a:spcBef>
                <a:spcPts val="0"/>
              </a:spcBef>
              <a:spcAft>
                <a:spcPts val="1200"/>
              </a:spcAft>
            </a:pP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Σε αυτόν τον τύπο </a:t>
            </a:r>
            <a:r>
              <a:rPr lang="el-GR" sz="14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ίντερσεξ</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κατάστασης, ένα άτομο έχει θηλυκά (</a:t>
            </a:r>
            <a:r>
              <a:rPr lang="en-US"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XX</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χρωμοσώματα με φυσιολογικές ωοθήκες και μήτρα, αλλά τα εξωτερικά γεννητικά όργανα φαίνεται να είναι αρσενικά. Η κλειτορίδα μπορεί να διευρυνθεί και να μοιάζει με πέος. Οι πτυχές του δέρματος των εξωτερικών γυναικείων γεννητικών οργάνων «χείλη»  μπορούν επίσης να ενωθούν μεταξύ τους για να κλείσουν τον κόλπο.</a:t>
            </a:r>
            <a:b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b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Αυτή η κατάσταση ονομάζεται 46, </a:t>
            </a:r>
            <a:r>
              <a:rPr lang="en-US"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XX DSD</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ή 46, </a:t>
            </a:r>
            <a:r>
              <a:rPr lang="en-US"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XX</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με αρρενοποίηση. Συνήθως προκύπτει από την έκθεση ενός θηλυκού εμβρύου σε μεγάλη ποσότητα αρσενικών ορμονών φύλου πριν από τη γέννηση, όπως:</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Η συγγενής υπερπλασία των επινεφριδίων (η πιο κοινή αιτία) είναι μια ομάδα κληρονομικών διαταραχών στις οποίες τα επινεφρίδια στερούνται ενός ενζύμου που απαιτείται για την παραγωγή των ορμονών </a:t>
            </a:r>
            <a:r>
              <a:rPr lang="el-GR" sz="14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κορτιζόλης</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και </a:t>
            </a:r>
            <a:r>
              <a:rPr lang="el-GR" sz="14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αλδοστερόνης</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Κατά συνέπεια, το σώμα παράγει περισσότερα ανδρογόνα (αρσενικές ορμόνες φύλου).</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Έκθεση της μητέρας σε ανδρικές ορμόνες κατά τη διάρκεια της εγκυμοσύνης, όπως το </a:t>
            </a:r>
            <a:r>
              <a:rPr lang="el-GR" sz="14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τζελ</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τεστοστερόνης που χρησιμοποιείται από τους άνδρες για τη θεραπεία μιας ορμονικής ανεπάρκειας.</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Όγκοι στη μητέρα που παράγουν ανδρικές ορμόνες (συχνά όγκοι ωοθηκών)</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Ανεπάρκεια στο ένζυμο </a:t>
            </a:r>
            <a:r>
              <a:rPr lang="el-GR" sz="14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αρωματάση</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το οποίο είναι υπεύθυνο για τη μετατροπή των ανδρικών ορμονών σε γυναικείες ορμόνες. Σε αυτή την περίπτωση, τα συμπτώματα μπορεί να μην εμφανιστούν μέχρι την εφηβεία.</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9773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912DB42F-2BAB-38C0-AA15-639A3C402BDF}"/>
              </a:ext>
            </a:extLst>
          </p:cNvPr>
          <p:cNvSpPr>
            <a:spLocks noGrp="1"/>
          </p:cNvSpPr>
          <p:nvPr>
            <p:ph type="title"/>
          </p:nvPr>
        </p:nvSpPr>
        <p:spPr>
          <a:xfrm>
            <a:off x="115676" y="0"/>
            <a:ext cx="9144000" cy="306903"/>
          </a:xfrm>
        </p:spPr>
        <p:txBody>
          <a:bodyPr>
            <a:normAutofit fontScale="90000"/>
          </a:bodyPr>
          <a:lstStyle/>
          <a:p>
            <a:r>
              <a:rPr lang="el-GR" sz="2000" b="1"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Αρσενικό άτομο με γυναικεία γεννητικά όργανα</a:t>
            </a:r>
            <a:endParaRPr lang="en-US" sz="2000" dirty="0"/>
          </a:p>
        </p:txBody>
      </p:sp>
      <p:sp>
        <p:nvSpPr>
          <p:cNvPr id="4" name="TextBox 3">
            <a:extLst>
              <a:ext uri="{FF2B5EF4-FFF2-40B4-BE49-F238E27FC236}">
                <a16:creationId xmlns:a16="http://schemas.microsoft.com/office/drawing/2014/main" id="{8960C8E6-9B4A-284A-5AC7-5EB3FC761F7B}"/>
              </a:ext>
            </a:extLst>
          </p:cNvPr>
          <p:cNvSpPr txBox="1"/>
          <p:nvPr/>
        </p:nvSpPr>
        <p:spPr>
          <a:xfrm>
            <a:off x="115676" y="664140"/>
            <a:ext cx="8604173" cy="5529719"/>
          </a:xfrm>
          <a:prstGeom prst="rect">
            <a:avLst/>
          </a:prstGeom>
          <a:noFill/>
        </p:spPr>
        <p:txBody>
          <a:bodyPr wrap="square">
            <a:spAutoFit/>
          </a:bodyPr>
          <a:lstStyle/>
          <a:p>
            <a:pPr marL="0" marR="0">
              <a:lnSpc>
                <a:spcPts val="1950"/>
              </a:lnSpc>
              <a:spcBef>
                <a:spcPts val="0"/>
              </a:spcBef>
              <a:spcAft>
                <a:spcPts val="750"/>
              </a:spcAft>
            </a:pP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Με αυτόν τον τύπο </a:t>
            </a:r>
            <a:r>
              <a:rPr lang="el-GR" sz="18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ίντερσεξ</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κατάστασης, ένα άτομο έχει αρσενικά χρωμοσώματα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XY</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αλλά τα εξωτερικά γεννητικά όργανα φαίνονται θηλυκά, διφορούμενα ή ατελώς σχηματισμένα. Σε ορισμένες περιπτώσεις, οι </a:t>
            </a:r>
            <a:r>
              <a:rPr lang="el-GR" sz="18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όρχεις</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δεν κατεβαίνουν και παραμένουν μέσα στο σώμα. Αυτό είναι γνωστό ως 46,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XY DSD</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ή 46,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XY</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με </a:t>
            </a:r>
            <a:r>
              <a:rPr lang="el-GR" sz="18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υπο</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-αρρενοποίηση.</a:t>
            </a:r>
            <a:b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b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Προκειμένου να αναπτυχθούν τα αρσενικά εξωτερικά γεννητικά όργανα, το σώμα απαιτεί ισορροπία μεταξύ των θηλυκών και αρσενικών ορμονών φύλου. Η έλλειψη ανδρικών ορμονών μπορεί να οδηγήσει σε 46,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XY DSD</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Μ</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π</a:t>
            </a:r>
            <a:r>
              <a:rPr lang="en-US" sz="18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ορεί</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να </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οφείλεται σε</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Προβλήματα των όρχεων που οδηγούν σε πολύ λίγες ανδρικές ορμόνες (όπως </a:t>
            </a:r>
            <a:r>
              <a:rPr lang="el-GR" sz="1800" kern="0" dirty="0">
                <a:solidFill>
                  <a:srgbClr val="2A74C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hlinkClick r:id="rId2"/>
              </a:rPr>
              <a:t>χαμηλή τεστοστερόνη</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Προβλήματα σχηματισμού τεστοστερόνης, όπως η έλλειψη ενός ενζύμου που απαιτείται για ένα από τα βήματα κατά τη διάρκεια της παραγωγής αυτής της ανδρικής ορμόνης φύλου.</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Δυσκολία στη χρήση τεστοστερόνης, στην οποία το σώμα παράγει αρκετή ορμόνη, αλλά δεν μπορεί να τη χρησιμοποιήσει σωστά. Αυτό μπορεί να συμβεί όταν το άτομο στερείται ενός ενζύμου που απαιτείται για τη μετατροπή της τεστοστερόνης σε άλλη ενεργή μορφή ή όταν τα κύτταρα του σώματος δεν ανταποκρίνονται κατάλληλα στην τεστοστερόνη (σύνδρομο αναισθησίας ανδρογόνων).</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26074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2E1A9DE-8AF8-25FF-3167-A902BA5A681E}"/>
              </a:ext>
            </a:extLst>
          </p:cNvPr>
          <p:cNvSpPr>
            <a:spLocks noGrp="1"/>
          </p:cNvSpPr>
          <p:nvPr>
            <p:ph type="title"/>
          </p:nvPr>
        </p:nvSpPr>
        <p:spPr>
          <a:xfrm>
            <a:off x="628650" y="365127"/>
            <a:ext cx="7886700" cy="725544"/>
          </a:xfrm>
        </p:spPr>
        <p:txBody>
          <a:bodyPr>
            <a:normAutofit fontScale="90000"/>
          </a:bodyPr>
          <a:lstStyle/>
          <a:p>
            <a:r>
              <a:rPr lang="el-GR" sz="2200" b="1"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Συνδυασμός αρσενικών και θηλυκών χαρακτηριστικών</a:t>
            </a:r>
            <a:r>
              <a:rPr lang="en-US" sz="32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r>
            <a:br>
              <a:rPr lang="en-US" sz="32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4" name="TextBox 3">
            <a:extLst>
              <a:ext uri="{FF2B5EF4-FFF2-40B4-BE49-F238E27FC236}">
                <a16:creationId xmlns:a16="http://schemas.microsoft.com/office/drawing/2014/main" id="{3EA42B65-9E27-265A-CE6A-DC8984D1827D}"/>
              </a:ext>
            </a:extLst>
          </p:cNvPr>
          <p:cNvSpPr txBox="1"/>
          <p:nvPr/>
        </p:nvSpPr>
        <p:spPr>
          <a:xfrm>
            <a:off x="198303" y="1872217"/>
            <a:ext cx="8747393" cy="3139321"/>
          </a:xfrm>
          <a:prstGeom prst="rect">
            <a:avLst/>
          </a:prstGeom>
          <a:noFill/>
        </p:spPr>
        <p:txBody>
          <a:bodyPr wrap="square">
            <a:spAutoFit/>
          </a:bodyPr>
          <a:lstStyle/>
          <a:p>
            <a:r>
              <a:rPr lang="el-GR" sz="1800" kern="0" dirty="0">
                <a:solidFill>
                  <a:srgbClr val="343434"/>
                </a:solidFill>
                <a:effectLst/>
                <a:latin typeface="Open Sans" panose="020B0606030504020204" pitchFamily="34" charset="0"/>
                <a:ea typeface="Times New Roman" panose="02020603050405020304" pitchFamily="18" charset="0"/>
              </a:rPr>
              <a:t>Σε αυτόν τον τύπο </a:t>
            </a:r>
            <a:r>
              <a:rPr lang="el-GR" sz="1800" kern="0" dirty="0" err="1">
                <a:solidFill>
                  <a:srgbClr val="343434"/>
                </a:solidFill>
                <a:effectLst/>
                <a:latin typeface="Open Sans" panose="020B0606030504020204" pitchFamily="34" charset="0"/>
                <a:ea typeface="Times New Roman" panose="02020603050405020304" pitchFamily="18" charset="0"/>
              </a:rPr>
              <a:t>ίντερσεξ</a:t>
            </a:r>
            <a:r>
              <a:rPr lang="el-GR" sz="1800" kern="0" dirty="0">
                <a:solidFill>
                  <a:srgbClr val="343434"/>
                </a:solidFill>
                <a:effectLst/>
                <a:latin typeface="Open Sans" panose="020B0606030504020204" pitchFamily="34" charset="0"/>
                <a:ea typeface="Times New Roman" panose="02020603050405020304" pitchFamily="18" charset="0"/>
              </a:rPr>
              <a:t> κατάστασης - γνωστή ως πραγματική </a:t>
            </a:r>
            <a:r>
              <a:rPr lang="el-GR" sz="1800" kern="0" dirty="0" err="1">
                <a:solidFill>
                  <a:srgbClr val="343434"/>
                </a:solidFill>
                <a:effectLst/>
                <a:latin typeface="Open Sans" panose="020B0606030504020204" pitchFamily="34" charset="0"/>
                <a:ea typeface="Times New Roman" panose="02020603050405020304" pitchFamily="18" charset="0"/>
              </a:rPr>
              <a:t>γοναδική</a:t>
            </a:r>
            <a:r>
              <a:rPr lang="el-GR" sz="1800" kern="0" dirty="0">
                <a:solidFill>
                  <a:srgbClr val="343434"/>
                </a:solidFill>
                <a:effectLst/>
                <a:latin typeface="Open Sans" panose="020B0606030504020204" pitchFamily="34" charset="0"/>
                <a:ea typeface="Times New Roman" panose="02020603050405020304" pitchFamily="18" charset="0"/>
              </a:rPr>
              <a:t> </a:t>
            </a:r>
            <a:r>
              <a:rPr lang="en-US" sz="1800" kern="0" dirty="0">
                <a:solidFill>
                  <a:srgbClr val="343434"/>
                </a:solidFill>
                <a:effectLst/>
                <a:latin typeface="Open Sans" panose="020B0606030504020204" pitchFamily="34" charset="0"/>
                <a:ea typeface="Times New Roman" panose="02020603050405020304" pitchFamily="18" charset="0"/>
              </a:rPr>
              <a:t>DSD</a:t>
            </a:r>
            <a:r>
              <a:rPr lang="el-GR" sz="1800" kern="0" dirty="0">
                <a:solidFill>
                  <a:srgbClr val="343434"/>
                </a:solidFill>
                <a:effectLst/>
                <a:latin typeface="Open Sans" panose="020B0606030504020204" pitchFamily="34" charset="0"/>
                <a:ea typeface="Times New Roman" panose="02020603050405020304" pitchFamily="18" charset="0"/>
              </a:rPr>
              <a:t> ή </a:t>
            </a:r>
            <a:r>
              <a:rPr lang="el-GR" sz="1800" kern="0" dirty="0" err="1">
                <a:solidFill>
                  <a:srgbClr val="343434"/>
                </a:solidFill>
                <a:effectLst/>
                <a:latin typeface="Open Sans" panose="020B0606030504020204" pitchFamily="34" charset="0"/>
                <a:ea typeface="Times New Roman" panose="02020603050405020304" pitchFamily="18" charset="0"/>
              </a:rPr>
              <a:t>ωοθικορχική</a:t>
            </a:r>
            <a:r>
              <a:rPr lang="el-GR" sz="1800" kern="0" dirty="0">
                <a:solidFill>
                  <a:srgbClr val="343434"/>
                </a:solidFill>
                <a:effectLst/>
                <a:latin typeface="Open Sans" panose="020B0606030504020204" pitchFamily="34" charset="0"/>
                <a:ea typeface="Times New Roman" panose="02020603050405020304" pitchFamily="18" charset="0"/>
              </a:rPr>
              <a:t> </a:t>
            </a:r>
            <a:r>
              <a:rPr lang="en-US" sz="1800" kern="0" dirty="0">
                <a:solidFill>
                  <a:srgbClr val="343434"/>
                </a:solidFill>
                <a:effectLst/>
                <a:latin typeface="Open Sans" panose="020B0606030504020204" pitchFamily="34" charset="0"/>
                <a:ea typeface="Times New Roman" panose="02020603050405020304" pitchFamily="18" charset="0"/>
              </a:rPr>
              <a:t>DSD</a:t>
            </a:r>
            <a:r>
              <a:rPr lang="el-GR" sz="1800" kern="0" dirty="0">
                <a:solidFill>
                  <a:srgbClr val="343434"/>
                </a:solidFill>
                <a:effectLst/>
                <a:latin typeface="Open Sans" panose="020B0606030504020204" pitchFamily="34" charset="0"/>
                <a:ea typeface="Times New Roman" panose="02020603050405020304" pitchFamily="18" charset="0"/>
              </a:rPr>
              <a:t>* - το άτομο έχει τόσο ορχικό όσο και ωοθηκικό ιστό. Ο ιστός μπορεί να εμφανιστεί ως ξεχωριστή ωοθήκη και </a:t>
            </a:r>
            <a:r>
              <a:rPr lang="el-GR" sz="1800" kern="0" dirty="0" err="1">
                <a:solidFill>
                  <a:srgbClr val="343434"/>
                </a:solidFill>
                <a:effectLst/>
                <a:latin typeface="Open Sans" panose="020B0606030504020204" pitchFamily="34" charset="0"/>
                <a:ea typeface="Times New Roman" panose="02020603050405020304" pitchFamily="18" charset="0"/>
              </a:rPr>
              <a:t>όρχη</a:t>
            </a:r>
            <a:r>
              <a:rPr lang="el-GR" sz="1800" kern="0" dirty="0">
                <a:solidFill>
                  <a:srgbClr val="343434"/>
                </a:solidFill>
                <a:effectLst/>
                <a:latin typeface="Open Sans" panose="020B0606030504020204" pitchFamily="34" charset="0"/>
                <a:ea typeface="Times New Roman" panose="02020603050405020304" pitchFamily="18" charset="0"/>
              </a:rPr>
              <a:t> ή να εμφανιστεί μέσα στην ίδια </a:t>
            </a:r>
            <a:r>
              <a:rPr lang="el-GR" sz="1800" kern="0" dirty="0" err="1">
                <a:solidFill>
                  <a:srgbClr val="343434"/>
                </a:solidFill>
                <a:effectLst/>
                <a:latin typeface="Open Sans" panose="020B0606030504020204" pitchFamily="34" charset="0"/>
                <a:ea typeface="Times New Roman" panose="02020603050405020304" pitchFamily="18" charset="0"/>
              </a:rPr>
              <a:t>γονάδα</a:t>
            </a:r>
            <a:r>
              <a:rPr lang="el-GR" sz="1800" kern="0" dirty="0">
                <a:solidFill>
                  <a:srgbClr val="343434"/>
                </a:solidFill>
                <a:effectLst/>
                <a:latin typeface="Open Sans" panose="020B0606030504020204" pitchFamily="34" charset="0"/>
                <a:ea typeface="Times New Roman" panose="02020603050405020304" pitchFamily="18" charset="0"/>
              </a:rPr>
              <a:t> (που ονομάζεται </a:t>
            </a:r>
            <a:r>
              <a:rPr lang="en-US" sz="1800" kern="0" dirty="0">
                <a:solidFill>
                  <a:srgbClr val="343434"/>
                </a:solidFill>
                <a:effectLst/>
                <a:latin typeface="Open Sans" panose="020B0606030504020204" pitchFamily="34" charset="0"/>
                <a:ea typeface="Times New Roman" panose="02020603050405020304" pitchFamily="18" charset="0"/>
              </a:rPr>
              <a:t>ovotestis</a:t>
            </a:r>
            <a:r>
              <a:rPr lang="el-GR" sz="1800" kern="0" dirty="0">
                <a:solidFill>
                  <a:srgbClr val="343434"/>
                </a:solidFill>
                <a:effectLst/>
                <a:latin typeface="Open Sans" panose="020B0606030504020204" pitchFamily="34" charset="0"/>
                <a:ea typeface="Times New Roman" panose="02020603050405020304" pitchFamily="18" charset="0"/>
              </a:rPr>
              <a:t>).</a:t>
            </a:r>
            <a:br>
              <a:rPr lang="el-GR" sz="1800" kern="0" dirty="0">
                <a:solidFill>
                  <a:srgbClr val="343434"/>
                </a:solidFill>
                <a:effectLst/>
                <a:latin typeface="Open Sans" panose="020B0606030504020204" pitchFamily="34" charset="0"/>
                <a:ea typeface="Times New Roman" panose="02020603050405020304" pitchFamily="18" charset="0"/>
              </a:rPr>
            </a:br>
            <a:r>
              <a:rPr lang="el-GR" sz="1800" kern="0" dirty="0">
                <a:solidFill>
                  <a:srgbClr val="343434"/>
                </a:solidFill>
                <a:effectLst/>
                <a:latin typeface="Open Sans" panose="020B0606030504020204" pitchFamily="34" charset="0"/>
                <a:ea typeface="Times New Roman" panose="02020603050405020304" pitchFamily="18" charset="0"/>
              </a:rPr>
              <a:t/>
            </a:r>
            <a:br>
              <a:rPr lang="el-GR" sz="1800" kern="0" dirty="0">
                <a:solidFill>
                  <a:srgbClr val="343434"/>
                </a:solidFill>
                <a:effectLst/>
                <a:latin typeface="Open Sans" panose="020B0606030504020204" pitchFamily="34" charset="0"/>
                <a:ea typeface="Times New Roman" panose="02020603050405020304" pitchFamily="18" charset="0"/>
              </a:rPr>
            </a:br>
            <a:r>
              <a:rPr lang="el-GR" sz="1800" kern="0" dirty="0">
                <a:solidFill>
                  <a:srgbClr val="343434"/>
                </a:solidFill>
                <a:effectLst/>
                <a:latin typeface="Open Sans" panose="020B0606030504020204" pitchFamily="34" charset="0"/>
                <a:ea typeface="Times New Roman" panose="02020603050405020304" pitchFamily="18" charset="0"/>
              </a:rPr>
              <a:t>Τα εξωτερικά γεννητικά όργανα μπορεί να εμφανίζονται ως αρσενικά, θηλυκά ή διφορούμενα. Για τους περισσότερους ανθρώπους, η υποκείμενη </a:t>
            </a:r>
            <a:r>
              <a:rPr lang="el-GR" sz="1800" b="1" kern="0" dirty="0">
                <a:solidFill>
                  <a:srgbClr val="343434"/>
                </a:solidFill>
                <a:effectLst/>
                <a:latin typeface="Open Sans" panose="020B0606030504020204" pitchFamily="34" charset="0"/>
                <a:ea typeface="Times New Roman" panose="02020603050405020304" pitchFamily="18" charset="0"/>
              </a:rPr>
              <a:t>αιτία</a:t>
            </a:r>
            <a:r>
              <a:rPr lang="el-GR" sz="1800" kern="0" dirty="0">
                <a:solidFill>
                  <a:srgbClr val="343434"/>
                </a:solidFill>
                <a:effectLst/>
                <a:latin typeface="Open Sans" panose="020B0606030504020204" pitchFamily="34" charset="0"/>
                <a:ea typeface="Times New Roman" panose="02020603050405020304" pitchFamily="18" charset="0"/>
              </a:rPr>
              <a:t> της πραγματικής </a:t>
            </a:r>
            <a:r>
              <a:rPr lang="el-GR" sz="1800" kern="0" dirty="0" err="1">
                <a:solidFill>
                  <a:srgbClr val="343434"/>
                </a:solidFill>
                <a:effectLst/>
                <a:latin typeface="Open Sans" panose="020B0606030504020204" pitchFamily="34" charset="0"/>
                <a:ea typeface="Times New Roman" panose="02020603050405020304" pitchFamily="18" charset="0"/>
              </a:rPr>
              <a:t>γοναδικής</a:t>
            </a:r>
            <a:r>
              <a:rPr lang="el-GR" sz="1800" kern="0" dirty="0">
                <a:solidFill>
                  <a:srgbClr val="343434"/>
                </a:solidFill>
                <a:effectLst/>
                <a:latin typeface="Open Sans" panose="020B0606030504020204" pitchFamily="34" charset="0"/>
                <a:ea typeface="Times New Roman" panose="02020603050405020304" pitchFamily="18" charset="0"/>
              </a:rPr>
              <a:t> </a:t>
            </a:r>
            <a:r>
              <a:rPr lang="en-US" sz="1800" kern="0" dirty="0">
                <a:solidFill>
                  <a:srgbClr val="343434"/>
                </a:solidFill>
                <a:effectLst/>
                <a:latin typeface="Open Sans" panose="020B0606030504020204" pitchFamily="34" charset="0"/>
                <a:ea typeface="Times New Roman" panose="02020603050405020304" pitchFamily="18" charset="0"/>
              </a:rPr>
              <a:t>DSD</a:t>
            </a:r>
            <a:r>
              <a:rPr lang="el-GR" sz="1800" kern="0" dirty="0">
                <a:solidFill>
                  <a:srgbClr val="343434"/>
                </a:solidFill>
                <a:effectLst/>
                <a:latin typeface="Open Sans" panose="020B0606030504020204" pitchFamily="34" charset="0"/>
                <a:ea typeface="Times New Roman" panose="02020603050405020304" pitchFamily="18" charset="0"/>
              </a:rPr>
              <a:t> είναι </a:t>
            </a:r>
            <a:r>
              <a:rPr lang="el-GR" sz="1800" b="1" kern="0" dirty="0">
                <a:solidFill>
                  <a:srgbClr val="343434"/>
                </a:solidFill>
                <a:effectLst/>
                <a:latin typeface="Open Sans" panose="020B0606030504020204" pitchFamily="34" charset="0"/>
                <a:ea typeface="Times New Roman" panose="02020603050405020304" pitchFamily="18" charset="0"/>
              </a:rPr>
              <a:t>άγνωστη,</a:t>
            </a:r>
            <a:r>
              <a:rPr lang="el-GR" sz="1800" kern="0" dirty="0">
                <a:solidFill>
                  <a:srgbClr val="343434"/>
                </a:solidFill>
                <a:effectLst/>
                <a:latin typeface="Open Sans" panose="020B0606030504020204" pitchFamily="34" charset="0"/>
                <a:ea typeface="Times New Roman" panose="02020603050405020304" pitchFamily="18" charset="0"/>
              </a:rPr>
              <a:t> αν και μερικές μελέτες σε ζώα έχουν συνδέσει αυτή την κατάσταση με την έκθεση σε φυτοφάρμακα που χρησιμοποιούνται για τη γεωργία (</a:t>
            </a:r>
            <a:r>
              <a:rPr lang="el-GR" sz="1800" kern="0" dirty="0" err="1">
                <a:solidFill>
                  <a:srgbClr val="343434"/>
                </a:solidFill>
                <a:effectLst/>
                <a:latin typeface="Open Sans" panose="020B0606030504020204" pitchFamily="34" charset="0"/>
                <a:ea typeface="Times New Roman" panose="02020603050405020304" pitchFamily="18" charset="0"/>
              </a:rPr>
              <a:t>γοναδιακή</a:t>
            </a:r>
            <a:r>
              <a:rPr lang="el-GR" sz="1800" kern="0" dirty="0">
                <a:solidFill>
                  <a:srgbClr val="343434"/>
                </a:solidFill>
                <a:effectLst/>
                <a:latin typeface="Open Sans" panose="020B0606030504020204" pitchFamily="34" charset="0"/>
                <a:ea typeface="Times New Roman" panose="02020603050405020304" pitchFamily="18" charset="0"/>
              </a:rPr>
              <a:t> </a:t>
            </a:r>
            <a:r>
              <a:rPr lang="el-GR" sz="1800" kern="0" dirty="0" err="1">
                <a:solidFill>
                  <a:srgbClr val="343434"/>
                </a:solidFill>
                <a:effectLst/>
                <a:latin typeface="Open Sans" panose="020B0606030504020204" pitchFamily="34" charset="0"/>
                <a:ea typeface="Times New Roman" panose="02020603050405020304" pitchFamily="18" charset="0"/>
              </a:rPr>
              <a:t>δυσγένεση</a:t>
            </a:r>
            <a:r>
              <a:rPr lang="el-GR" sz="1800" kern="0" dirty="0">
                <a:solidFill>
                  <a:srgbClr val="343434"/>
                </a:solidFill>
                <a:effectLst/>
                <a:latin typeface="Open Sans" panose="020B0606030504020204" pitchFamily="34" charset="0"/>
                <a:ea typeface="Times New Roman" panose="02020603050405020304" pitchFamily="18" charset="0"/>
              </a:rPr>
              <a:t>)</a:t>
            </a:r>
            <a:br>
              <a:rPr lang="el-GR" sz="1800" kern="0" dirty="0">
                <a:solidFill>
                  <a:srgbClr val="343434"/>
                </a:solidFill>
                <a:effectLst/>
                <a:latin typeface="Open Sans" panose="020B0606030504020204" pitchFamily="34" charset="0"/>
                <a:ea typeface="Times New Roman" panose="02020603050405020304" pitchFamily="18" charset="0"/>
              </a:rPr>
            </a:br>
            <a:endParaRPr lang="en-US" dirty="0"/>
          </a:p>
        </p:txBody>
      </p:sp>
    </p:spTree>
    <p:extLst>
      <p:ext uri="{BB962C8B-B14F-4D97-AF65-F5344CB8AC3E}">
        <p14:creationId xmlns:p14="http://schemas.microsoft.com/office/powerpoint/2010/main" val="620944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31B049-3BAB-AB76-9BD4-F8112AA18C60}"/>
              </a:ext>
            </a:extLst>
          </p:cNvPr>
          <p:cNvSpPr>
            <a:spLocks noGrp="1"/>
          </p:cNvSpPr>
          <p:nvPr>
            <p:ph type="title"/>
          </p:nvPr>
        </p:nvSpPr>
        <p:spPr/>
        <p:txBody>
          <a:bodyPr>
            <a:normAutofit/>
          </a:bodyPr>
          <a:lstStyle/>
          <a:p>
            <a:r>
              <a:rPr lang="el-GR" sz="2800" b="1"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Σύνθετη ή απροσδιόριστη </a:t>
            </a:r>
            <a:r>
              <a:rPr lang="en-US" sz="2800" b="1"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DSD</a:t>
            </a:r>
            <a:endParaRPr lang="en-US" sz="2800" dirty="0"/>
          </a:p>
        </p:txBody>
      </p:sp>
      <p:sp>
        <p:nvSpPr>
          <p:cNvPr id="4" name="TextBox 3">
            <a:extLst>
              <a:ext uri="{FF2B5EF4-FFF2-40B4-BE49-F238E27FC236}">
                <a16:creationId xmlns:a16="http://schemas.microsoft.com/office/drawing/2014/main" id="{598541E9-BD5A-7C79-E8C8-5B48081C653D}"/>
              </a:ext>
            </a:extLst>
          </p:cNvPr>
          <p:cNvSpPr txBox="1"/>
          <p:nvPr/>
        </p:nvSpPr>
        <p:spPr>
          <a:xfrm>
            <a:off x="369065" y="2487423"/>
            <a:ext cx="8405870" cy="2913618"/>
          </a:xfrm>
          <a:prstGeom prst="rect">
            <a:avLst/>
          </a:prstGeom>
          <a:noFill/>
        </p:spPr>
        <p:txBody>
          <a:bodyPr wrap="square">
            <a:spAutoFit/>
          </a:bodyPr>
          <a:lstStyle/>
          <a:p>
            <a:pPr marL="0" marR="0">
              <a:lnSpc>
                <a:spcPts val="1950"/>
              </a:lnSpc>
              <a:spcBef>
                <a:spcPts val="0"/>
              </a:spcBef>
              <a:spcAft>
                <a:spcPts val="750"/>
              </a:spcAft>
            </a:pP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a:r>
            <a:b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b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Άλλα προβλήματα με τα χρωμοσώματα μπορούν να οδηγήσουν σε </a:t>
            </a:r>
            <a:r>
              <a:rPr lang="el-GR" sz="18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ίντερσεξ</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καταστάσεις. Σε ορισμένες περιπτώσεις, ένα άτομο έχει ένα επιπλέον φυλετικό χρωμόσωμα - είτε ένα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είτε ένα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Y</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 όπως συμβαίνει με το 47,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XXY</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ή 47,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XXX</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Αυτή η κατάσταση συμβαίνει επίσης όταν λείπει ένα από τα χρωμοσώματα Χ (45,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XO</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a:t>
            </a:r>
            <a:b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b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Σε αντίθεση με άλλους τύπους </a:t>
            </a:r>
            <a:r>
              <a:rPr lang="el-GR" sz="18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ίντερσεξ</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παθήσεων, αυτές οι διαταραχές δεν οδηγούν σε αναντιστοιχία μεταξύ των εσωτερικών και εξωτερικών γεννητικών οργάνων. Ωστόσο, μπορεί να υπάρχουν και άλλα προβλήματα, όπως με τη σεξουαλική ανάπτυξη στην εφηβεία ή τα επίπεδα των ορμονών φύλου.</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26084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C88349-F177-1200-5307-F3A488B550DF}"/>
              </a:ext>
            </a:extLst>
          </p:cNvPr>
          <p:cNvSpPr>
            <a:spLocks noGrp="1"/>
          </p:cNvSpPr>
          <p:nvPr>
            <p:ph type="title"/>
          </p:nvPr>
        </p:nvSpPr>
        <p:spPr/>
        <p:txBody>
          <a:bodyPr/>
          <a:lstStyle/>
          <a:p>
            <a:r>
              <a:rPr lang="el-GR" sz="3600" kern="0" dirty="0">
                <a:solidFill>
                  <a:srgbClr val="272727"/>
                </a:solidFill>
                <a:effectLst/>
                <a:highlight>
                  <a:srgbClr val="FFFFFF"/>
                </a:highlight>
                <a:latin typeface="inherit"/>
                <a:ea typeface="Times New Roman" panose="02020603050405020304" pitchFamily="18" charset="0"/>
                <a:cs typeface="Open Sans" panose="020B0606030504020204" pitchFamily="34" charset="0"/>
              </a:rPr>
              <a:t>Σημάδια μιας </a:t>
            </a:r>
            <a:r>
              <a:rPr lang="el-GR" sz="3600" kern="0" dirty="0" err="1">
                <a:solidFill>
                  <a:srgbClr val="272727"/>
                </a:solidFill>
                <a:effectLst/>
                <a:highlight>
                  <a:srgbClr val="FFFFFF"/>
                </a:highlight>
                <a:latin typeface="inherit"/>
                <a:ea typeface="Times New Roman" panose="02020603050405020304" pitchFamily="18" charset="0"/>
                <a:cs typeface="Open Sans" panose="020B0606030504020204" pitchFamily="34" charset="0"/>
              </a:rPr>
              <a:t>ίντερσεξ</a:t>
            </a:r>
            <a:r>
              <a:rPr lang="el-GR" sz="3600" kern="0" dirty="0">
                <a:solidFill>
                  <a:srgbClr val="272727"/>
                </a:solidFill>
                <a:effectLst/>
                <a:highlight>
                  <a:srgbClr val="FFFFFF"/>
                </a:highlight>
                <a:latin typeface="inherit"/>
                <a:ea typeface="Times New Roman" panose="02020603050405020304" pitchFamily="18" charset="0"/>
                <a:cs typeface="Open Sans" panose="020B0606030504020204" pitchFamily="34" charset="0"/>
              </a:rPr>
              <a:t> κατάστασης</a:t>
            </a:r>
            <a:r>
              <a:rPr lang="en-US" sz="3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r>
            <a:br>
              <a:rPr lang="en-US" sz="3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4" name="TextBox 3">
            <a:extLst>
              <a:ext uri="{FF2B5EF4-FFF2-40B4-BE49-F238E27FC236}">
                <a16:creationId xmlns:a16="http://schemas.microsoft.com/office/drawing/2014/main" id="{F635A244-CD2C-255C-3060-8B3EC2BE7CD7}"/>
              </a:ext>
            </a:extLst>
          </p:cNvPr>
          <p:cNvSpPr txBox="1"/>
          <p:nvPr/>
        </p:nvSpPr>
        <p:spPr>
          <a:xfrm>
            <a:off x="550843" y="1502650"/>
            <a:ext cx="8295702" cy="5427127"/>
          </a:xfrm>
          <a:prstGeom prst="rect">
            <a:avLst/>
          </a:prstGeom>
          <a:noFill/>
        </p:spPr>
        <p:txBody>
          <a:bodyPr wrap="square">
            <a:spAutoFit/>
          </a:bodyPr>
          <a:lstStyle/>
          <a:p>
            <a:pPr marL="342900" marR="0" lvl="0" indent="-342900">
              <a:lnSpc>
                <a:spcPts val="1950"/>
              </a:lnSpc>
              <a:spcBef>
                <a:spcPts val="0"/>
              </a:spcBef>
              <a:spcAft>
                <a:spcPts val="800"/>
              </a:spcAft>
              <a:buFont typeface="+mj-lt"/>
              <a:buAutoNum type="arabicPeriod"/>
              <a:tabLst>
                <a:tab pos="457200" algn="l"/>
              </a:tabLst>
            </a:pP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Γεννητικά όργανα που είναι διφορούμενα κατά τη γέννηση</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n-US"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Ασυνήθιστ</a:t>
            </a:r>
            <a:r>
              <a:rPr lang="en-US"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α μικρό πέος (μικροφαλλία)</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n-US"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Διευρυμένη</a:t>
            </a:r>
            <a:r>
              <a:rPr lang="en-US"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a:t>
            </a:r>
            <a:r>
              <a:rPr lang="en-US"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κλειτορίδ</a:t>
            </a:r>
            <a:r>
              <a:rPr lang="en-US"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α (κλειτομεγαλία)</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Μερική σύντηξη των </a:t>
            </a:r>
            <a:r>
              <a:rPr lang="el-GR"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χειλέων</a:t>
            </a: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του αιδοίου</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l-GR"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Όρχεις</a:t>
            </a: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που φαίνεται να μην έχουν κατέβει (στα αγόρια), αλλά μπορεί να είναι ωοθήκες</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Γεννητικά όργανα που φαίνονται ασυνήθιστα κατά τη γέννηση</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Ανωμαλίες στα επίπεδα ηλεκτρολυτών στο αίμα λόγω της αδυναμίας των επινεφριδίων να παράγουν </a:t>
            </a:r>
            <a:r>
              <a:rPr lang="el-GR"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αλδοστερόνη</a:t>
            </a: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μια </a:t>
            </a:r>
            <a:r>
              <a:rPr lang="el-GR"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στεροειδή</a:t>
            </a: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ορμόνη που παράγεται από το εξωτερικό στρώμα του φλοιού των επινεφριδίων</a:t>
            </a:r>
            <a:endParaRPr lang="en-US"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Απουσία ή καθυστερημένη εφηβεία η Απροσδόκητες αλλαγές κατά την εφηβεία.</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0" marR="0">
              <a:lnSpc>
                <a:spcPts val="2250"/>
              </a:lnSpc>
              <a:spcBef>
                <a:spcPts val="995"/>
              </a:spcBef>
              <a:spcAft>
                <a:spcPts val="995"/>
              </a:spcAft>
            </a:pPr>
            <a:r>
              <a:rPr lang="el-GR" sz="1600" b="1" kern="0" dirty="0">
                <a:solidFill>
                  <a:srgbClr val="272727"/>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Θεραπεία</a:t>
            </a:r>
            <a:r>
              <a:rPr lang="en-US" sz="1600" b="1" kern="0" dirty="0">
                <a:solidFill>
                  <a:srgbClr val="272727"/>
                </a:solidFill>
                <a:highlight>
                  <a:srgbClr val="FFFFFF"/>
                </a:highlight>
                <a:latin typeface="Open Sans" panose="020B0606030504020204" pitchFamily="34" charset="0"/>
                <a:ea typeface="Open Sans" panose="020B0606030504020204" pitchFamily="34" charset="0"/>
                <a:cs typeface="Open Sans" panose="020B0606030504020204" pitchFamily="34" charset="0"/>
              </a:rPr>
              <a:t>:</a:t>
            </a:r>
            <a:r>
              <a:rPr lang="en-US" sz="1600" kern="0" dirty="0">
                <a:solidFill>
                  <a:srgbClr val="272727"/>
                </a:solidFill>
                <a:highlight>
                  <a:srgbClr val="FFFFFF"/>
                </a:highlight>
                <a:latin typeface="Open Sans" panose="020B0606030504020204" pitchFamily="34" charset="0"/>
                <a:ea typeface="Open Sans" panose="020B0606030504020204" pitchFamily="34" charset="0"/>
                <a:cs typeface="Open Sans" panose="020B0606030504020204" pitchFamily="34" charset="0"/>
              </a:rPr>
              <a:t> </a:t>
            </a: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Εξαρτάται από την υποκείμενη αιτία, αλλά μπορεί να περιλαμβάνει φαρμακευτική αγωγή ή χειρουργική επέμβαση. Οι επαγγελματίες υγείας συχνά συνιστούν την καθυστέρηση της χειρουργικής επέμβασης έως ότου το παιδί είναι αρκετά μεγάλο για να λάβει μέρος στις αποφάσεις σχετικά με τη θεραπεία.</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59534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331E21-1556-83CE-BC54-30EA7FA32DE7}"/>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D5FA5666-553D-4FE4-D149-380945B019B3}"/>
              </a:ext>
            </a:extLst>
          </p:cNvPr>
          <p:cNvSpPr txBox="1"/>
          <p:nvPr/>
        </p:nvSpPr>
        <p:spPr>
          <a:xfrm>
            <a:off x="2286000" y="2064457"/>
            <a:ext cx="4572000" cy="2734595"/>
          </a:xfrm>
          <a:prstGeom prst="rect">
            <a:avLst/>
          </a:prstGeom>
          <a:noFill/>
        </p:spPr>
        <p:txBody>
          <a:bodyPr wrap="square">
            <a:spAutoFit/>
          </a:bodyPr>
          <a:lstStyle/>
          <a:p>
            <a:pPr marL="0" marR="0">
              <a:lnSpc>
                <a:spcPts val="2250"/>
              </a:lnSpc>
              <a:spcBef>
                <a:spcPts val="0"/>
              </a:spcBef>
              <a:spcAft>
                <a:spcPts val="0"/>
              </a:spcAft>
            </a:pPr>
            <a:r>
              <a:rPr lang="el-GR" sz="18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Ο όρος </a:t>
            </a:r>
            <a:r>
              <a:rPr lang="el-GR" sz="1800" i="1"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ίντερσεξ</a:t>
            </a:r>
            <a:r>
              <a:rPr lang="el-GR" sz="18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περιγράφει μια διαφορετική </a:t>
            </a:r>
            <a:r>
              <a:rPr lang="el-GR" sz="1800"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σωματικότητα</a:t>
            </a:r>
            <a:r>
              <a:rPr lang="el-GR" sz="18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και διαφέρει από τον όρο </a:t>
            </a:r>
            <a:r>
              <a:rPr lang="el-GR" sz="1800" i="1"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τρανς</a:t>
            </a:r>
            <a:r>
              <a:rPr lang="el-GR" sz="18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ο οποίος περιγράφει την</a:t>
            </a:r>
            <a:r>
              <a:rPr lang="en-US" sz="18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a:t>
            </a:r>
            <a:r>
              <a:rPr lang="el-GR" sz="1800" kern="100" dirty="0">
                <a:solidFill>
                  <a:srgbClr val="040C28"/>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κατάσταση</a:t>
            </a:r>
            <a:r>
              <a:rPr lang="en-US" sz="18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a:t>
            </a:r>
            <a:r>
              <a:rPr lang="el-GR" sz="18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κατά την οποία η ταυτότητα φύλου ενός ανθρώπου δεν συμβαδίζει με το βιολογικό του φύλο ή με το φύλο που του αποδόθηκε στη γέννηση. Κάποιοι άνθρωποι μπορεί να είναι ταυτόχρονα </a:t>
            </a:r>
            <a:r>
              <a:rPr lang="el-GR" sz="1800"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ίντερσεξ</a:t>
            </a:r>
            <a:r>
              <a:rPr lang="el-GR" sz="18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και </a:t>
            </a:r>
            <a:r>
              <a:rPr lang="el-GR" sz="1800"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τρανς</a:t>
            </a:r>
            <a:r>
              <a:rPr lang="el-GR" sz="1800"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a:t>
            </a:r>
            <a:endParaRPr lang="en-US" sz="12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88416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Εικόνα 3">
            <a:extLst>
              <a:ext uri="{FF2B5EF4-FFF2-40B4-BE49-F238E27FC236}">
                <a16:creationId xmlns:a16="http://schemas.microsoft.com/office/drawing/2014/main" id="{EB18A3CF-C150-4B3D-AEC3-80FA5D090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9" y="46437"/>
            <a:ext cx="239077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Εικόνα 4">
            <a:extLst>
              <a:ext uri="{FF2B5EF4-FFF2-40B4-BE49-F238E27FC236}">
                <a16:creationId xmlns:a16="http://schemas.microsoft.com/office/drawing/2014/main" id="{3AAFB88B-9FE1-4964-B1D8-B19A59E412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49" y="1803917"/>
            <a:ext cx="229552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097" name="Εικόνα 2">
            <a:extLst>
              <a:ext uri="{FF2B5EF4-FFF2-40B4-BE49-F238E27FC236}">
                <a16:creationId xmlns:a16="http://schemas.microsoft.com/office/drawing/2014/main" id="{D525F18D-FED8-4B6D-9534-5DC022C09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1" y="4291129"/>
            <a:ext cx="2505075" cy="14763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295692EE-CFA4-490A-B420-FBEBED4027C8}"/>
              </a:ext>
            </a:extLst>
          </p:cNvPr>
          <p:cNvSpPr>
            <a:spLocks noChangeArrowheads="1"/>
          </p:cNvSpPr>
          <p:nvPr/>
        </p:nvSpPr>
        <p:spPr bwMode="auto">
          <a:xfrm>
            <a:off x="2769883" y="760707"/>
            <a:ext cx="4871953"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857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85750" algn="l" defTabSz="914400" rtl="0" eaLnBrk="0" fontAlgn="base" latinLnBrk="0" hangingPunct="0">
              <a:lnSpc>
                <a:spcPct val="100000"/>
              </a:lnSpc>
              <a:spcBef>
                <a:spcPct val="0"/>
              </a:spcBef>
              <a:spcAft>
                <a:spcPct val="0"/>
              </a:spcAft>
              <a:buClrTx/>
              <a:buSzTx/>
              <a:buFontTx/>
              <a:buChar char="•"/>
              <a:tabLst/>
            </a:pPr>
            <a:r>
              <a:rPr kumimoji="0" lang="el-GR"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Ο Καρυώτυπος ανήκει σε (Α) Κανονικό κορίτσι (Β)Αγόρι με Σύνδρομο </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Down</a:t>
            </a:r>
            <a:r>
              <a:rPr kumimoji="0" lang="el-GR"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(Γ) Κορίτσι με Σύνδρομο </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Cri</a:t>
            </a:r>
            <a:r>
              <a:rPr kumimoji="0" lang="el-GR"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du</a:t>
            </a:r>
            <a:r>
              <a:rPr kumimoji="0" lang="el-GR"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Chat</a:t>
            </a:r>
            <a:r>
              <a:rPr kumimoji="0" lang="el-GR"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(Δ) Κορίτσι με σύνδρομο </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Williams</a:t>
            </a:r>
            <a:r>
              <a:rPr kumimoji="0" lang="el-GR"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(Ε)  Τίποτε από αυτά.</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0" marR="0" lvl="0" indent="28575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8F895350-47D6-420E-B63E-D162C90CD681}"/>
              </a:ext>
            </a:extLst>
          </p:cNvPr>
          <p:cNvSpPr>
            <a:spLocks noChangeArrowheads="1"/>
          </p:cNvSpPr>
          <p:nvPr/>
        </p:nvSpPr>
        <p:spPr bwMode="auto">
          <a:xfrm>
            <a:off x="3088888" y="2516744"/>
            <a:ext cx="538746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857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l" defTabSz="914400" rtl="0" eaLnBrk="0" fontAlgn="base" latinLnBrk="0" hangingPunct="0">
              <a:lnSpc>
                <a:spcPct val="100000"/>
              </a:lnSpc>
              <a:spcBef>
                <a:spcPct val="0"/>
              </a:spcBef>
              <a:spcAft>
                <a:spcPct val="0"/>
              </a:spcAft>
              <a:buClrTx/>
              <a:buSzTx/>
              <a:tabLst/>
            </a:pP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Ο Καρυώτυπος είναι από: (Α) Κορίτσι με Σύνδρομο </a:t>
            </a:r>
            <a:r>
              <a:rPr kumimoji="0" lang="el-GR"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Τριπλο</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-Χ, (Β) Σύνδρομο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Klinfelter</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,(Γ) Σύνδρομο </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Turner</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(Δ) Σύνδρομο </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Down</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Τίποτε από αυτά. </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0" marR="0" lvl="0" indent="28575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6">
            <a:extLst>
              <a:ext uri="{FF2B5EF4-FFF2-40B4-BE49-F238E27FC236}">
                <a16:creationId xmlns:a16="http://schemas.microsoft.com/office/drawing/2014/main" id="{C3F2623A-03C2-452F-9991-11218A370DB9}"/>
              </a:ext>
            </a:extLst>
          </p:cNvPr>
          <p:cNvSpPr>
            <a:spLocks noChangeArrowheads="1"/>
          </p:cNvSpPr>
          <p:nvPr/>
        </p:nvSpPr>
        <p:spPr bwMode="auto">
          <a:xfrm>
            <a:off x="2769883" y="4642961"/>
            <a:ext cx="637411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857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85750" algn="l" defTabSz="914400" rtl="0" eaLnBrk="0" fontAlgn="base" latinLnBrk="0" hangingPunct="0">
              <a:lnSpc>
                <a:spcPct val="100000"/>
              </a:lnSpc>
              <a:spcBef>
                <a:spcPct val="0"/>
              </a:spcBef>
              <a:spcAft>
                <a:spcPct val="0"/>
              </a:spcAft>
              <a:buClrTx/>
              <a:buSzTx/>
              <a:buFontTx/>
              <a:buChar char="•"/>
              <a:tabLst/>
            </a:pP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Ο Καρυώτυπος είναι από: (Α) Κορίτσι με Σύνδρομο </a:t>
            </a:r>
            <a:r>
              <a:rPr kumimoji="0" lang="el-GR"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Τριπλο</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-Χ, (Β) Σύνδρομο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Klinfelter</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p>
          <a:p>
            <a:pPr marL="0" marR="0" lvl="0" indent="285750" algn="l" defTabSz="914400" rtl="0" eaLnBrk="0" fontAlgn="base" latinLnBrk="0" hangingPunct="0">
              <a:lnSpc>
                <a:spcPct val="100000"/>
              </a:lnSpc>
              <a:spcBef>
                <a:spcPct val="0"/>
              </a:spcBef>
              <a:spcAft>
                <a:spcPct val="0"/>
              </a:spcAft>
              <a:buClrTx/>
              <a:buSzTx/>
              <a:buFontTx/>
              <a:buChar char="•"/>
              <a:tabLst/>
            </a:pP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(Γ) Σύνδρομο </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Turner</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(Δ) Σύνδρομο </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Down</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a:t>
            </a:r>
            <a:r>
              <a:rPr kumimoji="0" lang="el-GR"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Τίποτε από αυτά. </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0" marR="0" lvl="0" indent="28575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7">
            <a:extLst>
              <a:ext uri="{FF2B5EF4-FFF2-40B4-BE49-F238E27FC236}">
                <a16:creationId xmlns:a16="http://schemas.microsoft.com/office/drawing/2014/main" id="{2B58C8B3-E57F-4A9D-914E-DE8D8180370B}"/>
              </a:ext>
            </a:extLst>
          </p:cNvPr>
          <p:cNvSpPr>
            <a:spLocks noChangeArrowheads="1"/>
          </p:cNvSpPr>
          <p:nvPr/>
        </p:nvSpPr>
        <p:spPr bwMode="auto">
          <a:xfrm>
            <a:off x="0" y="5838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___________________________________________________________________________</a:t>
            </a:r>
            <a:endParaRPr kumimoji="0" lang="el-G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98946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0A3ECB24-D327-44D1-B4E2-FBF29FD7F9FE}"/>
              </a:ext>
            </a:extLst>
          </p:cNvPr>
          <p:cNvSpPr/>
          <p:nvPr/>
        </p:nvSpPr>
        <p:spPr>
          <a:xfrm>
            <a:off x="0" y="455492"/>
            <a:ext cx="8865219" cy="4832092"/>
          </a:xfrm>
          <a:prstGeom prst="rect">
            <a:avLst/>
          </a:prstGeom>
        </p:spPr>
        <p:txBody>
          <a:bodyPr wrap="square">
            <a:spAutoFit/>
          </a:bodyPr>
          <a:lstStyle/>
          <a:p>
            <a:pPr marR="0" lvl="0" algn="just">
              <a:spcBef>
                <a:spcPts val="600"/>
              </a:spcBef>
              <a:spcAft>
                <a:spcPts val="0"/>
              </a:spcAft>
            </a:pPr>
            <a:r>
              <a:rPr lang="el-GR" sz="1100" dirty="0">
                <a:latin typeface="Times New Roman" panose="02020603050405020304" pitchFamily="18" charset="0"/>
                <a:ea typeface="Times New Roman" panose="02020603050405020304" pitchFamily="18" charset="0"/>
              </a:rPr>
              <a:t>1. </a:t>
            </a:r>
            <a:r>
              <a:rPr lang="el-GR" sz="1600" dirty="0">
                <a:latin typeface="Times New Roman" panose="02020603050405020304" pitchFamily="18" charset="0"/>
                <a:ea typeface="Times New Roman" panose="02020603050405020304" pitchFamily="18" charset="0"/>
              </a:rPr>
              <a:t>Υποδείξτε τα Σύνδρομα που δεν σχετίζονται με βλάβες στον αριθμό των χρωμοσωμάτων ενός ατόμου, αλλά με βλάβη στη ΔΟΜΗ κάποιου χρωμοσώματος: (Α) τα Σύνδρομα «</a:t>
            </a:r>
            <a:r>
              <a:rPr lang="el-GR" sz="1600" b="1" dirty="0" err="1">
                <a:latin typeface="Times New Roman" panose="02020603050405020304" pitchFamily="18" charset="0"/>
                <a:ea typeface="Times New Roman" panose="02020603050405020304" pitchFamily="18" charset="0"/>
              </a:rPr>
              <a:t>Cri</a:t>
            </a:r>
            <a:r>
              <a:rPr lang="el-GR" sz="1600" b="1" dirty="0">
                <a:latin typeface="Times New Roman" panose="02020603050405020304" pitchFamily="18" charset="0"/>
                <a:ea typeface="Times New Roman" panose="02020603050405020304" pitchFamily="18" charset="0"/>
              </a:rPr>
              <a:t> </a:t>
            </a:r>
            <a:r>
              <a:rPr lang="el-GR" sz="1600" b="1" dirty="0" err="1">
                <a:latin typeface="Times New Roman" panose="02020603050405020304" pitchFamily="18" charset="0"/>
                <a:ea typeface="Times New Roman" panose="02020603050405020304" pitchFamily="18" charset="0"/>
              </a:rPr>
              <a:t>du</a:t>
            </a:r>
            <a:r>
              <a:rPr lang="el-GR" sz="1600" b="1" dirty="0">
                <a:latin typeface="Times New Roman" panose="02020603050405020304" pitchFamily="18" charset="0"/>
                <a:ea typeface="Times New Roman" panose="02020603050405020304" pitchFamily="18" charset="0"/>
              </a:rPr>
              <a:t> </a:t>
            </a:r>
            <a:r>
              <a:rPr lang="el-GR" sz="1600" b="1" dirty="0" err="1">
                <a:latin typeface="Times New Roman" panose="02020603050405020304" pitchFamily="18" charset="0"/>
                <a:ea typeface="Times New Roman" panose="02020603050405020304" pitchFamily="18" charset="0"/>
              </a:rPr>
              <a:t>chat</a:t>
            </a:r>
            <a:r>
              <a:rPr lang="el-GR" sz="1600" dirty="0">
                <a:latin typeface="Times New Roman" panose="02020603050405020304" pitchFamily="18" charset="0"/>
                <a:ea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rPr>
              <a:t>Williams</a:t>
            </a:r>
            <a:r>
              <a:rPr lang="el-GR" sz="1600" dirty="0">
                <a:latin typeface="Times New Roman" panose="02020603050405020304" pitchFamily="18" charset="0"/>
                <a:ea typeface="Times New Roman" panose="02020603050405020304" pitchFamily="18" charset="0"/>
              </a:rPr>
              <a:t> και αυτό του Χρωμοσώματος Φιλαδέλφειας, (Β) τα Σύνδρομα «</a:t>
            </a:r>
            <a:r>
              <a:rPr lang="el-GR" sz="1600" b="1" dirty="0" err="1">
                <a:latin typeface="Times New Roman" panose="02020603050405020304" pitchFamily="18" charset="0"/>
                <a:ea typeface="Times New Roman" panose="02020603050405020304" pitchFamily="18" charset="0"/>
              </a:rPr>
              <a:t>Cri</a:t>
            </a:r>
            <a:r>
              <a:rPr lang="el-GR" sz="1600" b="1" dirty="0">
                <a:latin typeface="Times New Roman" panose="02020603050405020304" pitchFamily="18" charset="0"/>
                <a:ea typeface="Times New Roman" panose="02020603050405020304" pitchFamily="18" charset="0"/>
              </a:rPr>
              <a:t> </a:t>
            </a:r>
            <a:r>
              <a:rPr lang="el-GR" sz="1600" b="1" dirty="0" err="1">
                <a:latin typeface="Times New Roman" panose="02020603050405020304" pitchFamily="18" charset="0"/>
                <a:ea typeface="Times New Roman" panose="02020603050405020304" pitchFamily="18" charset="0"/>
              </a:rPr>
              <a:t>du</a:t>
            </a:r>
            <a:r>
              <a:rPr lang="el-GR" sz="1600" b="1" dirty="0">
                <a:latin typeface="Times New Roman" panose="02020603050405020304" pitchFamily="18" charset="0"/>
                <a:ea typeface="Times New Roman" panose="02020603050405020304" pitchFamily="18" charset="0"/>
              </a:rPr>
              <a:t> </a:t>
            </a:r>
            <a:r>
              <a:rPr lang="el-GR" sz="1600" b="1" dirty="0" err="1">
                <a:latin typeface="Times New Roman" panose="02020603050405020304" pitchFamily="18" charset="0"/>
                <a:ea typeface="Times New Roman" panose="02020603050405020304" pitchFamily="18" charset="0"/>
              </a:rPr>
              <a:t>chat</a:t>
            </a:r>
            <a:r>
              <a:rPr lang="el-GR" sz="1600" dirty="0">
                <a:latin typeface="Times New Roman" panose="02020603050405020304" pitchFamily="18" charset="0"/>
                <a:ea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rPr>
              <a:t>Williams</a:t>
            </a:r>
            <a:r>
              <a:rPr lang="el-GR" sz="1600" dirty="0">
                <a:latin typeface="Times New Roman" panose="02020603050405020304" pitchFamily="18" charset="0"/>
                <a:ea typeface="Times New Roman" panose="02020603050405020304" pitchFamily="18" charset="0"/>
              </a:rPr>
              <a:t> και </a:t>
            </a:r>
            <a:r>
              <a:rPr lang="el-GR" sz="1600" dirty="0" err="1">
                <a:latin typeface="Times New Roman" panose="02020603050405020304" pitchFamily="18" charset="0"/>
                <a:ea typeface="Times New Roman" panose="02020603050405020304" pitchFamily="18" charset="0"/>
              </a:rPr>
              <a:t>Κροιφ</a:t>
            </a:r>
            <a:r>
              <a:rPr lang="el-GR" sz="1600" dirty="0">
                <a:latin typeface="Times New Roman" panose="02020603050405020304" pitchFamily="18" charset="0"/>
                <a:ea typeface="Times New Roman" panose="02020603050405020304" pitchFamily="18" charset="0"/>
              </a:rPr>
              <a:t>. (Γ) Τα Σύνδρομα </a:t>
            </a:r>
            <a:r>
              <a:rPr lang="en-US" sz="1600" dirty="0">
                <a:latin typeface="Times New Roman" panose="02020603050405020304" pitchFamily="18" charset="0"/>
                <a:ea typeface="Times New Roman" panose="02020603050405020304" pitchFamily="18" charset="0"/>
              </a:rPr>
              <a:t>Williams</a:t>
            </a:r>
            <a:r>
              <a:rPr lang="el-GR"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Bekenpauer</a:t>
            </a:r>
            <a:r>
              <a:rPr lang="en-US" sz="1600" dirty="0">
                <a:latin typeface="Times New Roman" panose="02020603050405020304" pitchFamily="18" charset="0"/>
                <a:ea typeface="Times New Roman" panose="02020603050405020304" pitchFamily="18" charset="0"/>
              </a:rPr>
              <a:t> </a:t>
            </a:r>
            <a:r>
              <a:rPr lang="el-GR" sz="1600" dirty="0">
                <a:latin typeface="Times New Roman" panose="02020603050405020304" pitchFamily="18" charset="0"/>
                <a:ea typeface="Times New Roman" panose="02020603050405020304" pitchFamily="18" charset="0"/>
              </a:rPr>
              <a:t> και αυτό του Χρωμοσώματος Φιλαδέλφειας. (Δ) Τα Σύνδρομα </a:t>
            </a:r>
            <a:r>
              <a:rPr lang="en-US" sz="1600" dirty="0">
                <a:latin typeface="Times New Roman" panose="02020603050405020304" pitchFamily="18" charset="0"/>
                <a:ea typeface="Times New Roman" panose="02020603050405020304" pitchFamily="18" charset="0"/>
              </a:rPr>
              <a:t>Williams</a:t>
            </a:r>
            <a:r>
              <a:rPr lang="el-GR" sz="1600" dirty="0">
                <a:latin typeface="Times New Roman" panose="02020603050405020304" pitchFamily="18" charset="0"/>
                <a:ea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rPr>
              <a:t>Leonardo </a:t>
            </a:r>
            <a:r>
              <a:rPr lang="el-GR" sz="1600" dirty="0">
                <a:latin typeface="Times New Roman" panose="02020603050405020304" pitchFamily="18" charset="0"/>
                <a:ea typeface="Times New Roman" panose="02020603050405020304" pitchFamily="18" charset="0"/>
              </a:rPr>
              <a:t> και αυτό του Χρωμοσώματος Φιλαδέλφειας. (Ε) Κανένα από αυτά. </a:t>
            </a:r>
            <a:endParaRPr lang="en-US" sz="1600" dirty="0">
              <a:latin typeface="Times New Roman" panose="02020603050405020304" pitchFamily="18" charset="0"/>
              <a:ea typeface="Times New Roman" panose="02020603050405020304" pitchFamily="18" charset="0"/>
            </a:endParaRPr>
          </a:p>
          <a:p>
            <a:pPr algn="just">
              <a:spcAft>
                <a:spcPts val="800"/>
              </a:spcAft>
            </a:pPr>
            <a:r>
              <a:rPr lang="el-GR" sz="1400" dirty="0">
                <a:latin typeface="Calibri" panose="020F0502020204030204" pitchFamily="34" charset="0"/>
                <a:ea typeface="Calibri" panose="020F0502020204030204" pitchFamily="34" charset="0"/>
                <a:cs typeface="Times New Roman" panose="02020603050405020304" pitchFamily="18" charset="0"/>
              </a:rPr>
              <a:t> 2. </a:t>
            </a:r>
            <a:r>
              <a:rPr lang="el-GR" sz="1600" dirty="0">
                <a:latin typeface="Times New Roman" panose="02020603050405020304" pitchFamily="18" charset="0"/>
                <a:ea typeface="Times New Roman" panose="02020603050405020304" pitchFamily="18" charset="0"/>
              </a:rPr>
              <a:t>Υποδείξτε το λάθος: Το σύνδρομο </a:t>
            </a:r>
            <a:r>
              <a:rPr lang="el-GR" sz="1600" dirty="0" err="1">
                <a:latin typeface="Times New Roman" panose="02020603050405020304" pitchFamily="18" charset="0"/>
                <a:ea typeface="Times New Roman" panose="02020603050405020304" pitchFamily="18" charset="0"/>
              </a:rPr>
              <a:t>Τριπλο</a:t>
            </a:r>
            <a:r>
              <a:rPr lang="el-GR" sz="1600" dirty="0">
                <a:latin typeface="Times New Roman" panose="02020603050405020304" pitchFamily="18" charset="0"/>
                <a:ea typeface="Times New Roman" panose="02020603050405020304" pitchFamily="18" charset="0"/>
              </a:rPr>
              <a:t> X: (Α) είναι γνωστό και ως </a:t>
            </a:r>
            <a:r>
              <a:rPr lang="el-GR" sz="1600" dirty="0" err="1">
                <a:latin typeface="Times New Roman" panose="02020603050405020304" pitchFamily="18" charset="0"/>
                <a:ea typeface="Times New Roman" panose="02020603050405020304" pitchFamily="18" charset="0"/>
              </a:rPr>
              <a:t>Τρισωμία</a:t>
            </a:r>
            <a:r>
              <a:rPr lang="el-GR" sz="1600" dirty="0">
                <a:latin typeface="Times New Roman" panose="02020603050405020304" pitchFamily="18" charset="0"/>
                <a:ea typeface="Times New Roman" panose="02020603050405020304" pitchFamily="18" charset="0"/>
              </a:rPr>
              <a:t> Χ, (Β) χαρακτηρίζεται από την παρουσία ενός επιπλέον χρωμοσώματος Χ σε κάθε σωματικό κύτταρο του ατόμου που το φέρει. (Γ) Οι κοπέλες που επηρεάζονται είναι συχνά πιο </a:t>
            </a:r>
            <a:r>
              <a:rPr lang="el-GR" sz="1600" dirty="0" err="1">
                <a:latin typeface="Times New Roman" panose="02020603050405020304" pitchFamily="18" charset="0"/>
                <a:ea typeface="Times New Roman" panose="02020603050405020304" pitchFamily="18" charset="0"/>
              </a:rPr>
              <a:t>χαμηλόσωμες</a:t>
            </a:r>
            <a:r>
              <a:rPr lang="el-GR" sz="1600" dirty="0">
                <a:latin typeface="Times New Roman" panose="02020603050405020304" pitchFamily="18" charset="0"/>
                <a:ea typeface="Times New Roman" panose="02020603050405020304" pitchFamily="18" charset="0"/>
              </a:rPr>
              <a:t> από το μέσο όρο. (Δ) Συνήθως η γονιμότητα των ατόμων με </a:t>
            </a:r>
            <a:r>
              <a:rPr lang="el-GR" sz="1600" dirty="0" err="1">
                <a:latin typeface="Times New Roman" panose="02020603050405020304" pitchFamily="18" charset="0"/>
                <a:ea typeface="Times New Roman" panose="02020603050405020304" pitchFamily="18" charset="0"/>
              </a:rPr>
              <a:t>Τριπλο</a:t>
            </a:r>
            <a:r>
              <a:rPr lang="el-GR" sz="1600" dirty="0">
                <a:latin typeface="Times New Roman" panose="02020603050405020304" pitchFamily="18" charset="0"/>
                <a:ea typeface="Times New Roman" panose="02020603050405020304" pitchFamily="18" charset="0"/>
              </a:rPr>
              <a:t>-Χ είναι φυσιολογική. (Ε) Δεν ισχύει κανένα από αυτά. </a:t>
            </a:r>
            <a:endParaRPr lang="en-US" sz="1600" dirty="0">
              <a:latin typeface="Times New Roman" panose="02020603050405020304" pitchFamily="18" charset="0"/>
              <a:ea typeface="Times New Roman" panose="02020603050405020304" pitchFamily="18" charset="0"/>
            </a:endParaRPr>
          </a:p>
          <a:p>
            <a:pPr algn="just">
              <a:spcAft>
                <a:spcPts val="800"/>
              </a:spcAft>
            </a:pPr>
            <a:r>
              <a:rPr lang="el-GR" sz="1400" dirty="0">
                <a:latin typeface="Calibri" panose="020F0502020204030204" pitchFamily="34" charset="0"/>
                <a:ea typeface="Calibri" panose="020F0502020204030204" pitchFamily="34" charset="0"/>
                <a:cs typeface="Times New Roman" panose="02020603050405020304" pitchFamily="18" charset="0"/>
              </a:rPr>
              <a:t> 3. </a:t>
            </a:r>
            <a:r>
              <a:rPr lang="el-GR" sz="1600" dirty="0">
                <a:latin typeface="Times New Roman" panose="02020603050405020304" pitchFamily="18" charset="0"/>
                <a:ea typeface="Times New Roman" panose="02020603050405020304" pitchFamily="18" charset="0"/>
              </a:rPr>
              <a:t>Αμνιακός Σάκος είναι ο σάκος που περικλείει το έμβρυο. (Α) Είναι γεμάτος με υγρό (Αμνιακό Υγρό) στο οποίο συνυπάρχουν κύτταρα και από τη μητέρα και από το έμβρυο. (Β) Είναι γεμάτος με υγρό (Αμνιακό Υγρό) στο οποίο υπάρχουν κύτταρα μόνο από τη μητέρα. (Γ)  Είναι γεμάτος με Αμνιακό υγρό στο οποίο υπάρχουν κύτταρα μόνο από το έμβρυο. (Δ) Είναι γεμάτος με διαυγές υγρό (Αμνιακό Υγρό) στο οποίο δεν υπάρχουν κύτταρα παρά μόνο θρεπτικά συστατικά. (Ε) Τίποτε από αυτά.</a:t>
            </a:r>
            <a:endParaRPr lang="en-US" sz="1600" dirty="0">
              <a:latin typeface="Times New Roman" panose="02020603050405020304" pitchFamily="18" charset="0"/>
              <a:ea typeface="Times New Roman" panose="02020603050405020304" pitchFamily="18" charset="0"/>
            </a:endParaRPr>
          </a:p>
          <a:p>
            <a:pPr algn="just">
              <a:spcAft>
                <a:spcPts val="800"/>
              </a:spcAft>
            </a:pPr>
            <a:r>
              <a:rPr lang="el-GR" sz="1400" dirty="0">
                <a:latin typeface="Calibri" panose="020F0502020204030204" pitchFamily="34" charset="0"/>
                <a:ea typeface="Calibri" panose="020F0502020204030204" pitchFamily="34" charset="0"/>
                <a:cs typeface="Times New Roman" panose="02020603050405020304" pitchFamily="18" charset="0"/>
              </a:rPr>
              <a:t> 4. </a:t>
            </a:r>
            <a:r>
              <a:rPr lang="el-GR" sz="1600" dirty="0">
                <a:latin typeface="Times New Roman" panose="02020603050405020304" pitchFamily="18" charset="0"/>
                <a:ea typeface="Times New Roman" panose="02020603050405020304" pitchFamily="18" charset="0"/>
              </a:rPr>
              <a:t>Η </a:t>
            </a:r>
            <a:r>
              <a:rPr lang="el-GR" sz="1600" dirty="0" err="1">
                <a:latin typeface="Times New Roman" panose="02020603050405020304" pitchFamily="18" charset="0"/>
                <a:ea typeface="Times New Roman" panose="02020603050405020304" pitchFamily="18" charset="0"/>
              </a:rPr>
              <a:t>αμνιοπαρακέντηση</a:t>
            </a:r>
            <a:r>
              <a:rPr lang="el-GR" sz="1600" dirty="0">
                <a:latin typeface="Times New Roman" panose="02020603050405020304" pitchFamily="18" charset="0"/>
                <a:ea typeface="Times New Roman" panose="02020603050405020304" pitchFamily="18" charset="0"/>
              </a:rPr>
              <a:t> με σκοπό την εξέταση </a:t>
            </a:r>
            <a:r>
              <a:rPr lang="el-GR" sz="1600" dirty="0" err="1">
                <a:latin typeface="Times New Roman" panose="02020603050405020304" pitchFamily="18" charset="0"/>
                <a:ea typeface="Times New Roman" panose="02020603050405020304" pitchFamily="18" charset="0"/>
              </a:rPr>
              <a:t>Καρυώτυπου</a:t>
            </a:r>
            <a:r>
              <a:rPr lang="el-GR" sz="1600" dirty="0">
                <a:latin typeface="Times New Roman" panose="02020603050405020304" pitchFamily="18" charset="0"/>
                <a:ea typeface="Times New Roman" panose="02020603050405020304" pitchFamily="18" charset="0"/>
              </a:rPr>
              <a:t> γίνεται περίπου (Α) την 3</a:t>
            </a:r>
            <a:r>
              <a:rPr lang="el-GR" sz="1600" baseline="30000" dirty="0">
                <a:latin typeface="Times New Roman" panose="02020603050405020304" pitchFamily="18" charset="0"/>
                <a:ea typeface="Times New Roman" panose="02020603050405020304" pitchFamily="18" charset="0"/>
              </a:rPr>
              <a:t>η</a:t>
            </a:r>
            <a:r>
              <a:rPr lang="el-GR" sz="1600" dirty="0">
                <a:latin typeface="Times New Roman" panose="02020603050405020304" pitchFamily="18" charset="0"/>
                <a:ea typeface="Times New Roman" panose="02020603050405020304" pitchFamily="18" charset="0"/>
              </a:rPr>
              <a:t> εβδομάδα της κύησης, (Β) Την 10</a:t>
            </a:r>
            <a:r>
              <a:rPr lang="el-GR" sz="1600" baseline="30000" dirty="0">
                <a:latin typeface="Times New Roman" panose="02020603050405020304" pitchFamily="18" charset="0"/>
                <a:ea typeface="Times New Roman" panose="02020603050405020304" pitchFamily="18" charset="0"/>
              </a:rPr>
              <a:t>η</a:t>
            </a:r>
            <a:r>
              <a:rPr lang="el-GR" sz="1600" dirty="0">
                <a:latin typeface="Times New Roman" panose="02020603050405020304" pitchFamily="18" charset="0"/>
                <a:ea typeface="Times New Roman" panose="02020603050405020304" pitchFamily="18" charset="0"/>
              </a:rPr>
              <a:t> εβδομάδα της κύησης, (Γ) την 11</a:t>
            </a:r>
            <a:r>
              <a:rPr lang="el-GR" sz="1600" baseline="30000" dirty="0">
                <a:latin typeface="Times New Roman" panose="02020603050405020304" pitchFamily="18" charset="0"/>
                <a:ea typeface="Times New Roman" panose="02020603050405020304" pitchFamily="18" charset="0"/>
              </a:rPr>
              <a:t>η</a:t>
            </a:r>
            <a:r>
              <a:rPr lang="el-GR" sz="1600" dirty="0">
                <a:latin typeface="Times New Roman" panose="02020603050405020304" pitchFamily="18" charset="0"/>
                <a:ea typeface="Times New Roman" panose="02020603050405020304" pitchFamily="18" charset="0"/>
              </a:rPr>
              <a:t> εβδομάδα της κύησης, (Δ) Την 8</a:t>
            </a:r>
            <a:r>
              <a:rPr lang="el-GR" sz="1600" baseline="30000" dirty="0">
                <a:latin typeface="Times New Roman" panose="02020603050405020304" pitchFamily="18" charset="0"/>
                <a:ea typeface="Times New Roman" panose="02020603050405020304" pitchFamily="18" charset="0"/>
              </a:rPr>
              <a:t>η</a:t>
            </a:r>
            <a:r>
              <a:rPr lang="el-GR" sz="1600" dirty="0">
                <a:latin typeface="Times New Roman" panose="02020603050405020304" pitchFamily="18" charset="0"/>
                <a:ea typeface="Times New Roman" panose="02020603050405020304" pitchFamily="18" charset="0"/>
              </a:rPr>
              <a:t> εβδομάδα της κύησης, (Ε) Τίποτε από αυτά.</a:t>
            </a:r>
            <a:endParaRPr lang="en-US" sz="1600" dirty="0">
              <a:latin typeface="Times New Roman" panose="02020603050405020304" pitchFamily="18" charset="0"/>
              <a:ea typeface="Times New Roman" panose="02020603050405020304" pitchFamily="18" charset="0"/>
            </a:endParaRPr>
          </a:p>
          <a:p>
            <a:pPr algn="just"/>
            <a:r>
              <a:rPr lang="el-GR" sz="1600" dirty="0">
                <a:latin typeface="Times New Roman" panose="02020603050405020304" pitchFamily="18" charset="0"/>
                <a:ea typeface="Times New Roman" panose="02020603050405020304" pitchFamily="18" charset="0"/>
              </a:rPr>
              <a:t> 5. </a:t>
            </a:r>
            <a:endParaRPr lang="en-US"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97198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B4C20D-F988-44C9-A9E3-6A0C001A45BA}"/>
              </a:ext>
            </a:extLst>
          </p:cNvPr>
          <p:cNvSpPr txBox="1"/>
          <p:nvPr/>
        </p:nvSpPr>
        <p:spPr>
          <a:xfrm>
            <a:off x="0" y="0"/>
            <a:ext cx="8890000" cy="8787406"/>
          </a:xfrm>
          <a:prstGeom prst="rect">
            <a:avLst/>
          </a:prstGeom>
          <a:noFill/>
        </p:spPr>
        <p:txBody>
          <a:bodyPr wrap="square" rtlCol="0">
            <a:spAutoFit/>
          </a:bodyPr>
          <a:lstStyle/>
          <a:p>
            <a:endParaRPr lang="el-GR" dirty="0"/>
          </a:p>
          <a:p>
            <a:pPr algn="just"/>
            <a:r>
              <a:rPr lang="el-GR" dirty="0">
                <a:latin typeface="Times New Roman" panose="02020603050405020304" pitchFamily="18" charset="0"/>
                <a:ea typeface="Times New Roman" panose="02020603050405020304" pitchFamily="18" charset="0"/>
              </a:rPr>
              <a:t>Τα άτομα με Εύθραυστο Χρωμόσωμα –Χ: (Α) Είναι όλα αγόρια. (Β) Παρουσιάζουν συμπτώματα παρόμοια με το </a:t>
            </a:r>
            <a:r>
              <a:rPr lang="en-US" dirty="0">
                <a:latin typeface="Times New Roman" panose="02020603050405020304" pitchFamily="18" charset="0"/>
                <a:ea typeface="Times New Roman" panose="02020603050405020304" pitchFamily="18" charset="0"/>
              </a:rPr>
              <a:t>ASD</a:t>
            </a:r>
            <a:r>
              <a:rPr lang="el-GR" dirty="0">
                <a:latin typeface="Times New Roman" panose="02020603050405020304" pitchFamily="18" charset="0"/>
                <a:ea typeface="Times New Roman" panose="02020603050405020304" pitchFamily="18" charset="0"/>
              </a:rPr>
              <a:t> σε ένα % περίπου 50%. (Γ) Η νοητική τους ανάπτυξη εξελίσσεται κανονικά. (Δ) Τους λείπει μέρος από το Χρωμόσωμα Χ. (Ε) Δεν ισχύει τίποτε από αυτά.</a:t>
            </a:r>
          </a:p>
          <a:p>
            <a:pPr algn="just"/>
            <a:r>
              <a:rPr lang="el-GR"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gn="just"/>
            <a:r>
              <a:rPr lang="el-GR" dirty="0">
                <a:latin typeface="Times New Roman" panose="02020603050405020304" pitchFamily="18" charset="0"/>
                <a:ea typeface="Times New Roman" panose="02020603050405020304" pitchFamily="18" charset="0"/>
              </a:rPr>
              <a:t>Στις Διαταραχές του Φάσματος του Αυτισμού περιλαμβάνεται και το: (Α) Σύνδρομο </a:t>
            </a:r>
            <a:r>
              <a:rPr lang="en-US" dirty="0" err="1">
                <a:latin typeface="Times New Roman" panose="02020603050405020304" pitchFamily="18" charset="0"/>
                <a:ea typeface="Times New Roman" panose="02020603050405020304" pitchFamily="18" charset="0"/>
              </a:rPr>
              <a:t>Klinfelter</a:t>
            </a:r>
            <a:r>
              <a:rPr lang="el-GR"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B</a:t>
            </a:r>
            <a:r>
              <a:rPr lang="el-GR"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To </a:t>
            </a:r>
            <a:r>
              <a:rPr lang="el-GR" dirty="0">
                <a:latin typeface="Times New Roman" panose="02020603050405020304" pitchFamily="18" charset="0"/>
                <a:ea typeface="Times New Roman" panose="02020603050405020304" pitchFamily="18" charset="0"/>
              </a:rPr>
              <a:t>Σύνδρομο </a:t>
            </a:r>
            <a:r>
              <a:rPr lang="en-US" dirty="0">
                <a:latin typeface="Times New Roman" panose="02020603050405020304" pitchFamily="18" charset="0"/>
                <a:ea typeface="Times New Roman" panose="02020603050405020304" pitchFamily="18" charset="0"/>
              </a:rPr>
              <a:t>Turner</a:t>
            </a:r>
            <a:r>
              <a:rPr lang="el-GR" dirty="0">
                <a:latin typeface="Times New Roman" panose="02020603050405020304" pitchFamily="18" charset="0"/>
                <a:ea typeface="Times New Roman" panose="02020603050405020304" pitchFamily="18" charset="0"/>
              </a:rPr>
              <a:t>, (Γ) το Σύνδρομο </a:t>
            </a:r>
            <a:r>
              <a:rPr lang="el-GR" dirty="0" err="1">
                <a:latin typeface="Times New Roman" panose="02020603050405020304" pitchFamily="18" charset="0"/>
                <a:ea typeface="Times New Roman" panose="02020603050405020304" pitchFamily="18" charset="0"/>
              </a:rPr>
              <a:t>Άσπεργκερ</a:t>
            </a:r>
            <a:r>
              <a:rPr lang="el-GR" dirty="0">
                <a:latin typeface="Times New Roman" panose="02020603050405020304" pitchFamily="18" charset="0"/>
                <a:ea typeface="Times New Roman" panose="02020603050405020304" pitchFamily="18" charset="0"/>
              </a:rPr>
              <a:t>, (Δ) Το σύνδρομο </a:t>
            </a:r>
            <a:r>
              <a:rPr lang="en-US" dirty="0">
                <a:latin typeface="Times New Roman" panose="02020603050405020304" pitchFamily="18" charset="0"/>
                <a:ea typeface="Times New Roman" panose="02020603050405020304" pitchFamily="18" charset="0"/>
              </a:rPr>
              <a:t>Fanconi</a:t>
            </a:r>
            <a:r>
              <a:rPr lang="el-GR"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a:t>
            </a:r>
            <a:r>
              <a:rPr lang="el-GR" dirty="0">
                <a:latin typeface="Times New Roman" panose="02020603050405020304" pitchFamily="18" charset="0"/>
                <a:ea typeface="Times New Roman" panose="02020603050405020304" pitchFamily="18" charset="0"/>
              </a:rPr>
              <a:t>) Κανένα από αυτά.</a:t>
            </a:r>
            <a:endParaRPr lang="en-US" dirty="0">
              <a:latin typeface="Times New Roman" panose="02020603050405020304" pitchFamily="18" charset="0"/>
              <a:ea typeface="Times New Roman" panose="02020603050405020304" pitchFamily="18" charset="0"/>
            </a:endParaRPr>
          </a:p>
          <a:p>
            <a:pPr algn="just"/>
            <a:r>
              <a:rPr lang="el-GR" dirty="0">
                <a:latin typeface="Times New Roman" panose="02020603050405020304" pitchFamily="18" charset="0"/>
                <a:ea typeface="Times New Roman" panose="02020603050405020304" pitchFamily="18" charset="0"/>
              </a:rPr>
              <a:t> </a:t>
            </a:r>
          </a:p>
          <a:p>
            <a:pPr algn="just"/>
            <a:r>
              <a:rPr lang="el-GR" dirty="0">
                <a:latin typeface="Times New Roman" panose="02020603050405020304" pitchFamily="18" charset="0"/>
                <a:ea typeface="Times New Roman" panose="02020603050405020304" pitchFamily="18" charset="0"/>
              </a:rPr>
              <a:t>Οι πιο γνωστές μορφές ΜΗ Επεμβατικής Προγεννητικής ∆ιάγνωσης είναι: (Α) η  </a:t>
            </a:r>
            <a:r>
              <a:rPr lang="el-GR" u="sng" dirty="0">
                <a:solidFill>
                  <a:srgbClr val="0000FF"/>
                </a:solidFill>
                <a:latin typeface="Times New Roman" panose="02020603050405020304" pitchFamily="18" charset="0"/>
                <a:ea typeface="Times New Roman" panose="02020603050405020304" pitchFamily="18" charset="0"/>
                <a:hlinkClick r:id="rId2"/>
              </a:rPr>
              <a:t>Αμνιοπαρακέντηση</a:t>
            </a:r>
            <a:r>
              <a:rPr lang="el-GR" dirty="0">
                <a:latin typeface="Times New Roman" panose="02020603050405020304" pitchFamily="18" charset="0"/>
                <a:ea typeface="Times New Roman" panose="02020603050405020304" pitchFamily="18" charset="0"/>
              </a:rPr>
              <a:t>, (Β) η  </a:t>
            </a:r>
            <a:r>
              <a:rPr lang="el-GR" u="sng" dirty="0">
                <a:solidFill>
                  <a:srgbClr val="0000FF"/>
                </a:solidFill>
                <a:latin typeface="Times New Roman" panose="02020603050405020304" pitchFamily="18" charset="0"/>
                <a:ea typeface="Times New Roman" panose="02020603050405020304" pitchFamily="18" charset="0"/>
                <a:hlinkClick r:id="rId3"/>
              </a:rPr>
              <a:t>Λήψη </a:t>
            </a:r>
            <a:r>
              <a:rPr lang="el-GR" u="sng" dirty="0" err="1">
                <a:solidFill>
                  <a:srgbClr val="0000FF"/>
                </a:solidFill>
                <a:latin typeface="Times New Roman" panose="02020603050405020304" pitchFamily="18" charset="0"/>
                <a:ea typeface="Times New Roman" panose="02020603050405020304" pitchFamily="18" charset="0"/>
                <a:hlinkClick r:id="rId3"/>
              </a:rPr>
              <a:t>χοριακών</a:t>
            </a:r>
            <a:r>
              <a:rPr lang="el-GR" dirty="0">
                <a:latin typeface="Times New Roman" panose="02020603050405020304" pitchFamily="18" charset="0"/>
                <a:ea typeface="Times New Roman" panose="02020603050405020304" pitchFamily="18" charset="0"/>
              </a:rPr>
              <a:t> </a:t>
            </a:r>
            <a:r>
              <a:rPr lang="el-GR" u="sng" dirty="0">
                <a:solidFill>
                  <a:srgbClr val="0000FF"/>
                </a:solidFill>
                <a:latin typeface="Times New Roman" panose="02020603050405020304" pitchFamily="18" charset="0"/>
                <a:ea typeface="Times New Roman" panose="02020603050405020304" pitchFamily="18" charset="0"/>
                <a:hlinkClick r:id="rId3"/>
              </a:rPr>
              <a:t> λαχνών</a:t>
            </a:r>
            <a:r>
              <a:rPr lang="el-GR" dirty="0">
                <a:latin typeface="Times New Roman" panose="02020603050405020304" pitchFamily="18" charset="0"/>
                <a:ea typeface="Times New Roman" panose="02020603050405020304" pitchFamily="18" charset="0"/>
              </a:rPr>
              <a:t> (CVS), (Γ) η </a:t>
            </a:r>
            <a:r>
              <a:rPr lang="el-GR" u="sng" dirty="0">
                <a:solidFill>
                  <a:srgbClr val="0000FF"/>
                </a:solidFill>
                <a:latin typeface="Times New Roman" panose="02020603050405020304" pitchFamily="18" charset="0"/>
                <a:ea typeface="Times New Roman" panose="02020603050405020304" pitchFamily="18" charset="0"/>
                <a:hlinkClick r:id="rId4"/>
              </a:rPr>
              <a:t>Ομφαλο(</a:t>
            </a:r>
            <a:r>
              <a:rPr lang="el-GR" u="sng" dirty="0" err="1">
                <a:solidFill>
                  <a:srgbClr val="0000FF"/>
                </a:solidFill>
                <a:latin typeface="Times New Roman" panose="02020603050405020304" pitchFamily="18" charset="0"/>
                <a:ea typeface="Times New Roman" panose="02020603050405020304" pitchFamily="18" charset="0"/>
                <a:hlinkClick r:id="rId4"/>
              </a:rPr>
              <a:t>παρα</a:t>
            </a:r>
            <a:r>
              <a:rPr lang="el-GR" u="sng" dirty="0">
                <a:solidFill>
                  <a:srgbClr val="0000FF"/>
                </a:solidFill>
                <a:latin typeface="Times New Roman" panose="02020603050405020304" pitchFamily="18" charset="0"/>
                <a:ea typeface="Times New Roman" panose="02020603050405020304" pitchFamily="18" charset="0"/>
                <a:hlinkClick r:id="rId4"/>
              </a:rPr>
              <a:t>)κέντηση</a:t>
            </a:r>
            <a:r>
              <a:rPr lang="el-GR" dirty="0">
                <a:latin typeface="Times New Roman" panose="02020603050405020304" pitchFamily="18" charset="0"/>
                <a:ea typeface="Times New Roman" panose="02020603050405020304" pitchFamily="18" charset="0"/>
              </a:rPr>
              <a:t>, (Δ) Όλα αυτά, </a:t>
            </a:r>
          </a:p>
          <a:p>
            <a:pPr algn="just"/>
            <a:endParaRPr lang="el-GR" dirty="0">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l-GR" sz="1800" kern="100" dirty="0">
                <a:effectLst/>
                <a:latin typeface="Aptos" panose="020B0004020202020204" pitchFamily="34" charset="0"/>
                <a:ea typeface="Aptos" panose="020B0004020202020204" pitchFamily="34" charset="0"/>
                <a:cs typeface="Times New Roman" panose="02020603050405020304" pitchFamily="18" charset="0"/>
              </a:rPr>
              <a:t>Οι  βασικές κατηγορίες </a:t>
            </a:r>
            <a:r>
              <a:rPr lang="el-GR" sz="1800" b="1" kern="100" dirty="0">
                <a:effectLst/>
                <a:latin typeface="Aptos" panose="020B0004020202020204" pitchFamily="34" charset="0"/>
                <a:ea typeface="Aptos" panose="020B0004020202020204" pitchFamily="34" charset="0"/>
                <a:cs typeface="Times New Roman" panose="02020603050405020304" pitchFamily="18" charset="0"/>
              </a:rPr>
              <a:t>διαφυλικότητας</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είναι: (Α) Οι 46,ΧΧ και 46ΧΥ, (Β) η </a:t>
            </a:r>
            <a:r>
              <a:rPr lang="el-GR" sz="1800" b="1"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Αληθινή </a:t>
            </a:r>
            <a:r>
              <a:rPr lang="el-GR" sz="1800" b="1" kern="100" dirty="0" err="1">
                <a:effectLst/>
                <a:highlight>
                  <a:srgbClr val="FFFFFF"/>
                </a:highlight>
                <a:latin typeface="Aptos" panose="020B0004020202020204" pitchFamily="34" charset="0"/>
                <a:ea typeface="Aptos" panose="020B0004020202020204" pitchFamily="34" charset="0"/>
                <a:cs typeface="Times New Roman" panose="02020603050405020304" pitchFamily="18" charset="0"/>
              </a:rPr>
              <a:t>Γοναδική</a:t>
            </a:r>
            <a:r>
              <a:rPr lang="el-GR" sz="1800" b="1" kern="100" dirty="0">
                <a:effectLst/>
                <a:latin typeface="Aptos" panose="020B0004020202020204" pitchFamily="34" charset="0"/>
                <a:ea typeface="Aptos" panose="020B0004020202020204" pitchFamily="34" charset="0"/>
                <a:cs typeface="Times New Roman" panose="02020603050405020304" pitchFamily="18" charset="0"/>
              </a:rPr>
              <a:t>, (Γ) η </a:t>
            </a:r>
            <a:r>
              <a:rPr lang="el-GR" sz="1800" b="1" kern="100" dirty="0" err="1">
                <a:effectLst/>
                <a:highlight>
                  <a:srgbClr val="FFFFFF"/>
                </a:highlight>
                <a:latin typeface="Aptos" panose="020B0004020202020204" pitchFamily="34" charset="0"/>
                <a:ea typeface="Aptos" panose="020B0004020202020204" pitchFamily="34" charset="0"/>
                <a:cs typeface="Times New Roman" panose="02020603050405020304" pitchFamily="18" charset="0"/>
              </a:rPr>
              <a:t>Ψευδοδιαφυλικότητα</a:t>
            </a:r>
            <a:r>
              <a:rPr lang="el-GR" sz="1800" b="1" kern="100" dirty="0">
                <a:effectLst/>
                <a:latin typeface="Aptos" panose="020B0004020202020204" pitchFamily="34" charset="0"/>
                <a:ea typeface="Aptos" panose="020B0004020202020204" pitchFamily="34" charset="0"/>
                <a:cs typeface="Times New Roman" panose="02020603050405020304" pitchFamily="18" charset="0"/>
              </a:rPr>
              <a:t>, (Δ) η Ψυχολογική.</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l-GR"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l-GR" sz="1800" kern="100" dirty="0">
                <a:effectLst/>
                <a:latin typeface="Aptos" panose="020B0004020202020204" pitchFamily="34" charset="0"/>
                <a:ea typeface="Aptos" panose="020B0004020202020204" pitchFamily="34" charset="0"/>
                <a:cs typeface="Times New Roman" panose="02020603050405020304" pitchFamily="18" charset="0"/>
              </a:rPr>
              <a:t>Η </a:t>
            </a:r>
            <a:r>
              <a:rPr lang="el-GR" sz="1800" kern="100" dirty="0" err="1">
                <a:effectLst/>
                <a:latin typeface="Aptos" panose="020B0004020202020204" pitchFamily="34" charset="0"/>
                <a:ea typeface="Aptos" panose="020B0004020202020204" pitchFamily="34" charset="0"/>
                <a:cs typeface="Times New Roman" panose="02020603050405020304" pitchFamily="18" charset="0"/>
              </a:rPr>
              <a:t>ιντερσέξ</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κατάσταση (46,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XX DSD</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μπορεί να οφείλεται (Α) σε συγγενή υπερπλασία των επινεφριδίων, (Β) σε έκθεση της μητέρας σε ανδρικές ορμόνες, (Γ) σε όγκους (ωοθηκών) στη μητέρα που παράγουν ανδρικές ορμόνες, (Δ) σε</a:t>
            </a:r>
            <a:r>
              <a:rPr lang="el-GR" sz="1800" kern="100" dirty="0">
                <a:solidFill>
                  <a:srgbClr val="343434"/>
                </a:solidFill>
                <a:effectLst/>
                <a:highlight>
                  <a:srgbClr val="FFFFFF"/>
                </a:highlight>
                <a:latin typeface="Open Sans" panose="020B0606030504020204" pitchFamily="34" charset="0"/>
                <a:ea typeface="Aptos" panose="020B0004020202020204" pitchFamily="34" charset="0"/>
                <a:cs typeface="Times New Roman" panose="02020603050405020304" pitchFamily="18" charset="0"/>
              </a:rPr>
              <a:t> </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ανεπάρκεια στο ένζυμο </a:t>
            </a:r>
            <a:r>
              <a:rPr lang="el-GR" sz="1800" kern="100" dirty="0" err="1">
                <a:effectLst/>
                <a:latin typeface="Aptos" panose="020B0004020202020204" pitchFamily="34" charset="0"/>
                <a:ea typeface="Aptos" panose="020B0004020202020204" pitchFamily="34" charset="0"/>
                <a:cs typeface="Times New Roman" panose="02020603050405020304" pitchFamily="18" charset="0"/>
              </a:rPr>
              <a:t>αρωματάση</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το οποίο είναι υπεύθυνο για τη μετατροπή των ανδρικών ορμονών σε γυναικείες ορμόνες, (Ε) σε</a:t>
            </a:r>
            <a:r>
              <a:rPr lang="el-GR" sz="1800" kern="100" dirty="0">
                <a:solidFill>
                  <a:srgbClr val="343434"/>
                </a:solidFill>
                <a:effectLst/>
                <a:highlight>
                  <a:srgbClr val="FFFFFF"/>
                </a:highlight>
                <a:latin typeface="Open Sans" panose="020B0606030504020204" pitchFamily="34" charset="0"/>
                <a:ea typeface="Aptos" panose="020B0004020202020204" pitchFamily="34" charset="0"/>
                <a:cs typeface="Times New Roman" panose="02020603050405020304" pitchFamily="18" charset="0"/>
              </a:rPr>
              <a:t> </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ανεπάρκεια στο ένζυμο </a:t>
            </a:r>
            <a:r>
              <a:rPr lang="el-GR" sz="1800" kern="100" dirty="0" err="1">
                <a:effectLst/>
                <a:latin typeface="Aptos" panose="020B0004020202020204" pitchFamily="34" charset="0"/>
                <a:ea typeface="Aptos" panose="020B0004020202020204" pitchFamily="34" charset="0"/>
                <a:cs typeface="Times New Roman" panose="02020603050405020304" pitchFamily="18" charset="0"/>
              </a:rPr>
              <a:t>Σεξορμόνη</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το οποίο είναι υπεύθυνο για τη μετατροπή των γυναικείων ορμονών σε ανδρικές.</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l-GR" sz="1800" kern="100" dirty="0">
                <a:effectLst/>
                <a:latin typeface="Aptos" panose="020B0004020202020204" pitchFamily="34" charset="0"/>
                <a:ea typeface="Aptos" panose="020B0004020202020204" pitchFamily="34" charset="0"/>
                <a:cs typeface="Times New Roman" panose="02020603050405020304" pitchFamily="18" charset="0"/>
              </a:rPr>
              <a:t>Η </a:t>
            </a:r>
            <a:r>
              <a:rPr lang="el-GR" sz="1800" kern="100" dirty="0" err="1">
                <a:effectLst/>
                <a:latin typeface="Aptos" panose="020B0004020202020204" pitchFamily="34" charset="0"/>
                <a:ea typeface="Aptos" panose="020B0004020202020204" pitchFamily="34" charset="0"/>
                <a:cs typeface="Times New Roman" panose="02020603050405020304" pitchFamily="18" charset="0"/>
              </a:rPr>
              <a:t>ιντερσέξ</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κατάσταση (46,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XY DSD</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μπορεί να οφείλεται (Α) σε χαμηλή έκκριση τεστοστερόνης από τους </a:t>
            </a:r>
            <a:r>
              <a:rPr lang="el-GR" sz="1800" kern="100" dirty="0" err="1">
                <a:effectLst/>
                <a:latin typeface="Aptos" panose="020B0004020202020204" pitchFamily="34" charset="0"/>
                <a:ea typeface="Aptos" panose="020B0004020202020204" pitchFamily="34" charset="0"/>
                <a:cs typeface="Times New Roman" panose="02020603050405020304" pitchFamily="18" charset="0"/>
              </a:rPr>
              <a:t>όρχεις</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(Β) σε μη-κανονικό σχηματισμό της τεστοστερόνης όταν παράγεται, (Γ) σε αδυναμία του οργανισμού να χρησιμοποιήσει σωστά την τεστοστερόνη, (Δ), σε υπερπαραγωγή της τεστοστερόνης. Υποδείξτε το λάθος.</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algn="just"/>
            <a:endParaRPr lang="en-US"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143085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0361" y="86278"/>
            <a:ext cx="9036496" cy="1039995"/>
          </a:xfrm>
        </p:spPr>
        <p:txBody>
          <a:bodyPr>
            <a:normAutofit/>
          </a:bodyPr>
          <a:lstStyle/>
          <a:p>
            <a:pPr marL="484632" eaLnBrk="1" fontAlgn="auto" hangingPunct="1">
              <a:spcAft>
                <a:spcPts val="0"/>
              </a:spcAft>
              <a:defRPr/>
            </a:pPr>
            <a:r>
              <a:rPr lang="el-GR" sz="3200" dirty="0">
                <a:solidFill>
                  <a:schemeClr val="accent1">
                    <a:tint val="83000"/>
                    <a:satMod val="150000"/>
                  </a:schemeClr>
                </a:solidFill>
              </a:rPr>
              <a:t>Νεώτερα για την </a:t>
            </a:r>
            <a:r>
              <a:rPr lang="en-US" sz="3200" dirty="0">
                <a:solidFill>
                  <a:schemeClr val="accent1">
                    <a:tint val="83000"/>
                    <a:satMod val="150000"/>
                  </a:schemeClr>
                </a:solidFill>
              </a:rPr>
              <a:t>PKU</a:t>
            </a:r>
            <a:r>
              <a:rPr lang="el-GR" sz="3200" dirty="0">
                <a:solidFill>
                  <a:schemeClr val="accent1">
                    <a:tint val="83000"/>
                    <a:satMod val="150000"/>
                  </a:schemeClr>
                </a:solidFill>
              </a:rPr>
              <a:t>: σύνδεση με την Νευρο-Βιολογία</a:t>
            </a:r>
            <a:endParaRPr lang="el-GR" sz="2400" dirty="0">
              <a:solidFill>
                <a:schemeClr val="accent1">
                  <a:tint val="83000"/>
                  <a:satMod val="150000"/>
                </a:schemeClr>
              </a:solidFill>
            </a:endParaRPr>
          </a:p>
        </p:txBody>
      </p:sp>
      <p:sp>
        <p:nvSpPr>
          <p:cNvPr id="16388" name="TextBox 2"/>
          <p:cNvSpPr txBox="1">
            <a:spLocks noChangeArrowheads="1"/>
          </p:cNvSpPr>
          <p:nvPr/>
        </p:nvSpPr>
        <p:spPr bwMode="auto">
          <a:xfrm>
            <a:off x="0" y="1126273"/>
            <a:ext cx="9505056"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eaLnBrk="1" hangingPunct="1">
              <a:spcBef>
                <a:spcPct val="0"/>
              </a:spcBef>
              <a:buClrTx/>
              <a:buSzTx/>
              <a:buFontTx/>
              <a:buNone/>
            </a:pPr>
            <a:r>
              <a:rPr lang="el-GR" altLang="el-GR" sz="2400" dirty="0">
                <a:latin typeface="Arial" panose="020B0604020202020204" pitchFamily="34" charset="0"/>
              </a:rPr>
              <a:t>Τα άτομα που πάσχουν από </a:t>
            </a:r>
            <a:r>
              <a:rPr lang="en-US" altLang="el-GR" sz="2400" dirty="0">
                <a:latin typeface="Arial" panose="020B0604020202020204" pitchFamily="34" charset="0"/>
              </a:rPr>
              <a:t>PKU</a:t>
            </a:r>
            <a:r>
              <a:rPr lang="el-GR" altLang="el-GR" sz="2400" dirty="0">
                <a:latin typeface="Arial" panose="020B0604020202020204" pitchFamily="34" charset="0"/>
              </a:rPr>
              <a:t> εξαιτίας μιας </a:t>
            </a:r>
            <a:r>
              <a:rPr lang="el-GR" altLang="el-GR" sz="2400" dirty="0" err="1">
                <a:latin typeface="Arial" panose="020B0604020202020204" pitchFamily="34" charset="0"/>
              </a:rPr>
              <a:t>αυτοσωμικής</a:t>
            </a:r>
            <a:r>
              <a:rPr lang="el-GR" altLang="el-GR" sz="2400" dirty="0">
                <a:latin typeface="Arial" panose="020B0604020202020204" pitchFamily="34" charset="0"/>
              </a:rPr>
              <a:t> μετάλλαξης δεν μπορούν  να παραγάγουν  ένα ένζυμο που διασπά το </a:t>
            </a:r>
            <a:r>
              <a:rPr lang="el-GR" altLang="el-GR" sz="2400" dirty="0" err="1">
                <a:latin typeface="Arial" panose="020B0604020202020204" pitchFamily="34" charset="0"/>
              </a:rPr>
              <a:t>αμινοξύ</a:t>
            </a:r>
            <a:r>
              <a:rPr lang="el-GR" altLang="el-GR" sz="2400" dirty="0">
                <a:latin typeface="Arial" panose="020B0604020202020204" pitchFamily="34" charset="0"/>
              </a:rPr>
              <a:t> </a:t>
            </a:r>
            <a:r>
              <a:rPr lang="el-GR" altLang="el-GR" sz="2400" i="1" dirty="0" err="1">
                <a:latin typeface="Arial" panose="020B0604020202020204" pitchFamily="34" charset="0"/>
              </a:rPr>
              <a:t>Φαινυλαλανίνη</a:t>
            </a:r>
            <a:r>
              <a:rPr lang="el-GR" altLang="el-GR" sz="2400" dirty="0">
                <a:latin typeface="Arial" panose="020B0604020202020204" pitchFamily="34" charset="0"/>
              </a:rPr>
              <a:t> και να το μετατρέψει σε </a:t>
            </a:r>
            <a:r>
              <a:rPr lang="el-GR" altLang="el-GR" sz="2400" i="1" dirty="0" err="1">
                <a:latin typeface="Arial" panose="020B0604020202020204" pitchFamily="34" charset="0"/>
              </a:rPr>
              <a:t>Τυροσίνη</a:t>
            </a:r>
            <a:r>
              <a:rPr lang="el-GR" altLang="el-GR" sz="2400" dirty="0">
                <a:latin typeface="Arial" panose="020B0604020202020204" pitchFamily="34" charset="0"/>
              </a:rPr>
              <a:t>.</a:t>
            </a:r>
          </a:p>
          <a:p>
            <a:pPr eaLnBrk="1" hangingPunct="1">
              <a:spcBef>
                <a:spcPct val="0"/>
              </a:spcBef>
              <a:buClrTx/>
              <a:buSzTx/>
              <a:buFontTx/>
              <a:buNone/>
            </a:pPr>
            <a:r>
              <a:rPr lang="el-GR" altLang="el-GR" sz="2400" dirty="0">
                <a:latin typeface="Arial" panose="020B0604020202020204" pitchFamily="34" charset="0"/>
              </a:rPr>
              <a:t>Η </a:t>
            </a:r>
            <a:r>
              <a:rPr lang="el-GR" altLang="el-GR" sz="2400" dirty="0" err="1">
                <a:latin typeface="Arial" panose="020B0604020202020204" pitchFamily="34" charset="0"/>
              </a:rPr>
              <a:t>τυροσίνη</a:t>
            </a:r>
            <a:r>
              <a:rPr lang="en-US" altLang="el-GR" sz="2400" dirty="0">
                <a:latin typeface="Arial" panose="020B0604020202020204" pitchFamily="34" charset="0"/>
              </a:rPr>
              <a:t>, </a:t>
            </a:r>
            <a:r>
              <a:rPr lang="el-GR" altLang="el-GR" sz="2400" dirty="0">
                <a:latin typeface="Arial" panose="020B0604020202020204" pitchFamily="34" charset="0"/>
              </a:rPr>
              <a:t>με τη σειρά της, είναι πρόδρομη ουσία της </a:t>
            </a:r>
            <a:r>
              <a:rPr lang="el-GR" altLang="el-GR" sz="2400" dirty="0" err="1">
                <a:latin typeface="Arial" panose="020B0604020202020204" pitchFamily="34" charset="0"/>
              </a:rPr>
              <a:t>Ντοπαμίνης</a:t>
            </a:r>
            <a:r>
              <a:rPr lang="el-GR" altLang="el-GR" sz="2400" dirty="0">
                <a:latin typeface="Arial" panose="020B0604020202020204" pitchFamily="34" charset="0"/>
              </a:rPr>
              <a:t> (ως </a:t>
            </a:r>
            <a:r>
              <a:rPr lang="en-US" altLang="el-GR" sz="2400" dirty="0">
                <a:latin typeface="Arial" panose="020B0604020202020204" pitchFamily="34" charset="0"/>
              </a:rPr>
              <a:t>DOPA= </a:t>
            </a:r>
            <a:r>
              <a:rPr lang="en-GB" altLang="el-GR" sz="2400" b="1" dirty="0">
                <a:latin typeface="Arial" panose="020B0604020202020204" pitchFamily="34" charset="0"/>
              </a:rPr>
              <a:t>L-3,4-dihydroxyphenylalanine</a:t>
            </a:r>
            <a:r>
              <a:rPr lang="en-GB" altLang="el-GR" sz="2400" dirty="0">
                <a:latin typeface="Arial" panose="020B0604020202020204" pitchFamily="34" charset="0"/>
              </a:rPr>
              <a:t>)</a:t>
            </a:r>
            <a:r>
              <a:rPr lang="en-US" altLang="el-GR" sz="2400" dirty="0">
                <a:latin typeface="Arial" panose="020B0604020202020204" pitchFamily="34" charset="0"/>
              </a:rPr>
              <a:t>. [</a:t>
            </a:r>
            <a:r>
              <a:rPr lang="el-GR" altLang="el-GR" sz="2400" dirty="0">
                <a:latin typeface="Arial" panose="020B0604020202020204" pitchFamily="34" charset="0"/>
              </a:rPr>
              <a:t>σημαντικός νευροδιαβιβαστής]. Επηρεάζει την ταχύτητα </a:t>
            </a:r>
            <a:r>
              <a:rPr lang="el-GR" altLang="el-GR" sz="2400" dirty="0" err="1">
                <a:latin typeface="Arial" panose="020B0604020202020204" pitchFamily="34" charset="0"/>
              </a:rPr>
              <a:t>Νευροδιαβίβασης</a:t>
            </a:r>
            <a:r>
              <a:rPr lang="el-GR" altLang="el-GR" sz="2400" dirty="0">
                <a:latin typeface="Arial" panose="020B0604020202020204" pitchFamily="34" charset="0"/>
              </a:rPr>
              <a:t> και την Μνήμη Εργασίας.</a:t>
            </a:r>
          </a:p>
          <a:p>
            <a:pPr eaLnBrk="1" hangingPunct="1">
              <a:spcBef>
                <a:spcPct val="0"/>
              </a:spcBef>
              <a:buClrTx/>
              <a:buSzTx/>
              <a:buFontTx/>
              <a:buNone/>
            </a:pPr>
            <a:endParaRPr lang="el-GR" altLang="el-GR" sz="2400" dirty="0">
              <a:latin typeface="Arial" panose="020B0604020202020204" pitchFamily="34" charset="0"/>
            </a:endParaRPr>
          </a:p>
          <a:p>
            <a:pPr eaLnBrk="1" hangingPunct="1">
              <a:spcBef>
                <a:spcPct val="0"/>
              </a:spcBef>
              <a:buClrTx/>
              <a:buSzTx/>
              <a:buFontTx/>
              <a:buNone/>
            </a:pPr>
            <a:r>
              <a:rPr lang="el-GR" altLang="el-GR" sz="2400" i="1" dirty="0" err="1">
                <a:latin typeface="Arial" panose="020B0604020202020204" pitchFamily="34" charset="0"/>
              </a:rPr>
              <a:t>Φαινυλαλανίνη</a:t>
            </a:r>
            <a:r>
              <a:rPr lang="el-GR" altLang="el-GR" sz="2400" dirty="0">
                <a:latin typeface="Arial" panose="020B0604020202020204" pitchFamily="34" charset="0"/>
              </a:rPr>
              <a:t>               </a:t>
            </a:r>
            <a:r>
              <a:rPr lang="el-GR" altLang="el-GR" sz="2400" i="1" dirty="0" err="1">
                <a:latin typeface="Arial" panose="020B0604020202020204" pitchFamily="34" charset="0"/>
              </a:rPr>
              <a:t>Τυροσίνη</a:t>
            </a:r>
            <a:r>
              <a:rPr lang="el-GR" altLang="el-GR" sz="2400" dirty="0">
                <a:latin typeface="Arial" panose="020B0604020202020204" pitchFamily="34" charset="0"/>
              </a:rPr>
              <a:t>                       (</a:t>
            </a:r>
            <a:r>
              <a:rPr lang="en-US" altLang="el-GR" sz="2400" i="1" dirty="0">
                <a:latin typeface="Arial" panose="020B0604020202020204" pitchFamily="34" charset="0"/>
              </a:rPr>
              <a:t>DOPA</a:t>
            </a:r>
            <a:r>
              <a:rPr lang="en-US" altLang="el-GR" sz="2400" dirty="0">
                <a:latin typeface="Arial" panose="020B0604020202020204" pitchFamily="34" charset="0"/>
              </a:rPr>
              <a:t>- </a:t>
            </a:r>
            <a:r>
              <a:rPr lang="el-GR" altLang="el-GR" sz="2400" i="1" dirty="0" err="1">
                <a:latin typeface="Arial" panose="020B0604020202020204" pitchFamily="34" charset="0"/>
              </a:rPr>
              <a:t>Ντοπαμίνη</a:t>
            </a:r>
            <a:r>
              <a:rPr lang="en-US" altLang="el-GR" sz="2400" i="1" dirty="0">
                <a:latin typeface="Arial" panose="020B0604020202020204" pitchFamily="34" charset="0"/>
              </a:rPr>
              <a:t>.</a:t>
            </a:r>
            <a:endParaRPr lang="el-GR" altLang="el-GR" sz="2400" i="1" dirty="0">
              <a:latin typeface="Arial" panose="020B0604020202020204" pitchFamily="34" charset="0"/>
            </a:endParaRPr>
          </a:p>
          <a:p>
            <a:pPr eaLnBrk="1" hangingPunct="1">
              <a:spcBef>
                <a:spcPct val="0"/>
              </a:spcBef>
              <a:buClrTx/>
              <a:buSzTx/>
              <a:buFontTx/>
              <a:buNone/>
            </a:pPr>
            <a:endParaRPr lang="el-GR" altLang="el-GR" sz="2400" i="1" dirty="0">
              <a:latin typeface="Arial" panose="020B0604020202020204" pitchFamily="34" charset="0"/>
            </a:endParaRPr>
          </a:p>
          <a:p>
            <a:pPr eaLnBrk="1" hangingPunct="1">
              <a:spcBef>
                <a:spcPct val="0"/>
              </a:spcBef>
              <a:buClrTx/>
              <a:buSzTx/>
              <a:buFontTx/>
              <a:buNone/>
            </a:pPr>
            <a:r>
              <a:rPr lang="el-GR" altLang="el-GR" sz="1800" b="1" dirty="0">
                <a:latin typeface="Arial" panose="020B0604020202020204" pitchFamily="34" charset="0"/>
              </a:rPr>
              <a:t>ΘΑ ΣΥΝΑΝΤΗΣΕΤΕ ΤΗΝ </a:t>
            </a:r>
            <a:r>
              <a:rPr lang="en-US" altLang="el-GR" sz="1800" b="1" dirty="0">
                <a:latin typeface="Arial" panose="020B0604020202020204" pitchFamily="34" charset="0"/>
              </a:rPr>
              <a:t>DOPA </a:t>
            </a:r>
            <a:r>
              <a:rPr lang="el-GR" altLang="el-GR" sz="1800" b="1" dirty="0">
                <a:latin typeface="Arial" panose="020B0604020202020204" pitchFamily="34" charset="0"/>
              </a:rPr>
              <a:t>ΣΤΗΝ ΓΝΩΣΤΙΚΗ ΨΥΧΟΛΟΓΙΑ ΩΣ ΝΕΥΡΟΔΙΑΒΙΒΑΣΤΗ ΚΑΙ ΟΥΣΙΑ ΠΟΥ ΣΧΕΤΙΖΕΤΑΙ ΜΕ ΤΗ ΜΝΗΜΗ ΕΡΓΑΣΙΑΣ.</a:t>
            </a:r>
          </a:p>
          <a:p>
            <a:pPr eaLnBrk="1" hangingPunct="1">
              <a:spcBef>
                <a:spcPct val="0"/>
              </a:spcBef>
              <a:buClrTx/>
              <a:buSzTx/>
              <a:buFontTx/>
              <a:buNone/>
            </a:pPr>
            <a:endParaRPr lang="el-GR" altLang="el-GR" sz="1800" dirty="0">
              <a:latin typeface="Arial" panose="020B0604020202020204" pitchFamily="34" charset="0"/>
            </a:endParaRPr>
          </a:p>
          <a:p>
            <a:pPr eaLnBrk="1" hangingPunct="1">
              <a:spcBef>
                <a:spcPct val="0"/>
              </a:spcBef>
              <a:buClrTx/>
              <a:buSzTx/>
              <a:buFontTx/>
              <a:buNone/>
            </a:pPr>
            <a:r>
              <a:rPr lang="el-GR" altLang="el-GR" sz="1400" b="1" dirty="0">
                <a:latin typeface="Arial" panose="020B0604020202020204" pitchFamily="34" charset="0"/>
              </a:rPr>
              <a:t>ΕΠΕ: Υποδείξτε το Λάθος: Η Αλκαπτονουρία ή φαινυλκετονουρία, (Α) συνοδεύεται από νοητική στέρηση, (Β) οφείλεται σε αυτοσωμικό υπολειπόμενο γονίδιο, (Γ) επηρεάζει την μνήμη εργασίας, (Δ) σχετίζεται με την ελαττωματική παραγωγή Ντοπαμίνης στον εγκέφαλο. (Ε) Τίποτε από αυτά. </a:t>
            </a:r>
          </a:p>
        </p:txBody>
      </p:sp>
      <p:sp>
        <p:nvSpPr>
          <p:cNvPr id="5" name="Right Arrow 4"/>
          <p:cNvSpPr/>
          <p:nvPr/>
        </p:nvSpPr>
        <p:spPr>
          <a:xfrm>
            <a:off x="2306299" y="4051805"/>
            <a:ext cx="979487"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
        <p:nvSpPr>
          <p:cNvPr id="6" name="Right Arrow 5"/>
          <p:cNvSpPr/>
          <p:nvPr/>
        </p:nvSpPr>
        <p:spPr>
          <a:xfrm>
            <a:off x="4872154" y="4248656"/>
            <a:ext cx="1439862" cy="287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p>
        </p:txBody>
      </p:sp>
    </p:spTree>
    <p:extLst>
      <p:ext uri="{BB962C8B-B14F-4D97-AF65-F5344CB8AC3E}">
        <p14:creationId xmlns:p14="http://schemas.microsoft.com/office/powerpoint/2010/main" val="1239147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B3BF40-CEDE-FC47-BD19-0979D2311FA2}"/>
              </a:ext>
            </a:extLst>
          </p:cNvPr>
          <p:cNvSpPr>
            <a:spLocks noGrp="1"/>
          </p:cNvSpPr>
          <p:nvPr>
            <p:ph type="title"/>
          </p:nvPr>
        </p:nvSpPr>
        <p:spPr>
          <a:xfrm>
            <a:off x="628650" y="365126"/>
            <a:ext cx="8514990" cy="1325563"/>
          </a:xfrm>
        </p:spPr>
        <p:txBody>
          <a:bodyPr/>
          <a:lstStyle/>
          <a:p>
            <a:r>
              <a:rPr lang="en-US" dirty="0"/>
              <a:t>Light vs Zero [</a:t>
            </a:r>
            <a:r>
              <a:rPr lang="el-GR" dirty="0"/>
              <a:t>σε σχέση με την </a:t>
            </a:r>
            <a:r>
              <a:rPr lang="el-GR" dirty="0" err="1"/>
              <a:t>Αλκαπτονουρία</a:t>
            </a:r>
            <a:r>
              <a:rPr lang="el-GR" dirty="0"/>
              <a:t>)</a:t>
            </a:r>
          </a:p>
        </p:txBody>
      </p:sp>
      <p:pic>
        <p:nvPicPr>
          <p:cNvPr id="4" name="Εικόνα 3">
            <a:extLst>
              <a:ext uri="{FF2B5EF4-FFF2-40B4-BE49-F238E27FC236}">
                <a16:creationId xmlns:a16="http://schemas.microsoft.com/office/drawing/2014/main" id="{02B4AF3C-7B88-B8E9-716A-778A4A5FC209}"/>
              </a:ext>
            </a:extLst>
          </p:cNvPr>
          <p:cNvPicPr>
            <a:picLocks noChangeAspect="1"/>
          </p:cNvPicPr>
          <p:nvPr/>
        </p:nvPicPr>
        <p:blipFill>
          <a:blip r:embed="rId3"/>
          <a:stretch>
            <a:fillRect/>
          </a:stretch>
        </p:blipFill>
        <p:spPr>
          <a:xfrm>
            <a:off x="0" y="1680756"/>
            <a:ext cx="8098830" cy="5849166"/>
          </a:xfrm>
          <a:prstGeom prst="rect">
            <a:avLst/>
          </a:prstGeom>
        </p:spPr>
      </p:pic>
      <p:grpSp>
        <p:nvGrpSpPr>
          <p:cNvPr id="8" name="Ομάδα 7">
            <a:extLst>
              <a:ext uri="{FF2B5EF4-FFF2-40B4-BE49-F238E27FC236}">
                <a16:creationId xmlns:a16="http://schemas.microsoft.com/office/drawing/2014/main" id="{7E3CF897-93FF-22AF-4311-36075C72D1F0}"/>
              </a:ext>
            </a:extLst>
          </p:cNvPr>
          <p:cNvGrpSpPr/>
          <p:nvPr/>
        </p:nvGrpSpPr>
        <p:grpSpPr>
          <a:xfrm>
            <a:off x="10629720" y="1748520"/>
            <a:ext cx="77850" cy="360"/>
            <a:chOff x="10629720" y="1748520"/>
            <a:chExt cx="77850" cy="360"/>
          </a:xfrm>
        </p:grpSpPr>
        <mc:AlternateContent xmlns:mc="http://schemas.openxmlformats.org/markup-compatibility/2006" xmlns:p14="http://schemas.microsoft.com/office/powerpoint/2010/main">
          <mc:Choice Requires="p14">
            <p:contentPart p14:bwMode="auto" r:id="rId4">
              <p14:nvContentPartPr>
                <p14:cNvPr id="5" name="Γραφή 4">
                  <a:extLst>
                    <a:ext uri="{FF2B5EF4-FFF2-40B4-BE49-F238E27FC236}">
                      <a16:creationId xmlns:a16="http://schemas.microsoft.com/office/drawing/2014/main" id="{4C77599B-DCB7-1973-3284-7979DDC26563}"/>
                    </a:ext>
                  </a:extLst>
                </p14:cNvPr>
                <p14:cNvContentPartPr/>
                <p14:nvPr/>
              </p14:nvContentPartPr>
              <p14:xfrm>
                <a:off x="10629720" y="1748520"/>
                <a:ext cx="2520" cy="360"/>
              </p14:xfrm>
            </p:contentPart>
          </mc:Choice>
          <mc:Fallback xmlns="">
            <p:pic>
              <p:nvPicPr>
                <p:cNvPr id="5" name="Γραφή 4">
                  <a:extLst>
                    <a:ext uri="{FF2B5EF4-FFF2-40B4-BE49-F238E27FC236}">
                      <a16:creationId xmlns:a16="http://schemas.microsoft.com/office/drawing/2014/main" id="{4C77599B-DCB7-1973-3284-7979DDC26563}"/>
                    </a:ext>
                  </a:extLst>
                </p:cNvPr>
                <p:cNvPicPr/>
                <p:nvPr/>
              </p:nvPicPr>
              <p:blipFill>
                <a:blip r:embed="rId5"/>
                <a:stretch>
                  <a:fillRect/>
                </a:stretch>
              </p:blipFill>
              <p:spPr>
                <a:xfrm>
                  <a:off x="10620720" y="1739880"/>
                  <a:ext cx="20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Γραφή 5">
                  <a:extLst>
                    <a:ext uri="{FF2B5EF4-FFF2-40B4-BE49-F238E27FC236}">
                      <a16:creationId xmlns:a16="http://schemas.microsoft.com/office/drawing/2014/main" id="{15234D98-CED7-8711-123F-42B1542B4AD2}"/>
                    </a:ext>
                  </a:extLst>
                </p14:cNvPr>
                <p14:cNvContentPartPr/>
                <p14:nvPr/>
              </p14:nvContentPartPr>
              <p14:xfrm>
                <a:off x="10652670" y="1748520"/>
                <a:ext cx="2160" cy="360"/>
              </p14:xfrm>
            </p:contentPart>
          </mc:Choice>
          <mc:Fallback xmlns="">
            <p:pic>
              <p:nvPicPr>
                <p:cNvPr id="6" name="Γραφή 5">
                  <a:extLst>
                    <a:ext uri="{FF2B5EF4-FFF2-40B4-BE49-F238E27FC236}">
                      <a16:creationId xmlns:a16="http://schemas.microsoft.com/office/drawing/2014/main" id="{15234D98-CED7-8711-123F-42B1542B4AD2}"/>
                    </a:ext>
                  </a:extLst>
                </p:cNvPr>
                <p:cNvPicPr/>
                <p:nvPr/>
              </p:nvPicPr>
              <p:blipFill>
                <a:blip r:embed="rId5"/>
                <a:stretch>
                  <a:fillRect/>
                </a:stretch>
              </p:blipFill>
              <p:spPr>
                <a:xfrm>
                  <a:off x="10644030" y="1739880"/>
                  <a:ext cx="19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Γραφή 6">
                  <a:extLst>
                    <a:ext uri="{FF2B5EF4-FFF2-40B4-BE49-F238E27FC236}">
                      <a16:creationId xmlns:a16="http://schemas.microsoft.com/office/drawing/2014/main" id="{E1194F85-3D38-8EA5-A27E-0E3898AC1DFB}"/>
                    </a:ext>
                  </a:extLst>
                </p14:cNvPr>
                <p14:cNvContentPartPr/>
                <p14:nvPr/>
              </p14:nvContentPartPr>
              <p14:xfrm>
                <a:off x="10686690" y="1748520"/>
                <a:ext cx="20880" cy="360"/>
              </p14:xfrm>
            </p:contentPart>
          </mc:Choice>
          <mc:Fallback xmlns="">
            <p:pic>
              <p:nvPicPr>
                <p:cNvPr id="7" name="Γραφή 6">
                  <a:extLst>
                    <a:ext uri="{FF2B5EF4-FFF2-40B4-BE49-F238E27FC236}">
                      <a16:creationId xmlns:a16="http://schemas.microsoft.com/office/drawing/2014/main" id="{E1194F85-3D38-8EA5-A27E-0E3898AC1DFB}"/>
                    </a:ext>
                  </a:extLst>
                </p:cNvPr>
                <p:cNvPicPr/>
                <p:nvPr/>
              </p:nvPicPr>
              <p:blipFill>
                <a:blip r:embed="rId8"/>
                <a:stretch>
                  <a:fillRect/>
                </a:stretch>
              </p:blipFill>
              <p:spPr>
                <a:xfrm>
                  <a:off x="10678050" y="1739880"/>
                  <a:ext cx="38520" cy="18000"/>
                </a:xfrm>
                <a:prstGeom prst="rect">
                  <a:avLst/>
                </a:prstGeom>
              </p:spPr>
            </p:pic>
          </mc:Fallback>
        </mc:AlternateContent>
      </p:grpSp>
      <p:grpSp>
        <p:nvGrpSpPr>
          <p:cNvPr id="12" name="Ομάδα 11">
            <a:extLst>
              <a:ext uri="{FF2B5EF4-FFF2-40B4-BE49-F238E27FC236}">
                <a16:creationId xmlns:a16="http://schemas.microsoft.com/office/drawing/2014/main" id="{01EC52FF-484D-4BA9-32F1-7FF74EC83AB5}"/>
              </a:ext>
            </a:extLst>
          </p:cNvPr>
          <p:cNvGrpSpPr/>
          <p:nvPr/>
        </p:nvGrpSpPr>
        <p:grpSpPr>
          <a:xfrm>
            <a:off x="10355400" y="925560"/>
            <a:ext cx="79920" cy="52920"/>
            <a:chOff x="10355400" y="925560"/>
            <a:chExt cx="79920" cy="52920"/>
          </a:xfrm>
        </p:grpSpPr>
        <mc:AlternateContent xmlns:mc="http://schemas.openxmlformats.org/markup-compatibility/2006" xmlns:p14="http://schemas.microsoft.com/office/powerpoint/2010/main">
          <mc:Choice Requires="p14">
            <p:contentPart p14:bwMode="auto" r:id="rId9">
              <p14:nvContentPartPr>
                <p14:cNvPr id="9" name="Γραφή 8">
                  <a:extLst>
                    <a:ext uri="{FF2B5EF4-FFF2-40B4-BE49-F238E27FC236}">
                      <a16:creationId xmlns:a16="http://schemas.microsoft.com/office/drawing/2014/main" id="{BB8F06D1-FD4B-056A-AA14-7E613E3BD2EB}"/>
                    </a:ext>
                  </a:extLst>
                </p14:cNvPr>
                <p14:cNvContentPartPr/>
                <p14:nvPr/>
              </p14:nvContentPartPr>
              <p14:xfrm>
                <a:off x="10355400" y="934920"/>
                <a:ext cx="360" cy="2160"/>
              </p14:xfrm>
            </p:contentPart>
          </mc:Choice>
          <mc:Fallback xmlns="">
            <p:pic>
              <p:nvPicPr>
                <p:cNvPr id="9" name="Γραφή 8">
                  <a:extLst>
                    <a:ext uri="{FF2B5EF4-FFF2-40B4-BE49-F238E27FC236}">
                      <a16:creationId xmlns:a16="http://schemas.microsoft.com/office/drawing/2014/main" id="{BB8F06D1-FD4B-056A-AA14-7E613E3BD2EB}"/>
                    </a:ext>
                  </a:extLst>
                </p:cNvPr>
                <p:cNvPicPr/>
                <p:nvPr/>
              </p:nvPicPr>
              <p:blipFill>
                <a:blip r:embed="rId5"/>
                <a:stretch>
                  <a:fillRect/>
                </a:stretch>
              </p:blipFill>
              <p:spPr>
                <a:xfrm>
                  <a:off x="10346760" y="926280"/>
                  <a:ext cx="180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Γραφή 9">
                  <a:extLst>
                    <a:ext uri="{FF2B5EF4-FFF2-40B4-BE49-F238E27FC236}">
                      <a16:creationId xmlns:a16="http://schemas.microsoft.com/office/drawing/2014/main" id="{4851E123-E878-5B93-A638-63F6E445797D}"/>
                    </a:ext>
                  </a:extLst>
                </p14:cNvPr>
                <p14:cNvContentPartPr/>
                <p14:nvPr/>
              </p14:nvContentPartPr>
              <p14:xfrm>
                <a:off x="10355400" y="925560"/>
                <a:ext cx="360" cy="360"/>
              </p14:xfrm>
            </p:contentPart>
          </mc:Choice>
          <mc:Fallback xmlns="">
            <p:pic>
              <p:nvPicPr>
                <p:cNvPr id="10" name="Γραφή 9">
                  <a:extLst>
                    <a:ext uri="{FF2B5EF4-FFF2-40B4-BE49-F238E27FC236}">
                      <a16:creationId xmlns:a16="http://schemas.microsoft.com/office/drawing/2014/main" id="{4851E123-E878-5B93-A638-63F6E445797D}"/>
                    </a:ext>
                  </a:extLst>
                </p:cNvPr>
                <p:cNvPicPr/>
                <p:nvPr/>
              </p:nvPicPr>
              <p:blipFill>
                <a:blip r:embed="rId5"/>
                <a:stretch>
                  <a:fillRect/>
                </a:stretch>
              </p:blipFill>
              <p:spPr>
                <a:xfrm>
                  <a:off x="10346760" y="9169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Γραφή 10">
                  <a:extLst>
                    <a:ext uri="{FF2B5EF4-FFF2-40B4-BE49-F238E27FC236}">
                      <a16:creationId xmlns:a16="http://schemas.microsoft.com/office/drawing/2014/main" id="{5ECFA6E3-DCB0-006B-7E50-C0EC84B20D2C}"/>
                    </a:ext>
                  </a:extLst>
                </p14:cNvPr>
                <p14:cNvContentPartPr/>
                <p14:nvPr/>
              </p14:nvContentPartPr>
              <p14:xfrm>
                <a:off x="10355400" y="925560"/>
                <a:ext cx="79920" cy="52920"/>
              </p14:xfrm>
            </p:contentPart>
          </mc:Choice>
          <mc:Fallback xmlns="">
            <p:pic>
              <p:nvPicPr>
                <p:cNvPr id="11" name="Γραφή 10">
                  <a:extLst>
                    <a:ext uri="{FF2B5EF4-FFF2-40B4-BE49-F238E27FC236}">
                      <a16:creationId xmlns:a16="http://schemas.microsoft.com/office/drawing/2014/main" id="{5ECFA6E3-DCB0-006B-7E50-C0EC84B20D2C}"/>
                    </a:ext>
                  </a:extLst>
                </p:cNvPr>
                <p:cNvPicPr/>
                <p:nvPr/>
              </p:nvPicPr>
              <p:blipFill>
                <a:blip r:embed="rId12"/>
                <a:stretch>
                  <a:fillRect/>
                </a:stretch>
              </p:blipFill>
              <p:spPr>
                <a:xfrm>
                  <a:off x="10346760" y="916920"/>
                  <a:ext cx="97560" cy="70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3" name="Γραφή 12">
                <a:extLst>
                  <a:ext uri="{FF2B5EF4-FFF2-40B4-BE49-F238E27FC236}">
                    <a16:creationId xmlns:a16="http://schemas.microsoft.com/office/drawing/2014/main" id="{53DC3D2F-0099-F85C-7ED0-E13CD37CD812}"/>
                  </a:ext>
                </a:extLst>
              </p14:cNvPr>
              <p14:cNvContentPartPr/>
              <p14:nvPr/>
            </p14:nvContentPartPr>
            <p14:xfrm>
              <a:off x="10584000" y="571320"/>
              <a:ext cx="360" cy="360"/>
            </p14:xfrm>
          </p:contentPart>
        </mc:Choice>
        <mc:Fallback xmlns="">
          <p:pic>
            <p:nvPicPr>
              <p:cNvPr id="13" name="Γραφή 12">
                <a:extLst>
                  <a:ext uri="{FF2B5EF4-FFF2-40B4-BE49-F238E27FC236}">
                    <a16:creationId xmlns:a16="http://schemas.microsoft.com/office/drawing/2014/main" id="{53DC3D2F-0099-F85C-7ED0-E13CD37CD812}"/>
                  </a:ext>
                </a:extLst>
              </p:cNvPr>
              <p:cNvPicPr/>
              <p:nvPr/>
            </p:nvPicPr>
            <p:blipFill>
              <a:blip r:embed="rId5"/>
              <a:stretch>
                <a:fillRect/>
              </a:stretch>
            </p:blipFill>
            <p:spPr>
              <a:xfrm>
                <a:off x="10575360" y="562680"/>
                <a:ext cx="18000" cy="18000"/>
              </a:xfrm>
              <a:prstGeom prst="rect">
                <a:avLst/>
              </a:prstGeom>
            </p:spPr>
          </p:pic>
        </mc:Fallback>
      </mc:AlternateContent>
    </p:spTree>
    <p:extLst>
      <p:ext uri="{BB962C8B-B14F-4D97-AF65-F5344CB8AC3E}">
        <p14:creationId xmlns:p14="http://schemas.microsoft.com/office/powerpoint/2010/main" val="357846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702" y="210581"/>
            <a:ext cx="8858943" cy="945149"/>
          </a:xfrm>
        </p:spPr>
        <p:txBody>
          <a:bodyPr>
            <a:noAutofit/>
          </a:bodyPr>
          <a:lstStyle/>
          <a:p>
            <a:pPr eaLnBrk="1" fontAlgn="auto" hangingPunct="1">
              <a:spcAft>
                <a:spcPts val="0"/>
              </a:spcAft>
              <a:defRPr/>
            </a:pPr>
            <a:r>
              <a:rPr lang="el-GR" sz="3200" dirty="0">
                <a:solidFill>
                  <a:schemeClr val="accent1">
                    <a:tint val="88000"/>
                    <a:satMod val="150000"/>
                  </a:schemeClr>
                </a:solidFill>
              </a:rPr>
              <a:t>Αδυναμία μεταβολισμού της Λακτόζης: Δυσανεξία στη Λακτόζη και Γαλακτοσαιμία (γενετική πάθηση)</a:t>
            </a:r>
            <a:r>
              <a:rPr lang="en-US" sz="3200" dirty="0">
                <a:solidFill>
                  <a:schemeClr val="accent1">
                    <a:tint val="88000"/>
                    <a:satMod val="150000"/>
                  </a:schemeClr>
                </a:solidFill>
              </a:rPr>
              <a:t> </a:t>
            </a:r>
            <a:endParaRPr lang="el-GR" sz="3200" dirty="0">
              <a:solidFill>
                <a:schemeClr val="accent1">
                  <a:tint val="88000"/>
                  <a:satMod val="150000"/>
                </a:schemeClr>
              </a:solidFill>
            </a:endParaRPr>
          </a:p>
        </p:txBody>
      </p:sp>
      <p:sp>
        <p:nvSpPr>
          <p:cNvPr id="18435" name="Rectangle 1"/>
          <p:cNvSpPr>
            <a:spLocks noChangeArrowheads="1"/>
          </p:cNvSpPr>
          <p:nvPr/>
        </p:nvSpPr>
        <p:spPr bwMode="auto">
          <a:xfrm>
            <a:off x="0" y="-38100"/>
            <a:ext cx="47625" cy="76200"/>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indent="47625">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a:spcBef>
                <a:spcPct val="0"/>
              </a:spcBef>
              <a:buClrTx/>
              <a:buSzTx/>
              <a:buFontTx/>
              <a:buChar char="•"/>
            </a:pPr>
            <a:endParaRPr lang="el-GR" altLang="el-GR" sz="500">
              <a:solidFill>
                <a:srgbClr val="FFFFFF"/>
              </a:solidFill>
              <a:latin typeface="Courier New" panose="02070309020205020404" pitchFamily="49" charset="0"/>
              <a:cs typeface="Courier New" panose="02070309020205020404" pitchFamily="49" charset="0"/>
            </a:endParaRPr>
          </a:p>
        </p:txBody>
      </p:sp>
      <p:pic>
        <p:nvPicPr>
          <p:cNvPr id="18436" name="Picture 2" descr="http://upload.wikimedia.org/wikipedia/commons/thumb/3/36/Lactose_Haworth.svg/120px-Lactose_Haworth.svg.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482" y="2287588"/>
            <a:ext cx="2608263"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descr="http://upload.wikimedia.org/wikipedia/commons/thumb/8/82/Beta-D-Glucopyranose.svg/111px-Beta-D-Glucopyranose.svg.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1649" y="2429669"/>
            <a:ext cx="10572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 descr="http://upload.wikimedia.org/wikipedia/commons/thumb/f/fa/Beta-D-Galactopyranose.svg/111px-Beta-D-Galactopyranose.svg.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1638" y="2276475"/>
            <a:ext cx="1633537"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Box 6"/>
          <p:cNvSpPr txBox="1">
            <a:spLocks noChangeArrowheads="1"/>
          </p:cNvSpPr>
          <p:nvPr/>
        </p:nvSpPr>
        <p:spPr bwMode="auto">
          <a:xfrm>
            <a:off x="3995738" y="4221163"/>
            <a:ext cx="1655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l-GR" altLang="el-GR" sz="1800">
                <a:solidFill>
                  <a:srgbClr val="C00000"/>
                </a:solidFill>
                <a:latin typeface="Arial" panose="020B0604020202020204" pitchFamily="34" charset="0"/>
              </a:rPr>
              <a:t>Γαλακτόζη</a:t>
            </a:r>
          </a:p>
        </p:txBody>
      </p:sp>
      <p:sp>
        <p:nvSpPr>
          <p:cNvPr id="18440" name="TextBox 7"/>
          <p:cNvSpPr txBox="1">
            <a:spLocks noChangeArrowheads="1"/>
          </p:cNvSpPr>
          <p:nvPr/>
        </p:nvSpPr>
        <p:spPr bwMode="auto">
          <a:xfrm>
            <a:off x="6588125" y="4149725"/>
            <a:ext cx="158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l-GR" altLang="el-GR" sz="1800">
                <a:latin typeface="Arial" panose="020B0604020202020204" pitchFamily="34" charset="0"/>
              </a:rPr>
              <a:t>Γλυκόζη</a:t>
            </a:r>
          </a:p>
        </p:txBody>
      </p:sp>
      <p:sp>
        <p:nvSpPr>
          <p:cNvPr id="18441" name="TextBox 8"/>
          <p:cNvSpPr txBox="1">
            <a:spLocks noChangeArrowheads="1"/>
          </p:cNvSpPr>
          <p:nvPr/>
        </p:nvSpPr>
        <p:spPr bwMode="auto">
          <a:xfrm>
            <a:off x="683568" y="4828013"/>
            <a:ext cx="19446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l-GR" altLang="el-GR" sz="1800" dirty="0">
                <a:latin typeface="Arial" panose="020B0604020202020204" pitchFamily="34" charset="0"/>
              </a:rPr>
              <a:t>ΛΑΚΤΟΖΗ (</a:t>
            </a:r>
            <a:r>
              <a:rPr lang="el-GR" altLang="el-GR" sz="1800" dirty="0" err="1">
                <a:latin typeface="Arial" panose="020B0604020202020204" pitchFamily="34" charset="0"/>
              </a:rPr>
              <a:t>Δισακχαρίτης</a:t>
            </a:r>
            <a:r>
              <a:rPr lang="el-GR" altLang="el-GR" sz="1800" dirty="0">
                <a:latin typeface="Arial" panose="020B0604020202020204" pitchFamily="34" charset="0"/>
              </a:rPr>
              <a:t>)</a:t>
            </a:r>
          </a:p>
        </p:txBody>
      </p:sp>
      <p:sp>
        <p:nvSpPr>
          <p:cNvPr id="3" name="Συν 2"/>
          <p:cNvSpPr/>
          <p:nvPr/>
        </p:nvSpPr>
        <p:spPr>
          <a:xfrm>
            <a:off x="5924317" y="2890053"/>
            <a:ext cx="663808" cy="53973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Δεξί βέλος 6"/>
          <p:cNvSpPr/>
          <p:nvPr/>
        </p:nvSpPr>
        <p:spPr>
          <a:xfrm>
            <a:off x="2867936" y="3159918"/>
            <a:ext cx="983984" cy="125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Κάτω βέλος 7"/>
          <p:cNvSpPr/>
          <p:nvPr/>
        </p:nvSpPr>
        <p:spPr>
          <a:xfrm>
            <a:off x="827585" y="1916832"/>
            <a:ext cx="216024" cy="9732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p:cNvSpPr txBox="1"/>
          <p:nvPr/>
        </p:nvSpPr>
        <p:spPr>
          <a:xfrm>
            <a:off x="683569" y="1628800"/>
            <a:ext cx="2376264" cy="369332"/>
          </a:xfrm>
          <a:prstGeom prst="rect">
            <a:avLst/>
          </a:prstGeom>
          <a:noFill/>
        </p:spPr>
        <p:txBody>
          <a:bodyPr wrap="square" rtlCol="0">
            <a:spAutoFit/>
          </a:bodyPr>
          <a:lstStyle/>
          <a:p>
            <a:r>
              <a:rPr lang="el-GR" dirty="0">
                <a:solidFill>
                  <a:schemeClr val="accent2"/>
                </a:solidFill>
              </a:rPr>
              <a:t>Δράση της Λακτάσης</a:t>
            </a:r>
          </a:p>
        </p:txBody>
      </p:sp>
      <p:pic>
        <p:nvPicPr>
          <p:cNvPr id="5" name="Εγγεγραμμένος ήχος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062785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30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46049" y="56689"/>
            <a:ext cx="8229600" cy="928464"/>
          </a:xfrm>
        </p:spPr>
        <p:txBody>
          <a:bodyPr>
            <a:normAutofit/>
          </a:bodyPr>
          <a:lstStyle/>
          <a:p>
            <a:r>
              <a:rPr lang="el-GR" sz="3200" b="1" dirty="0">
                <a:solidFill>
                  <a:schemeClr val="accent1">
                    <a:tint val="88000"/>
                    <a:satMod val="150000"/>
                  </a:schemeClr>
                </a:solidFill>
              </a:rPr>
              <a:t>Δυσανεξία στη Λακτόζη</a:t>
            </a:r>
            <a:endParaRPr lang="el-GR" sz="3200" b="1" dirty="0"/>
          </a:p>
        </p:txBody>
      </p:sp>
      <p:sp>
        <p:nvSpPr>
          <p:cNvPr id="4" name="TextBox 3"/>
          <p:cNvSpPr txBox="1"/>
          <p:nvPr/>
        </p:nvSpPr>
        <p:spPr>
          <a:xfrm>
            <a:off x="446049" y="985153"/>
            <a:ext cx="7848872" cy="4278094"/>
          </a:xfrm>
          <a:prstGeom prst="rect">
            <a:avLst/>
          </a:prstGeom>
          <a:noFill/>
        </p:spPr>
        <p:txBody>
          <a:bodyPr wrap="square" rtlCol="0">
            <a:spAutoFit/>
          </a:bodyPr>
          <a:lstStyle/>
          <a:p>
            <a:r>
              <a:rPr lang="el-GR" sz="2000" dirty="0"/>
              <a:t>Αν δεν υπάρχει αρκετή </a:t>
            </a:r>
            <a:r>
              <a:rPr lang="el-GR" sz="2000" dirty="0" err="1"/>
              <a:t>Λακτάση</a:t>
            </a:r>
            <a:r>
              <a:rPr lang="el-GR" sz="2000" dirty="0"/>
              <a:t> (ένζυμο) σε ένα άτομο, η κατάσταση αυτή θεωρείται ως Δυσανεξία στη Λακτόζη. Τότε η λακτόζη συνεχίζει αναλλοίωτη την πορεία της στο </a:t>
            </a:r>
            <a:r>
              <a:rPr lang="el-GR" sz="2000" dirty="0">
                <a:hlinkClick r:id="rId5" tooltip="Παχύ έντερο"/>
              </a:rPr>
              <a:t>παχύ έντερο</a:t>
            </a:r>
            <a:r>
              <a:rPr lang="el-GR" sz="2000" dirty="0"/>
              <a:t>. Εκεί τα εντερικά βακτηρίδια την μετατρέπουν σε </a:t>
            </a:r>
            <a:r>
              <a:rPr lang="el-GR" sz="2000" dirty="0">
                <a:hlinkClick r:id="rId6" tooltip="Λιπαρά οξέα"/>
              </a:rPr>
              <a:t>λιπαρά οξέα</a:t>
            </a:r>
            <a:r>
              <a:rPr lang="el-GR" sz="2000" dirty="0"/>
              <a:t> μικρής αλυσίδας, με ταυτόχρονη παραγωγή αερίων (διοξειδίου του άνθρακα, υδρογόνου και μεθανίου). Αυτή η δημιουργία αερίων από τα βακτηρίδια του παχέος εντέρου προκαλεί μια σειρά δυσάρεστων συμπτωμάτων, όπως ναυτία, δυσπεψία, φούσκωμα του στομαχιού, κοιλιακό πόνο ή κολικούς, γουργούρισμα των εντέρων και έκλυση αερίων, ακόμη και διάρροια.</a:t>
            </a:r>
          </a:p>
          <a:p>
            <a:r>
              <a:rPr lang="el-GR" dirty="0"/>
              <a:t>Στην Ελλάδα εκτιμάται ότι περίπου 30% των παιδιών κάτω των 5 ετών εμφανίζουν κάποια μορφή δυσανεξίας στη λακτόζη, ενώ το ποσοστό αυξάνεται πριν την εφηβεία.</a:t>
            </a:r>
          </a:p>
          <a:p>
            <a:endParaRPr lang="el-GR" sz="2000" dirty="0"/>
          </a:p>
          <a:p>
            <a:endParaRPr lang="el-GR" dirty="0"/>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40058" y="5096219"/>
            <a:ext cx="609600" cy="609600"/>
          </a:xfrm>
          <a:prstGeom prst="rect">
            <a:avLst/>
          </a:prstGeom>
        </p:spPr>
      </p:pic>
    </p:spTree>
    <p:extLst>
      <p:ext uri="{BB962C8B-B14F-4D97-AF65-F5344CB8AC3E}">
        <p14:creationId xmlns:p14="http://schemas.microsoft.com/office/powerpoint/2010/main" val="2765032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9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324291" y="883630"/>
            <a:ext cx="8064896"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l-GR" altLang="el-GR" sz="2000" i="1" dirty="0">
                <a:latin typeface="Arial" panose="020B0604020202020204" pitchFamily="34" charset="0"/>
              </a:rPr>
              <a:t>Η </a:t>
            </a:r>
            <a:r>
              <a:rPr lang="el-GR" altLang="el-GR" sz="2000" i="1" dirty="0" err="1">
                <a:latin typeface="Arial" panose="020B0604020202020204" pitchFamily="34" charset="0"/>
              </a:rPr>
              <a:t>Γαλακτοσαιμία</a:t>
            </a:r>
            <a:r>
              <a:rPr lang="el-GR" altLang="el-GR" sz="2000" i="1" dirty="0">
                <a:latin typeface="Arial" panose="020B0604020202020204" pitchFamily="34" charset="0"/>
              </a:rPr>
              <a:t>, </a:t>
            </a:r>
            <a:r>
              <a:rPr lang="el-GR" altLang="el-GR" sz="2000" dirty="0">
                <a:latin typeface="Arial" panose="020B0604020202020204" pitchFamily="34" charset="0"/>
              </a:rPr>
              <a:t>λοιπόν, είναι ανάλογη περίπτωση με την ΡΚU: Στην περίπτωση αυτή, τα βρέφη που γεννιούνται με την πάθηση στερούνται ενός ενζύμου που διασπά τη γαλακτόζη. Και εδώ η πάθηση οφείλεται σε αυτοσωμικό υπολειπόμενο γονίδιο. Και στην περίπτωση αυτή παρατηρείται συγκέντρωση κάποιου τοξικού </a:t>
            </a:r>
            <a:r>
              <a:rPr lang="el-GR" altLang="el-GR" sz="2000" dirty="0" err="1">
                <a:latin typeface="Arial" panose="020B0604020202020204" pitchFamily="34" charset="0"/>
              </a:rPr>
              <a:t>μεταβολίτη</a:t>
            </a:r>
            <a:r>
              <a:rPr lang="el-GR" altLang="el-GR" sz="2000" dirty="0">
                <a:latin typeface="Arial" panose="020B0604020202020204" pitchFamily="34" charset="0"/>
              </a:rPr>
              <a:t>  στο αίμα (</a:t>
            </a:r>
            <a:r>
              <a:rPr lang="el-GR" altLang="el-GR" sz="2000" i="1" dirty="0">
                <a:latin typeface="Arial" panose="020B0604020202020204" pitchFamily="34" charset="0"/>
              </a:rPr>
              <a:t>γενετικά νοσήματα του μεταβολισμού</a:t>
            </a:r>
            <a:r>
              <a:rPr lang="el-GR" altLang="el-GR" sz="2000" dirty="0">
                <a:latin typeface="Arial" panose="020B0604020202020204" pitchFamily="34" charset="0"/>
              </a:rPr>
              <a:t>), καθώς και υψηλή αποβολή του στα ούρα. Παράλληλα, η πάθηση συνοδεύεται από μια σειρά βαριά συμπτώματα, όπως πνευματική και σωματική (</a:t>
            </a:r>
            <a:r>
              <a:rPr lang="el-GR" altLang="el-GR" sz="2000" dirty="0" err="1">
                <a:latin typeface="Arial" panose="020B0604020202020204" pitchFamily="34" charset="0"/>
              </a:rPr>
              <a:t>καθ</a:t>
            </a:r>
            <a:r>
              <a:rPr lang="el-GR" altLang="el-GR" sz="2000" dirty="0">
                <a:latin typeface="Arial" panose="020B0604020202020204" pitchFamily="34" charset="0"/>
              </a:rPr>
              <a:t>)υστέρηση και πρόωρο θάνατο. Κι εδώ η αντιμετώπιση γίνεται με διαιτητικό τρόπο κι έτσι το γάλα αντικαθίσταται από υποκατάστατα χωρίς γαλακτόζη.</a:t>
            </a:r>
            <a:r>
              <a:rPr lang="el-GR" altLang="el-GR" sz="1600" dirty="0">
                <a:latin typeface="Arial" panose="020B0604020202020204" pitchFamily="34" charset="0"/>
              </a:rPr>
              <a:t> </a:t>
            </a:r>
          </a:p>
          <a:p>
            <a:pPr eaLnBrk="1" hangingPunct="1">
              <a:spcBef>
                <a:spcPct val="0"/>
              </a:spcBef>
              <a:buClrTx/>
              <a:buSzTx/>
              <a:buFontTx/>
              <a:buNone/>
            </a:pPr>
            <a:endParaRPr lang="el-GR" altLang="el-GR" sz="1600" dirty="0">
              <a:latin typeface="Arial" panose="020B0604020202020204" pitchFamily="34" charset="0"/>
            </a:endParaRPr>
          </a:p>
          <a:p>
            <a:pPr eaLnBrk="1" hangingPunct="1">
              <a:spcBef>
                <a:spcPct val="0"/>
              </a:spcBef>
              <a:buClrTx/>
              <a:buSzTx/>
              <a:buFontTx/>
              <a:buNone/>
            </a:pPr>
            <a:r>
              <a:rPr lang="el-GR" altLang="el-GR" sz="1600" dirty="0">
                <a:latin typeface="Arial" panose="020B0604020202020204" pitchFamily="34" charset="0"/>
              </a:rPr>
              <a:t>Συχνότητα στην Ελλάδα: 1/14.000 γεννήσεις.</a:t>
            </a:r>
          </a:p>
          <a:p>
            <a:pPr eaLnBrk="1" hangingPunct="1">
              <a:spcBef>
                <a:spcPct val="0"/>
              </a:spcBef>
              <a:buClrTx/>
              <a:buSzTx/>
              <a:buFontTx/>
              <a:buNone/>
            </a:pPr>
            <a:endParaRPr lang="el-GR" altLang="el-GR" sz="1600" dirty="0">
              <a:latin typeface="Arial" panose="020B0604020202020204" pitchFamily="34" charset="0"/>
            </a:endParaRPr>
          </a:p>
          <a:p>
            <a:pPr eaLnBrk="1" hangingPunct="1">
              <a:spcBef>
                <a:spcPct val="0"/>
              </a:spcBef>
              <a:buClrTx/>
              <a:buSzTx/>
              <a:buFontTx/>
              <a:buNone/>
            </a:pPr>
            <a:r>
              <a:rPr lang="el-GR" altLang="el-GR" sz="1600" dirty="0">
                <a:latin typeface="Arial" panose="020B0604020202020204" pitchFamily="34" charset="0"/>
              </a:rPr>
              <a:t>ΕΠΕ: Η Γαλακτοσαιμία (Α) ονομάζεται και δυσανεξία στη Λακτόζη, (Β) συνοδεύεται από νοητική στέρηση, (Γ) μπορεί να αντιμετωπισθεί με διαιτητικό τρόπο, (Δ) οφείλεται σε αυτοσωμικό υπολειπόμενο γονίδιο, (Ε) διαφέρει από την δυσανεξία στη Λακτόζη. Υποδείξτε το λάθος. </a:t>
            </a:r>
          </a:p>
          <a:p>
            <a:pPr eaLnBrk="1" hangingPunct="1">
              <a:spcBef>
                <a:spcPct val="0"/>
              </a:spcBef>
              <a:buClrTx/>
              <a:buSzTx/>
              <a:buFontTx/>
              <a:buNone/>
            </a:pPr>
            <a:endParaRPr lang="el-GR" altLang="el-GR" sz="1600" dirty="0">
              <a:latin typeface="Arial" panose="020B0604020202020204" pitchFamily="34" charset="0"/>
            </a:endParaRPr>
          </a:p>
        </p:txBody>
      </p:sp>
      <p:sp>
        <p:nvSpPr>
          <p:cNvPr id="10243" name="Rectangle 5"/>
          <p:cNvSpPr>
            <a:spLocks noGrp="1" noChangeArrowheads="1"/>
          </p:cNvSpPr>
          <p:nvPr>
            <p:ph type="title"/>
          </p:nvPr>
        </p:nvSpPr>
        <p:spPr>
          <a:xfrm>
            <a:off x="-101768" y="383204"/>
            <a:ext cx="9073132" cy="648072"/>
          </a:xfrm>
        </p:spPr>
        <p:txBody>
          <a:bodyPr>
            <a:normAutofit/>
          </a:bodyPr>
          <a:lstStyle/>
          <a:p>
            <a:pPr eaLnBrk="1" fontAlgn="auto" hangingPunct="1">
              <a:spcAft>
                <a:spcPts val="0"/>
              </a:spcAft>
              <a:defRPr/>
            </a:pPr>
            <a:r>
              <a:rPr lang="el-GR" sz="3200" dirty="0">
                <a:solidFill>
                  <a:schemeClr val="accent1">
                    <a:tint val="88000"/>
                    <a:satMod val="150000"/>
                  </a:schemeClr>
                </a:solidFill>
              </a:rPr>
              <a:t>Δυσανεξία στη Λακτόζη και </a:t>
            </a:r>
            <a:r>
              <a:rPr lang="el-GR" sz="3200" dirty="0" err="1">
                <a:solidFill>
                  <a:schemeClr val="accent1">
                    <a:tint val="88000"/>
                    <a:satMod val="150000"/>
                  </a:schemeClr>
                </a:solidFill>
              </a:rPr>
              <a:t>Γαλακτοσαιμία</a:t>
            </a:r>
            <a:r>
              <a:rPr lang="en-US" sz="3200" dirty="0">
                <a:solidFill>
                  <a:schemeClr val="accent1">
                    <a:tint val="88000"/>
                    <a:satMod val="150000"/>
                  </a:schemeClr>
                </a:solidFill>
              </a:rPr>
              <a:t> </a:t>
            </a:r>
            <a:r>
              <a:rPr lang="el-GR" sz="3200" dirty="0">
                <a:solidFill>
                  <a:schemeClr val="accent1">
                    <a:tint val="88000"/>
                    <a:satMod val="150000"/>
                  </a:schemeClr>
                </a:solidFill>
              </a:rPr>
              <a:t> </a:t>
            </a:r>
          </a:p>
        </p:txBody>
      </p:sp>
    </p:spTree>
    <p:extLst>
      <p:ext uri="{BB962C8B-B14F-4D97-AF65-F5344CB8AC3E}">
        <p14:creationId xmlns:p14="http://schemas.microsoft.com/office/powerpoint/2010/main" val="4109163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79388" y="615226"/>
            <a:ext cx="8964612"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111125">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l-GR" altLang="el-GR" sz="1800" dirty="0">
                <a:latin typeface="Arial" panose="020B0604020202020204" pitchFamily="34" charset="0"/>
              </a:rPr>
              <a:t>Είναι μια σοβαρή γενετική νόσος, η πιο συχνή υποτελής </a:t>
            </a:r>
            <a:r>
              <a:rPr lang="el-GR" altLang="el-GR" sz="1800" dirty="0" err="1">
                <a:latin typeface="Arial" panose="020B0604020202020204" pitchFamily="34" charset="0"/>
              </a:rPr>
              <a:t>αυτοσωμική</a:t>
            </a:r>
            <a:r>
              <a:rPr lang="el-GR" altLang="el-GR" sz="1800" dirty="0">
                <a:latin typeface="Arial" panose="020B0604020202020204" pitchFamily="34" charset="0"/>
              </a:rPr>
              <a:t> διαταραχή στα λευκά (Καυκάσια) </a:t>
            </a:r>
            <a:r>
              <a:rPr lang="el-GR" altLang="el-GR" sz="1800" dirty="0" err="1">
                <a:latin typeface="Arial" panose="020B0604020202020204" pitchFamily="34" charset="0"/>
              </a:rPr>
              <a:t>παιδιά.Τα</a:t>
            </a:r>
            <a:r>
              <a:rPr lang="el-GR" altLang="el-GR" sz="1800" dirty="0">
                <a:latin typeface="Arial" panose="020B0604020202020204" pitchFamily="34" charset="0"/>
              </a:rPr>
              <a:t> κύρια συμπτώματα οφείλονται σε διαταραχή των εξωκρινών εκκρίσεων.</a:t>
            </a:r>
          </a:p>
          <a:p>
            <a:pPr eaLnBrk="1" hangingPunct="1">
              <a:spcBef>
                <a:spcPct val="0"/>
              </a:spcBef>
              <a:buClrTx/>
              <a:buSzTx/>
              <a:buFontTx/>
              <a:buNone/>
            </a:pPr>
            <a:r>
              <a:rPr lang="el-GR" altLang="el-GR" sz="1800" dirty="0">
                <a:latin typeface="Arial" panose="020B0604020202020204" pitchFamily="34" charset="0"/>
              </a:rPr>
              <a:t>Κατά κύριο λόγο προσβάλλει τα πνευμόνια και το πάγκρεας, προκαλεί συχνές λοιμώξεις του αναπνευστικού συστήματος και ελαττωμένη απορρόφηση της τροφής. </a:t>
            </a:r>
          </a:p>
          <a:p>
            <a:pPr eaLnBrk="1" hangingPunct="1">
              <a:spcBef>
                <a:spcPct val="0"/>
              </a:spcBef>
              <a:buClrTx/>
              <a:buSzTx/>
              <a:buFontTx/>
              <a:buNone/>
            </a:pPr>
            <a:r>
              <a:rPr lang="el-GR" altLang="el-GR" sz="1800" dirty="0">
                <a:latin typeface="Arial" panose="020B0604020202020204" pitchFamily="34" charset="0"/>
              </a:rPr>
              <a:t>Η λεπτή ινώδης </a:t>
            </a:r>
            <a:r>
              <a:rPr lang="el-GR" altLang="el-GR" sz="1800" dirty="0" err="1">
                <a:latin typeface="Arial" panose="020B0604020202020204" pitchFamily="34" charset="0"/>
              </a:rPr>
              <a:t>βλέννη</a:t>
            </a:r>
            <a:r>
              <a:rPr lang="el-GR" altLang="el-GR" sz="1800" dirty="0">
                <a:latin typeface="Arial" panose="020B0604020202020204" pitchFamily="34" charset="0"/>
              </a:rPr>
              <a:t> που παράγεται από τους βρόγχους, είναι συνήθως επικίνδυνη γιατί είναι δύσκολο να αποβληθεί με το βήξιμο, έτσι παρατηρούνται συχνές λοιμώξεις του αναπνευστικού συστήματος, όπως είναι η πνευμονία. Κάθε κρίση της λοίμωξης αφήνει τα πνευμόνια ελαφρά πιο πειραγμένα από πριν και έτσι η υγεία του παιδιού χειροτερεύει. Η θεραπεία με αντιβιοτικά και η έντονη φυσικοθεραπεία δεν είναι δυνατόν να αποτρέψει τέτοια επεισόδια αλλά βοηθά να αντιμετωπισθούν.</a:t>
            </a:r>
          </a:p>
          <a:p>
            <a:pPr eaLnBrk="1" hangingPunct="1">
              <a:spcBef>
                <a:spcPct val="0"/>
              </a:spcBef>
              <a:buClrTx/>
              <a:buSzTx/>
              <a:buFontTx/>
              <a:buNone/>
            </a:pPr>
            <a:r>
              <a:rPr lang="el-GR" altLang="el-GR" sz="1800" dirty="0">
                <a:latin typeface="Arial" panose="020B0604020202020204" pitchFamily="34" charset="0"/>
              </a:rPr>
              <a:t>Το πάγκρεας μπλοκάρεται από ινώδεις εκκρίσεις και έτσι δεν μπορεί να παράγει πεπτικούς χυμούς σε επαρκή ποσότητα. Έτσι το παιδί παρουσιάζει χρόνια διάρροια, και αδυνατίζει.</a:t>
            </a:r>
          </a:p>
          <a:p>
            <a:pPr eaLnBrk="1" hangingPunct="1">
              <a:spcBef>
                <a:spcPct val="0"/>
              </a:spcBef>
              <a:buClrTx/>
              <a:buSzTx/>
              <a:buFontTx/>
              <a:buNone/>
            </a:pPr>
            <a:r>
              <a:rPr lang="el-GR" altLang="el-GR" sz="1800" dirty="0">
                <a:latin typeface="Arial" panose="020B0604020202020204" pitchFamily="34" charset="0"/>
              </a:rPr>
              <a:t>Οι άνδρες δεν είναι γόνιμοι εξαιτίας μη φυσιολογικών εκκρίσεων </a:t>
            </a:r>
            <a:r>
              <a:rPr lang="el-GR" altLang="el-GR" sz="1800" dirty="0" err="1">
                <a:latin typeface="Arial" panose="020B0604020202020204" pitchFamily="34" charset="0"/>
              </a:rPr>
              <a:t>βλέννης</a:t>
            </a:r>
            <a:r>
              <a:rPr lang="el-GR" altLang="el-GR" sz="1800" dirty="0">
                <a:latin typeface="Arial" panose="020B0604020202020204" pitchFamily="34" charset="0"/>
              </a:rPr>
              <a:t> στο σπερματικό πόρο. Η απώλεια χλωριούχων ιόντων με τον ιδρώτα είναι δυνατό να είναι τόσο σοβαρή, ώστε να προκαλέσει πλήρη κατάρρευση, όταν ο καιρός είναι ζεστός.</a:t>
            </a:r>
          </a:p>
          <a:p>
            <a:pPr eaLnBrk="1" hangingPunct="1">
              <a:spcBef>
                <a:spcPct val="0"/>
              </a:spcBef>
              <a:buClrTx/>
              <a:buSzTx/>
              <a:buFontTx/>
              <a:buNone/>
            </a:pPr>
            <a:r>
              <a:rPr lang="el-GR" altLang="el-GR" sz="1800" dirty="0">
                <a:latin typeface="Arial" panose="020B0604020202020204" pitchFamily="34" charset="0"/>
              </a:rPr>
              <a:t>Στο ΗΒ, η κυστική </a:t>
            </a:r>
            <a:r>
              <a:rPr lang="el-GR" altLang="el-GR" sz="1800" dirty="0" err="1">
                <a:latin typeface="Arial" panose="020B0604020202020204" pitchFamily="34" charset="0"/>
              </a:rPr>
              <a:t>ίνωση</a:t>
            </a:r>
            <a:r>
              <a:rPr lang="el-GR" altLang="el-GR" sz="1800" dirty="0">
                <a:latin typeface="Arial" panose="020B0604020202020204" pitchFamily="34" charset="0"/>
              </a:rPr>
              <a:t> προσβάλλει περίπου ένα παιδί σε κάθε 2.000 γεννήσεις</a:t>
            </a:r>
          </a:p>
          <a:p>
            <a:pPr eaLnBrk="1" hangingPunct="1">
              <a:spcBef>
                <a:spcPct val="0"/>
              </a:spcBef>
              <a:buClrTx/>
              <a:buSzTx/>
              <a:buFontTx/>
              <a:buNone/>
            </a:pPr>
            <a:r>
              <a:rPr lang="el-GR" altLang="el-GR" sz="1800" dirty="0">
                <a:latin typeface="Arial" panose="020B0604020202020204" pitchFamily="34" charset="0"/>
              </a:rPr>
              <a:t>Στην Ελλάδα η κυστική </a:t>
            </a:r>
            <a:r>
              <a:rPr lang="el-GR" altLang="el-GR" sz="1800" dirty="0" err="1">
                <a:latin typeface="Arial" panose="020B0604020202020204" pitchFamily="34" charset="0"/>
              </a:rPr>
              <a:t>ίνωση</a:t>
            </a:r>
            <a:r>
              <a:rPr lang="el-GR" altLang="el-GR" sz="1800" dirty="0">
                <a:latin typeface="Arial" panose="020B0604020202020204" pitchFamily="34" charset="0"/>
              </a:rPr>
              <a:t> προσβάλλει 1 παιδί κάθε </a:t>
            </a:r>
            <a:r>
              <a:rPr lang="el-GR" altLang="el-GR" sz="1800" strike="sngStrike" dirty="0">
                <a:latin typeface="Arial" panose="020B0604020202020204" pitchFamily="34" charset="0"/>
              </a:rPr>
              <a:t>20.000</a:t>
            </a:r>
            <a:r>
              <a:rPr lang="el-GR" altLang="el-GR" sz="1800" dirty="0">
                <a:latin typeface="Arial" panose="020B0604020202020204" pitchFamily="34" charset="0"/>
              </a:rPr>
              <a:t> 2000-2500γεννήσεις!!!!.</a:t>
            </a:r>
          </a:p>
        </p:txBody>
      </p:sp>
      <p:sp>
        <p:nvSpPr>
          <p:cNvPr id="3" name="Title 2"/>
          <p:cNvSpPr>
            <a:spLocks noGrp="1"/>
          </p:cNvSpPr>
          <p:nvPr>
            <p:ph type="title"/>
          </p:nvPr>
        </p:nvSpPr>
        <p:spPr>
          <a:xfrm>
            <a:off x="457200" y="274638"/>
            <a:ext cx="8229600" cy="346075"/>
          </a:xfrm>
        </p:spPr>
        <p:txBody>
          <a:bodyPr>
            <a:normAutofit fontScale="90000"/>
          </a:bodyPr>
          <a:lstStyle/>
          <a:p>
            <a:pPr eaLnBrk="1" fontAlgn="auto" hangingPunct="1">
              <a:spcAft>
                <a:spcPts val="0"/>
              </a:spcAft>
              <a:defRPr/>
            </a:pPr>
            <a:r>
              <a:rPr lang="en-GB" b="1" i="1" dirty="0" err="1">
                <a:solidFill>
                  <a:schemeClr val="accent1">
                    <a:tint val="88000"/>
                    <a:satMod val="150000"/>
                  </a:schemeClr>
                </a:solidFill>
              </a:rPr>
              <a:t>Κυστική</a:t>
            </a:r>
            <a:r>
              <a:rPr lang="en-GB" b="1" i="1" dirty="0">
                <a:solidFill>
                  <a:schemeClr val="accent1">
                    <a:tint val="88000"/>
                    <a:satMod val="150000"/>
                  </a:schemeClr>
                </a:solidFill>
              </a:rPr>
              <a:t> </a:t>
            </a:r>
            <a:r>
              <a:rPr lang="en-GB" b="1" i="1" dirty="0" err="1">
                <a:solidFill>
                  <a:schemeClr val="accent1">
                    <a:tint val="88000"/>
                    <a:satMod val="150000"/>
                  </a:schemeClr>
                </a:solidFill>
              </a:rPr>
              <a:t>ίνωση</a:t>
            </a:r>
            <a:r>
              <a:rPr lang="el-GR" b="1" dirty="0">
                <a:solidFill>
                  <a:schemeClr val="accent1">
                    <a:tint val="88000"/>
                    <a:satMod val="150000"/>
                  </a:schemeClr>
                </a:solidFill>
              </a:rPr>
              <a:t/>
            </a:r>
            <a:br>
              <a:rPr lang="el-GR" b="1" dirty="0">
                <a:solidFill>
                  <a:schemeClr val="accent1">
                    <a:tint val="88000"/>
                    <a:satMod val="150000"/>
                  </a:schemeClr>
                </a:solidFill>
              </a:rPr>
            </a:br>
            <a:endParaRPr lang="el-GR" b="1" dirty="0">
              <a:solidFill>
                <a:schemeClr val="accent1">
                  <a:tint val="88000"/>
                  <a:satMod val="150000"/>
                </a:schemeClr>
              </a:solidFill>
            </a:endParaRP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12488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4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45b7022-21bc-4802-b6ce-90d71ed874a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Έγγραφο" ma:contentTypeID="0x010100F19B389E151B0D4EA25EB9010C289021" ma:contentTypeVersion="18" ma:contentTypeDescription="Δημιουργία νέου εγγράφου" ma:contentTypeScope="" ma:versionID="9371e328c1906c5f14bb005a9d314c96">
  <xsd:schema xmlns:xsd="http://www.w3.org/2001/XMLSchema" xmlns:xs="http://www.w3.org/2001/XMLSchema" xmlns:p="http://schemas.microsoft.com/office/2006/metadata/properties" xmlns:ns3="945b7022-21bc-4802-b6ce-90d71ed874a0" xmlns:ns4="5363633d-22ac-44c4-9ecf-b9b3596beb70" targetNamespace="http://schemas.microsoft.com/office/2006/metadata/properties" ma:root="true" ma:fieldsID="cf2fbf200b0006e4439486b86b342f00" ns3:_="" ns4:_="">
    <xsd:import namespace="945b7022-21bc-4802-b6ce-90d71ed874a0"/>
    <xsd:import namespace="5363633d-22ac-44c4-9ecf-b9b3596beb7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MediaServiceObjectDetectorVersions" minOccurs="0"/>
                <xsd:element ref="ns3:_activity"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5b7022-21bc-4802-b6ce-90d71ed874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_activity" ma:index="23" nillable="true" ma:displayName="_activity" ma:hidden="true" ma:internalName="_activity">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63633d-22ac-44c4-9ecf-b9b3596beb70" elementFormDefault="qualified">
    <xsd:import namespace="http://schemas.microsoft.com/office/2006/documentManagement/types"/>
    <xsd:import namespace="http://schemas.microsoft.com/office/infopath/2007/PartnerControls"/>
    <xsd:element name="SharedWithUsers" ma:index="18"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Κοινή χρήση με λεπτομέρειες" ma:internalName="SharedWithDetails" ma:readOnly="true">
      <xsd:simpleType>
        <xsd:restriction base="dms:Note">
          <xsd:maxLength value="255"/>
        </xsd:restriction>
      </xsd:simpleType>
    </xsd:element>
    <xsd:element name="SharingHintHash" ma:index="20" nillable="true" ma:displayName="Κοινή χρήση κατακερματισμού υπόδειξης"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AB3DAD-CCA6-4719-A58D-518AC3A8D356}">
  <ds:schemaRefs>
    <ds:schemaRef ds:uri="http://schemas.microsoft.com/office/2006/documentManagement/types"/>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945b7022-21bc-4802-b6ce-90d71ed874a0"/>
    <ds:schemaRef ds:uri="5363633d-22ac-44c4-9ecf-b9b3596beb70"/>
    <ds:schemaRef ds:uri="http://www.w3.org/XML/1998/namespace"/>
    <ds:schemaRef ds:uri="http://purl.org/dc/dcmitype/"/>
  </ds:schemaRefs>
</ds:datastoreItem>
</file>

<file path=customXml/itemProps2.xml><?xml version="1.0" encoding="utf-8"?>
<ds:datastoreItem xmlns:ds="http://schemas.openxmlformats.org/officeDocument/2006/customXml" ds:itemID="{404929DB-96AE-4D09-9B37-C1EA96696C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5b7022-21bc-4802-b6ce-90d71ed874a0"/>
    <ds:schemaRef ds:uri="5363633d-22ac-44c4-9ecf-b9b3596beb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74A557-0F1A-4532-958A-E84D208FD8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849</TotalTime>
  <Words>3584</Words>
  <Application>Microsoft Office PowerPoint</Application>
  <PresentationFormat>Προβολή στην οθόνη (4:3)</PresentationFormat>
  <Paragraphs>226</Paragraphs>
  <Slides>38</Slides>
  <Notes>22</Notes>
  <HiddenSlides>0</HiddenSlides>
  <MMClips>16</MMClips>
  <ScaleCrop>false</ScaleCrop>
  <HeadingPairs>
    <vt:vector size="8" baseType="variant">
      <vt:variant>
        <vt:lpstr>Γραμματοσειρές που χρησιμοποιούνται</vt:lpstr>
      </vt:variant>
      <vt:variant>
        <vt:i4>16</vt:i4>
      </vt: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38</vt:i4>
      </vt:variant>
    </vt:vector>
  </HeadingPairs>
  <TitlesOfParts>
    <vt:vector size="57" baseType="lpstr">
      <vt:lpstr>Aptos</vt:lpstr>
      <vt:lpstr>Arial</vt:lpstr>
      <vt:lpstr>Bahnschrift</vt:lpstr>
      <vt:lpstr>Bahnschrift Light</vt:lpstr>
      <vt:lpstr>Bahnschrift SemiBold</vt:lpstr>
      <vt:lpstr>Calibri</vt:lpstr>
      <vt:lpstr>Calibri Light</vt:lpstr>
      <vt:lpstr>Century Gothic</vt:lpstr>
      <vt:lpstr>Courier New</vt:lpstr>
      <vt:lpstr>inherit</vt:lpstr>
      <vt:lpstr>Open Sans</vt:lpstr>
      <vt:lpstr>Roboto</vt:lpstr>
      <vt:lpstr>Swis721Greek BT</vt:lpstr>
      <vt:lpstr>Times New Roman</vt:lpstr>
      <vt:lpstr>Trebuchet MS</vt:lpstr>
      <vt:lpstr>Wingdings 2</vt:lpstr>
      <vt:lpstr>Θέμα του Office</vt:lpstr>
      <vt:lpstr>Bitmap Image</vt:lpstr>
      <vt:lpstr>Γράφημα</vt:lpstr>
      <vt:lpstr>Μάθημα 11 (2025) Γενετικά Σύνδρομα που ενδιαφέρουν τους εκπαιδευτικούς </vt:lpstr>
      <vt:lpstr>Παρουσίαση του PowerPoint</vt:lpstr>
      <vt:lpstr>Α. Γονιδιακού τύπου: Αλκαπτονουρία (PKU)</vt:lpstr>
      <vt:lpstr>Νεώτερα για την PKU: σύνδεση με την Νευρο-Βιολογία</vt:lpstr>
      <vt:lpstr>Light vs Zero [σε σχέση με την Αλκαπτονουρία)</vt:lpstr>
      <vt:lpstr>Αδυναμία μεταβολισμού της Λακτόζης: Δυσανεξία στη Λακτόζη και Γαλακτοσαιμία (γενετική πάθηση) </vt:lpstr>
      <vt:lpstr>Δυσανεξία στη Λακτόζη</vt:lpstr>
      <vt:lpstr>Δυσανεξία στη Λακτόζη και Γαλακτοσαιμία  </vt:lpstr>
      <vt:lpstr>Κυστική ίνωση </vt:lpstr>
      <vt:lpstr>Μεσογειακή αναιμία (Θαλασαιμία):</vt:lpstr>
      <vt:lpstr>Μόριο Αιμοσφαιρίνης</vt:lpstr>
      <vt:lpstr>Μεσογειακή αναιμία (Θαλασαιμία):</vt:lpstr>
      <vt:lpstr>Δεσφεροξαμίνη και Δεφεριπρόνη</vt:lpstr>
      <vt:lpstr>Φάσμα Αυτισμού (ASD-Autism-Spectrum-Disorders)</vt:lpstr>
      <vt:lpstr>Εύθραυστο Χρωμόσωμα-Χ </vt:lpstr>
      <vt:lpstr>Παρουσίαση του PowerPoint</vt:lpstr>
      <vt:lpstr>Παρουσίαση του PowerPoint</vt:lpstr>
      <vt:lpstr>Παρουσίαση του PowerPoint</vt:lpstr>
      <vt:lpstr>Παρουσίαση του PowerPoint</vt:lpstr>
      <vt:lpstr>Σύνδρομο Down</vt:lpstr>
      <vt:lpstr>Δύο τρισωμίες των χρωμοσωμάτων του φύλου Tο σύνδρομο Κlinefelter (47XXY) και το σύνδρομο Triplo-Χ (ΧΧΧ). </vt:lpstr>
      <vt:lpstr>Δύο τρισωμίες των χρωμοσωμάτων του φύλου Tο σύνδρομο Κlinefelter και το σύνδρομο Triplo-Χ</vt:lpstr>
      <vt:lpstr>ΣΥΝΔΡΟΜΟ TURNER (45,X):</vt:lpstr>
      <vt:lpstr>Παρουσίαση του PowerPoint</vt:lpstr>
      <vt:lpstr>Ο προγεννητικός έλεγχος</vt:lpstr>
      <vt:lpstr>Πρόληψη Γενετικών νοσημάτων- Αμνιοπαρακέντηση: Σχηματική αναπαράσταση.</vt:lpstr>
      <vt:lpstr>Ίντερσεξ vs τρανς</vt:lpstr>
      <vt:lpstr>Διαφυλικά άτομα- ίντερσεξ (intersex)- Διαταραχές της ανάπτυξης του φύλου (DSD) (""Differences of Sex Development"".,</vt:lpstr>
      <vt:lpstr>Επινεφρίδια και Ορμόνες που παράγουν</vt:lpstr>
      <vt:lpstr>Γυναίκα με αρσενικά ή διφορούμενα γεννητικά όργανα. </vt:lpstr>
      <vt:lpstr>Αρσενικό άτομο με γυναικεία γεννητικά όργανα</vt:lpstr>
      <vt:lpstr>Συνδυασμός αρσενικών και θηλυκών χαρακτηριστικών </vt:lpstr>
      <vt:lpstr>Σύνθετη ή απροσδιόριστη DSD</vt:lpstr>
      <vt:lpstr>Σημάδια μιας ίντερσεξ κατάστασης </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Γενετικά Σύνδρομα</dc:title>
  <dc:creator>Kyriacos Athanasiou</dc:creator>
  <cp:lastModifiedBy>PC ΤΕΑΠΗ</cp:lastModifiedBy>
  <cp:revision>53</cp:revision>
  <dcterms:created xsi:type="dcterms:W3CDTF">2020-04-02T09:44:15Z</dcterms:created>
  <dcterms:modified xsi:type="dcterms:W3CDTF">2025-05-08T09:38:00Z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0x010100F19B389E151B0D4EA25EB9010C289021</vt:lpwstr>
  </property>
</Properties>
</file>