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7" r:id="rId2"/>
    <p:sldId id="256" r:id="rId3"/>
    <p:sldId id="257" r:id="rId4"/>
    <p:sldId id="258" r:id="rId5"/>
    <p:sldId id="259" r:id="rId6"/>
    <p:sldId id="260" r:id="rId7"/>
    <p:sldId id="261" r:id="rId8"/>
    <p:sldId id="262" r:id="rId9"/>
    <p:sldId id="263" r:id="rId10"/>
    <p:sldId id="264" r:id="rId11"/>
    <p:sldId id="265" r:id="rId12"/>
    <p:sldId id="284" r:id="rId13"/>
    <p:sldId id="285"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3" autoAdjust="0"/>
    <p:restoredTop sz="79818" autoAdjust="0"/>
  </p:normalViewPr>
  <p:slideViewPr>
    <p:cSldViewPr snapToGrid="0">
      <p:cViewPr varScale="1">
        <p:scale>
          <a:sx n="50" d="100"/>
          <a:sy n="50" d="100"/>
        </p:scale>
        <p:origin x="13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A3021-9E8B-4722-B8E6-E3BBDD027788}"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BD2018DD-941A-402C-8998-3F7984BF4CD9}">
      <dgm:prSet custT="1"/>
      <dgm:spPr/>
      <dgm:t>
        <a:bodyPr/>
        <a:lstStyle/>
        <a:p>
          <a:r>
            <a:rPr lang="el-GR" sz="2000" dirty="0"/>
            <a:t>Μια  τέτοια θεώρηση της Αγωγής Υγείας βρίσκεται σε απόλυτη συμφωνία και με τη διακήρυξη της ΠΟΥ </a:t>
          </a:r>
          <a:r>
            <a:rPr lang="el-GR" sz="2000" dirty="0" err="1"/>
            <a:t>που</a:t>
          </a:r>
          <a:r>
            <a:rPr lang="el-GR" sz="2000" dirty="0"/>
            <a:t> έγινε από το 1984 και σύμφωνα με την οποία </a:t>
          </a:r>
          <a:r>
            <a:rPr lang="el-GR" sz="2000" i="1" dirty="0"/>
            <a:t>"Η εκπαίδευση για την υγεία/Αγωγή Υγείας είναι η εκπαιδευτική διαδικασία που αποβλέπει στη διαμόρφωση (ή/και τροποποίηση) προτύπων συμπεριφοράς, τα οποία οδηγούν στην προάσπιση, προαγωγή και βελτίωση του επιπέδου υγείας"  </a:t>
          </a:r>
          <a:r>
            <a:rPr lang="el-GR" sz="2000" dirty="0"/>
            <a:t>(</a:t>
          </a:r>
          <a:r>
            <a:rPr lang="el-GR" sz="2000" i="1" dirty="0"/>
            <a:t>74, 76)</a:t>
          </a:r>
          <a:r>
            <a:rPr lang="el-GR" sz="2000" dirty="0"/>
            <a:t>. </a:t>
          </a:r>
          <a:endParaRPr lang="en-US" sz="2000" dirty="0"/>
        </a:p>
      </dgm:t>
    </dgm:pt>
    <dgm:pt modelId="{4EA4ED09-BCD3-435C-8D08-DAC8BB5A9028}" type="parTrans" cxnId="{A364A803-2DA2-470A-9C55-D511F579E466}">
      <dgm:prSet/>
      <dgm:spPr/>
      <dgm:t>
        <a:bodyPr/>
        <a:lstStyle/>
        <a:p>
          <a:endParaRPr lang="en-US"/>
        </a:p>
      </dgm:t>
    </dgm:pt>
    <dgm:pt modelId="{BADD12B7-1129-498A-A28C-1946E23A671B}" type="sibTrans" cxnId="{A364A803-2DA2-470A-9C55-D511F579E466}">
      <dgm:prSet/>
      <dgm:spPr/>
      <dgm:t>
        <a:bodyPr/>
        <a:lstStyle/>
        <a:p>
          <a:endParaRPr lang="en-US"/>
        </a:p>
      </dgm:t>
    </dgm:pt>
    <dgm:pt modelId="{272B51C8-E50D-4837-AD51-6A608AB0C4F8}">
      <dgm:prSet custT="1"/>
      <dgm:spPr/>
      <dgm:t>
        <a:bodyPr/>
        <a:lstStyle/>
        <a:p>
          <a:r>
            <a:rPr lang="el-GR" sz="2000" dirty="0"/>
            <a:t>Ένας πιο απλός, φαινομενικά, ορισμός είναι αυτός του </a:t>
          </a:r>
          <a:r>
            <a:rPr lang="el-GR" sz="2000" dirty="0" err="1"/>
            <a:t>Thomson</a:t>
          </a:r>
          <a:r>
            <a:rPr lang="el-GR" sz="2000" dirty="0"/>
            <a:t>. Σύμφωνα μ' αυτόν </a:t>
          </a:r>
          <a:r>
            <a:rPr lang="el-GR" sz="2000" i="1" dirty="0"/>
            <a:t>"Αγωγή Υγείας  είναι ένα σύνολο μορφωτικών δραστηριοτήτων, οι οποίες απευθύνονται είτε στα άτομα είτε στις κοινότητες και σχετίζονται με την πρόληψη της ασθένειας ή της  βλάβης και με την προαγωγή μιας θετικής υγείας".</a:t>
          </a:r>
          <a:endParaRPr lang="en-US" sz="2000" dirty="0"/>
        </a:p>
      </dgm:t>
    </dgm:pt>
    <dgm:pt modelId="{49349B50-CC66-4CF8-BDAD-7AB695A11EBD}" type="parTrans" cxnId="{705B6AF5-01FC-481D-A9BE-435B94AF4020}">
      <dgm:prSet/>
      <dgm:spPr/>
      <dgm:t>
        <a:bodyPr/>
        <a:lstStyle/>
        <a:p>
          <a:endParaRPr lang="en-US"/>
        </a:p>
      </dgm:t>
    </dgm:pt>
    <dgm:pt modelId="{5644202A-A479-4E7A-8447-384B80A7F2C3}" type="sibTrans" cxnId="{705B6AF5-01FC-481D-A9BE-435B94AF4020}">
      <dgm:prSet/>
      <dgm:spPr/>
      <dgm:t>
        <a:bodyPr/>
        <a:lstStyle/>
        <a:p>
          <a:endParaRPr lang="en-US"/>
        </a:p>
      </dgm:t>
    </dgm:pt>
    <dgm:pt modelId="{AE9B6296-3008-4BE7-948C-4B68E5616954}">
      <dgm:prSet custT="1"/>
      <dgm:spPr/>
      <dgm:t>
        <a:bodyPr/>
        <a:lstStyle/>
        <a:p>
          <a:r>
            <a:rPr lang="el-GR" sz="2000" dirty="0"/>
            <a:t>Μπορούμε να πούμε, λοιπόν, ό,τι η Αγωγή Υγείας είναι </a:t>
          </a:r>
          <a:r>
            <a:rPr lang="el-GR" sz="2000" i="1" dirty="0"/>
            <a:t>μια θεμελιώδης εκπαιδευτική διαδικασία που στόχο έχει την υιοθέτηση υγιών στάσεων και συμπεριφορών, βασισμένων στην πολύπλευρη επιστημονική προσέγγιση, στη μάθηση μέσα από την πράξη, στην ανάπτυξη των διανοητικών και κοινωνικών ικανοτήτων των μαθητών, ώστε να μάθουν να επικοινωνούν, να συνδιαλέγονται και να βρίσκουν λύσεις στα προβλήματά τους.</a:t>
          </a:r>
          <a:endParaRPr lang="en-US" sz="2000" dirty="0"/>
        </a:p>
      </dgm:t>
    </dgm:pt>
    <dgm:pt modelId="{C04A316C-8965-4CB7-B34D-9A878E3712D1}" type="parTrans" cxnId="{BBA7F50C-1D28-4775-AE30-6CB483686BC6}">
      <dgm:prSet/>
      <dgm:spPr/>
      <dgm:t>
        <a:bodyPr/>
        <a:lstStyle/>
        <a:p>
          <a:endParaRPr lang="en-US"/>
        </a:p>
      </dgm:t>
    </dgm:pt>
    <dgm:pt modelId="{D0440903-0BF2-4D18-AA60-45F9C405310E}" type="sibTrans" cxnId="{BBA7F50C-1D28-4775-AE30-6CB483686BC6}">
      <dgm:prSet/>
      <dgm:spPr/>
      <dgm:t>
        <a:bodyPr/>
        <a:lstStyle/>
        <a:p>
          <a:endParaRPr lang="en-US"/>
        </a:p>
      </dgm:t>
    </dgm:pt>
    <dgm:pt modelId="{6A2E94D9-0BBF-4C31-88B2-3A48AAEA3F46}" type="pres">
      <dgm:prSet presAssocID="{4F8A3021-9E8B-4722-B8E6-E3BBDD027788}" presName="vert0" presStyleCnt="0">
        <dgm:presLayoutVars>
          <dgm:dir/>
          <dgm:animOne val="branch"/>
          <dgm:animLvl val="lvl"/>
        </dgm:presLayoutVars>
      </dgm:prSet>
      <dgm:spPr/>
    </dgm:pt>
    <dgm:pt modelId="{0E186C82-BEC5-447F-BA5D-80E1A1094654}" type="pres">
      <dgm:prSet presAssocID="{BD2018DD-941A-402C-8998-3F7984BF4CD9}" presName="thickLine" presStyleLbl="alignNode1" presStyleIdx="0" presStyleCnt="3"/>
      <dgm:spPr/>
    </dgm:pt>
    <dgm:pt modelId="{E3410A17-61DA-48D1-BBF1-95B646BD4116}" type="pres">
      <dgm:prSet presAssocID="{BD2018DD-941A-402C-8998-3F7984BF4CD9}" presName="horz1" presStyleCnt="0"/>
      <dgm:spPr/>
    </dgm:pt>
    <dgm:pt modelId="{E394B5B1-6553-47F6-97BD-C50F8D295AF9}" type="pres">
      <dgm:prSet presAssocID="{BD2018DD-941A-402C-8998-3F7984BF4CD9}" presName="tx1" presStyleLbl="revTx" presStyleIdx="0" presStyleCnt="3"/>
      <dgm:spPr/>
    </dgm:pt>
    <dgm:pt modelId="{A4006191-B950-4436-91F7-3AE471FA85A8}" type="pres">
      <dgm:prSet presAssocID="{BD2018DD-941A-402C-8998-3F7984BF4CD9}" presName="vert1" presStyleCnt="0"/>
      <dgm:spPr/>
    </dgm:pt>
    <dgm:pt modelId="{7AC7E021-FB7B-4E8E-92D3-750279CB31CE}" type="pres">
      <dgm:prSet presAssocID="{272B51C8-E50D-4837-AD51-6A608AB0C4F8}" presName="thickLine" presStyleLbl="alignNode1" presStyleIdx="1" presStyleCnt="3"/>
      <dgm:spPr/>
    </dgm:pt>
    <dgm:pt modelId="{6025D2D7-3399-4D51-8A80-280041CBB169}" type="pres">
      <dgm:prSet presAssocID="{272B51C8-E50D-4837-AD51-6A608AB0C4F8}" presName="horz1" presStyleCnt="0"/>
      <dgm:spPr/>
    </dgm:pt>
    <dgm:pt modelId="{5FE6E17C-ECA3-4D06-998F-63FD70E79DE9}" type="pres">
      <dgm:prSet presAssocID="{272B51C8-E50D-4837-AD51-6A608AB0C4F8}" presName="tx1" presStyleLbl="revTx" presStyleIdx="1" presStyleCnt="3"/>
      <dgm:spPr/>
    </dgm:pt>
    <dgm:pt modelId="{C58D7433-AE9A-4329-B17B-2C62428498A6}" type="pres">
      <dgm:prSet presAssocID="{272B51C8-E50D-4837-AD51-6A608AB0C4F8}" presName="vert1" presStyleCnt="0"/>
      <dgm:spPr/>
    </dgm:pt>
    <dgm:pt modelId="{E15A8013-335B-4E20-84E0-245BD628897C}" type="pres">
      <dgm:prSet presAssocID="{AE9B6296-3008-4BE7-948C-4B68E5616954}" presName="thickLine" presStyleLbl="alignNode1" presStyleIdx="2" presStyleCnt="3"/>
      <dgm:spPr/>
    </dgm:pt>
    <dgm:pt modelId="{FD86DF82-F3A9-44A8-9E7E-BA92197278BE}" type="pres">
      <dgm:prSet presAssocID="{AE9B6296-3008-4BE7-948C-4B68E5616954}" presName="horz1" presStyleCnt="0"/>
      <dgm:spPr/>
    </dgm:pt>
    <dgm:pt modelId="{FD96E79D-EB4D-4D41-A354-BB410039F815}" type="pres">
      <dgm:prSet presAssocID="{AE9B6296-3008-4BE7-948C-4B68E5616954}" presName="tx1" presStyleLbl="revTx" presStyleIdx="2" presStyleCnt="3"/>
      <dgm:spPr/>
    </dgm:pt>
    <dgm:pt modelId="{789EB0F0-AA54-49BB-A17C-E6376A07D018}" type="pres">
      <dgm:prSet presAssocID="{AE9B6296-3008-4BE7-948C-4B68E5616954}" presName="vert1" presStyleCnt="0"/>
      <dgm:spPr/>
    </dgm:pt>
  </dgm:ptLst>
  <dgm:cxnLst>
    <dgm:cxn modelId="{A364A803-2DA2-470A-9C55-D511F579E466}" srcId="{4F8A3021-9E8B-4722-B8E6-E3BBDD027788}" destId="{BD2018DD-941A-402C-8998-3F7984BF4CD9}" srcOrd="0" destOrd="0" parTransId="{4EA4ED09-BCD3-435C-8D08-DAC8BB5A9028}" sibTransId="{BADD12B7-1129-498A-A28C-1946E23A671B}"/>
    <dgm:cxn modelId="{BBA7F50C-1D28-4775-AE30-6CB483686BC6}" srcId="{4F8A3021-9E8B-4722-B8E6-E3BBDD027788}" destId="{AE9B6296-3008-4BE7-948C-4B68E5616954}" srcOrd="2" destOrd="0" parTransId="{C04A316C-8965-4CB7-B34D-9A878E3712D1}" sibTransId="{D0440903-0BF2-4D18-AA60-45F9C405310E}"/>
    <dgm:cxn modelId="{42E26DA6-5F51-4F8C-AF77-A80E3638594E}" type="presOf" srcId="{AE9B6296-3008-4BE7-948C-4B68E5616954}" destId="{FD96E79D-EB4D-4D41-A354-BB410039F815}" srcOrd="0" destOrd="0" presId="urn:microsoft.com/office/officeart/2008/layout/LinedList"/>
    <dgm:cxn modelId="{296CB9D1-CD73-4559-8BC7-955F9AB83607}" type="presOf" srcId="{BD2018DD-941A-402C-8998-3F7984BF4CD9}" destId="{E394B5B1-6553-47F6-97BD-C50F8D295AF9}" srcOrd="0" destOrd="0" presId="urn:microsoft.com/office/officeart/2008/layout/LinedList"/>
    <dgm:cxn modelId="{DB5CBCDE-33C1-4C4A-AFC8-7DCCB8405E33}" type="presOf" srcId="{4F8A3021-9E8B-4722-B8E6-E3BBDD027788}" destId="{6A2E94D9-0BBF-4C31-88B2-3A48AAEA3F46}" srcOrd="0" destOrd="0" presId="urn:microsoft.com/office/officeart/2008/layout/LinedList"/>
    <dgm:cxn modelId="{705B6AF5-01FC-481D-A9BE-435B94AF4020}" srcId="{4F8A3021-9E8B-4722-B8E6-E3BBDD027788}" destId="{272B51C8-E50D-4837-AD51-6A608AB0C4F8}" srcOrd="1" destOrd="0" parTransId="{49349B50-CC66-4CF8-BDAD-7AB695A11EBD}" sibTransId="{5644202A-A479-4E7A-8447-384B80A7F2C3}"/>
    <dgm:cxn modelId="{EDF338F8-446D-40AB-9D07-0579348DA69F}" type="presOf" srcId="{272B51C8-E50D-4837-AD51-6A608AB0C4F8}" destId="{5FE6E17C-ECA3-4D06-998F-63FD70E79DE9}" srcOrd="0" destOrd="0" presId="urn:microsoft.com/office/officeart/2008/layout/LinedList"/>
    <dgm:cxn modelId="{4E5A371B-4D2B-45C7-9DA7-92E2619A6C33}" type="presParOf" srcId="{6A2E94D9-0BBF-4C31-88B2-3A48AAEA3F46}" destId="{0E186C82-BEC5-447F-BA5D-80E1A1094654}" srcOrd="0" destOrd="0" presId="urn:microsoft.com/office/officeart/2008/layout/LinedList"/>
    <dgm:cxn modelId="{13520888-5137-459E-81AB-89AC69E4AAC0}" type="presParOf" srcId="{6A2E94D9-0BBF-4C31-88B2-3A48AAEA3F46}" destId="{E3410A17-61DA-48D1-BBF1-95B646BD4116}" srcOrd="1" destOrd="0" presId="urn:microsoft.com/office/officeart/2008/layout/LinedList"/>
    <dgm:cxn modelId="{A9B06CBA-15EA-4B89-BBE4-5DD0BFCE3B2E}" type="presParOf" srcId="{E3410A17-61DA-48D1-BBF1-95B646BD4116}" destId="{E394B5B1-6553-47F6-97BD-C50F8D295AF9}" srcOrd="0" destOrd="0" presId="urn:microsoft.com/office/officeart/2008/layout/LinedList"/>
    <dgm:cxn modelId="{A1ABBE10-ABAF-47F8-9F9B-0A91F416A458}" type="presParOf" srcId="{E3410A17-61DA-48D1-BBF1-95B646BD4116}" destId="{A4006191-B950-4436-91F7-3AE471FA85A8}" srcOrd="1" destOrd="0" presId="urn:microsoft.com/office/officeart/2008/layout/LinedList"/>
    <dgm:cxn modelId="{9CD45C80-4A9B-4C8E-A772-AAEDA68C5041}" type="presParOf" srcId="{6A2E94D9-0BBF-4C31-88B2-3A48AAEA3F46}" destId="{7AC7E021-FB7B-4E8E-92D3-750279CB31CE}" srcOrd="2" destOrd="0" presId="urn:microsoft.com/office/officeart/2008/layout/LinedList"/>
    <dgm:cxn modelId="{CDBE7169-30EE-46C3-B57A-B409FFAFB684}" type="presParOf" srcId="{6A2E94D9-0BBF-4C31-88B2-3A48AAEA3F46}" destId="{6025D2D7-3399-4D51-8A80-280041CBB169}" srcOrd="3" destOrd="0" presId="urn:microsoft.com/office/officeart/2008/layout/LinedList"/>
    <dgm:cxn modelId="{D59A6ABE-D60E-4E71-A8A2-0068AE4434D4}" type="presParOf" srcId="{6025D2D7-3399-4D51-8A80-280041CBB169}" destId="{5FE6E17C-ECA3-4D06-998F-63FD70E79DE9}" srcOrd="0" destOrd="0" presId="urn:microsoft.com/office/officeart/2008/layout/LinedList"/>
    <dgm:cxn modelId="{1CAD9846-C645-4466-9D21-C60E2D37C53C}" type="presParOf" srcId="{6025D2D7-3399-4D51-8A80-280041CBB169}" destId="{C58D7433-AE9A-4329-B17B-2C62428498A6}" srcOrd="1" destOrd="0" presId="urn:microsoft.com/office/officeart/2008/layout/LinedList"/>
    <dgm:cxn modelId="{9231E31A-8282-489B-8800-E5395890EED4}" type="presParOf" srcId="{6A2E94D9-0BBF-4C31-88B2-3A48AAEA3F46}" destId="{E15A8013-335B-4E20-84E0-245BD628897C}" srcOrd="4" destOrd="0" presId="urn:microsoft.com/office/officeart/2008/layout/LinedList"/>
    <dgm:cxn modelId="{C7B44A51-A8BB-42DA-8ED2-44346D22A19A}" type="presParOf" srcId="{6A2E94D9-0BBF-4C31-88B2-3A48AAEA3F46}" destId="{FD86DF82-F3A9-44A8-9E7E-BA92197278BE}" srcOrd="5" destOrd="0" presId="urn:microsoft.com/office/officeart/2008/layout/LinedList"/>
    <dgm:cxn modelId="{2ACD9D54-82E0-4835-95C6-0645E1204037}" type="presParOf" srcId="{FD86DF82-F3A9-44A8-9E7E-BA92197278BE}" destId="{FD96E79D-EB4D-4D41-A354-BB410039F815}" srcOrd="0" destOrd="0" presId="urn:microsoft.com/office/officeart/2008/layout/LinedList"/>
    <dgm:cxn modelId="{1CD4249A-2782-4B35-8889-2AD4A8EF2A9C}" type="presParOf" srcId="{FD86DF82-F3A9-44A8-9E7E-BA92197278BE}" destId="{789EB0F0-AA54-49BB-A17C-E6376A07D01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2E8461-35CF-48D9-9140-AC89F78BADC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10384D8-BD04-402A-B3F8-A1D7D03A7CB0}">
      <dgm:prSet custT="1"/>
      <dgm:spPr/>
      <dgm:t>
        <a:bodyPr/>
        <a:lstStyle/>
        <a:p>
          <a:r>
            <a:rPr lang="el-GR" sz="1800" dirty="0"/>
            <a:t>Με την έννοια αυτή θα μπορούσε κανείς να χαρακτηρίσει την Α.Υ, (όπως και την Περιβαλλοντική Εκπαίδευση), ως μία “διαδικασία εκπαιδευτικού τύπου” που δεν περιορίζεται στην απλή </a:t>
          </a:r>
          <a:r>
            <a:rPr lang="el-GR" sz="1800" dirty="0" err="1"/>
            <a:t>μετάδση</a:t>
          </a:r>
          <a:r>
            <a:rPr lang="el-GR" sz="1800" dirty="0"/>
            <a:t> γνώσεων. Γι’ αυτό, στην διάρκεια της εφαρμογής προγραμμάτων Α.Υ. δεν είναι αρκετή η απλή </a:t>
          </a:r>
          <a:r>
            <a:rPr lang="el-GR" sz="1800" dirty="0" err="1"/>
            <a:t>μετάδωση</a:t>
          </a:r>
          <a:r>
            <a:rPr lang="el-GR" sz="1800" dirty="0"/>
            <a:t> γνώσεων με τις συνηθισμένες διδακτικές διαδικασίες, αλλά είναι απαραίτητες οι διαδικασίες της Ενεργητικής Μάθησης και της Βιωματικής προσέγγισης.</a:t>
          </a:r>
          <a:endParaRPr lang="en-US" sz="1800" dirty="0"/>
        </a:p>
      </dgm:t>
    </dgm:pt>
    <dgm:pt modelId="{6BE05030-CB9C-4EC6-B82B-9493F3F3A200}" type="parTrans" cxnId="{52F603C8-6DE0-4775-A6CD-FFF851C02585}">
      <dgm:prSet/>
      <dgm:spPr/>
      <dgm:t>
        <a:bodyPr/>
        <a:lstStyle/>
        <a:p>
          <a:endParaRPr lang="en-US"/>
        </a:p>
      </dgm:t>
    </dgm:pt>
    <dgm:pt modelId="{EDB58EF5-79CA-4CC1-B5FE-75E7CC9D3D65}" type="sibTrans" cxnId="{52F603C8-6DE0-4775-A6CD-FFF851C02585}">
      <dgm:prSet/>
      <dgm:spPr/>
      <dgm:t>
        <a:bodyPr/>
        <a:lstStyle/>
        <a:p>
          <a:endParaRPr lang="en-US"/>
        </a:p>
      </dgm:t>
    </dgm:pt>
    <dgm:pt modelId="{DAC0233A-0951-47F9-A122-63C9EAD9DB01}">
      <dgm:prSet custT="1"/>
      <dgm:spPr/>
      <dgm:t>
        <a:bodyPr/>
        <a:lstStyle/>
        <a:p>
          <a:r>
            <a:rPr lang="el-GR" sz="2400"/>
            <a:t>ΕΝΝΟΙΑ ΠΡΟΑΓΩΓΗ ΤΗΣ ΥΓΕΙΑΣ</a:t>
          </a:r>
          <a:endParaRPr lang="en-US" sz="2400"/>
        </a:p>
      </dgm:t>
    </dgm:pt>
    <dgm:pt modelId="{CB436C40-73D2-4655-B84E-675ED528904F}" type="parTrans" cxnId="{D7F52FF6-76FE-40C1-AED2-FE178BF7FEEA}">
      <dgm:prSet/>
      <dgm:spPr/>
      <dgm:t>
        <a:bodyPr/>
        <a:lstStyle/>
        <a:p>
          <a:endParaRPr lang="en-US"/>
        </a:p>
      </dgm:t>
    </dgm:pt>
    <dgm:pt modelId="{DF8A39EE-8533-4BC5-939C-6C24D5805E1D}" type="sibTrans" cxnId="{D7F52FF6-76FE-40C1-AED2-FE178BF7FEEA}">
      <dgm:prSet/>
      <dgm:spPr/>
      <dgm:t>
        <a:bodyPr/>
        <a:lstStyle/>
        <a:p>
          <a:endParaRPr lang="en-US"/>
        </a:p>
      </dgm:t>
    </dgm:pt>
    <dgm:pt modelId="{F16B2B8B-F3A2-4575-9114-FFC91DCD9E53}">
      <dgm:prSet custT="1"/>
      <dgm:spPr/>
      <dgm:t>
        <a:bodyPr/>
        <a:lstStyle/>
        <a:p>
          <a:r>
            <a:rPr lang="el-GR" sz="2000"/>
            <a:t>Είναι  φανερό πως η σύγχρονη αντίληψη για την υγεία ταυτίζει, ουσιαστικά, την Αγωγή Υγείας με την </a:t>
          </a:r>
          <a:r>
            <a:rPr lang="el-GR" sz="2000" b="1"/>
            <a:t>Προαγωγή της Υγείας</a:t>
          </a:r>
          <a:r>
            <a:rPr lang="el-GR" sz="2000"/>
            <a:t>. Γι' αυτό, όταν στο εξής αναφερόμαστε στην Αγωγή Υγείας θα εννοούμε και την Προαγωγή της και όταν αναφερόμαστε στη Προαγωγή της Υγείας θα εννοούμε και την Αγωγή Υγείας.</a:t>
          </a:r>
          <a:endParaRPr lang="en-US" sz="2000"/>
        </a:p>
      </dgm:t>
    </dgm:pt>
    <dgm:pt modelId="{3A9A30E8-A9CC-4D56-8F5E-CC067566A7A9}" type="parTrans" cxnId="{585DDD43-B606-4F64-8A39-95EA2E612CA2}">
      <dgm:prSet/>
      <dgm:spPr/>
      <dgm:t>
        <a:bodyPr/>
        <a:lstStyle/>
        <a:p>
          <a:endParaRPr lang="en-US"/>
        </a:p>
      </dgm:t>
    </dgm:pt>
    <dgm:pt modelId="{82274EF2-CE95-431D-9EEE-59D6AA919CD7}" type="sibTrans" cxnId="{585DDD43-B606-4F64-8A39-95EA2E612CA2}">
      <dgm:prSet/>
      <dgm:spPr/>
      <dgm:t>
        <a:bodyPr/>
        <a:lstStyle/>
        <a:p>
          <a:endParaRPr lang="en-US"/>
        </a:p>
      </dgm:t>
    </dgm:pt>
    <dgm:pt modelId="{5704572C-08FD-421B-A36F-3DB6E568289E}" type="pres">
      <dgm:prSet presAssocID="{3F2E8461-35CF-48D9-9140-AC89F78BADCE}" presName="linear" presStyleCnt="0">
        <dgm:presLayoutVars>
          <dgm:animLvl val="lvl"/>
          <dgm:resizeHandles val="exact"/>
        </dgm:presLayoutVars>
      </dgm:prSet>
      <dgm:spPr/>
    </dgm:pt>
    <dgm:pt modelId="{84C3F8F5-C311-413B-8D24-00E3845A7837}" type="pres">
      <dgm:prSet presAssocID="{910384D8-BD04-402A-B3F8-A1D7D03A7CB0}" presName="parentText" presStyleLbl="node1" presStyleIdx="0" presStyleCnt="3">
        <dgm:presLayoutVars>
          <dgm:chMax val="0"/>
          <dgm:bulletEnabled val="1"/>
        </dgm:presLayoutVars>
      </dgm:prSet>
      <dgm:spPr/>
    </dgm:pt>
    <dgm:pt modelId="{D9D066AB-B8F3-438B-B5E1-0A64FD21BA8B}" type="pres">
      <dgm:prSet presAssocID="{EDB58EF5-79CA-4CC1-B5FE-75E7CC9D3D65}" presName="spacer" presStyleCnt="0"/>
      <dgm:spPr/>
    </dgm:pt>
    <dgm:pt modelId="{5C45D74A-C958-4E35-8F83-8857D1E632DB}" type="pres">
      <dgm:prSet presAssocID="{DAC0233A-0951-47F9-A122-63C9EAD9DB01}" presName="parentText" presStyleLbl="node1" presStyleIdx="1" presStyleCnt="3">
        <dgm:presLayoutVars>
          <dgm:chMax val="0"/>
          <dgm:bulletEnabled val="1"/>
        </dgm:presLayoutVars>
      </dgm:prSet>
      <dgm:spPr/>
    </dgm:pt>
    <dgm:pt modelId="{916CC0C0-FFB1-4180-8B5B-CD9FF3D370AE}" type="pres">
      <dgm:prSet presAssocID="{DF8A39EE-8533-4BC5-939C-6C24D5805E1D}" presName="spacer" presStyleCnt="0"/>
      <dgm:spPr/>
    </dgm:pt>
    <dgm:pt modelId="{99F09F57-B753-4004-91C3-FD5CB06BC180}" type="pres">
      <dgm:prSet presAssocID="{F16B2B8B-F3A2-4575-9114-FFC91DCD9E53}" presName="parentText" presStyleLbl="node1" presStyleIdx="2" presStyleCnt="3">
        <dgm:presLayoutVars>
          <dgm:chMax val="0"/>
          <dgm:bulletEnabled val="1"/>
        </dgm:presLayoutVars>
      </dgm:prSet>
      <dgm:spPr/>
    </dgm:pt>
  </dgm:ptLst>
  <dgm:cxnLst>
    <dgm:cxn modelId="{3D7ADF09-5700-46DC-AD40-8ACB0E7C4ED0}" type="presOf" srcId="{910384D8-BD04-402A-B3F8-A1D7D03A7CB0}" destId="{84C3F8F5-C311-413B-8D24-00E3845A7837}" srcOrd="0" destOrd="0" presId="urn:microsoft.com/office/officeart/2005/8/layout/vList2"/>
    <dgm:cxn modelId="{FABAB11E-FDE8-486B-BE92-6577CAE81E4A}" type="presOf" srcId="{3F2E8461-35CF-48D9-9140-AC89F78BADCE}" destId="{5704572C-08FD-421B-A36F-3DB6E568289E}" srcOrd="0" destOrd="0" presId="urn:microsoft.com/office/officeart/2005/8/layout/vList2"/>
    <dgm:cxn modelId="{585DDD43-B606-4F64-8A39-95EA2E612CA2}" srcId="{3F2E8461-35CF-48D9-9140-AC89F78BADCE}" destId="{F16B2B8B-F3A2-4575-9114-FFC91DCD9E53}" srcOrd="2" destOrd="0" parTransId="{3A9A30E8-A9CC-4D56-8F5E-CC067566A7A9}" sibTransId="{82274EF2-CE95-431D-9EEE-59D6AA919CD7}"/>
    <dgm:cxn modelId="{979C986B-43B5-46E5-9265-FEA684E2BC03}" type="presOf" srcId="{DAC0233A-0951-47F9-A122-63C9EAD9DB01}" destId="{5C45D74A-C958-4E35-8F83-8857D1E632DB}" srcOrd="0" destOrd="0" presId="urn:microsoft.com/office/officeart/2005/8/layout/vList2"/>
    <dgm:cxn modelId="{9955B3BF-5C7F-456B-B2CC-082DF5D12FE7}" type="presOf" srcId="{F16B2B8B-F3A2-4575-9114-FFC91DCD9E53}" destId="{99F09F57-B753-4004-91C3-FD5CB06BC180}" srcOrd="0" destOrd="0" presId="urn:microsoft.com/office/officeart/2005/8/layout/vList2"/>
    <dgm:cxn modelId="{52F603C8-6DE0-4775-A6CD-FFF851C02585}" srcId="{3F2E8461-35CF-48D9-9140-AC89F78BADCE}" destId="{910384D8-BD04-402A-B3F8-A1D7D03A7CB0}" srcOrd="0" destOrd="0" parTransId="{6BE05030-CB9C-4EC6-B82B-9493F3F3A200}" sibTransId="{EDB58EF5-79CA-4CC1-B5FE-75E7CC9D3D65}"/>
    <dgm:cxn modelId="{D7F52FF6-76FE-40C1-AED2-FE178BF7FEEA}" srcId="{3F2E8461-35CF-48D9-9140-AC89F78BADCE}" destId="{DAC0233A-0951-47F9-A122-63C9EAD9DB01}" srcOrd="1" destOrd="0" parTransId="{CB436C40-73D2-4655-B84E-675ED528904F}" sibTransId="{DF8A39EE-8533-4BC5-939C-6C24D5805E1D}"/>
    <dgm:cxn modelId="{7FCD20C5-ED0E-4354-B8F7-6EFBE23F210F}" type="presParOf" srcId="{5704572C-08FD-421B-A36F-3DB6E568289E}" destId="{84C3F8F5-C311-413B-8D24-00E3845A7837}" srcOrd="0" destOrd="0" presId="urn:microsoft.com/office/officeart/2005/8/layout/vList2"/>
    <dgm:cxn modelId="{ED127B69-9C76-46EC-9047-289F91D291EE}" type="presParOf" srcId="{5704572C-08FD-421B-A36F-3DB6E568289E}" destId="{D9D066AB-B8F3-438B-B5E1-0A64FD21BA8B}" srcOrd="1" destOrd="0" presId="urn:microsoft.com/office/officeart/2005/8/layout/vList2"/>
    <dgm:cxn modelId="{C6E877F5-D29B-47B9-99CB-F562540094EB}" type="presParOf" srcId="{5704572C-08FD-421B-A36F-3DB6E568289E}" destId="{5C45D74A-C958-4E35-8F83-8857D1E632DB}" srcOrd="2" destOrd="0" presId="urn:microsoft.com/office/officeart/2005/8/layout/vList2"/>
    <dgm:cxn modelId="{498A67B1-7529-4171-A7EF-AFBE1912AA71}" type="presParOf" srcId="{5704572C-08FD-421B-A36F-3DB6E568289E}" destId="{916CC0C0-FFB1-4180-8B5B-CD9FF3D370AE}" srcOrd="3" destOrd="0" presId="urn:microsoft.com/office/officeart/2005/8/layout/vList2"/>
    <dgm:cxn modelId="{1E6E7EA7-9D6B-476C-8C13-EE8528D3E9A3}" type="presParOf" srcId="{5704572C-08FD-421B-A36F-3DB6E568289E}" destId="{99F09F57-B753-4004-91C3-FD5CB06BC18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86C82-BEC5-447F-BA5D-80E1A1094654}">
      <dsp:nvSpPr>
        <dsp:cNvPr id="0" name=""/>
        <dsp:cNvSpPr/>
      </dsp:nvSpPr>
      <dsp:spPr>
        <a:xfrm>
          <a:off x="0" y="2124"/>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394B5B1-6553-47F6-97BD-C50F8D295AF9}">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Μια  τέτοια θεώρηση της Αγωγής Υγείας βρίσκεται σε απόλυτη συμφωνία και με τη διακήρυξη της ΠΟΥ </a:t>
          </a:r>
          <a:r>
            <a:rPr lang="el-GR" sz="2000" kern="1200" dirty="0" err="1"/>
            <a:t>που</a:t>
          </a:r>
          <a:r>
            <a:rPr lang="el-GR" sz="2000" kern="1200" dirty="0"/>
            <a:t> έγινε από το 1984 και σύμφωνα με την οποία </a:t>
          </a:r>
          <a:r>
            <a:rPr lang="el-GR" sz="2000" i="1" kern="1200" dirty="0"/>
            <a:t>"Η εκπαίδευση για την υγεία/Αγωγή Υγείας είναι η εκπαιδευτική διαδικασία που αποβλέπει στη διαμόρφωση (ή/και τροποποίηση) προτύπων συμπεριφοράς, τα οποία οδηγούν στην προάσπιση, προαγωγή και βελτίωση του επιπέδου υγείας"  </a:t>
          </a:r>
          <a:r>
            <a:rPr lang="el-GR" sz="2000" kern="1200" dirty="0"/>
            <a:t>(</a:t>
          </a:r>
          <a:r>
            <a:rPr lang="el-GR" sz="2000" i="1" kern="1200" dirty="0"/>
            <a:t>74, 76)</a:t>
          </a:r>
          <a:r>
            <a:rPr lang="el-GR" sz="2000" kern="1200" dirty="0"/>
            <a:t>. </a:t>
          </a:r>
          <a:endParaRPr lang="en-US" sz="2000" kern="1200" dirty="0"/>
        </a:p>
      </dsp:txBody>
      <dsp:txXfrm>
        <a:off x="0" y="2124"/>
        <a:ext cx="10515600" cy="1449029"/>
      </dsp:txXfrm>
    </dsp:sp>
    <dsp:sp modelId="{7AC7E021-FB7B-4E8E-92D3-750279CB31CE}">
      <dsp:nvSpPr>
        <dsp:cNvPr id="0" name=""/>
        <dsp:cNvSpPr/>
      </dsp:nvSpPr>
      <dsp:spPr>
        <a:xfrm>
          <a:off x="0" y="1451154"/>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FE6E17C-ECA3-4D06-998F-63FD70E79DE9}">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Ένας πιο απλός, φαινομενικά, ορισμός είναι αυτός του </a:t>
          </a:r>
          <a:r>
            <a:rPr lang="el-GR" sz="2000" kern="1200" dirty="0" err="1"/>
            <a:t>Thomson</a:t>
          </a:r>
          <a:r>
            <a:rPr lang="el-GR" sz="2000" kern="1200" dirty="0"/>
            <a:t>. Σύμφωνα μ' αυτόν </a:t>
          </a:r>
          <a:r>
            <a:rPr lang="el-GR" sz="2000" i="1" kern="1200" dirty="0"/>
            <a:t>"Αγωγή Υγείας  είναι ένα σύνολο μορφωτικών δραστηριοτήτων, οι οποίες απευθύνονται είτε στα άτομα είτε στις κοινότητες και σχετίζονται με την πρόληψη της ασθένειας ή της  βλάβης και με την προαγωγή μιας θετικής υγείας".</a:t>
          </a:r>
          <a:endParaRPr lang="en-US" sz="2000" kern="1200" dirty="0"/>
        </a:p>
      </dsp:txBody>
      <dsp:txXfrm>
        <a:off x="0" y="1451154"/>
        <a:ext cx="10515600" cy="1449029"/>
      </dsp:txXfrm>
    </dsp:sp>
    <dsp:sp modelId="{E15A8013-335B-4E20-84E0-245BD628897C}">
      <dsp:nvSpPr>
        <dsp:cNvPr id="0" name=""/>
        <dsp:cNvSpPr/>
      </dsp:nvSpPr>
      <dsp:spPr>
        <a:xfrm>
          <a:off x="0" y="2900183"/>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D96E79D-EB4D-4D41-A354-BB410039F815}">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Μπορούμε να πούμε, λοιπόν, ό,τι η Αγωγή Υγείας είναι </a:t>
          </a:r>
          <a:r>
            <a:rPr lang="el-GR" sz="2000" i="1" kern="1200" dirty="0"/>
            <a:t>μια θεμελιώδης εκπαιδευτική διαδικασία που στόχο έχει την υιοθέτηση υγιών στάσεων και συμπεριφορών, βασισμένων στην πολύπλευρη επιστημονική προσέγγιση, στη μάθηση μέσα από την πράξη, στην ανάπτυξη των διανοητικών και κοινωνικών ικανοτήτων των μαθητών, ώστε να μάθουν να επικοινωνούν, να συνδιαλέγονται και να βρίσκουν λύσεις στα προβλήματά τους.</a:t>
          </a:r>
          <a:endParaRPr lang="en-US" sz="2000" kern="1200" dirty="0"/>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3F8F5-C311-413B-8D24-00E3845A7837}">
      <dsp:nvSpPr>
        <dsp:cNvPr id="0" name=""/>
        <dsp:cNvSpPr/>
      </dsp:nvSpPr>
      <dsp:spPr>
        <a:xfrm>
          <a:off x="0" y="1738"/>
          <a:ext cx="10515600" cy="14403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Με την έννοια αυτή θα μπορούσε κανείς να χαρακτηρίσει την Α.Υ, (όπως και την Περιβαλλοντική Εκπαίδευση), ως μία “διαδικασία εκπαιδευτικού τύπου” που δεν περιορίζεται στην απλή </a:t>
          </a:r>
          <a:r>
            <a:rPr lang="el-GR" sz="1800" kern="1200" dirty="0" err="1"/>
            <a:t>μετάδση</a:t>
          </a:r>
          <a:r>
            <a:rPr lang="el-GR" sz="1800" kern="1200" dirty="0"/>
            <a:t> γνώσεων. Γι’ αυτό, στην διάρκεια της εφαρμογής προγραμμάτων Α.Υ. δεν είναι αρκετή η απλή </a:t>
          </a:r>
          <a:r>
            <a:rPr lang="el-GR" sz="1800" kern="1200" dirty="0" err="1"/>
            <a:t>μετάδωση</a:t>
          </a:r>
          <a:r>
            <a:rPr lang="el-GR" sz="1800" kern="1200" dirty="0"/>
            <a:t> γνώσεων με τις συνηθισμένες διδακτικές διαδικασίες, αλλά είναι απαραίτητες οι διαδικασίες της Ενεργητικής Μάθησης και της Βιωματικής προσέγγισης.</a:t>
          </a:r>
          <a:endParaRPr lang="en-US" sz="1800" kern="1200" dirty="0"/>
        </a:p>
      </dsp:txBody>
      <dsp:txXfrm>
        <a:off x="70311" y="72049"/>
        <a:ext cx="10374978" cy="1299711"/>
      </dsp:txXfrm>
    </dsp:sp>
    <dsp:sp modelId="{5C45D74A-C958-4E35-8F83-8857D1E632DB}">
      <dsp:nvSpPr>
        <dsp:cNvPr id="0" name=""/>
        <dsp:cNvSpPr/>
      </dsp:nvSpPr>
      <dsp:spPr>
        <a:xfrm>
          <a:off x="0" y="1455502"/>
          <a:ext cx="10515600" cy="144033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ΕΝΝΟΙΑ ΠΡΟΑΓΩΓΗ ΤΗΣ ΥΓΕΙΑΣ</a:t>
          </a:r>
          <a:endParaRPr lang="en-US" sz="2400" kern="1200"/>
        </a:p>
      </dsp:txBody>
      <dsp:txXfrm>
        <a:off x="70311" y="1525813"/>
        <a:ext cx="10374978" cy="1299711"/>
      </dsp:txXfrm>
    </dsp:sp>
    <dsp:sp modelId="{99F09F57-B753-4004-91C3-FD5CB06BC180}">
      <dsp:nvSpPr>
        <dsp:cNvPr id="0" name=""/>
        <dsp:cNvSpPr/>
      </dsp:nvSpPr>
      <dsp:spPr>
        <a:xfrm>
          <a:off x="0" y="2909265"/>
          <a:ext cx="10515600" cy="144033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Είναι  φανερό πως η σύγχρονη αντίληψη για την υγεία ταυτίζει, ουσιαστικά, την Αγωγή Υγείας με την </a:t>
          </a:r>
          <a:r>
            <a:rPr lang="el-GR" sz="2000" b="1" kern="1200"/>
            <a:t>Προαγωγή της Υγείας</a:t>
          </a:r>
          <a:r>
            <a:rPr lang="el-GR" sz="2000" kern="1200"/>
            <a:t>. Γι' αυτό, όταν στο εξής αναφερόμαστε στην Αγωγή Υγείας θα εννοούμε και την Προαγωγή της και όταν αναφερόμαστε στη Προαγωγή της Υγείας θα εννοούμε και την Αγωγή Υγείας.</a:t>
          </a:r>
          <a:endParaRPr lang="en-US" sz="2000" kern="1200"/>
        </a:p>
      </dsp:txBody>
      <dsp:txXfrm>
        <a:off x="70311" y="2979576"/>
        <a:ext cx="10374978" cy="129971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403BA-B379-48D7-B4C8-F5106A00955E}"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722C-BCCE-4453-B1BB-B091D5CDED20}" type="slidenum">
              <a:rPr lang="en-US" smtClean="0"/>
              <a:t>‹#›</a:t>
            </a:fld>
            <a:endParaRPr lang="en-US"/>
          </a:p>
        </p:txBody>
      </p:sp>
    </p:spTree>
    <p:extLst>
      <p:ext uri="{BB962C8B-B14F-4D97-AF65-F5344CB8AC3E}">
        <p14:creationId xmlns:p14="http://schemas.microsoft.com/office/powerpoint/2010/main" val="348599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1</a:t>
            </a:fld>
            <a:endParaRPr lang="en-US"/>
          </a:p>
        </p:txBody>
      </p:sp>
    </p:spTree>
    <p:extLst>
      <p:ext uri="{BB962C8B-B14F-4D97-AF65-F5344CB8AC3E}">
        <p14:creationId xmlns:p14="http://schemas.microsoft.com/office/powerpoint/2010/main" val="318231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Σύμφωνα με τον Ευρωπαϊκό Χάρτη ΑΥ, για να γίνει το σχολείο σημαντικός παράγοντας προαγωγής της υγείας, οι εκπαιδευτικοί θα πρέπει να: (Α) Αντιλαμβάνονται πως μια αποτελεσματική ΑΥ χρειάζεται την ενίσχυση από την επίσημη πολιτική του σχολείου. (Β) Να ξεκινούν, σε ότι αφορά τις αντιλήψεις, από το σημείο που βρίσκονται οι μαθητές τους. (Γ) Να προάγουν την υιοθέτηση κατάλληλων στάσεων και δεξιοτήτων σε σχέση με τα σημαντικά ζητήματα υγείας και να κατανοούν τη σπουδαιότητα της οικοδόμησης ενός ολιστικού σχολείου και να μπορούν να χρησιμοποιούν μια ποικιλία διδακτικών μεθόδων οι οποίες να εμπλέκουν τους μαθητές αμεσότερα με τη διαδικασία της μάθησης. (Δ) Να μην χρησιμοποιούν ποικίλες διδακτικές μεθόδους οι οποίες ενδέχεται να προξενούν σύγχυση στους μαθητές τους, αποφεύγοντας διαδικασίες αξιολόγησης των δραστηριοτήτων τους διότι η ΑΥ είναι ταυτόσημη με την ελευθερία της βούλησης. </a:t>
            </a:r>
            <a:r>
              <a:rPr lang="el-GR" sz="1800" u="sng" dirty="0">
                <a:effectLst/>
                <a:latin typeface="Calibri" panose="020F0502020204030204" pitchFamily="34" charset="0"/>
                <a:ea typeface="Times New Roman" panose="02020603050405020304" pitchFamily="18" charset="0"/>
                <a:cs typeface="Times New Roman" panose="02020603050405020304" pitchFamily="18" charset="0"/>
              </a:rPr>
              <a:t>Υποδείξτε την ανακρίβεια.</a:t>
            </a:r>
            <a:endParaRPr lang="en-US" sz="1800" dirty="0">
              <a:effectLst/>
              <a:latin typeface="HellasArc"/>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10</a:t>
            </a:fld>
            <a:endParaRPr lang="en-US"/>
          </a:p>
        </p:txBody>
      </p:sp>
    </p:spTree>
    <p:extLst>
      <p:ext uri="{BB962C8B-B14F-4D97-AF65-F5344CB8AC3E}">
        <p14:creationId xmlns:p14="http://schemas.microsoft.com/office/powerpoint/2010/main" val="2934880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3886200"/>
            <a:ext cx="5029200" cy="4724400"/>
          </a:xfrm>
          <a:noFill/>
          <a:ln/>
        </p:spPr>
        <p:txBody>
          <a:bodyPr/>
          <a:lstStyle/>
          <a:p>
            <a:pPr eaLnBrk="1" hangingPunct="1"/>
            <a:endParaRPr lang="en-US" sz="1000" dirty="0">
              <a:solidFill>
                <a:srgbClr val="000000"/>
              </a:solidFill>
            </a:endParaRPr>
          </a:p>
        </p:txBody>
      </p:sp>
    </p:spTree>
    <p:extLst>
      <p:ext uri="{BB962C8B-B14F-4D97-AF65-F5344CB8AC3E}">
        <p14:creationId xmlns:p14="http://schemas.microsoft.com/office/powerpoint/2010/main" val="160129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3F44FA9D-0ABB-4D93-895C-9516BB71E5EB}" type="slidenum">
              <a:rPr lang="el-GR" smtClean="0"/>
              <a:t>13</a:t>
            </a:fld>
            <a:endParaRPr lang="el-GR"/>
          </a:p>
        </p:txBody>
      </p:sp>
    </p:spTree>
    <p:extLst>
      <p:ext uri="{BB962C8B-B14F-4D97-AF65-F5344CB8AC3E}">
        <p14:creationId xmlns:p14="http://schemas.microsoft.com/office/powerpoint/2010/main" val="398653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14</a:t>
            </a:fld>
            <a:endParaRPr lang="en-US"/>
          </a:p>
        </p:txBody>
      </p:sp>
    </p:spTree>
    <p:extLst>
      <p:ext uri="{BB962C8B-B14F-4D97-AF65-F5344CB8AC3E}">
        <p14:creationId xmlns:p14="http://schemas.microsoft.com/office/powerpoint/2010/main" val="184857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2</a:t>
            </a:fld>
            <a:endParaRPr lang="en-US"/>
          </a:p>
        </p:txBody>
      </p:sp>
    </p:spTree>
    <p:extLst>
      <p:ext uri="{BB962C8B-B14F-4D97-AF65-F5344CB8AC3E}">
        <p14:creationId xmlns:p14="http://schemas.microsoft.com/office/powerpoint/2010/main" val="186082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3267722C-BCCE-4453-B1BB-B091D5CDED20}" type="slidenum">
              <a:rPr lang="en-US" smtClean="0"/>
              <a:t>3</a:t>
            </a:fld>
            <a:endParaRPr lang="en-US"/>
          </a:p>
        </p:txBody>
      </p:sp>
    </p:spTree>
    <p:extLst>
      <p:ext uri="{BB962C8B-B14F-4D97-AF65-F5344CB8AC3E}">
        <p14:creationId xmlns:p14="http://schemas.microsoft.com/office/powerpoint/2010/main" val="131725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4</a:t>
            </a:fld>
            <a:endParaRPr lang="en-US"/>
          </a:p>
        </p:txBody>
      </p:sp>
    </p:spTree>
    <p:extLst>
      <p:ext uri="{BB962C8B-B14F-4D97-AF65-F5344CB8AC3E}">
        <p14:creationId xmlns:p14="http://schemas.microsoft.com/office/powerpoint/2010/main" val="198258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hangingPunct="0">
              <a:lnSpc>
                <a:spcPts val="1200"/>
              </a:lnSpc>
              <a:spcBef>
                <a:spcPts val="0"/>
              </a:spcBef>
              <a:spcAft>
                <a:spcPts val="0"/>
              </a:spcAft>
              <a:buFont typeface="+mj-lt"/>
              <a:buAutoNum type="arabicPeriod"/>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Σύμφωνα με τον διάσημο Καθηγητή Επιδημιολογίας  Δ.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Τριχόπουλο</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η αναλογία συμβολής στην υγεία του πληθυσμού ανάμεσα στις Περιβαλλοντικές συνθήκες και τα συστήματα υγείας είναι περίπου (Α) 5:1, (Β) 10:1, (Γ) 1:1, (Δ) 1: 6, </a:t>
            </a:r>
            <a:endParaRPr lang="en-US" sz="1800" dirty="0">
              <a:effectLst/>
              <a:latin typeface="HellasArc"/>
              <a:ea typeface="Times New Roman" panose="02020603050405020304" pitchFamily="18" charset="0"/>
              <a:cs typeface="Times New Roman" panose="02020603050405020304" pitchFamily="18" charset="0"/>
            </a:endParaRPr>
          </a:p>
          <a:p>
            <a:pPr marL="0" marR="0" indent="457200" algn="just" hangingPunct="0">
              <a:lnSpc>
                <a:spcPts val="1200"/>
              </a:lnSpc>
              <a:spcBef>
                <a:spcPts val="0"/>
              </a:spcBef>
              <a:spcAft>
                <a:spcPts val="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HellasArc"/>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5</a:t>
            </a:fld>
            <a:endParaRPr lang="en-US"/>
          </a:p>
        </p:txBody>
      </p:sp>
    </p:spTree>
    <p:extLst>
      <p:ext uri="{BB962C8B-B14F-4D97-AF65-F5344CB8AC3E}">
        <p14:creationId xmlns:p14="http://schemas.microsoft.com/office/powerpoint/2010/main" val="77391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Η Κοινωνική Επιδημιολογία ισχυρίζεται Πως: (Α) Η Αγωγή και Προαγωγή της Υγείας στις σύγχρονες κοινωνίες δεν εξαρτάται σε σημαντικό βαθμό από κοινωνικοπολιτικούς παράγοντες. (Β) Οι συχνότητες της κακής υγείας και της ασθένειας είναι αντιστρόφως ανάλογες με την κοινωνική τάξη. (Γ) Οι συχνότητες της κακής υγείας και της ασθένειας είναι ευθέως ανάλογες με την κοινωνική τάξη. (Δ) Οι συχνότητες της κακής υγείας και της ασθένειας είναι ανεξάρτητες από την κοινωνική τάξη.  </a:t>
            </a:r>
            <a:r>
              <a:rPr lang="el-GR" sz="1800" u="sng" dirty="0">
                <a:effectLst/>
                <a:latin typeface="Calibri" panose="020F0502020204030204" pitchFamily="34" charset="0"/>
                <a:ea typeface="Times New Roman" panose="02020603050405020304" pitchFamily="18" charset="0"/>
                <a:cs typeface="Times New Roman" panose="02020603050405020304" pitchFamily="18" charset="0"/>
              </a:rPr>
              <a:t>Υποδείξτε το σωστό.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HellasArc"/>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6</a:t>
            </a:fld>
            <a:endParaRPr lang="en-US"/>
          </a:p>
        </p:txBody>
      </p:sp>
    </p:spTree>
    <p:extLst>
      <p:ext uri="{BB962C8B-B14F-4D97-AF65-F5344CB8AC3E}">
        <p14:creationId xmlns:p14="http://schemas.microsoft.com/office/powerpoint/2010/main" val="24642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719455" indent="457200" algn="just" hangingPunct="0">
              <a:spcBef>
                <a:spcPts val="0"/>
              </a:spcBef>
              <a:spcAft>
                <a:spcPts val="0"/>
              </a:spcAft>
            </a:pPr>
            <a:r>
              <a:rPr lang="el-GR" dirty="0"/>
              <a:t>ΕΠΕ: </a:t>
            </a:r>
            <a:r>
              <a:rPr lang="el-GR" sz="1200" b="0" dirty="0">
                <a:effectLst/>
                <a:latin typeface="Arial" panose="020B0604020202020204" pitchFamily="34" charset="0"/>
                <a:ea typeface="Times New Roman" panose="02020603050405020304" pitchFamily="18" charset="0"/>
                <a:cs typeface="Times New Roman" panose="02020603050405020304" pitchFamily="18" charset="0"/>
              </a:rPr>
              <a:t>Το Μοντέλο της Υγιεινής Άποψης για την Υγεία (Α) Περιέχει πλέον και την άποψη της </a:t>
            </a:r>
            <a:r>
              <a:rPr lang="el-GR" sz="1200" b="0" dirty="0" err="1">
                <a:effectLst/>
                <a:latin typeface="Arial" panose="020B0604020202020204" pitchFamily="34" charset="0"/>
                <a:ea typeface="Times New Roman" panose="02020603050405020304" pitchFamily="18" charset="0"/>
                <a:cs typeface="Times New Roman" panose="02020603050405020304" pitchFamily="18" charset="0"/>
              </a:rPr>
              <a:t>Αυτοικανότητας</a:t>
            </a:r>
            <a:r>
              <a:rPr lang="el-GR" sz="1200" b="0" dirty="0">
                <a:effectLst/>
                <a:latin typeface="Arial" panose="020B0604020202020204" pitchFamily="34" charset="0"/>
                <a:ea typeface="Times New Roman" panose="02020603050405020304" pitchFamily="18" charset="0"/>
                <a:cs typeface="Times New Roman" panose="02020603050405020304" pitchFamily="18" charset="0"/>
              </a:rPr>
              <a:t> του </a:t>
            </a: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Bandura, (B) </a:t>
            </a:r>
            <a:r>
              <a:rPr lang="el-GR" sz="1200" b="0" dirty="0">
                <a:effectLst/>
                <a:latin typeface="Arial" panose="020B0604020202020204" pitchFamily="34" charset="0"/>
                <a:ea typeface="Times New Roman" panose="02020603050405020304" pitchFamily="18" charset="0"/>
                <a:cs typeface="Times New Roman" panose="02020603050405020304" pitchFamily="18" charset="0"/>
              </a:rPr>
              <a:t>προτείνει πως </a:t>
            </a:r>
            <a:r>
              <a:rPr lang="el-GR" sz="1200" dirty="0">
                <a:effectLst/>
                <a:latin typeface="Arial" panose="020B0604020202020204" pitchFamily="34" charset="0"/>
                <a:ea typeface="Times New Roman" panose="02020603050405020304" pitchFamily="18" charset="0"/>
                <a:cs typeface="Times New Roman" panose="02020603050405020304" pitchFamily="18" charset="0"/>
              </a:rPr>
              <a:t>για να λάβει χώρα μια αλλαγή στη συμπεριφορά το άτομο θα πρέπει να έχει μια εσωτερική επιθυμία για αλλαγή, (Γ) Το άτομο να αισθάνεται ό,τι απειλείται από συγκεκριμένη συνήθεια ή συμπεριφορά και πως μπορεί να ανταπεξέλθει στη διαδικασία, (Δ) Το άτομο θα πρέπει να ρισκάρει την αλλαγή ακόμη και αν δεν πιστεύει στις δυνατότητές του/της. Υποδείξτε το λάθος.</a:t>
            </a:r>
          </a:p>
          <a:p>
            <a:pPr marL="0" marR="719455" lvl="0" indent="457200" algn="just" defTabSz="914400" rtl="0" eaLnBrk="1" fontAlgn="auto" latinLnBrk="0" hangingPunct="0">
              <a:lnSpc>
                <a:spcPct val="100000"/>
              </a:lnSpc>
              <a:spcBef>
                <a:spcPts val="0"/>
              </a:spcBef>
              <a:spcAft>
                <a:spcPts val="0"/>
              </a:spcAft>
              <a:buClrTx/>
              <a:buSzTx/>
              <a:buFontTx/>
              <a:buNone/>
              <a:tabLst/>
              <a:defRPr/>
            </a:pPr>
            <a:r>
              <a:rPr lang="el-GR" sz="1800" dirty="0">
                <a:effectLst/>
                <a:latin typeface="Calibri" panose="020F0502020204030204" pitchFamily="34" charset="0"/>
                <a:ea typeface="Times New Roman" panose="02020603050405020304" pitchFamily="18" charset="0"/>
              </a:rPr>
              <a:t>Στο Μοντέλο της Υγιεινής Άποψης, (ΜΥΑ) για να λάβει χώρα μια αλλαγή στη συμπεριφορά του, το άτομο θα πρέπει, απλά: (Α) Να έχει μια εσωτερική επιθυμία για αλλαγή, (Β) Να αισθάνεται ό,τι απειλείται από τη συγκεκριμένη συνήθεια ή συμπεριφορά, (Γ) Να αισθάνεται ό,τι μια αλλαγή στις συνήθειες του/της θα επιφέρει κάποια οφέλη, (Δ) Να αισθάνεται ανίκανο για να ανταπεξέλθει στην αλλαγή και να παρακολουθείται πάντα από ειδικό. Υποδείξτε το λάθος.  </a:t>
            </a:r>
            <a:endParaRPr lang="en-US" sz="1800" dirty="0">
              <a:effectLst/>
              <a:latin typeface="Times New Roman" panose="02020603050405020304" pitchFamily="18" charset="0"/>
              <a:ea typeface="Times New Roman" panose="02020603050405020304" pitchFamily="18" charset="0"/>
            </a:endParaRPr>
          </a:p>
          <a:p>
            <a:pPr marL="0" marR="719455" indent="457200" algn="just" hangingPunct="0">
              <a:spcBef>
                <a:spcPts val="0"/>
              </a:spcBef>
              <a:spcAft>
                <a:spcPts val="0"/>
              </a:spcAft>
            </a:pPr>
            <a:endParaRPr lang="en-US" b="0" dirty="0"/>
          </a:p>
        </p:txBody>
      </p:sp>
      <p:sp>
        <p:nvSpPr>
          <p:cNvPr id="4" name="Slide Number Placeholder 3"/>
          <p:cNvSpPr>
            <a:spLocks noGrp="1"/>
          </p:cNvSpPr>
          <p:nvPr>
            <p:ph type="sldNum" sz="quarter" idx="5"/>
          </p:nvPr>
        </p:nvSpPr>
        <p:spPr/>
        <p:txBody>
          <a:bodyPr/>
          <a:lstStyle/>
          <a:p>
            <a:fld id="{3267722C-BCCE-4453-B1BB-B091D5CDED20}" type="slidenum">
              <a:rPr lang="en-US" smtClean="0"/>
              <a:t>7</a:t>
            </a:fld>
            <a:endParaRPr lang="en-US"/>
          </a:p>
        </p:txBody>
      </p:sp>
    </p:spTree>
    <p:extLst>
      <p:ext uri="{BB962C8B-B14F-4D97-AF65-F5344CB8AC3E}">
        <p14:creationId xmlns:p14="http://schemas.microsoft.com/office/powerpoint/2010/main" val="2339630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1" dirty="0">
                <a:effectLst/>
                <a:latin typeface="Arial" panose="020B0604020202020204" pitchFamily="34" charset="0"/>
                <a:ea typeface="Times New Roman" panose="02020603050405020304" pitchFamily="18" charset="0"/>
                <a:cs typeface="Times New Roman" panose="02020603050405020304" pitchFamily="18" charset="0"/>
              </a:rPr>
              <a:t>Το Μοντέλο της Δράσης για την Υγεία (Α) δίνει έμφαση στην ενδυνάμωση της αυτοεκτίμησης, (Β) </a:t>
            </a:r>
            <a:r>
              <a:rPr lang="el-GR" sz="1200" dirty="0">
                <a:effectLst/>
                <a:latin typeface="Arial" panose="020B0604020202020204" pitchFamily="34" charset="0"/>
                <a:ea typeface="Times New Roman" panose="02020603050405020304" pitchFamily="18" charset="0"/>
                <a:cs typeface="Times New Roman" panose="02020603050405020304" pitchFamily="18" charset="0"/>
              </a:rPr>
              <a:t>Εισηγείται ό,τι για την επίτευξη των στόχων της ΑΥ είναι απαραίτητο να αποκτήσουν τα άτομα μια πλήρη  κατανόηση των στόχων της, (Γ) Εισηγείται πως η επιμόρφωση μπορεί από μόνη της να αλλάξει ριζικά το περιβάλλον, (, </a:t>
            </a:r>
            <a:r>
              <a:rPr lang="el-GR" sz="1200" strike="sngStrike" dirty="0">
                <a:effectLst/>
                <a:latin typeface="Arial" panose="020B0604020202020204" pitchFamily="34" charset="0"/>
                <a:ea typeface="Times New Roman" panose="02020603050405020304" pitchFamily="18" charset="0"/>
                <a:cs typeface="Times New Roman" panose="02020603050405020304" pitchFamily="18" charset="0"/>
              </a:rPr>
              <a:t>χρησιμοποιεί μορφωτικές στρατηγικές, όπως τα παιχνίδια ρόλων</a:t>
            </a:r>
            <a:r>
              <a:rPr lang="el-GR" sz="1200" dirty="0">
                <a:effectLst/>
                <a:latin typeface="Arial" panose="020B0604020202020204" pitchFamily="34" charset="0"/>
                <a:ea typeface="Times New Roman" panose="02020603050405020304" pitchFamily="18" charset="0"/>
                <a:cs typeface="Times New Roman" panose="02020603050405020304" pitchFamily="18" charset="0"/>
              </a:rPr>
              <a:t>(Δ) χρησιμοποιεί μορφωτικές στρατηγικές, όπως τα παιχνίδια ρόλων. Λάθος;</a:t>
            </a:r>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8</a:t>
            </a:fld>
            <a:endParaRPr lang="en-US"/>
          </a:p>
        </p:txBody>
      </p:sp>
    </p:spTree>
    <p:extLst>
      <p:ext uri="{BB962C8B-B14F-4D97-AF65-F5344CB8AC3E}">
        <p14:creationId xmlns:p14="http://schemas.microsoft.com/office/powerpoint/2010/main" val="290177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Σύμφωνα με τον Ευρωπαϊκό Χάρτη ΑΥ οι εκπαιδευτικοί θα πρέπει να είναι σε θέση να αναγνωρίζουν τις κύριες συνιστώσες ενός υγιεινού τρόπου ζωής που είναι: (Α) Η διατροφή και η (μη) χρήση ουσιών. (Β) Η σεξουαλική συμπεριφορά και η διαχείριση του στρες. (Γ) Η (μη) έκθεση σε τοξικούς παράγοντες και στην ηλιακή ακτινοβολία καθώς και το Περιβάλλον καθώς </a:t>
            </a:r>
            <a:r>
              <a:rPr lang="el-GR" sz="1800">
                <a:effectLst/>
                <a:latin typeface="Calibri" panose="020F0502020204030204" pitchFamily="34" charset="0"/>
                <a:ea typeface="Times New Roman" panose="02020603050405020304" pitchFamily="18" charset="0"/>
                <a:cs typeface="Times New Roman" panose="02020603050405020304" pitchFamily="18" charset="0"/>
              </a:rPr>
              <a:t>και οι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διαπροσωπικές σχέσεις και η φυσική δραστηριότητα και άσκηση. (Ε) Όλα αυτά. </a:t>
            </a:r>
            <a:r>
              <a:rPr lang="el-GR" sz="1800" u="sng" dirty="0">
                <a:effectLst/>
                <a:latin typeface="Calibri" panose="020F0502020204030204" pitchFamily="34" charset="0"/>
                <a:ea typeface="Times New Roman" panose="02020603050405020304" pitchFamily="18" charset="0"/>
                <a:cs typeface="Times New Roman" panose="02020603050405020304" pitchFamily="18" charset="0"/>
              </a:rPr>
              <a:t>Υποδείξτε την πιο σωστή επιλογή</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HellasArc"/>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67722C-BCCE-4453-B1BB-B091D5CDED20}" type="slidenum">
              <a:rPr lang="en-US" smtClean="0"/>
              <a:t>9</a:t>
            </a:fld>
            <a:endParaRPr lang="en-US"/>
          </a:p>
        </p:txBody>
      </p:sp>
    </p:spTree>
    <p:extLst>
      <p:ext uri="{BB962C8B-B14F-4D97-AF65-F5344CB8AC3E}">
        <p14:creationId xmlns:p14="http://schemas.microsoft.com/office/powerpoint/2010/main" val="348939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0DE3-8CE6-3667-24D5-AD1B9220F5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EC94E9-588F-D135-1879-1897FCD9D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AD8E40-6A7C-5671-CC3F-12CB56BFBA82}"/>
              </a:ext>
            </a:extLst>
          </p:cNvPr>
          <p:cNvSpPr>
            <a:spLocks noGrp="1"/>
          </p:cNvSpPr>
          <p:nvPr>
            <p:ph type="dt" sz="half" idx="10"/>
          </p:nvPr>
        </p:nvSpPr>
        <p:spPr/>
        <p:txBody>
          <a:bodyPr/>
          <a:lstStyle/>
          <a:p>
            <a:fld id="{C1672194-DEB5-47C2-8304-2DE5AEAA9379}" type="datetimeFigureOut">
              <a:rPr lang="en-US" smtClean="0"/>
              <a:t>5/9/2025</a:t>
            </a:fld>
            <a:endParaRPr lang="en-US"/>
          </a:p>
        </p:txBody>
      </p:sp>
      <p:sp>
        <p:nvSpPr>
          <p:cNvPr id="5" name="Footer Placeholder 4">
            <a:extLst>
              <a:ext uri="{FF2B5EF4-FFF2-40B4-BE49-F238E27FC236}">
                <a16:creationId xmlns:a16="http://schemas.microsoft.com/office/drawing/2014/main" id="{54825BD0-E4BA-2D46-5306-DEC187A91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49278-2940-8292-87CF-074EB7EA31FD}"/>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233055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81-1F8B-A6FD-9689-B795143884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3BFA0E-C65C-6E05-5D50-C8F4F29D0D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D84FD-7B2C-AF79-4A93-D3CA1ED04BA1}"/>
              </a:ext>
            </a:extLst>
          </p:cNvPr>
          <p:cNvSpPr>
            <a:spLocks noGrp="1"/>
          </p:cNvSpPr>
          <p:nvPr>
            <p:ph type="dt" sz="half" idx="10"/>
          </p:nvPr>
        </p:nvSpPr>
        <p:spPr/>
        <p:txBody>
          <a:bodyPr/>
          <a:lstStyle/>
          <a:p>
            <a:fld id="{C1672194-DEB5-47C2-8304-2DE5AEAA9379}" type="datetimeFigureOut">
              <a:rPr lang="en-US" smtClean="0"/>
              <a:t>5/9/2025</a:t>
            </a:fld>
            <a:endParaRPr lang="en-US"/>
          </a:p>
        </p:txBody>
      </p:sp>
      <p:sp>
        <p:nvSpPr>
          <p:cNvPr id="5" name="Footer Placeholder 4">
            <a:extLst>
              <a:ext uri="{FF2B5EF4-FFF2-40B4-BE49-F238E27FC236}">
                <a16:creationId xmlns:a16="http://schemas.microsoft.com/office/drawing/2014/main" id="{C35B74E3-A938-E526-8910-A26F8D8EC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90FF4-9183-F0B2-3492-3A280A0A0B1F}"/>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240757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AE1CC9-3DA2-7D2D-1594-64A79B1520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212524-5A81-DED4-36F7-81E7C0B4B9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091B4-EE6F-E775-B21A-50EDE9EDA588}"/>
              </a:ext>
            </a:extLst>
          </p:cNvPr>
          <p:cNvSpPr>
            <a:spLocks noGrp="1"/>
          </p:cNvSpPr>
          <p:nvPr>
            <p:ph type="dt" sz="half" idx="10"/>
          </p:nvPr>
        </p:nvSpPr>
        <p:spPr/>
        <p:txBody>
          <a:bodyPr/>
          <a:lstStyle/>
          <a:p>
            <a:fld id="{C1672194-DEB5-47C2-8304-2DE5AEAA9379}" type="datetimeFigureOut">
              <a:rPr lang="en-US" smtClean="0"/>
              <a:t>5/9/2025</a:t>
            </a:fld>
            <a:endParaRPr lang="en-US"/>
          </a:p>
        </p:txBody>
      </p:sp>
      <p:sp>
        <p:nvSpPr>
          <p:cNvPr id="5" name="Footer Placeholder 4">
            <a:extLst>
              <a:ext uri="{FF2B5EF4-FFF2-40B4-BE49-F238E27FC236}">
                <a16:creationId xmlns:a16="http://schemas.microsoft.com/office/drawing/2014/main" id="{D10C35D8-DB7A-1B0B-03FE-54F305361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8AACF-2A1A-245E-C92B-F1265A9534A7}"/>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09990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645F-F5C0-4536-477C-C60ACB107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A06B4F-7FEC-DFA2-EA9E-92E2FEBB09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0B4B-1283-4C90-2EFD-85C6CE334700}"/>
              </a:ext>
            </a:extLst>
          </p:cNvPr>
          <p:cNvSpPr>
            <a:spLocks noGrp="1"/>
          </p:cNvSpPr>
          <p:nvPr>
            <p:ph type="dt" sz="half" idx="10"/>
          </p:nvPr>
        </p:nvSpPr>
        <p:spPr/>
        <p:txBody>
          <a:bodyPr/>
          <a:lstStyle/>
          <a:p>
            <a:fld id="{C1672194-DEB5-47C2-8304-2DE5AEAA9379}" type="datetimeFigureOut">
              <a:rPr lang="en-US" smtClean="0"/>
              <a:t>5/9/2025</a:t>
            </a:fld>
            <a:endParaRPr lang="en-US"/>
          </a:p>
        </p:txBody>
      </p:sp>
      <p:sp>
        <p:nvSpPr>
          <p:cNvPr id="5" name="Footer Placeholder 4">
            <a:extLst>
              <a:ext uri="{FF2B5EF4-FFF2-40B4-BE49-F238E27FC236}">
                <a16:creationId xmlns:a16="http://schemas.microsoft.com/office/drawing/2014/main" id="{40AAD15F-0ACA-7144-CA32-E5398A214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ED64A-3849-1BDD-1BC2-3A8EE1A58091}"/>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69506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A81C-34CB-013C-CC3F-984C26AF0D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D4CFAA-C3F9-4FA4-E0A0-067CAC62A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E4A0E6-D0C9-0E08-856E-3457DACEAC85}"/>
              </a:ext>
            </a:extLst>
          </p:cNvPr>
          <p:cNvSpPr>
            <a:spLocks noGrp="1"/>
          </p:cNvSpPr>
          <p:nvPr>
            <p:ph type="dt" sz="half" idx="10"/>
          </p:nvPr>
        </p:nvSpPr>
        <p:spPr/>
        <p:txBody>
          <a:bodyPr/>
          <a:lstStyle/>
          <a:p>
            <a:fld id="{C1672194-DEB5-47C2-8304-2DE5AEAA9379}" type="datetimeFigureOut">
              <a:rPr lang="en-US" smtClean="0"/>
              <a:t>5/9/2025</a:t>
            </a:fld>
            <a:endParaRPr lang="en-US"/>
          </a:p>
        </p:txBody>
      </p:sp>
      <p:sp>
        <p:nvSpPr>
          <p:cNvPr id="5" name="Footer Placeholder 4">
            <a:extLst>
              <a:ext uri="{FF2B5EF4-FFF2-40B4-BE49-F238E27FC236}">
                <a16:creationId xmlns:a16="http://schemas.microsoft.com/office/drawing/2014/main" id="{6B3BBC34-9B0A-EE22-D6FE-74C340F20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7ED63-00FF-D02B-53B0-C47BE1614A98}"/>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65454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B02A-D671-B381-003A-F6A4B8AA4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384295-4EC1-5927-970B-006D558F8D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ADACF-404A-A495-362D-FBDD46731B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820201-4A8B-EEE4-98FA-3D176ED917A0}"/>
              </a:ext>
            </a:extLst>
          </p:cNvPr>
          <p:cNvSpPr>
            <a:spLocks noGrp="1"/>
          </p:cNvSpPr>
          <p:nvPr>
            <p:ph type="dt" sz="half" idx="10"/>
          </p:nvPr>
        </p:nvSpPr>
        <p:spPr/>
        <p:txBody>
          <a:bodyPr/>
          <a:lstStyle/>
          <a:p>
            <a:fld id="{C1672194-DEB5-47C2-8304-2DE5AEAA9379}" type="datetimeFigureOut">
              <a:rPr lang="en-US" smtClean="0"/>
              <a:t>5/9/2025</a:t>
            </a:fld>
            <a:endParaRPr lang="en-US"/>
          </a:p>
        </p:txBody>
      </p:sp>
      <p:sp>
        <p:nvSpPr>
          <p:cNvPr id="6" name="Footer Placeholder 5">
            <a:extLst>
              <a:ext uri="{FF2B5EF4-FFF2-40B4-BE49-F238E27FC236}">
                <a16:creationId xmlns:a16="http://schemas.microsoft.com/office/drawing/2014/main" id="{4DB4E0CA-0CC4-BF49-F01A-D501A79D3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9F308-B332-7019-8697-4F659B70B43E}"/>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6634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BF6F-4B1A-AF2C-CA25-1AD8F2EFA4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E8D7F5-BCA3-D988-FF31-B41A60BA4F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E47DA7-5585-3957-65BB-91594CE139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218FC3-FC6F-F922-0209-13B0976A11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82E096-BA1E-AD24-7C32-CA255DEFDE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9B8435-F02C-F605-DF50-3A6F821EBBF2}"/>
              </a:ext>
            </a:extLst>
          </p:cNvPr>
          <p:cNvSpPr>
            <a:spLocks noGrp="1"/>
          </p:cNvSpPr>
          <p:nvPr>
            <p:ph type="dt" sz="half" idx="10"/>
          </p:nvPr>
        </p:nvSpPr>
        <p:spPr/>
        <p:txBody>
          <a:bodyPr/>
          <a:lstStyle/>
          <a:p>
            <a:fld id="{C1672194-DEB5-47C2-8304-2DE5AEAA9379}" type="datetimeFigureOut">
              <a:rPr lang="en-US" smtClean="0"/>
              <a:t>5/9/2025</a:t>
            </a:fld>
            <a:endParaRPr lang="en-US"/>
          </a:p>
        </p:txBody>
      </p:sp>
      <p:sp>
        <p:nvSpPr>
          <p:cNvPr id="8" name="Footer Placeholder 7">
            <a:extLst>
              <a:ext uri="{FF2B5EF4-FFF2-40B4-BE49-F238E27FC236}">
                <a16:creationId xmlns:a16="http://schemas.microsoft.com/office/drawing/2014/main" id="{7FC45070-1EE5-0E18-AD32-B3C31C099B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8854DC-386D-D8F6-F38B-B74EA1135346}"/>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09348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C568-C249-8137-3975-430866D2CC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639B47-2B2E-6295-6423-98683422F335}"/>
              </a:ext>
            </a:extLst>
          </p:cNvPr>
          <p:cNvSpPr>
            <a:spLocks noGrp="1"/>
          </p:cNvSpPr>
          <p:nvPr>
            <p:ph type="dt" sz="half" idx="10"/>
          </p:nvPr>
        </p:nvSpPr>
        <p:spPr/>
        <p:txBody>
          <a:bodyPr/>
          <a:lstStyle/>
          <a:p>
            <a:fld id="{C1672194-DEB5-47C2-8304-2DE5AEAA9379}" type="datetimeFigureOut">
              <a:rPr lang="en-US" smtClean="0"/>
              <a:t>5/9/2025</a:t>
            </a:fld>
            <a:endParaRPr lang="en-US"/>
          </a:p>
        </p:txBody>
      </p:sp>
      <p:sp>
        <p:nvSpPr>
          <p:cNvPr id="4" name="Footer Placeholder 3">
            <a:extLst>
              <a:ext uri="{FF2B5EF4-FFF2-40B4-BE49-F238E27FC236}">
                <a16:creationId xmlns:a16="http://schemas.microsoft.com/office/drawing/2014/main" id="{A2092A86-6FC4-E078-FCCC-E8BDB6983D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9536D7-FEBC-DF7D-399F-3852174CDEB6}"/>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59561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C820B4-6B5A-31CC-243D-1404A384D0EB}"/>
              </a:ext>
            </a:extLst>
          </p:cNvPr>
          <p:cNvSpPr>
            <a:spLocks noGrp="1"/>
          </p:cNvSpPr>
          <p:nvPr>
            <p:ph type="dt" sz="half" idx="10"/>
          </p:nvPr>
        </p:nvSpPr>
        <p:spPr/>
        <p:txBody>
          <a:bodyPr/>
          <a:lstStyle/>
          <a:p>
            <a:fld id="{C1672194-DEB5-47C2-8304-2DE5AEAA9379}" type="datetimeFigureOut">
              <a:rPr lang="en-US" smtClean="0"/>
              <a:t>5/9/2025</a:t>
            </a:fld>
            <a:endParaRPr lang="en-US"/>
          </a:p>
        </p:txBody>
      </p:sp>
      <p:sp>
        <p:nvSpPr>
          <p:cNvPr id="3" name="Footer Placeholder 2">
            <a:extLst>
              <a:ext uri="{FF2B5EF4-FFF2-40B4-BE49-F238E27FC236}">
                <a16:creationId xmlns:a16="http://schemas.microsoft.com/office/drawing/2014/main" id="{3F5F13A8-2814-8F4F-6737-55493ABF6D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4A50BE-8BF8-F5F4-31FC-1B3256512201}"/>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376918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8979-9187-FFBC-EAA7-3B7F029DB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54BBBA-F3D8-1C3D-4110-B82D0FF89C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368CA4-AE44-804A-5229-3426737B8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B707CA-DBBF-181B-455F-6D1937FA71E3}"/>
              </a:ext>
            </a:extLst>
          </p:cNvPr>
          <p:cNvSpPr>
            <a:spLocks noGrp="1"/>
          </p:cNvSpPr>
          <p:nvPr>
            <p:ph type="dt" sz="half" idx="10"/>
          </p:nvPr>
        </p:nvSpPr>
        <p:spPr/>
        <p:txBody>
          <a:bodyPr/>
          <a:lstStyle/>
          <a:p>
            <a:fld id="{C1672194-DEB5-47C2-8304-2DE5AEAA9379}" type="datetimeFigureOut">
              <a:rPr lang="en-US" smtClean="0"/>
              <a:t>5/9/2025</a:t>
            </a:fld>
            <a:endParaRPr lang="en-US"/>
          </a:p>
        </p:txBody>
      </p:sp>
      <p:sp>
        <p:nvSpPr>
          <p:cNvPr id="6" name="Footer Placeholder 5">
            <a:extLst>
              <a:ext uri="{FF2B5EF4-FFF2-40B4-BE49-F238E27FC236}">
                <a16:creationId xmlns:a16="http://schemas.microsoft.com/office/drawing/2014/main" id="{BC17ABFA-71D0-1922-71E8-A1E18DC0C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3CA98-CD17-56D0-5A5D-8E43706E4AA3}"/>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280052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2FAF-310E-344F-E23B-94FCD7F530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8C502C-4187-AACE-4331-F072314C7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48695C-791D-0892-1E83-A03641886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2A6AA5-6771-0FC8-F728-105888E84728}"/>
              </a:ext>
            </a:extLst>
          </p:cNvPr>
          <p:cNvSpPr>
            <a:spLocks noGrp="1"/>
          </p:cNvSpPr>
          <p:nvPr>
            <p:ph type="dt" sz="half" idx="10"/>
          </p:nvPr>
        </p:nvSpPr>
        <p:spPr/>
        <p:txBody>
          <a:bodyPr/>
          <a:lstStyle/>
          <a:p>
            <a:fld id="{C1672194-DEB5-47C2-8304-2DE5AEAA9379}" type="datetimeFigureOut">
              <a:rPr lang="en-US" smtClean="0"/>
              <a:t>5/9/2025</a:t>
            </a:fld>
            <a:endParaRPr lang="en-US"/>
          </a:p>
        </p:txBody>
      </p:sp>
      <p:sp>
        <p:nvSpPr>
          <p:cNvPr id="6" name="Footer Placeholder 5">
            <a:extLst>
              <a:ext uri="{FF2B5EF4-FFF2-40B4-BE49-F238E27FC236}">
                <a16:creationId xmlns:a16="http://schemas.microsoft.com/office/drawing/2014/main" id="{C183C046-50C5-4EC5-C3BF-8079DF552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82D52-F696-B107-872A-B26BAC47F1DB}"/>
              </a:ext>
            </a:extLst>
          </p:cNvPr>
          <p:cNvSpPr>
            <a:spLocks noGrp="1"/>
          </p:cNvSpPr>
          <p:nvPr>
            <p:ph type="sldNum" sz="quarter" idx="12"/>
          </p:nvPr>
        </p:nvSpPr>
        <p:spPr/>
        <p:txBody>
          <a:bodyPr/>
          <a:lstStyle/>
          <a:p>
            <a:fld id="{EDB1964E-7966-4D14-9B28-C53D9251372A}" type="slidenum">
              <a:rPr lang="en-US" smtClean="0"/>
              <a:t>‹#›</a:t>
            </a:fld>
            <a:endParaRPr lang="en-US"/>
          </a:p>
        </p:txBody>
      </p:sp>
    </p:spTree>
    <p:extLst>
      <p:ext uri="{BB962C8B-B14F-4D97-AF65-F5344CB8AC3E}">
        <p14:creationId xmlns:p14="http://schemas.microsoft.com/office/powerpoint/2010/main" val="74031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7EE13F-295E-E0CB-17EA-E5F0288057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4AA681-9F67-738B-DE17-6AEF7288F5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19CD4-B533-EBBD-6DFE-E12289626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72194-DEB5-47C2-8304-2DE5AEAA9379}" type="datetimeFigureOut">
              <a:rPr lang="en-US" smtClean="0"/>
              <a:t>5/9/2025</a:t>
            </a:fld>
            <a:endParaRPr lang="en-US"/>
          </a:p>
        </p:txBody>
      </p:sp>
      <p:sp>
        <p:nvSpPr>
          <p:cNvPr id="5" name="Footer Placeholder 4">
            <a:extLst>
              <a:ext uri="{FF2B5EF4-FFF2-40B4-BE49-F238E27FC236}">
                <a16:creationId xmlns:a16="http://schemas.microsoft.com/office/drawing/2014/main" id="{30CFB679-55AD-E675-9C38-9B1D3A9324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0F4A5E-A971-5E0F-DB0A-DC6D4096F0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1964E-7966-4D14-9B28-C53D9251372A}" type="slidenum">
              <a:rPr lang="en-US" smtClean="0"/>
              <a:t>‹#›</a:t>
            </a:fld>
            <a:endParaRPr lang="en-US"/>
          </a:p>
        </p:txBody>
      </p:sp>
    </p:spTree>
    <p:extLst>
      <p:ext uri="{BB962C8B-B14F-4D97-AF65-F5344CB8AC3E}">
        <p14:creationId xmlns:p14="http://schemas.microsoft.com/office/powerpoint/2010/main" val="2126196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58BE2E-D273-E7AC-8889-A7693A1BB0C0}"/>
              </a:ext>
            </a:extLst>
          </p:cNvPr>
          <p:cNvPicPr>
            <a:picLocks noChangeAspect="1"/>
          </p:cNvPicPr>
          <p:nvPr/>
        </p:nvPicPr>
        <p:blipFill rotWithShape="1">
          <a:blip r:embed="rId3"/>
          <a:srcRect t="13096" b="2634"/>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E8F59C-F856-25DA-678A-BCD80A37B992}"/>
              </a:ext>
            </a:extLst>
          </p:cNvPr>
          <p:cNvSpPr>
            <a:spLocks noGrp="1"/>
          </p:cNvSpPr>
          <p:nvPr>
            <p:ph type="ctrTitle"/>
          </p:nvPr>
        </p:nvSpPr>
        <p:spPr>
          <a:xfrm>
            <a:off x="404553" y="3091928"/>
            <a:ext cx="9078562" cy="2387600"/>
          </a:xfrm>
        </p:spPr>
        <p:txBody>
          <a:bodyPr>
            <a:normAutofit/>
          </a:bodyPr>
          <a:lstStyle/>
          <a:p>
            <a:pPr algn="l"/>
            <a:r>
              <a:rPr lang="el-GR" sz="4100"/>
              <a:t>Μάθημα #13: Γενικό Μέρος και Παράρτημα 1</a:t>
            </a:r>
            <a:r>
              <a:rPr lang="el-GR" sz="4100" baseline="30000"/>
              <a:t>ο</a:t>
            </a:r>
            <a:r>
              <a:rPr lang="el-GR" sz="4100"/>
              <a:t>- Ευρωπαϊκός Καταστατικός Χάρτης (Για μια ελάχιστη εκπαίδευση των Εκπαιδευτικών)</a:t>
            </a:r>
            <a:endParaRPr lang="en-US" sz="4100"/>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EA46377-B22C-9B9A-2F26-1DEC6C44BA4D}"/>
              </a:ext>
            </a:extLst>
          </p:cNvPr>
          <p:cNvSpPr>
            <a:spLocks noGrp="1"/>
          </p:cNvSpPr>
          <p:nvPr>
            <p:ph type="subTitle" idx="1"/>
          </p:nvPr>
        </p:nvSpPr>
        <p:spPr>
          <a:xfrm>
            <a:off x="404553" y="5624945"/>
            <a:ext cx="9078562" cy="592975"/>
          </a:xfrm>
        </p:spPr>
        <p:txBody>
          <a:bodyPr anchor="ctr">
            <a:normAutofit/>
          </a:bodyPr>
          <a:lstStyle/>
          <a:p>
            <a:pPr algn="l"/>
            <a:r>
              <a:rPr lang="el-GR" dirty="0"/>
              <a:t>Διαβάζεται από το Εγχειρίδιο «Αγωγή Υγείας» σελ. 13-41.</a:t>
            </a:r>
            <a:endParaRPr lang="en-US"/>
          </a:p>
        </p:txBody>
      </p:sp>
    </p:spTree>
    <p:extLst>
      <p:ext uri="{BB962C8B-B14F-4D97-AF65-F5344CB8AC3E}">
        <p14:creationId xmlns:p14="http://schemas.microsoft.com/office/powerpoint/2010/main" val="15450010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C698CC-76E1-0C7E-2120-55E26D000D87}"/>
              </a:ext>
            </a:extLst>
          </p:cNvPr>
          <p:cNvPicPr>
            <a:picLocks noChangeAspect="1"/>
          </p:cNvPicPr>
          <p:nvPr/>
        </p:nvPicPr>
        <p:blipFill rotWithShape="1">
          <a:blip r:embed="rId3">
            <a:duotone>
              <a:prstClr val="black"/>
              <a:schemeClr val="tx2">
                <a:tint val="45000"/>
                <a:satMod val="400000"/>
              </a:schemeClr>
            </a:duotone>
            <a:alphaModFix amt="25000"/>
          </a:blip>
          <a:srcRect t="13199" b="3158"/>
          <a:stretch/>
        </p:blipFill>
        <p:spPr>
          <a:xfrm>
            <a:off x="20" y="10"/>
            <a:ext cx="12191980" cy="6857990"/>
          </a:xfrm>
          <a:prstGeom prst="rect">
            <a:avLst/>
          </a:prstGeom>
        </p:spPr>
      </p:pic>
      <p:sp>
        <p:nvSpPr>
          <p:cNvPr id="2" name="Title 1">
            <a:extLst>
              <a:ext uri="{FF2B5EF4-FFF2-40B4-BE49-F238E27FC236}">
                <a16:creationId xmlns:a16="http://schemas.microsoft.com/office/drawing/2014/main" id="{5CA518A7-68D6-3959-F7C3-BB7B52927E1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100" b="1">
                <a:effectLst/>
              </a:rPr>
              <a:t>Το σχολείο ως παράγοντας προαγωγής της υγείας</a:t>
            </a:r>
            <a:br>
              <a:rPr lang="en-US" sz="4100">
                <a:effectLst/>
              </a:rPr>
            </a:br>
            <a:endParaRPr lang="en-US" sz="4100"/>
          </a:p>
        </p:txBody>
      </p:sp>
      <p:sp>
        <p:nvSpPr>
          <p:cNvPr id="4" name="TextBox 3">
            <a:extLst>
              <a:ext uri="{FF2B5EF4-FFF2-40B4-BE49-F238E27FC236}">
                <a16:creationId xmlns:a16="http://schemas.microsoft.com/office/drawing/2014/main" id="{68A0BC2E-54E7-C329-E405-CD657DD8F826}"/>
              </a:ext>
            </a:extLst>
          </p:cNvPr>
          <p:cNvSpPr txBox="1"/>
          <p:nvPr/>
        </p:nvSpPr>
        <p:spPr>
          <a:xfrm>
            <a:off x="838200" y="1825625"/>
            <a:ext cx="10515600" cy="4351338"/>
          </a:xfrm>
          <a:prstGeom prst="rect">
            <a:avLst/>
          </a:prstGeom>
        </p:spPr>
        <p:txBody>
          <a:bodyPr vert="horz" lIns="91440" tIns="45720" rIns="91440" bIns="45720" rtlCol="0">
            <a:normAutofit/>
          </a:bodyPr>
          <a:lstStyle/>
          <a:p>
            <a:pPr marL="0" marR="719455" indent="-228600">
              <a:lnSpc>
                <a:spcPct val="90000"/>
              </a:lnSpc>
              <a:spcBef>
                <a:spcPts val="0"/>
              </a:spcBef>
              <a:spcAft>
                <a:spcPts val="600"/>
              </a:spcAft>
              <a:buFont typeface="Arial" panose="020B0604020202020204" pitchFamily="34" charset="0"/>
              <a:buChar char="•"/>
            </a:pPr>
            <a:r>
              <a:rPr lang="en-US" sz="1300">
                <a:effectLst/>
              </a:rPr>
              <a:t> </a:t>
            </a:r>
          </a:p>
          <a:p>
            <a:pPr marL="0" marR="719455" indent="-228600">
              <a:lnSpc>
                <a:spcPct val="90000"/>
              </a:lnSpc>
              <a:spcBef>
                <a:spcPts val="0"/>
              </a:spcBef>
              <a:spcAft>
                <a:spcPts val="600"/>
              </a:spcAft>
              <a:buFont typeface="Arial" panose="020B0604020202020204" pitchFamily="34" charset="0"/>
              <a:buChar char="•"/>
            </a:pPr>
            <a:r>
              <a:rPr lang="en-US" sz="1300">
                <a:effectLst/>
              </a:rPr>
              <a:t>Οι δάσκαλοι/ες θα πρέπει να έχουν πλήρη αντίληψη του δικού τους ρόλου και του ρόλου του σχολείου στην προαγωγή της υγείας και των μαθητών αλλά και των άλλων διδασκόντων. Επίσης, θα πρέπει να είναι εφοδιασμένοι με τις κατάλληλες γνώσεις και δεξιότητες που να τους καθιστούν ικανούς στα εξής:</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300">
                <a:effectLst/>
              </a:rPr>
              <a:t>	 	Να αντιλαμβάνονται το γεγονός ότι για να είναι αποτελεσματική η διδασκαλία της Αγωγής Υγείας στην τάξη  χρειάζεται την ενίσχυση της επίσημης πολιτικής του σχολείου, το πλέγμα των φυσικών και κοινωνικών συνιστωσών του σχολείου, καθώς και μία διασύνδεση μ' ένα σύνολο προσπαθειών που απορρέουν από την οικογένεια και την κοινότητα.</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300">
                <a:effectLst/>
              </a:rPr>
              <a:t>	 	Να είναι σε θέση ν' αναγνωρίζουν τα ζητήματα υγείας που είναι  πρωταρχικής σημασίας για να συμπεριληφθούν στη διδασκαλία της Αγωγής Υγείας, φροντίζοντας ταυτόχρονα στο να τα οριοθετούν αυστηρά μέσα σε ένα πλαίσιο προαγωγής υγιεινών τρόπων ζωής και πιο υγιεινών συνθηκών διαβίωσης. </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300">
                <a:effectLst/>
              </a:rPr>
              <a:t>	 	Να ξεκινούν από το σημείο στο οποίο βρίσκονται οι μαθητές/τριες σε ό,τι αφορά τις αντιλήψεις τους, τις γνώσεις και τις στάσεις τους σχετικά με ζητήματα-κλειδιά που αφορούν την υγεία.</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300">
                <a:effectLst/>
              </a:rPr>
              <a:t>	 	Να προάγουν την υιοθέτηση κατάλληλων στάσεων και δεξιοτήτων σε σχέση με αυτά τα ζητήματα υγείας.</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300">
                <a:effectLst/>
              </a:rPr>
              <a:t>	 	Να κατανοούν τη σπουδαιότητα της οικοδόμησης ενός </a:t>
            </a:r>
            <a:r>
              <a:rPr lang="en-US" sz="1300" i="1">
                <a:effectLst/>
              </a:rPr>
              <a:t>ολιστικού σχολείου</a:t>
            </a:r>
            <a:r>
              <a:rPr lang="en-US" sz="1300">
                <a:effectLst/>
              </a:rPr>
              <a:t> μέσα από την ανάπτυξη ενός </a:t>
            </a:r>
            <a:r>
              <a:rPr lang="en-US" sz="1300" i="1">
                <a:effectLst/>
              </a:rPr>
              <a:t>σπειροειδούς</a:t>
            </a:r>
            <a:r>
              <a:rPr lang="en-US" sz="1300">
                <a:effectLst/>
              </a:rPr>
              <a:t> προγράμματος μαθημάτων στη Αγωγή Υγείας.</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300">
                <a:effectLst/>
              </a:rPr>
              <a:t>	 	Να μπορούν ν' αναγνωρίζουν τρόπους μέσα από τους οποίους τα παραδοσιακά διδακτικά αντικείμενα είναι δυνατόν να επανεκτιμηθούν και να καταστούν πιο σχετικά με τη ζωή των μαθητών μέσα από την ενσωμάτωση σ' αυτά θεμάτων σχετικών με την υγεία.</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300">
                <a:effectLst/>
              </a:rPr>
              <a:t> 	 	Να μπορούν να χρησιμοποιούν μια ποικιλία διδακτικών ή μαθησιακών μεθόδων οι οποίες να εμπλέκουν τους μαθητές αμεσότερα με τη διαδικασία της μάθησης.</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300">
                <a:effectLst/>
              </a:rPr>
              <a:t> 	 	Να εκτιμούν τη σπουδαιότητα της αξιολόγησης για την οικοδόμηση ενός επιτυχημένου προγράμματος Αγωγής Υγείας.</a:t>
            </a:r>
          </a:p>
        </p:txBody>
      </p:sp>
    </p:spTree>
    <p:extLst>
      <p:ext uri="{BB962C8B-B14F-4D97-AF65-F5344CB8AC3E}">
        <p14:creationId xmlns:p14="http://schemas.microsoft.com/office/powerpoint/2010/main" val="236534924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9" name="Rectangle 5128">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5124" descr="Φακός κάμερας">
            <a:extLst>
              <a:ext uri="{FF2B5EF4-FFF2-40B4-BE49-F238E27FC236}">
                <a16:creationId xmlns:a16="http://schemas.microsoft.com/office/drawing/2014/main" id="{F18C7106-B697-61F5-C200-0A5A3FB48343}"/>
              </a:ext>
            </a:extLst>
          </p:cNvPr>
          <p:cNvPicPr>
            <a:picLocks noChangeAspect="1"/>
          </p:cNvPicPr>
          <p:nvPr/>
        </p:nvPicPr>
        <p:blipFill rotWithShape="1">
          <a:blip r:embed="rId3">
            <a:alphaModFix amt="25000"/>
          </a:blip>
          <a:srcRect t="5659" b="10071"/>
          <a:stretch/>
        </p:blipFill>
        <p:spPr>
          <a:xfrm>
            <a:off x="20" y="-1"/>
            <a:ext cx="12191980" cy="6858001"/>
          </a:xfrm>
          <a:prstGeom prst="rect">
            <a:avLst/>
          </a:prstGeom>
        </p:spPr>
      </p:pic>
      <p:sp>
        <p:nvSpPr>
          <p:cNvPr id="5122" name="Rectangle 2"/>
          <p:cNvSpPr>
            <a:spLocks noGrp="1" noChangeArrowheads="1"/>
          </p:cNvSpPr>
          <p:nvPr>
            <p:ph type="title"/>
          </p:nvPr>
        </p:nvSpPr>
        <p:spPr>
          <a:xfrm>
            <a:off x="838200" y="2140021"/>
            <a:ext cx="6696445" cy="1325563"/>
          </a:xfrm>
        </p:spPr>
        <p:txBody>
          <a:bodyPr>
            <a:normAutofit/>
          </a:bodyPr>
          <a:lstStyle/>
          <a:p>
            <a:r>
              <a:rPr lang="el-GR" sz="2800" dirty="0">
                <a:solidFill>
                  <a:srgbClr val="FFFFFF"/>
                </a:solidFill>
              </a:rPr>
              <a:t>Μάθηση μέσω </a:t>
            </a:r>
            <a:r>
              <a:rPr lang="en-US" sz="2800" dirty="0">
                <a:solidFill>
                  <a:srgbClr val="FFFFFF"/>
                </a:solidFill>
                <a:latin typeface="Algerian" panose="04020705040A02060702" pitchFamily="82" charset="0"/>
              </a:rPr>
              <a:t>Project (MMP)</a:t>
            </a:r>
            <a:r>
              <a:rPr lang="el-GR" sz="2800" dirty="0">
                <a:solidFill>
                  <a:srgbClr val="FFFFFF"/>
                </a:solidFill>
              </a:rPr>
              <a:t>: </a:t>
            </a:r>
            <a:r>
              <a:rPr lang="el-GR" sz="2800" b="1" dirty="0">
                <a:solidFill>
                  <a:srgbClr val="FFFFFF"/>
                </a:solidFill>
              </a:rPr>
              <a:t>Εκεί που </a:t>
            </a:r>
            <a:r>
              <a:rPr lang="it-IT" sz="2800" b="1" dirty="0">
                <a:solidFill>
                  <a:srgbClr val="FFFFFF"/>
                </a:solidFill>
              </a:rPr>
              <a:t>η θεωρία </a:t>
            </a:r>
            <a:r>
              <a:rPr lang="el-GR" sz="2800" b="1" dirty="0">
                <a:solidFill>
                  <a:srgbClr val="FFFFFF"/>
                </a:solidFill>
              </a:rPr>
              <a:t>συναντά</a:t>
            </a:r>
            <a:r>
              <a:rPr lang="it-IT" sz="2800" b="1" dirty="0">
                <a:solidFill>
                  <a:srgbClr val="FFFFFF"/>
                </a:solidFill>
              </a:rPr>
              <a:t> τη δράση.</a:t>
            </a:r>
            <a:br>
              <a:rPr lang="en-US" sz="2800" dirty="0">
                <a:solidFill>
                  <a:srgbClr val="FFFFFF"/>
                </a:solidFill>
              </a:rPr>
            </a:br>
            <a:endParaRPr lang="en-US" sz="2800" dirty="0">
              <a:solidFill>
                <a:srgbClr val="FFFFFF"/>
              </a:solidFill>
              <a:latin typeface="Algerian" panose="04020705040A02060702" pitchFamily="82" charset="0"/>
            </a:endParaRPr>
          </a:p>
        </p:txBody>
      </p:sp>
      <p:sp>
        <p:nvSpPr>
          <p:cNvPr id="5123" name="Rectangle 3"/>
          <p:cNvSpPr>
            <a:spLocks noGrp="1" noChangeArrowheads="1"/>
          </p:cNvSpPr>
          <p:nvPr>
            <p:ph idx="1"/>
          </p:nvPr>
        </p:nvSpPr>
        <p:spPr>
          <a:xfrm>
            <a:off x="838199" y="3590600"/>
            <a:ext cx="9381565" cy="2433722"/>
          </a:xfrm>
        </p:spPr>
        <p:txBody>
          <a:bodyPr>
            <a:normAutofit lnSpcReduction="10000"/>
          </a:bodyPr>
          <a:lstStyle/>
          <a:p>
            <a:pPr eaLnBrk="1" hangingPunct="1">
              <a:buFont typeface="Wingdings" pitchFamily="2" charset="2"/>
              <a:buNone/>
            </a:pPr>
            <a:endParaRPr lang="en-US" sz="1100" dirty="0">
              <a:solidFill>
                <a:srgbClr val="FFFFFF"/>
              </a:solidFill>
            </a:endParaRPr>
          </a:p>
          <a:p>
            <a:pPr lvl="0"/>
            <a:r>
              <a:rPr lang="it-IT" sz="1400" dirty="0">
                <a:solidFill>
                  <a:srgbClr val="FFFFFF"/>
                </a:solidFill>
              </a:rPr>
              <a:t>Ως αφετηρία έχει τα ερωτήματα και ενδιαφέροντα-ανάγκες των παιδιών, από τα οποία καθορίζεται και το θέμα. </a:t>
            </a:r>
            <a:r>
              <a:rPr lang="el-GR" sz="1400" dirty="0">
                <a:solidFill>
                  <a:srgbClr val="FFFFFF"/>
                </a:solidFill>
              </a:rPr>
              <a:t>–Συνήθως κάποιο Κοινωνικό Θέμα.</a:t>
            </a:r>
            <a:endParaRPr lang="en-US" sz="1400" dirty="0">
              <a:solidFill>
                <a:srgbClr val="FFFFFF"/>
              </a:solidFill>
            </a:endParaRPr>
          </a:p>
          <a:p>
            <a:r>
              <a:rPr lang="it-IT" sz="1400" dirty="0">
                <a:solidFill>
                  <a:srgbClr val="FFFFFF"/>
                </a:solidFill>
              </a:rPr>
              <a:t>Ο προγραμματισμός του έργου γίνεται σε συνεργασία των παιδιών με τον εκπαιδευτικό</a:t>
            </a:r>
            <a:r>
              <a:rPr lang="el-GR" sz="1400" dirty="0">
                <a:solidFill>
                  <a:srgbClr val="FFFFFF"/>
                </a:solidFill>
              </a:rPr>
              <a:t> και π</a:t>
            </a:r>
            <a:r>
              <a:rPr lang="it-IT" sz="1400" dirty="0">
                <a:solidFill>
                  <a:srgbClr val="FFFFFF"/>
                </a:solidFill>
              </a:rPr>
              <a:t>ροωθεί τη δουλειά σε ομάδες</a:t>
            </a:r>
            <a:r>
              <a:rPr lang="el-GR" sz="1400" dirty="0">
                <a:solidFill>
                  <a:srgbClr val="FFFFFF"/>
                </a:solidFill>
              </a:rPr>
              <a:t>. Είναι όμως μία «Μη-δασκαλοκεντρική» διαδικασία, καθώς ο ρόλος του </a:t>
            </a:r>
            <a:r>
              <a:rPr lang="it-IT" sz="1400" dirty="0">
                <a:solidFill>
                  <a:srgbClr val="FFFFFF"/>
                </a:solidFill>
              </a:rPr>
              <a:t>εκπαιδευτικ</a:t>
            </a:r>
            <a:r>
              <a:rPr lang="el-GR" sz="1400" dirty="0" err="1">
                <a:solidFill>
                  <a:srgbClr val="FFFFFF"/>
                </a:solidFill>
              </a:rPr>
              <a:t>ού</a:t>
            </a:r>
            <a:r>
              <a:rPr lang="el-GR" sz="1400" dirty="0">
                <a:solidFill>
                  <a:srgbClr val="FFFFFF"/>
                </a:solidFill>
              </a:rPr>
              <a:t> είναι να </a:t>
            </a:r>
            <a:r>
              <a:rPr lang="it-IT" sz="1400" dirty="0">
                <a:solidFill>
                  <a:srgbClr val="FFFFFF"/>
                </a:solidFill>
              </a:rPr>
              <a:t>συντονίζει,</a:t>
            </a:r>
            <a:r>
              <a:rPr lang="el-GR" sz="1400" dirty="0">
                <a:solidFill>
                  <a:srgbClr val="FFFFFF"/>
                </a:solidFill>
              </a:rPr>
              <a:t> να </a:t>
            </a:r>
            <a:r>
              <a:rPr lang="it-IT" sz="1400" dirty="0">
                <a:solidFill>
                  <a:srgbClr val="FFFFFF"/>
                </a:solidFill>
              </a:rPr>
              <a:t>επεξηγεί, </a:t>
            </a:r>
            <a:r>
              <a:rPr lang="el-GR" sz="1400" dirty="0">
                <a:solidFill>
                  <a:srgbClr val="FFFFFF"/>
                </a:solidFill>
              </a:rPr>
              <a:t>να </a:t>
            </a:r>
            <a:r>
              <a:rPr lang="it-IT" sz="1400" dirty="0">
                <a:solidFill>
                  <a:srgbClr val="FFFFFF"/>
                </a:solidFill>
              </a:rPr>
              <a:t>διευκολύνει, </a:t>
            </a:r>
            <a:r>
              <a:rPr lang="el-GR" sz="1400" dirty="0">
                <a:solidFill>
                  <a:srgbClr val="FFFFFF"/>
                </a:solidFill>
              </a:rPr>
              <a:t>να </a:t>
            </a:r>
            <a:r>
              <a:rPr lang="it-IT" sz="1400" dirty="0">
                <a:solidFill>
                  <a:srgbClr val="FFFFFF"/>
                </a:solidFill>
              </a:rPr>
              <a:t>συνεργάζεται, </a:t>
            </a:r>
            <a:r>
              <a:rPr lang="el-GR" sz="1400" dirty="0">
                <a:solidFill>
                  <a:srgbClr val="FFFFFF"/>
                </a:solidFill>
              </a:rPr>
              <a:t>να </a:t>
            </a:r>
            <a:r>
              <a:rPr lang="it-IT" sz="1400" dirty="0">
                <a:solidFill>
                  <a:srgbClr val="FFFFFF"/>
                </a:solidFill>
              </a:rPr>
              <a:t>συμπαραστέκεται, </a:t>
            </a:r>
            <a:r>
              <a:rPr lang="el-GR" sz="1400" dirty="0">
                <a:solidFill>
                  <a:srgbClr val="FFFFFF"/>
                </a:solidFill>
              </a:rPr>
              <a:t>να </a:t>
            </a:r>
            <a:r>
              <a:rPr lang="it-IT" sz="1400" dirty="0">
                <a:solidFill>
                  <a:srgbClr val="FFFFFF"/>
                </a:solidFill>
              </a:rPr>
              <a:t>εμψυχώνει. </a:t>
            </a:r>
            <a:endParaRPr lang="en-US" sz="1400" dirty="0">
              <a:solidFill>
                <a:srgbClr val="FFFFFF"/>
              </a:solidFill>
            </a:endParaRPr>
          </a:p>
          <a:p>
            <a:pPr lvl="0"/>
            <a:r>
              <a:rPr lang="it-IT" sz="1400" dirty="0">
                <a:solidFill>
                  <a:srgbClr val="FFFFFF"/>
                </a:solidFill>
              </a:rPr>
              <a:t>Βασίζεται στην ελεύθερη και ενεργή συμμετοχή των παιδιών.</a:t>
            </a:r>
            <a:endParaRPr lang="en-US" sz="1400" dirty="0">
              <a:solidFill>
                <a:srgbClr val="FFFFFF"/>
              </a:solidFill>
            </a:endParaRPr>
          </a:p>
          <a:p>
            <a:pPr lvl="0"/>
            <a:r>
              <a:rPr lang="it-IT" sz="1400" dirty="0">
                <a:solidFill>
                  <a:srgbClr val="FFFFFF"/>
                </a:solidFill>
              </a:rPr>
              <a:t>Εστιάζεται στην απόκτηση της γνώσης με βιωματικές με­θόδους</a:t>
            </a:r>
            <a:r>
              <a:rPr lang="el-GR" sz="1400" dirty="0">
                <a:solidFill>
                  <a:srgbClr val="FFFFFF"/>
                </a:solidFill>
              </a:rPr>
              <a:t>, με δραστηριότητες και με το παιχνίδι.</a:t>
            </a:r>
            <a:endParaRPr lang="en-US" sz="1400" dirty="0">
              <a:solidFill>
                <a:srgbClr val="FFFFFF"/>
              </a:solidFill>
            </a:endParaRPr>
          </a:p>
          <a:p>
            <a:pPr lvl="0"/>
            <a:r>
              <a:rPr lang="el-GR" sz="1400" dirty="0">
                <a:solidFill>
                  <a:srgbClr val="FFFFFF"/>
                </a:solidFill>
              </a:rPr>
              <a:t>Συνιστάται στο να</a:t>
            </a:r>
            <a:r>
              <a:rPr lang="it-IT" sz="1400" dirty="0">
                <a:solidFill>
                  <a:srgbClr val="FFFFFF"/>
                </a:solidFill>
              </a:rPr>
              <a:t> καταλή</a:t>
            </a:r>
            <a:r>
              <a:rPr lang="el-GR" sz="1400" dirty="0">
                <a:solidFill>
                  <a:srgbClr val="FFFFFF"/>
                </a:solidFill>
              </a:rPr>
              <a:t>γ</a:t>
            </a:r>
            <a:r>
              <a:rPr lang="it-IT" sz="1400" dirty="0">
                <a:solidFill>
                  <a:srgbClr val="FFFFFF"/>
                </a:solidFill>
              </a:rPr>
              <a:t>ει στην παραγωγή </a:t>
            </a:r>
            <a:r>
              <a:rPr lang="el-GR" sz="1400" dirty="0">
                <a:solidFill>
                  <a:srgbClr val="FFFFFF"/>
                </a:solidFill>
              </a:rPr>
              <a:t>κάποιου </a:t>
            </a:r>
            <a:r>
              <a:rPr lang="it-IT" sz="1400" dirty="0">
                <a:solidFill>
                  <a:srgbClr val="FFFFFF"/>
                </a:solidFill>
              </a:rPr>
              <a:t>προϊόντος</a:t>
            </a:r>
            <a:r>
              <a:rPr lang="el-GR" sz="1400" dirty="0">
                <a:solidFill>
                  <a:srgbClr val="FFFFFF"/>
                </a:solidFill>
              </a:rPr>
              <a:t> που να μπορεί να διαχέεται</a:t>
            </a:r>
            <a:r>
              <a:rPr lang="it-IT" sz="1400" dirty="0">
                <a:solidFill>
                  <a:srgbClr val="FFFFFF"/>
                </a:solidFill>
              </a:rPr>
              <a:t> στην τάξη, το σχολείο και την ευρύτερη κοινότητα</a:t>
            </a:r>
            <a:r>
              <a:rPr lang="el-GR" sz="1400" dirty="0">
                <a:solidFill>
                  <a:srgbClr val="FFFFFF"/>
                </a:solidFill>
              </a:rPr>
              <a:t> (</a:t>
            </a:r>
            <a:r>
              <a:rPr lang="en-US" sz="1400" dirty="0">
                <a:solidFill>
                  <a:srgbClr val="FFFFFF"/>
                </a:solidFill>
              </a:rPr>
              <a:t>poster, video, </a:t>
            </a:r>
            <a:r>
              <a:rPr lang="el-GR" sz="1400" dirty="0">
                <a:solidFill>
                  <a:srgbClr val="FFFFFF"/>
                </a:solidFill>
              </a:rPr>
              <a:t>εφημερίδα, </a:t>
            </a:r>
            <a:r>
              <a:rPr lang="el-GR" sz="1400" dirty="0" err="1">
                <a:solidFill>
                  <a:srgbClr val="FFFFFF"/>
                </a:solidFill>
              </a:rPr>
              <a:t>διακήρυξη,κλπ</a:t>
            </a:r>
            <a:r>
              <a:rPr lang="el-GR" sz="1400" dirty="0">
                <a:solidFill>
                  <a:srgbClr val="FFFFFF"/>
                </a:solidFill>
              </a:rPr>
              <a:t> (</a:t>
            </a:r>
            <a:r>
              <a:rPr lang="it-IT" sz="1400" dirty="0">
                <a:solidFill>
                  <a:srgbClr val="FFFFFF"/>
                </a:solidFill>
              </a:rPr>
              <a:t>εμπλ</a:t>
            </a:r>
            <a:r>
              <a:rPr lang="el-GR" sz="1400" dirty="0" err="1">
                <a:solidFill>
                  <a:srgbClr val="FFFFFF"/>
                </a:solidFill>
              </a:rPr>
              <a:t>οκή</a:t>
            </a:r>
            <a:r>
              <a:rPr lang="it-IT" sz="1400" dirty="0">
                <a:solidFill>
                  <a:srgbClr val="FFFFFF"/>
                </a:solidFill>
              </a:rPr>
              <a:t> με την κοινωνία</a:t>
            </a:r>
            <a:r>
              <a:rPr lang="el-GR" sz="1400" dirty="0">
                <a:solidFill>
                  <a:srgbClr val="FFFFFF"/>
                </a:solidFill>
              </a:rPr>
              <a:t>)</a:t>
            </a:r>
            <a:r>
              <a:rPr lang="it-IT" sz="1400" dirty="0">
                <a:solidFill>
                  <a:srgbClr val="FFFFFF"/>
                </a:solidFill>
              </a:rPr>
              <a:t>.</a:t>
            </a:r>
            <a:endParaRPr lang="en-US" sz="1400" dirty="0">
              <a:solidFill>
                <a:srgbClr val="FFFFFF"/>
              </a:solidFill>
            </a:endParaRPr>
          </a:p>
          <a:p>
            <a:pPr marL="0" indent="0" eaLnBrk="1" hangingPunct="1">
              <a:buNone/>
            </a:pPr>
            <a:endParaRPr lang="en-US" sz="1100" dirty="0">
              <a:solidFill>
                <a:srgbClr val="FFFFFF"/>
              </a:solidFill>
            </a:endParaRPr>
          </a:p>
        </p:txBody>
      </p:sp>
    </p:spTree>
    <p:extLst>
      <p:ext uri="{BB962C8B-B14F-4D97-AF65-F5344CB8AC3E}">
        <p14:creationId xmlns:p14="http://schemas.microsoft.com/office/powerpoint/2010/main" val="3702502504"/>
      </p:ext>
    </p:extLst>
  </p:cSld>
  <p:clrMapOvr>
    <a:overrideClrMapping bg1="dk1" tx1="lt1" bg2="dk2" tx2="lt2" accent1="accent1" accent2="accent2" accent3="accent3" accent4="accent4" accent5="accent5" accent6="accent6" hlink="hlink" folHlink="folHlink"/>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10452A-B4B3-4231-9225-E1DCCFCD1C28}"/>
              </a:ext>
            </a:extLst>
          </p:cNvPr>
          <p:cNvSpPr>
            <a:spLocks noGrp="1"/>
          </p:cNvSpPr>
          <p:nvPr>
            <p:ph type="title"/>
          </p:nvPr>
        </p:nvSpPr>
        <p:spPr>
          <a:xfrm>
            <a:off x="4572001" y="601744"/>
            <a:ext cx="6781800" cy="1338696"/>
          </a:xfrm>
        </p:spPr>
        <p:txBody>
          <a:bodyPr>
            <a:normAutofit/>
          </a:bodyPr>
          <a:lstStyle/>
          <a:p>
            <a:r>
              <a:rPr lang="el-GR" sz="2800" b="1"/>
              <a:t>Οι 2 φάσεις στη Δ</a:t>
            </a:r>
            <a:r>
              <a:rPr lang="it-IT" sz="2800" b="1"/>
              <a:t>ομή </a:t>
            </a:r>
            <a:r>
              <a:rPr lang="el-GR" sz="2800" b="1"/>
              <a:t>ενός</a:t>
            </a:r>
            <a:r>
              <a:rPr lang="it-IT" sz="2800" b="1"/>
              <a:t> Project</a:t>
            </a:r>
            <a:r>
              <a:rPr lang="el-GR" sz="2800" b="1"/>
              <a:t>- </a:t>
            </a:r>
            <a:r>
              <a:rPr lang="it-IT" sz="2800" b="1"/>
              <a:t>Σύμφωνα με το</a:t>
            </a:r>
            <a:r>
              <a:rPr lang="el-GR" sz="2800" b="1"/>
              <a:t>ν </a:t>
            </a:r>
            <a:r>
              <a:rPr lang="en-US" sz="2800" b="1"/>
              <a:t>Frey</a:t>
            </a:r>
            <a:r>
              <a:rPr lang="it-IT" sz="2800" b="1"/>
              <a:t>, </a:t>
            </a:r>
            <a:r>
              <a:rPr lang="el-GR" sz="2800" b="1"/>
              <a:t>πατέρα του </a:t>
            </a:r>
            <a:r>
              <a:rPr lang="en-US" sz="2800" b="1"/>
              <a:t>project</a:t>
            </a:r>
            <a:r>
              <a:rPr lang="el-GR" sz="2800" b="1"/>
              <a:t>: Α΄ Φάση</a:t>
            </a:r>
            <a:br>
              <a:rPr lang="en-US" sz="2800"/>
            </a:br>
            <a:endParaRPr lang="en-US" sz="2800"/>
          </a:p>
        </p:txBody>
      </p:sp>
      <p:pic>
        <p:nvPicPr>
          <p:cNvPr id="5" name="Picture 4" descr="Ρολά σχεδιαγραμμάτων">
            <a:extLst>
              <a:ext uri="{FF2B5EF4-FFF2-40B4-BE49-F238E27FC236}">
                <a16:creationId xmlns:a16="http://schemas.microsoft.com/office/drawing/2014/main" id="{A1AC2C48-2633-19E2-049F-320502648A06}"/>
              </a:ext>
            </a:extLst>
          </p:cNvPr>
          <p:cNvPicPr>
            <a:picLocks noChangeAspect="1"/>
          </p:cNvPicPr>
          <p:nvPr/>
        </p:nvPicPr>
        <p:blipFill rotWithShape="1">
          <a:blip r:embed="rId2"/>
          <a:srcRect l="63455" r="-1"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Θέση περιεχομένου 2">
            <a:extLst>
              <a:ext uri="{FF2B5EF4-FFF2-40B4-BE49-F238E27FC236}">
                <a16:creationId xmlns:a16="http://schemas.microsoft.com/office/drawing/2014/main" id="{65F61B22-E10F-4967-9E9D-E69D14917C0F}"/>
              </a:ext>
            </a:extLst>
          </p:cNvPr>
          <p:cNvSpPr>
            <a:spLocks noGrp="1"/>
          </p:cNvSpPr>
          <p:nvPr>
            <p:ph idx="1"/>
          </p:nvPr>
        </p:nvSpPr>
        <p:spPr>
          <a:xfrm>
            <a:off x="4572001" y="2201958"/>
            <a:ext cx="6781800" cy="3900730"/>
          </a:xfrm>
        </p:spPr>
        <p:txBody>
          <a:bodyPr anchor="t">
            <a:normAutofit/>
          </a:bodyPr>
          <a:lstStyle/>
          <a:p>
            <a:pPr lvl="0"/>
            <a:r>
              <a:rPr lang="it-IT" sz="1900" b="1"/>
              <a:t>Αφόρμηση</a:t>
            </a:r>
            <a:r>
              <a:rPr lang="it-IT" sz="1900"/>
              <a:t> μπορεί να είναι οτιδήποτε (κείμενο, άρθρο, φωτογραφία, τηλεοπτική είδηση, τρα­γούδι, γε­γονός, διάλογος, τυχαίο περιστατικό κλπ.).</a:t>
            </a:r>
            <a:endParaRPr lang="en-US" sz="1900"/>
          </a:p>
          <a:p>
            <a:pPr lvl="0"/>
            <a:r>
              <a:rPr lang="it-IT" sz="1900" b="1"/>
              <a:t>Επιλογή και ανάλυση του θέματος </a:t>
            </a:r>
            <a:r>
              <a:rPr lang="it-IT" sz="1900"/>
              <a:t>μέσα από την καταγραφή και κατηγοριοποίηση των ερωτημά­των που θέτουν τα παιδιά. Συγκαθορισμός των στόχων και του τελικού προϊόντος από τα παιδιά και τον εκπαιδευτικό. </a:t>
            </a:r>
            <a:endParaRPr lang="en-US" sz="1900"/>
          </a:p>
          <a:p>
            <a:pPr lvl="0"/>
            <a:r>
              <a:rPr lang="it-IT" sz="1900" b="1"/>
              <a:t>Σύνταξη καταστατικών αρχών </a:t>
            </a:r>
            <a:r>
              <a:rPr lang="it-IT" sz="1900"/>
              <a:t>εν είδει συμβολαίου.</a:t>
            </a:r>
            <a:endParaRPr lang="en-US" sz="1900"/>
          </a:p>
          <a:p>
            <a:pPr lvl="0"/>
            <a:r>
              <a:rPr lang="it-IT" sz="1900" b="1"/>
              <a:t>Σχεδιασμός:</a:t>
            </a:r>
            <a:r>
              <a:rPr lang="it-IT" sz="1900"/>
              <a:t> α) Περιγραφή, β) Προετοιμασία: φύλλα εργασίας, επισκέψεις, επαφές, γ) Χρονοδιάγραμμα, δ) Καθορισμός ομάδων εργασίας (κριτήρια: ενδιαφέροντα, γειτνίαση, καλή επικοινωνία, ποικιλία σύνθεσης, κυλιόμενοι ρόλοι κλπ.), ε) Κατανομή εργασιών, στ) Ευελιξία και ιεράρχηση στόχων</a:t>
            </a:r>
            <a:r>
              <a:rPr lang="el-GR" sz="1900"/>
              <a:t>. </a:t>
            </a:r>
            <a:endParaRPr lang="en-US" sz="1900"/>
          </a:p>
          <a:p>
            <a:endParaRPr lang="en-US" sz="1900"/>
          </a:p>
        </p:txBody>
      </p:sp>
    </p:spTree>
    <p:extLst>
      <p:ext uri="{BB962C8B-B14F-4D97-AF65-F5344CB8AC3E}">
        <p14:creationId xmlns:p14="http://schemas.microsoft.com/office/powerpoint/2010/main" val="5192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DE04F6B-802E-4E8F-8783-2B5674D24F03}"/>
              </a:ext>
            </a:extLst>
          </p:cNvPr>
          <p:cNvSpPr>
            <a:spLocks noGrp="1"/>
          </p:cNvSpPr>
          <p:nvPr>
            <p:ph type="title"/>
          </p:nvPr>
        </p:nvSpPr>
        <p:spPr>
          <a:xfrm>
            <a:off x="1006900" y="1188637"/>
            <a:ext cx="3141430" cy="4480726"/>
          </a:xfrm>
        </p:spPr>
        <p:txBody>
          <a:bodyPr>
            <a:normAutofit/>
          </a:bodyPr>
          <a:lstStyle/>
          <a:p>
            <a:pPr algn="r"/>
            <a:r>
              <a:rPr lang="el-GR" sz="3100" b="1"/>
              <a:t>Οι 2 φάσεις στη Δ</a:t>
            </a:r>
            <a:r>
              <a:rPr lang="it-IT" sz="3100" b="1"/>
              <a:t>ομή </a:t>
            </a:r>
            <a:r>
              <a:rPr lang="el-GR" sz="3100" b="1"/>
              <a:t>ενός</a:t>
            </a:r>
            <a:r>
              <a:rPr lang="it-IT" sz="3100" b="1"/>
              <a:t> Project</a:t>
            </a:r>
            <a:r>
              <a:rPr lang="el-GR" sz="3100" b="1"/>
              <a:t>- </a:t>
            </a:r>
            <a:r>
              <a:rPr lang="it-IT" sz="3100" b="1"/>
              <a:t>Σύμφωνα με το</a:t>
            </a:r>
            <a:r>
              <a:rPr lang="el-GR" sz="3100" b="1"/>
              <a:t>ν </a:t>
            </a:r>
            <a:r>
              <a:rPr lang="en-US" sz="3100" b="1"/>
              <a:t>Frey</a:t>
            </a:r>
            <a:r>
              <a:rPr lang="it-IT" sz="3100" b="1"/>
              <a:t>, </a:t>
            </a:r>
            <a:r>
              <a:rPr lang="el-GR" sz="3100" b="1"/>
              <a:t>πατέρα του </a:t>
            </a:r>
            <a:r>
              <a:rPr lang="en-US" sz="3100" b="1"/>
              <a:t>project</a:t>
            </a:r>
            <a:r>
              <a:rPr lang="el-GR" sz="3100" b="1"/>
              <a:t>: </a:t>
            </a:r>
            <a:r>
              <a:rPr lang="it-IT" sz="3100" b="1"/>
              <a:t>Β΄ Φάση</a:t>
            </a:r>
            <a:r>
              <a:rPr lang="el-GR" sz="3100" b="1"/>
              <a:t> (Εφαρμογή)</a:t>
            </a:r>
            <a:r>
              <a:rPr lang="it-IT" sz="3100" b="1"/>
              <a:t>: Μεθοδολογία, έρευνα και μελέτη</a:t>
            </a:r>
            <a:br>
              <a:rPr lang="en-US" sz="3100"/>
            </a:br>
            <a:endParaRPr lang="en-US" sz="310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469457C5-5DF1-48C7-B118-91A4A23FFE2C}"/>
              </a:ext>
            </a:extLst>
          </p:cNvPr>
          <p:cNvSpPr>
            <a:spLocks noGrp="1"/>
          </p:cNvSpPr>
          <p:nvPr>
            <p:ph idx="1"/>
          </p:nvPr>
        </p:nvSpPr>
        <p:spPr>
          <a:xfrm>
            <a:off x="5138928" y="1338729"/>
            <a:ext cx="4795584" cy="4180542"/>
          </a:xfrm>
        </p:spPr>
        <p:txBody>
          <a:bodyPr anchor="ctr">
            <a:normAutofit/>
          </a:bodyPr>
          <a:lstStyle/>
          <a:p>
            <a:pPr marL="0" indent="0">
              <a:buNone/>
            </a:pPr>
            <a:r>
              <a:rPr lang="it-IT" sz="1300" b="1" u="sng"/>
              <a:t>Καλλι</a:t>
            </a:r>
            <a:r>
              <a:rPr lang="el-GR" sz="1300" b="1" u="sng"/>
              <a:t>έργεια</a:t>
            </a:r>
            <a:r>
              <a:rPr lang="it-IT" sz="1300" b="1" u="sng"/>
              <a:t> τη</a:t>
            </a:r>
            <a:r>
              <a:rPr lang="el-GR" sz="1300" b="1" u="sng"/>
              <a:t>ς</a:t>
            </a:r>
            <a:r>
              <a:rPr lang="it-IT" sz="1300" b="1" u="sng"/>
              <a:t> ενεργητική</a:t>
            </a:r>
            <a:r>
              <a:rPr lang="el-GR" sz="1300" b="1" u="sng"/>
              <a:t>ς</a:t>
            </a:r>
            <a:r>
              <a:rPr lang="it-IT" sz="1300" b="1" u="sng"/>
              <a:t>, ανακαλυπτική</a:t>
            </a:r>
            <a:r>
              <a:rPr lang="el-GR" sz="1300" b="1" u="sng"/>
              <a:t>ς</a:t>
            </a:r>
            <a:r>
              <a:rPr lang="it-IT" sz="1300" b="1" u="sng"/>
              <a:t> και επικοινωνιακή</a:t>
            </a:r>
            <a:r>
              <a:rPr lang="el-GR" sz="1300" b="1" u="sng"/>
              <a:t>ς</a:t>
            </a:r>
            <a:r>
              <a:rPr lang="it-IT" sz="1300" b="1" u="sng"/>
              <a:t> προσέγγιση</a:t>
            </a:r>
            <a:r>
              <a:rPr lang="el-GR" sz="1300" b="1" u="sng"/>
              <a:t>ς</a:t>
            </a:r>
            <a:r>
              <a:rPr lang="it-IT" sz="1300" b="1" u="sng"/>
              <a:t> της γνώσης</a:t>
            </a:r>
            <a:r>
              <a:rPr lang="el-GR" sz="1300" b="1" u="sng"/>
              <a:t>:</a:t>
            </a:r>
            <a:r>
              <a:rPr lang="it-IT" sz="1300" b="1" u="sng"/>
              <a:t> Ειδικότερα ακολουθούμε την εξής πορεία:</a:t>
            </a:r>
            <a:endParaRPr lang="en-US" sz="1300" b="1" u="sng"/>
          </a:p>
          <a:p>
            <a:r>
              <a:rPr lang="it-IT" sz="1300"/>
              <a:t>1. Εξοικείωση των παιδιών με τη μεθοδολογία </a:t>
            </a:r>
            <a:endParaRPr lang="en-US" sz="1300"/>
          </a:p>
          <a:p>
            <a:r>
              <a:rPr lang="it-IT" sz="1300"/>
              <a:t>2. Επίδειξη και συζήτηση για τις πηγές και τον τρόπο αξιοποίησής τους</a:t>
            </a:r>
            <a:endParaRPr lang="en-US" sz="1300"/>
          </a:p>
          <a:p>
            <a:r>
              <a:rPr lang="it-IT" sz="1300"/>
              <a:t>3. Επαφές με εξωσχολικούς παράγοντες: έρευνα, συλλογή πληροφοριών από ειδικούς, τοπικούς φορείς, υπηρεσίες, γονείς </a:t>
            </a:r>
            <a:endParaRPr lang="en-US" sz="1300"/>
          </a:p>
          <a:p>
            <a:r>
              <a:rPr lang="it-IT" sz="1300"/>
              <a:t>4. Ερωτηματολόγια</a:t>
            </a:r>
            <a:endParaRPr lang="en-US" sz="1300"/>
          </a:p>
          <a:p>
            <a:r>
              <a:rPr lang="it-IT" sz="1300"/>
              <a:t>5. Έρευνα</a:t>
            </a:r>
            <a:r>
              <a:rPr lang="el-GR" sz="1300"/>
              <a:t> μέσα από</a:t>
            </a:r>
            <a:r>
              <a:rPr lang="it-IT" sz="1300"/>
              <a:t> συλλογή πληροφοριών</a:t>
            </a:r>
            <a:r>
              <a:rPr lang="el-GR" sz="1300"/>
              <a:t> και Έρευνα Πεδίου.</a:t>
            </a:r>
            <a:r>
              <a:rPr lang="it-IT" sz="1300"/>
              <a:t> </a:t>
            </a:r>
            <a:endParaRPr lang="en-US" sz="1300"/>
          </a:p>
          <a:p>
            <a:r>
              <a:rPr lang="el-GR" sz="1300"/>
              <a:t>6. </a:t>
            </a:r>
            <a:r>
              <a:rPr lang="it-IT" sz="1300"/>
              <a:t>Καταγραφή βιβλιογραφίας και πληροφοριών, ταξινόμηση, ανάλυση, οργάνωση υλικού </a:t>
            </a:r>
            <a:endParaRPr lang="en-US" sz="1300"/>
          </a:p>
          <a:p>
            <a:r>
              <a:rPr lang="el-GR" sz="1300"/>
              <a:t>7. </a:t>
            </a:r>
            <a:r>
              <a:rPr lang="it-IT" sz="1300"/>
              <a:t>Παρουσίαση στην τάξη των πληροφοριών </a:t>
            </a:r>
            <a:endParaRPr lang="en-US" sz="1300"/>
          </a:p>
          <a:p>
            <a:r>
              <a:rPr lang="el-GR" sz="1300"/>
              <a:t>8. </a:t>
            </a:r>
            <a:r>
              <a:rPr lang="it-IT" sz="1300"/>
              <a:t>Είδος και τρόποι αξιολόγησης</a:t>
            </a:r>
            <a:endParaRPr lang="en-US" sz="1300"/>
          </a:p>
          <a:p>
            <a:endParaRPr lang="en-US" sz="1300"/>
          </a:p>
        </p:txBody>
      </p:sp>
    </p:spTree>
    <p:extLst>
      <p:ext uri="{BB962C8B-B14F-4D97-AF65-F5344CB8AC3E}">
        <p14:creationId xmlns:p14="http://schemas.microsoft.com/office/powerpoint/2010/main" val="25085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69602-9AC2-D7B1-ABF0-50C826008B74}"/>
              </a:ext>
            </a:extLst>
          </p:cNvPr>
          <p:cNvSpPr>
            <a:spLocks noGrp="1"/>
          </p:cNvSpPr>
          <p:nvPr>
            <p:ph type="title"/>
          </p:nvPr>
        </p:nvSpPr>
        <p:spPr>
          <a:xfrm>
            <a:off x="686834" y="1153572"/>
            <a:ext cx="3200400" cy="4461163"/>
          </a:xfrm>
        </p:spPr>
        <p:txBody>
          <a:bodyPr>
            <a:normAutofit/>
          </a:bodyPr>
          <a:lstStyle/>
          <a:p>
            <a:r>
              <a:rPr lang="el-GR" sz="3700" b="1">
                <a:solidFill>
                  <a:srgbClr val="FFFFFF"/>
                </a:solidFill>
                <a:effectLst/>
                <a:latin typeface="Calibri" panose="020F0502020204030204" pitchFamily="34" charset="0"/>
                <a:ea typeface="Times New Roman" panose="02020603050405020304" pitchFamily="18" charset="0"/>
              </a:rPr>
              <a:t>ΕΡΩΤΗΣΕΙΣ ΕΠΑΝΑΛΗΨΗΣ ΜΑΘΗΜΑΤΩΝ #13: Ενότητα </a:t>
            </a:r>
            <a:r>
              <a:rPr lang="en-US" sz="3700" b="1">
                <a:solidFill>
                  <a:srgbClr val="FFFFFF"/>
                </a:solidFill>
                <a:effectLst/>
                <a:latin typeface="Calibri" panose="020F0502020204030204" pitchFamily="34" charset="0"/>
                <a:ea typeface="Times New Roman" panose="02020603050405020304" pitchFamily="18" charset="0"/>
              </a:rPr>
              <a:t>Project </a:t>
            </a:r>
            <a:br>
              <a:rPr lang="en-US" sz="3700">
                <a:solidFill>
                  <a:srgbClr val="FFFFFF"/>
                </a:solidFill>
                <a:effectLst/>
                <a:latin typeface="Times New Roman" panose="02020603050405020304" pitchFamily="18" charset="0"/>
                <a:ea typeface="Times New Roman" panose="02020603050405020304" pitchFamily="18" charset="0"/>
              </a:rPr>
            </a:b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B5CB792-2C85-7B83-656E-CC133E83F7F8}"/>
              </a:ext>
            </a:extLst>
          </p:cNvPr>
          <p:cNvSpPr>
            <a:spLocks noGrp="1"/>
          </p:cNvSpPr>
          <p:nvPr>
            <p:ph idx="1"/>
          </p:nvPr>
        </p:nvSpPr>
        <p:spPr>
          <a:xfrm>
            <a:off x="3424518" y="179294"/>
            <a:ext cx="8480611" cy="6359618"/>
          </a:xfrm>
        </p:spPr>
        <p:txBody>
          <a:bodyPr anchor="ctr">
            <a:normAutofit/>
          </a:bodyPr>
          <a:lstStyle/>
          <a:p>
            <a:pPr marL="0" marR="0" indent="457200">
              <a:spcBef>
                <a:spcPts val="0"/>
              </a:spcBef>
              <a:spcAft>
                <a:spcPts val="0"/>
              </a:spcAft>
            </a:pPr>
            <a:r>
              <a:rPr lang="el-GR" sz="900" b="1" dirty="0">
                <a:effectLst/>
                <a:latin typeface="Calibri" panose="020F0502020204030204" pitchFamily="34"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l-GR" sz="1050" dirty="0">
                <a:effectLst/>
                <a:latin typeface="Calibri" panose="020F0502020204030204" pitchFamily="34" charset="0"/>
                <a:ea typeface="Times New Roman" panose="02020603050405020304" pitchFamily="18" charset="0"/>
              </a:rPr>
              <a:t>Το </a:t>
            </a:r>
            <a:r>
              <a:rPr lang="en-US" sz="1050" dirty="0">
                <a:effectLst/>
                <a:latin typeface="Calibri" panose="020F0502020204030204" pitchFamily="34" charset="0"/>
                <a:ea typeface="Times New Roman" panose="02020603050405020304" pitchFamily="18" charset="0"/>
              </a:rPr>
              <a:t>Project</a:t>
            </a:r>
            <a:r>
              <a:rPr lang="el-GR" sz="1050" dirty="0">
                <a:effectLst/>
                <a:latin typeface="Calibri" panose="020F0502020204030204" pitchFamily="34" charset="0"/>
                <a:ea typeface="Times New Roman" panose="02020603050405020304" pitchFamily="18" charset="0"/>
              </a:rPr>
              <a:t> είναι μία διδακτική διαδικασία που την εισήγαγε πρώτος ο (Α) </a:t>
            </a:r>
            <a:r>
              <a:rPr lang="el-GR" sz="1050" dirty="0" err="1">
                <a:effectLst/>
                <a:latin typeface="Calibri" panose="020F0502020204030204" pitchFamily="34" charset="0"/>
                <a:ea typeface="Times New Roman" panose="02020603050405020304" pitchFamily="18" charset="0"/>
              </a:rPr>
              <a:t>Μπεκενπάουερ</a:t>
            </a:r>
            <a:r>
              <a:rPr lang="el-GR" sz="1050" dirty="0">
                <a:effectLst/>
                <a:latin typeface="Calibri" panose="020F0502020204030204" pitchFamily="34" charset="0"/>
                <a:ea typeface="Times New Roman" panose="02020603050405020304" pitchFamily="18" charset="0"/>
              </a:rPr>
              <a:t>, (Β) ο </a:t>
            </a:r>
            <a:r>
              <a:rPr lang="en-US" sz="1050" dirty="0">
                <a:effectLst/>
                <a:latin typeface="Calibri" panose="020F0502020204030204" pitchFamily="34" charset="0"/>
                <a:ea typeface="Times New Roman" panose="02020603050405020304" pitchFamily="18" charset="0"/>
              </a:rPr>
              <a:t>Frey</a:t>
            </a:r>
            <a:r>
              <a:rPr lang="el-GR" sz="1050" dirty="0">
                <a:effectLst/>
                <a:latin typeface="Calibri" panose="020F0502020204030204" pitchFamily="34" charset="0"/>
                <a:ea typeface="Times New Roman" panose="02020603050405020304" pitchFamily="18" charset="0"/>
              </a:rPr>
              <a:t>, (Γ) ο </a:t>
            </a:r>
            <a:r>
              <a:rPr lang="en-US" sz="1050" dirty="0">
                <a:effectLst/>
                <a:latin typeface="Calibri" panose="020F0502020204030204" pitchFamily="34" charset="0"/>
                <a:ea typeface="Times New Roman" panose="02020603050405020304" pitchFamily="18" charset="0"/>
              </a:rPr>
              <a:t>Edison</a:t>
            </a:r>
            <a:r>
              <a:rPr lang="el-GR" sz="1050" dirty="0">
                <a:effectLst/>
                <a:latin typeface="Calibri" panose="020F0502020204030204" pitchFamily="34" charset="0"/>
                <a:ea typeface="Times New Roman" panose="02020603050405020304" pitchFamily="18" charset="0"/>
              </a:rPr>
              <a:t>, (Δ) ο </a:t>
            </a:r>
            <a:r>
              <a:rPr lang="el-GR" sz="1050" dirty="0" err="1">
                <a:effectLst/>
                <a:latin typeface="Calibri" panose="020F0502020204030204" pitchFamily="34" charset="0"/>
                <a:ea typeface="Times New Roman" panose="02020603050405020304" pitchFamily="18" charset="0"/>
              </a:rPr>
              <a:t>Αθηναγόρας</a:t>
            </a:r>
            <a:r>
              <a:rPr lang="el-GR" sz="1050" dirty="0">
                <a:effectLst/>
                <a:latin typeface="Calibri" panose="020F0502020204030204" pitchFamily="34" charset="0"/>
                <a:ea typeface="Times New Roman" panose="02020603050405020304" pitchFamily="18" charset="0"/>
              </a:rPr>
              <a:t>, (Ε) κανένας από αυτούς.</a:t>
            </a:r>
            <a:endParaRPr lang="en-US" sz="105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l-GR" sz="1050" dirty="0">
                <a:effectLst/>
                <a:latin typeface="Calibri" panose="020F0502020204030204" pitchFamily="34" charset="0"/>
                <a:ea typeface="Times New Roman" panose="02020603050405020304" pitchFamily="18" charset="0"/>
              </a:rPr>
              <a:t>Υποδείξτε το λάθος που αφορά στο </a:t>
            </a:r>
            <a:r>
              <a:rPr lang="en-US" sz="1050" dirty="0">
                <a:effectLst/>
                <a:latin typeface="Calibri" panose="020F0502020204030204" pitchFamily="34" charset="0"/>
                <a:ea typeface="Times New Roman" panose="02020603050405020304" pitchFamily="18" charset="0"/>
              </a:rPr>
              <a:t>Project</a:t>
            </a:r>
            <a:r>
              <a:rPr lang="el-GR" sz="1050" dirty="0">
                <a:effectLst/>
                <a:latin typeface="Calibri" panose="020F0502020204030204" pitchFamily="34" charset="0"/>
                <a:ea typeface="Times New Roman" panose="02020603050405020304" pitchFamily="18" charset="0"/>
              </a:rPr>
              <a:t>: (Α) Είναι μία διδακτική διαδικασία που έχει ως </a:t>
            </a:r>
            <a:r>
              <a:rPr lang="it-IT" sz="1050" dirty="0">
                <a:effectLst/>
                <a:latin typeface="Calibri" panose="020F0502020204030204" pitchFamily="34" charset="0"/>
                <a:ea typeface="Times New Roman" panose="02020603050405020304" pitchFamily="18" charset="0"/>
              </a:rPr>
              <a:t>αφετηρία ενδιαφέροντα</a:t>
            </a:r>
            <a:r>
              <a:rPr lang="el-GR" sz="1050" dirty="0">
                <a:effectLst/>
                <a:latin typeface="Calibri" panose="020F0502020204030204" pitchFamily="34" charset="0"/>
                <a:ea typeface="Times New Roman" panose="02020603050405020304" pitchFamily="18" charset="0"/>
              </a:rPr>
              <a:t> και </a:t>
            </a:r>
            <a:r>
              <a:rPr lang="it-IT" sz="1050" dirty="0">
                <a:effectLst/>
                <a:latin typeface="Calibri" panose="020F0502020204030204" pitchFamily="34" charset="0"/>
                <a:ea typeface="Times New Roman" panose="02020603050405020304" pitchFamily="18" charset="0"/>
              </a:rPr>
              <a:t>ανάγκες των παιδιών από τα οποία </a:t>
            </a:r>
            <a:r>
              <a:rPr lang="el-GR" sz="1050" dirty="0">
                <a:effectLst/>
                <a:latin typeface="Calibri" panose="020F0502020204030204" pitchFamily="34" charset="0"/>
                <a:ea typeface="Times New Roman" panose="02020603050405020304" pitchFamily="18" charset="0"/>
              </a:rPr>
              <a:t>επιλέγεται</a:t>
            </a:r>
            <a:r>
              <a:rPr lang="it-IT" sz="1050" dirty="0">
                <a:effectLst/>
                <a:latin typeface="Calibri" panose="020F0502020204030204" pitchFamily="34" charset="0"/>
                <a:ea typeface="Times New Roman" panose="02020603050405020304" pitchFamily="18" charset="0"/>
              </a:rPr>
              <a:t> και το θέμα </a:t>
            </a:r>
            <a:r>
              <a:rPr lang="el-GR" sz="1050" dirty="0">
                <a:effectLst/>
                <a:latin typeface="Calibri" panose="020F0502020204030204" pitchFamily="34" charset="0"/>
                <a:ea typeface="Times New Roman" panose="02020603050405020304" pitchFamily="18" charset="0"/>
              </a:rPr>
              <a:t>κοινωνικού ενδιαφέροντος. (Β) </a:t>
            </a:r>
            <a:r>
              <a:rPr lang="it-IT" sz="1050" dirty="0">
                <a:effectLst/>
                <a:latin typeface="Calibri" panose="020F0502020204030204" pitchFamily="34" charset="0"/>
                <a:ea typeface="Times New Roman" panose="02020603050405020304" pitchFamily="18" charset="0"/>
              </a:rPr>
              <a:t>Ο προγραμματισμός του έργου γίνεται σε συνεργασία των παιδιών με τον εκπαιδευτικό</a:t>
            </a:r>
            <a:r>
              <a:rPr lang="el-GR" sz="1050" dirty="0">
                <a:effectLst/>
                <a:latin typeface="Calibri" panose="020F0502020204030204" pitchFamily="34" charset="0"/>
                <a:ea typeface="Times New Roman" panose="02020603050405020304" pitchFamily="18" charset="0"/>
              </a:rPr>
              <a:t> και π</a:t>
            </a:r>
            <a:r>
              <a:rPr lang="it-IT" sz="1050" dirty="0">
                <a:effectLst/>
                <a:latin typeface="Calibri" panose="020F0502020204030204" pitchFamily="34" charset="0"/>
                <a:ea typeface="Times New Roman" panose="02020603050405020304" pitchFamily="18" charset="0"/>
              </a:rPr>
              <a:t>ροωθεί τη δουλειά σε ομάδες</a:t>
            </a:r>
            <a:r>
              <a:rPr lang="el-GR" sz="1050" dirty="0">
                <a:effectLst/>
                <a:latin typeface="Calibri" panose="020F0502020204030204" pitchFamily="34" charset="0"/>
                <a:ea typeface="Times New Roman" panose="02020603050405020304" pitchFamily="18" charset="0"/>
              </a:rPr>
              <a:t>. (Γ) Ο ρόλος του </a:t>
            </a:r>
            <a:r>
              <a:rPr lang="it-IT" sz="1050" dirty="0">
                <a:effectLst/>
                <a:latin typeface="Calibri" panose="020F0502020204030204" pitchFamily="34" charset="0"/>
                <a:ea typeface="Times New Roman" panose="02020603050405020304" pitchFamily="18" charset="0"/>
              </a:rPr>
              <a:t>εκπαιδευτικ</a:t>
            </a:r>
            <a:r>
              <a:rPr lang="el-GR" sz="1050" dirty="0" err="1">
                <a:effectLst/>
                <a:latin typeface="Calibri" panose="020F0502020204030204" pitchFamily="34" charset="0"/>
                <a:ea typeface="Times New Roman" panose="02020603050405020304" pitchFamily="18" charset="0"/>
              </a:rPr>
              <a:t>ού</a:t>
            </a:r>
            <a:r>
              <a:rPr lang="el-GR" sz="1050" dirty="0">
                <a:effectLst/>
                <a:latin typeface="Calibri" panose="020F0502020204030204" pitchFamily="34" charset="0"/>
                <a:ea typeface="Times New Roman" panose="02020603050405020304" pitchFamily="18" charset="0"/>
              </a:rPr>
              <a:t> είναι να </a:t>
            </a:r>
            <a:r>
              <a:rPr lang="it-IT" sz="1050" dirty="0">
                <a:effectLst/>
                <a:latin typeface="Calibri" panose="020F0502020204030204" pitchFamily="34" charset="0"/>
                <a:ea typeface="Times New Roman" panose="02020603050405020304" pitchFamily="18" charset="0"/>
              </a:rPr>
              <a:t>συντονίζει,</a:t>
            </a:r>
            <a:r>
              <a:rPr lang="el-GR" sz="1050" dirty="0">
                <a:effectLst/>
                <a:latin typeface="Calibri" panose="020F0502020204030204" pitchFamily="34" charset="0"/>
                <a:ea typeface="Times New Roman" panose="02020603050405020304" pitchFamily="18" charset="0"/>
              </a:rPr>
              <a:t> να </a:t>
            </a:r>
            <a:r>
              <a:rPr lang="it-IT" sz="1050" dirty="0">
                <a:effectLst/>
                <a:latin typeface="Calibri" panose="020F0502020204030204" pitchFamily="34" charset="0"/>
                <a:ea typeface="Times New Roman" panose="02020603050405020304" pitchFamily="18" charset="0"/>
              </a:rPr>
              <a:t>επεξηγεί, </a:t>
            </a:r>
            <a:r>
              <a:rPr lang="el-GR" sz="1050" dirty="0">
                <a:effectLst/>
                <a:latin typeface="Calibri" panose="020F0502020204030204" pitchFamily="34" charset="0"/>
                <a:ea typeface="Times New Roman" panose="02020603050405020304" pitchFamily="18" charset="0"/>
              </a:rPr>
              <a:t>να </a:t>
            </a:r>
            <a:r>
              <a:rPr lang="it-IT" sz="1050" dirty="0">
                <a:effectLst/>
                <a:latin typeface="Calibri" panose="020F0502020204030204" pitchFamily="34" charset="0"/>
                <a:ea typeface="Times New Roman" panose="02020603050405020304" pitchFamily="18" charset="0"/>
              </a:rPr>
              <a:t>διευκολύνει, </a:t>
            </a:r>
            <a:r>
              <a:rPr lang="el-GR" sz="1050" dirty="0">
                <a:effectLst/>
                <a:latin typeface="Calibri" panose="020F0502020204030204" pitchFamily="34" charset="0"/>
                <a:ea typeface="Times New Roman" panose="02020603050405020304" pitchFamily="18" charset="0"/>
              </a:rPr>
              <a:t>να </a:t>
            </a:r>
            <a:r>
              <a:rPr lang="it-IT" sz="1050" dirty="0">
                <a:effectLst/>
                <a:latin typeface="Calibri" panose="020F0502020204030204" pitchFamily="34" charset="0"/>
                <a:ea typeface="Times New Roman" panose="02020603050405020304" pitchFamily="18" charset="0"/>
              </a:rPr>
              <a:t>συνεργάζεται, </a:t>
            </a:r>
            <a:r>
              <a:rPr lang="el-GR" sz="1050" dirty="0">
                <a:effectLst/>
                <a:latin typeface="Calibri" panose="020F0502020204030204" pitchFamily="34" charset="0"/>
                <a:ea typeface="Times New Roman" panose="02020603050405020304" pitchFamily="18" charset="0"/>
              </a:rPr>
              <a:t>να </a:t>
            </a:r>
            <a:r>
              <a:rPr lang="it-IT" sz="1050" dirty="0">
                <a:effectLst/>
                <a:latin typeface="Calibri" panose="020F0502020204030204" pitchFamily="34" charset="0"/>
                <a:ea typeface="Times New Roman" panose="02020603050405020304" pitchFamily="18" charset="0"/>
              </a:rPr>
              <a:t>συμπαραστέκεται</a:t>
            </a:r>
            <a:r>
              <a:rPr lang="el-GR" sz="1050" dirty="0">
                <a:effectLst/>
                <a:latin typeface="Calibri" panose="020F0502020204030204" pitchFamily="34" charset="0"/>
                <a:ea typeface="Times New Roman" panose="02020603050405020304" pitchFamily="18" charset="0"/>
              </a:rPr>
              <a:t> και να </a:t>
            </a:r>
            <a:r>
              <a:rPr lang="it-IT" sz="1050" dirty="0">
                <a:effectLst/>
                <a:latin typeface="Calibri" panose="020F0502020204030204" pitchFamily="34" charset="0"/>
                <a:ea typeface="Times New Roman" panose="02020603050405020304" pitchFamily="18" charset="0"/>
              </a:rPr>
              <a:t>εμψυχώνει. </a:t>
            </a:r>
            <a:r>
              <a:rPr lang="el-GR" sz="1050" dirty="0">
                <a:effectLst/>
                <a:latin typeface="Calibri" panose="020F0502020204030204" pitchFamily="34" charset="0"/>
                <a:ea typeface="Times New Roman" panose="02020603050405020304" pitchFamily="18" charset="0"/>
              </a:rPr>
              <a:t>(Δ) </a:t>
            </a:r>
            <a:r>
              <a:rPr lang="it-IT" sz="1050" dirty="0">
                <a:effectLst/>
                <a:latin typeface="Calibri" panose="020F0502020204030204" pitchFamily="34" charset="0"/>
                <a:ea typeface="Times New Roman" panose="02020603050405020304" pitchFamily="18" charset="0"/>
              </a:rPr>
              <a:t>Βασίζεται στην ελεύθερη και ενεργή συμμετοχή των παιδιών</a:t>
            </a:r>
            <a:r>
              <a:rPr lang="el-GR" sz="1050" dirty="0">
                <a:effectLst/>
                <a:latin typeface="Calibri" panose="020F0502020204030204" pitchFamily="34" charset="0"/>
                <a:ea typeface="Times New Roman" panose="02020603050405020304" pitchFamily="18" charset="0"/>
              </a:rPr>
              <a:t> που συμμετέχουν σε βιωματικού τύπου δραστηριότητες και παιχνίδια ρόλων. (Ε) Η επιλογή του θέματος θα πρέπει να γίνεται από το σύλλογο των διδασκόντων μετά από ενδελεχή συζήτηση και επιχειρηματολογία.</a:t>
            </a:r>
            <a:endParaRPr lang="en-US" sz="105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l-GR" sz="1050" dirty="0">
                <a:effectLst/>
                <a:latin typeface="Calibri" panose="020F0502020204030204" pitchFamily="34"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l-GR" sz="1050" u="sng" dirty="0">
                <a:effectLst/>
                <a:latin typeface="Calibri" panose="020F0502020204030204" pitchFamily="34" charset="0"/>
                <a:ea typeface="Times New Roman" panose="02020603050405020304" pitchFamily="18" charset="0"/>
              </a:rPr>
              <a:t>Υποδείξτε το λάθος:</a:t>
            </a:r>
            <a:r>
              <a:rPr lang="el-GR" sz="1050" dirty="0">
                <a:effectLst/>
                <a:latin typeface="Calibri" panose="020F0502020204030204" pitchFamily="34" charset="0"/>
                <a:ea typeface="Times New Roman" panose="02020603050405020304" pitchFamily="18" charset="0"/>
              </a:rPr>
              <a:t> Μέρη ενός </a:t>
            </a:r>
            <a:r>
              <a:rPr lang="en-US" sz="1050" dirty="0">
                <a:effectLst/>
                <a:latin typeface="Calibri" panose="020F0502020204030204" pitchFamily="34" charset="0"/>
                <a:ea typeface="Times New Roman" panose="02020603050405020304" pitchFamily="18" charset="0"/>
              </a:rPr>
              <a:t>Project</a:t>
            </a:r>
            <a:r>
              <a:rPr lang="el-GR" sz="1050" dirty="0">
                <a:effectLst/>
                <a:latin typeface="Calibri" panose="020F0502020204030204" pitchFamily="34" charset="0"/>
                <a:ea typeface="Times New Roman" panose="02020603050405020304" pitchFamily="18" charset="0"/>
              </a:rPr>
              <a:t> σύμφωνα με τον πρώτο εισηγητή του είναι: (Α) Η </a:t>
            </a:r>
            <a:r>
              <a:rPr lang="it-IT" sz="1050" dirty="0">
                <a:effectLst/>
                <a:latin typeface="Calibri" panose="020F0502020204030204" pitchFamily="34" charset="0"/>
                <a:ea typeface="Times New Roman" panose="02020603050405020304" pitchFamily="18" charset="0"/>
              </a:rPr>
              <a:t>Αφόρμηση</a:t>
            </a:r>
            <a:r>
              <a:rPr lang="el-GR" sz="1050" dirty="0">
                <a:effectLst/>
                <a:latin typeface="Calibri" panose="020F0502020204030204" pitchFamily="34" charset="0"/>
                <a:ea typeface="Times New Roman" panose="02020603050405020304" pitchFamily="18" charset="0"/>
              </a:rPr>
              <a:t>, η </a:t>
            </a:r>
            <a:r>
              <a:rPr lang="it-IT" sz="1050" dirty="0">
                <a:effectLst/>
                <a:latin typeface="Calibri" panose="020F0502020204030204" pitchFamily="34" charset="0"/>
                <a:ea typeface="Times New Roman" panose="02020603050405020304" pitchFamily="18" charset="0"/>
              </a:rPr>
              <a:t>Επιλογή και </a:t>
            </a:r>
            <a:r>
              <a:rPr lang="el-GR" sz="1050" dirty="0">
                <a:effectLst/>
                <a:latin typeface="Calibri" panose="020F0502020204030204" pitchFamily="34" charset="0"/>
                <a:ea typeface="Times New Roman" panose="02020603050405020304" pitchFamily="18" charset="0"/>
              </a:rPr>
              <a:t>Α</a:t>
            </a:r>
            <a:r>
              <a:rPr lang="it-IT" sz="1050" dirty="0">
                <a:effectLst/>
                <a:latin typeface="Calibri" panose="020F0502020204030204" pitchFamily="34" charset="0"/>
                <a:ea typeface="Times New Roman" panose="02020603050405020304" pitchFamily="18" charset="0"/>
              </a:rPr>
              <a:t>νάλυση του θέματος</a:t>
            </a:r>
            <a:r>
              <a:rPr lang="el-GR" sz="1050" dirty="0">
                <a:effectLst/>
                <a:latin typeface="Calibri" panose="020F0502020204030204" pitchFamily="34" charset="0"/>
                <a:ea typeface="Times New Roman" panose="02020603050405020304" pitchFamily="18" charset="0"/>
              </a:rPr>
              <a:t>, ο</a:t>
            </a:r>
            <a:r>
              <a:rPr lang="it-IT" sz="1050" dirty="0">
                <a:effectLst/>
                <a:latin typeface="Calibri" panose="020F0502020204030204" pitchFamily="34" charset="0"/>
                <a:ea typeface="Times New Roman" panose="02020603050405020304" pitchFamily="18" charset="0"/>
              </a:rPr>
              <a:t> Συγκαθορισμός των στόχων από τα παιδιά και τον εκπαιδευτικό, </a:t>
            </a:r>
            <a:r>
              <a:rPr lang="el-GR" sz="1050" dirty="0">
                <a:effectLst/>
                <a:latin typeface="Calibri" panose="020F0502020204030204" pitchFamily="34" charset="0"/>
                <a:ea typeface="Times New Roman" panose="02020603050405020304" pitchFamily="18" charset="0"/>
              </a:rPr>
              <a:t>η </a:t>
            </a:r>
            <a:r>
              <a:rPr lang="it-IT" sz="1050" dirty="0">
                <a:effectLst/>
                <a:latin typeface="Calibri" panose="020F0502020204030204" pitchFamily="34" charset="0"/>
                <a:ea typeface="Times New Roman" panose="02020603050405020304" pitchFamily="18" charset="0"/>
              </a:rPr>
              <a:t>Σύνταξη καταστατικών αρχών</a:t>
            </a:r>
            <a:r>
              <a:rPr lang="el-GR" sz="1050" dirty="0">
                <a:effectLst/>
                <a:latin typeface="Calibri" panose="020F0502020204030204" pitchFamily="34" charset="0"/>
                <a:ea typeface="Times New Roman" panose="02020603050405020304" pitchFamily="18" charset="0"/>
              </a:rPr>
              <a:t> και ο </a:t>
            </a:r>
            <a:r>
              <a:rPr lang="it-IT" sz="1050" dirty="0">
                <a:effectLst/>
                <a:latin typeface="Calibri" panose="020F0502020204030204" pitchFamily="34" charset="0"/>
                <a:ea typeface="Times New Roman" panose="02020603050405020304" pitchFamily="18" charset="0"/>
              </a:rPr>
              <a:t>Σχεδιασμός.</a:t>
            </a:r>
            <a:r>
              <a:rPr lang="el-GR" sz="1050" dirty="0">
                <a:effectLst/>
                <a:latin typeface="Calibri" panose="020F0502020204030204" pitchFamily="34" charset="0"/>
                <a:ea typeface="Times New Roman" panose="02020603050405020304" pitchFamily="18" charset="0"/>
              </a:rPr>
              <a:t> (Β) Η </a:t>
            </a:r>
            <a:r>
              <a:rPr lang="it-IT" sz="1050" spc="-5" dirty="0">
                <a:effectLst/>
                <a:latin typeface="Calibri" panose="020F0502020204030204" pitchFamily="34" charset="0"/>
                <a:ea typeface="Times New Roman" panose="02020603050405020304" pitchFamily="18" charset="0"/>
              </a:rPr>
              <a:t>Εξοικείωση των παιδιών με τη μεθοδολογία</a:t>
            </a:r>
            <a:r>
              <a:rPr lang="el-GR" sz="1050" spc="-5" dirty="0">
                <a:effectLst/>
                <a:latin typeface="Calibri" panose="020F0502020204030204" pitchFamily="34" charset="0"/>
                <a:ea typeface="Times New Roman" panose="02020603050405020304" pitchFamily="18" charset="0"/>
              </a:rPr>
              <a:t>, η ε</a:t>
            </a:r>
            <a:r>
              <a:rPr lang="it-IT" sz="1050" spc="-5" dirty="0">
                <a:effectLst/>
                <a:latin typeface="Calibri" panose="020F0502020204030204" pitchFamily="34" charset="0"/>
                <a:ea typeface="Times New Roman" panose="02020603050405020304" pitchFamily="18" charset="0"/>
              </a:rPr>
              <a:t>πίδειξη και συζήτηση για τις πηγές και τον τρόπο αξιοποίησής τους</a:t>
            </a:r>
            <a:r>
              <a:rPr lang="el-GR" sz="1050" spc="-5" dirty="0">
                <a:effectLst/>
                <a:latin typeface="Calibri" panose="020F0502020204030204" pitchFamily="34" charset="0"/>
                <a:ea typeface="Times New Roman" panose="02020603050405020304" pitchFamily="18" charset="0"/>
              </a:rPr>
              <a:t>, οι ε</a:t>
            </a:r>
            <a:r>
              <a:rPr lang="it-IT" sz="1050" spc="-5" dirty="0">
                <a:effectLst/>
                <a:latin typeface="Calibri" panose="020F0502020204030204" pitchFamily="34" charset="0"/>
                <a:ea typeface="Times New Roman" panose="02020603050405020304" pitchFamily="18" charset="0"/>
              </a:rPr>
              <a:t>παφές με εξωσχολικούς παράγοντες</a:t>
            </a:r>
            <a:r>
              <a:rPr lang="el-GR" sz="1050" spc="-5" dirty="0">
                <a:effectLst/>
                <a:latin typeface="Calibri" panose="020F0502020204030204" pitchFamily="34" charset="0"/>
                <a:ea typeface="Times New Roman" panose="02020603050405020304" pitchFamily="18" charset="0"/>
              </a:rPr>
              <a:t>, η</a:t>
            </a:r>
            <a:r>
              <a:rPr lang="it-IT" sz="1050" spc="-5" dirty="0">
                <a:effectLst/>
                <a:latin typeface="Calibri" panose="020F0502020204030204" pitchFamily="34" charset="0"/>
                <a:ea typeface="Times New Roman" panose="02020603050405020304" pitchFamily="18" charset="0"/>
              </a:rPr>
              <a:t> έρευνα</a:t>
            </a:r>
            <a:r>
              <a:rPr lang="el-GR" sz="1050" spc="-5" dirty="0">
                <a:effectLst/>
                <a:latin typeface="Calibri" panose="020F0502020204030204" pitchFamily="34" charset="0"/>
                <a:ea typeface="Times New Roman" panose="02020603050405020304" pitchFamily="18" charset="0"/>
              </a:rPr>
              <a:t> και η</a:t>
            </a:r>
            <a:r>
              <a:rPr lang="it-IT" sz="1050" spc="-5" dirty="0">
                <a:effectLst/>
                <a:latin typeface="Calibri" panose="020F0502020204030204" pitchFamily="34" charset="0"/>
                <a:ea typeface="Times New Roman" panose="02020603050405020304" pitchFamily="18" charset="0"/>
              </a:rPr>
              <a:t> συλλογή πληροφοριών από ειδικούς</a:t>
            </a:r>
            <a:r>
              <a:rPr lang="el-GR" sz="1050" spc="-5" dirty="0">
                <a:effectLst/>
                <a:latin typeface="Calibri" panose="020F0502020204030204" pitchFamily="34" charset="0"/>
                <a:ea typeface="Times New Roman" panose="02020603050405020304" pitchFamily="18" charset="0"/>
              </a:rPr>
              <a:t> και άλλους. (Γ) Τα </a:t>
            </a:r>
            <a:r>
              <a:rPr lang="it-IT" sz="1050" spc="-5" dirty="0">
                <a:effectLst/>
                <a:latin typeface="Calibri" panose="020F0502020204030204" pitchFamily="34" charset="0"/>
                <a:ea typeface="Times New Roman" panose="02020603050405020304" pitchFamily="18" charset="0"/>
              </a:rPr>
              <a:t>Ερωτηματολόγια</a:t>
            </a:r>
            <a:r>
              <a:rPr lang="el-GR" sz="1050" spc="-5" dirty="0">
                <a:effectLst/>
                <a:latin typeface="Calibri" panose="020F0502020204030204" pitchFamily="34" charset="0"/>
                <a:ea typeface="Times New Roman" panose="02020603050405020304" pitchFamily="18" charset="0"/>
              </a:rPr>
              <a:t>, η βιβλιογραφική </a:t>
            </a:r>
            <a:r>
              <a:rPr lang="it-IT" sz="1050" spc="-5" dirty="0">
                <a:effectLst/>
                <a:latin typeface="Calibri" panose="020F0502020204030204" pitchFamily="34" charset="0"/>
                <a:ea typeface="Times New Roman" panose="02020603050405020304" pitchFamily="18" charset="0"/>
              </a:rPr>
              <a:t>Έρευνα, </a:t>
            </a:r>
            <a:r>
              <a:rPr lang="el-GR" sz="1050" spc="-5" dirty="0">
                <a:effectLst/>
                <a:latin typeface="Calibri" panose="020F0502020204030204" pitchFamily="34" charset="0"/>
                <a:ea typeface="Times New Roman" panose="02020603050405020304" pitchFamily="18" charset="0"/>
              </a:rPr>
              <a:t>η </a:t>
            </a:r>
            <a:r>
              <a:rPr lang="it-IT" sz="1050" spc="-5" dirty="0">
                <a:effectLst/>
                <a:latin typeface="Calibri" panose="020F0502020204030204" pitchFamily="34" charset="0"/>
                <a:ea typeface="Times New Roman" panose="02020603050405020304" pitchFamily="18" charset="0"/>
              </a:rPr>
              <a:t>συλλογή πληροφοριών</a:t>
            </a:r>
            <a:r>
              <a:rPr lang="el-GR" sz="1050" spc="-5" dirty="0">
                <a:effectLst/>
                <a:latin typeface="Calibri" panose="020F0502020204030204" pitchFamily="34" charset="0"/>
                <a:ea typeface="Times New Roman" panose="02020603050405020304" pitchFamily="18" charset="0"/>
              </a:rPr>
              <a:t>. (Δ) Η </a:t>
            </a:r>
            <a:r>
              <a:rPr lang="it-IT" sz="1050" spc="-5" dirty="0">
                <a:effectLst/>
                <a:latin typeface="Calibri" panose="020F0502020204030204" pitchFamily="34" charset="0"/>
                <a:ea typeface="Times New Roman" panose="02020603050405020304" pitchFamily="18" charset="0"/>
              </a:rPr>
              <a:t>Έρευνα πεδίου</a:t>
            </a:r>
            <a:r>
              <a:rPr lang="el-GR" sz="1050" spc="-5" dirty="0">
                <a:effectLst/>
                <a:latin typeface="Calibri" panose="020F0502020204030204" pitchFamily="34" charset="0"/>
                <a:ea typeface="Times New Roman" panose="02020603050405020304" pitchFamily="18" charset="0"/>
              </a:rPr>
              <a:t>, η καταγραφή</a:t>
            </a:r>
            <a:r>
              <a:rPr lang="it-IT" sz="1050" spc="-5" dirty="0">
                <a:effectLst/>
                <a:latin typeface="Calibri" panose="020F0502020204030204" pitchFamily="34" charset="0"/>
                <a:ea typeface="Times New Roman" panose="02020603050405020304" pitchFamily="18" charset="0"/>
              </a:rPr>
              <a:t> πληροφοριών, η ταξινόμηση, </a:t>
            </a:r>
            <a:r>
              <a:rPr lang="el-GR" sz="1050" spc="-5" dirty="0">
                <a:effectLst/>
                <a:latin typeface="Calibri" panose="020F0502020204030204" pitchFamily="34" charset="0"/>
                <a:ea typeface="Times New Roman" panose="02020603050405020304" pitchFamily="18" charset="0"/>
              </a:rPr>
              <a:t>η </a:t>
            </a:r>
            <a:r>
              <a:rPr lang="it-IT" sz="1050" spc="-5" dirty="0">
                <a:effectLst/>
                <a:latin typeface="Calibri" panose="020F0502020204030204" pitchFamily="34" charset="0"/>
                <a:ea typeface="Times New Roman" panose="02020603050405020304" pitchFamily="18" charset="0"/>
              </a:rPr>
              <a:t>ανάλυση, </a:t>
            </a:r>
            <a:r>
              <a:rPr lang="el-GR" sz="1050" spc="-5" dirty="0">
                <a:effectLst/>
                <a:latin typeface="Calibri" panose="020F0502020204030204" pitchFamily="34" charset="0"/>
                <a:ea typeface="Times New Roman" panose="02020603050405020304" pitchFamily="18" charset="0"/>
              </a:rPr>
              <a:t>η </a:t>
            </a:r>
            <a:r>
              <a:rPr lang="it-IT" sz="1050" spc="-5" dirty="0">
                <a:effectLst/>
                <a:latin typeface="Calibri" panose="020F0502020204030204" pitchFamily="34" charset="0"/>
                <a:ea typeface="Times New Roman" panose="02020603050405020304" pitchFamily="18" charset="0"/>
              </a:rPr>
              <a:t>οργάνωση υλικού</a:t>
            </a:r>
            <a:r>
              <a:rPr lang="el-GR" sz="1050" spc="-5" dirty="0">
                <a:effectLst/>
                <a:latin typeface="Calibri" panose="020F0502020204030204" pitchFamily="34" charset="0"/>
                <a:ea typeface="Times New Roman" panose="02020603050405020304" pitchFamily="18" charset="0"/>
              </a:rPr>
              <a:t>, η</a:t>
            </a:r>
            <a:r>
              <a:rPr lang="it-IT" sz="1050" spc="-5" dirty="0">
                <a:effectLst/>
                <a:latin typeface="Calibri" panose="020F0502020204030204" pitchFamily="34" charset="0"/>
                <a:ea typeface="Times New Roman" panose="02020603050405020304" pitchFamily="18" charset="0"/>
              </a:rPr>
              <a:t> Παρουσίαση στην τάξη των πληροφοριών</a:t>
            </a:r>
            <a:r>
              <a:rPr lang="el-GR" sz="1050" spc="-5" dirty="0">
                <a:effectLst/>
                <a:latin typeface="Calibri" panose="020F0502020204030204" pitchFamily="34" charset="0"/>
                <a:ea typeface="Times New Roman" panose="02020603050405020304" pitchFamily="18" charset="0"/>
              </a:rPr>
              <a:t>, η </a:t>
            </a:r>
            <a:r>
              <a:rPr lang="it-IT" sz="1050" spc="-5" dirty="0">
                <a:effectLst/>
                <a:latin typeface="Calibri" panose="020F0502020204030204" pitchFamily="34" charset="0"/>
                <a:ea typeface="Times New Roman" panose="02020603050405020304" pitchFamily="18" charset="0"/>
              </a:rPr>
              <a:t> αξιολόγηση</a:t>
            </a:r>
            <a:r>
              <a:rPr lang="el-GR" sz="1050" spc="-5" dirty="0">
                <a:effectLst/>
                <a:latin typeface="Calibri" panose="020F0502020204030204" pitchFamily="34" charset="0"/>
                <a:ea typeface="Times New Roman" panose="02020603050405020304" pitchFamily="18" charset="0"/>
              </a:rPr>
              <a:t>. (Ε) Η ενόραση, η αφύπνιση, η αναμόρφωση των κοινωνικών σχέσεων, ο εμβολιασμός.</a:t>
            </a:r>
            <a:endParaRPr lang="en-US" sz="105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l-GR" sz="1050" spc="-5" dirty="0">
                <a:effectLst/>
                <a:latin typeface="Calibri" panose="020F0502020204030204" pitchFamily="34"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l-GR" sz="1050" dirty="0">
                <a:effectLst/>
                <a:latin typeface="Calibri" panose="020F0502020204030204" pitchFamily="34" charset="0"/>
                <a:ea typeface="Times New Roman" panose="02020603050405020304" pitchFamily="18" charset="0"/>
              </a:rPr>
              <a:t>Το </a:t>
            </a:r>
            <a:r>
              <a:rPr lang="en-US" sz="1050" dirty="0">
                <a:effectLst/>
                <a:latin typeface="Calibri" panose="020F0502020204030204" pitchFamily="34" charset="0"/>
                <a:ea typeface="Times New Roman" panose="02020603050405020304" pitchFamily="18" charset="0"/>
              </a:rPr>
              <a:t>project</a:t>
            </a:r>
            <a:r>
              <a:rPr lang="el-GR" sz="1050" dirty="0">
                <a:effectLst/>
                <a:latin typeface="Calibri" panose="020F0502020204030204" pitchFamily="34" charset="0"/>
                <a:ea typeface="Times New Roman" panose="02020603050405020304" pitchFamily="18" charset="0"/>
              </a:rPr>
              <a:t> είναι μία διδακτική διαδικασία που διαφέρει από τα άλλα μαθήματα στο Ότι: (Α) Είναι αποκλειστικά </a:t>
            </a:r>
            <a:r>
              <a:rPr lang="el-GR" sz="1050" dirty="0" err="1">
                <a:effectLst/>
                <a:latin typeface="Calibri" panose="020F0502020204030204" pitchFamily="34" charset="0"/>
                <a:ea typeface="Times New Roman" panose="02020603050405020304" pitchFamily="18" charset="0"/>
              </a:rPr>
              <a:t>ομαδοκεντρική</a:t>
            </a:r>
            <a:r>
              <a:rPr lang="el-GR" sz="1050" dirty="0">
                <a:effectLst/>
                <a:latin typeface="Calibri" panose="020F0502020204030204" pitchFamily="34" charset="0"/>
                <a:ea typeface="Times New Roman" panose="02020603050405020304" pitchFamily="18" charset="0"/>
              </a:rPr>
              <a:t> διαδικασία.  (Β) Οι μαθητές ενσωματώνονται και λειτουργούν χωρίς να λαμβάνεται υπ’ όψη η επίδοση, το φύλο, η κοινωνική προέλευση κλπ. (Γ) Δημιουργείται κλίμα εμπιστοσύνης και ασφάλειας στην τάξη διότι δεν υπάρχει εξέταση επίδοσης. (Δ) Ο εκπαιδευτικός παίρνει όλες τις πρωτοβουλίες για να μην φορτώνονται τα παιδιά με υποχρεώσεις. (Ε) Όλα αυτά. </a:t>
            </a:r>
            <a:r>
              <a:rPr lang="el-GR" sz="1050" u="sng" dirty="0">
                <a:effectLst/>
                <a:latin typeface="Calibri" panose="020F0502020204030204" pitchFamily="34" charset="0"/>
                <a:ea typeface="Times New Roman" panose="02020603050405020304" pitchFamily="18" charset="0"/>
              </a:rPr>
              <a:t>Υποδείξτε το λάθος.</a:t>
            </a:r>
            <a:endParaRPr lang="en-US" sz="105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l-GR" sz="1050" dirty="0">
                <a:effectLst/>
                <a:latin typeface="Calibri" panose="020F0502020204030204" pitchFamily="34"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it-IT" sz="1050" dirty="0">
                <a:effectLst/>
                <a:latin typeface="Calibri" panose="020F0502020204030204" pitchFamily="34" charset="0"/>
                <a:ea typeface="Times New Roman" panose="02020603050405020304" pitchFamily="18" charset="0"/>
              </a:rPr>
              <a:t>Η Αφόρμιση είναι (Α) Στοιχείο ενός </a:t>
            </a:r>
            <a:r>
              <a:rPr lang="en-US" sz="1050" dirty="0">
                <a:effectLst/>
                <a:latin typeface="Calibri" panose="020F0502020204030204" pitchFamily="34" charset="0"/>
                <a:ea typeface="Times New Roman" panose="02020603050405020304" pitchFamily="18" charset="0"/>
              </a:rPr>
              <a:t>Project</a:t>
            </a:r>
            <a:r>
              <a:rPr lang="el-GR" sz="1050" dirty="0">
                <a:effectLst/>
                <a:latin typeface="Calibri" panose="020F0502020204030204" pitchFamily="34" charset="0"/>
                <a:ea typeface="Times New Roman" panose="02020603050405020304" pitchFamily="18" charset="0"/>
              </a:rPr>
              <a:t>. (</a:t>
            </a:r>
            <a:r>
              <a:rPr lang="en-US" sz="1050" dirty="0">
                <a:effectLst/>
                <a:latin typeface="Calibri" panose="020F0502020204030204" pitchFamily="34" charset="0"/>
                <a:ea typeface="Times New Roman" panose="02020603050405020304" pitchFamily="18" charset="0"/>
              </a:rPr>
              <a:t>B</a:t>
            </a:r>
            <a:r>
              <a:rPr lang="el-GR" sz="1050" dirty="0">
                <a:effectLst/>
                <a:latin typeface="Calibri" panose="020F0502020204030204" pitchFamily="34" charset="0"/>
                <a:ea typeface="Times New Roman" panose="02020603050405020304" pitchFamily="18" charset="0"/>
              </a:rPr>
              <a:t>) </a:t>
            </a:r>
            <a:r>
              <a:rPr lang="it-IT" sz="1050" dirty="0">
                <a:effectLst/>
                <a:latin typeface="Calibri" panose="020F0502020204030204" pitchFamily="34" charset="0"/>
                <a:ea typeface="Times New Roman" panose="02020603050405020304" pitchFamily="18" charset="0"/>
              </a:rPr>
              <a:t>Μπορεί να είναι ένα γεγονός</a:t>
            </a:r>
            <a:r>
              <a:rPr lang="el-GR" sz="1050" dirty="0">
                <a:effectLst/>
                <a:latin typeface="Calibri" panose="020F0502020204030204" pitchFamily="34" charset="0"/>
                <a:ea typeface="Times New Roman" panose="02020603050405020304" pitchFamily="18" charset="0"/>
              </a:rPr>
              <a:t>.</a:t>
            </a:r>
            <a:r>
              <a:rPr lang="it-IT" sz="1050" dirty="0">
                <a:effectLst/>
                <a:latin typeface="Calibri" panose="020F0502020204030204" pitchFamily="34" charset="0"/>
                <a:ea typeface="Times New Roman" panose="02020603050405020304" pitchFamily="18" charset="0"/>
              </a:rPr>
              <a:t> (Γ) Μπορεί να είναι μία είδηση ή ένα ερώτημα. (Δ) Είναι μια Αφετηρία. (Ε) </a:t>
            </a:r>
            <a:r>
              <a:rPr lang="el-GR" sz="1050" dirty="0">
                <a:effectLst/>
                <a:latin typeface="Calibri" panose="020F0502020204030204" pitchFamily="34" charset="0"/>
                <a:ea typeface="Times New Roman" panose="02020603050405020304" pitchFamily="18" charset="0"/>
              </a:rPr>
              <a:t>Είναι ταυτόσημη με την εξόρμηση. </a:t>
            </a:r>
            <a:r>
              <a:rPr lang="it-IT" sz="1050" u="sng" dirty="0">
                <a:effectLst/>
                <a:latin typeface="Calibri" panose="020F0502020204030204" pitchFamily="34" charset="0"/>
                <a:ea typeface="Times New Roman" panose="02020603050405020304" pitchFamily="18" charset="0"/>
              </a:rPr>
              <a:t>Σημειώστε τ</a:t>
            </a:r>
            <a:r>
              <a:rPr lang="el-GR" sz="1050" u="sng" dirty="0">
                <a:effectLst/>
                <a:latin typeface="Calibri" panose="020F0502020204030204" pitchFamily="34" charset="0"/>
                <a:ea typeface="Times New Roman" panose="02020603050405020304" pitchFamily="18" charset="0"/>
              </a:rPr>
              <a:t>ο λάθος</a:t>
            </a:r>
            <a:r>
              <a:rPr lang="it-IT" sz="1050" u="sng" dirty="0">
                <a:effectLst/>
                <a:latin typeface="Calibri" panose="020F0502020204030204" pitchFamily="34" charset="0"/>
                <a:ea typeface="Times New Roman" panose="02020603050405020304" pitchFamily="18" charset="0"/>
              </a:rPr>
              <a:t>.</a:t>
            </a:r>
            <a:r>
              <a:rPr lang="it-IT" sz="1050" dirty="0">
                <a:effectLst/>
                <a:latin typeface="Calibri" panose="020F0502020204030204" pitchFamily="34"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it-IT" sz="1050" dirty="0">
                <a:effectLst/>
                <a:latin typeface="Calibri" panose="020F0502020204030204" pitchFamily="34"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l-GR" sz="1050" dirty="0">
                <a:effectLst/>
                <a:latin typeface="Calibri" panose="020F0502020204030204" pitchFamily="34" charset="0"/>
                <a:ea typeface="Times New Roman" panose="02020603050405020304" pitchFamily="18" charset="0"/>
              </a:rPr>
              <a:t>Το </a:t>
            </a:r>
            <a:r>
              <a:rPr lang="en-US" sz="1050" dirty="0">
                <a:effectLst/>
                <a:latin typeface="Calibri" panose="020F0502020204030204" pitchFamily="34" charset="0"/>
                <a:ea typeface="Times New Roman" panose="02020603050405020304" pitchFamily="18" charset="0"/>
              </a:rPr>
              <a:t>Project</a:t>
            </a:r>
            <a:r>
              <a:rPr lang="el-GR" sz="1050" dirty="0">
                <a:effectLst/>
                <a:latin typeface="Calibri" panose="020F0502020204030204" pitchFamily="34" charset="0"/>
                <a:ea typeface="Times New Roman" panose="02020603050405020304" pitchFamily="18" charset="0"/>
              </a:rPr>
              <a:t>:  (Α) Είναι καλύτερα να είναι ατομικό. (Β) Είναι μία κατεξοχήν δασκαλοκεντρική διαδικασία. (Γ) Θα πρέπει να έχει διάρκεια, το πολύ μίας διδακτικής ώρας για να μην κουράζονται οι μαθητές. (Δ) Όλα αυτά. (Ε) Τίποτε από αυτά.  </a:t>
            </a:r>
            <a:endParaRPr lang="en-US" sz="105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l-GR" sz="1050" dirty="0">
                <a:effectLst/>
                <a:latin typeface="Calibri" panose="020F0502020204030204" pitchFamily="34"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l-GR" sz="1050" dirty="0">
                <a:effectLst/>
                <a:latin typeface="Calibri" panose="020F0502020204030204" pitchFamily="34" charset="0"/>
                <a:ea typeface="Times New Roman" panose="02020603050405020304" pitchFamily="18" charset="0"/>
              </a:rPr>
              <a:t>Η σωστή σειρά των δραστηριοτήτων στο εναλλακτικό μοντέλο «</a:t>
            </a:r>
            <a:r>
              <a:rPr lang="en-US" sz="1050" dirty="0">
                <a:effectLst/>
                <a:latin typeface="Calibri" panose="020F0502020204030204" pitchFamily="34" charset="0"/>
                <a:ea typeface="Times New Roman" panose="02020603050405020304" pitchFamily="18" charset="0"/>
              </a:rPr>
              <a:t>Project</a:t>
            </a:r>
            <a:r>
              <a:rPr lang="el-GR" sz="1050" dirty="0">
                <a:effectLst/>
                <a:latin typeface="Calibri" panose="020F0502020204030204" pitchFamily="34" charset="0"/>
                <a:ea typeface="Times New Roman" panose="02020603050405020304" pitchFamily="18" charset="0"/>
              </a:rPr>
              <a:t> των 5 σταδίων» είναι η εξής: (Α) Σχεδιασμός- Εισαγωγή θέματος- Αξιολόγηση και παρουσίαση- Υλοποίηση δραστηριοτήτων- Σύνδεση με το αναλυτικό πρόγραμμα. (Β) Σχεδιασμός- Εισαγωγή θέματος- Αξιολόγηση και παρουσίαση- Σύνδεση με το αναλυτικό πρόγραμμα-Υλοποίηση δραστηριοτήτων. (Γ) Αξιολόγηση και παρουσίαση- Σχεδιασμός- Εισαγωγή θέματος- - Υλοποίηση δραστηριοτήτων- Σύνδεση με το αναλυτικό πρόγραμμα. (Δ) Σχεδιασμός- Εισαγωγή θέματος και σχεδιασμός δράσεων- Υλοποίηση δραστηριοτήτων- Σύνδεση με το αναλυτικό πρόγραμμα. Αξιολόγηση και παρουσίαση. (Ε) Κανένα από αυτά.</a:t>
            </a:r>
            <a:endParaRPr lang="en-US" sz="1050" dirty="0">
              <a:effectLst/>
              <a:latin typeface="Times New Roman" panose="02020603050405020304" pitchFamily="18" charset="0"/>
              <a:ea typeface="Times New Roman" panose="02020603050405020304" pitchFamily="18" charset="0"/>
            </a:endParaRPr>
          </a:p>
          <a:p>
            <a:endParaRPr lang="en-US" sz="900" dirty="0"/>
          </a:p>
        </p:txBody>
      </p:sp>
    </p:spTree>
    <p:extLst>
      <p:ext uri="{BB962C8B-B14F-4D97-AF65-F5344CB8AC3E}">
        <p14:creationId xmlns:p14="http://schemas.microsoft.com/office/powerpoint/2010/main" val="109768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9A77F3-D32C-09A8-99F5-DD6BE2006D5C}"/>
              </a:ext>
            </a:extLst>
          </p:cNvPr>
          <p:cNvPicPr>
            <a:picLocks noChangeAspect="1"/>
          </p:cNvPicPr>
          <p:nvPr/>
        </p:nvPicPr>
        <p:blipFill rotWithShape="1">
          <a:blip r:embed="rId3"/>
          <a:srcRect t="16835" r="9091" b="6557"/>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FF7065-98FE-DFCB-6A33-6634ADF4F17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Τι είναι η ΑΥ</a:t>
            </a:r>
          </a:p>
        </p:txBody>
      </p:sp>
      <p:graphicFrame>
        <p:nvGraphicFramePr>
          <p:cNvPr id="19" name="TextBox 4">
            <a:extLst>
              <a:ext uri="{FF2B5EF4-FFF2-40B4-BE49-F238E27FC236}">
                <a16:creationId xmlns:a16="http://schemas.microsoft.com/office/drawing/2014/main" id="{01452D7E-C373-F337-648B-017AF20EBB6A}"/>
              </a:ext>
            </a:extLst>
          </p:cNvPr>
          <p:cNvGraphicFramePr/>
          <p:nvPr>
            <p:extLst>
              <p:ext uri="{D42A27DB-BD31-4B8C-83A1-F6EECF244321}">
                <p14:modId xmlns:p14="http://schemas.microsoft.com/office/powerpoint/2010/main" val="2805794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8796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8BC2617-EFCC-F998-4F3F-C1431AE3B33D}"/>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EDF48250-EDFC-FA95-4C10-229D5967BB6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2800">
                <a:solidFill>
                  <a:srgbClr val="FFFFFF"/>
                </a:solidFill>
                <a:effectLst/>
              </a:rPr>
              <a:t>Μπορούμε να θεωρήσουμε την Α.Υ. ως ένα νέο γνωστικό</a:t>
            </a:r>
            <a:br>
              <a:rPr lang="en-US" sz="2800">
                <a:solidFill>
                  <a:srgbClr val="FFFFFF"/>
                </a:solidFill>
                <a:effectLst/>
              </a:rPr>
            </a:br>
            <a:r>
              <a:rPr lang="en-US" sz="2800">
                <a:solidFill>
                  <a:srgbClr val="FFFFFF"/>
                </a:solidFill>
                <a:effectLst/>
              </a:rPr>
              <a:t> αντικείμενο; </a:t>
            </a:r>
            <a:br>
              <a:rPr lang="en-US" sz="2800">
                <a:solidFill>
                  <a:srgbClr val="FFFFFF"/>
                </a:solidFill>
                <a:effectLst/>
              </a:rPr>
            </a:br>
            <a:endParaRPr lang="en-US" sz="2800">
              <a:solidFill>
                <a:srgbClr val="FFFFFF"/>
              </a:solidFill>
            </a:endParaRPr>
          </a:p>
        </p:txBody>
      </p:sp>
      <p:graphicFrame>
        <p:nvGraphicFramePr>
          <p:cNvPr id="11" name="TextBox 2">
            <a:extLst>
              <a:ext uri="{FF2B5EF4-FFF2-40B4-BE49-F238E27FC236}">
                <a16:creationId xmlns:a16="http://schemas.microsoft.com/office/drawing/2014/main" id="{55436BE6-140A-A305-06E2-C048977FF4C3}"/>
              </a:ext>
            </a:extLst>
          </p:cNvPr>
          <p:cNvGraphicFramePr/>
          <p:nvPr>
            <p:extLst>
              <p:ext uri="{D42A27DB-BD31-4B8C-83A1-F6EECF244321}">
                <p14:modId xmlns:p14="http://schemas.microsoft.com/office/powerpoint/2010/main" val="14530235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874430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2D12E0-B08C-B325-D348-6C5385D217B1}"/>
              </a:ext>
            </a:extLst>
          </p:cNvPr>
          <p:cNvSpPr txBox="1"/>
          <p:nvPr/>
        </p:nvSpPr>
        <p:spPr>
          <a:xfrm>
            <a:off x="659219" y="659011"/>
            <a:ext cx="11532781" cy="5909310"/>
          </a:xfrm>
          <a:prstGeom prst="rect">
            <a:avLst/>
          </a:prstGeom>
          <a:noFill/>
        </p:spPr>
        <p:txBody>
          <a:bodyPr wrap="square">
            <a:spAutoFit/>
          </a:bodyPr>
          <a:lstStyle/>
          <a:p>
            <a:pPr marL="342900" marR="0" lvl="0" indent="-342900" algn="just">
              <a:spcBef>
                <a:spcPts val="0"/>
              </a:spcBef>
              <a:spcAft>
                <a:spcPts val="0"/>
              </a:spcAft>
              <a:buFont typeface="+mj-lt"/>
              <a:buAutoNum type="arabicPeriod"/>
            </a:pPr>
            <a:r>
              <a:rPr lang="el-GR" sz="1800" dirty="0">
                <a:effectLst/>
                <a:latin typeface="Calibri" panose="020F0502020204030204" pitchFamily="34" charset="0"/>
                <a:ea typeface="Times New Roman" panose="02020603050405020304" pitchFamily="18" charset="0"/>
              </a:rPr>
              <a:t>Κατά την διάρκεια της εφαρμογής προγραμμάτων ΑΥ: (Α) Δεν είναι αρκετή η απλή μετάδοση γνώσεων. (Β)  Συνιστάται η προσέγγιση όλων των θεμάτων της υγείας με παρουσίαση από τον δάσκαλο που έχει και την εμπειρία και τη γνώση. (Γ) Είναι απαραίτητες οι διαδικασίες της Ενεργητικής Μάθησης.  (Δ) Είναι απαραίτητες οι διαδικασίες της Βιωματικής προσέγγισης.  </a:t>
            </a:r>
            <a:r>
              <a:rPr lang="el-GR" sz="1800" u="sng" dirty="0">
                <a:effectLst/>
                <a:latin typeface="Calibri" panose="020F0502020204030204" pitchFamily="34" charset="0"/>
                <a:ea typeface="Times New Roman" panose="02020603050405020304" pitchFamily="18" charset="0"/>
              </a:rPr>
              <a:t>Σημειώστε την ανακρίβεια.</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l-GR"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hangingPunct="0">
              <a:spcBef>
                <a:spcPts val="0"/>
              </a:spcBef>
              <a:spcAft>
                <a:spcPts val="0"/>
              </a:spcAft>
              <a:buFont typeface="+mj-lt"/>
              <a:buAutoNum type="arabicPeriod"/>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Κατά τη διάρκεια της δεκαετίας του '60, μέρος της πρόληψης και της Αγωγής Υγείας ήταν: (Α) Τα συσσίτια, (Β) η έμφαση στην υγιεινή και την καθαριότητα, (Γ) η έμφαση στη θρέψη και τους προληπτικούς εμβολιασμούς, (Δ) Η έμφαση στις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διαφυλικές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σχέσεις. (Ε) Όλα αυτά. </a:t>
            </a:r>
            <a:r>
              <a:rPr lang="el-GR" sz="1800" u="sng" dirty="0">
                <a:effectLst/>
                <a:latin typeface="Calibri" panose="020F0502020204030204" pitchFamily="34" charset="0"/>
                <a:ea typeface="Times New Roman" panose="02020603050405020304" pitchFamily="18" charset="0"/>
                <a:cs typeface="Times New Roman" panose="02020603050405020304" pitchFamily="18" charset="0"/>
              </a:rPr>
              <a:t>Σημειώστε το λάθος.</a:t>
            </a:r>
            <a:endParaRPr lang="en-US" sz="1200" dirty="0">
              <a:effectLst/>
              <a:latin typeface="HellasArc"/>
              <a:ea typeface="Times New Roman" panose="02020603050405020304" pitchFamily="18" charset="0"/>
              <a:cs typeface="Times New Roman" panose="02020603050405020304" pitchFamily="18" charset="0"/>
            </a:endParaRPr>
          </a:p>
          <a:p>
            <a:pPr marL="0" marR="0" indent="457200" algn="just">
              <a:spcBef>
                <a:spcPts val="0"/>
              </a:spcBef>
              <a:spcAft>
                <a:spcPts val="0"/>
              </a:spcAft>
            </a:pPr>
            <a:r>
              <a:rPr lang="el-GR"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l-GR" sz="1800" dirty="0">
                <a:effectLst/>
                <a:latin typeface="Calibri" panose="020F0502020204030204" pitchFamily="34" charset="0"/>
                <a:ea typeface="Times New Roman" panose="02020603050405020304" pitchFamily="18" charset="0"/>
              </a:rPr>
              <a:t>Ο όρος Υγειονομική Διαφώτιση αποδίδει καλύτερα την ουσία της Αγωγής Υγείας, Επειδή: (Α) Αποβλέπει στην φώτιση του ατόμου. (Β) Δίνει έμφαση, κυρίως, στην ενημέρωση που είναι ο καλύτερος σύμβουλος στη ζωή των  νέων. (Γ) Επικεντρώνεται στην υιοθέτηση νέας συμπεριφοράς. (Δ) Όλα αυτά. (Ε) κανένα από αυτά. </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l-GR"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l-GR" sz="1800" dirty="0">
                <a:effectLst/>
                <a:latin typeface="Calibri" panose="020F0502020204030204" pitchFamily="34" charset="0"/>
                <a:ea typeface="Times New Roman" panose="02020603050405020304" pitchFamily="18" charset="0"/>
              </a:rPr>
              <a:t>Η Αγωγή Υγείας: (Α) Αποβλέπει κυρίως στην μετάδοση γνώσεων από τους ειδικούς στους μαθητές, διότι η γνώση σώζει ζωές. (Β) Αποβλέπει απλά, στην μετάδοση γνώσεων από τους ειδικούς στο κοινό. (Γ) Ταυτίζεται με την σωστή ενημέρωση. (Δ) Ταυτίζεται με την προπαγάνδα. (Ε) Αποσκοπεί και στη μετάδοση γνώσεων, αλλά και στη διαμόρφωση στάσεων και συμπεριφορών, καθώς και στην τροποποίηση της συμπεριφοράς του ατόμου. </a:t>
            </a:r>
            <a:r>
              <a:rPr lang="el-GR" sz="1800" u="sng" dirty="0">
                <a:effectLst/>
                <a:latin typeface="Calibri" panose="020F0502020204030204" pitchFamily="34" charset="0"/>
                <a:ea typeface="Times New Roman" panose="02020603050405020304" pitchFamily="18" charset="0"/>
              </a:rPr>
              <a:t>Υποδείξτε το πιο σωστό.</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l-GR"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l-GR" sz="1800" dirty="0">
                <a:effectLst/>
                <a:latin typeface="Calibri" panose="020F0502020204030204" pitchFamily="34" charset="0"/>
                <a:ea typeface="Times New Roman" panose="02020603050405020304" pitchFamily="18" charset="0"/>
              </a:rPr>
              <a:t>Η Αγωγή Υγείας διαφέρει από την Προαγωγή της Υγείας (Α) σε τρία σημεία, (Β) σε δύο σημεία, (Γ) σε τέσσερα σημεία, (Δ) σε κανένα σημείο.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130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635F622-33BE-5F6D-C8CE-F232A5984F44}"/>
              </a:ext>
            </a:extLst>
          </p:cNvPr>
          <p:cNvPicPr>
            <a:picLocks noChangeAspect="1"/>
          </p:cNvPicPr>
          <p:nvPr/>
        </p:nvPicPr>
        <p:blipFill rotWithShape="1">
          <a:blip r:embed="rId3"/>
          <a:srcRect l="53808"/>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4" name="Title 3">
            <a:extLst>
              <a:ext uri="{FF2B5EF4-FFF2-40B4-BE49-F238E27FC236}">
                <a16:creationId xmlns:a16="http://schemas.microsoft.com/office/drawing/2014/main" id="{40D6B931-6103-6ACC-3B26-D5928F40469B}"/>
              </a:ext>
            </a:extLst>
          </p:cNvPr>
          <p:cNvSpPr>
            <a:spLocks noGrp="1"/>
          </p:cNvSpPr>
          <p:nvPr>
            <p:ph type="title"/>
          </p:nvPr>
        </p:nvSpPr>
        <p:spPr>
          <a:xfrm>
            <a:off x="1137034" y="609600"/>
            <a:ext cx="6831188" cy="1322887"/>
          </a:xfrm>
        </p:spPr>
        <p:txBody>
          <a:bodyPr vert="horz" lIns="91440" tIns="45720" rIns="91440" bIns="45720" rtlCol="0" anchor="ctr">
            <a:normAutofit/>
          </a:bodyPr>
          <a:lstStyle/>
          <a:p>
            <a:r>
              <a:rPr lang="en-US" b="1">
                <a:effectLst/>
              </a:rPr>
              <a:t>Aγωγή Υγείας και Ιατρική</a:t>
            </a:r>
            <a:br>
              <a:rPr lang="en-US">
                <a:effectLst/>
              </a:rPr>
            </a:br>
            <a:endParaRPr lang="en-US"/>
          </a:p>
        </p:txBody>
      </p:sp>
      <p:sp>
        <p:nvSpPr>
          <p:cNvPr id="3" name="TextBox 2">
            <a:extLst>
              <a:ext uri="{FF2B5EF4-FFF2-40B4-BE49-F238E27FC236}">
                <a16:creationId xmlns:a16="http://schemas.microsoft.com/office/drawing/2014/main" id="{1FC3A2FB-40C7-B52D-98F6-BAF9B4590D21}"/>
              </a:ext>
            </a:extLst>
          </p:cNvPr>
          <p:cNvSpPr txBox="1"/>
          <p:nvPr/>
        </p:nvSpPr>
        <p:spPr>
          <a:xfrm>
            <a:off x="1137035" y="2194102"/>
            <a:ext cx="6516216" cy="3908585"/>
          </a:xfrm>
          <a:prstGeom prst="rect">
            <a:avLst/>
          </a:prstGeom>
        </p:spPr>
        <p:txBody>
          <a:bodyPr vert="horz" lIns="91440" tIns="45720" rIns="91440" bIns="45720" rtlCol="0">
            <a:normAutofit fontScale="77500" lnSpcReduction="20000"/>
          </a:bodyPr>
          <a:lstStyle/>
          <a:p>
            <a:pPr marL="0" marR="719455" indent="-228600">
              <a:lnSpc>
                <a:spcPct val="90000"/>
              </a:lnSpc>
              <a:spcBef>
                <a:spcPts val="0"/>
              </a:spcBef>
              <a:spcAft>
                <a:spcPts val="600"/>
              </a:spcAft>
              <a:buFont typeface="Arial" panose="020B0604020202020204" pitchFamily="34" charset="0"/>
              <a:buChar char="•"/>
            </a:pPr>
            <a:r>
              <a:rPr lang="en-US" sz="1700" dirty="0">
                <a:effectLst/>
              </a:rPr>
              <a:t> </a:t>
            </a:r>
          </a:p>
          <a:p>
            <a:pPr indent="-228600">
              <a:lnSpc>
                <a:spcPct val="90000"/>
              </a:lnSpc>
              <a:spcAft>
                <a:spcPts val="600"/>
              </a:spcAft>
              <a:buFont typeface="Arial" panose="020B0604020202020204" pitchFamily="34" charset="0"/>
              <a:buChar char="•"/>
            </a:pPr>
            <a:r>
              <a:rPr lang="en-US" sz="2400" dirty="0">
                <a:effectLst/>
              </a:rPr>
              <a:t>Η </a:t>
            </a:r>
            <a:r>
              <a:rPr lang="en-US" sz="2400" dirty="0" err="1">
                <a:effectLst/>
              </a:rPr>
              <a:t>Αγωγή</a:t>
            </a:r>
            <a:r>
              <a:rPr lang="en-US" sz="2400" dirty="0">
                <a:effectLst/>
              </a:rPr>
              <a:t> </a:t>
            </a:r>
            <a:r>
              <a:rPr lang="en-US" sz="2400" dirty="0" err="1">
                <a:effectLst/>
              </a:rPr>
              <a:t>Υγεί</a:t>
            </a:r>
            <a:r>
              <a:rPr lang="en-US" sz="2400" dirty="0">
                <a:effectLst/>
              </a:rPr>
              <a:t>ας στη σύγχρονη κοινωνία έχει να αντιπαλέψει σε ό,τι αφορά την υγεία μια σειρά από κατεστημένες αντιλήψεις, όπως ο μύθος της παντοδύναμης ιατρικής.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err="1">
                <a:effectLst/>
              </a:rPr>
              <a:t>Σύμφων</a:t>
            </a:r>
            <a:r>
              <a:rPr lang="en-US" sz="2400" dirty="0">
                <a:effectLst/>
              </a:rPr>
              <a:t>α με κάποιους ειδικούς, δύο είναι οι παράγοντες που έχουν πολύ ισχυρή θετική επίδραση στην άνοδο του μέσου όρου ζωής: ο καθαρισμός του πόσιμου νερού και η μείωση των αναλφάβητων.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i="1" dirty="0" err="1">
                <a:effectLst/>
              </a:rPr>
              <a:t>Αν</a:t>
            </a:r>
            <a:r>
              <a:rPr lang="en-US" sz="2400" i="1" dirty="0">
                <a:effectLst/>
              </a:rPr>
              <a:t> θα έπ</a:t>
            </a:r>
            <a:r>
              <a:rPr lang="en-US" sz="2400" i="1" dirty="0" err="1">
                <a:effectLst/>
              </a:rPr>
              <a:t>ρε</a:t>
            </a:r>
            <a:r>
              <a:rPr lang="en-US" sz="2400" i="1" dirty="0">
                <a:effectLst/>
              </a:rPr>
              <a:t>πε να διακινδυνεύσω κάποια ποσοστικοποίηση, ειδικά για την Ελλάδα, θα έλεγα ό,τι το σχετικό βάρος των συνθηκών περιβάλλοντος και των συστημάτων περίθαλψης σε ό,τι αφορά την συμβολή τους στην υγεία του πληθυσμού είναι της τάξης του 5 προς 1 (Καθ. Δ. </a:t>
            </a:r>
            <a:r>
              <a:rPr lang="en-US" sz="2400" i="1" dirty="0" err="1">
                <a:effectLst/>
              </a:rPr>
              <a:t>Τριχό</a:t>
            </a:r>
            <a:r>
              <a:rPr lang="en-US" sz="2400" i="1" dirty="0">
                <a:effectLst/>
              </a:rPr>
              <a:t>πουλος</a:t>
            </a:r>
            <a:r>
              <a:rPr lang="en-US" sz="2400" dirty="0">
                <a:effectLst/>
              </a:rPr>
              <a:t>).</a:t>
            </a: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22191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01121-711B-6DC2-76F4-2BFC517F81CD}"/>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sz="3100" b="1">
                <a:effectLst/>
              </a:rPr>
              <a:t>Αγωγή Υγείας και πολιτικές διαστάσεις: Φτώχεια, ανισότητα και υγεία</a:t>
            </a:r>
            <a:br>
              <a:rPr lang="en-US" sz="3100">
                <a:effectLst/>
              </a:rPr>
            </a:br>
            <a:endParaRPr lang="en-US" sz="3100"/>
          </a:p>
        </p:txBody>
      </p:sp>
      <p:pic>
        <p:nvPicPr>
          <p:cNvPr id="15" name="Picture 14">
            <a:extLst>
              <a:ext uri="{FF2B5EF4-FFF2-40B4-BE49-F238E27FC236}">
                <a16:creationId xmlns:a16="http://schemas.microsoft.com/office/drawing/2014/main" id="{9C444CC4-1781-7903-AB51-59D1CF860878}"/>
              </a:ext>
            </a:extLst>
          </p:cNvPr>
          <p:cNvPicPr>
            <a:picLocks noChangeAspect="1"/>
          </p:cNvPicPr>
          <p:nvPr/>
        </p:nvPicPr>
        <p:blipFill rotWithShape="1">
          <a:blip r:embed="rId3"/>
          <a:srcRect r="1081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7C3A096F-1D6A-68AA-B689-CA48F63296D2}"/>
              </a:ext>
            </a:extLst>
          </p:cNvPr>
          <p:cNvSpPr txBox="1"/>
          <p:nvPr/>
        </p:nvSpPr>
        <p:spPr>
          <a:xfrm>
            <a:off x="4536141" y="2333297"/>
            <a:ext cx="7207624"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dirty="0" err="1">
                <a:effectLst/>
              </a:rPr>
              <a:t>Σε</a:t>
            </a:r>
            <a:r>
              <a:rPr lang="en-US" sz="2800" dirty="0">
                <a:effectLst/>
              </a:rPr>
              <a:t> </a:t>
            </a:r>
            <a:r>
              <a:rPr lang="en-US" sz="2800" dirty="0" err="1">
                <a:effectLst/>
              </a:rPr>
              <a:t>μι</a:t>
            </a:r>
            <a:r>
              <a:rPr lang="en-US" sz="2800" dirty="0">
                <a:effectLst/>
              </a:rPr>
              <a:t>α κοινωνία κεντρικό ρόλο σε όλα αυτά κατέχει η οικονομική και κοινωνική κατάσταση των μελών της. </a:t>
            </a:r>
            <a:r>
              <a:rPr lang="en-US" sz="2800" dirty="0" err="1">
                <a:effectLst/>
              </a:rPr>
              <a:t>Το</a:t>
            </a:r>
            <a:r>
              <a:rPr lang="en-US" sz="2800" dirty="0">
                <a:effectLst/>
              </a:rPr>
              <a:t> </a:t>
            </a:r>
            <a:r>
              <a:rPr lang="en-US" sz="2800" dirty="0" err="1">
                <a:effectLst/>
              </a:rPr>
              <a:t>τελευτ</a:t>
            </a:r>
            <a:r>
              <a:rPr lang="en-US" sz="2800" dirty="0">
                <a:effectLst/>
              </a:rPr>
              <a:t>αίο είναι ένα τελείως ξεκάθαρο εύρημα της κοινωνικής επιδημιολογίας, η οποία τα τελευταία χρόνια έχει επιβεβαιώσει την άποψη πως οι συχνότητες της κακής υγείας και της ασθένειας είναι αντιστρόφως ανάλογες με την κοινωνική τάξη. </a:t>
            </a:r>
            <a:endParaRPr lang="en-US" sz="2800" dirty="0"/>
          </a:p>
        </p:txBody>
      </p:sp>
    </p:spTree>
    <p:extLst>
      <p:ext uri="{BB962C8B-B14F-4D97-AF65-F5344CB8AC3E}">
        <p14:creationId xmlns:p14="http://schemas.microsoft.com/office/powerpoint/2010/main" val="230401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85A92D-D1E8-C6BA-DA98-6BB59FFD10BB}"/>
              </a:ext>
            </a:extLst>
          </p:cNvPr>
          <p:cNvPicPr>
            <a:picLocks noChangeAspect="1"/>
          </p:cNvPicPr>
          <p:nvPr/>
        </p:nvPicPr>
        <p:blipFill rotWithShape="1">
          <a:blip r:embed="rId3">
            <a:alphaModFix amt="35000"/>
          </a:blip>
          <a:srcRect l="229" r="10883"/>
          <a:stretch/>
        </p:blipFill>
        <p:spPr>
          <a:xfrm>
            <a:off x="20" y="10"/>
            <a:ext cx="12191980" cy="6857990"/>
          </a:xfrm>
          <a:prstGeom prst="rect">
            <a:avLst/>
          </a:prstGeom>
        </p:spPr>
      </p:pic>
      <p:sp>
        <p:nvSpPr>
          <p:cNvPr id="2" name="Title 1">
            <a:extLst>
              <a:ext uri="{FF2B5EF4-FFF2-40B4-BE49-F238E27FC236}">
                <a16:creationId xmlns:a16="http://schemas.microsoft.com/office/drawing/2014/main" id="{9EDF5EF3-EF96-7077-48C9-C3FBB458CB8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a:solidFill>
                  <a:srgbClr val="FFFFFF"/>
                </a:solidFill>
                <a:effectLst/>
              </a:rPr>
              <a:t>Το Μοντέλο της Υγιεινής Άποψης + Έννοια αυτοϊκανότητας</a:t>
            </a:r>
            <a:r>
              <a:rPr lang="en-US" b="1">
                <a:solidFill>
                  <a:srgbClr val="FFFFFF"/>
                </a:solidFill>
              </a:rPr>
              <a:t> (Bandura)</a:t>
            </a:r>
            <a:endParaRPr lang="en-US">
              <a:solidFill>
                <a:srgbClr val="FFFFFF"/>
              </a:solidFill>
            </a:endParaRPr>
          </a:p>
        </p:txBody>
      </p:sp>
      <p:sp>
        <p:nvSpPr>
          <p:cNvPr id="4" name="TextBox 3">
            <a:extLst>
              <a:ext uri="{FF2B5EF4-FFF2-40B4-BE49-F238E27FC236}">
                <a16:creationId xmlns:a16="http://schemas.microsoft.com/office/drawing/2014/main" id="{9D20F9ED-F295-C55C-C460-5910C5BB5D15}"/>
              </a:ext>
            </a:extLst>
          </p:cNvPr>
          <p:cNvSpPr txBox="1"/>
          <p:nvPr/>
        </p:nvSpPr>
        <p:spPr>
          <a:xfrm>
            <a:off x="838200" y="1825625"/>
            <a:ext cx="10515600" cy="4351338"/>
          </a:xfrm>
          <a:prstGeom prst="rect">
            <a:avLst/>
          </a:prstGeom>
        </p:spPr>
        <p:txBody>
          <a:bodyPr vert="horz" lIns="91440" tIns="45720" rIns="91440" bIns="45720" rtlCol="0">
            <a:normAutofit lnSpcReduction="10000"/>
          </a:bodyPr>
          <a:lstStyle/>
          <a:p>
            <a:pPr marL="0" marR="719455" indent="-228600">
              <a:lnSpc>
                <a:spcPct val="90000"/>
              </a:lnSpc>
              <a:spcBef>
                <a:spcPts val="0"/>
              </a:spcBef>
              <a:spcAft>
                <a:spcPts val="600"/>
              </a:spcAft>
              <a:buFont typeface="Arial" panose="020B0604020202020204" pitchFamily="34" charset="0"/>
              <a:buChar char="•"/>
            </a:pPr>
            <a:r>
              <a:rPr lang="en-US" sz="2000" dirty="0" err="1">
                <a:solidFill>
                  <a:srgbClr val="FFFFFF"/>
                </a:solidFill>
                <a:effectLst/>
              </a:rPr>
              <a:t>Σύμφων</a:t>
            </a:r>
            <a:r>
              <a:rPr lang="en-US" sz="2000" dirty="0">
                <a:solidFill>
                  <a:srgbClr val="FFFFFF"/>
                </a:solidFill>
                <a:effectLst/>
              </a:rPr>
              <a:t>α με το μοντέλο αυτό, το αν θα αλλάξει ή όχι κάποιος/α μια συγκεκριμένη συνήθεια ή συμπεριφορά θα εξαρτηθεί από την εκτίμηση που θα κάνει ο ίδιος για τα οφέλη που πιθανά θα αποκομίσει από την αλλαγή, καθώς και τις πιθανότητες επιτυχίας της προσπάθειας σε σχέση με το κόστος. </a:t>
            </a:r>
            <a:r>
              <a:rPr lang="en-US" sz="2000" dirty="0" err="1">
                <a:solidFill>
                  <a:srgbClr val="FFFFFF"/>
                </a:solidFill>
                <a:effectLst/>
              </a:rPr>
              <a:t>Με</a:t>
            </a:r>
            <a:r>
              <a:rPr lang="en-US" sz="2000" dirty="0">
                <a:solidFill>
                  <a:srgbClr val="FFFFFF"/>
                </a:solidFill>
                <a:effectLst/>
              </a:rPr>
              <a:t> </a:t>
            </a:r>
            <a:r>
              <a:rPr lang="en-US" sz="2000" dirty="0" err="1">
                <a:solidFill>
                  <a:srgbClr val="FFFFFF"/>
                </a:solidFill>
                <a:effectLst/>
              </a:rPr>
              <a:t>άλλ</a:t>
            </a:r>
            <a:r>
              <a:rPr lang="en-US" sz="2000" dirty="0">
                <a:solidFill>
                  <a:srgbClr val="FFFFFF"/>
                </a:solidFill>
                <a:effectLst/>
              </a:rPr>
              <a:t>α λόγια, ένα άτομο που σκέφτεται να αλλάξει μια συνήθεια μπαίνει σε μια διαδικασία αξιολόγησης με τον εαυτό του/της του κόστους/οφέλους αυτής της απόφασης</a:t>
            </a:r>
          </a:p>
          <a:p>
            <a:pPr marL="0" marR="719455" indent="-228600">
              <a:lnSpc>
                <a:spcPct val="90000"/>
              </a:lnSpc>
              <a:spcBef>
                <a:spcPts val="0"/>
              </a:spcBef>
              <a:spcAft>
                <a:spcPts val="600"/>
              </a:spcAft>
              <a:buFont typeface="Arial" panose="020B0604020202020204" pitchFamily="34" charset="0"/>
              <a:buChar char="•"/>
            </a:pPr>
            <a:r>
              <a:rPr lang="en-US" sz="2000" dirty="0">
                <a:solidFill>
                  <a:srgbClr val="FFFFFF"/>
                </a:solidFill>
                <a:effectLst/>
              </a:rPr>
              <a:t> </a:t>
            </a:r>
            <a:r>
              <a:rPr lang="en-US" sz="2000" dirty="0" err="1">
                <a:solidFill>
                  <a:srgbClr val="FFFFFF"/>
                </a:solidFill>
                <a:effectLst/>
              </a:rPr>
              <a:t>Το</a:t>
            </a:r>
            <a:r>
              <a:rPr lang="en-US" sz="2000" dirty="0">
                <a:solidFill>
                  <a:srgbClr val="FFFFFF"/>
                </a:solidFill>
                <a:effectLst/>
              </a:rPr>
              <a:t> </a:t>
            </a:r>
            <a:r>
              <a:rPr lang="en-US" sz="2000" b="1" dirty="0" err="1">
                <a:solidFill>
                  <a:srgbClr val="FFFFFF"/>
                </a:solidFill>
                <a:effectLst/>
              </a:rPr>
              <a:t>Μοντέλο</a:t>
            </a:r>
            <a:r>
              <a:rPr lang="en-US" sz="2000" b="1" dirty="0">
                <a:solidFill>
                  <a:srgbClr val="FFFFFF"/>
                </a:solidFill>
                <a:effectLst/>
              </a:rPr>
              <a:t> </a:t>
            </a:r>
            <a:r>
              <a:rPr lang="en-US" sz="2000" b="1" dirty="0" err="1">
                <a:solidFill>
                  <a:srgbClr val="FFFFFF"/>
                </a:solidFill>
                <a:effectLst/>
              </a:rPr>
              <a:t>της</a:t>
            </a:r>
            <a:r>
              <a:rPr lang="en-US" sz="2000" b="1" dirty="0">
                <a:solidFill>
                  <a:srgbClr val="FFFFFF"/>
                </a:solidFill>
                <a:effectLst/>
              </a:rPr>
              <a:t> </a:t>
            </a:r>
            <a:r>
              <a:rPr lang="en-US" sz="2000" b="1" dirty="0" err="1">
                <a:solidFill>
                  <a:srgbClr val="FFFFFF"/>
                </a:solidFill>
                <a:effectLst/>
              </a:rPr>
              <a:t>Υγιεινής</a:t>
            </a:r>
            <a:r>
              <a:rPr lang="en-US" sz="2000" b="1" dirty="0">
                <a:solidFill>
                  <a:srgbClr val="FFFFFF"/>
                </a:solidFill>
                <a:effectLst/>
              </a:rPr>
              <a:t> Άπ</a:t>
            </a:r>
            <a:r>
              <a:rPr lang="en-US" sz="2000" b="1" dirty="0" err="1">
                <a:solidFill>
                  <a:srgbClr val="FFFFFF"/>
                </a:solidFill>
                <a:effectLst/>
              </a:rPr>
              <a:t>οψης</a:t>
            </a:r>
            <a:r>
              <a:rPr lang="en-US" sz="2000" b="1" dirty="0">
                <a:solidFill>
                  <a:srgbClr val="FFFFFF"/>
                </a:solidFill>
                <a:effectLst/>
              </a:rPr>
              <a:t>, (ΜΥΑ), </a:t>
            </a:r>
            <a:r>
              <a:rPr lang="en-US" sz="2000" dirty="0" err="1">
                <a:solidFill>
                  <a:srgbClr val="FFFFFF"/>
                </a:solidFill>
                <a:effectLst/>
              </a:rPr>
              <a:t>έχει</a:t>
            </a:r>
            <a:r>
              <a:rPr lang="en-US" sz="2000" dirty="0">
                <a:solidFill>
                  <a:srgbClr val="FFFFFF"/>
                </a:solidFill>
                <a:effectLst/>
              </a:rPr>
              <a:t> επ</a:t>
            </a:r>
            <a:r>
              <a:rPr lang="en-US" sz="2000" dirty="0" err="1">
                <a:solidFill>
                  <a:srgbClr val="FFFFFF"/>
                </a:solidFill>
                <a:effectLst/>
              </a:rPr>
              <a:t>εκτ</a:t>
            </a:r>
            <a:r>
              <a:rPr lang="en-US" sz="2000" dirty="0">
                <a:solidFill>
                  <a:srgbClr val="FFFFFF"/>
                </a:solidFill>
                <a:effectLst/>
              </a:rPr>
              <a:t>αθεί με την προσθήκη της έννοιας της </a:t>
            </a:r>
            <a:r>
              <a:rPr lang="en-US" sz="2000" b="1" dirty="0">
                <a:solidFill>
                  <a:srgbClr val="FFFFFF"/>
                </a:solidFill>
                <a:effectLst/>
              </a:rPr>
              <a:t>αυτο-ικανότητας του Bandura </a:t>
            </a:r>
            <a:r>
              <a:rPr lang="en-US" sz="2000" dirty="0">
                <a:solidFill>
                  <a:srgbClr val="FFFFFF"/>
                </a:solidFill>
                <a:effectLst/>
              </a:rPr>
              <a:t>(1977). Ο </a:t>
            </a:r>
            <a:r>
              <a:rPr lang="en-US" sz="2000" dirty="0" err="1">
                <a:solidFill>
                  <a:srgbClr val="FFFFFF"/>
                </a:solidFill>
                <a:effectLst/>
              </a:rPr>
              <a:t>τελευτ</a:t>
            </a:r>
            <a:r>
              <a:rPr lang="en-US" sz="2000" dirty="0">
                <a:solidFill>
                  <a:srgbClr val="FFFFFF"/>
                </a:solidFill>
                <a:effectLst/>
              </a:rPr>
              <a:t>αίος προτείνει ό,τι για να εμπλακεί ένα άτομο σε μια διαδικασία αλλαγής πρέπει να πιστέψει πρώτα ό,τι είναι ικανό για να αντεπεξέλθει την υπό σκέψη αλλαγή. </a:t>
            </a:r>
            <a:r>
              <a:rPr lang="en-US" sz="2000" dirty="0" err="1">
                <a:solidFill>
                  <a:srgbClr val="FFFFFF"/>
                </a:solidFill>
                <a:effectLst/>
              </a:rPr>
              <a:t>Σύμφων</a:t>
            </a:r>
            <a:r>
              <a:rPr lang="en-US" sz="2000" dirty="0">
                <a:solidFill>
                  <a:srgbClr val="FFFFFF"/>
                </a:solidFill>
                <a:effectLst/>
              </a:rPr>
              <a:t>α, λοιπόν, με το ΜΥΑ, για να λάβει χώρα μια αλλαγή στη συμπεριφορά το άτομο θα πρέπει:</a:t>
            </a:r>
          </a:p>
          <a:p>
            <a:pPr marL="342900" marR="719455" lvl="0" indent="-228600">
              <a:lnSpc>
                <a:spcPct val="90000"/>
              </a:lnSpc>
              <a:spcBef>
                <a:spcPts val="0"/>
              </a:spcBef>
              <a:spcAft>
                <a:spcPts val="600"/>
              </a:spcAft>
              <a:buFont typeface="Arial" panose="020B0604020202020204" pitchFamily="34" charset="0"/>
              <a:buChar char="•"/>
            </a:pPr>
            <a:r>
              <a:rPr lang="en-US" sz="2000" dirty="0">
                <a:solidFill>
                  <a:srgbClr val="FFFFFF"/>
                </a:solidFill>
                <a:effectLst/>
              </a:rPr>
              <a:t>Να </a:t>
            </a:r>
            <a:r>
              <a:rPr lang="en-US" sz="2000" dirty="0" err="1">
                <a:solidFill>
                  <a:srgbClr val="FFFFFF"/>
                </a:solidFill>
                <a:effectLst/>
              </a:rPr>
              <a:t>έχει</a:t>
            </a:r>
            <a:r>
              <a:rPr lang="en-US" sz="2000" dirty="0">
                <a:solidFill>
                  <a:srgbClr val="FFFFFF"/>
                </a:solidFill>
                <a:effectLst/>
              </a:rPr>
              <a:t> </a:t>
            </a:r>
            <a:r>
              <a:rPr lang="en-US" sz="2000" dirty="0" err="1">
                <a:solidFill>
                  <a:srgbClr val="FFFFFF"/>
                </a:solidFill>
                <a:effectLst/>
              </a:rPr>
              <a:t>μι</a:t>
            </a:r>
            <a:r>
              <a:rPr lang="en-US" sz="2000" dirty="0">
                <a:solidFill>
                  <a:srgbClr val="FFFFFF"/>
                </a:solidFill>
                <a:effectLst/>
              </a:rPr>
              <a:t>α εσωτερική επιθυμία για αλλαγή</a:t>
            </a:r>
          </a:p>
          <a:p>
            <a:pPr marL="342900" marR="719455" lvl="0" indent="-228600">
              <a:lnSpc>
                <a:spcPct val="90000"/>
              </a:lnSpc>
              <a:spcBef>
                <a:spcPts val="0"/>
              </a:spcBef>
              <a:spcAft>
                <a:spcPts val="600"/>
              </a:spcAft>
              <a:buFont typeface="Arial" panose="020B0604020202020204" pitchFamily="34" charset="0"/>
              <a:buChar char="•"/>
            </a:pPr>
            <a:r>
              <a:rPr lang="en-US" sz="2000" dirty="0">
                <a:solidFill>
                  <a:srgbClr val="FFFFFF"/>
                </a:solidFill>
                <a:effectLst/>
              </a:rPr>
              <a:t>Να α</a:t>
            </a:r>
            <a:r>
              <a:rPr lang="en-US" sz="2000" dirty="0" err="1">
                <a:solidFill>
                  <a:srgbClr val="FFFFFF"/>
                </a:solidFill>
                <a:effectLst/>
              </a:rPr>
              <a:t>ισθάνετ</a:t>
            </a:r>
            <a:r>
              <a:rPr lang="en-US" sz="2000" dirty="0">
                <a:solidFill>
                  <a:srgbClr val="FFFFFF"/>
                </a:solidFill>
                <a:effectLst/>
              </a:rPr>
              <a:t>αι ό,τι απειλείται από τη συγκεκριμένη συνήθεια ή συμπεριφορά </a:t>
            </a:r>
          </a:p>
          <a:p>
            <a:pPr marL="342900" marR="719455" lvl="0" indent="-228600">
              <a:lnSpc>
                <a:spcPct val="90000"/>
              </a:lnSpc>
              <a:spcBef>
                <a:spcPts val="0"/>
              </a:spcBef>
              <a:spcAft>
                <a:spcPts val="600"/>
              </a:spcAft>
              <a:buFont typeface="Arial" panose="020B0604020202020204" pitchFamily="34" charset="0"/>
              <a:buChar char="•"/>
            </a:pPr>
            <a:r>
              <a:rPr lang="en-US" sz="2000" dirty="0">
                <a:solidFill>
                  <a:srgbClr val="FFFFFF"/>
                </a:solidFill>
                <a:effectLst/>
              </a:rPr>
              <a:t>Να α</a:t>
            </a:r>
            <a:r>
              <a:rPr lang="en-US" sz="2000" dirty="0" err="1">
                <a:solidFill>
                  <a:srgbClr val="FFFFFF"/>
                </a:solidFill>
                <a:effectLst/>
              </a:rPr>
              <a:t>ισθάνετ</a:t>
            </a:r>
            <a:r>
              <a:rPr lang="en-US" sz="2000" dirty="0">
                <a:solidFill>
                  <a:srgbClr val="FFFFFF"/>
                </a:solidFill>
                <a:effectLst/>
              </a:rPr>
              <a:t>αι ό,τι μια αλλαγή στις συνήθειές του/της θα επιφέρει κάποια οφέλη</a:t>
            </a:r>
          </a:p>
          <a:p>
            <a:pPr marL="342900" marR="719455" lvl="0" indent="-228600">
              <a:lnSpc>
                <a:spcPct val="90000"/>
              </a:lnSpc>
              <a:spcBef>
                <a:spcPts val="0"/>
              </a:spcBef>
              <a:spcAft>
                <a:spcPts val="600"/>
              </a:spcAft>
              <a:buFont typeface="Arial" panose="020B0604020202020204" pitchFamily="34" charset="0"/>
              <a:buChar char="•"/>
            </a:pPr>
            <a:r>
              <a:rPr lang="en-US" sz="2000" dirty="0">
                <a:solidFill>
                  <a:srgbClr val="FFFFFF"/>
                </a:solidFill>
                <a:effectLst/>
              </a:rPr>
              <a:t>Να α</a:t>
            </a:r>
            <a:r>
              <a:rPr lang="en-US" sz="2000" dirty="0" err="1">
                <a:solidFill>
                  <a:srgbClr val="FFFFFF"/>
                </a:solidFill>
                <a:effectLst/>
              </a:rPr>
              <a:t>ισθάνετ</a:t>
            </a:r>
            <a:r>
              <a:rPr lang="en-US" sz="2000" dirty="0">
                <a:solidFill>
                  <a:srgbClr val="FFFFFF"/>
                </a:solidFill>
                <a:effectLst/>
              </a:rPr>
              <a:t>αι ικανό για να αντεπεξέλθει στην αλλαγή.</a:t>
            </a:r>
          </a:p>
        </p:txBody>
      </p:sp>
    </p:spTree>
    <p:extLst>
      <p:ext uri="{BB962C8B-B14F-4D97-AF65-F5344CB8AC3E}">
        <p14:creationId xmlns:p14="http://schemas.microsoft.com/office/powerpoint/2010/main" val="306659322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387CC2-449A-282D-9150-A871DBFD7C21}"/>
              </a:ext>
            </a:extLst>
          </p:cNvPr>
          <p:cNvPicPr>
            <a:picLocks noChangeAspect="1"/>
          </p:cNvPicPr>
          <p:nvPr/>
        </p:nvPicPr>
        <p:blipFill rotWithShape="1">
          <a:blip r:embed="rId3">
            <a:duotone>
              <a:prstClr val="black"/>
              <a:schemeClr val="tx2">
                <a:tint val="45000"/>
                <a:satMod val="400000"/>
              </a:schemeClr>
            </a:duotone>
            <a:alphaModFix amt="25000"/>
          </a:blip>
          <a:srcRect t="23516" b="13984"/>
          <a:stretch/>
        </p:blipFill>
        <p:spPr>
          <a:xfrm>
            <a:off x="20" y="10"/>
            <a:ext cx="12191980" cy="6857990"/>
          </a:xfrm>
          <a:prstGeom prst="rect">
            <a:avLst/>
          </a:prstGeom>
        </p:spPr>
      </p:pic>
      <p:sp>
        <p:nvSpPr>
          <p:cNvPr id="2" name="Title 1">
            <a:extLst>
              <a:ext uri="{FF2B5EF4-FFF2-40B4-BE49-F238E27FC236}">
                <a16:creationId xmlns:a16="http://schemas.microsoft.com/office/drawing/2014/main" id="{2DCE578C-102B-0C83-89B5-6EA65104A8E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err="1">
                <a:effectLst/>
              </a:rPr>
              <a:t>Το</a:t>
            </a:r>
            <a:r>
              <a:rPr lang="en-US" b="1" dirty="0">
                <a:effectLst/>
              </a:rPr>
              <a:t> </a:t>
            </a:r>
            <a:r>
              <a:rPr lang="en-US" b="1" dirty="0" err="1">
                <a:effectLst/>
              </a:rPr>
              <a:t>Μοντέλο</a:t>
            </a:r>
            <a:r>
              <a:rPr lang="en-US" b="1" dirty="0">
                <a:effectLst/>
              </a:rPr>
              <a:t> </a:t>
            </a:r>
            <a:r>
              <a:rPr lang="en-US" b="1" dirty="0" err="1">
                <a:effectLst/>
              </a:rPr>
              <a:t>της</a:t>
            </a:r>
            <a:r>
              <a:rPr lang="en-US" b="1" dirty="0">
                <a:effectLst/>
              </a:rPr>
              <a:t> </a:t>
            </a:r>
            <a:r>
              <a:rPr lang="en-US" b="1" dirty="0" err="1">
                <a:effectLst/>
              </a:rPr>
              <a:t>Δράσης</a:t>
            </a:r>
            <a:r>
              <a:rPr lang="en-US" b="1" dirty="0">
                <a:effectLst/>
              </a:rPr>
              <a:t> </a:t>
            </a:r>
            <a:r>
              <a:rPr lang="en-US" b="1" dirty="0" err="1">
                <a:effectLst/>
              </a:rPr>
              <a:t>γι</a:t>
            </a:r>
            <a:r>
              <a:rPr lang="en-US" b="1" dirty="0">
                <a:effectLst/>
              </a:rPr>
              <a:t>α την Υγεία </a:t>
            </a:r>
            <a:br>
              <a:rPr lang="en-US" dirty="0">
                <a:effectLst/>
              </a:rPr>
            </a:br>
            <a:endParaRPr lang="en-US" dirty="0"/>
          </a:p>
        </p:txBody>
      </p:sp>
      <p:sp>
        <p:nvSpPr>
          <p:cNvPr id="4" name="TextBox 3">
            <a:extLst>
              <a:ext uri="{FF2B5EF4-FFF2-40B4-BE49-F238E27FC236}">
                <a16:creationId xmlns:a16="http://schemas.microsoft.com/office/drawing/2014/main" id="{41BCA1E4-859F-5C5A-5FE3-D50A5C759C73}"/>
              </a:ext>
            </a:extLst>
          </p:cNvPr>
          <p:cNvSpPr txBox="1"/>
          <p:nvPr/>
        </p:nvSpPr>
        <p:spPr>
          <a:xfrm>
            <a:off x="838200" y="1825625"/>
            <a:ext cx="10515600" cy="4351338"/>
          </a:xfrm>
          <a:prstGeom prst="rect">
            <a:avLst/>
          </a:prstGeom>
        </p:spPr>
        <p:txBody>
          <a:bodyPr vert="horz" lIns="91440" tIns="45720" rIns="91440" bIns="45720" rtlCol="0">
            <a:normAutofit/>
          </a:bodyPr>
          <a:lstStyle/>
          <a:p>
            <a:pPr marL="0" marR="719455" indent="-228600">
              <a:lnSpc>
                <a:spcPct val="90000"/>
              </a:lnSpc>
              <a:spcBef>
                <a:spcPts val="0"/>
              </a:spcBef>
              <a:spcAft>
                <a:spcPts val="600"/>
              </a:spcAft>
              <a:buFont typeface="Arial" panose="020B0604020202020204" pitchFamily="34" charset="0"/>
              <a:buChar char="•"/>
            </a:pPr>
            <a:r>
              <a:rPr lang="en-US" sz="1700">
                <a:effectLst/>
              </a:rPr>
              <a:t> </a:t>
            </a:r>
          </a:p>
          <a:p>
            <a:pPr marL="0" marR="719455" indent="-228600">
              <a:lnSpc>
                <a:spcPct val="90000"/>
              </a:lnSpc>
              <a:spcBef>
                <a:spcPts val="0"/>
              </a:spcBef>
              <a:spcAft>
                <a:spcPts val="600"/>
              </a:spcAft>
              <a:buFont typeface="Arial" panose="020B0604020202020204" pitchFamily="34" charset="0"/>
              <a:buChar char="•"/>
            </a:pPr>
            <a:r>
              <a:rPr lang="en-US" sz="1700">
                <a:effectLst/>
              </a:rPr>
              <a:t>Στηρίζεται στην </a:t>
            </a:r>
            <a:r>
              <a:rPr lang="en-US" sz="1700" b="1">
                <a:effectLst/>
              </a:rPr>
              <a:t>Αυτοεκτίμηση.</a:t>
            </a:r>
            <a:endParaRPr lang="en-US" sz="1700">
              <a:effectLst/>
            </a:endParaRPr>
          </a:p>
          <a:p>
            <a:pPr marL="0" marR="719455" indent="-228600">
              <a:lnSpc>
                <a:spcPct val="90000"/>
              </a:lnSpc>
              <a:spcBef>
                <a:spcPts val="0"/>
              </a:spcBef>
              <a:spcAft>
                <a:spcPts val="600"/>
              </a:spcAft>
              <a:buFont typeface="Arial" panose="020B0604020202020204" pitchFamily="34" charset="0"/>
              <a:buChar char="•"/>
            </a:pPr>
            <a:r>
              <a:rPr lang="en-US" sz="1700" i="1">
                <a:effectLst/>
              </a:rPr>
              <a:t>Η έννοια της αυτοεκτίμησης σχετίζεται με το πως αξιολογεί κάποιος/α τον εαυτό του/της. Είναι μια προσωπική εκτίμηση του τι αξίζουμε σαν άτομα. Μια εκτίμηση που με τη σειρά της καθορίζει τη στάση μας απέναντι στους εαυτούς μας. Χαμηλή δηλ. αυτοεκτίμηση σημαίνει ό,τι πιστεύω, νομίζω ό,τι δεν αξίζω τίποτα ή ό,τι αξίζω λίγο. Το αντίθετο χαρακτηρίζει την υψηλή αυτοεκτίμηση. Η αυτοεκτίμηση σαν έννοια σχετίζεται με την αυτοαντίληψη (self-concept).</a:t>
            </a:r>
          </a:p>
          <a:p>
            <a:pPr marL="0" marR="719455" indent="-228600">
              <a:lnSpc>
                <a:spcPct val="90000"/>
              </a:lnSpc>
              <a:spcBef>
                <a:spcPts val="0"/>
              </a:spcBef>
              <a:spcAft>
                <a:spcPts val="600"/>
              </a:spcAft>
              <a:buFont typeface="Arial" panose="020B0604020202020204" pitchFamily="34" charset="0"/>
              <a:buChar char="•"/>
            </a:pPr>
            <a:endParaRPr lang="en-US" sz="1700" i="1"/>
          </a:p>
          <a:p>
            <a:pPr marL="0" marR="719455" indent="-228600">
              <a:lnSpc>
                <a:spcPct val="90000"/>
              </a:lnSpc>
              <a:spcBef>
                <a:spcPts val="0"/>
              </a:spcBef>
              <a:spcAft>
                <a:spcPts val="600"/>
              </a:spcAft>
              <a:buFont typeface="Arial" panose="020B0604020202020204" pitchFamily="34" charset="0"/>
              <a:buChar char="•"/>
            </a:pPr>
            <a:r>
              <a:rPr lang="en-US" sz="1700">
                <a:effectLst/>
              </a:rPr>
              <a:t>Εισηγείται ό,τι για την επίτευξη των στόχων των προγραμμάτων αυτών, είναι απαραίτητο να αποκτήσουν τα άτομα μια πλήρη  κατανόηση των στόχων της Α.Υ., να ξεκαθαρίσουν τις αξίες, και να εξασκηθούν στην λήψη αποφάσεων και στην ικανότητα αυτοεπιβεβαίωσης. Οι μέθοδοι που εφαρμόζονται σε τέτοιου είδους διαδικασίες είναι κατεξοχήν συμμετοχικές. Οι επιμορφωνόμενοι συμμετέχουν ενεργά και κατανοούν κάποια πράγματα μέσα από μορφωτικές στρατηγικές, όπως τα παιχνίδια ρόλων, για τους τρόπους με τους οποίους διάφοροι παράγοντες επηρεάζουν τις αποφάσεις τους. Η επιμόρφωση, βέβαια, δεν μπορεί από μόνη της να αλλάξει ριζικά το περιβάλλον, αλλά μέσα από την αυτο-ενδυνάμωση τα άτομα μπορεί να καταστούν ικανά στο να εργασθούν μαζί για να  επηρεάσουν τις υπηρεσίες και τις πολιτικές στην ευρύτερη κοινότητα. </a:t>
            </a:r>
          </a:p>
        </p:txBody>
      </p:sp>
    </p:spTree>
    <p:extLst>
      <p:ext uri="{BB962C8B-B14F-4D97-AF65-F5344CB8AC3E}">
        <p14:creationId xmlns:p14="http://schemas.microsoft.com/office/powerpoint/2010/main" val="22272706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6B357-D789-5011-B216-2E403465E0C2}"/>
              </a:ext>
            </a:extLst>
          </p:cNvPr>
          <p:cNvPicPr>
            <a:picLocks noChangeAspect="1"/>
          </p:cNvPicPr>
          <p:nvPr/>
        </p:nvPicPr>
        <p:blipFill rotWithShape="1">
          <a:blip r:embed="rId3">
            <a:duotone>
              <a:prstClr val="black"/>
              <a:schemeClr val="tx2">
                <a:tint val="45000"/>
                <a:satMod val="400000"/>
              </a:schemeClr>
            </a:duotone>
            <a:alphaModFix amt="25000"/>
          </a:blip>
          <a:srcRect t="12877" b="12123"/>
          <a:stretch/>
        </p:blipFill>
        <p:spPr>
          <a:xfrm>
            <a:off x="20" y="10"/>
            <a:ext cx="12191980" cy="6857990"/>
          </a:xfrm>
          <a:prstGeom prst="rect">
            <a:avLst/>
          </a:prstGeom>
        </p:spPr>
      </p:pic>
      <p:sp>
        <p:nvSpPr>
          <p:cNvPr id="2" name="Title 1">
            <a:extLst>
              <a:ext uri="{FF2B5EF4-FFF2-40B4-BE49-F238E27FC236}">
                <a16:creationId xmlns:a16="http://schemas.microsoft.com/office/drawing/2014/main" id="{6EB1E084-3711-D5AD-D11A-64223483FF89}"/>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L="0" marR="719455" indent="0">
              <a:spcAft>
                <a:spcPts val="0"/>
              </a:spcAft>
            </a:pPr>
            <a:r>
              <a:rPr lang="en-US" sz="2400">
                <a:effectLst/>
              </a:rPr>
              <a:t>ΕΥΡΩΠΑΪΚΟΣ ΚΑΤΑΣΤΑΤΙΚΟΣ ΧΑΡΤΗΣ</a:t>
            </a:r>
            <a:br>
              <a:rPr lang="en-US" sz="2400">
                <a:effectLst/>
              </a:rPr>
            </a:br>
            <a:r>
              <a:rPr lang="en-US" sz="2400">
                <a:effectLst/>
              </a:rPr>
              <a:t>ΓΙΑ ΜΙΑ ΕΛΑΧΙΣΤΗ ΕΚΠΑΙΔΕΥΣΗ ΤΩΝ ΔΑΣΚΑΛΩΝ ΣΕ ΘΕΜΑΤΑ ΑΓΩΓΗΣ ΥΓΕΙΑΣ</a:t>
            </a:r>
            <a:br>
              <a:rPr lang="en-US" sz="2400">
                <a:effectLst/>
              </a:rPr>
            </a:br>
            <a:endParaRPr lang="en-US" sz="2400"/>
          </a:p>
        </p:txBody>
      </p:sp>
      <p:sp>
        <p:nvSpPr>
          <p:cNvPr id="6" name="TextBox 5">
            <a:extLst>
              <a:ext uri="{FF2B5EF4-FFF2-40B4-BE49-F238E27FC236}">
                <a16:creationId xmlns:a16="http://schemas.microsoft.com/office/drawing/2014/main" id="{DC87E5C8-0190-BF4E-56D8-7CE53E6AE93F}"/>
              </a:ext>
            </a:extLst>
          </p:cNvPr>
          <p:cNvSpPr txBox="1"/>
          <p:nvPr/>
        </p:nvSpPr>
        <p:spPr>
          <a:xfrm>
            <a:off x="838200" y="1825625"/>
            <a:ext cx="10515600" cy="4351338"/>
          </a:xfrm>
          <a:prstGeom prst="rect">
            <a:avLst/>
          </a:prstGeom>
        </p:spPr>
        <p:txBody>
          <a:bodyPr vert="horz" lIns="91440" tIns="45720" rIns="91440" bIns="45720" rtlCol="0">
            <a:normAutofit fontScale="85000" lnSpcReduction="20000"/>
          </a:bodyPr>
          <a:lstStyle/>
          <a:p>
            <a:pPr marL="0" marR="719455" indent="-228600">
              <a:lnSpc>
                <a:spcPct val="90000"/>
              </a:lnSpc>
              <a:spcBef>
                <a:spcPts val="0"/>
              </a:spcBef>
              <a:spcAft>
                <a:spcPts val="600"/>
              </a:spcAft>
              <a:buFont typeface="Arial" panose="020B0604020202020204" pitchFamily="34" charset="0"/>
              <a:buChar char="•"/>
            </a:pPr>
            <a:r>
              <a:rPr lang="en-US" sz="1700" dirty="0" err="1">
                <a:effectLst/>
              </a:rPr>
              <a:t>Οι</a:t>
            </a:r>
            <a:r>
              <a:rPr lang="en-US" sz="1700" dirty="0">
                <a:effectLst/>
              </a:rPr>
              <a:t> </a:t>
            </a:r>
            <a:r>
              <a:rPr lang="en-US" sz="1700" dirty="0" err="1">
                <a:effectLst/>
              </a:rPr>
              <a:t>δάσκ</a:t>
            </a:r>
            <a:r>
              <a:rPr lang="en-US" sz="1700" dirty="0">
                <a:effectLst/>
              </a:rPr>
              <a:t>αλοι θα πρέπει να έχουν μια σε βάθος επίγνωση σε ό,τι αφορά τους σπουδαιότερους και συχνά αλληλλοεπηρεαζόμενους παράγοντες που επιδρούν πάνω στην κατάσταση της υγείας των ατόμων. </a:t>
            </a:r>
            <a:r>
              <a:rPr lang="en-US" sz="1700" dirty="0" err="1">
                <a:effectLst/>
              </a:rPr>
              <a:t>Τέτοιοι</a:t>
            </a:r>
            <a:r>
              <a:rPr lang="en-US" sz="1700" dirty="0">
                <a:effectLst/>
              </a:rPr>
              <a:t> πα</a:t>
            </a:r>
            <a:r>
              <a:rPr lang="en-US" sz="1700" dirty="0" err="1">
                <a:effectLst/>
              </a:rPr>
              <a:t>ράγοντες</a:t>
            </a:r>
            <a:r>
              <a:rPr lang="en-US" sz="1700" dirty="0">
                <a:effectLst/>
              </a:rPr>
              <a:t> </a:t>
            </a:r>
            <a:r>
              <a:rPr lang="en-US" sz="1700" dirty="0" err="1">
                <a:effectLst/>
              </a:rPr>
              <a:t>είν</a:t>
            </a:r>
            <a:r>
              <a:rPr lang="en-US" sz="1700" dirty="0">
                <a:effectLst/>
              </a:rPr>
              <a:t>αι:</a:t>
            </a:r>
          </a:p>
          <a:p>
            <a:pPr marL="28575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700" dirty="0">
                <a:effectLst/>
              </a:rPr>
              <a:t>	 	Η </a:t>
            </a:r>
            <a:r>
              <a:rPr lang="en-US" sz="1700" dirty="0" err="1">
                <a:effectLst/>
              </a:rPr>
              <a:t>Κληρονομικότητ</a:t>
            </a:r>
            <a:r>
              <a:rPr lang="en-US" sz="1700" dirty="0">
                <a:effectLst/>
              </a:rPr>
              <a:t>α</a:t>
            </a:r>
          </a:p>
          <a:p>
            <a:pPr marL="28575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700" dirty="0">
                <a:effectLst/>
              </a:rPr>
              <a:t>	 	</a:t>
            </a:r>
            <a:r>
              <a:rPr lang="en-US" sz="1700" dirty="0" err="1">
                <a:effectLst/>
              </a:rPr>
              <a:t>Το</a:t>
            </a:r>
            <a:r>
              <a:rPr lang="en-US" sz="1700" dirty="0">
                <a:effectLst/>
              </a:rPr>
              <a:t> π</a:t>
            </a:r>
            <a:r>
              <a:rPr lang="en-US" sz="1700" dirty="0" err="1">
                <a:effectLst/>
              </a:rPr>
              <a:t>ερι</a:t>
            </a:r>
            <a:r>
              <a:rPr lang="en-US" sz="1700" dirty="0">
                <a:effectLst/>
              </a:rPr>
              <a:t>βάλλον μέσα στο οποίο ζούμε και εργαζόμαστε</a:t>
            </a:r>
          </a:p>
          <a:p>
            <a:pPr marL="28575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700" dirty="0">
                <a:effectLst/>
              </a:rPr>
              <a:t>	 	Ο </a:t>
            </a:r>
            <a:r>
              <a:rPr lang="en-US" sz="1700" dirty="0" err="1">
                <a:effectLst/>
              </a:rPr>
              <a:t>τρό</a:t>
            </a:r>
            <a:r>
              <a:rPr lang="en-US" sz="1700" dirty="0">
                <a:effectLst/>
              </a:rPr>
              <a:t>πος ζωής και η συμπεριφορά μας σε σχέση με την υγεία.</a:t>
            </a:r>
          </a:p>
          <a:p>
            <a:pPr marL="28575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700" dirty="0">
                <a:effectLst/>
              </a:rPr>
              <a:t>	 	Τα </a:t>
            </a:r>
            <a:r>
              <a:rPr lang="en-US" sz="1700" dirty="0" err="1">
                <a:effectLst/>
              </a:rPr>
              <a:t>συστήμ</a:t>
            </a:r>
            <a:r>
              <a:rPr lang="en-US" sz="1700" dirty="0">
                <a:effectLst/>
              </a:rPr>
              <a:t>ατα υγείας και οι δυνατότητες πρόσβασης σ' αυτά απ' τον καθένα και την καθεμιά.</a:t>
            </a:r>
          </a:p>
          <a:p>
            <a:pPr marL="0" marR="719455" indent="-228600">
              <a:lnSpc>
                <a:spcPct val="90000"/>
              </a:lnSpc>
              <a:spcBef>
                <a:spcPts val="0"/>
              </a:spcBef>
              <a:spcAft>
                <a:spcPts val="600"/>
              </a:spcAft>
              <a:buFont typeface="Arial" panose="020B0604020202020204" pitchFamily="34" charset="0"/>
              <a:buChar char="•"/>
            </a:pPr>
            <a:r>
              <a:rPr lang="en-US" sz="1700" dirty="0">
                <a:effectLst/>
              </a:rPr>
              <a:t>β) </a:t>
            </a:r>
            <a:r>
              <a:rPr lang="en-US" sz="1700" dirty="0" err="1">
                <a:effectLst/>
              </a:rPr>
              <a:t>Οι</a:t>
            </a:r>
            <a:r>
              <a:rPr lang="en-US" sz="1700" dirty="0">
                <a:effectLst/>
              </a:rPr>
              <a:t> </a:t>
            </a:r>
            <a:r>
              <a:rPr lang="en-US" sz="1700" dirty="0" err="1">
                <a:effectLst/>
              </a:rPr>
              <a:t>δάσκ</a:t>
            </a:r>
            <a:r>
              <a:rPr lang="en-US" sz="1700" dirty="0">
                <a:effectLst/>
              </a:rPr>
              <a:t>αλοι θα πρέπει να είναι σε θέση να συσχετίσουν αυτές τις επιδράσεις με συγκεκριμένες ασθένειες που απειλούν την υγεία, όπως οι διάφορες μορφές καρκίνου, οι καρδιαγγειακές παθήσεις κ.λ.π..</a:t>
            </a:r>
          </a:p>
          <a:p>
            <a:pPr marL="0" marR="719455" indent="-228600">
              <a:lnSpc>
                <a:spcPct val="90000"/>
              </a:lnSpc>
              <a:spcBef>
                <a:spcPts val="0"/>
              </a:spcBef>
              <a:spcAft>
                <a:spcPts val="600"/>
              </a:spcAft>
              <a:buFont typeface="Arial" panose="020B0604020202020204" pitchFamily="34" charset="0"/>
              <a:buChar char="•"/>
            </a:pPr>
            <a:endParaRPr lang="en-US" sz="1700" dirty="0"/>
          </a:p>
          <a:p>
            <a:pPr marL="0" marR="719455" indent="-228600">
              <a:lnSpc>
                <a:spcPct val="90000"/>
              </a:lnSpc>
              <a:spcBef>
                <a:spcPts val="0"/>
              </a:spcBef>
              <a:spcAft>
                <a:spcPts val="600"/>
              </a:spcAft>
              <a:buFont typeface="Arial" panose="020B0604020202020204" pitchFamily="34" charset="0"/>
              <a:buChar char="•"/>
            </a:pPr>
            <a:r>
              <a:rPr lang="en-US" sz="1700" dirty="0">
                <a:effectLst/>
              </a:rPr>
              <a:t>Γ)θα π</a:t>
            </a:r>
            <a:r>
              <a:rPr lang="en-US" sz="1700" dirty="0" err="1">
                <a:effectLst/>
              </a:rPr>
              <a:t>ρέ</a:t>
            </a:r>
            <a:r>
              <a:rPr lang="en-US" sz="1700" dirty="0">
                <a:effectLst/>
              </a:rPr>
              <a:t>πει να είναι σε θέση ν' αναγνωρίζουν τις κύριες συνιστώσες ενός υγιεινού τρόπου ζωής που είναι:</a:t>
            </a: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700" dirty="0">
                <a:effectLst/>
              </a:rPr>
              <a:t>	 	</a:t>
            </a:r>
            <a:r>
              <a:rPr lang="en-US" sz="1700" i="1" dirty="0">
                <a:effectLst/>
              </a:rPr>
              <a:t>Η </a:t>
            </a:r>
            <a:r>
              <a:rPr lang="en-US" sz="1700" i="1" dirty="0" err="1">
                <a:effectLst/>
              </a:rPr>
              <a:t>δι</a:t>
            </a:r>
            <a:r>
              <a:rPr lang="en-US" sz="1700" i="1" dirty="0">
                <a:effectLst/>
              </a:rPr>
              <a:t>ατροφή</a:t>
            </a:r>
            <a:endParaRPr lang="en-US" sz="17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700" dirty="0">
                <a:effectLst/>
              </a:rPr>
              <a:t>	 	</a:t>
            </a:r>
            <a:r>
              <a:rPr lang="en-US" sz="1700" i="1" dirty="0">
                <a:effectLst/>
              </a:rPr>
              <a:t>Η </a:t>
            </a:r>
            <a:r>
              <a:rPr lang="en-US" sz="1700" i="1" dirty="0" err="1">
                <a:effectLst/>
              </a:rPr>
              <a:t>χρήση</a:t>
            </a:r>
            <a:r>
              <a:rPr lang="en-US" sz="1700" i="1" dirty="0">
                <a:effectLst/>
              </a:rPr>
              <a:t> και κα</a:t>
            </a:r>
            <a:r>
              <a:rPr lang="en-US" sz="1700" i="1" dirty="0" err="1">
                <a:effectLst/>
              </a:rPr>
              <a:t>τάχρηση</a:t>
            </a:r>
            <a:r>
              <a:rPr lang="en-US" sz="1700" i="1" dirty="0">
                <a:effectLst/>
              </a:rPr>
              <a:t> </a:t>
            </a:r>
            <a:r>
              <a:rPr lang="en-US" sz="1700" i="1" dirty="0" err="1">
                <a:effectLst/>
              </a:rPr>
              <a:t>ουσιών</a:t>
            </a:r>
            <a:r>
              <a:rPr lang="en-US" sz="1700" i="1" dirty="0">
                <a:effectLst/>
              </a:rPr>
              <a:t>, όπ</a:t>
            </a:r>
            <a:r>
              <a:rPr lang="en-US" sz="1700" i="1" dirty="0" err="1">
                <a:effectLst/>
              </a:rPr>
              <a:t>ως</a:t>
            </a:r>
            <a:r>
              <a:rPr lang="en-US" sz="1700" i="1" dirty="0">
                <a:effectLst/>
              </a:rPr>
              <a:t> ο καπ</a:t>
            </a:r>
            <a:r>
              <a:rPr lang="en-US" sz="1700" i="1" dirty="0" err="1">
                <a:effectLst/>
              </a:rPr>
              <a:t>νός</a:t>
            </a:r>
            <a:r>
              <a:rPr lang="en-US" sz="1700" i="1" dirty="0">
                <a:effectLst/>
              </a:rPr>
              <a:t> και </a:t>
            </a:r>
            <a:r>
              <a:rPr lang="en-US" sz="1700" i="1" dirty="0" err="1">
                <a:effectLst/>
              </a:rPr>
              <a:t>άλλ</a:t>
            </a:r>
            <a:r>
              <a:rPr lang="en-US" sz="1700" i="1" dirty="0">
                <a:effectLst/>
              </a:rPr>
              <a:t>α φάρμακα</a:t>
            </a:r>
            <a:endParaRPr lang="en-US" sz="17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700" dirty="0">
                <a:effectLst/>
              </a:rPr>
              <a:t>	 	</a:t>
            </a:r>
            <a:r>
              <a:rPr lang="en-US" sz="1700" i="1" dirty="0">
                <a:effectLst/>
              </a:rPr>
              <a:t>Η </a:t>
            </a:r>
            <a:r>
              <a:rPr lang="en-US" sz="1700" i="1" dirty="0" err="1">
                <a:effectLst/>
              </a:rPr>
              <a:t>σεξου</a:t>
            </a:r>
            <a:r>
              <a:rPr lang="en-US" sz="1700" i="1" dirty="0">
                <a:effectLst/>
              </a:rPr>
              <a:t>αλική συμπεριφορά</a:t>
            </a:r>
            <a:endParaRPr lang="en-US" sz="17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700" i="1" dirty="0">
                <a:effectLst/>
              </a:rPr>
              <a:t>  	 	Η </a:t>
            </a:r>
            <a:r>
              <a:rPr lang="en-US" sz="1700" i="1" dirty="0" err="1">
                <a:effectLst/>
              </a:rPr>
              <a:t>έκθεση</a:t>
            </a:r>
            <a:r>
              <a:rPr lang="en-US" sz="1700" i="1" dirty="0">
                <a:effectLst/>
              </a:rPr>
              <a:t> </a:t>
            </a:r>
            <a:r>
              <a:rPr lang="en-US" sz="1700" i="1" dirty="0" err="1">
                <a:effectLst/>
              </a:rPr>
              <a:t>σε</a:t>
            </a:r>
            <a:r>
              <a:rPr lang="en-US" sz="1700" i="1" dirty="0">
                <a:effectLst/>
              </a:rPr>
              <a:t> </a:t>
            </a:r>
            <a:r>
              <a:rPr lang="en-US" sz="1700" i="1" dirty="0" err="1">
                <a:effectLst/>
              </a:rPr>
              <a:t>τοξικούς</a:t>
            </a:r>
            <a:r>
              <a:rPr lang="en-US" sz="1700" i="1" dirty="0">
                <a:effectLst/>
              </a:rPr>
              <a:t> πα</a:t>
            </a:r>
            <a:r>
              <a:rPr lang="en-US" sz="1700" i="1" dirty="0" err="1">
                <a:effectLst/>
              </a:rPr>
              <a:t>ράγοντες</a:t>
            </a:r>
            <a:r>
              <a:rPr lang="en-US" sz="1700" i="1" dirty="0">
                <a:effectLst/>
              </a:rPr>
              <a:t> και </a:t>
            </a:r>
            <a:r>
              <a:rPr lang="en-US" sz="1700" i="1" dirty="0" err="1">
                <a:effectLst/>
              </a:rPr>
              <a:t>στην</a:t>
            </a:r>
            <a:r>
              <a:rPr lang="en-US" sz="1700" i="1" dirty="0">
                <a:effectLst/>
              </a:rPr>
              <a:t> </a:t>
            </a:r>
            <a:r>
              <a:rPr lang="en-US" sz="1700" i="1" dirty="0" err="1">
                <a:effectLst/>
              </a:rPr>
              <a:t>ηλι</a:t>
            </a:r>
            <a:r>
              <a:rPr lang="en-US" sz="1700" i="1" dirty="0">
                <a:effectLst/>
              </a:rPr>
              <a:t>ακή ακτινοβολία</a:t>
            </a:r>
            <a:endParaRPr lang="en-US" sz="17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700" i="1" dirty="0">
                <a:effectLst/>
              </a:rPr>
              <a:t>  	 	</a:t>
            </a:r>
            <a:r>
              <a:rPr lang="en-US" sz="1700" i="1" dirty="0" err="1">
                <a:effectLst/>
              </a:rPr>
              <a:t>Το</a:t>
            </a:r>
            <a:r>
              <a:rPr lang="en-US" sz="1700" i="1" dirty="0">
                <a:effectLst/>
              </a:rPr>
              <a:t> </a:t>
            </a:r>
            <a:r>
              <a:rPr lang="en-US" sz="1700" i="1" dirty="0" err="1">
                <a:effectLst/>
              </a:rPr>
              <a:t>στρες</a:t>
            </a:r>
            <a:r>
              <a:rPr lang="en-US" sz="1700" i="1" dirty="0">
                <a:effectLst/>
              </a:rPr>
              <a:t> </a:t>
            </a:r>
            <a:endParaRPr lang="en-US" sz="17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700" i="1" dirty="0">
                <a:effectLst/>
              </a:rPr>
              <a:t>  	</a:t>
            </a:r>
            <a:r>
              <a:rPr lang="en-US" sz="1700" dirty="0">
                <a:effectLst/>
              </a:rPr>
              <a:t> 	</a:t>
            </a:r>
            <a:r>
              <a:rPr lang="en-US" sz="1700" i="1" dirty="0" err="1">
                <a:effectLst/>
              </a:rPr>
              <a:t>Οι</a:t>
            </a:r>
            <a:r>
              <a:rPr lang="en-US" sz="1700" i="1" dirty="0">
                <a:effectLst/>
              </a:rPr>
              <a:t> </a:t>
            </a:r>
            <a:r>
              <a:rPr lang="en-US" sz="1700" i="1" dirty="0" err="1">
                <a:effectLst/>
              </a:rPr>
              <a:t>δι</a:t>
            </a:r>
            <a:r>
              <a:rPr lang="en-US" sz="1700" i="1" dirty="0">
                <a:effectLst/>
              </a:rPr>
              <a:t>απροσωπικές σχέσεις</a:t>
            </a:r>
            <a:endParaRPr lang="en-US" sz="17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700" i="1" dirty="0">
                <a:effectLst/>
              </a:rPr>
              <a:t>	</a:t>
            </a:r>
            <a:r>
              <a:rPr lang="en-US" sz="1700" dirty="0">
                <a:effectLst/>
              </a:rPr>
              <a:t> 	</a:t>
            </a:r>
            <a:r>
              <a:rPr lang="en-US" sz="1700" i="1" dirty="0">
                <a:effectLst/>
              </a:rPr>
              <a:t>Η </a:t>
            </a:r>
            <a:r>
              <a:rPr lang="en-US" sz="1700" i="1" dirty="0" err="1">
                <a:effectLst/>
              </a:rPr>
              <a:t>φυσική</a:t>
            </a:r>
            <a:r>
              <a:rPr lang="en-US" sz="1700" i="1" dirty="0">
                <a:effectLst/>
              </a:rPr>
              <a:t> </a:t>
            </a:r>
            <a:r>
              <a:rPr lang="en-US" sz="1700" i="1" dirty="0" err="1">
                <a:effectLst/>
              </a:rPr>
              <a:t>δρ</a:t>
            </a:r>
            <a:r>
              <a:rPr lang="en-US" sz="1700" i="1" dirty="0">
                <a:effectLst/>
              </a:rPr>
              <a:t>αστηριότητα και άσκηση</a:t>
            </a:r>
            <a:endParaRPr lang="en-US" sz="1700" dirty="0">
              <a:effectLst/>
            </a:endParaRPr>
          </a:p>
          <a:p>
            <a:pPr marL="0" marR="719455" indent="-228600">
              <a:lnSpc>
                <a:spcPct val="90000"/>
              </a:lnSpc>
              <a:spcBef>
                <a:spcPts val="0"/>
              </a:spcBef>
              <a:spcAft>
                <a:spcPts val="600"/>
              </a:spcAft>
              <a:buFont typeface="Arial" panose="020B0604020202020204" pitchFamily="34" charset="0"/>
              <a:buChar char="•"/>
              <a:tabLst>
                <a:tab pos="360045" algn="l"/>
                <a:tab pos="540385" algn="l"/>
              </a:tabLst>
            </a:pPr>
            <a:r>
              <a:rPr lang="en-US" sz="1700" i="1" dirty="0">
                <a:effectLst/>
              </a:rPr>
              <a:t> 	 	</a:t>
            </a:r>
            <a:r>
              <a:rPr lang="en-US" sz="1700" i="1" dirty="0" err="1">
                <a:effectLst/>
              </a:rPr>
              <a:t>Το</a:t>
            </a:r>
            <a:r>
              <a:rPr lang="en-US" sz="1700" i="1" dirty="0">
                <a:effectLst/>
              </a:rPr>
              <a:t> π</a:t>
            </a:r>
            <a:r>
              <a:rPr lang="en-US" sz="1700" i="1" dirty="0" err="1">
                <a:effectLst/>
              </a:rPr>
              <a:t>ερι</a:t>
            </a:r>
            <a:r>
              <a:rPr lang="en-US" sz="1700" i="1" dirty="0">
                <a:effectLst/>
              </a:rPr>
              <a:t>βάλλον ή/και οι συνθήκες διαβίωσης.</a:t>
            </a:r>
            <a:endParaRPr lang="en-US" sz="1700" dirty="0">
              <a:effectLst/>
            </a:endParaRPr>
          </a:p>
          <a:p>
            <a:pPr marL="0" marR="719455" indent="-228600">
              <a:lnSpc>
                <a:spcPct val="90000"/>
              </a:lnSpc>
              <a:spcBef>
                <a:spcPts val="0"/>
              </a:spcBef>
              <a:spcAft>
                <a:spcPts val="600"/>
              </a:spcAft>
              <a:buFont typeface="Arial" panose="020B0604020202020204" pitchFamily="34" charset="0"/>
              <a:buChar char="•"/>
            </a:pPr>
            <a:endParaRPr lang="en-US" sz="1100" dirty="0">
              <a:effectLst/>
            </a:endParaRPr>
          </a:p>
        </p:txBody>
      </p:sp>
    </p:spTree>
    <p:extLst>
      <p:ext uri="{BB962C8B-B14F-4D97-AF65-F5344CB8AC3E}">
        <p14:creationId xmlns:p14="http://schemas.microsoft.com/office/powerpoint/2010/main" val="55635492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3660</Words>
  <Application>Microsoft Office PowerPoint</Application>
  <PresentationFormat>Ευρεία οθόνη</PresentationFormat>
  <Paragraphs>125</Paragraphs>
  <Slides>14</Slides>
  <Notes>13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14</vt:i4>
      </vt:variant>
    </vt:vector>
  </HeadingPairs>
  <TitlesOfParts>
    <vt:vector size="22" baseType="lpstr">
      <vt:lpstr>Algerian</vt:lpstr>
      <vt:lpstr>Arial</vt:lpstr>
      <vt:lpstr>Calibri</vt:lpstr>
      <vt:lpstr>Calibri Light</vt:lpstr>
      <vt:lpstr>HellasArc</vt:lpstr>
      <vt:lpstr>Times New Roman</vt:lpstr>
      <vt:lpstr>Wingdings</vt:lpstr>
      <vt:lpstr>Office Theme</vt:lpstr>
      <vt:lpstr>Μάθημα #13: Γενικό Μέρος και Παράρτημα 1ο- Ευρωπαϊκός Καταστατικός Χάρτης (Για μια ελάχιστη εκπαίδευση των Εκπαιδευτικών)</vt:lpstr>
      <vt:lpstr>Τι είναι η ΑΥ</vt:lpstr>
      <vt:lpstr>Μπορούμε να θεωρήσουμε την Α.Υ. ως ένα νέο γνωστικό  αντικείμενο;  </vt:lpstr>
      <vt:lpstr>Παρουσίαση του PowerPoint</vt:lpstr>
      <vt:lpstr>Aγωγή Υγείας και Ιατρική </vt:lpstr>
      <vt:lpstr>Αγωγή Υγείας και πολιτικές διαστάσεις: Φτώχεια, ανισότητα και υγεία </vt:lpstr>
      <vt:lpstr>Το Μοντέλο της Υγιεινής Άποψης + Έννοια αυτοϊκανότητας (Bandura)</vt:lpstr>
      <vt:lpstr>Το Μοντέλο της Δράσης για την Υγεία  </vt:lpstr>
      <vt:lpstr>ΕΥΡΩΠΑΪΚΟΣ ΚΑΤΑΣΤΑΤΙΚΟΣ ΧΑΡΤΗΣ ΓΙΑ ΜΙΑ ΕΛΑΧΙΣΤΗ ΕΚΠΑΙΔΕΥΣΗ ΤΩΝ ΔΑΣΚΑΛΩΝ ΣΕ ΘΕΜΑΤΑ ΑΓΩΓΗΣ ΥΓΕΙΑΣ </vt:lpstr>
      <vt:lpstr>Το σχολείο ως παράγοντας προαγωγής της υγείας </vt:lpstr>
      <vt:lpstr>Μάθηση μέσω Project (MMP): Εκεί που η θεωρία συναντά τη δράση. </vt:lpstr>
      <vt:lpstr>Οι 2 φάσεις στη Δομή ενός Project- Σύμφωνα με τον Frey, πατέρα του project: Α΄ Φάση </vt:lpstr>
      <vt:lpstr>Οι 2 φάσεις στη Δομή ενός Project- Σύμφωνα με τον Frey, πατέρα του project: Β΄ Φάση (Εφαρμογή): Μεθοδολογία, έρευνα και μελέτη </vt:lpstr>
      <vt:lpstr>ΕΡΩΤΗΣΕΙΣ ΕΠΑΝΑΛΗΨΗΣ ΜΑΘΗΜΑΤΩΝ #13: Ενότητα Project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Turbo-X</dc:creator>
  <cp:lastModifiedBy>user</cp:lastModifiedBy>
  <cp:revision>24</cp:revision>
  <dcterms:created xsi:type="dcterms:W3CDTF">2023-05-31T09:36:32Z</dcterms:created>
  <dcterms:modified xsi:type="dcterms:W3CDTF">2025-05-09T16:57:30Z</dcterms:modified>
</cp:coreProperties>
</file>