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03" r:id="rId3"/>
    <p:sldId id="401" r:id="rId4"/>
    <p:sldId id="40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91" d="100"/>
          <a:sy n="91" d="100"/>
        </p:scale>
        <p:origin x="-80" y="-6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A6E612C-561D-ED7C-B4C5-AE771740E7D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xmlns="" id="{1B450325-E604-1E81-410A-805FB29D3C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xmlns="" id="{549CC62A-EEF9-6F73-72F6-A40BE12AC1D3}"/>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5" name="Θέση υποσέλιδου 4">
            <a:extLst>
              <a:ext uri="{FF2B5EF4-FFF2-40B4-BE49-F238E27FC236}">
                <a16:creationId xmlns:a16="http://schemas.microsoft.com/office/drawing/2014/main" xmlns="" id="{7F95CDC3-42E7-B8C3-8CE1-08B487091005}"/>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88BD3BC3-1C0A-BA68-DD62-768222605ABF}"/>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1335610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AC368BF-3856-63F2-8F98-AE4D349CB498}"/>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xmlns="" id="{61115F03-04A6-D485-771E-FBABD823D36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41D2F10B-A8F9-1332-9CD8-BDD3752FA6D0}"/>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5" name="Θέση υποσέλιδου 4">
            <a:extLst>
              <a:ext uri="{FF2B5EF4-FFF2-40B4-BE49-F238E27FC236}">
                <a16:creationId xmlns:a16="http://schemas.microsoft.com/office/drawing/2014/main" xmlns="" id="{3D7BE6FD-A3B1-8324-2CB3-4CACF2C69F80}"/>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9AECA65C-2EEF-21DB-1290-BF1DCF2B67B9}"/>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4026874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411A26FA-88F1-037A-A89C-4473A424B05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xmlns="" id="{1C49FE19-3919-6F0E-C0F3-95348BC7196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0F175DE5-ABC7-187A-0A69-4FC12A00B01D}"/>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5" name="Θέση υποσέλιδου 4">
            <a:extLst>
              <a:ext uri="{FF2B5EF4-FFF2-40B4-BE49-F238E27FC236}">
                <a16:creationId xmlns:a16="http://schemas.microsoft.com/office/drawing/2014/main" xmlns="" id="{0373BD88-1CD9-5DA8-F45D-1772EEB5EFA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86EE0881-F1A9-690E-11F5-7EA44A3E2454}"/>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427733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DE3DF0-E0C8-2A04-CE03-68710AA65D7A}"/>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xmlns="" id="{CA823B6C-09D3-1B10-BFCB-F79E26C88B1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BDBC41E6-A1B8-2B1E-C194-08E1CBB88541}"/>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5" name="Θέση υποσέλιδου 4">
            <a:extLst>
              <a:ext uri="{FF2B5EF4-FFF2-40B4-BE49-F238E27FC236}">
                <a16:creationId xmlns:a16="http://schemas.microsoft.com/office/drawing/2014/main" xmlns="" id="{ED9511C3-A683-AC48-0CED-8AFDB46E2AB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2F752BE5-09DB-F6EE-E118-913EAAB29B92}"/>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3874777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509F5B9-C474-889B-13A9-DF5BAE3545F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xmlns="" id="{9AAFEC89-3218-7FAA-5CE3-55D4DBB3EB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C582D84D-0856-FE57-B7EB-9D06B197A581}"/>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5" name="Θέση υποσέλιδου 4">
            <a:extLst>
              <a:ext uri="{FF2B5EF4-FFF2-40B4-BE49-F238E27FC236}">
                <a16:creationId xmlns:a16="http://schemas.microsoft.com/office/drawing/2014/main" xmlns="" id="{DDB9E0AD-2636-7FEB-FD3F-4AB7FD88931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2233EBC6-275B-A52B-1FBB-FE8C0E207C2E}"/>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290618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B4180AC-6E70-A325-AE44-AF0CF0EAAB7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xmlns="" id="{3B66DD39-4EF7-A7B3-552E-F6E1DFC1984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xmlns="" id="{50D0AC53-B31C-E2CE-9AA2-88AD72745E0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xmlns="" id="{33DEE5FF-5146-2E89-81E7-9A9C7E98C2E3}"/>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6" name="Θέση υποσέλιδου 5">
            <a:extLst>
              <a:ext uri="{FF2B5EF4-FFF2-40B4-BE49-F238E27FC236}">
                <a16:creationId xmlns:a16="http://schemas.microsoft.com/office/drawing/2014/main" xmlns="" id="{6EADADC2-B5F1-D2A6-08A3-4824DC6BD5E2}"/>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xmlns="" id="{31ACDC76-8728-0E9E-FD61-6CE7B5A5E611}"/>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251859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4A8DF4A-DAAF-580E-D98F-79837E0E91C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xmlns="" id="{AD004683-7DC1-CF73-B336-06012C52BB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5491CCF2-9717-DD98-07A6-8D1B7C7DECD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xmlns="" id="{3FA44EFD-2DF3-4A27-CD65-4B1130282C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E79A0D7F-BCE0-9B9C-80D1-16F91AB8567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xmlns="" id="{8F0930C9-461E-6F61-B577-53673FC768B3}"/>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8" name="Θέση υποσέλιδου 7">
            <a:extLst>
              <a:ext uri="{FF2B5EF4-FFF2-40B4-BE49-F238E27FC236}">
                <a16:creationId xmlns:a16="http://schemas.microsoft.com/office/drawing/2014/main" xmlns="" id="{FB8CF4D6-FDF8-B264-4A03-26FCBB0901B2}"/>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xmlns="" id="{96853213-E2C1-FB1B-4C9A-CEC837476B2D}"/>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2664074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4235A14-BFFC-30A0-FC44-7DC05EC0C981}"/>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xmlns="" id="{EB4A1E9B-CAD2-338E-5697-7A0216292C20}"/>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4" name="Θέση υποσέλιδου 3">
            <a:extLst>
              <a:ext uri="{FF2B5EF4-FFF2-40B4-BE49-F238E27FC236}">
                <a16:creationId xmlns:a16="http://schemas.microsoft.com/office/drawing/2014/main" xmlns="" id="{C1A2C987-BA7A-C789-2ADE-BAA4ED7171BD}"/>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xmlns="" id="{B817FECC-BF9C-E869-77D9-86F51BDE1B78}"/>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2949858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F83EAAB9-6061-BFF5-87AC-439DDD646BFB}"/>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3" name="Θέση υποσέλιδου 2">
            <a:extLst>
              <a:ext uri="{FF2B5EF4-FFF2-40B4-BE49-F238E27FC236}">
                <a16:creationId xmlns:a16="http://schemas.microsoft.com/office/drawing/2014/main" xmlns="" id="{8FF59DF3-A613-B52C-B747-57F8F8EEC054}"/>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xmlns="" id="{975B0257-CAD1-D738-5049-B72908F00A7F}"/>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22553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3160CFE-0765-8762-6426-6EF76B7E779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xmlns="" id="{91C44E4C-1855-95F8-62FF-6235EFAFAE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xmlns="" id="{68D29AB9-03A7-BB63-14E3-453D56E795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851507A2-14B3-67C0-1A3E-510293312A9B}"/>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6" name="Θέση υποσέλιδου 5">
            <a:extLst>
              <a:ext uri="{FF2B5EF4-FFF2-40B4-BE49-F238E27FC236}">
                <a16:creationId xmlns:a16="http://schemas.microsoft.com/office/drawing/2014/main" xmlns="" id="{E43100C3-CA2E-F741-F1D5-150E18D008A3}"/>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xmlns="" id="{BF4E89FA-44D6-0761-26B4-9B43A051EE8F}"/>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783674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B52D43F-8C87-3271-177E-C1C25EE6BFD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xmlns="" id="{5D503169-7C55-9FC9-10E5-3F7D826A74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xmlns="" id="{EA1CB53F-E57F-06CE-B4D0-4009C3EA9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DAA0F776-957F-A603-BEB5-D8D743A0A776}"/>
              </a:ext>
            </a:extLst>
          </p:cNvPr>
          <p:cNvSpPr>
            <a:spLocks noGrp="1"/>
          </p:cNvSpPr>
          <p:nvPr>
            <p:ph type="dt" sz="half" idx="10"/>
          </p:nvPr>
        </p:nvSpPr>
        <p:spPr/>
        <p:txBody>
          <a:bodyPr/>
          <a:lstStyle/>
          <a:p>
            <a:fld id="{D443FD4B-4D84-444A-BAAB-8D255231FE66}" type="datetimeFigureOut">
              <a:rPr lang="en-US" smtClean="0"/>
              <a:pPr/>
              <a:t>11/7/2025</a:t>
            </a:fld>
            <a:endParaRPr lang="en-US"/>
          </a:p>
        </p:txBody>
      </p:sp>
      <p:sp>
        <p:nvSpPr>
          <p:cNvPr id="6" name="Θέση υποσέλιδου 5">
            <a:extLst>
              <a:ext uri="{FF2B5EF4-FFF2-40B4-BE49-F238E27FC236}">
                <a16:creationId xmlns:a16="http://schemas.microsoft.com/office/drawing/2014/main" xmlns="" id="{BF2FD7D8-FAC8-E7AA-1A44-F0B15E9EF43D}"/>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xmlns="" id="{8526F079-C586-0C27-DEDE-41B837361805}"/>
              </a:ext>
            </a:extLst>
          </p:cNvPr>
          <p:cNvSpPr>
            <a:spLocks noGrp="1"/>
          </p:cNvSpPr>
          <p:nvPr>
            <p:ph type="sldNum" sz="quarter" idx="12"/>
          </p:nvPr>
        </p:nvSpPr>
        <p:spPr/>
        <p:txBody>
          <a:body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1770192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795897C4-7BA7-97C4-B495-D7941FE40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xmlns="" id="{EAECAE47-C1DD-6005-F075-B3A97ADB62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9E291209-24C4-93A7-8D92-D54AE4DF02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3FD4B-4D84-444A-BAAB-8D255231FE66}" type="datetimeFigureOut">
              <a:rPr lang="en-US" smtClean="0"/>
              <a:pPr/>
              <a:t>11/7/2025</a:t>
            </a:fld>
            <a:endParaRPr lang="en-US"/>
          </a:p>
        </p:txBody>
      </p:sp>
      <p:sp>
        <p:nvSpPr>
          <p:cNvPr id="5" name="Θέση υποσέλιδου 4">
            <a:extLst>
              <a:ext uri="{FF2B5EF4-FFF2-40B4-BE49-F238E27FC236}">
                <a16:creationId xmlns:a16="http://schemas.microsoft.com/office/drawing/2014/main" xmlns="" id="{FD9608CA-96EF-EAAF-7369-544E862369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xmlns="" id="{93C8E71D-43CF-F54F-C81D-E728DAE2FB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C31FA8-60DB-4311-864E-3E28D4AAA6CB}" type="slidenum">
              <a:rPr lang="en-US" smtClean="0"/>
              <a:pPr/>
              <a:t>‹#›</a:t>
            </a:fld>
            <a:endParaRPr lang="en-US"/>
          </a:p>
        </p:txBody>
      </p:sp>
    </p:spTree>
    <p:extLst>
      <p:ext uri="{BB962C8B-B14F-4D97-AF65-F5344CB8AC3E}">
        <p14:creationId xmlns:p14="http://schemas.microsoft.com/office/powerpoint/2010/main" xmlns="" val="4202712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FF72D52-6116-48B9-2C7A-C488C51DDAD0}"/>
              </a:ext>
            </a:extLst>
          </p:cNvPr>
          <p:cNvSpPr>
            <a:spLocks noGrp="1"/>
          </p:cNvSpPr>
          <p:nvPr>
            <p:ph type="title"/>
          </p:nvPr>
        </p:nvSpPr>
        <p:spPr>
          <a:xfrm>
            <a:off x="709246" y="142387"/>
            <a:ext cx="10515600" cy="748567"/>
          </a:xfrm>
        </p:spPr>
        <p:txBody>
          <a:bodyPr/>
          <a:lstStyle/>
          <a:p>
            <a:r>
              <a:rPr lang="el-GR" b="1" dirty="0"/>
              <a:t>Δραστηριότητα</a:t>
            </a:r>
            <a:endParaRPr lang="en-US" b="1" dirty="0"/>
          </a:p>
        </p:txBody>
      </p:sp>
      <p:sp>
        <p:nvSpPr>
          <p:cNvPr id="3" name="Θέση περιεχομένου 2">
            <a:extLst>
              <a:ext uri="{FF2B5EF4-FFF2-40B4-BE49-F238E27FC236}">
                <a16:creationId xmlns:a16="http://schemas.microsoft.com/office/drawing/2014/main" xmlns="" id="{EDB1EC36-EB23-B8AA-23F3-13FF051D1B3C}"/>
              </a:ext>
            </a:extLst>
          </p:cNvPr>
          <p:cNvSpPr>
            <a:spLocks noGrp="1"/>
          </p:cNvSpPr>
          <p:nvPr>
            <p:ph idx="1"/>
          </p:nvPr>
        </p:nvSpPr>
        <p:spPr>
          <a:xfrm>
            <a:off x="838200" y="1172308"/>
            <a:ext cx="10515600" cy="5004655"/>
          </a:xfrm>
        </p:spPr>
        <p:txBody>
          <a:bodyPr>
            <a:normAutofit/>
          </a:bodyPr>
          <a:lstStyle/>
          <a:p>
            <a:pPr algn="just"/>
            <a:r>
              <a:rPr lang="el-GR" dirty="0"/>
              <a:t>Προσπαθήστε να κάνετε έναν πρώτο σχολιασμό για το στιγμιότυπο που περιγράφεται στη συνέχεια. Σημειώστε τις σκέψεις σας (με όποιον τρόπο θέλετε) σε σχέση με το πώς αντιλαμβάνεστε τη διαδικασία μάθησης σε ένα φύλλο χαρτί προκειμένου να τις συζητήσουμε στην ολομέλεια.</a:t>
            </a:r>
          </a:p>
          <a:p>
            <a:pPr marL="0" indent="0" algn="just">
              <a:buNone/>
            </a:pPr>
            <a:endParaRPr lang="el-GR" dirty="0"/>
          </a:p>
          <a:p>
            <a:pPr algn="just"/>
            <a:r>
              <a:rPr lang="el-GR" dirty="0"/>
              <a:t>Για το σχολιασμό σας χρειάζεται να μελετήσετε τα αντίστοιχα κείμενα</a:t>
            </a:r>
          </a:p>
          <a:p>
            <a:pPr lvl="1" algn="just"/>
            <a:r>
              <a:rPr lang="el-GR" altLang="el-GR" sz="2200" dirty="0" err="1"/>
              <a:t>Σφυρόερα</a:t>
            </a:r>
            <a:r>
              <a:rPr lang="el-GR" altLang="el-GR" sz="2200" dirty="0"/>
              <a:t> Μ., </a:t>
            </a:r>
            <a:r>
              <a:rPr lang="el-GR" altLang="el-GR" sz="2200" dirty="0" err="1"/>
              <a:t>Τζεκάκη</a:t>
            </a:r>
            <a:r>
              <a:rPr lang="el-GR" altLang="el-GR" sz="2200" dirty="0"/>
              <a:t>, Μ. (2016). Θεωρητικές προσεγγίσεις. Στο Σ. </a:t>
            </a:r>
            <a:r>
              <a:rPr lang="el-GR" altLang="el-GR" sz="2200" dirty="0" err="1"/>
              <a:t>Αυγητίδου</a:t>
            </a:r>
            <a:r>
              <a:rPr lang="el-GR" altLang="el-GR" sz="2200" dirty="0"/>
              <a:t>, Μ. </a:t>
            </a:r>
            <a:r>
              <a:rPr lang="el-GR" altLang="el-GR" sz="2200" dirty="0" err="1"/>
              <a:t>Τζεκάκη</a:t>
            </a:r>
            <a:r>
              <a:rPr lang="el-GR" altLang="el-GR" sz="2200" dirty="0"/>
              <a:t> &amp; Β. </a:t>
            </a:r>
            <a:r>
              <a:rPr lang="el-GR" altLang="el-GR" sz="2200" dirty="0" err="1"/>
              <a:t>Τσάφος</a:t>
            </a:r>
            <a:r>
              <a:rPr lang="el-GR" altLang="el-GR" sz="2200" dirty="0"/>
              <a:t>. </a:t>
            </a:r>
            <a:r>
              <a:rPr lang="el-GR" altLang="el-GR" sz="2200" i="1" dirty="0"/>
              <a:t>Οι υποψήφιοι εκπαιδευτικοί παρατηρούν, παρεμβαίνουν, </a:t>
            </a:r>
            <a:r>
              <a:rPr lang="el-GR" altLang="el-GR" sz="2200" i="1" dirty="0" err="1"/>
              <a:t>αναστοχάζονται</a:t>
            </a:r>
            <a:r>
              <a:rPr lang="el-GR" altLang="el-GR" sz="2200" dirty="0"/>
              <a:t>. </a:t>
            </a:r>
            <a:r>
              <a:rPr lang="en-US" altLang="el-GR" sz="2200" dirty="0"/>
              <a:t>Gutenberg</a:t>
            </a:r>
            <a:r>
              <a:rPr lang="el-GR" altLang="el-GR" sz="2200" dirty="0"/>
              <a:t>, σ. 13-38</a:t>
            </a:r>
          </a:p>
          <a:p>
            <a:pPr lvl="1" algn="just"/>
            <a:r>
              <a:rPr lang="el-GR" altLang="el-GR" sz="2200" dirty="0" err="1"/>
              <a:t>Βοσνιάδου</a:t>
            </a:r>
            <a:r>
              <a:rPr lang="el-GR" altLang="el-GR" sz="2200" dirty="0"/>
              <a:t>, Σ. (2001). Πώς μαθαίνουν οι μαθητές. </a:t>
            </a:r>
            <a:endParaRPr lang="en-US" altLang="el-GR" sz="2200" dirty="0"/>
          </a:p>
          <a:p>
            <a:pPr>
              <a:buNone/>
            </a:pPr>
            <a:endParaRPr lang="el-GR" altLang="el-GR" dirty="0"/>
          </a:p>
          <a:p>
            <a:pPr algn="just"/>
            <a:endParaRPr lang="en-US" dirty="0"/>
          </a:p>
        </p:txBody>
      </p:sp>
    </p:spTree>
    <p:extLst>
      <p:ext uri="{BB962C8B-B14F-4D97-AF65-F5344CB8AC3E}">
        <p14:creationId xmlns:p14="http://schemas.microsoft.com/office/powerpoint/2010/main" xmlns="" val="50209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559A652-0E73-7572-6DA9-376A03279EC1}"/>
              </a:ext>
            </a:extLst>
          </p:cNvPr>
          <p:cNvSpPr>
            <a:spLocks noGrp="1"/>
          </p:cNvSpPr>
          <p:nvPr>
            <p:ph type="title"/>
          </p:nvPr>
        </p:nvSpPr>
        <p:spPr>
          <a:xfrm>
            <a:off x="756138" y="300892"/>
            <a:ext cx="10515600" cy="760290"/>
          </a:xfrm>
        </p:spPr>
        <p:txBody>
          <a:bodyPr/>
          <a:lstStyle/>
          <a:p>
            <a:r>
              <a:rPr lang="el-GR" b="1" dirty="0"/>
              <a:t>Μπορείτε να σκεφτείτε…</a:t>
            </a:r>
            <a:endParaRPr lang="en-US" b="1" dirty="0"/>
          </a:p>
        </p:txBody>
      </p:sp>
      <p:sp>
        <p:nvSpPr>
          <p:cNvPr id="3" name="Θέση περιεχομένου 2">
            <a:extLst>
              <a:ext uri="{FF2B5EF4-FFF2-40B4-BE49-F238E27FC236}">
                <a16:creationId xmlns:a16="http://schemas.microsoft.com/office/drawing/2014/main" xmlns="" id="{F735C175-F692-8AF3-5CD9-A92243AA4164}"/>
              </a:ext>
            </a:extLst>
          </p:cNvPr>
          <p:cNvSpPr>
            <a:spLocks noGrp="1"/>
          </p:cNvSpPr>
          <p:nvPr>
            <p:ph idx="1"/>
          </p:nvPr>
        </p:nvSpPr>
        <p:spPr>
          <a:xfrm>
            <a:off x="838200" y="1436914"/>
            <a:ext cx="10515600" cy="4740049"/>
          </a:xfrm>
        </p:spPr>
        <p:txBody>
          <a:bodyPr>
            <a:normAutofit/>
          </a:bodyPr>
          <a:lstStyle/>
          <a:p>
            <a:pPr marL="0" indent="0" algn="just">
              <a:lnSpc>
                <a:spcPct val="107000"/>
              </a:lnSpc>
              <a:spcAft>
                <a:spcPts val="800"/>
              </a:spcAft>
              <a:buNone/>
            </a:pPr>
            <a:r>
              <a:rPr lang="el-GR" b="1" dirty="0">
                <a:solidFill>
                  <a:schemeClr val="tx2"/>
                </a:solidFill>
                <a:latin typeface="Calibri" panose="020F0502020204030204" pitchFamily="34" charset="0"/>
                <a:ea typeface="Calibri" panose="020F0502020204030204" pitchFamily="34" charset="0"/>
                <a:cs typeface="Calibri" panose="020F0502020204030204" pitchFamily="34" charset="0"/>
              </a:rPr>
              <a:t>Τι κάνει ο/η εκπαιδευτικός; </a:t>
            </a:r>
            <a:r>
              <a:rPr lang="el-GR" sz="2400" dirty="0">
                <a:latin typeface="Calibri" panose="020F0502020204030204" pitchFamily="34" charset="0"/>
                <a:ea typeface="Calibri" panose="020F0502020204030204" pitchFamily="34" charset="0"/>
                <a:cs typeface="Calibri" panose="020F0502020204030204" pitchFamily="34" charset="0"/>
              </a:rPr>
              <a:t>(Ποιος είναι ο ρόλος του/της;  Αξιοποιεί /λαμβάνει υπόψη του/της το πλαίσιο της τάξης;/Ποια συγκεκριμένα χαρακτηριστικά του πλαισίου θεωρείτε ότι έλαβε υπόψη του/της; / Ποιες ενδείξεις για την προσωπική θεωρία σχετικά με τη μάθηση σας δίνει ο τρόπος με τον οποίο ο/η εκπαιδευτικός διαχειρίζεται τη συνθήκη;)</a:t>
            </a:r>
            <a:endParaRPr lang="el-GR"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l-GR" b="1" dirty="0">
                <a:solidFill>
                  <a:schemeClr val="tx2"/>
                </a:solidFill>
                <a:latin typeface="Calibri" panose="020F0502020204030204" pitchFamily="34" charset="0"/>
                <a:ea typeface="Calibri" panose="020F0502020204030204" pitchFamily="34" charset="0"/>
                <a:cs typeface="Calibri" panose="020F0502020204030204" pitchFamily="34" charset="0"/>
              </a:rPr>
              <a:t>Τι κάνουν τα παιδιά; </a:t>
            </a:r>
            <a:r>
              <a:rPr lang="el-GR" sz="2400" dirty="0">
                <a:latin typeface="Calibri" panose="020F0502020204030204" pitchFamily="34" charset="0"/>
                <a:ea typeface="Calibri" panose="020F0502020204030204" pitchFamily="34" charset="0"/>
                <a:cs typeface="Calibri" panose="020F0502020204030204" pitchFamily="34" charset="0"/>
              </a:rPr>
              <a:t>(Ποιος είναι ο ρόλος τους; Ποια η εμπλοκή τους στην εκπαιδευτική διαδικασία; Πώς κρίνετε την ενεργοποίηση των μαθητών; Πόσο τα παιδιά φανερώνουν τις ιδέες τους; Τι και πώς μαθαίνουν; Πόσο νόημα έχει αυτή η διαδικασία για τα παιδιά;)</a:t>
            </a:r>
            <a:endParaRPr lang="el-GR"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xmlns="" val="220639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BAB8A9B-3D58-FA6C-E27C-8FEF202DC419}"/>
              </a:ext>
            </a:extLst>
          </p:cNvPr>
          <p:cNvSpPr>
            <a:spLocks noGrp="1"/>
          </p:cNvSpPr>
          <p:nvPr>
            <p:ph idx="1"/>
          </p:nvPr>
        </p:nvSpPr>
        <p:spPr>
          <a:xfrm>
            <a:off x="116731" y="136186"/>
            <a:ext cx="11965021" cy="6595353"/>
          </a:xfrm>
        </p:spPr>
        <p:txBody>
          <a:bodyPr>
            <a:normAutofit fontScale="92500"/>
          </a:bodyPr>
          <a:lstStyle/>
          <a:p>
            <a:pPr indent="0" algn="just">
              <a:lnSpc>
                <a:spcPct val="107000"/>
              </a:lnSpc>
              <a:spcAft>
                <a:spcPts val="800"/>
              </a:spcAft>
              <a:buNone/>
            </a:pPr>
            <a:r>
              <a:rPr lang="el-GR" sz="3000" b="1"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Στιγμιότυπο προς συζήτηση</a:t>
            </a:r>
          </a:p>
          <a:p>
            <a:pPr indent="0" algn="just">
              <a:lnSpc>
                <a:spcPct val="107000"/>
              </a:lnSpc>
              <a:spcAft>
                <a:spcPts val="800"/>
              </a:spcAft>
              <a:buNone/>
            </a:pPr>
            <a:r>
              <a:rPr lang="el-GR" sz="2600" kern="100" dirty="0">
                <a:effectLst/>
                <a:latin typeface="Calibri" panose="020F0502020204030204" pitchFamily="34" charset="0"/>
                <a:ea typeface="Calibri" panose="020F0502020204030204" pitchFamily="34" charset="0"/>
                <a:cs typeface="Times New Roman" panose="02020603050405020304" pitchFamily="18" charset="0"/>
              </a:rPr>
              <a:t>Είναι περίπου 8:40, η πόρτα έχει κλείσει τα παιδιά παίζουν μεταξύ τους στην ελεύθερη ώρα παιχνιδιού και η νηπιαγωγός (Ν) έχει βάλει χαλαρωτική μουσική όπως συνηθίζει τα πρωινά. Με αφορμή τη γιορτή του Πολυτεχνείου που είχε προηγηθεί είχαν κολλήσει στον πίνακα της τάξης με πινέζες 2 είδη ζωγραφιές, εργασίες των παιδιών. </a:t>
            </a:r>
          </a:p>
          <a:p>
            <a:pPr indent="0" algn="just">
              <a:lnSpc>
                <a:spcPct val="107000"/>
              </a:lnSpc>
              <a:spcAft>
                <a:spcPts val="800"/>
              </a:spcAft>
              <a:buNone/>
            </a:pPr>
            <a:r>
              <a:rPr lang="el-GR" sz="2600" kern="100" dirty="0">
                <a:effectLst/>
                <a:latin typeface="Calibri" panose="020F0502020204030204" pitchFamily="34" charset="0"/>
                <a:ea typeface="Calibri" panose="020F0502020204030204" pitchFamily="34" charset="0"/>
                <a:cs typeface="Times New Roman" panose="02020603050405020304" pitchFamily="18" charset="0"/>
              </a:rPr>
              <a:t>Από αριστερά ήταν εργασίες όπου βάσει του στίχου του τραγουδιού του Θεοδωράκη «για να γυρίσει ο ήλιος, θέλει δουλειά πολύ» τα παιδιά πάνω στην παρτιτούρα του τραγουδιού είχαν ζωγραφίσει έναν μαύρο άνθρωπο (μια σκιά δηλαδή όπως μας είπε η Ν) και έναν κόκκινο ήλιο, όπως μπορούσε το καθένα, δεν φαίνεται καθοδήγηση ή διόρθωση στον τρόπο σχεδίαση του ανθρώπου και του ηλίου από την Ν. 	</a:t>
            </a:r>
          </a:p>
          <a:p>
            <a:pPr indent="0" algn="just">
              <a:lnSpc>
                <a:spcPct val="107000"/>
              </a:lnSpc>
              <a:spcAft>
                <a:spcPts val="800"/>
              </a:spcAft>
              <a:buNone/>
            </a:pPr>
            <a:r>
              <a:rPr lang="el-GR" sz="2600" kern="100" dirty="0">
                <a:effectLst/>
                <a:latin typeface="Calibri" panose="020F0502020204030204" pitchFamily="34" charset="0"/>
                <a:ea typeface="Calibri" panose="020F0502020204030204" pitchFamily="34" charset="0"/>
                <a:cs typeface="Times New Roman" panose="02020603050405020304" pitchFamily="18" charset="0"/>
              </a:rPr>
              <a:t>Από δεξιά του πίνακα τα παιδιά έχουν ζωγραφίσει σε κόλλα Α4, το καθένα το δικό του, με πολύχρωμες </a:t>
            </a:r>
            <a:r>
              <a:rPr lang="el-GR" sz="2600" kern="100" dirty="0" err="1">
                <a:effectLst/>
                <a:latin typeface="Calibri" panose="020F0502020204030204" pitchFamily="34" charset="0"/>
                <a:ea typeface="Calibri" panose="020F0502020204030204" pitchFamily="34" charset="0"/>
                <a:cs typeface="Times New Roman" panose="02020603050405020304" pitchFamily="18" charset="0"/>
              </a:rPr>
              <a:t>κηρομπογιές</a:t>
            </a:r>
            <a:r>
              <a:rPr lang="el-GR" sz="2600" kern="100" dirty="0">
                <a:effectLst/>
                <a:latin typeface="Calibri" panose="020F0502020204030204" pitchFamily="34" charset="0"/>
                <a:ea typeface="Calibri" panose="020F0502020204030204" pitchFamily="34" charset="0"/>
                <a:cs typeface="Times New Roman" panose="02020603050405020304" pitchFamily="18" charset="0"/>
              </a:rPr>
              <a:t> όλο το χαρτί κάθετα πλαγιά ή οριζόντια, χωρίς το κάθε χρώμα να καλύπτει το άλλο. Πάνω στην κάθε πολύχρωμη κόλλα η Ν εκτύπωσε ασπρόμαυρα και έκοψε χαρακτικά σχέδια από γνωστούς χαράκτες που είχαν συζητήσει…..</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xmlns="" val="3411088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BA1DFAC7-D434-0211-AD3E-C40169D6C893}"/>
              </a:ext>
            </a:extLst>
          </p:cNvPr>
          <p:cNvSpPr>
            <a:spLocks noGrp="1"/>
          </p:cNvSpPr>
          <p:nvPr>
            <p:ph idx="1"/>
          </p:nvPr>
        </p:nvSpPr>
        <p:spPr>
          <a:xfrm>
            <a:off x="350195" y="233464"/>
            <a:ext cx="11556459" cy="6371617"/>
          </a:xfrm>
        </p:spPr>
        <p:txBody>
          <a:bodyPr>
            <a:normAutofit fontScale="85000" lnSpcReduction="20000"/>
          </a:bodyPr>
          <a:lstStyle/>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Βλέποντας τα σχέδια τους αυτά, και χωρίς να έχει προηγηθεί περαιτέρω </a:t>
            </a:r>
            <a:r>
              <a:rPr lang="el-GR" kern="100" dirty="0">
                <a:latin typeface="Calibri" panose="020F0502020204030204" pitchFamily="34" charset="0"/>
                <a:ea typeface="Calibri" panose="020F0502020204030204" pitchFamily="34" charset="0"/>
                <a:cs typeface="Times New Roman" panose="02020603050405020304" pitchFamily="18" charset="0"/>
              </a:rPr>
              <a:t>συζήτηση </a:t>
            </a: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με την Ν ρώτησα την Ρ</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Εγώ – αυτές τις όμορφες ζωγραφιές γιατί τις κάνατε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Ρ – </a:t>
            </a:r>
            <a:r>
              <a:rPr lang="el-GR" sz="2800" kern="100" dirty="0" err="1">
                <a:effectLst/>
                <a:latin typeface="Calibri" panose="020F0502020204030204" pitchFamily="34" charset="0"/>
                <a:ea typeface="Calibri" panose="020F0502020204030204" pitchFamily="34" charset="0"/>
                <a:cs typeface="Times New Roman" panose="02020603050405020304" pitchFamily="18" charset="0"/>
              </a:rPr>
              <a:t>μμμ</a:t>
            </a: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 για το Πολυτεχνείο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Εγώ – και τι δείχνουν ? τι φτιάξατε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Ρ – δεν θυμάμαι . Κ μήπως θυμάσαι εσύ ? ( Κ η φίλη της που ζωγραφίζουν μαζί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Κ – ούτε εγώ ξέρω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Ρ – βλέπεις ? ούτε εκείνη ξέρει !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Νηπιαγωγός – είναι ζωγραφιές για την εξέγερση του Πολυτεχνείου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η Ρ την κοιτάει και συνεχίζει να ζωγραφίζει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Νηπιαγωγός – τσάμπα τα κάναμε ( γέλιο ) δεν ξέρουν πως να το πουν !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kern="100" dirty="0">
                <a:latin typeface="Calibri" panose="020F0502020204030204" pitchFamily="34" charset="0"/>
                <a:ea typeface="Calibri" panose="020F0502020204030204" pitchFamily="34" charset="0"/>
                <a:cs typeface="Times New Roman" panose="02020603050405020304" pitchFamily="18" charset="0"/>
              </a:rPr>
              <a:t>Τ</a:t>
            </a: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α κορίτσια συνεχίζουν να ζωγραφίζουν</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xmlns="" val="194801790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464</Words>
  <Application>Microsoft Office PowerPoint</Application>
  <PresentationFormat>Προσαρμογή</PresentationFormat>
  <Paragraphs>24</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Θέμα του Office</vt:lpstr>
      <vt:lpstr>Δραστηριότητα</vt:lpstr>
      <vt:lpstr>Μπορείτε να σκεφτείτε…</vt:lpstr>
      <vt:lpstr>Διαφάνεια 3</vt:lpstr>
      <vt:lpstr>Διαφάνεια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Δραστηριότητα</dc:title>
  <dc:creator>natassa kyriakopoulou</dc:creator>
  <cp:lastModifiedBy>user</cp:lastModifiedBy>
  <cp:revision>3</cp:revision>
  <dcterms:created xsi:type="dcterms:W3CDTF">2025-11-06T16:19:20Z</dcterms:created>
  <dcterms:modified xsi:type="dcterms:W3CDTF">2025-11-06T22:00:40Z</dcterms:modified>
</cp:coreProperties>
</file>