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1" r:id="rId2"/>
    <p:sldId id="257" r:id="rId3"/>
    <p:sldId id="258" r:id="rId4"/>
    <p:sldId id="273" r:id="rId5"/>
    <p:sldId id="259" r:id="rId6"/>
    <p:sldId id="276" r:id="rId7"/>
    <p:sldId id="278" r:id="rId8"/>
    <p:sldId id="277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72192" autoAdjust="0"/>
  </p:normalViewPr>
  <p:slideViewPr>
    <p:cSldViewPr snapToGrid="0">
      <p:cViewPr varScale="1">
        <p:scale>
          <a:sx n="68" d="100"/>
          <a:sy n="68" d="100"/>
        </p:scale>
        <p:origin x="-512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5F5D33-B7B0-44BF-A48D-1753C840303F}" type="datetimeFigureOut">
              <a:rPr lang="el-GR" smtClean="0"/>
              <a:pPr/>
              <a:t>1/10/2024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63F23-C4B0-42B0-8EFD-2C8B2C938DA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1736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563F23-C4B0-42B0-8EFD-2C8B2C938DAE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2EFE51C-4ED7-4FF9-8676-9365439C4C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40970534-3E24-4A3B-A819-831801CB60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1E83FAB3-839B-4454-B63F-0E8FA5066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6041-D144-4639-86B2-C3373CEEF2B4}" type="datetimeFigureOut">
              <a:rPr lang="el-GR" smtClean="0"/>
              <a:pPr/>
              <a:t>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5E3CFF64-AA11-46B7-9993-A4ECB3A5D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9FBA3782-0C74-4BF7-9668-9152A1725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6609-1014-4A18-9D66-0723AA0CBC2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44474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7DAA7AD2-6530-494D-9F84-5C1327264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197E4142-A02C-4B14-8A2B-500D8AAA70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212DC8D2-58C0-4785-90E6-E8C25F188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6041-D144-4639-86B2-C3373CEEF2B4}" type="datetimeFigureOut">
              <a:rPr lang="el-GR" smtClean="0"/>
              <a:pPr/>
              <a:t>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F47F65A8-32FD-4474-97BB-C4ED98B84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477A45E0-6FBA-4B9D-8EA2-A7242BDE6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6609-1014-4A18-9D66-0723AA0CBC2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569205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xmlns="" id="{8F921EE6-102B-4F8B-8BEA-EC3C283961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ABB55999-A56C-4A6D-9789-698C83395F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4CBA724D-9C20-4115-8CB6-2B0213793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6041-D144-4639-86B2-C3373CEEF2B4}" type="datetimeFigureOut">
              <a:rPr lang="el-GR" smtClean="0"/>
              <a:pPr/>
              <a:t>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47B85AF5-B9EC-4C2F-9FF9-1E5337015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9E2D0F24-C6BD-403D-A92E-2D17753CA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6609-1014-4A18-9D66-0723AA0CBC2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749902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3EA5FC28-147F-45E3-A307-C48A597EB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122CB8FF-0A52-44AE-91C0-1AA7566FD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FAA29B7A-8922-4B76-AD70-2C47E46F5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6041-D144-4639-86B2-C3373CEEF2B4}" type="datetimeFigureOut">
              <a:rPr lang="el-GR" smtClean="0"/>
              <a:pPr/>
              <a:t>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3FC35EE1-E0F7-4AB3-A2D8-87CD68756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D896FEE1-C704-4719-A0E2-EFCEEE509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6609-1014-4A18-9D66-0723AA0CBC2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94480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84C23EFB-D418-4FBC-93B0-C1079C8A3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12FD57D5-7245-4F85-A5EB-FFA90164E7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312FB9F6-FF2A-4081-A8A3-F1D82D820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6041-D144-4639-86B2-C3373CEEF2B4}" type="datetimeFigureOut">
              <a:rPr lang="el-GR" smtClean="0"/>
              <a:pPr/>
              <a:t>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DDA99FDC-7F12-4460-9D0B-BDC0AFC5B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49257F5F-C6DB-49E2-99C1-323BAAB8B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6609-1014-4A18-9D66-0723AA0CBC2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10697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B7BE5C8-27B3-4DDE-8362-F81F2BEEA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7D6ACF45-7B8E-4EA1-9501-3345A660DF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0853973C-FAD3-4DDB-84B2-C25E12FFFD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CE1CA883-1D56-41B8-A369-5865CE10D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6041-D144-4639-86B2-C3373CEEF2B4}" type="datetimeFigureOut">
              <a:rPr lang="el-GR" smtClean="0"/>
              <a:pPr/>
              <a:t>1/10/2024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D0096BAB-D814-4E61-A2F5-A9F37E481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2124F1EE-D7B5-4DC6-98EF-AE45BC249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6609-1014-4A18-9D66-0723AA0CBC2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045900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ED1368A-A89E-45D7-8DD9-79B96EBB3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9FC5AF85-55A7-4876-B1C4-5B19196539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67C0C654-C310-4C73-8FD9-AE920F0E6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xmlns="" id="{588C3A5C-0449-4DA3-83F1-805F3CB798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xmlns="" id="{5AE3E066-C9EB-440E-96DB-186A034DD0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xmlns="" id="{FF5E2083-9C33-4AD1-8D07-F5D6BC892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6041-D144-4639-86B2-C3373CEEF2B4}" type="datetimeFigureOut">
              <a:rPr lang="el-GR" smtClean="0"/>
              <a:pPr/>
              <a:t>1/10/2024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xmlns="" id="{806FC4CD-8C08-46D6-92D6-B56A0585A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xmlns="" id="{4DF1E1A0-2D5F-4A5A-85F9-A6914CDE5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6609-1014-4A18-9D66-0723AA0CBC2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057500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AF80AC3-8DCF-40EC-BB11-FBA3DCFC9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xmlns="" id="{B0837474-BB2D-43CD-A02D-8C658B595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6041-D144-4639-86B2-C3373CEEF2B4}" type="datetimeFigureOut">
              <a:rPr lang="el-GR" smtClean="0"/>
              <a:pPr/>
              <a:t>1/10/2024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8B90F6A-B898-4E24-ACE9-470D9C306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45D10FA6-454D-4317-BB71-9EC331D9B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6609-1014-4A18-9D66-0723AA0CBC2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320173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xmlns="" id="{99026577-E082-4049-80CD-0CED25CDC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6041-D144-4639-86B2-C3373CEEF2B4}" type="datetimeFigureOut">
              <a:rPr lang="el-GR" smtClean="0"/>
              <a:pPr/>
              <a:t>1/10/2024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xmlns="" id="{F0460CBB-1B90-4398-8535-0E44F6605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xmlns="" id="{6C3160DE-6927-4627-859D-066E99EF4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6609-1014-4A18-9D66-0723AA0CBC2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448143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456A303F-8177-4599-84B3-684E5F9ED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6E4FA32C-5BD9-4AC5-AFF0-4A8476BAE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4D42B1DD-3873-4EA3-8E47-401FC5222F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41A19CEE-9BFE-4E3D-A890-C685B14AF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6041-D144-4639-86B2-C3373CEEF2B4}" type="datetimeFigureOut">
              <a:rPr lang="el-GR" smtClean="0"/>
              <a:pPr/>
              <a:t>1/10/2024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C09A6DAF-EE32-47C5-B0EA-8AE618C37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99BE584B-D509-4652-AD4C-2A9E04163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6609-1014-4A18-9D66-0723AA0CBC2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73846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8B07706-596A-47A1-A8F6-49D77D9DA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xmlns="" id="{5E40F032-E354-4CD9-8296-D76F7BCBB6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E68FF41D-B8FC-4675-B2FE-499292FD8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271A2F6F-0C6B-4100-BDF7-43F568249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6041-D144-4639-86B2-C3373CEEF2B4}" type="datetimeFigureOut">
              <a:rPr lang="el-GR" smtClean="0"/>
              <a:pPr/>
              <a:t>1/10/2024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69B3FE9C-07AE-48BD-AE7B-F07792E3C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6799DA2B-D1A2-4B98-9F89-291142A0A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C6609-1014-4A18-9D66-0723AA0CBC2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843568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xmlns="" id="{46D5464E-40B7-446A-88A4-F371E73E1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D0FE7089-9980-4B5B-89B8-4547F194F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78C95C3A-5D5C-4ED0-8520-9058E1A350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B6041-D144-4639-86B2-C3373CEEF2B4}" type="datetimeFigureOut">
              <a:rPr lang="el-GR" smtClean="0"/>
              <a:pPr/>
              <a:t>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B58995B2-DEBC-40D0-91FF-4292C00F54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9E0DF1B4-A180-4521-8BDC-C92FC13456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C6609-1014-4A18-9D66-0723AA0CBC2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829265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44B4CF5-A08F-4126-8DAE-40BCAEA3C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55567" y="265146"/>
            <a:ext cx="5852401" cy="4054927"/>
          </a:xfrm>
        </p:spPr>
        <p:txBody>
          <a:bodyPr anchor="b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l-GR" sz="3200" b="1" dirty="0"/>
              <a:t/>
            </a:r>
            <a:br>
              <a:rPr lang="el-GR" sz="3200" b="1" dirty="0"/>
            </a:br>
            <a:r>
              <a:rPr lang="el-GR" sz="3200" b="1" dirty="0"/>
              <a:t/>
            </a:r>
            <a:br>
              <a:rPr lang="el-GR" sz="3200" b="1" dirty="0"/>
            </a:br>
            <a:r>
              <a:rPr lang="el-GR" sz="3200" b="1" dirty="0"/>
              <a:t/>
            </a:r>
            <a:br>
              <a:rPr lang="el-GR" sz="3200" b="1" dirty="0"/>
            </a:br>
            <a:r>
              <a:rPr lang="el-GR" sz="3200" b="1" dirty="0"/>
              <a:t/>
            </a:r>
            <a:br>
              <a:rPr lang="el-GR" sz="3200" b="1" dirty="0"/>
            </a:br>
            <a:r>
              <a:rPr lang="el-GR" sz="3200" b="1" dirty="0"/>
              <a:t/>
            </a:r>
            <a:br>
              <a:rPr lang="el-GR" sz="3200" b="1" dirty="0"/>
            </a:br>
            <a:r>
              <a:rPr lang="el-GR" sz="3200" b="1" dirty="0"/>
              <a:t/>
            </a:r>
            <a:br>
              <a:rPr lang="el-GR" sz="3200" b="1" dirty="0"/>
            </a:br>
            <a:r>
              <a:rPr lang="el-GR" sz="3200" b="1" dirty="0"/>
              <a:t/>
            </a:r>
            <a:br>
              <a:rPr lang="el-GR" sz="3200" b="1" dirty="0"/>
            </a:br>
            <a:r>
              <a:rPr lang="el-GR" sz="3200" b="1" dirty="0"/>
              <a:t/>
            </a:r>
            <a:br>
              <a:rPr lang="el-GR" sz="3200" b="1" dirty="0"/>
            </a:br>
            <a:r>
              <a:rPr lang="el-GR" sz="3200" b="1" dirty="0"/>
              <a:t/>
            </a:r>
            <a:br>
              <a:rPr lang="el-GR" sz="3200" b="1" dirty="0"/>
            </a:br>
            <a:r>
              <a:rPr lang="el-GR" sz="3200" b="1" dirty="0"/>
              <a:t/>
            </a:r>
            <a:br>
              <a:rPr lang="el-GR" sz="3200" b="1" dirty="0"/>
            </a:br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el-GR" sz="3200" b="1" dirty="0" smtClean="0"/>
              <a:t>901</a:t>
            </a:r>
            <a:r>
              <a:rPr lang="el-GR" sz="3200" b="1" dirty="0"/>
              <a:t>. </a:t>
            </a:r>
            <a:br>
              <a:rPr lang="el-GR" sz="3200" b="1" dirty="0"/>
            </a:br>
            <a:r>
              <a:rPr lang="el-GR" sz="2700" b="1" i="1" dirty="0"/>
              <a:t>Μεθοδολογικές προσεγγίσεις στη διδακτική πράξη: από την παρατήρηση στον </a:t>
            </a:r>
            <a:r>
              <a:rPr lang="el-GR" sz="2700" b="1" i="1" dirty="0" smtClean="0"/>
              <a:t>σχεδιασμό</a:t>
            </a:r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el-GR" sz="2700" b="1" dirty="0" smtClean="0"/>
              <a:t>Μαρία </a:t>
            </a:r>
            <a:r>
              <a:rPr lang="el-GR" sz="2700" b="1" dirty="0" err="1" smtClean="0"/>
              <a:t>Σφυρόερα</a:t>
            </a:r>
            <a:r>
              <a:rPr lang="el-GR" altLang="el-GR" sz="3200" b="1" dirty="0"/>
              <a:t/>
            </a:r>
            <a:br>
              <a:rPr lang="el-GR" altLang="el-GR" sz="3200" b="1" dirty="0"/>
            </a:br>
            <a:r>
              <a:rPr lang="el-GR" altLang="el-GR" sz="3200" b="1" dirty="0"/>
              <a:t>	</a:t>
            </a:r>
            <a:r>
              <a:rPr lang="en-US" altLang="el-GR" sz="3200" b="1" dirty="0"/>
              <a:t/>
            </a:r>
            <a:br>
              <a:rPr lang="en-US" altLang="el-GR" sz="3200" b="1" dirty="0"/>
            </a:br>
            <a:r>
              <a:rPr lang="el-GR" altLang="el-GR" sz="2400" b="1" dirty="0"/>
              <a:t/>
            </a:r>
            <a:br>
              <a:rPr lang="el-GR" altLang="el-GR" sz="2400" b="1" dirty="0"/>
            </a:br>
            <a:endParaRPr lang="el-GR" sz="2400" dirty="0"/>
          </a:p>
        </p:txBody>
      </p:sp>
      <p:sp>
        <p:nvSpPr>
          <p:cNvPr id="5" name="Υπότιτλος 2">
            <a:extLst>
              <a:ext uri="{FF2B5EF4-FFF2-40B4-BE49-F238E27FC236}">
                <a16:creationId xmlns:a16="http://schemas.microsoft.com/office/drawing/2014/main" xmlns="" id="{25A8A617-3C36-4D6E-9EC1-5F00661069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12087" y="6129988"/>
            <a:ext cx="9144000" cy="728002"/>
          </a:xfrm>
        </p:spPr>
        <p:txBody>
          <a:bodyPr>
            <a:normAutofit/>
          </a:bodyPr>
          <a:lstStyle/>
          <a:p>
            <a:r>
              <a:rPr lang="el-GR" sz="3200" dirty="0"/>
              <a:t>Χειμερινό Εξάμηνο 2024-2025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="" xmlns:a16="http://schemas.microsoft.com/office/drawing/2014/main" id="{5DDB5925-8E98-42C8-A088-4AA0C4968D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33427">
            <a:off x="574842" y="1124809"/>
            <a:ext cx="3628097" cy="2040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oogle Shape;256;gf34867deaf_1_21"/>
          <p:cNvPicPr preferRelativeResize="0"/>
          <p:nvPr/>
        </p:nvPicPr>
        <p:blipFill>
          <a:blip r:embed="rId4" cstate="email">
            <a:alphaModFix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 rot="858979">
            <a:off x="4422472" y="3072072"/>
            <a:ext cx="3047770" cy="24869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158076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F5571DF8-9049-4E03-AA5A-B3930D6F1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8302"/>
            <a:ext cx="10515600" cy="569866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l-GR" b="1" dirty="0" err="1">
                <a:effectLst/>
              </a:rPr>
              <a:t>Προαπαιτούμενα</a:t>
            </a:r>
            <a:r>
              <a:rPr lang="el-GR" b="1" dirty="0">
                <a:effectLst/>
              </a:rPr>
              <a:t>:</a:t>
            </a:r>
          </a:p>
          <a:p>
            <a:pPr marL="0" indent="0" algn="just">
              <a:buNone/>
            </a:pPr>
            <a:r>
              <a:rPr lang="el-GR" sz="2600" dirty="0">
                <a:effectLst/>
              </a:rPr>
              <a:t>906. Εκπαιδευτικοί-ερευνητές του έργου τους: Θεσμικό-κοινωνικό και εκπαιδευτικό πλαίσιο στο νηπιαγωγείο (προηγούμενος τίτλος: Παρατήρηση στο νηπιαγωγείο/Ανάλυση και κατανόηση του πλαισίου της τάξης)</a:t>
            </a:r>
          </a:p>
          <a:p>
            <a:pPr marL="0" indent="0">
              <a:buNone/>
            </a:pPr>
            <a:endParaRPr lang="el-GR" b="1" dirty="0"/>
          </a:p>
          <a:p>
            <a:pPr marL="0" indent="0">
              <a:buNone/>
            </a:pPr>
            <a:endParaRPr lang="el-GR" b="1" dirty="0"/>
          </a:p>
          <a:p>
            <a:pPr marL="0" indent="0">
              <a:buNone/>
            </a:pPr>
            <a:r>
              <a:rPr lang="el-GR" b="1" dirty="0"/>
              <a:t>Υποχρεώσεις:</a:t>
            </a:r>
          </a:p>
          <a:p>
            <a:pPr marL="0" indent="0">
              <a:buNone/>
            </a:pPr>
            <a:endParaRPr lang="el-GR" b="1" dirty="0"/>
          </a:p>
          <a:p>
            <a:r>
              <a:rPr lang="el-GR" dirty="0"/>
              <a:t>Υποχρεωτική παρουσία στα μαθήματα (έως 2 απουσίες)</a:t>
            </a:r>
          </a:p>
          <a:p>
            <a:r>
              <a:rPr lang="el-GR" dirty="0"/>
              <a:t>Εποπτείες (διαδικτυακές) σε μικρότερες ομάδες (υποχρεωτική παρουσία)</a:t>
            </a:r>
          </a:p>
          <a:p>
            <a:r>
              <a:rPr lang="el-GR" dirty="0"/>
              <a:t>Παρατήρηση στα νηπιαγωγεία</a:t>
            </a:r>
          </a:p>
          <a:p>
            <a:r>
              <a:rPr lang="el-GR" dirty="0"/>
              <a:t>Διαδικτυακές </a:t>
            </a:r>
            <a:r>
              <a:rPr lang="el-GR" dirty="0" err="1"/>
              <a:t>σεμιναριακές</a:t>
            </a:r>
            <a:r>
              <a:rPr lang="el-GR" dirty="0"/>
              <a:t> διαλέξεις (υποχρεωτική παρουσία)</a:t>
            </a:r>
          </a:p>
        </p:txBody>
      </p:sp>
    </p:spTree>
    <p:extLst>
      <p:ext uri="{BB962C8B-B14F-4D97-AF65-F5344CB8AC3E}">
        <p14:creationId xmlns:p14="http://schemas.microsoft.com/office/powerpoint/2010/main" xmlns="" val="1924314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3D47B61D-B2E6-445E-8D63-5B095F7A5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0967"/>
          </a:xfrm>
        </p:spPr>
        <p:txBody>
          <a:bodyPr/>
          <a:lstStyle/>
          <a:p>
            <a:r>
              <a:rPr lang="el-GR" dirty="0"/>
              <a:t>Προτεινόμενα συγγράμματα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A4FC7B18-8644-4E31-BCD0-298E0CBA1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4242"/>
            <a:ext cx="10515600" cy="435133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err="1"/>
              <a:t>Altrichter</a:t>
            </a:r>
            <a:r>
              <a:rPr lang="en-US" dirty="0"/>
              <a:t> </a:t>
            </a:r>
            <a:r>
              <a:rPr lang="el-GR" dirty="0"/>
              <a:t>Η.</a:t>
            </a:r>
            <a:r>
              <a:rPr lang="en-US" dirty="0"/>
              <a:t>, </a:t>
            </a:r>
            <a:r>
              <a:rPr lang="en-US" dirty="0" err="1"/>
              <a:t>Posch</a:t>
            </a:r>
            <a:r>
              <a:rPr lang="en-US" dirty="0"/>
              <a:t>, P., &amp; </a:t>
            </a:r>
            <a:r>
              <a:rPr lang="en-US" dirty="0" err="1"/>
              <a:t>Somekhet</a:t>
            </a:r>
            <a:r>
              <a:rPr lang="en-US" dirty="0"/>
              <a:t>, B. (2001).</a:t>
            </a:r>
            <a:r>
              <a:rPr lang="el-GR" i="1" dirty="0"/>
              <a:t>Οι εκπαιδευτικοί ερευνούν το έργο τους</a:t>
            </a:r>
            <a:r>
              <a:rPr lang="en-US" i="1" dirty="0"/>
              <a:t>.</a:t>
            </a:r>
            <a:r>
              <a:rPr lang="el-GR" i="1" dirty="0"/>
              <a:t> Μια εισαγωγή στις μεθόδους της έρευνας δράσης</a:t>
            </a:r>
            <a:r>
              <a:rPr lang="el-GR" dirty="0"/>
              <a:t>. ΜΕΤΑΙΧΜΙΟ</a:t>
            </a:r>
            <a:endParaRPr lang="en-US" dirty="0"/>
          </a:p>
          <a:p>
            <a:pPr algn="just">
              <a:buNone/>
            </a:pPr>
            <a:endParaRPr lang="en-US" dirty="0"/>
          </a:p>
          <a:p>
            <a:pPr marR="0" lvl="0" algn="just" fontAlgn="base">
              <a:spcAft>
                <a:spcPct val="0"/>
              </a:spcAft>
              <a:buClrTx/>
              <a:buSzTx/>
              <a:buNone/>
              <a:tabLst/>
            </a:pPr>
            <a:r>
              <a:rPr lang="el-GR" dirty="0"/>
              <a:t>Κατσαρού Ελένη (2016). </a:t>
            </a:r>
            <a:r>
              <a:rPr lang="el-GR" i="1" dirty="0"/>
              <a:t>Εκπαιδευτική Έρευνα-Δράση. </a:t>
            </a:r>
            <a:r>
              <a:rPr lang="el-GR" i="1" dirty="0" err="1"/>
              <a:t>Πολυπαραδειγματική</a:t>
            </a:r>
            <a:r>
              <a:rPr lang="el-GR" i="1" dirty="0"/>
              <a:t> διερεύνηση για την αναμόρφωση της εκπαιδευτικής πράξης</a:t>
            </a:r>
            <a:r>
              <a:rPr lang="el-GR" dirty="0"/>
              <a:t>. ΚΡΙΤΙΚΗ</a:t>
            </a:r>
            <a:endParaRPr lang="en-US" altLang="en-US" dirty="0"/>
          </a:p>
          <a:p>
            <a:pPr marR="0" lvl="0" algn="just" fontAlgn="base">
              <a:spcAft>
                <a:spcPct val="0"/>
              </a:spcAft>
              <a:buClrTx/>
              <a:buSzTx/>
              <a:buNone/>
              <a:tabLst/>
            </a:pPr>
            <a:endParaRPr lang="en-US" altLang="en-US" dirty="0"/>
          </a:p>
          <a:p>
            <a:pPr algn="just">
              <a:buNone/>
            </a:pPr>
            <a:r>
              <a:rPr lang="el-GR" dirty="0"/>
              <a:t>Αξιοποίηση ντοσιέ 2</a:t>
            </a:r>
            <a:r>
              <a:rPr lang="el-GR" baseline="30000" dirty="0"/>
              <a:t>ου</a:t>
            </a:r>
            <a:r>
              <a:rPr lang="el-GR" dirty="0"/>
              <a:t> έτους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87951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BF023F79-B922-4A65-B0AB-44CC82968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42899"/>
            <a:ext cx="10515600" cy="676275"/>
          </a:xfrm>
        </p:spPr>
        <p:txBody>
          <a:bodyPr>
            <a:normAutofit fontScale="90000"/>
          </a:bodyPr>
          <a:lstStyle/>
          <a:p>
            <a:r>
              <a:rPr lang="el-GR" dirty="0"/>
              <a:t>Αξιολόγηση μαθήματος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2C598A7B-2D67-4043-96F9-68B4ABC60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346200"/>
            <a:ext cx="11226800" cy="5168901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l-GR" altLang="el-GR" dirty="0"/>
              <a:t>Το μάθημα </a:t>
            </a:r>
            <a:r>
              <a:rPr lang="el-GR" altLang="el-GR" dirty="0">
                <a:solidFill>
                  <a:srgbClr val="C00000"/>
                </a:solidFill>
              </a:rPr>
              <a:t>αξιολογείται</a:t>
            </a:r>
            <a:r>
              <a:rPr lang="el-GR" altLang="el-GR" dirty="0"/>
              <a:t> με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l-GR" dirty="0"/>
          </a:p>
          <a:p>
            <a:pPr eaLnBrk="1" hangingPunct="1"/>
            <a:r>
              <a:rPr lang="el-GR" altLang="el-GR" dirty="0"/>
              <a:t> Εργασία ( ατομική και ομαδική) την οποία καταθέτετε στο τέλος του εξαμήνου:</a:t>
            </a:r>
          </a:p>
          <a:p>
            <a:pPr marL="0" indent="0" eaLnBrk="1" hangingPunct="1">
              <a:buNone/>
            </a:pPr>
            <a:endParaRPr lang="el-GR" altLang="el-GR" dirty="0"/>
          </a:p>
          <a:p>
            <a:pPr marL="457200" lvl="1" indent="0">
              <a:buNone/>
            </a:pPr>
            <a:r>
              <a:rPr lang="el-GR" altLang="el-GR" sz="2800" dirty="0"/>
              <a:t>Σύνθεση των επιμέρους εργασιών σας, σχολιασμών σας με βάση τους άξονες που συζητάμε, σχολιασμοί παρουσιάσεων, πρώτοι σχεδιασμοί.</a:t>
            </a:r>
          </a:p>
          <a:p>
            <a:pPr marL="457200" lvl="1" indent="0">
              <a:buNone/>
            </a:pPr>
            <a:endParaRPr lang="el-GR" altLang="el-GR" sz="2800" dirty="0"/>
          </a:p>
          <a:p>
            <a:r>
              <a:rPr lang="el-GR" altLang="el-GR" dirty="0"/>
              <a:t>Τη συμμετοχή σας στη διάρκεια του μαθήματος και των εποπτειών</a:t>
            </a:r>
          </a:p>
          <a:p>
            <a:r>
              <a:rPr lang="el-GR" altLang="el-GR" dirty="0"/>
              <a:t>Προφορική υποστήριξη της δουλειάς σας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019387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7D6B590E-7A7A-4B4F-A2C4-47FE3FB99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92100"/>
            <a:ext cx="11353800" cy="63119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b="1" dirty="0"/>
              <a:t>Εγγραφή στην η-τάξη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/>
              <a:t>Χρονοδιάγραμμα και υποχρεώσεις στο πλαίσιο του μαθήματος</a:t>
            </a:r>
          </a:p>
          <a:p>
            <a:pPr algn="just">
              <a:buNone/>
            </a:pPr>
            <a:r>
              <a:rPr lang="el-GR" dirty="0"/>
              <a:t>	Τρίτη </a:t>
            </a:r>
            <a:r>
              <a:rPr lang="el-GR" dirty="0" smtClean="0"/>
              <a:t>1-3</a:t>
            </a:r>
            <a:r>
              <a:rPr lang="el-GR" dirty="0" smtClean="0"/>
              <a:t>: </a:t>
            </a:r>
            <a:r>
              <a:rPr lang="el-GR" dirty="0"/>
              <a:t>Παρακολούθηση μαθημάτων</a:t>
            </a:r>
          </a:p>
          <a:p>
            <a:pPr algn="just">
              <a:buNone/>
            </a:pPr>
            <a:r>
              <a:rPr lang="el-GR" dirty="0"/>
              <a:t>	Πέμπτη και Παρασκευή: Παρατηρήσεις στο Νηπιαγωγείο </a:t>
            </a:r>
          </a:p>
          <a:p>
            <a:pPr algn="just">
              <a:buNone/>
            </a:pPr>
            <a:r>
              <a:rPr lang="el-GR" dirty="0"/>
              <a:t>   Παρασκευή: Εποπτείες – </a:t>
            </a:r>
            <a:r>
              <a:rPr lang="el-GR" dirty="0" err="1"/>
              <a:t>Σεμιναριακές</a:t>
            </a:r>
            <a:r>
              <a:rPr lang="el-GR" dirty="0"/>
              <a:t> διαλέξεις</a:t>
            </a:r>
            <a:r>
              <a:rPr lang="en-US" dirty="0"/>
              <a:t> (</a:t>
            </a:r>
            <a:r>
              <a:rPr lang="en-US" dirty="0" smtClean="0"/>
              <a:t>9-11</a:t>
            </a:r>
            <a:r>
              <a:rPr lang="el-GR" dirty="0" smtClean="0"/>
              <a:t> ή</a:t>
            </a:r>
            <a:r>
              <a:rPr lang="en-US" dirty="0" smtClean="0"/>
              <a:t> </a:t>
            </a:r>
            <a:r>
              <a:rPr lang="en-US" dirty="0"/>
              <a:t>11-13)</a:t>
            </a:r>
            <a:endParaRPr lang="el-GR" dirty="0"/>
          </a:p>
          <a:p>
            <a:pPr algn="just">
              <a:buNone/>
            </a:pPr>
            <a:endParaRPr lang="el-GR" dirty="0"/>
          </a:p>
          <a:p>
            <a:pPr algn="just">
              <a:buNone/>
            </a:pPr>
            <a:r>
              <a:rPr lang="el-GR" dirty="0"/>
              <a:t>1 μονοήμερη και 3 διήμερες παρατηρήσεις στο Νηπιαγωγείο </a:t>
            </a:r>
          </a:p>
          <a:p>
            <a:pPr algn="just">
              <a:buNone/>
            </a:pPr>
            <a:r>
              <a:rPr lang="el-GR" dirty="0"/>
              <a:t>3 διαδικτυακές δίωρες εποπτείες</a:t>
            </a:r>
          </a:p>
          <a:p>
            <a:pPr algn="just">
              <a:buNone/>
            </a:pPr>
            <a:r>
              <a:rPr lang="el-GR" dirty="0"/>
              <a:t>Εργασίες στην η-τάξη </a:t>
            </a:r>
          </a:p>
          <a:p>
            <a:pPr algn="just">
              <a:buNone/>
            </a:pPr>
            <a:endParaRPr lang="el-GR" dirty="0"/>
          </a:p>
          <a:p>
            <a:pPr algn="just">
              <a:buNone/>
            </a:pPr>
            <a:r>
              <a:rPr lang="el-GR" dirty="0"/>
              <a:t>Ομάδες/χωρισμός σε 4-5μελείς ομάδες / ηλεκτρονική δήλωση νηπιαγωγείου</a:t>
            </a:r>
          </a:p>
        </p:txBody>
      </p:sp>
    </p:spTree>
    <p:extLst>
      <p:ext uri="{BB962C8B-B14F-4D97-AF65-F5344CB8AC3E}">
        <p14:creationId xmlns:p14="http://schemas.microsoft.com/office/powerpoint/2010/main" xmlns="" val="404743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4EB2D51-2CB6-5AA7-C5DD-4BE3563A8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149225"/>
            <a:ext cx="10515600" cy="625475"/>
          </a:xfrm>
        </p:spPr>
        <p:txBody>
          <a:bodyPr>
            <a:normAutofit/>
          </a:bodyPr>
          <a:lstStyle/>
          <a:p>
            <a:r>
              <a:rPr lang="el-GR" sz="3200" b="1" dirty="0"/>
              <a:t>Ημερομηνίες Παρατηρήσεων-Εποπτειών-Σεμιναρίων</a:t>
            </a:r>
            <a:endParaRPr lang="en-US" sz="32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D01F199A-5AC4-D1B0-5665-B709F9D1A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77900"/>
            <a:ext cx="11239500" cy="5384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b="1" dirty="0"/>
              <a:t>Παρατηρήσεις σε νηπιαγωγεία:</a:t>
            </a:r>
          </a:p>
          <a:p>
            <a:pPr marL="0" indent="0">
              <a:buNone/>
            </a:pPr>
            <a:r>
              <a:rPr lang="el-GR" dirty="0"/>
              <a:t>Πέμπτη 2</a:t>
            </a:r>
            <a:r>
              <a:rPr lang="en-US" dirty="0"/>
              <a:t>4</a:t>
            </a:r>
            <a:r>
              <a:rPr lang="el-GR" dirty="0"/>
              <a:t>/10: 1</a:t>
            </a:r>
            <a:r>
              <a:rPr lang="el-GR" baseline="30000" dirty="0"/>
              <a:t>η</a:t>
            </a:r>
            <a:r>
              <a:rPr lang="el-GR" dirty="0"/>
              <a:t> Επίσκεψη-Γνωριμία</a:t>
            </a:r>
          </a:p>
          <a:p>
            <a:pPr marL="0" indent="0">
              <a:buNone/>
            </a:pPr>
            <a:r>
              <a:rPr lang="el-GR" dirty="0"/>
              <a:t>Πέμπτη </a:t>
            </a:r>
            <a:r>
              <a:rPr lang="en-US" dirty="0"/>
              <a:t>31</a:t>
            </a:r>
            <a:r>
              <a:rPr lang="el-GR" dirty="0"/>
              <a:t>/1</a:t>
            </a:r>
            <a:r>
              <a:rPr lang="en-US" dirty="0"/>
              <a:t>0</a:t>
            </a:r>
            <a:r>
              <a:rPr lang="el-GR" dirty="0"/>
              <a:t> και Παρασκευή </a:t>
            </a:r>
            <a:r>
              <a:rPr lang="en-US" dirty="0"/>
              <a:t>1</a:t>
            </a:r>
            <a:r>
              <a:rPr lang="el-GR" dirty="0"/>
              <a:t>/11: 1</a:t>
            </a:r>
            <a:r>
              <a:rPr lang="el-GR" baseline="30000" dirty="0"/>
              <a:t>η</a:t>
            </a:r>
            <a:r>
              <a:rPr lang="el-GR" dirty="0"/>
              <a:t> παρατήρηση</a:t>
            </a:r>
          </a:p>
          <a:p>
            <a:pPr marL="0" indent="0">
              <a:buNone/>
            </a:pPr>
            <a:r>
              <a:rPr lang="el-GR" dirty="0"/>
              <a:t>Πέμπτη 2</a:t>
            </a:r>
            <a:r>
              <a:rPr lang="en-US" dirty="0"/>
              <a:t>1</a:t>
            </a:r>
            <a:r>
              <a:rPr lang="el-GR" dirty="0"/>
              <a:t>/11 και Παρασκευή 2</a:t>
            </a:r>
            <a:r>
              <a:rPr lang="en-US" dirty="0"/>
              <a:t>2</a:t>
            </a:r>
            <a:r>
              <a:rPr lang="el-GR" dirty="0"/>
              <a:t>/11: 2</a:t>
            </a:r>
            <a:r>
              <a:rPr lang="el-GR" baseline="30000" dirty="0"/>
              <a:t>η</a:t>
            </a:r>
            <a:r>
              <a:rPr lang="el-GR" dirty="0"/>
              <a:t> παρατήρηση</a:t>
            </a:r>
          </a:p>
          <a:p>
            <a:pPr marL="0" indent="0">
              <a:buNone/>
            </a:pPr>
            <a:r>
              <a:rPr lang="el-GR" dirty="0"/>
              <a:t>Πέμπτη 1</a:t>
            </a:r>
            <a:r>
              <a:rPr lang="en-US" dirty="0"/>
              <a:t>2</a:t>
            </a:r>
            <a:r>
              <a:rPr lang="el-GR" dirty="0"/>
              <a:t>/12 και Παρασκευή 1</a:t>
            </a:r>
            <a:r>
              <a:rPr lang="en-US" dirty="0"/>
              <a:t>3</a:t>
            </a:r>
            <a:r>
              <a:rPr lang="el-GR" dirty="0"/>
              <a:t>/12: 3</a:t>
            </a:r>
            <a:r>
              <a:rPr lang="el-GR" baseline="30000" dirty="0"/>
              <a:t>η</a:t>
            </a:r>
            <a:r>
              <a:rPr lang="el-GR" dirty="0"/>
              <a:t> παρατήρηση</a:t>
            </a:r>
          </a:p>
          <a:p>
            <a:pPr marL="0" indent="0">
              <a:buNone/>
            </a:pPr>
            <a:endParaRPr lang="el-GR" b="1" dirty="0"/>
          </a:p>
          <a:p>
            <a:pPr marL="0" indent="0">
              <a:buNone/>
            </a:pPr>
            <a:r>
              <a:rPr lang="el-GR" b="1" dirty="0"/>
              <a:t>Εποπτείες:</a:t>
            </a:r>
          </a:p>
          <a:p>
            <a:pPr marL="0" indent="0">
              <a:buNone/>
            </a:pPr>
            <a:r>
              <a:rPr lang="el-GR" dirty="0"/>
              <a:t>Παρασκευή </a:t>
            </a:r>
            <a:r>
              <a:rPr lang="en-US" dirty="0"/>
              <a:t>8</a:t>
            </a:r>
            <a:r>
              <a:rPr lang="el-GR" dirty="0"/>
              <a:t>/11: 1</a:t>
            </a:r>
            <a:r>
              <a:rPr lang="el-GR" baseline="30000" dirty="0"/>
              <a:t>η</a:t>
            </a:r>
            <a:r>
              <a:rPr lang="el-GR" dirty="0"/>
              <a:t> εποπτεία</a:t>
            </a:r>
          </a:p>
          <a:p>
            <a:pPr marL="0" indent="0">
              <a:buNone/>
            </a:pPr>
            <a:r>
              <a:rPr lang="el-GR" dirty="0"/>
              <a:t>Παρασκευή </a:t>
            </a:r>
            <a:r>
              <a:rPr lang="en-US" dirty="0"/>
              <a:t>29</a:t>
            </a:r>
            <a:r>
              <a:rPr lang="el-GR" dirty="0"/>
              <a:t>/1</a:t>
            </a:r>
            <a:r>
              <a:rPr lang="en-US" dirty="0"/>
              <a:t>1</a:t>
            </a:r>
            <a:r>
              <a:rPr lang="el-GR" dirty="0"/>
              <a:t>: 2</a:t>
            </a:r>
            <a:r>
              <a:rPr lang="el-GR" baseline="30000" dirty="0"/>
              <a:t>η</a:t>
            </a:r>
            <a:r>
              <a:rPr lang="el-GR" dirty="0"/>
              <a:t> εποπτεία </a:t>
            </a:r>
          </a:p>
          <a:p>
            <a:pPr marL="0" indent="0">
              <a:buNone/>
            </a:pPr>
            <a:r>
              <a:rPr lang="el-GR"/>
              <a:t>Παρασκευή </a:t>
            </a:r>
            <a:r>
              <a:rPr lang="el-GR" dirty="0"/>
              <a:t>1</a:t>
            </a:r>
            <a:r>
              <a:rPr lang="en-US" dirty="0"/>
              <a:t>0</a:t>
            </a:r>
            <a:r>
              <a:rPr lang="el-GR" dirty="0"/>
              <a:t>/01: 3</a:t>
            </a:r>
            <a:r>
              <a:rPr lang="el-GR" baseline="30000" dirty="0"/>
              <a:t>η</a:t>
            </a:r>
            <a:r>
              <a:rPr lang="el-GR" dirty="0"/>
              <a:t> εποπτεία και κλείσιμο μαθήματος </a:t>
            </a:r>
          </a:p>
          <a:p>
            <a:pPr marL="0" indent="0">
              <a:buNone/>
            </a:pPr>
            <a:endParaRPr lang="el-GR" b="1" dirty="0"/>
          </a:p>
          <a:p>
            <a:pPr marL="0" indent="0">
              <a:buNone/>
            </a:pPr>
            <a:r>
              <a:rPr lang="el-GR" b="1" dirty="0"/>
              <a:t>Σεμινάρια: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Παρασκευή 19/10: Ζητήματα καταγραφής παρατηρήσεων</a:t>
            </a:r>
          </a:p>
          <a:p>
            <a:pPr marL="0" indent="0">
              <a:buNone/>
            </a:pPr>
            <a:r>
              <a:rPr lang="en-US" i="1" dirty="0"/>
              <a:t>TBA</a:t>
            </a:r>
            <a:endParaRPr lang="el-GR" i="1" dirty="0"/>
          </a:p>
          <a:p>
            <a:pPr marL="0" indent="0">
              <a:buNone/>
            </a:pPr>
            <a:endParaRPr lang="el-GR" sz="2600" dirty="0"/>
          </a:p>
          <a:p>
            <a:pPr marL="0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2498423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8A99FB0D-92CB-4B17-8344-7F235A5D8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752475"/>
          </a:xfrm>
        </p:spPr>
        <p:txBody>
          <a:bodyPr/>
          <a:lstStyle/>
          <a:p>
            <a:r>
              <a:rPr lang="el-GR" dirty="0"/>
              <a:t>Βασικά ερωτήματα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6C8E33E9-86E7-467A-8CA8-04E232877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800" y="1143000"/>
            <a:ext cx="11785600" cy="5359400"/>
          </a:xfrm>
        </p:spPr>
        <p:txBody>
          <a:bodyPr/>
          <a:lstStyle/>
          <a:p>
            <a:r>
              <a:rPr lang="el-GR" dirty="0"/>
              <a:t>Ποιες οι προσδοκίες/τι περιμένετε; από τη φετινή σας πρακτική;</a:t>
            </a:r>
          </a:p>
          <a:p>
            <a:r>
              <a:rPr lang="el-GR" dirty="0"/>
              <a:t>Με ποια συναισθήματα ξεκινάτε;</a:t>
            </a:r>
          </a:p>
          <a:p>
            <a:r>
              <a:rPr lang="el-GR" dirty="0"/>
              <a:t>Ποιες πιθανές δυσκολίες σκέφτεστε;</a:t>
            </a:r>
          </a:p>
          <a:p>
            <a:r>
              <a:rPr lang="el-GR" dirty="0"/>
              <a:t>Τι είναι σημαντικό για εσάς να καταφέρετε; </a:t>
            </a:r>
          </a:p>
          <a:p>
            <a:r>
              <a:rPr lang="el-GR" dirty="0"/>
              <a:t>Τι πιστεύετε ότι αναμένεται από εσάς να κάνετε;</a:t>
            </a:r>
          </a:p>
          <a:p>
            <a:r>
              <a:rPr lang="el-GR" dirty="0"/>
              <a:t>Τι θεωρείτε ότι μάθατε/ κατανοήσατε στην Πρακτική του Β΄ </a:t>
            </a:r>
            <a:r>
              <a:rPr lang="el-GR" dirty="0" smtClean="0"/>
              <a:t>έτους και τι από αυτά θεωρείτε </a:t>
            </a:r>
            <a:r>
              <a:rPr lang="el-GR" dirty="0"/>
              <a:t>ότι θα σας φανεί χρήσιμο από την Πρακτική του Β’ έτους</a:t>
            </a:r>
            <a:r>
              <a:rPr lang="el-GR" dirty="0">
                <a:solidFill>
                  <a:srgbClr val="FF0000"/>
                </a:solidFill>
              </a:rPr>
              <a:t>; </a:t>
            </a:r>
          </a:p>
          <a:p>
            <a:r>
              <a:rPr lang="el-GR" dirty="0"/>
              <a:t>Τι θεωρείτε ότι θα πρέπει να κατέχετε/γνωρίζετε προκειμένου να μπορείτε να αναλάβετε μια τάξη νηπιαγωγείου, όπως θα κάνετε στο επόμενο εξάμηνο;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804048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363</Words>
  <Application>Microsoft Office PowerPoint</Application>
  <PresentationFormat>Προσαρμογή</PresentationFormat>
  <Paragraphs>63</Paragraphs>
  <Slides>8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                 901.  Μεθοδολογικές προσεγγίσεις στη διδακτική πράξη: από την παρατήρηση στον σχεδιασμό Μαρία Σφυρόερα    </vt:lpstr>
      <vt:lpstr>Διαφάνεια 2</vt:lpstr>
      <vt:lpstr>Προτεινόμενα συγγράμματα</vt:lpstr>
      <vt:lpstr>Αξιολόγηση μαθήματος</vt:lpstr>
      <vt:lpstr>Διαφάνεια 5</vt:lpstr>
      <vt:lpstr>Ημερομηνίες Παρατηρήσεων-Εποπτειών-Σεμιναρίων</vt:lpstr>
      <vt:lpstr>Βασικά ερωτήματα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901. Μεθοδολογικές προσεγγίσεις στη διδακτική πράξη: από την παρατήρηση στον σχεδιασμό</dc:title>
  <dc:creator>NATASSA</dc:creator>
  <cp:lastModifiedBy>Maria</cp:lastModifiedBy>
  <cp:revision>33</cp:revision>
  <dcterms:created xsi:type="dcterms:W3CDTF">2021-10-11T08:07:59Z</dcterms:created>
  <dcterms:modified xsi:type="dcterms:W3CDTF">2024-10-01T08:36:43Z</dcterms:modified>
</cp:coreProperties>
</file>