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68" r:id="rId4"/>
    <p:sldId id="269" r:id="rId5"/>
    <p:sldId id="273" r:id="rId6"/>
    <p:sldId id="277" r:id="rId7"/>
    <p:sldId id="278" r:id="rId8"/>
    <p:sldId id="279" r:id="rId9"/>
    <p:sldId id="280" r:id="rId10"/>
    <p:sldId id="282" r:id="rId11"/>
    <p:sldId id="283" r:id="rId12"/>
    <p:sldId id="284" r:id="rId13"/>
    <p:sldId id="285" r:id="rId14"/>
    <p:sldId id="286" r:id="rId15"/>
    <p:sldId id="287" r:id="rId16"/>
    <p:sldId id="288" r:id="rId17"/>
    <p:sldId id="289" r:id="rId18"/>
    <p:sldId id="290" r:id="rId19"/>
    <p:sldId id="258" r:id="rId20"/>
    <p:sldId id="259" r:id="rId21"/>
    <p:sldId id="291" r:id="rId22"/>
    <p:sldId id="292" r:id="rId23"/>
    <p:sldId id="293" r:id="rId24"/>
    <p:sldId id="294" r:id="rId25"/>
    <p:sldId id="295" r:id="rId26"/>
    <p:sldId id="296" r:id="rId27"/>
    <p:sldId id="297" r:id="rId28"/>
    <p:sldId id="299" r:id="rId29"/>
    <p:sldId id="300" r:id="rId30"/>
    <p:sldId id="301" r:id="rId31"/>
    <p:sldId id="302" r:id="rId32"/>
    <p:sldId id="303" r:id="rId33"/>
    <p:sldId id="304" r:id="rId34"/>
    <p:sldId id="305" r:id="rId35"/>
    <p:sldId id="260" r:id="rId36"/>
    <p:sldId id="261" r:id="rId37"/>
    <p:sldId id="262" r:id="rId38"/>
    <p:sldId id="263" r:id="rId39"/>
    <p:sldId id="264" r:id="rId40"/>
    <p:sldId id="265" r:id="rId41"/>
    <p:sldId id="266" r:id="rId42"/>
    <p:sldId id="267" r:id="rId4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BC56DB-3F8C-43C3-A86E-1F820708C4B2}" type="datetimeFigureOut">
              <a:rPr lang="el-GR" smtClean="0"/>
              <a:t>2/12/2015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668885-3D7E-4ED1-85AA-1AD24E3642F6}"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0FA61F-20C3-46E2-965B-F6B4F415CA35}" type="slidenum">
              <a:rPr lang="el-GR"/>
              <a:pPr/>
              <a:t>2</a:t>
            </a:fld>
            <a:endParaRPr lang="el-GR"/>
          </a:p>
        </p:txBody>
      </p:sp>
      <p:sp>
        <p:nvSpPr>
          <p:cNvPr id="110594" name="Rectangle 2"/>
          <p:cNvSpPr>
            <a:spLocks noGrp="1" noRot="1" noChangeAspect="1" noChangeArrowheads="1" noTextEdit="1"/>
          </p:cNvSpPr>
          <p:nvPr>
            <p:ph type="sldImg"/>
          </p:nvPr>
        </p:nvSpPr>
        <p:spPr>
          <a:xfrm>
            <a:off x="878268" y="685838"/>
            <a:ext cx="5101464" cy="3429182"/>
          </a:xfrm>
          <a:ln/>
        </p:spPr>
      </p:sp>
      <p:sp>
        <p:nvSpPr>
          <p:cNvPr id="11059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524578-743F-4E24-8982-7127B9A0F606}" type="slidenum">
              <a:rPr lang="el-GR"/>
              <a:pPr/>
              <a:t>11</a:t>
            </a:fld>
            <a:endParaRPr lang="el-GR"/>
          </a:p>
        </p:txBody>
      </p:sp>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5DD28A-CDD7-4790-8DED-5657976B0657}" type="slidenum">
              <a:rPr lang="el-GR"/>
              <a:pPr/>
              <a:t>12</a:t>
            </a:fld>
            <a:endParaRPr lang="el-GR"/>
          </a:p>
        </p:txBody>
      </p:sp>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5C2810-4B0D-4898-BDDC-EA7696FC8D0D}" type="slidenum">
              <a:rPr lang="el-GR"/>
              <a:pPr/>
              <a:t>13</a:t>
            </a:fld>
            <a:endParaRPr lang="el-GR"/>
          </a:p>
        </p:txBody>
      </p:sp>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545761-EFBF-4EB4-A20F-46077F428C35}" type="slidenum">
              <a:rPr lang="el-GR"/>
              <a:pPr/>
              <a:t>14</a:t>
            </a:fld>
            <a:endParaRPr lang="el-GR"/>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27B6D1-B2BC-4D0C-AC53-E9A621BAA190}" type="slidenum">
              <a:rPr lang="el-GR"/>
              <a:pPr/>
              <a:t>15</a:t>
            </a:fld>
            <a:endParaRPr lang="el-GR"/>
          </a:p>
        </p:txBody>
      </p:sp>
      <p:sp>
        <p:nvSpPr>
          <p:cNvPr id="92162" name="Rectangle 2"/>
          <p:cNvSpPr>
            <a:spLocks noRo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9BC7B-7FC7-45CF-B25F-F568D959F850}" type="slidenum">
              <a:rPr lang="el-GR"/>
              <a:pPr/>
              <a:t>16</a:t>
            </a:fld>
            <a:endParaRPr lang="el-GR"/>
          </a:p>
        </p:txBody>
      </p:sp>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E87A0-E7E6-4DA8-B2D2-1F48349C3105}" type="slidenum">
              <a:rPr lang="el-GR"/>
              <a:pPr/>
              <a:t>17</a:t>
            </a:fld>
            <a:endParaRPr lang="el-GR"/>
          </a:p>
        </p:txBody>
      </p:sp>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8F5406-C441-4CB5-A48B-3CF383E9D251}" type="slidenum">
              <a:rPr lang="el-GR"/>
              <a:pPr/>
              <a:t>18</a:t>
            </a:fld>
            <a:endParaRPr lang="el-GR"/>
          </a:p>
        </p:txBody>
      </p:sp>
      <p:sp>
        <p:nvSpPr>
          <p:cNvPr id="98306" name="Rectangle 2"/>
          <p:cNvSpPr>
            <a:spLocks noRo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D41D4-31F1-4B00-A968-FEB7EE432DE5}" type="slidenum">
              <a:rPr lang="el-GR"/>
              <a:pPr/>
              <a:t>19</a:t>
            </a:fld>
            <a:endParaRPr lang="el-G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2D53F-25CA-4E12-AF55-D630A95056B4}" type="slidenum">
              <a:rPr lang="el-GR"/>
              <a:pPr/>
              <a:t>20</a:t>
            </a:fld>
            <a:endParaRPr lang="el-G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F9B716-BEBD-40A0-87F8-ADE6069BE7BB}" type="slidenum">
              <a:rPr lang="el-GR"/>
              <a:pPr/>
              <a:t>3</a:t>
            </a:fld>
            <a:endParaRPr lang="el-GR"/>
          </a:p>
        </p:txBody>
      </p:sp>
      <p:sp>
        <p:nvSpPr>
          <p:cNvPr id="116738" name="Rectangle 2"/>
          <p:cNvSpPr>
            <a:spLocks noRot="1" noChangeArrowheads="1" noTextEdit="1"/>
          </p:cNvSpPr>
          <p:nvPr>
            <p:ph type="sldImg"/>
          </p:nvPr>
        </p:nvSpPr>
        <p:spPr>
          <a:xfrm>
            <a:off x="878268" y="685838"/>
            <a:ext cx="5101464" cy="3429182"/>
          </a:xfrm>
          <a:ln/>
        </p:spPr>
      </p:sp>
      <p:sp>
        <p:nvSpPr>
          <p:cNvPr id="11673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675EB8-8E3C-45FD-8A70-D16110C1060C}" type="slidenum">
              <a:rPr lang="el-GR"/>
              <a:pPr/>
              <a:t>21</a:t>
            </a:fld>
            <a:endParaRPr lang="el-GR"/>
          </a:p>
        </p:txBody>
      </p:sp>
      <p:sp>
        <p:nvSpPr>
          <p:cNvPr id="8194" name="Rectangle 2"/>
          <p:cNvSpPr>
            <a:spLocks noRo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C3D55-3C8A-4AF6-8BAA-11DA516789FA}" type="slidenum">
              <a:rPr lang="el-GR"/>
              <a:pPr/>
              <a:t>22</a:t>
            </a:fld>
            <a:endParaRPr lang="el-GR"/>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88AAEE-550A-4F90-986A-94873FC2234C}" type="slidenum">
              <a:rPr lang="el-GR"/>
              <a:pPr/>
              <a:t>23</a:t>
            </a:fld>
            <a:endParaRPr lang="el-GR"/>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BC1E26-C8BE-4C7B-9FE1-EF4EB1AD3D02}" type="slidenum">
              <a:rPr lang="el-GR"/>
              <a:pPr/>
              <a:t>24</a:t>
            </a:fld>
            <a:endParaRPr lang="el-GR"/>
          </a:p>
        </p:txBody>
      </p:sp>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5B377-344B-48CD-9ECA-816B26060EC3}" type="slidenum">
              <a:rPr lang="el-GR"/>
              <a:pPr/>
              <a:t>25</a:t>
            </a:fld>
            <a:endParaRPr lang="el-GR"/>
          </a:p>
        </p:txBody>
      </p:sp>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FC4AB5-6924-476B-BF77-0CE98FD357AC}" type="slidenum">
              <a:rPr lang="el-GR"/>
              <a:pPr/>
              <a:t>26</a:t>
            </a:fld>
            <a:endParaRPr lang="el-GR"/>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95720A-D796-4367-9F1C-5C87318FBA47}" type="slidenum">
              <a:rPr lang="el-GR"/>
              <a:pPr/>
              <a:t>27</a:t>
            </a:fld>
            <a:endParaRPr lang="el-GR"/>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0B645E-4D6C-46DB-9875-DBE00832CC25}" type="slidenum">
              <a:rPr lang="el-GR"/>
              <a:pPr/>
              <a:t>30</a:t>
            </a:fld>
            <a:endParaRPr lang="el-GR"/>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7D3EC-F595-48E2-860F-4D3B267973F8}" type="slidenum">
              <a:rPr lang="el-GR"/>
              <a:pPr/>
              <a:t>33</a:t>
            </a:fld>
            <a:endParaRPr lang="el-GR"/>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B72B14-2176-4FD4-B87C-9D223C780941}" type="slidenum">
              <a:rPr lang="el-GR"/>
              <a:pPr/>
              <a:t>34</a:t>
            </a:fld>
            <a:endParaRPr lang="el-GR"/>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DD8486-0637-4DE6-8A54-3B8A75650DF0}" type="slidenum">
              <a:rPr lang="el-GR"/>
              <a:pPr/>
              <a:t>4</a:t>
            </a:fld>
            <a:endParaRPr lang="el-GR"/>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9EF4D-BAA9-41BA-9642-84CA9A167547}" type="slidenum">
              <a:rPr lang="el-GR"/>
              <a:pPr/>
              <a:t>35</a:t>
            </a:fld>
            <a:endParaRPr lang="el-G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303318-B102-47DC-AB47-07EE3C71DC7B}" type="slidenum">
              <a:rPr lang="el-GR"/>
              <a:pPr/>
              <a:t>36</a:t>
            </a:fld>
            <a:endParaRPr lang="el-G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73461C-A7BC-4E31-9D40-78200A19B1C8}" type="slidenum">
              <a:rPr lang="el-GR"/>
              <a:pPr/>
              <a:t>5</a:t>
            </a:fld>
            <a:endParaRPr lang="el-GR"/>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6ACF00-E22B-4EFD-A556-26140A13FE56}" type="slidenum">
              <a:rPr lang="el-GR"/>
              <a:pPr/>
              <a:t>6</a:t>
            </a:fld>
            <a:endParaRPr lang="el-GR"/>
          </a:p>
        </p:txBody>
      </p:sp>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158937-EBEA-4CAE-91FD-4D89AB30ECEF}" type="slidenum">
              <a:rPr lang="el-GR"/>
              <a:pPr/>
              <a:t>7</a:t>
            </a:fld>
            <a:endParaRPr lang="el-GR"/>
          </a:p>
        </p:txBody>
      </p:sp>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BB0342-CDC8-4A3C-9C8E-436BE395CC0F}" type="slidenum">
              <a:rPr lang="el-GR"/>
              <a:pPr/>
              <a:t>8</a:t>
            </a:fld>
            <a:endParaRPr lang="el-GR"/>
          </a:p>
        </p:txBody>
      </p:sp>
      <p:sp>
        <p:nvSpPr>
          <p:cNvPr id="114690" name="Rectangle 2"/>
          <p:cNvSpPr>
            <a:spLocks noRo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922D50-CA8D-43B9-A5F7-4C71E7D09C01}" type="slidenum">
              <a:rPr lang="el-GR"/>
              <a:pPr/>
              <a:t>9</a:t>
            </a:fld>
            <a:endParaRPr lang="el-GR"/>
          </a:p>
        </p:txBody>
      </p:sp>
      <p:sp>
        <p:nvSpPr>
          <p:cNvPr id="112642" name="Rectangle 2"/>
          <p:cNvSpPr>
            <a:spLocks noRo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8FC602-8E54-43E3-B545-A81E4FA20F17}" type="slidenum">
              <a:rPr lang="el-GR"/>
              <a:pPr/>
              <a:t>10</a:t>
            </a:fld>
            <a:endParaRPr lang="el-GR"/>
          </a:p>
        </p:txBody>
      </p:sp>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2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4" name="3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5" name="4 - Θέση αριθμού διαφάνειας"/>
          <p:cNvSpPr>
            <a:spLocks noGrp="1"/>
          </p:cNvSpPr>
          <p:nvPr>
            <p:ph type="sldNum" sz="quarter" idx="12"/>
          </p:nvPr>
        </p:nvSpPr>
        <p:spPr>
          <a:xfrm>
            <a:off x="6553200" y="6245225"/>
            <a:ext cx="2133600" cy="476250"/>
          </a:xfrm>
        </p:spPr>
        <p:txBody>
          <a:bodyPr/>
          <a:lstStyle>
            <a:lvl1pPr>
              <a:defRPr/>
            </a:lvl1pPr>
          </a:lstStyle>
          <a:p>
            <a:fld id="{801C7A6B-FC33-4F87-97A6-B82B042614FD}" type="slidenum">
              <a:rPr lang="el-GR"/>
              <a:pPr/>
              <a:t>‹#›</a:t>
            </a:fld>
            <a:endParaRPr lang="el-G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6" name="5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7" name="6 - Θέση αριθμού διαφάνειας"/>
          <p:cNvSpPr>
            <a:spLocks noGrp="1"/>
          </p:cNvSpPr>
          <p:nvPr>
            <p:ph type="sldNum" sz="quarter" idx="12"/>
          </p:nvPr>
        </p:nvSpPr>
        <p:spPr>
          <a:xfrm>
            <a:off x="6553200" y="6245225"/>
            <a:ext cx="2133600" cy="476250"/>
          </a:xfrm>
        </p:spPr>
        <p:txBody>
          <a:bodyPr/>
          <a:lstStyle>
            <a:lvl1pPr>
              <a:defRPr/>
            </a:lvl1pPr>
          </a:lstStyle>
          <a:p>
            <a:fld id="{5615E459-A05E-4415-947D-EFA414A48E2F}" type="slidenum">
              <a:rPr lang="el-GR"/>
              <a:pPr/>
              <a:t>‹#›</a:t>
            </a:fld>
            <a:endParaRPr lang="el-G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6" name="5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7" name="6 - Θέση αριθμού διαφάνειας"/>
          <p:cNvSpPr>
            <a:spLocks noGrp="1"/>
          </p:cNvSpPr>
          <p:nvPr>
            <p:ph type="sldNum" sz="quarter" idx="12"/>
          </p:nvPr>
        </p:nvSpPr>
        <p:spPr>
          <a:xfrm>
            <a:off x="6553200" y="6245225"/>
            <a:ext cx="2133600" cy="476250"/>
          </a:xfrm>
        </p:spPr>
        <p:txBody>
          <a:bodyPr/>
          <a:lstStyle>
            <a:lvl1pPr>
              <a:defRPr/>
            </a:lvl1pPr>
          </a:lstStyle>
          <a:p>
            <a:fld id="{827A577A-AF71-4B23-B7CA-E42CB1EA92E2}" type="slidenum">
              <a:rPr lang="el-GR"/>
              <a:pPr/>
              <a:t>‹#›</a:t>
            </a:fld>
            <a:endParaRPr lang="el-G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Τίτλος και Αντικείμενο επάνω από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8229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3938588"/>
            <a:ext cx="8229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6" name="5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7" name="6 - Θέση αριθμού διαφάνειας"/>
          <p:cNvSpPr>
            <a:spLocks noGrp="1"/>
          </p:cNvSpPr>
          <p:nvPr>
            <p:ph type="sldNum" sz="quarter" idx="12"/>
          </p:nvPr>
        </p:nvSpPr>
        <p:spPr>
          <a:xfrm>
            <a:off x="6553200" y="6245225"/>
            <a:ext cx="2133600" cy="476250"/>
          </a:xfrm>
        </p:spPr>
        <p:txBody>
          <a:bodyPr/>
          <a:lstStyle>
            <a:lvl1pPr>
              <a:defRPr/>
            </a:lvl1pPr>
          </a:lstStyle>
          <a:p>
            <a:fld id="{294A98FE-A0EB-4A94-AA3C-91BF52184DE0}" type="slidenum">
              <a:rPr lang="el-GR"/>
              <a:pPr/>
              <a:t>‹#›</a:t>
            </a:fld>
            <a:endParaRPr lang="el-G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2/12/2015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2/12/2015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2/12/2015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2/12/2015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2/12/2015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2/12/2015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2/12/2015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dirty="0" smtClean="0"/>
              <a:t>Montessori - Neil</a:t>
            </a:r>
            <a:endParaRPr lang="el-GR" dirty="0"/>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xfrm>
            <a:off x="468313" y="476250"/>
            <a:ext cx="8229600" cy="6381750"/>
          </a:xfrm>
        </p:spPr>
        <p:txBody>
          <a:bodyPr/>
          <a:lstStyle/>
          <a:p>
            <a:pPr>
              <a:lnSpc>
                <a:spcPct val="90000"/>
              </a:lnSpc>
              <a:buFontTx/>
              <a:buNone/>
            </a:pPr>
            <a:r>
              <a:rPr lang="el-GR" sz="2400"/>
              <a:t>  «</a:t>
            </a:r>
            <a:r>
              <a:rPr lang="el-GR" sz="2400" i="1"/>
              <a:t>Το περιβάλλον οφείλει να παρέχει στο παιδί κάθε δυνατότητα να αυτοσυγκεντρωθεί και να επιλέξει. Τα αντικείμενα αυτού του περιβάλλοντος θα πρέπει να μπορούν εύκολα να συγκρατηθούν από το παιδί στη μνήμη του. Θα πρέπει επίσης να καταφέρει να θυμάται τη θέση του κάθε αντικειμένου, έτσι ώστε μετά από ορισμένο χρονικό διάστημα το περιβάλλον να μη φαίνεται πια στο παιδί ως κάτι καινούριο. Τότε πιθανόν να μην αποσπάται πλέον η προσοχή του. Αυτό το περιβάλλον είναι τέτοιο που θα το θεωρούσαμε εμποτισμένο με το πνεύμα του παιδιού, ώστε, κάθε φορά που το παιδί επιλέγει μια δραστηριότητα, αυτή η επιλογή να είναι συνειδητή και η αυτοσυγκέντρωση να του φαίνεται εύκολη. Όταν λοιπόν το παιδί μπαίνει σε μια τάξη κουβαλώντας εσωτερικές δραστηριότητες τις οποίες επιθυμεί να εξωτερικεύσει, η προσοχή του δεν αποσπάται από τα καινούρια ή ασυνήθιστα πράγματα</a:t>
            </a:r>
            <a:r>
              <a:rPr lang="el-GR" sz="240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r>
              <a:rPr lang="el-GR" sz="4000"/>
              <a:t>Ασκήσεις της καθημερινής ζωής </a:t>
            </a:r>
            <a:r>
              <a:rPr lang="el-GR" sz="4000">
                <a:latin typeface="Malgun Gothic" pitchFamily="34" charset="-127"/>
                <a:ea typeface="Malgun Gothic" pitchFamily="34" charset="-127"/>
              </a:rPr>
              <a:t>⇒</a:t>
            </a:r>
            <a:r>
              <a:rPr lang="el-GR" sz="4000"/>
              <a:t> ομαλοποίηση</a:t>
            </a:r>
          </a:p>
        </p:txBody>
      </p:sp>
      <p:sp>
        <p:nvSpPr>
          <p:cNvPr id="82947" name="Rectangle 3"/>
          <p:cNvSpPr>
            <a:spLocks noGrp="1" noChangeArrowheads="1"/>
          </p:cNvSpPr>
          <p:nvPr>
            <p:ph type="body" idx="1"/>
          </p:nvPr>
        </p:nvSpPr>
        <p:spPr>
          <a:xfrm>
            <a:off x="457200" y="1981200"/>
            <a:ext cx="8229600" cy="4876800"/>
          </a:xfrm>
        </p:spPr>
        <p:txBody>
          <a:bodyPr/>
          <a:lstStyle/>
          <a:p>
            <a:pPr>
              <a:lnSpc>
                <a:spcPct val="90000"/>
              </a:lnSpc>
              <a:buFontTx/>
              <a:buNone/>
            </a:pPr>
            <a:r>
              <a:rPr lang="el-GR"/>
              <a:t>   Πρακτικές καθημερινές ασκήσεις χρήσιμες για τη φροντίδα του ίδιου του ατόμου (πλύσιμο χεριών), για το περιβάλλον (φροντίδα λουλουδιών), την κοινωνική ζωή (να δέχεται επισκέψεις) και τη σωματική αγωγή (περπάτημα πάνω σε μια γραμμή): ασκήσεις που αποτελούν το κατάλληλο πεδίο στο οποίο ο αρμονικός συντονισμός, η θέληση και η σωματική άσκηση διαπλέκονται συνεχώς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r>
              <a:rPr lang="el-GR" sz="4000"/>
              <a:t>Διδακτικό στήριγμα: </a:t>
            </a:r>
            <a:br>
              <a:rPr lang="el-GR" sz="4000"/>
            </a:br>
            <a:r>
              <a:rPr lang="el-GR" sz="4000"/>
              <a:t>στήριγμα ανάπτυξης</a:t>
            </a:r>
          </a:p>
        </p:txBody>
      </p:sp>
      <p:sp>
        <p:nvSpPr>
          <p:cNvPr id="84995" name="Rectangle 3"/>
          <p:cNvSpPr>
            <a:spLocks noGrp="1" noChangeArrowheads="1"/>
          </p:cNvSpPr>
          <p:nvPr>
            <p:ph type="body" idx="1"/>
          </p:nvPr>
        </p:nvSpPr>
        <p:spPr/>
        <p:txBody>
          <a:bodyPr/>
          <a:lstStyle/>
          <a:p>
            <a:r>
              <a:rPr lang="el-GR"/>
              <a:t>Εργασίες καθημερινής ζωής</a:t>
            </a:r>
          </a:p>
          <a:p>
            <a:r>
              <a:rPr lang="el-GR"/>
              <a:t>Αισθητηριακό υλικό</a:t>
            </a:r>
          </a:p>
          <a:p>
            <a:r>
              <a:rPr lang="el-GR"/>
              <a:t>Γλωσσικό υλικό</a:t>
            </a:r>
          </a:p>
          <a:p>
            <a:r>
              <a:rPr lang="el-GR"/>
              <a:t>Μαθηματικό υλικό</a:t>
            </a:r>
          </a:p>
          <a:p>
            <a:r>
              <a:rPr lang="el-GR"/>
              <a:t>Υλικό για τη γνώση των σχέσεων και των κοσμικών νόμων</a:t>
            </a:r>
          </a:p>
          <a:p>
            <a:pPr>
              <a:buFontTx/>
              <a:buNone/>
            </a:pPr>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l-GR" sz="4000"/>
              <a:t>Κοινά στοιχεία στις πέντε ομάδες</a:t>
            </a:r>
          </a:p>
        </p:txBody>
      </p:sp>
      <p:sp>
        <p:nvSpPr>
          <p:cNvPr id="87043" name="Rectangle 3"/>
          <p:cNvSpPr>
            <a:spLocks noGrp="1" noChangeArrowheads="1"/>
          </p:cNvSpPr>
          <p:nvPr>
            <p:ph type="body" idx="1"/>
          </p:nvPr>
        </p:nvSpPr>
        <p:spPr>
          <a:xfrm>
            <a:off x="457200" y="1628775"/>
            <a:ext cx="8229600" cy="5229225"/>
          </a:xfrm>
        </p:spPr>
        <p:txBody>
          <a:bodyPr/>
          <a:lstStyle/>
          <a:p>
            <a:r>
              <a:rPr lang="el-GR"/>
              <a:t>Ελεύθερη επιλογή του υλικού</a:t>
            </a:r>
          </a:p>
          <a:p>
            <a:r>
              <a:rPr lang="el-GR"/>
              <a:t>Αυτόνομη χρήση από το παιδί </a:t>
            </a:r>
            <a:r>
              <a:rPr lang="el-GR">
                <a:latin typeface="Malgun Gothic" pitchFamily="34" charset="-127"/>
                <a:ea typeface="Malgun Gothic" pitchFamily="34" charset="-127"/>
              </a:rPr>
              <a:t>⇒</a:t>
            </a:r>
            <a:r>
              <a:rPr lang="el-GR"/>
              <a:t> ακολουθεί το δικό του ρυθμό εργασίας &amp; αναπτύσσει την προσωπική του ταχύτητα εκμάθησης</a:t>
            </a:r>
          </a:p>
          <a:p>
            <a:r>
              <a:rPr lang="el-GR"/>
              <a:t>Κάθε υλικό περιέχει δυνατότητα επεξεργασίας και αυτοδιόρθωσης </a:t>
            </a:r>
            <a:r>
              <a:rPr lang="el-GR">
                <a:latin typeface="Malgun Gothic" pitchFamily="34" charset="-127"/>
                <a:ea typeface="Malgun Gothic" pitchFamily="34" charset="-127"/>
              </a:rPr>
              <a:t>⇒</a:t>
            </a:r>
            <a:r>
              <a:rPr lang="el-GR"/>
              <a:t> το παιδί μπορεί να σχηματίσει μια ιδέα για την πρόοδο και την επιτυχία, οπότε δεν χρειάζεται την κρίση του δασκάλου</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xfrm>
            <a:off x="468313" y="476250"/>
            <a:ext cx="8229600" cy="6381750"/>
          </a:xfrm>
        </p:spPr>
        <p:txBody>
          <a:bodyPr/>
          <a:lstStyle/>
          <a:p>
            <a:pPr>
              <a:lnSpc>
                <a:spcPct val="80000"/>
              </a:lnSpc>
              <a:buFontTx/>
              <a:buNone/>
            </a:pPr>
            <a:r>
              <a:rPr lang="el-GR" sz="1600"/>
              <a:t>  «</a:t>
            </a:r>
            <a:r>
              <a:rPr lang="el-GR" sz="2300" i="1"/>
              <a:t>Η δραστηριότητα του παιδιού αναπτύσσεται στο πλαίσιο μιας άμεσης σχέσης με το υλικό, δηλαδή με καθορισμένα επιστημονικά υλικά, τα οποία του παρέχει το περιβάλλον του. Αυτή ακριβώς η ιδιαιτερότητα επιτρέπει τη λύση του προβλήματος της απόκτησης της κουλτούρας. Αυτή η λύση αρχικά συνδέεται με τον περιορισμό της παρέμβασης του ενήλικου, στη συνέχεια με την αντικατάσταση των διδασκαλιών του δασκάλου από ένα υλικό που επιτρέπει στο παιδί να αποκτήσει μόνο του τις απαραίτητες γνώσεις σύμφωνα με τις δικές του ανάγκες ανάπτυξης. Έχοντας κάθε παιδί τη δυνατότητα ελεύθερης επιλογής της δραστηριότητάς του, αναπτύσσεται σύμφωνα με τις βαθιές και τις πιο προσωπικές δημιουργικές ανάγκες και έτσι προχωρά στη αγωγή του. Η ανάπτυξη της προσωπικότητάς του πραγματοποιείται, κατά συνέπεια, μέσα από τις εμπειρίες που οδηγούν σε μια ανώτερη κουλτούρα. Ο δάσκαλος παραμένει στο ρόλο του διευθύνοντα και του οδηγού, αλλά δεν είναι παρά ένας βοηθός, ένας υπηρέτης, καθώς η προσωπικότητα του παιδιού αναπτύσσεται μόνο χάρη στη δική του προσωπική δύναμη, ενώ αναλαμβάνει τη δική του δραστηριότητα</a:t>
            </a:r>
            <a:r>
              <a:rPr lang="el-GR" sz="160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l-GR" sz="4000"/>
              <a:t>Αριθμός και κατηγορίες μαθητών</a:t>
            </a:r>
          </a:p>
        </p:txBody>
      </p:sp>
      <p:sp>
        <p:nvSpPr>
          <p:cNvPr id="91139" name="Rectangle 3"/>
          <p:cNvSpPr>
            <a:spLocks noGrp="1" noChangeArrowheads="1"/>
          </p:cNvSpPr>
          <p:nvPr>
            <p:ph type="body" idx="1"/>
          </p:nvPr>
        </p:nvSpPr>
        <p:spPr/>
        <p:txBody>
          <a:bodyPr/>
          <a:lstStyle/>
          <a:p>
            <a:pPr>
              <a:lnSpc>
                <a:spcPct val="90000"/>
              </a:lnSpc>
            </a:pPr>
            <a:r>
              <a:rPr lang="el-GR"/>
              <a:t>40 μαθητές</a:t>
            </a:r>
          </a:p>
          <a:p>
            <a:pPr>
              <a:lnSpc>
                <a:spcPct val="90000"/>
              </a:lnSpc>
            </a:pPr>
            <a:r>
              <a:rPr lang="el-GR"/>
              <a:t>Όχι ηλικιακή διαβάθμιση – καλό να αναμειγνύονται μαθητές από τρεις διαφορετικές ηλικίες </a:t>
            </a:r>
            <a:r>
              <a:rPr lang="el-GR">
                <a:latin typeface="Malgun Gothic" pitchFamily="34" charset="-127"/>
                <a:ea typeface="Malgun Gothic" pitchFamily="34" charset="-127"/>
              </a:rPr>
              <a:t>⇒</a:t>
            </a:r>
            <a:r>
              <a:rPr lang="el-GR"/>
              <a:t> καλλιεργείται η συναδελφικότητα, ο σεβασμός της προσωπικού χώρου του άλλου, αλληλοβοήθεια </a:t>
            </a:r>
            <a:r>
              <a:rPr lang="el-GR">
                <a:latin typeface="Malgun Gothic" pitchFamily="34" charset="-127"/>
                <a:ea typeface="Malgun Gothic" pitchFamily="34" charset="-127"/>
              </a:rPr>
              <a:t>⇒</a:t>
            </a:r>
            <a:r>
              <a:rPr lang="el-GR"/>
              <a:t> αίσθημα κοινωνικής ενότητας</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idx="1"/>
          </p:nvPr>
        </p:nvSpPr>
        <p:spPr>
          <a:xfrm>
            <a:off x="468313" y="549275"/>
            <a:ext cx="8229600" cy="6308725"/>
          </a:xfrm>
        </p:spPr>
        <p:txBody>
          <a:bodyPr/>
          <a:lstStyle/>
          <a:p>
            <a:pPr>
              <a:lnSpc>
                <a:spcPct val="80000"/>
              </a:lnSpc>
              <a:buFontTx/>
              <a:buNone/>
            </a:pPr>
            <a:r>
              <a:rPr lang="el-GR" sz="1600"/>
              <a:t>     «</a:t>
            </a:r>
            <a:r>
              <a:rPr lang="el-GR" sz="2800" i="1"/>
              <a:t>Εμείς με το σύστημά μας έχουμε προφανώς διαφορετική αντίληψη για την πειθαρχία. Επιδιώκουμε μια πειθαρχία ενεργή. Δεν πιστεύουμε πως είναι πειθαρχημένο το παιδί που το αναγκάζουμε να μένει μουγκό και ακίνητο σαν παράλυτο. Ένα τέτοιο παιδί δεν είναι πειθαρχημένο μα εκμηδενισμένο. Πιστεύουμε πως ένα παιδί είναι πειθαρχημένο όταν είναι κύριος του εαυτού του κι όταν, κατά συνέπεια, μπορεί να επιβληθεί στον εαυτό του κάθε φορά που πρέπει ν’ ακολουθήσει ένα κανόνα ζωής. Δεν είναι εύκολο να καταλάβει κανείς ούτε να πετύχει μια τέτοια μορφή ενεργής πειθαρχίας. Αλλά σίγουρα περιέχει μια υψηλή εκπαιδευτική αρχή, εντελώς διαφορετική από τον απόλυτο εξαναγκασμό που δημιουργεί την ακινησία</a:t>
            </a:r>
            <a:r>
              <a:rPr lang="el-GR" sz="160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fontScale="90000"/>
          </a:bodyPr>
          <a:lstStyle/>
          <a:p>
            <a:r>
              <a:rPr lang="el-GR" sz="4000"/>
              <a:t>Οι μαθητές υπεύθυνοι </a:t>
            </a:r>
            <a:br>
              <a:rPr lang="el-GR" sz="4000"/>
            </a:br>
            <a:r>
              <a:rPr lang="el-GR" sz="4000"/>
              <a:t>για το χώρο τους</a:t>
            </a:r>
          </a:p>
        </p:txBody>
      </p:sp>
      <p:sp>
        <p:nvSpPr>
          <p:cNvPr id="95235" name="Rectangle 3"/>
          <p:cNvSpPr>
            <a:spLocks noGrp="1" noChangeArrowheads="1"/>
          </p:cNvSpPr>
          <p:nvPr>
            <p:ph type="body" idx="1"/>
          </p:nvPr>
        </p:nvSpPr>
        <p:spPr>
          <a:xfrm>
            <a:off x="457200" y="1773238"/>
            <a:ext cx="8229600" cy="4824412"/>
          </a:xfrm>
        </p:spPr>
        <p:txBody>
          <a:bodyPr/>
          <a:lstStyle/>
          <a:p>
            <a:pPr>
              <a:lnSpc>
                <a:spcPct val="80000"/>
              </a:lnSpc>
              <a:buFontTx/>
              <a:buNone/>
            </a:pPr>
            <a:r>
              <a:rPr lang="el-GR" sz="2400"/>
              <a:t>  «</a:t>
            </a:r>
            <a:r>
              <a:rPr lang="el-GR" sz="2700" i="1"/>
              <a:t>Η πειθαρχία, η τάξη, η ησυχία, η υπακοή, η ηθική ευαισθησία, εν ολίγοις όλα όσα υποδεικνύουν μια δύναμη προσαρμογής ιδιαίτερα έντονη. Και αυτό το παιδί παρουσιάζει επίσης ζωντάνια, ζωηράδα, εμπιστοσύνη στον εαυτό του, κουράγιο, αλληλεγγύη, δηλαδή ηθικές αρετές που είναι επίσης ηθικού χαρακτήρα. Παράλληλα εξαφανίζονται ή, καλύτερα, δεν εμφανίζονται τα ελαττώματα, τα οποία μάταια επιδιώκουμε να εξαλείψουμε με την εκπαίδευση: το καπρίτσιο, το καταστροφικό πνεύμα, το ψέμα, η ντροπαλότητα, ο φόβος και γενικά όλα τα χαρακτηριστικά που συνδέονται με μια κατάσταση άμυνας</a:t>
            </a:r>
            <a:r>
              <a:rPr lang="el-GR" sz="240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fontScale="90000"/>
          </a:bodyPr>
          <a:lstStyle/>
          <a:p>
            <a:r>
              <a:rPr lang="el-GR" sz="4000"/>
              <a:t>Ο νέος δάσκαλος</a:t>
            </a:r>
            <a:br>
              <a:rPr lang="el-GR" sz="4000"/>
            </a:br>
            <a:r>
              <a:rPr lang="el-GR" sz="4000"/>
              <a:t>(Ο ρόλος του)</a:t>
            </a:r>
          </a:p>
        </p:txBody>
      </p:sp>
      <p:sp>
        <p:nvSpPr>
          <p:cNvPr id="97283" name="Rectangle 3"/>
          <p:cNvSpPr>
            <a:spLocks noGrp="1" noChangeArrowheads="1"/>
          </p:cNvSpPr>
          <p:nvPr>
            <p:ph type="body" idx="1"/>
          </p:nvPr>
        </p:nvSpPr>
        <p:spPr/>
        <p:txBody>
          <a:bodyPr/>
          <a:lstStyle/>
          <a:p>
            <a:pPr>
              <a:lnSpc>
                <a:spcPct val="90000"/>
              </a:lnSpc>
            </a:pPr>
            <a:r>
              <a:rPr lang="el-GR"/>
              <a:t>Στόχος να εξαλείψει την πάλη ανάμεσα στον ενήλικο και το παιδί.</a:t>
            </a:r>
          </a:p>
          <a:p>
            <a:pPr>
              <a:lnSpc>
                <a:spcPct val="90000"/>
              </a:lnSpc>
            </a:pPr>
            <a:r>
              <a:rPr lang="el-GR"/>
              <a:t>Δάσκαλος: όχι οδηγός αλλά σημαντικός βοηθός, σύνδεσμος ανάμεσα στο υλικό και το πνεύμα</a:t>
            </a:r>
          </a:p>
          <a:p>
            <a:pPr>
              <a:lnSpc>
                <a:spcPct val="90000"/>
              </a:lnSpc>
            </a:pPr>
            <a:r>
              <a:rPr lang="el-GR"/>
              <a:t>Παιδαγωγικό υλικό: όχι διδακτικά μέσα (βοήθεια για το δάσκαλο) αλλά εργαλεία ανάπτυξης (βοήθεια για το μαθητή). </a:t>
            </a:r>
          </a:p>
          <a:p>
            <a:pPr>
              <a:lnSpc>
                <a:spcPct val="90000"/>
              </a:lnSpc>
            </a:pPr>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0" name="Picture 4" descr="pedago14"/>
          <p:cNvPicPr>
            <a:picLocks noGrp="1" noChangeAspect="1" noChangeArrowheads="1"/>
          </p:cNvPicPr>
          <p:nvPr>
            <p:ph type="body" idx="1"/>
          </p:nvPr>
        </p:nvPicPr>
        <p:blipFill>
          <a:blip r:embed="rId3" cstate="print"/>
          <a:srcRect/>
          <a:stretch>
            <a:fillRect/>
          </a:stretch>
        </p:blipFill>
        <p:spPr>
          <a:xfrm>
            <a:off x="2362200" y="838200"/>
            <a:ext cx="4191000" cy="5410200"/>
          </a:xfrm>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fontScale="90000"/>
          </a:bodyPr>
          <a:lstStyle/>
          <a:p>
            <a:r>
              <a:rPr lang="el-GR" b="1"/>
              <a:t/>
            </a:r>
            <a:br>
              <a:rPr lang="el-GR" b="1"/>
            </a:br>
            <a:r>
              <a:rPr lang="en-US" b="1"/>
              <a:t>Maria Montessori</a:t>
            </a:r>
            <a:r>
              <a:rPr lang="el-GR" b="1"/>
              <a:t>: </a:t>
            </a:r>
            <a:br>
              <a:rPr lang="el-GR" b="1"/>
            </a:br>
            <a:r>
              <a:rPr lang="el-GR" sz="2400" b="1" i="1"/>
              <a:t>“Δεν ανακάλυψα καμία εκπαιδευτική μέθοδο.</a:t>
            </a:r>
            <a:br>
              <a:rPr lang="el-GR" sz="2400" b="1" i="1"/>
            </a:br>
            <a:r>
              <a:rPr lang="el-GR" sz="2400" b="1" i="1"/>
              <a:t>Απλά έδωσα σε μερικά μικρά παιδιά την ευκαιρία να ζήσουν”</a:t>
            </a:r>
            <a:r>
              <a:rPr lang="el-GR" sz="3200" b="1" i="1"/>
              <a:t/>
            </a:r>
            <a:br>
              <a:rPr lang="el-GR" sz="3200" b="1" i="1"/>
            </a:br>
            <a:endParaRPr lang="el-GR" sz="4000"/>
          </a:p>
        </p:txBody>
      </p:sp>
      <p:pic>
        <p:nvPicPr>
          <p:cNvPr id="109571" name="Picture 3" descr="pedago13"/>
          <p:cNvPicPr>
            <a:picLocks noGrp="1" noChangeAspect="1" noChangeArrowheads="1"/>
          </p:cNvPicPr>
          <p:nvPr>
            <p:ph type="body" idx="1"/>
          </p:nvPr>
        </p:nvPicPr>
        <p:blipFill>
          <a:blip r:embed="rId3" cstate="print"/>
          <a:srcRect/>
          <a:stretch>
            <a:fillRect/>
          </a:stretch>
        </p:blipFill>
        <p:spPr>
          <a:xfrm>
            <a:off x="1042988" y="2349500"/>
            <a:ext cx="7345362" cy="4175125"/>
          </a:xfrm>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normAutofit fontScale="90000"/>
          </a:bodyPr>
          <a:lstStyle/>
          <a:p>
            <a:r>
              <a:rPr lang="en-US" sz="4000"/>
              <a:t>Alexander Sutherland Neil</a:t>
            </a:r>
            <a:r>
              <a:rPr lang="el-GR" sz="4000"/>
              <a:t/>
            </a:r>
            <a:br>
              <a:rPr lang="el-GR" sz="4000"/>
            </a:br>
            <a:endParaRPr lang="el-GR" sz="4000"/>
          </a:p>
        </p:txBody>
      </p:sp>
      <p:sp>
        <p:nvSpPr>
          <p:cNvPr id="7171" name="Rectangle 3"/>
          <p:cNvSpPr>
            <a:spLocks noGrp="1" noChangeArrowheads="1"/>
          </p:cNvSpPr>
          <p:nvPr>
            <p:ph type="body" sz="half" idx="1"/>
          </p:nvPr>
        </p:nvSpPr>
        <p:spPr/>
        <p:txBody>
          <a:bodyPr/>
          <a:lstStyle/>
          <a:p>
            <a:r>
              <a:rPr lang="el-GR" sz="2400" i="1"/>
              <a:t>Ευχαριστιέμαι να γίνονται ευτυχισμένα και να περπατάνε με ψηλά το κεφάλι</a:t>
            </a:r>
            <a:br>
              <a:rPr lang="el-GR" sz="2400" i="1"/>
            </a:br>
            <a:r>
              <a:rPr lang="el-GR" sz="2400" i="1"/>
              <a:t>παιδιά που τα γνώρισα δυστυχισμένα, γεμάτα μίσος και φόβο.</a:t>
            </a:r>
            <a:br>
              <a:rPr lang="el-GR" sz="2400" i="1"/>
            </a:br>
            <a:r>
              <a:rPr lang="el-GR" sz="2400" i="1"/>
              <a:t>Το αν θα γίνουν καθηγητές πανεπιστημίου ή υδραυλικοί, δε με νοιάζει”</a:t>
            </a:r>
            <a:br>
              <a:rPr lang="el-GR" sz="2400" i="1"/>
            </a:br>
            <a:endParaRPr lang="el-GR" sz="2400" b="1" i="1"/>
          </a:p>
          <a:p>
            <a:pPr>
              <a:buFontTx/>
              <a:buNone/>
            </a:pPr>
            <a:endParaRPr lang="el-GR" sz="2400"/>
          </a:p>
        </p:txBody>
      </p:sp>
      <p:pic>
        <p:nvPicPr>
          <p:cNvPr id="7174" name="Picture 6" descr="pedago17bb"/>
          <p:cNvPicPr>
            <a:picLocks noGrp="1" noChangeAspect="1" noChangeArrowheads="1"/>
          </p:cNvPicPr>
          <p:nvPr>
            <p:ph type="body" sz="half" idx="2"/>
          </p:nvPr>
        </p:nvPicPr>
        <p:blipFill>
          <a:blip r:embed="rId3" cstate="print"/>
          <a:srcRect/>
          <a:stretch>
            <a:fillRect/>
          </a:stretch>
        </p:blipFill>
        <p:spPr>
          <a:xfrm>
            <a:off x="4343400" y="1600200"/>
            <a:ext cx="4800600" cy="3124200"/>
          </a:xfrm>
          <a:noFill/>
          <a:ln/>
        </p:spPr>
      </p:pic>
      <p:sp>
        <p:nvSpPr>
          <p:cNvPr id="7175" name="Rectangle 7"/>
          <p:cNvSpPr>
            <a:spLocks noChangeArrowheads="1"/>
          </p:cNvSpPr>
          <p:nvPr/>
        </p:nvSpPr>
        <p:spPr bwMode="auto">
          <a:xfrm>
            <a:off x="4953000" y="5105400"/>
            <a:ext cx="3733800" cy="366713"/>
          </a:xfrm>
          <a:prstGeom prst="rect">
            <a:avLst/>
          </a:prstGeom>
          <a:noFill/>
          <a:ln w="9525">
            <a:noFill/>
            <a:miter lim="800000"/>
            <a:headEnd/>
            <a:tailEnd/>
          </a:ln>
          <a:effectLst/>
        </p:spPr>
        <p:txBody>
          <a:bodyPr>
            <a:spAutoFit/>
          </a:bodyPr>
          <a:lstStyle/>
          <a:p>
            <a:r>
              <a:rPr lang="el-GR" b="1" i="1"/>
              <a:t>Ο </a:t>
            </a:r>
            <a:r>
              <a:rPr lang="en-GB" b="1" i="1"/>
              <a:t>Neil</a:t>
            </a:r>
            <a:r>
              <a:rPr lang="el-GR" b="1" i="1"/>
              <a:t> στο </a:t>
            </a:r>
            <a:r>
              <a:rPr lang="en-GB" b="1" i="1"/>
              <a:t>Summerhill</a:t>
            </a:r>
            <a:endParaRPr lang="el-GR" b="1" i="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normAutofit fontScale="90000"/>
          </a:bodyPr>
          <a:lstStyle/>
          <a:p>
            <a:r>
              <a:rPr lang="en-US" sz="4000"/>
              <a:t>Alexander Sutherland Neil</a:t>
            </a:r>
            <a:r>
              <a:rPr lang="el-GR" sz="4000"/>
              <a:t/>
            </a:r>
            <a:br>
              <a:rPr lang="el-GR" sz="4000"/>
            </a:br>
            <a:endParaRPr lang="el-GR" sz="4000"/>
          </a:p>
        </p:txBody>
      </p:sp>
      <p:sp>
        <p:nvSpPr>
          <p:cNvPr id="7171" name="Rectangle 3"/>
          <p:cNvSpPr>
            <a:spLocks noGrp="1" noChangeArrowheads="1"/>
          </p:cNvSpPr>
          <p:nvPr>
            <p:ph type="body" sz="half" idx="1"/>
          </p:nvPr>
        </p:nvSpPr>
        <p:spPr/>
        <p:txBody>
          <a:bodyPr/>
          <a:lstStyle/>
          <a:p>
            <a:r>
              <a:rPr lang="el-GR" sz="2400" i="1"/>
              <a:t>Ευχαριστιέμαι να γίνονται ευτυχισμένα και να περπατάνε με ψηλά το κεφάλι</a:t>
            </a:r>
            <a:br>
              <a:rPr lang="el-GR" sz="2400" i="1"/>
            </a:br>
            <a:r>
              <a:rPr lang="el-GR" sz="2400" i="1"/>
              <a:t>παιδιά που τα γνώρισα δυστυχισμένα, γεμάτα μίσος και φόβο.</a:t>
            </a:r>
            <a:br>
              <a:rPr lang="el-GR" sz="2400" i="1"/>
            </a:br>
            <a:r>
              <a:rPr lang="el-GR" sz="2400" i="1"/>
              <a:t>Το αν θα γίνουν καθηγητές πανεπιστημίου ή υδραυλικοί, δε με νοιάζει”</a:t>
            </a:r>
            <a:br>
              <a:rPr lang="el-GR" sz="2400" i="1"/>
            </a:br>
            <a:endParaRPr lang="el-GR" sz="2400" b="1" i="1"/>
          </a:p>
          <a:p>
            <a:pPr>
              <a:buFontTx/>
              <a:buNone/>
            </a:pPr>
            <a:endParaRPr lang="el-GR" sz="2400"/>
          </a:p>
        </p:txBody>
      </p:sp>
      <p:pic>
        <p:nvPicPr>
          <p:cNvPr id="7174" name="Picture 6" descr="pedago17bb"/>
          <p:cNvPicPr>
            <a:picLocks noChangeAspect="1" noChangeArrowheads="1"/>
          </p:cNvPicPr>
          <p:nvPr>
            <p:ph type="body" sz="half" idx="2"/>
          </p:nvPr>
        </p:nvPicPr>
        <p:blipFill>
          <a:blip r:embed="rId3" cstate="print"/>
          <a:srcRect/>
          <a:stretch>
            <a:fillRect/>
          </a:stretch>
        </p:blipFill>
        <p:spPr>
          <a:xfrm>
            <a:off x="4343400" y="1600200"/>
            <a:ext cx="4800600" cy="3124200"/>
          </a:xfrm>
          <a:noFill/>
          <a:ln/>
        </p:spPr>
      </p:pic>
      <p:sp>
        <p:nvSpPr>
          <p:cNvPr id="7175" name="Rectangle 7"/>
          <p:cNvSpPr>
            <a:spLocks noChangeArrowheads="1"/>
          </p:cNvSpPr>
          <p:nvPr/>
        </p:nvSpPr>
        <p:spPr bwMode="auto">
          <a:xfrm>
            <a:off x="4953000" y="5105400"/>
            <a:ext cx="3733800" cy="366713"/>
          </a:xfrm>
          <a:prstGeom prst="rect">
            <a:avLst/>
          </a:prstGeom>
          <a:noFill/>
          <a:ln w="9525">
            <a:noFill/>
            <a:miter lim="800000"/>
            <a:headEnd/>
            <a:tailEnd/>
          </a:ln>
          <a:effectLst/>
        </p:spPr>
        <p:txBody>
          <a:bodyPr>
            <a:spAutoFit/>
          </a:bodyPr>
          <a:lstStyle/>
          <a:p>
            <a:r>
              <a:rPr lang="el-GR" b="1" i="1"/>
              <a:t>Ο </a:t>
            </a:r>
            <a:r>
              <a:rPr lang="en-GB" b="1" i="1"/>
              <a:t>Neil</a:t>
            </a:r>
            <a:r>
              <a:rPr lang="el-GR" b="1" i="1"/>
              <a:t> στο </a:t>
            </a:r>
            <a:r>
              <a:rPr lang="en-GB" b="1" i="1"/>
              <a:t>Summerhill</a:t>
            </a:r>
            <a:endParaRPr lang="el-GR" b="1" i="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sz="4000"/>
              <a:t>Alexander Sutherland Neil</a:t>
            </a:r>
            <a:r>
              <a:rPr lang="el-GR" sz="4000"/>
              <a:t/>
            </a:r>
            <a:br>
              <a:rPr lang="el-GR" sz="4000"/>
            </a:br>
            <a:r>
              <a:rPr lang="en-US" sz="4000"/>
              <a:t>1883-1973</a:t>
            </a:r>
            <a:endParaRPr lang="el-GR" sz="4000"/>
          </a:p>
        </p:txBody>
      </p:sp>
      <p:sp>
        <p:nvSpPr>
          <p:cNvPr id="12291" name="Rectangle 3"/>
          <p:cNvSpPr>
            <a:spLocks noGrp="1" noChangeArrowheads="1"/>
          </p:cNvSpPr>
          <p:nvPr>
            <p:ph type="body" idx="1"/>
          </p:nvPr>
        </p:nvSpPr>
        <p:spPr>
          <a:xfrm>
            <a:off x="457200" y="1600200"/>
            <a:ext cx="8229600" cy="5257800"/>
          </a:xfrm>
        </p:spPr>
        <p:txBody>
          <a:bodyPr/>
          <a:lstStyle/>
          <a:p>
            <a:pPr>
              <a:lnSpc>
                <a:spcPct val="90000"/>
              </a:lnSpc>
            </a:pPr>
            <a:r>
              <a:rPr lang="el-GR" sz="2800"/>
              <a:t>Ο Α. </a:t>
            </a:r>
            <a:r>
              <a:rPr lang="en-US" sz="2800"/>
              <a:t>S</a:t>
            </a:r>
            <a:r>
              <a:rPr lang="el-GR" sz="2800"/>
              <a:t>. </a:t>
            </a:r>
            <a:r>
              <a:rPr lang="en-US" sz="2800"/>
              <a:t>Neil</a:t>
            </a:r>
            <a:r>
              <a:rPr lang="el-GR" sz="2800"/>
              <a:t> γεννήθηκε στο Φόρφαρ Σκωτίας το 1883, τέταρτος στη σειρά από δεκατρία παιδιά. Ο πατέρας του ήταν διευθυντής στο σχολείο του χωριού, ένας στεγνός πουριτανός που εξουσίαζε την τάξη του με σιδερένια πειθαρχία, χρησιμοποιώντας μία ποικιλία από σκληρές (και δημοφιλείς την εποχή εκείνη) σωματικές ποινές. Σε ηλικία 15 ετών, ως μαθητής-</a:t>
            </a:r>
            <a:r>
              <a:rPr lang="en-US" sz="2800"/>
              <a:t> </a:t>
            </a:r>
            <a:r>
              <a:rPr lang="el-GR" sz="2800"/>
              <a:t>δάσκαλος ο </a:t>
            </a:r>
            <a:r>
              <a:rPr lang="en-US" sz="2800"/>
              <a:t>Neil</a:t>
            </a:r>
            <a:r>
              <a:rPr lang="el-GR" sz="2800"/>
              <a:t> υποχρεώθηκε να χρησιμοποιήσει παρόμοιες μεθόδους στους μικρότερους συμμαθητές του. Οι σχέσεις με τον πατέρα του, που ποτέ δεν έκρυψε πως θεωρούσε τον γιο του ανίκανο και ηλίθιο, ήταν εξαιρετικά δύσκολες.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l-GR"/>
              <a:t>Επαγγελματική δραστηριότητα</a:t>
            </a:r>
          </a:p>
        </p:txBody>
      </p:sp>
      <p:sp>
        <p:nvSpPr>
          <p:cNvPr id="14339" name="Rectangle 3"/>
          <p:cNvSpPr>
            <a:spLocks noGrp="1" noChangeArrowheads="1"/>
          </p:cNvSpPr>
          <p:nvPr>
            <p:ph type="body" idx="1"/>
          </p:nvPr>
        </p:nvSpPr>
        <p:spPr>
          <a:xfrm>
            <a:off x="457200" y="1600200"/>
            <a:ext cx="8229600" cy="5257800"/>
          </a:xfrm>
        </p:spPr>
        <p:txBody>
          <a:bodyPr/>
          <a:lstStyle/>
          <a:p>
            <a:pPr>
              <a:lnSpc>
                <a:spcPct val="80000"/>
              </a:lnSpc>
            </a:pPr>
            <a:r>
              <a:rPr lang="el-GR" sz="2400"/>
              <a:t>Στο Εδιμβούργο σπούδασε Φιλολογία</a:t>
            </a:r>
          </a:p>
          <a:p>
            <a:pPr>
              <a:lnSpc>
                <a:spcPct val="80000"/>
              </a:lnSpc>
            </a:pPr>
            <a:r>
              <a:rPr lang="el-GR" sz="2400"/>
              <a:t>Διευθυντής σε ένα μικρό σχολείο: Εκεί έγραψε το πρώτο του βιβλίο και άρχισε να διαμορφώνει τις ελευθεριακές εκπαιδευτικές του απόψεις.</a:t>
            </a:r>
          </a:p>
          <a:p>
            <a:pPr>
              <a:lnSpc>
                <a:spcPct val="80000"/>
              </a:lnSpc>
            </a:pPr>
            <a:r>
              <a:rPr lang="el-GR" sz="2400"/>
              <a:t>(1917) επηρεάσθηκε από την επίσκεψή του στο ίδρυμα “Μικρή Κοινοπολιτεία”, όπου έφηβοι με παραβατική συμπεριφορά αυτό-κυβερνιόνταν.</a:t>
            </a:r>
          </a:p>
          <a:p>
            <a:pPr>
              <a:lnSpc>
                <a:spcPct val="80000"/>
              </a:lnSpc>
            </a:pPr>
            <a:r>
              <a:rPr lang="el-GR" sz="2400"/>
              <a:t>Έκανε ψυχανάλυση και επηρεάσθηκε από το Φροϋδισμό.</a:t>
            </a:r>
          </a:p>
          <a:p>
            <a:pPr>
              <a:lnSpc>
                <a:spcPct val="80000"/>
              </a:lnSpc>
            </a:pPr>
            <a:r>
              <a:rPr lang="el-GR" sz="2400"/>
              <a:t>Ίδρυσε σχολεία (Γερμανία (περιοχή Δρέσδης), Αυστρία και στη Νότιο Αγγλία (όπου το σχολείο ονομάσθηκε </a:t>
            </a:r>
            <a:r>
              <a:rPr lang="en-GB" sz="2400"/>
              <a:t>Summerhill</a:t>
            </a:r>
            <a:r>
              <a:rPr lang="el-GR" sz="2400"/>
              <a:t>), πριν καταλήξει στη σημερινή του τοποθεσία, το Leiston της κομητείας του Suffolk</a:t>
            </a:r>
            <a:r>
              <a:rPr lang="en-US" sz="2400"/>
              <a:t> (1927)</a:t>
            </a:r>
            <a:r>
              <a:rPr lang="el-GR" sz="2400"/>
              <a:t>. </a:t>
            </a:r>
          </a:p>
          <a:p>
            <a:pPr>
              <a:lnSpc>
                <a:spcPct val="80000"/>
              </a:lnSpc>
            </a:pPr>
            <a:r>
              <a:rPr lang="el-GR" sz="2400"/>
              <a:t>Μέχρι το θάνατό του παρέμεινε ο ευτυχής εμπνευστής του “Ελεύθερου Σχολείου” του.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l-GR"/>
              <a:t>Παιδαγωγικές απόψεις</a:t>
            </a:r>
          </a:p>
        </p:txBody>
      </p:sp>
      <p:sp>
        <p:nvSpPr>
          <p:cNvPr id="19459" name="Rectangle 3"/>
          <p:cNvSpPr>
            <a:spLocks noGrp="1" noChangeArrowheads="1"/>
          </p:cNvSpPr>
          <p:nvPr>
            <p:ph type="body" idx="1"/>
          </p:nvPr>
        </p:nvSpPr>
        <p:spPr>
          <a:xfrm>
            <a:off x="457200" y="1600200"/>
            <a:ext cx="8229600" cy="5257800"/>
          </a:xfrm>
        </p:spPr>
        <p:txBody>
          <a:bodyPr/>
          <a:lstStyle/>
          <a:p>
            <a:r>
              <a:rPr lang="el-GR" sz="3800"/>
              <a:t>Πράξη και όχι συγκροτημένη θεωρία</a:t>
            </a:r>
          </a:p>
          <a:p>
            <a:r>
              <a:rPr lang="el-GR" sz="3800"/>
              <a:t>Γενναιόδωρες εκρήξεις, αγανακτισμένες αντιδράσεις, συστηματικές κριτικές, απλοϊκή επιχειρηματολογία </a:t>
            </a:r>
          </a:p>
          <a:p>
            <a:r>
              <a:rPr lang="el-GR" sz="3800"/>
              <a:t>Θερμός ανθρωπισμός, εμπιστοσύνη στο παιδί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l-GR" sz="4000"/>
              <a:t>Απόψεις για πολιτική και σχολείο</a:t>
            </a:r>
          </a:p>
        </p:txBody>
      </p:sp>
      <p:sp>
        <p:nvSpPr>
          <p:cNvPr id="21507" name="Rectangle 3"/>
          <p:cNvSpPr>
            <a:spLocks noGrp="1" noChangeArrowheads="1"/>
          </p:cNvSpPr>
          <p:nvPr>
            <p:ph type="body" idx="1"/>
          </p:nvPr>
        </p:nvSpPr>
        <p:spPr/>
        <p:txBody>
          <a:bodyPr/>
          <a:lstStyle/>
          <a:p>
            <a:pPr>
              <a:buFontTx/>
              <a:buNone/>
            </a:pPr>
            <a:r>
              <a:rPr lang="el-GR" sz="2800"/>
              <a:t>  «</a:t>
            </a:r>
            <a:r>
              <a:rPr lang="el-GR" sz="2800" i="1"/>
              <a:t>Αυτοί που έχουν την εξουσία στα χέρια τους βρίσκονται στο πλευρό των εκμεταλλευτών […] Η δημοκρατία είναι μια ματαιότητα, κυρίως γιατί ο λαός είναι λαός σκλάβων</a:t>
            </a:r>
            <a:r>
              <a:rPr lang="el-GR" sz="2800"/>
              <a:t>»</a:t>
            </a:r>
          </a:p>
          <a:p>
            <a:pPr>
              <a:buFontTx/>
              <a:buNone/>
            </a:pPr>
            <a:r>
              <a:rPr lang="el-GR" sz="2800"/>
              <a:t>  «</a:t>
            </a:r>
            <a:r>
              <a:rPr lang="el-GR" sz="2800" i="1"/>
              <a:t>Τα παιδιά πληρώνουν το τίμημα της δειλίας, της υποκρισίας […] Το σχολείο πλάθει το παιδί κάνοντάς το να καταλάβει ότι είναι κατώτερο […] Για πάντα θα του λείπει η πρωτοβουλία, η εμπιστοσύνη στον εαυτό του, η πρωτοτυπία</a:t>
            </a:r>
            <a:r>
              <a:rPr lang="el-GR" sz="2800"/>
              <a:t>»</a:t>
            </a:r>
          </a:p>
          <a:p>
            <a:pPr>
              <a:buFontTx/>
              <a:buNone/>
            </a:pPr>
            <a:endParaRPr lang="el-GR" sz="2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l-GR"/>
              <a:t>Στόχος του σχολείου</a:t>
            </a:r>
          </a:p>
        </p:txBody>
      </p:sp>
      <p:sp>
        <p:nvSpPr>
          <p:cNvPr id="27651" name="Rectangle 3"/>
          <p:cNvSpPr>
            <a:spLocks noGrp="1" noChangeArrowheads="1"/>
          </p:cNvSpPr>
          <p:nvPr>
            <p:ph type="body" idx="1"/>
          </p:nvPr>
        </p:nvSpPr>
        <p:spPr/>
        <p:txBody>
          <a:bodyPr/>
          <a:lstStyle/>
          <a:p>
            <a:r>
              <a:rPr lang="el-GR"/>
              <a:t>Να γίνει </a:t>
            </a:r>
            <a:r>
              <a:rPr lang="el-GR" b="1"/>
              <a:t>το σχολείο κατάλληλο για τα παιδιά – κι όχι τα παιδιά κατάλληλα για το σχολείο</a:t>
            </a:r>
            <a:r>
              <a:rPr lang="el-GR"/>
              <a:t> </a:t>
            </a:r>
          </a:p>
          <a:p>
            <a:r>
              <a:rPr lang="el-GR"/>
              <a:t>Το ενδιαφέρον του σχολείου θα πρέπει να στρέφεται πρωταρχικά στην </a:t>
            </a:r>
            <a:r>
              <a:rPr lang="el-GR" b="1"/>
              <a:t>εξασφάλιση της ευτυχίας και τη διατήρηση της ισορροπίας του παιδιού.</a:t>
            </a:r>
            <a:r>
              <a:rPr lang="el-G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l-GR"/>
              <a:t>Πρωταρχικό το ενδιαφέρον</a:t>
            </a:r>
          </a:p>
        </p:txBody>
      </p:sp>
      <p:sp>
        <p:nvSpPr>
          <p:cNvPr id="23555" name="Rectangle 3"/>
          <p:cNvSpPr>
            <a:spLocks noGrp="1" noChangeArrowheads="1"/>
          </p:cNvSpPr>
          <p:nvPr>
            <p:ph type="body" idx="1"/>
          </p:nvPr>
        </p:nvSpPr>
        <p:spPr/>
        <p:txBody>
          <a:bodyPr/>
          <a:lstStyle/>
          <a:p>
            <a:r>
              <a:rPr lang="el-GR"/>
              <a:t>«</a:t>
            </a:r>
            <a:r>
              <a:rPr lang="el-GR" i="1"/>
              <a:t>Όταν ένα παιδί κάνει μια χιονόμπαλα, έχει ενδιαφέρον …Δεν δίνω σημασία σε αυτό που φτιάχνει, όταν δημιουργεί, εάν φτιάχνει τραπέζια, χυλό ή σκέτς ή χιονόμπαλα… Υπάρχει περισσότερη πραγματική εκπαίδευση, όταν ο μαθητής φτιάχνει μια χιονόμπαλα, παρά όταν ακούει γραμματική επί μια ώρα</a:t>
            </a:r>
            <a:r>
              <a:rPr lang="el-G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Summerhill</a:t>
            </a:r>
            <a:endParaRPr lang="el-GR"/>
          </a:p>
        </p:txBody>
      </p:sp>
      <p:sp>
        <p:nvSpPr>
          <p:cNvPr id="54275" name="Rectangle 3"/>
          <p:cNvSpPr>
            <a:spLocks noGrp="1" noChangeArrowheads="1"/>
          </p:cNvSpPr>
          <p:nvPr>
            <p:ph type="body" idx="1"/>
          </p:nvPr>
        </p:nvSpPr>
        <p:spPr/>
        <p:txBody>
          <a:bodyPr/>
          <a:lstStyle/>
          <a:p>
            <a:pPr>
              <a:lnSpc>
                <a:spcPct val="80000"/>
              </a:lnSpc>
            </a:pPr>
            <a:r>
              <a:rPr lang="el-GR" sz="2800">
                <a:latin typeface="Comic Sans MS" pitchFamily="66" charset="0"/>
              </a:rPr>
              <a:t>Ιδρύθηκε το 1921 από τον </a:t>
            </a:r>
            <a:r>
              <a:rPr lang="en-US" sz="2800">
                <a:latin typeface="Comic Sans MS" pitchFamily="66" charset="0"/>
              </a:rPr>
              <a:t>A.S. Neill</a:t>
            </a:r>
            <a:r>
              <a:rPr lang="el-GR" sz="2800">
                <a:latin typeface="Comic Sans MS" pitchFamily="66" charset="0"/>
              </a:rPr>
              <a:t> τον «κηπουρό της παιδικής ηλικίας» όπως χαρακτηρίστηκε</a:t>
            </a:r>
            <a:r>
              <a:rPr lang="en-US" sz="2800">
                <a:latin typeface="Comic Sans MS" pitchFamily="66" charset="0"/>
              </a:rPr>
              <a:t>. </a:t>
            </a:r>
            <a:r>
              <a:rPr lang="el-GR" sz="2800">
                <a:latin typeface="Comic Sans MS" pitchFamily="66" charset="0"/>
              </a:rPr>
              <a:t>Το σχολείο βρίσκεται στο χωριό </a:t>
            </a:r>
            <a:r>
              <a:rPr lang="en-US" sz="2800">
                <a:latin typeface="Comic Sans MS" pitchFamily="66" charset="0"/>
              </a:rPr>
              <a:t>Leiston </a:t>
            </a:r>
            <a:r>
              <a:rPr lang="el-GR" sz="2800">
                <a:latin typeface="Comic Sans MS" pitchFamily="66" charset="0"/>
              </a:rPr>
              <a:t>της κομητείας </a:t>
            </a:r>
            <a:r>
              <a:rPr lang="en-US" sz="2800">
                <a:latin typeface="Comic Sans MS" pitchFamily="66" charset="0"/>
              </a:rPr>
              <a:t>Suffolk, </a:t>
            </a:r>
            <a:r>
              <a:rPr lang="el-GR" sz="2800">
                <a:latin typeface="Comic Sans MS" pitchFamily="66" charset="0"/>
              </a:rPr>
              <a:t>περίπου 100 χλμ από το Λονδίνο.</a:t>
            </a:r>
          </a:p>
          <a:p>
            <a:pPr>
              <a:lnSpc>
                <a:spcPct val="80000"/>
              </a:lnSpc>
            </a:pPr>
            <a:r>
              <a:rPr lang="el-GR" sz="2800">
                <a:latin typeface="Comic Sans MS" pitchFamily="66" charset="0"/>
              </a:rPr>
              <a:t>Το όνομά του οφείλεται σε μία προσωπική εμπειρία του Ν</a:t>
            </a:r>
            <a:r>
              <a:rPr lang="en-US" sz="2800">
                <a:latin typeface="Comic Sans MS" pitchFamily="66" charset="0"/>
              </a:rPr>
              <a:t>eill </a:t>
            </a:r>
            <a:r>
              <a:rPr lang="el-GR" sz="2800">
                <a:latin typeface="Comic Sans MS" pitchFamily="66" charset="0"/>
              </a:rPr>
              <a:t>και σημαίνει «Καλοκαίρι στο λόφο»</a:t>
            </a:r>
          </a:p>
          <a:p>
            <a:pPr>
              <a:lnSpc>
                <a:spcPct val="80000"/>
              </a:lnSpc>
            </a:pPr>
            <a:r>
              <a:rPr lang="el-GR" sz="2800">
                <a:latin typeface="Comic Sans MS" pitchFamily="66" charset="0"/>
              </a:rPr>
              <a:t>Πρόκειται για οικοτροφείο</a:t>
            </a:r>
            <a:r>
              <a:rPr lang="en-US" sz="2800">
                <a:latin typeface="Comic Sans MS" pitchFamily="66" charset="0"/>
              </a:rPr>
              <a:t> </a:t>
            </a:r>
            <a:r>
              <a:rPr lang="el-GR" sz="2800">
                <a:latin typeface="Comic Sans MS" pitchFamily="66" charset="0"/>
              </a:rPr>
              <a:t>(οι μαθητές και οι καθηγητές τρώνε και κοιμούνται σ’ αυτό) το οποίο φιλοξενεί παιδιά από 5 έως και 17 ετών διαφόρων εθνικοτήτων.</a:t>
            </a:r>
            <a:endParaRPr lang="en-US" sz="2800">
              <a:latin typeface="Comic Sans MS" pitchFamily="66" charset="0"/>
            </a:endParaRPr>
          </a:p>
          <a:p>
            <a:pPr>
              <a:lnSpc>
                <a:spcPct val="80000"/>
              </a:lnSpc>
            </a:pPr>
            <a:endParaRPr lang="el-GR" sz="2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p:txBody>
          <a:bodyPr/>
          <a:lstStyle/>
          <a:p>
            <a:pPr>
              <a:lnSpc>
                <a:spcPct val="90000"/>
              </a:lnSpc>
            </a:pPr>
            <a:r>
              <a:rPr lang="el-GR" sz="2800" i="1">
                <a:latin typeface="Comic Sans MS" pitchFamily="66" charset="0"/>
              </a:rPr>
              <a:t>«Το </a:t>
            </a:r>
            <a:r>
              <a:rPr lang="en-US" sz="2800" i="1">
                <a:latin typeface="Comic Sans MS" pitchFamily="66" charset="0"/>
              </a:rPr>
              <a:t>Summerhill</a:t>
            </a:r>
            <a:r>
              <a:rPr lang="el-GR" sz="2800" i="1">
                <a:latin typeface="Comic Sans MS" pitchFamily="66" charset="0"/>
              </a:rPr>
              <a:t> φαίνεται σαν κάποιο υπέροχο εξωπραγματικό νησάκι όπου υπάρχουν φωτισμένες ανθρώπινες σχέσεις και δε μοιάζει σε τίποτα μ’ αυτό τον τόπο της αγωνίας, της ταραχής και της σύγχυσης μέσα στον οποίο ζούμε και αγωνιζόμαστε»</a:t>
            </a:r>
            <a:r>
              <a:rPr lang="en-US" sz="2800" i="1">
                <a:latin typeface="Comic Sans MS" pitchFamily="66" charset="0"/>
              </a:rPr>
              <a:t>. </a:t>
            </a:r>
            <a:r>
              <a:rPr lang="en-US" sz="2800">
                <a:latin typeface="Comic Sans MS" pitchFamily="66" charset="0"/>
              </a:rPr>
              <a:t>Eda LeShan</a:t>
            </a:r>
            <a:r>
              <a:rPr lang="el-GR" sz="2800">
                <a:latin typeface="Comic Sans MS" pitchFamily="66" charset="0"/>
              </a:rPr>
              <a:t> </a:t>
            </a:r>
          </a:p>
          <a:p>
            <a:pPr>
              <a:lnSpc>
                <a:spcPct val="90000"/>
              </a:lnSpc>
            </a:pPr>
            <a:r>
              <a:rPr lang="el-GR" sz="2800">
                <a:latin typeface="Comic Sans MS" pitchFamily="66" charset="0"/>
              </a:rPr>
              <a:t>Ίσως να είναι το όνομα ενός μικρού σχολείου αλλά πρόκειται για ένα μεγάλο πείραμα στην εκπαίδευση, που χρησιμεύει για παράδειγμα σε άλλα σχολεία, γιατί το </a:t>
            </a:r>
            <a:r>
              <a:rPr lang="en-US" sz="2800">
                <a:latin typeface="Comic Sans MS" pitchFamily="66" charset="0"/>
              </a:rPr>
              <a:t>Summerhill</a:t>
            </a:r>
            <a:r>
              <a:rPr lang="el-GR" sz="2800">
                <a:latin typeface="Comic Sans MS" pitchFamily="66" charset="0"/>
              </a:rPr>
              <a:t> απέδειξε ότι η ελευθερία κάνει θαύματα.</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l-GR"/>
              <a:t>Βιογραφία</a:t>
            </a:r>
          </a:p>
        </p:txBody>
      </p:sp>
      <p:sp>
        <p:nvSpPr>
          <p:cNvPr id="115715" name="Rectangle 3"/>
          <p:cNvSpPr>
            <a:spLocks noGrp="1" noChangeArrowheads="1"/>
          </p:cNvSpPr>
          <p:nvPr>
            <p:ph type="body" idx="1"/>
          </p:nvPr>
        </p:nvSpPr>
        <p:spPr>
          <a:xfrm>
            <a:off x="533400" y="1447800"/>
            <a:ext cx="8229600" cy="5410200"/>
          </a:xfrm>
        </p:spPr>
        <p:txBody>
          <a:bodyPr/>
          <a:lstStyle/>
          <a:p>
            <a:pPr>
              <a:lnSpc>
                <a:spcPct val="80000"/>
              </a:lnSpc>
              <a:buFontTx/>
              <a:buNone/>
            </a:pPr>
            <a:r>
              <a:rPr lang="el-GR" sz="1800"/>
              <a:t>     </a:t>
            </a:r>
            <a:r>
              <a:rPr lang="el-GR" sz="2600"/>
              <a:t>Γεννήθηκε στην Ανκόνα από μορφωμένους αλλά φτωχούς γονείς. Στη συντηρητική Ιταλία του τέλους του 19ουαι. κατάφερε να γίνει η πρώτη γυναίκα ιατρός στη χώρα της. Συμμετείχε ενεργά στο γυναικείο κίνημα και έκανε σχετικές ομιλίες σε όλη την Ευρώπη, πράγμα που της έδωσε μεγάλη δημοσιότητα. Οι Υπουργοί παιδείας στην Ιταλία της απαγόρευσαν κάθε πρόσβαση σε παιδιά του Δημοτικού σχολείου, οδηγώντας την να ασχοληθεί με παιδιά προσχολικής ηλικίας. Τα εξαιρετικά αποτελέσματα και η συνεχής πρόοδος των μεθόδων της, η ενασχόλησή της με μη προνομιούχα παιδιά της έδωσαν ευρύτατη αποδοχή και ξεσήκωσαν κύματα ενθουσιασμού σε όλο τον κόσμο. Το 1939 έφυγε από την πατρίδα της για την Ινδία και τη Σρι Λάνκα, όπου και έζησε έως το 1947.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a:t>Summerhill: </a:t>
            </a:r>
            <a:r>
              <a:rPr lang="el-GR"/>
              <a:t>Κάντε ό,τι θέλετε</a:t>
            </a:r>
          </a:p>
        </p:txBody>
      </p:sp>
      <p:sp>
        <p:nvSpPr>
          <p:cNvPr id="16387" name="Rectangle 3"/>
          <p:cNvSpPr>
            <a:spLocks noGrp="1" noChangeArrowheads="1"/>
          </p:cNvSpPr>
          <p:nvPr>
            <p:ph type="body" idx="1"/>
          </p:nvPr>
        </p:nvSpPr>
        <p:spPr/>
        <p:txBody>
          <a:bodyPr/>
          <a:lstStyle/>
          <a:p>
            <a:r>
              <a:rPr lang="el-GR"/>
              <a:t>Προαιρετικά μαθήματα</a:t>
            </a:r>
          </a:p>
          <a:p>
            <a:r>
              <a:rPr lang="el-GR"/>
              <a:t>Παιχνίδια ή δραστηριότητες στο εργαστήριο-ατελιέ</a:t>
            </a:r>
          </a:p>
          <a:p>
            <a:r>
              <a:rPr lang="el-GR"/>
              <a:t>Τα βράδια χορός-θέατρο-γιορτές</a:t>
            </a:r>
          </a:p>
          <a:p>
            <a:r>
              <a:rPr lang="el-GR"/>
              <a:t>Κάθε Σάββατο Γενική Συνέλευση, για να πάρουν αποφάσεις, όπου ενήλικες και μαθητές είχαν ισάξια ψήφο</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l-GR">
                <a:solidFill>
                  <a:srgbClr val="F8F8F8"/>
                </a:solidFill>
              </a:rPr>
              <a:t>Πρόγραμμα</a:t>
            </a:r>
          </a:p>
        </p:txBody>
      </p:sp>
      <p:sp>
        <p:nvSpPr>
          <p:cNvPr id="58371" name="Rectangle 3"/>
          <p:cNvSpPr>
            <a:spLocks noGrp="1" noChangeArrowheads="1"/>
          </p:cNvSpPr>
          <p:nvPr>
            <p:ph type="body" idx="1"/>
          </p:nvPr>
        </p:nvSpPr>
        <p:spPr/>
        <p:txBody>
          <a:bodyPr/>
          <a:lstStyle/>
          <a:p>
            <a:pPr>
              <a:lnSpc>
                <a:spcPct val="90000"/>
              </a:lnSpc>
            </a:pPr>
            <a:r>
              <a:rPr lang="el-GR" sz="2400">
                <a:latin typeface="Comic Sans MS" pitchFamily="66" charset="0"/>
              </a:rPr>
              <a:t>Η συμμετοχή στο μάθημα είναι προαιρετική. Υπάρχει πρόγραμμα διδασκαλίας αλλά μόνο για τους δασκάλους. Τα παιδιά παρακολουθούν μαθήματα όχι μόνο ανάλογα με την ηλικία τους αλλά και με τα ενδιαφέροντά τους. </a:t>
            </a:r>
          </a:p>
          <a:p>
            <a:pPr>
              <a:lnSpc>
                <a:spcPct val="90000"/>
              </a:lnSpc>
            </a:pPr>
            <a:r>
              <a:rPr lang="el-GR" sz="2400">
                <a:latin typeface="Comic Sans MS" pitchFamily="66" charset="0"/>
              </a:rPr>
              <a:t>Εκτός από τα κλασικά μαθήματα (Αγγλικά, Μαθηματικά, Φυσικές Επιστήμες κλπ.), διδάσκονται επίσης η  Ξυλουργική, η Ηχοληψία-dj, η Μουσική, η Φωτογραφία, η Ζωγραφική, το Θέατρο, η Μαγειρική κ.α. </a:t>
            </a:r>
          </a:p>
          <a:p>
            <a:pPr>
              <a:lnSpc>
                <a:spcPct val="90000"/>
              </a:lnSpc>
            </a:pPr>
            <a:r>
              <a:rPr lang="el-GR" sz="2400">
                <a:latin typeface="Comic Sans MS" pitchFamily="66" charset="0"/>
              </a:rPr>
              <a:t>Πριν αποφοιτήσουν οι μαθητές δίνουν -αν θέλουν- τις εθνικές απολυτήριες εξετάσεις</a:t>
            </a:r>
            <a:r>
              <a:rPr lang="el-GR" sz="2400" b="1">
                <a:latin typeface="Comic Sans MS" pitchFamily="66" charset="0"/>
              </a:rPr>
              <a:t>.</a:t>
            </a:r>
            <a:r>
              <a:rPr lang="el-GR" sz="2400">
                <a:latin typeface="Comic Sans MS" pitchFamily="66" charset="0"/>
              </a:rPr>
              <a:t> Οι περισσότεροι μαθητές του Summerhill επιλέγουν να δώσουν αυτές τις εξετάσεις και έχουν ποσοστά επιτυχίας υψηλότερα από τον μέσο όρο των υπόλοιπων Βρετανικών σχολείων.</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endParaRPr lang="el-GR"/>
          </a:p>
        </p:txBody>
      </p:sp>
      <p:sp>
        <p:nvSpPr>
          <p:cNvPr id="59395" name="Rectangle 3"/>
          <p:cNvSpPr>
            <a:spLocks noGrp="1" noChangeArrowheads="1"/>
          </p:cNvSpPr>
          <p:nvPr>
            <p:ph type="body" idx="1"/>
          </p:nvPr>
        </p:nvSpPr>
        <p:spPr/>
        <p:txBody>
          <a:bodyPr/>
          <a:lstStyle/>
          <a:p>
            <a:r>
              <a:rPr lang="el-GR" sz="2800">
                <a:latin typeface="Comic Sans MS" pitchFamily="66" charset="0"/>
              </a:rPr>
              <a:t>Στο </a:t>
            </a:r>
            <a:r>
              <a:rPr lang="en-US" sz="2800">
                <a:latin typeface="Comic Sans MS" pitchFamily="66" charset="0"/>
              </a:rPr>
              <a:t>Summerhill </a:t>
            </a:r>
            <a:r>
              <a:rPr lang="el-GR" sz="2800">
                <a:latin typeface="Comic Sans MS" pitchFamily="66" charset="0"/>
              </a:rPr>
              <a:t>τίποτα δεν είναι καταναγκαστικό.</a:t>
            </a:r>
          </a:p>
          <a:p>
            <a:r>
              <a:rPr lang="el-GR" sz="2800" b="1" u="sng">
                <a:latin typeface="Comic Sans MS" pitchFamily="66" charset="0"/>
              </a:rPr>
              <a:t>Δεν </a:t>
            </a:r>
            <a:r>
              <a:rPr lang="el-GR" sz="2800">
                <a:latin typeface="Comic Sans MS" pitchFamily="66" charset="0"/>
              </a:rPr>
              <a:t>διδάσκονται Θρησκευτικά</a:t>
            </a:r>
          </a:p>
          <a:p>
            <a:r>
              <a:rPr lang="el-GR" sz="2800">
                <a:latin typeface="Comic Sans MS" pitchFamily="66" charset="0"/>
              </a:rPr>
              <a:t>Το σχολείο διοικείται από τους ίδιους τους μαθητές και τους καθηγητές</a:t>
            </a:r>
            <a:r>
              <a:rPr lang="el-GR" sz="2800" b="1">
                <a:latin typeface="Comic Sans MS" pitchFamily="66" charset="0"/>
              </a:rPr>
              <a:t>.</a:t>
            </a:r>
            <a:r>
              <a:rPr lang="el-GR" sz="2800">
                <a:latin typeface="Comic Sans MS" pitchFamily="66" charset="0"/>
              </a:rPr>
              <a:t> Τρεις φορές την εβδομάδα γίνεται η σχολική συνέλευση, στην οποία λύνονται καθημερινά προβλήματα και ψηφίζονται οι νόμοι του σχολείου. Όλοι έχουν ίσο δικαίωμα ψήφου.  </a:t>
            </a:r>
          </a:p>
          <a:p>
            <a:endParaRPr lang="el-GR" sz="2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t>Summerhill</a:t>
            </a:r>
            <a:endParaRPr lang="el-GR"/>
          </a:p>
        </p:txBody>
      </p:sp>
      <p:pic>
        <p:nvPicPr>
          <p:cNvPr id="10244" name="Picture 4" descr="pedago17bbb"/>
          <p:cNvPicPr>
            <a:picLocks noChangeAspect="1" noChangeArrowheads="1"/>
          </p:cNvPicPr>
          <p:nvPr>
            <p:ph type="body" idx="1"/>
          </p:nvPr>
        </p:nvPicPr>
        <p:blipFill>
          <a:blip r:embed="rId3" cstate="print"/>
          <a:srcRect/>
          <a:stretch>
            <a:fillRect/>
          </a:stretch>
        </p:blipFill>
        <p:spPr>
          <a:xfrm>
            <a:off x="304800" y="1447800"/>
            <a:ext cx="8382000" cy="5410200"/>
          </a:xfrm>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endParaRPr lang="el-GR"/>
          </a:p>
        </p:txBody>
      </p:sp>
      <p:sp>
        <p:nvSpPr>
          <p:cNvPr id="48131" name="Rectangle 3"/>
          <p:cNvSpPr>
            <a:spLocks noGrp="1" noChangeArrowheads="1"/>
          </p:cNvSpPr>
          <p:nvPr>
            <p:ph type="body" idx="1"/>
          </p:nvPr>
        </p:nvSpPr>
        <p:spPr/>
        <p:txBody>
          <a:bodyPr/>
          <a:lstStyle/>
          <a:p>
            <a:endParaRPr lang="el-GR"/>
          </a:p>
        </p:txBody>
      </p:sp>
      <p:pic>
        <p:nvPicPr>
          <p:cNvPr id="48133" name="Picture 5" descr="SummerhillSchool"/>
          <p:cNvPicPr>
            <a:picLocks noChangeAspect="1" noChangeArrowheads="1"/>
          </p:cNvPicPr>
          <p:nvPr/>
        </p:nvPicPr>
        <p:blipFill>
          <a:blip r:embed="rId3" cstate="print"/>
          <a:srcRect/>
          <a:stretch>
            <a:fillRect/>
          </a:stretch>
        </p:blipFill>
        <p:spPr bwMode="auto">
          <a:xfrm>
            <a:off x="0" y="0"/>
            <a:ext cx="9829800" cy="691991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t>Summerhill</a:t>
            </a:r>
            <a:endParaRPr lang="el-GR"/>
          </a:p>
        </p:txBody>
      </p:sp>
      <p:pic>
        <p:nvPicPr>
          <p:cNvPr id="10244" name="Picture 4" descr="pedago17bbb"/>
          <p:cNvPicPr>
            <a:picLocks noGrp="1" noChangeAspect="1" noChangeArrowheads="1"/>
          </p:cNvPicPr>
          <p:nvPr>
            <p:ph type="body" idx="1"/>
          </p:nvPr>
        </p:nvPicPr>
        <p:blipFill>
          <a:blip r:embed="rId3" cstate="print"/>
          <a:srcRect/>
          <a:stretch>
            <a:fillRect/>
          </a:stretch>
        </p:blipFill>
        <p:spPr>
          <a:xfrm>
            <a:off x="304800" y="1447800"/>
            <a:ext cx="8382000" cy="5410200"/>
          </a:xfrm>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endParaRPr lang="el-GR"/>
          </a:p>
        </p:txBody>
      </p:sp>
      <p:sp>
        <p:nvSpPr>
          <p:cNvPr id="48131" name="Rectangle 3"/>
          <p:cNvSpPr>
            <a:spLocks noGrp="1" noChangeArrowheads="1"/>
          </p:cNvSpPr>
          <p:nvPr>
            <p:ph type="body" idx="1"/>
          </p:nvPr>
        </p:nvSpPr>
        <p:spPr/>
        <p:txBody>
          <a:bodyPr/>
          <a:lstStyle/>
          <a:p>
            <a:endParaRPr lang="el-GR"/>
          </a:p>
        </p:txBody>
      </p:sp>
      <p:pic>
        <p:nvPicPr>
          <p:cNvPr id="48133" name="Picture 5" descr="SummerhillSchool"/>
          <p:cNvPicPr>
            <a:picLocks noChangeAspect="1" noChangeArrowheads="1"/>
          </p:cNvPicPr>
          <p:nvPr/>
        </p:nvPicPr>
        <p:blipFill>
          <a:blip r:embed="rId3" cstate="print"/>
          <a:srcRect/>
          <a:stretch>
            <a:fillRect/>
          </a:stretch>
        </p:blipFill>
        <p:spPr bwMode="auto">
          <a:xfrm>
            <a:off x="0" y="0"/>
            <a:ext cx="9829800" cy="6919913"/>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Grp="1" noChangeAspect="1" noChangeArrowheads="1"/>
          </p:cNvPicPr>
          <p:nvPr>
            <p:ph/>
          </p:nvPr>
        </p:nvPicPr>
        <p:blipFill>
          <a:blip r:embed="rId2" cstate="print"/>
          <a:srcRect/>
          <a:stretch>
            <a:fillRect/>
          </a:stretch>
        </p:blipFill>
        <p:spPr>
          <a:xfrm>
            <a:off x="0" y="0"/>
            <a:ext cx="9144000" cy="6858000"/>
          </a:xfrm>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l-GR" sz="4000">
                <a:solidFill>
                  <a:srgbClr val="F8F8F8"/>
                </a:solidFill>
              </a:rPr>
              <a:t>Γενικές Πληροφορίες</a:t>
            </a:r>
          </a:p>
        </p:txBody>
      </p:sp>
      <p:sp>
        <p:nvSpPr>
          <p:cNvPr id="6147" name="Rectangle 3"/>
          <p:cNvSpPr>
            <a:spLocks noGrp="1" noChangeArrowheads="1"/>
          </p:cNvSpPr>
          <p:nvPr>
            <p:ph type="body" idx="1"/>
          </p:nvPr>
        </p:nvSpPr>
        <p:spPr>
          <a:xfrm>
            <a:off x="395288" y="1557338"/>
            <a:ext cx="8229600" cy="4525962"/>
          </a:xfrm>
        </p:spPr>
        <p:txBody>
          <a:bodyPr/>
          <a:lstStyle/>
          <a:p>
            <a:pPr>
              <a:lnSpc>
                <a:spcPct val="80000"/>
              </a:lnSpc>
            </a:pPr>
            <a:r>
              <a:rPr lang="el-GR" sz="2800">
                <a:latin typeface="Comic Sans MS" pitchFamily="66" charset="0"/>
              </a:rPr>
              <a:t>Ιδρύθηκε το 1921 από τον </a:t>
            </a:r>
            <a:r>
              <a:rPr lang="en-US" sz="2800">
                <a:latin typeface="Comic Sans MS" pitchFamily="66" charset="0"/>
              </a:rPr>
              <a:t>A.S. Neill</a:t>
            </a:r>
            <a:r>
              <a:rPr lang="el-GR" sz="2800">
                <a:latin typeface="Comic Sans MS" pitchFamily="66" charset="0"/>
              </a:rPr>
              <a:t> τον «κηπουρό της παιδικής ηλικίας» όπως χαρακτηρίστηκε</a:t>
            </a:r>
            <a:r>
              <a:rPr lang="en-US" sz="2800">
                <a:latin typeface="Comic Sans MS" pitchFamily="66" charset="0"/>
              </a:rPr>
              <a:t>. </a:t>
            </a:r>
            <a:r>
              <a:rPr lang="el-GR" sz="2800">
                <a:latin typeface="Comic Sans MS" pitchFamily="66" charset="0"/>
              </a:rPr>
              <a:t>Το σχολείο βρίσκεται στο χωριό </a:t>
            </a:r>
            <a:r>
              <a:rPr lang="en-US" sz="2800">
                <a:latin typeface="Comic Sans MS" pitchFamily="66" charset="0"/>
              </a:rPr>
              <a:t>Leiston </a:t>
            </a:r>
            <a:r>
              <a:rPr lang="el-GR" sz="2800">
                <a:latin typeface="Comic Sans MS" pitchFamily="66" charset="0"/>
              </a:rPr>
              <a:t>της κομητείας </a:t>
            </a:r>
            <a:r>
              <a:rPr lang="en-US" sz="2800">
                <a:latin typeface="Comic Sans MS" pitchFamily="66" charset="0"/>
              </a:rPr>
              <a:t>Suffolk, </a:t>
            </a:r>
            <a:r>
              <a:rPr lang="el-GR" sz="2800">
                <a:latin typeface="Comic Sans MS" pitchFamily="66" charset="0"/>
              </a:rPr>
              <a:t>περίπου 100 χλμ από το Λονδίνο.</a:t>
            </a:r>
          </a:p>
          <a:p>
            <a:pPr>
              <a:lnSpc>
                <a:spcPct val="80000"/>
              </a:lnSpc>
            </a:pPr>
            <a:r>
              <a:rPr lang="el-GR" sz="2800">
                <a:latin typeface="Comic Sans MS" pitchFamily="66" charset="0"/>
              </a:rPr>
              <a:t>Το όνομά του οφείλεται σε μία προσωπική εμπειρία του Ν</a:t>
            </a:r>
            <a:r>
              <a:rPr lang="en-US" sz="2800">
                <a:latin typeface="Comic Sans MS" pitchFamily="66" charset="0"/>
              </a:rPr>
              <a:t>eill </a:t>
            </a:r>
            <a:r>
              <a:rPr lang="el-GR" sz="2800">
                <a:latin typeface="Comic Sans MS" pitchFamily="66" charset="0"/>
              </a:rPr>
              <a:t>και σημαίνει «Καλοκαίρι στο λόφο»</a:t>
            </a:r>
          </a:p>
          <a:p>
            <a:pPr>
              <a:lnSpc>
                <a:spcPct val="80000"/>
              </a:lnSpc>
            </a:pPr>
            <a:r>
              <a:rPr lang="el-GR" sz="2800">
                <a:latin typeface="Comic Sans MS" pitchFamily="66" charset="0"/>
              </a:rPr>
              <a:t>Πρόκειται για οικοτροφείο</a:t>
            </a:r>
            <a:r>
              <a:rPr lang="en-US" sz="2800">
                <a:latin typeface="Comic Sans MS" pitchFamily="66" charset="0"/>
              </a:rPr>
              <a:t> </a:t>
            </a:r>
            <a:r>
              <a:rPr lang="el-GR" sz="2800">
                <a:latin typeface="Comic Sans MS" pitchFamily="66" charset="0"/>
              </a:rPr>
              <a:t>(οι μαθητές και οι καθηγητές τρώνε και κοιμούνται σ’ αυτό) το οποίο φιλοξενεί παιδιά από 5 έως και 17 ετών διαφόρων εθνικοτήτων.</a:t>
            </a:r>
            <a:endParaRPr lang="en-US" sz="2800">
              <a:latin typeface="Comic Sans MS" pitchFamily="66" charset="0"/>
            </a:endParaRPr>
          </a:p>
          <a:p>
            <a:pPr>
              <a:lnSpc>
                <a:spcPct val="80000"/>
              </a:lnSpc>
            </a:pPr>
            <a:endParaRPr lang="el-GR" sz="2800">
              <a:latin typeface="Comic Sans MS" pitchFamily="66"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r>
              <a:rPr lang="el-GR" sz="3600" dirty="0"/>
              <a:t>Ο Λόγος ύπαρξης του </a:t>
            </a:r>
            <a:r>
              <a:rPr lang="en-US" sz="3600" dirty="0" err="1"/>
              <a:t>Summerhill</a:t>
            </a:r>
            <a:endParaRPr lang="el-GR" sz="3600" dirty="0"/>
          </a:p>
        </p:txBody>
      </p:sp>
      <p:sp>
        <p:nvSpPr>
          <p:cNvPr id="9221" name="Rectangle 5"/>
          <p:cNvSpPr>
            <a:spLocks noGrp="1" noChangeArrowheads="1"/>
          </p:cNvSpPr>
          <p:nvPr>
            <p:ph type="body" sz="half" idx="1"/>
          </p:nvPr>
        </p:nvSpPr>
        <p:spPr/>
        <p:txBody>
          <a:bodyPr/>
          <a:lstStyle/>
          <a:p>
            <a:r>
              <a:rPr lang="el-GR" sz="2000">
                <a:latin typeface="Comic Sans MS" pitchFamily="66" charset="0"/>
              </a:rPr>
              <a:t>Σκοπός του </a:t>
            </a:r>
            <a:r>
              <a:rPr lang="en-US" sz="2000">
                <a:latin typeface="Comic Sans MS" pitchFamily="66" charset="0"/>
              </a:rPr>
              <a:t>Neill</a:t>
            </a:r>
            <a:r>
              <a:rPr lang="el-GR" sz="2000">
                <a:latin typeface="Comic Sans MS" pitchFamily="66" charset="0"/>
              </a:rPr>
              <a:t> ήταν να κάνει ένα σχολείο κατάλληλο για τα παιδιά και όχι τα παιδιά κατάλληλα για το σχολείο.</a:t>
            </a:r>
          </a:p>
          <a:p>
            <a:r>
              <a:rPr lang="el-GR" sz="2000" i="1">
                <a:latin typeface="Comic Sans MS" pitchFamily="66" charset="0"/>
              </a:rPr>
              <a:t>«Η βασική αρχή που θα πρέπει να διέπει όλα τα εκπαιδευτικά συστήματα πρέπει να είναι η προϋπόθεση της ευτυχίας του παιδιού. Ένα σχολείο θα πρέπει να κρίνεται από τα πρόσωπα των μαθητών του και όχι από τις ακαδημαϊκές επιτυχίες του.»</a:t>
            </a:r>
            <a:r>
              <a:rPr lang="el-GR" sz="2000">
                <a:latin typeface="Comic Sans MS" pitchFamily="66" charset="0"/>
              </a:rPr>
              <a:t> </a:t>
            </a:r>
            <a:r>
              <a:rPr lang="en-US" sz="2000">
                <a:latin typeface="Comic Sans MS" pitchFamily="66" charset="0"/>
              </a:rPr>
              <a:t>A.S. Neill</a:t>
            </a:r>
            <a:endParaRPr lang="el-GR" sz="2000">
              <a:latin typeface="Comic Sans MS" pitchFamily="66" charset="0"/>
            </a:endParaRPr>
          </a:p>
          <a:p>
            <a:endParaRPr lang="el-GR" sz="2400">
              <a:latin typeface="Comic Sans MS" pitchFamily="66" charset="0"/>
            </a:endParaRPr>
          </a:p>
        </p:txBody>
      </p:sp>
      <p:pic>
        <p:nvPicPr>
          <p:cNvPr id="9222" name="Picture 6"/>
          <p:cNvPicPr>
            <a:picLocks noGrp="1" noChangeAspect="1" noChangeArrowheads="1"/>
          </p:cNvPicPr>
          <p:nvPr>
            <p:ph sz="half" idx="2"/>
          </p:nvPr>
        </p:nvPicPr>
        <p:blipFill>
          <a:blip r:embed="rId2" cstate="print"/>
          <a:srcRect/>
          <a:stretch>
            <a:fillRect/>
          </a:stretch>
        </p:blipFill>
        <p:spPr>
          <a:xfrm>
            <a:off x="4648200" y="1341438"/>
            <a:ext cx="4038600" cy="4784725"/>
          </a:xfr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4800" b="1"/>
              <a:t>Montessori</a:t>
            </a:r>
            <a:r>
              <a:rPr lang="el-GR" sz="4800" b="1"/>
              <a:t> (1870-1952)</a:t>
            </a:r>
          </a:p>
        </p:txBody>
      </p:sp>
      <p:sp>
        <p:nvSpPr>
          <p:cNvPr id="50179" name="Rectangle 3"/>
          <p:cNvSpPr>
            <a:spLocks noGrp="1" noChangeArrowheads="1"/>
          </p:cNvSpPr>
          <p:nvPr>
            <p:ph type="body" idx="1"/>
          </p:nvPr>
        </p:nvSpPr>
        <p:spPr>
          <a:xfrm>
            <a:off x="457200" y="1600200"/>
            <a:ext cx="8229600" cy="4687888"/>
          </a:xfrm>
        </p:spPr>
        <p:txBody>
          <a:bodyPr/>
          <a:lstStyle/>
          <a:p>
            <a:pPr>
              <a:lnSpc>
                <a:spcPct val="90000"/>
              </a:lnSpc>
            </a:pPr>
            <a:r>
              <a:rPr lang="el-GR"/>
              <a:t>Γιατρός </a:t>
            </a:r>
            <a:r>
              <a:rPr lang="en-US"/>
              <a:t>(</a:t>
            </a:r>
            <a:r>
              <a:rPr lang="el-GR"/>
              <a:t>η πρώτη στη χώρα της) &amp; Ανθρωπολόγος </a:t>
            </a:r>
          </a:p>
          <a:p>
            <a:pPr>
              <a:lnSpc>
                <a:spcPct val="90000"/>
              </a:lnSpc>
            </a:pPr>
            <a:r>
              <a:rPr lang="el-GR"/>
              <a:t>Ανθρωπολογική θεώρηση &amp; Φιλοσοφία της Αγωγής </a:t>
            </a:r>
            <a:r>
              <a:rPr lang="el-GR">
                <a:latin typeface="Malgun Gothic" pitchFamily="34" charset="-127"/>
                <a:ea typeface="Malgun Gothic" pitchFamily="34" charset="-127"/>
              </a:rPr>
              <a:t>⇒</a:t>
            </a:r>
            <a:r>
              <a:rPr lang="el-GR"/>
              <a:t> εκπαιδευτική θεωρία πάνω στην οποία στηρίζεται η εκπαιδευτική μέθοδος </a:t>
            </a:r>
            <a:r>
              <a:rPr lang="en-US"/>
              <a:t>Montessori</a:t>
            </a:r>
          </a:p>
          <a:p>
            <a:pPr>
              <a:lnSpc>
                <a:spcPct val="90000"/>
              </a:lnSpc>
            </a:pPr>
            <a:r>
              <a:rPr lang="el-GR"/>
              <a:t>Παρά τις επιστημονικές της (θετικιστικού τύπου) αξιώσεις οι προτάσεις της κινούνται στο πλαίσιο της ουτοπίας και του μεσσιανισμού.</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p:cNvPicPr>
            <a:picLocks noGrp="1" noChangeAspect="1" noChangeArrowheads="1"/>
          </p:cNvPicPr>
          <p:nvPr>
            <p:ph sz="half" idx="1"/>
          </p:nvPr>
        </p:nvPicPr>
        <p:blipFill>
          <a:blip r:embed="rId2" cstate="print"/>
          <a:srcRect/>
          <a:stretch>
            <a:fillRect/>
          </a:stretch>
        </p:blipFill>
        <p:spPr/>
      </p:pic>
      <p:sp>
        <p:nvSpPr>
          <p:cNvPr id="14342" name="Rectangle 6"/>
          <p:cNvSpPr>
            <a:spLocks noGrp="1" noChangeArrowheads="1"/>
          </p:cNvSpPr>
          <p:nvPr>
            <p:ph type="body" sz="half" idx="2"/>
          </p:nvPr>
        </p:nvSpPr>
        <p:spPr/>
        <p:txBody>
          <a:bodyPr>
            <a:normAutofit lnSpcReduction="10000"/>
          </a:bodyPr>
          <a:lstStyle/>
          <a:p>
            <a:pPr>
              <a:lnSpc>
                <a:spcPct val="80000"/>
              </a:lnSpc>
            </a:pPr>
            <a:r>
              <a:rPr lang="el-GR" sz="2400">
                <a:latin typeface="Comic Sans MS" pitchFamily="66" charset="0"/>
              </a:rPr>
              <a:t>Στο </a:t>
            </a:r>
            <a:r>
              <a:rPr lang="en-US" sz="2400">
                <a:latin typeface="Comic Sans MS" pitchFamily="66" charset="0"/>
              </a:rPr>
              <a:t>Summerhill </a:t>
            </a:r>
            <a:r>
              <a:rPr lang="el-GR" sz="2400">
                <a:latin typeface="Comic Sans MS" pitchFamily="66" charset="0"/>
              </a:rPr>
              <a:t>τίποτα δεν είναι καταναγκαστικό.</a:t>
            </a:r>
          </a:p>
          <a:p>
            <a:pPr>
              <a:lnSpc>
                <a:spcPct val="80000"/>
              </a:lnSpc>
            </a:pPr>
            <a:r>
              <a:rPr lang="el-GR" sz="2400" b="1" u="sng">
                <a:latin typeface="Comic Sans MS" pitchFamily="66" charset="0"/>
              </a:rPr>
              <a:t>Δεν </a:t>
            </a:r>
            <a:r>
              <a:rPr lang="el-GR" sz="2400">
                <a:latin typeface="Comic Sans MS" pitchFamily="66" charset="0"/>
              </a:rPr>
              <a:t>διδάσκονται Θρησκευτικά</a:t>
            </a:r>
          </a:p>
          <a:p>
            <a:pPr>
              <a:lnSpc>
                <a:spcPct val="80000"/>
              </a:lnSpc>
            </a:pPr>
            <a:r>
              <a:rPr lang="el-GR" sz="2400">
                <a:latin typeface="Comic Sans MS" pitchFamily="66" charset="0"/>
              </a:rPr>
              <a:t>Το σχολείο διοικείται από τους ίδιους τους μαθητές και τους καθηγητές</a:t>
            </a:r>
            <a:r>
              <a:rPr lang="el-GR" sz="2400" b="1">
                <a:latin typeface="Comic Sans MS" pitchFamily="66" charset="0"/>
              </a:rPr>
              <a:t>.</a:t>
            </a:r>
            <a:r>
              <a:rPr lang="el-GR" sz="2400">
                <a:latin typeface="Comic Sans MS" pitchFamily="66" charset="0"/>
              </a:rPr>
              <a:t> Τρεις φορές την εβδομάδα γίνεται η σχολική συνέλευση, στην οποία λύνονται καθημερινά προβλήματα και ψηφίζονται οι νόμοι του σχολείου. Όλοι έχουν ίσο δικαίωμα ψήφου.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p:cNvPicPr>
            <a:picLocks noGrp="1" noChangeAspect="1" noChangeArrowheads="1"/>
          </p:cNvPicPr>
          <p:nvPr>
            <p:ph sz="half" idx="1"/>
          </p:nvPr>
        </p:nvPicPr>
        <p:blipFill>
          <a:blip r:embed="rId2" cstate="print"/>
          <a:srcRect/>
          <a:stretch>
            <a:fillRect/>
          </a:stretch>
        </p:blipFill>
        <p:spPr/>
      </p:pic>
      <p:sp>
        <p:nvSpPr>
          <p:cNvPr id="18438" name="Rectangle 6"/>
          <p:cNvSpPr>
            <a:spLocks noGrp="1" noChangeArrowheads="1"/>
          </p:cNvSpPr>
          <p:nvPr>
            <p:ph type="body" sz="half" idx="2"/>
          </p:nvPr>
        </p:nvSpPr>
        <p:spPr/>
        <p:txBody>
          <a:bodyPr/>
          <a:lstStyle/>
          <a:p>
            <a:pPr>
              <a:lnSpc>
                <a:spcPct val="80000"/>
              </a:lnSpc>
            </a:pPr>
            <a:r>
              <a:rPr lang="el-GR" sz="2000">
                <a:latin typeface="Comic Sans MS" pitchFamily="66" charset="0"/>
              </a:rPr>
              <a:t>Τα παιδιά μυούνται στις έννοιες της δημοκρατικότητας, της ισότητας και της δικαιοσύνης.</a:t>
            </a:r>
          </a:p>
          <a:p>
            <a:pPr>
              <a:lnSpc>
                <a:spcPct val="80000"/>
              </a:lnSpc>
            </a:pPr>
            <a:r>
              <a:rPr lang="el-GR" sz="2000">
                <a:latin typeface="Comic Sans MS" pitchFamily="66" charset="0"/>
              </a:rPr>
              <a:t>Δεν αναπτύσσουν διάφορες ψυχοσωματικές αρρώστιες ούτε ψάχνουν για κάποιον φταίχτη, επαναστατούν πολύ απλά ενάντια στον ανθρώπινο πόνο.</a:t>
            </a:r>
          </a:p>
          <a:p>
            <a:pPr>
              <a:lnSpc>
                <a:spcPct val="80000"/>
              </a:lnSpc>
            </a:pPr>
            <a:r>
              <a:rPr lang="el-GR" sz="2000">
                <a:latin typeface="Comic Sans MS" pitchFamily="66" charset="0"/>
              </a:rPr>
              <a:t>Ζουν τη δική τους ζωή και όχι αυτή που θέλουν να τους προβάλλουν οι γονείς και οι εκπαιδευτικοί γι αυτό και ζουν ευτυχισμένα.</a:t>
            </a:r>
          </a:p>
          <a:p>
            <a:pPr>
              <a:lnSpc>
                <a:spcPct val="80000"/>
              </a:lnSpc>
            </a:pPr>
            <a:endParaRPr lang="el-GR" sz="2000">
              <a:latin typeface="Comic Sans MS" pitchFamily="66" charset="0"/>
            </a:endParaRPr>
          </a:p>
          <a:p>
            <a:pPr>
              <a:lnSpc>
                <a:spcPct val="80000"/>
              </a:lnSpc>
            </a:pPr>
            <a:endParaRPr lang="el-GR" sz="280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0" name="Rectangle 8"/>
          <p:cNvSpPr>
            <a:spLocks noGrp="1" noChangeArrowheads="1"/>
          </p:cNvSpPr>
          <p:nvPr>
            <p:ph type="body" idx="1"/>
          </p:nvPr>
        </p:nvSpPr>
        <p:spPr/>
        <p:txBody>
          <a:bodyPr/>
          <a:lstStyle/>
          <a:p>
            <a:pPr algn="ctr">
              <a:buFontTx/>
              <a:buNone/>
            </a:pPr>
            <a:r>
              <a:rPr lang="el-GR" sz="2400"/>
              <a:t>    </a:t>
            </a:r>
            <a:r>
              <a:rPr lang="el-GR" i="1">
                <a:solidFill>
                  <a:srgbClr val="FF0066"/>
                </a:solidFill>
                <a:latin typeface="Monotype Corsiva" pitchFamily="66" charset="0"/>
              </a:rPr>
              <a:t>«Αν εκπαιδεύετε τα παιδιά σας με ελευθερία,</a:t>
            </a:r>
            <a:r>
              <a:rPr lang="en-US" i="1">
                <a:solidFill>
                  <a:srgbClr val="FF0066"/>
                </a:solidFill>
                <a:latin typeface="Monotype Corsiva" pitchFamily="66" charset="0"/>
              </a:rPr>
              <a:t>          </a:t>
            </a:r>
            <a:r>
              <a:rPr lang="el-GR" i="1">
                <a:solidFill>
                  <a:srgbClr val="FF0066"/>
                </a:solidFill>
                <a:latin typeface="Monotype Corsiva" pitchFamily="66" charset="0"/>
              </a:rPr>
              <a:t> θα </a:t>
            </a:r>
            <a:r>
              <a:rPr lang="en-US" i="1">
                <a:solidFill>
                  <a:srgbClr val="FF0066"/>
                </a:solidFill>
                <a:latin typeface="Monotype Corsiva" pitchFamily="66" charset="0"/>
              </a:rPr>
              <a:t> </a:t>
            </a:r>
            <a:r>
              <a:rPr lang="el-GR" i="1">
                <a:solidFill>
                  <a:srgbClr val="FF0066"/>
                </a:solidFill>
                <a:latin typeface="Monotype Corsiva" pitchFamily="66" charset="0"/>
              </a:rPr>
              <a:t>αποκτήσουν συνείδηση του εαυτού τους, γιατί η ελευθερία επιτρέπει στο υποσυνείδητο να γίνει συνειδητό. Να γιατί τα πιο πολλά παιδιά του </a:t>
            </a:r>
            <a:r>
              <a:rPr lang="en-US" i="1">
                <a:solidFill>
                  <a:srgbClr val="FF0066"/>
                </a:solidFill>
                <a:latin typeface="Monotype Corsiva" pitchFamily="66" charset="0"/>
              </a:rPr>
              <a:t>Summerhill</a:t>
            </a:r>
            <a:r>
              <a:rPr lang="el-GR" i="1">
                <a:solidFill>
                  <a:srgbClr val="FF0066"/>
                </a:solidFill>
                <a:latin typeface="Monotype Corsiva" pitchFamily="66" charset="0"/>
              </a:rPr>
              <a:t> έχουν πολύ λίγες αμφιβολίες σχετικά με τη ζωή. Ξέρουν τι θέλουν. Και πιστεύουν σταθερά ότι θα το πετύχουν.» </a:t>
            </a:r>
            <a:endParaRPr lang="en-US" i="1">
              <a:solidFill>
                <a:srgbClr val="FF0066"/>
              </a:solidFill>
              <a:latin typeface="Monotype Corsiva" pitchFamily="66" charset="0"/>
            </a:endParaRPr>
          </a:p>
          <a:p>
            <a:pPr algn="ctr">
              <a:buFontTx/>
              <a:buNone/>
            </a:pPr>
            <a:r>
              <a:rPr lang="el-GR" i="1">
                <a:solidFill>
                  <a:srgbClr val="FF0066"/>
                </a:solidFill>
                <a:latin typeface="Tahoma" pitchFamily="34" charset="0"/>
              </a:rPr>
              <a:t>Α.</a:t>
            </a:r>
            <a:r>
              <a:rPr lang="en-US" i="1">
                <a:solidFill>
                  <a:srgbClr val="FF0066"/>
                </a:solidFill>
                <a:latin typeface="Tahoma" pitchFamily="34" charset="0"/>
              </a:rPr>
              <a:t>S. Neill</a:t>
            </a:r>
            <a:endParaRPr lang="el-GR" i="1">
              <a:solidFill>
                <a:srgbClr val="FF0066"/>
              </a:solidFill>
              <a:latin typeface="Tahoma"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el-GR" sz="4000"/>
              <a:t>Βασικές αρχές παιδαγωγικής </a:t>
            </a:r>
            <a:r>
              <a:rPr lang="en-US" sz="4000"/>
              <a:t>Montessori</a:t>
            </a:r>
            <a:endParaRPr lang="el-GR" sz="4000"/>
          </a:p>
        </p:txBody>
      </p:sp>
      <p:sp>
        <p:nvSpPr>
          <p:cNvPr id="58371" name="Rectangle 3"/>
          <p:cNvSpPr>
            <a:spLocks noGrp="1" noChangeArrowheads="1"/>
          </p:cNvSpPr>
          <p:nvPr>
            <p:ph type="body" idx="1"/>
          </p:nvPr>
        </p:nvSpPr>
        <p:spPr/>
        <p:txBody>
          <a:bodyPr/>
          <a:lstStyle/>
          <a:p>
            <a:r>
              <a:rPr lang="el-GR" dirty="0"/>
              <a:t>Ενυπάρχον σχέδιο ανάπτυξης &amp; ορμή</a:t>
            </a:r>
          </a:p>
          <a:p>
            <a:r>
              <a:rPr lang="el-GR" dirty="0" smtClean="0"/>
              <a:t>Αγωγή </a:t>
            </a:r>
            <a:r>
              <a:rPr lang="el-GR" dirty="0"/>
              <a:t>ως Ομαλοποίηση – σημασία συγκέντρωσης</a:t>
            </a:r>
          </a:p>
          <a:p>
            <a:r>
              <a:rPr lang="el-GR" dirty="0"/>
              <a:t>Διδακτικό στήριγμα</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l-GR"/>
              <a:t>Νέα </a:t>
            </a:r>
            <a:r>
              <a:rPr lang="en-US"/>
              <a:t>vs </a:t>
            </a:r>
            <a:r>
              <a:rPr lang="el-GR"/>
              <a:t>Παλιά αγωγή</a:t>
            </a:r>
          </a:p>
        </p:txBody>
      </p:sp>
      <p:sp>
        <p:nvSpPr>
          <p:cNvPr id="74755" name="Rectangle 3"/>
          <p:cNvSpPr>
            <a:spLocks noGrp="1" noChangeArrowheads="1"/>
          </p:cNvSpPr>
          <p:nvPr>
            <p:ph type="body" idx="1"/>
          </p:nvPr>
        </p:nvSpPr>
        <p:spPr>
          <a:xfrm>
            <a:off x="457200" y="1981200"/>
            <a:ext cx="8229600" cy="4876800"/>
          </a:xfrm>
        </p:spPr>
        <p:txBody>
          <a:bodyPr/>
          <a:lstStyle/>
          <a:p>
            <a:r>
              <a:rPr lang="el-GR"/>
              <a:t>Παλιά αγωγή: ο ενήλικος αποφασίζει – το παιδί υπακούει και υποτάσσεται (πάλη).</a:t>
            </a:r>
          </a:p>
          <a:p>
            <a:r>
              <a:rPr lang="el-GR"/>
              <a:t>Νέα αγωγή: Ο ενήλικος ετοιμάζει ένα περιβάλλον που να ανταποκρίνεται στις ανάγκες της ζωής και της ανάπτυξης του παιδιού και θέτει στη διάθεσή του σε κάθε στάδιο της ανάπτυξής του τα μέσα που χρειάζονται για να ανταποκριθεί στις ανάγκες του.</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457200" y="620713"/>
            <a:ext cx="8229600" cy="5976937"/>
          </a:xfrm>
        </p:spPr>
        <p:txBody>
          <a:bodyPr/>
          <a:lstStyle/>
          <a:p>
            <a:pPr>
              <a:lnSpc>
                <a:spcPct val="90000"/>
              </a:lnSpc>
            </a:pPr>
            <a:r>
              <a:rPr lang="el-GR"/>
              <a:t>Παλιά αγωγή: αγνοεί το σχέδιο δόμησης του παιδιού και την Ορμή και φράζει με εμπόδια τη φυσιολογική πορεία της προβλεπόμενης ανάπτυξης </a:t>
            </a:r>
            <a:r>
              <a:rPr lang="el-GR">
                <a:latin typeface="Malgun Gothic" pitchFamily="34" charset="-127"/>
                <a:ea typeface="Malgun Gothic" pitchFamily="34" charset="-127"/>
              </a:rPr>
              <a:t>⇒</a:t>
            </a:r>
            <a:r>
              <a:rPr lang="el-GR"/>
              <a:t> παιδί που έχει εκτραπεί από τη φυσιολογική του πορεία, οπότε είναι φορτωμένο με ελαττώματα, παραξενιές, ντροπαλότητα, φοβίες, ψέματα, αλαζονεία, λαιμαργία.</a:t>
            </a:r>
          </a:p>
          <a:p>
            <a:pPr>
              <a:lnSpc>
                <a:spcPct val="90000"/>
              </a:lnSpc>
            </a:pPr>
            <a:r>
              <a:rPr lang="el-GR"/>
              <a:t>Νέα αγωγή: το παιδί ελευθερώνεται έμμεσα από αυτές τις δεσμεύσεις που του έχουν επιβληθεί και του επιτρέπεται να ξαναβρεί τη φυσιολογική του πορεία, να ομαλοποιηθεί.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l-GR"/>
              <a:t>Άρα</a:t>
            </a:r>
          </a:p>
        </p:txBody>
      </p:sp>
      <p:sp>
        <p:nvSpPr>
          <p:cNvPr id="113667" name="Rectangle 3"/>
          <p:cNvSpPr>
            <a:spLocks noGrp="1" noChangeArrowheads="1"/>
          </p:cNvSpPr>
          <p:nvPr>
            <p:ph type="body" idx="1"/>
          </p:nvPr>
        </p:nvSpPr>
        <p:spPr>
          <a:xfrm>
            <a:off x="457200" y="1600200"/>
            <a:ext cx="8229600" cy="5257800"/>
          </a:xfrm>
        </p:spPr>
        <p:txBody>
          <a:bodyPr/>
          <a:lstStyle/>
          <a:p>
            <a:pPr>
              <a:lnSpc>
                <a:spcPct val="90000"/>
              </a:lnSpc>
            </a:pPr>
            <a:r>
              <a:rPr lang="el-GR" sz="2800"/>
              <a:t>Για τη Μοντεσόρι το παιδί μαθαίνει αυθόρμητα. Οι εκπαιδευτικοί θα πρέπει να λειτουργούν ως εκείνοι που δομούν το παιδικό περιβάλλον ώστε αυτό να παράσχει περισσότερες ευκαιρίες για μάθηση. Το Μοντεσοριανό </a:t>
            </a:r>
            <a:r>
              <a:rPr lang="el-GR" sz="2800" u="sng"/>
              <a:t>δομημένο περιβάλλον</a:t>
            </a:r>
            <a:r>
              <a:rPr lang="el-GR" sz="2800"/>
              <a:t> επιτυγχάνεται με τα </a:t>
            </a:r>
            <a:r>
              <a:rPr lang="el-GR" sz="2800" u="sng"/>
              <a:t>εκπαιδευτικά υλικά</a:t>
            </a:r>
            <a:r>
              <a:rPr lang="el-GR" sz="2800"/>
              <a:t> και παιχνίδια, μα και με την κατασκευή των σπιτιών των παιδιών. Εδώ τα πολύ μικρά παιδιά δεν αναγκάζονται να ζήσουν σε κτίρια που έχουν κατασκευασθεί από και για τους ενήλικες, αλλά σε φιλικούς και ευχάριστους χώρους, όπου ακόμα και τα αντικείμενα που χειρίζονται σέβονται τις διαστάσεις τους.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0" name="Picture 4" descr="pedago14"/>
          <p:cNvPicPr>
            <a:picLocks noChangeAspect="1" noChangeArrowheads="1"/>
          </p:cNvPicPr>
          <p:nvPr>
            <p:ph type="body" idx="1"/>
          </p:nvPr>
        </p:nvPicPr>
        <p:blipFill>
          <a:blip r:embed="rId3" cstate="print"/>
          <a:srcRect/>
          <a:stretch>
            <a:fillRect/>
          </a:stretch>
        </p:blipFill>
        <p:spPr>
          <a:xfrm>
            <a:off x="2362200" y="838200"/>
            <a:ext cx="4191000" cy="5410200"/>
          </a:xfrm>
          <a:noFill/>
          <a:ln/>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2372</Words>
  <Application>Microsoft Office PowerPoint</Application>
  <PresentationFormat>Προβολή στην οθόνη (4:3)</PresentationFormat>
  <Paragraphs>136</Paragraphs>
  <Slides>42</Slides>
  <Notes>31</Notes>
  <HiddenSlides>0</HiddenSlides>
  <MMClips>0</MMClips>
  <ScaleCrop>false</ScaleCrop>
  <HeadingPairs>
    <vt:vector size="4" baseType="variant">
      <vt:variant>
        <vt:lpstr>Θέμα</vt:lpstr>
      </vt:variant>
      <vt:variant>
        <vt:i4>1</vt:i4>
      </vt:variant>
      <vt:variant>
        <vt:lpstr>Τίτλοι διαφανειών</vt:lpstr>
      </vt:variant>
      <vt:variant>
        <vt:i4>42</vt:i4>
      </vt:variant>
    </vt:vector>
  </HeadingPairs>
  <TitlesOfParts>
    <vt:vector size="43" baseType="lpstr">
      <vt:lpstr>Θέμα του Office</vt:lpstr>
      <vt:lpstr>Montessori - Neil</vt:lpstr>
      <vt:lpstr> Maria Montessori:  “Δεν ανακάλυψα καμία εκπαιδευτική μέθοδο. Απλά έδωσα σε μερικά μικρά παιδιά την ευκαιρία να ζήσουν” </vt:lpstr>
      <vt:lpstr>Βιογραφία</vt:lpstr>
      <vt:lpstr>Montessori (1870-1952)</vt:lpstr>
      <vt:lpstr>Βασικές αρχές παιδαγωγικής Montessori</vt:lpstr>
      <vt:lpstr>Νέα vs Παλιά αγωγή</vt:lpstr>
      <vt:lpstr>Διαφάνεια 7</vt:lpstr>
      <vt:lpstr>Άρα</vt:lpstr>
      <vt:lpstr>Διαφάνεια 9</vt:lpstr>
      <vt:lpstr>Διαφάνεια 10</vt:lpstr>
      <vt:lpstr>Ασκήσεις της καθημερινής ζωής ⇒ ομαλοποίηση</vt:lpstr>
      <vt:lpstr>Διδακτικό στήριγμα:  στήριγμα ανάπτυξης</vt:lpstr>
      <vt:lpstr>Κοινά στοιχεία στις πέντε ομάδες</vt:lpstr>
      <vt:lpstr>Διαφάνεια 14</vt:lpstr>
      <vt:lpstr>Αριθμός και κατηγορίες μαθητών</vt:lpstr>
      <vt:lpstr>Διαφάνεια 16</vt:lpstr>
      <vt:lpstr>Οι μαθητές υπεύθυνοι  για το χώρο τους</vt:lpstr>
      <vt:lpstr>Ο νέος δάσκαλος (Ο ρόλος του)</vt:lpstr>
      <vt:lpstr>Διαφάνεια 19</vt:lpstr>
      <vt:lpstr>Alexander Sutherland Neil </vt:lpstr>
      <vt:lpstr>Alexander Sutherland Neil </vt:lpstr>
      <vt:lpstr>Alexander Sutherland Neil 1883-1973</vt:lpstr>
      <vt:lpstr>Επαγγελματική δραστηριότητα</vt:lpstr>
      <vt:lpstr>Παιδαγωγικές απόψεις</vt:lpstr>
      <vt:lpstr>Απόψεις για πολιτική και σχολείο</vt:lpstr>
      <vt:lpstr>Στόχος του σχολείου</vt:lpstr>
      <vt:lpstr>Πρωταρχικό το ενδιαφέρον</vt:lpstr>
      <vt:lpstr>Summerhill</vt:lpstr>
      <vt:lpstr>Διαφάνεια 29</vt:lpstr>
      <vt:lpstr>Summerhill: Κάντε ό,τι θέλετε</vt:lpstr>
      <vt:lpstr>Πρόγραμμα</vt:lpstr>
      <vt:lpstr>Διαφάνεια 32</vt:lpstr>
      <vt:lpstr>Summerhill</vt:lpstr>
      <vt:lpstr>Διαφάνεια 34</vt:lpstr>
      <vt:lpstr>Summerhill</vt:lpstr>
      <vt:lpstr>Διαφάνεια 36</vt:lpstr>
      <vt:lpstr>Διαφάνεια 37</vt:lpstr>
      <vt:lpstr>Γενικές Πληροφορίες</vt:lpstr>
      <vt:lpstr>Ο Λόγος ύπαρξης του Summerhill</vt:lpstr>
      <vt:lpstr>Διαφάνεια 40</vt:lpstr>
      <vt:lpstr>Διαφάνεια 41</vt:lpstr>
      <vt:lpstr>Διαφάνεια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Montessori - Neil</dc:title>
  <dc:creator>vtsafos</dc:creator>
  <cp:lastModifiedBy>vtsafos</cp:lastModifiedBy>
  <cp:revision>1</cp:revision>
  <dcterms:created xsi:type="dcterms:W3CDTF">2015-12-02T10:58:08Z</dcterms:created>
  <dcterms:modified xsi:type="dcterms:W3CDTF">2015-12-02T11:09:13Z</dcterms:modified>
</cp:coreProperties>
</file>