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8" r:id="rId8"/>
    <p:sldId id="263" r:id="rId9"/>
    <p:sldId id="262" r:id="rId10"/>
    <p:sldId id="264" r:id="rId11"/>
    <p:sldId id="267" r:id="rId12"/>
    <p:sldId id="266" r:id="rId13"/>
    <p:sldId id="269" r:id="rId14"/>
    <p:sldId id="270" r:id="rId15"/>
    <p:sldId id="272" r:id="rId16"/>
    <p:sldId id="273" r:id="rId17"/>
    <p:sldId id="274" r:id="rId18"/>
    <p:sldId id="275" r:id="rId19"/>
    <p:sldId id="276" r:id="rId20"/>
    <p:sldId id="277" r:id="rId21"/>
    <p:sldId id="27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4679"/>
  </p:normalViewPr>
  <p:slideViewPr>
    <p:cSldViewPr snapToGrid="0" snapToObjects="1">
      <p:cViewPr varScale="1">
        <p:scale>
          <a:sx n="88" d="100"/>
          <a:sy n="88" d="100"/>
        </p:scale>
        <p:origin x="184" y="7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86E00-81BA-8241-BB6D-ECD1DE7F61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012EEE9-6AF1-3E43-B695-96DDEBCD98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78BD77D-003B-324E-80BF-B16618D7835E}"/>
              </a:ext>
            </a:extLst>
          </p:cNvPr>
          <p:cNvSpPr>
            <a:spLocks noGrp="1"/>
          </p:cNvSpPr>
          <p:nvPr>
            <p:ph type="dt" sz="half" idx="10"/>
          </p:nvPr>
        </p:nvSpPr>
        <p:spPr/>
        <p:txBody>
          <a:bodyPr/>
          <a:lstStyle/>
          <a:p>
            <a:fld id="{CAAD8734-096C-7A4D-B37C-323A7110969B}" type="datetimeFigureOut">
              <a:rPr lang="en-US" smtClean="0"/>
              <a:t>11/3/20</a:t>
            </a:fld>
            <a:endParaRPr lang="en-US" dirty="0"/>
          </a:p>
        </p:txBody>
      </p:sp>
      <p:sp>
        <p:nvSpPr>
          <p:cNvPr id="5" name="Footer Placeholder 4">
            <a:extLst>
              <a:ext uri="{FF2B5EF4-FFF2-40B4-BE49-F238E27FC236}">
                <a16:creationId xmlns:a16="http://schemas.microsoft.com/office/drawing/2014/main" id="{A65DEC67-D266-884A-8838-665E64E121D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D5B2618-6FEE-F14D-9CC2-003E3C766A47}"/>
              </a:ext>
            </a:extLst>
          </p:cNvPr>
          <p:cNvSpPr>
            <a:spLocks noGrp="1"/>
          </p:cNvSpPr>
          <p:nvPr>
            <p:ph type="sldNum" sz="quarter" idx="12"/>
          </p:nvPr>
        </p:nvSpPr>
        <p:spPr/>
        <p:txBody>
          <a:bodyPr/>
          <a:lstStyle/>
          <a:p>
            <a:fld id="{05E4912B-C798-E141-9DCE-78A6CF96221D}" type="slidenum">
              <a:rPr lang="en-US" smtClean="0"/>
              <a:t>‹#›</a:t>
            </a:fld>
            <a:endParaRPr lang="en-US" dirty="0"/>
          </a:p>
        </p:txBody>
      </p:sp>
    </p:spTree>
    <p:extLst>
      <p:ext uri="{BB962C8B-B14F-4D97-AF65-F5344CB8AC3E}">
        <p14:creationId xmlns:p14="http://schemas.microsoft.com/office/powerpoint/2010/main" val="3074548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B4E53-D015-FC4F-AFBA-C2F1B933253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B327D36-C42A-E14A-9306-68E8F5B2B86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D79A06-3D8C-B941-B6B2-46CF80C4C39D}"/>
              </a:ext>
            </a:extLst>
          </p:cNvPr>
          <p:cNvSpPr>
            <a:spLocks noGrp="1"/>
          </p:cNvSpPr>
          <p:nvPr>
            <p:ph type="dt" sz="half" idx="10"/>
          </p:nvPr>
        </p:nvSpPr>
        <p:spPr/>
        <p:txBody>
          <a:bodyPr/>
          <a:lstStyle/>
          <a:p>
            <a:fld id="{CAAD8734-096C-7A4D-B37C-323A7110969B}" type="datetimeFigureOut">
              <a:rPr lang="en-US" smtClean="0"/>
              <a:t>11/3/20</a:t>
            </a:fld>
            <a:endParaRPr lang="en-US" dirty="0"/>
          </a:p>
        </p:txBody>
      </p:sp>
      <p:sp>
        <p:nvSpPr>
          <p:cNvPr id="5" name="Footer Placeholder 4">
            <a:extLst>
              <a:ext uri="{FF2B5EF4-FFF2-40B4-BE49-F238E27FC236}">
                <a16:creationId xmlns:a16="http://schemas.microsoft.com/office/drawing/2014/main" id="{FBF043C3-68DB-9047-B3A3-712BA962657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57220E4-0AE2-B74E-AC14-BFD89136C19B}"/>
              </a:ext>
            </a:extLst>
          </p:cNvPr>
          <p:cNvSpPr>
            <a:spLocks noGrp="1"/>
          </p:cNvSpPr>
          <p:nvPr>
            <p:ph type="sldNum" sz="quarter" idx="12"/>
          </p:nvPr>
        </p:nvSpPr>
        <p:spPr/>
        <p:txBody>
          <a:bodyPr/>
          <a:lstStyle/>
          <a:p>
            <a:fld id="{05E4912B-C798-E141-9DCE-78A6CF96221D}" type="slidenum">
              <a:rPr lang="en-US" smtClean="0"/>
              <a:t>‹#›</a:t>
            </a:fld>
            <a:endParaRPr lang="en-US" dirty="0"/>
          </a:p>
        </p:txBody>
      </p:sp>
    </p:spTree>
    <p:extLst>
      <p:ext uri="{BB962C8B-B14F-4D97-AF65-F5344CB8AC3E}">
        <p14:creationId xmlns:p14="http://schemas.microsoft.com/office/powerpoint/2010/main" val="1303407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FC35443-C49B-2B43-82F7-BCF53D89278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3A08515-0D76-9541-A00E-3E63A55387A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BC8167-88E2-4240-8014-AAEC072C5BC2}"/>
              </a:ext>
            </a:extLst>
          </p:cNvPr>
          <p:cNvSpPr>
            <a:spLocks noGrp="1"/>
          </p:cNvSpPr>
          <p:nvPr>
            <p:ph type="dt" sz="half" idx="10"/>
          </p:nvPr>
        </p:nvSpPr>
        <p:spPr/>
        <p:txBody>
          <a:bodyPr/>
          <a:lstStyle/>
          <a:p>
            <a:fld id="{CAAD8734-096C-7A4D-B37C-323A7110969B}" type="datetimeFigureOut">
              <a:rPr lang="en-US" smtClean="0"/>
              <a:t>11/3/20</a:t>
            </a:fld>
            <a:endParaRPr lang="en-US" dirty="0"/>
          </a:p>
        </p:txBody>
      </p:sp>
      <p:sp>
        <p:nvSpPr>
          <p:cNvPr id="5" name="Footer Placeholder 4">
            <a:extLst>
              <a:ext uri="{FF2B5EF4-FFF2-40B4-BE49-F238E27FC236}">
                <a16:creationId xmlns:a16="http://schemas.microsoft.com/office/drawing/2014/main" id="{49006F92-9126-D547-A349-6D615DB3DEE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6416B4-52DB-2F4A-BA54-E8067EAC4586}"/>
              </a:ext>
            </a:extLst>
          </p:cNvPr>
          <p:cNvSpPr>
            <a:spLocks noGrp="1"/>
          </p:cNvSpPr>
          <p:nvPr>
            <p:ph type="sldNum" sz="quarter" idx="12"/>
          </p:nvPr>
        </p:nvSpPr>
        <p:spPr/>
        <p:txBody>
          <a:bodyPr/>
          <a:lstStyle/>
          <a:p>
            <a:fld id="{05E4912B-C798-E141-9DCE-78A6CF96221D}" type="slidenum">
              <a:rPr lang="en-US" smtClean="0"/>
              <a:t>‹#›</a:t>
            </a:fld>
            <a:endParaRPr lang="en-US" dirty="0"/>
          </a:p>
        </p:txBody>
      </p:sp>
    </p:spTree>
    <p:extLst>
      <p:ext uri="{BB962C8B-B14F-4D97-AF65-F5344CB8AC3E}">
        <p14:creationId xmlns:p14="http://schemas.microsoft.com/office/powerpoint/2010/main" val="3305424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0B3B0-4B58-6849-8D72-3E94B95AB2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4F5E1B-697E-9344-991B-967D86E33B1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98835C-695A-5442-A182-814EEDEA6D4C}"/>
              </a:ext>
            </a:extLst>
          </p:cNvPr>
          <p:cNvSpPr>
            <a:spLocks noGrp="1"/>
          </p:cNvSpPr>
          <p:nvPr>
            <p:ph type="dt" sz="half" idx="10"/>
          </p:nvPr>
        </p:nvSpPr>
        <p:spPr/>
        <p:txBody>
          <a:bodyPr/>
          <a:lstStyle/>
          <a:p>
            <a:fld id="{CAAD8734-096C-7A4D-B37C-323A7110969B}" type="datetimeFigureOut">
              <a:rPr lang="en-US" smtClean="0"/>
              <a:t>11/3/20</a:t>
            </a:fld>
            <a:endParaRPr lang="en-US" dirty="0"/>
          </a:p>
        </p:txBody>
      </p:sp>
      <p:sp>
        <p:nvSpPr>
          <p:cNvPr id="5" name="Footer Placeholder 4">
            <a:extLst>
              <a:ext uri="{FF2B5EF4-FFF2-40B4-BE49-F238E27FC236}">
                <a16:creationId xmlns:a16="http://schemas.microsoft.com/office/drawing/2014/main" id="{69424D37-F43B-4542-8202-FAA9AA67528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F947977-9AED-B44C-B677-114B63E2D8E7}"/>
              </a:ext>
            </a:extLst>
          </p:cNvPr>
          <p:cNvSpPr>
            <a:spLocks noGrp="1"/>
          </p:cNvSpPr>
          <p:nvPr>
            <p:ph type="sldNum" sz="quarter" idx="12"/>
          </p:nvPr>
        </p:nvSpPr>
        <p:spPr/>
        <p:txBody>
          <a:bodyPr/>
          <a:lstStyle/>
          <a:p>
            <a:fld id="{05E4912B-C798-E141-9DCE-78A6CF96221D}" type="slidenum">
              <a:rPr lang="en-US" smtClean="0"/>
              <a:t>‹#›</a:t>
            </a:fld>
            <a:endParaRPr lang="en-US" dirty="0"/>
          </a:p>
        </p:txBody>
      </p:sp>
    </p:spTree>
    <p:extLst>
      <p:ext uri="{BB962C8B-B14F-4D97-AF65-F5344CB8AC3E}">
        <p14:creationId xmlns:p14="http://schemas.microsoft.com/office/powerpoint/2010/main" val="3578410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EFB0D-9683-3446-8203-056A662E80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86D2AA3-1C7E-9944-9E7A-3E7E1AA6E9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05C74B0-72AB-D447-B60A-51109B47D017}"/>
              </a:ext>
            </a:extLst>
          </p:cNvPr>
          <p:cNvSpPr>
            <a:spLocks noGrp="1"/>
          </p:cNvSpPr>
          <p:nvPr>
            <p:ph type="dt" sz="half" idx="10"/>
          </p:nvPr>
        </p:nvSpPr>
        <p:spPr/>
        <p:txBody>
          <a:bodyPr/>
          <a:lstStyle/>
          <a:p>
            <a:fld id="{CAAD8734-096C-7A4D-B37C-323A7110969B}" type="datetimeFigureOut">
              <a:rPr lang="en-US" smtClean="0"/>
              <a:t>11/3/20</a:t>
            </a:fld>
            <a:endParaRPr lang="en-US" dirty="0"/>
          </a:p>
        </p:txBody>
      </p:sp>
      <p:sp>
        <p:nvSpPr>
          <p:cNvPr id="5" name="Footer Placeholder 4">
            <a:extLst>
              <a:ext uri="{FF2B5EF4-FFF2-40B4-BE49-F238E27FC236}">
                <a16:creationId xmlns:a16="http://schemas.microsoft.com/office/drawing/2014/main" id="{73D69535-60ED-7441-AAB0-04DAD6C82B1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0040493-251F-8945-ACBD-7B6FC94FC597}"/>
              </a:ext>
            </a:extLst>
          </p:cNvPr>
          <p:cNvSpPr>
            <a:spLocks noGrp="1"/>
          </p:cNvSpPr>
          <p:nvPr>
            <p:ph type="sldNum" sz="quarter" idx="12"/>
          </p:nvPr>
        </p:nvSpPr>
        <p:spPr/>
        <p:txBody>
          <a:bodyPr/>
          <a:lstStyle/>
          <a:p>
            <a:fld id="{05E4912B-C798-E141-9DCE-78A6CF96221D}" type="slidenum">
              <a:rPr lang="en-US" smtClean="0"/>
              <a:t>‹#›</a:t>
            </a:fld>
            <a:endParaRPr lang="en-US" dirty="0"/>
          </a:p>
        </p:txBody>
      </p:sp>
    </p:spTree>
    <p:extLst>
      <p:ext uri="{BB962C8B-B14F-4D97-AF65-F5344CB8AC3E}">
        <p14:creationId xmlns:p14="http://schemas.microsoft.com/office/powerpoint/2010/main" val="1642309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85B0B-448F-5447-8ADE-C493B76586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A2FEDB1-21E6-1546-8630-5F34FD5B0B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FDA2A41-D35D-3044-9D6C-0B37B823257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09C1DF2-B1FD-4742-A873-A7FD4FB669A9}"/>
              </a:ext>
            </a:extLst>
          </p:cNvPr>
          <p:cNvSpPr>
            <a:spLocks noGrp="1"/>
          </p:cNvSpPr>
          <p:nvPr>
            <p:ph type="dt" sz="half" idx="10"/>
          </p:nvPr>
        </p:nvSpPr>
        <p:spPr/>
        <p:txBody>
          <a:bodyPr/>
          <a:lstStyle/>
          <a:p>
            <a:fld id="{CAAD8734-096C-7A4D-B37C-323A7110969B}" type="datetimeFigureOut">
              <a:rPr lang="en-US" smtClean="0"/>
              <a:t>11/3/20</a:t>
            </a:fld>
            <a:endParaRPr lang="en-US" dirty="0"/>
          </a:p>
        </p:txBody>
      </p:sp>
      <p:sp>
        <p:nvSpPr>
          <p:cNvPr id="6" name="Footer Placeholder 5">
            <a:extLst>
              <a:ext uri="{FF2B5EF4-FFF2-40B4-BE49-F238E27FC236}">
                <a16:creationId xmlns:a16="http://schemas.microsoft.com/office/drawing/2014/main" id="{943DF324-1D26-1740-A36E-EA4D30B874F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CD67180-E652-DA48-A08D-2B107D1F3B0D}"/>
              </a:ext>
            </a:extLst>
          </p:cNvPr>
          <p:cNvSpPr>
            <a:spLocks noGrp="1"/>
          </p:cNvSpPr>
          <p:nvPr>
            <p:ph type="sldNum" sz="quarter" idx="12"/>
          </p:nvPr>
        </p:nvSpPr>
        <p:spPr/>
        <p:txBody>
          <a:bodyPr/>
          <a:lstStyle/>
          <a:p>
            <a:fld id="{05E4912B-C798-E141-9DCE-78A6CF96221D}" type="slidenum">
              <a:rPr lang="en-US" smtClean="0"/>
              <a:t>‹#›</a:t>
            </a:fld>
            <a:endParaRPr lang="en-US" dirty="0"/>
          </a:p>
        </p:txBody>
      </p:sp>
    </p:spTree>
    <p:extLst>
      <p:ext uri="{BB962C8B-B14F-4D97-AF65-F5344CB8AC3E}">
        <p14:creationId xmlns:p14="http://schemas.microsoft.com/office/powerpoint/2010/main" val="1752370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75082-CD74-7944-94B5-874B2136795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5B8DF39-F3A4-654E-8219-EE876281C5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DBD72C0-8CD6-D640-90AB-8050099F81E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3BFF3A8-9874-DD49-B7CC-AFF5D8D7F7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1960287-516F-0044-85DA-39609CD23C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E43BE8C-5F0E-4240-893B-3B727568416D}"/>
              </a:ext>
            </a:extLst>
          </p:cNvPr>
          <p:cNvSpPr>
            <a:spLocks noGrp="1"/>
          </p:cNvSpPr>
          <p:nvPr>
            <p:ph type="dt" sz="half" idx="10"/>
          </p:nvPr>
        </p:nvSpPr>
        <p:spPr/>
        <p:txBody>
          <a:bodyPr/>
          <a:lstStyle/>
          <a:p>
            <a:fld id="{CAAD8734-096C-7A4D-B37C-323A7110969B}" type="datetimeFigureOut">
              <a:rPr lang="en-US" smtClean="0"/>
              <a:t>11/3/20</a:t>
            </a:fld>
            <a:endParaRPr lang="en-US" dirty="0"/>
          </a:p>
        </p:txBody>
      </p:sp>
      <p:sp>
        <p:nvSpPr>
          <p:cNvPr id="8" name="Footer Placeholder 7">
            <a:extLst>
              <a:ext uri="{FF2B5EF4-FFF2-40B4-BE49-F238E27FC236}">
                <a16:creationId xmlns:a16="http://schemas.microsoft.com/office/drawing/2014/main" id="{E2620589-99DA-9748-90BB-8333140FBCA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B8A60564-451A-6D42-909C-451DF40C4F3D}"/>
              </a:ext>
            </a:extLst>
          </p:cNvPr>
          <p:cNvSpPr>
            <a:spLocks noGrp="1"/>
          </p:cNvSpPr>
          <p:nvPr>
            <p:ph type="sldNum" sz="quarter" idx="12"/>
          </p:nvPr>
        </p:nvSpPr>
        <p:spPr/>
        <p:txBody>
          <a:bodyPr/>
          <a:lstStyle/>
          <a:p>
            <a:fld id="{05E4912B-C798-E141-9DCE-78A6CF96221D}" type="slidenum">
              <a:rPr lang="en-US" smtClean="0"/>
              <a:t>‹#›</a:t>
            </a:fld>
            <a:endParaRPr lang="en-US" dirty="0"/>
          </a:p>
        </p:txBody>
      </p:sp>
    </p:spTree>
    <p:extLst>
      <p:ext uri="{BB962C8B-B14F-4D97-AF65-F5344CB8AC3E}">
        <p14:creationId xmlns:p14="http://schemas.microsoft.com/office/powerpoint/2010/main" val="776828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994B9-0BD2-BC43-9727-77CA1ACCF1D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F0D3CF7-49F2-D54A-82CB-9952F1D1CBAF}"/>
              </a:ext>
            </a:extLst>
          </p:cNvPr>
          <p:cNvSpPr>
            <a:spLocks noGrp="1"/>
          </p:cNvSpPr>
          <p:nvPr>
            <p:ph type="dt" sz="half" idx="10"/>
          </p:nvPr>
        </p:nvSpPr>
        <p:spPr/>
        <p:txBody>
          <a:bodyPr/>
          <a:lstStyle/>
          <a:p>
            <a:fld id="{CAAD8734-096C-7A4D-B37C-323A7110969B}" type="datetimeFigureOut">
              <a:rPr lang="en-US" smtClean="0"/>
              <a:t>11/3/20</a:t>
            </a:fld>
            <a:endParaRPr lang="en-US" dirty="0"/>
          </a:p>
        </p:txBody>
      </p:sp>
      <p:sp>
        <p:nvSpPr>
          <p:cNvPr id="4" name="Footer Placeholder 3">
            <a:extLst>
              <a:ext uri="{FF2B5EF4-FFF2-40B4-BE49-F238E27FC236}">
                <a16:creationId xmlns:a16="http://schemas.microsoft.com/office/drawing/2014/main" id="{F22D1C90-2B07-7B4E-B2A5-85177956745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7F6B19B-3F11-AD4F-B6E7-EB7B71BF0033}"/>
              </a:ext>
            </a:extLst>
          </p:cNvPr>
          <p:cNvSpPr>
            <a:spLocks noGrp="1"/>
          </p:cNvSpPr>
          <p:nvPr>
            <p:ph type="sldNum" sz="quarter" idx="12"/>
          </p:nvPr>
        </p:nvSpPr>
        <p:spPr/>
        <p:txBody>
          <a:bodyPr/>
          <a:lstStyle/>
          <a:p>
            <a:fld id="{05E4912B-C798-E141-9DCE-78A6CF96221D}" type="slidenum">
              <a:rPr lang="en-US" smtClean="0"/>
              <a:t>‹#›</a:t>
            </a:fld>
            <a:endParaRPr lang="en-US" dirty="0"/>
          </a:p>
        </p:txBody>
      </p:sp>
    </p:spTree>
    <p:extLst>
      <p:ext uri="{BB962C8B-B14F-4D97-AF65-F5344CB8AC3E}">
        <p14:creationId xmlns:p14="http://schemas.microsoft.com/office/powerpoint/2010/main" val="2734209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AFF82D-DAAD-3E43-9916-84F658DCD224}"/>
              </a:ext>
            </a:extLst>
          </p:cNvPr>
          <p:cNvSpPr>
            <a:spLocks noGrp="1"/>
          </p:cNvSpPr>
          <p:nvPr>
            <p:ph type="dt" sz="half" idx="10"/>
          </p:nvPr>
        </p:nvSpPr>
        <p:spPr/>
        <p:txBody>
          <a:bodyPr/>
          <a:lstStyle/>
          <a:p>
            <a:fld id="{CAAD8734-096C-7A4D-B37C-323A7110969B}" type="datetimeFigureOut">
              <a:rPr lang="en-US" smtClean="0"/>
              <a:t>11/3/20</a:t>
            </a:fld>
            <a:endParaRPr lang="en-US" dirty="0"/>
          </a:p>
        </p:txBody>
      </p:sp>
      <p:sp>
        <p:nvSpPr>
          <p:cNvPr id="3" name="Footer Placeholder 2">
            <a:extLst>
              <a:ext uri="{FF2B5EF4-FFF2-40B4-BE49-F238E27FC236}">
                <a16:creationId xmlns:a16="http://schemas.microsoft.com/office/drawing/2014/main" id="{C5CBA4D2-101F-DB4D-BA78-EA26A2E5780E}"/>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BB6A24C-3825-EF41-B461-6BEC710247CD}"/>
              </a:ext>
            </a:extLst>
          </p:cNvPr>
          <p:cNvSpPr>
            <a:spLocks noGrp="1"/>
          </p:cNvSpPr>
          <p:nvPr>
            <p:ph type="sldNum" sz="quarter" idx="12"/>
          </p:nvPr>
        </p:nvSpPr>
        <p:spPr/>
        <p:txBody>
          <a:bodyPr/>
          <a:lstStyle/>
          <a:p>
            <a:fld id="{05E4912B-C798-E141-9DCE-78A6CF96221D}" type="slidenum">
              <a:rPr lang="en-US" smtClean="0"/>
              <a:t>‹#›</a:t>
            </a:fld>
            <a:endParaRPr lang="en-US" dirty="0"/>
          </a:p>
        </p:txBody>
      </p:sp>
    </p:spTree>
    <p:extLst>
      <p:ext uri="{BB962C8B-B14F-4D97-AF65-F5344CB8AC3E}">
        <p14:creationId xmlns:p14="http://schemas.microsoft.com/office/powerpoint/2010/main" val="2253995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22F24-B960-0447-B763-C40E549BC9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83BE28C-5068-F94D-9278-92E21B4CA3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255F232-C2DD-E94F-B587-3E85FBA05D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B2F30D-D05E-344D-A1D3-D694946F981F}"/>
              </a:ext>
            </a:extLst>
          </p:cNvPr>
          <p:cNvSpPr>
            <a:spLocks noGrp="1"/>
          </p:cNvSpPr>
          <p:nvPr>
            <p:ph type="dt" sz="half" idx="10"/>
          </p:nvPr>
        </p:nvSpPr>
        <p:spPr/>
        <p:txBody>
          <a:bodyPr/>
          <a:lstStyle/>
          <a:p>
            <a:fld id="{CAAD8734-096C-7A4D-B37C-323A7110969B}" type="datetimeFigureOut">
              <a:rPr lang="en-US" smtClean="0"/>
              <a:t>11/3/20</a:t>
            </a:fld>
            <a:endParaRPr lang="en-US" dirty="0"/>
          </a:p>
        </p:txBody>
      </p:sp>
      <p:sp>
        <p:nvSpPr>
          <p:cNvPr id="6" name="Footer Placeholder 5">
            <a:extLst>
              <a:ext uri="{FF2B5EF4-FFF2-40B4-BE49-F238E27FC236}">
                <a16:creationId xmlns:a16="http://schemas.microsoft.com/office/drawing/2014/main" id="{AC57ADCE-1409-9044-B9D4-D5D770C11D9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FF4A72D-DCB5-C54A-A61E-47D43F352ED5}"/>
              </a:ext>
            </a:extLst>
          </p:cNvPr>
          <p:cNvSpPr>
            <a:spLocks noGrp="1"/>
          </p:cNvSpPr>
          <p:nvPr>
            <p:ph type="sldNum" sz="quarter" idx="12"/>
          </p:nvPr>
        </p:nvSpPr>
        <p:spPr/>
        <p:txBody>
          <a:bodyPr/>
          <a:lstStyle/>
          <a:p>
            <a:fld id="{05E4912B-C798-E141-9DCE-78A6CF96221D}" type="slidenum">
              <a:rPr lang="en-US" smtClean="0"/>
              <a:t>‹#›</a:t>
            </a:fld>
            <a:endParaRPr lang="en-US" dirty="0"/>
          </a:p>
        </p:txBody>
      </p:sp>
    </p:spTree>
    <p:extLst>
      <p:ext uri="{BB962C8B-B14F-4D97-AF65-F5344CB8AC3E}">
        <p14:creationId xmlns:p14="http://schemas.microsoft.com/office/powerpoint/2010/main" val="2799935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A25E2-5281-E44A-9303-CF2B965815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6198012-6ABE-BF44-BAD8-7FC76478E8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A642C80D-EDCB-5B45-A23C-94C1D0192F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AE4301-90AD-6A4E-84D0-6FC2923725E6}"/>
              </a:ext>
            </a:extLst>
          </p:cNvPr>
          <p:cNvSpPr>
            <a:spLocks noGrp="1"/>
          </p:cNvSpPr>
          <p:nvPr>
            <p:ph type="dt" sz="half" idx="10"/>
          </p:nvPr>
        </p:nvSpPr>
        <p:spPr/>
        <p:txBody>
          <a:bodyPr/>
          <a:lstStyle/>
          <a:p>
            <a:fld id="{CAAD8734-096C-7A4D-B37C-323A7110969B}" type="datetimeFigureOut">
              <a:rPr lang="en-US" smtClean="0"/>
              <a:t>11/3/20</a:t>
            </a:fld>
            <a:endParaRPr lang="en-US" dirty="0"/>
          </a:p>
        </p:txBody>
      </p:sp>
      <p:sp>
        <p:nvSpPr>
          <p:cNvPr id="6" name="Footer Placeholder 5">
            <a:extLst>
              <a:ext uri="{FF2B5EF4-FFF2-40B4-BE49-F238E27FC236}">
                <a16:creationId xmlns:a16="http://schemas.microsoft.com/office/drawing/2014/main" id="{A17D3E16-8FD4-AB40-83B4-CAEDDEFE311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A4BB565-F5F4-464D-B227-AF7848BB7C07}"/>
              </a:ext>
            </a:extLst>
          </p:cNvPr>
          <p:cNvSpPr>
            <a:spLocks noGrp="1"/>
          </p:cNvSpPr>
          <p:nvPr>
            <p:ph type="sldNum" sz="quarter" idx="12"/>
          </p:nvPr>
        </p:nvSpPr>
        <p:spPr/>
        <p:txBody>
          <a:bodyPr/>
          <a:lstStyle/>
          <a:p>
            <a:fld id="{05E4912B-C798-E141-9DCE-78A6CF96221D}" type="slidenum">
              <a:rPr lang="en-US" smtClean="0"/>
              <a:t>‹#›</a:t>
            </a:fld>
            <a:endParaRPr lang="en-US" dirty="0"/>
          </a:p>
        </p:txBody>
      </p:sp>
    </p:spTree>
    <p:extLst>
      <p:ext uri="{BB962C8B-B14F-4D97-AF65-F5344CB8AC3E}">
        <p14:creationId xmlns:p14="http://schemas.microsoft.com/office/powerpoint/2010/main" val="2066554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2EC9BE-A2E8-9B41-8346-EDB17A81CD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C0E3531-990E-D642-9B4B-79B9299B8F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EE8DEA-EC17-7C4A-8389-B8F471CC2A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AD8734-096C-7A4D-B37C-323A7110969B}" type="datetimeFigureOut">
              <a:rPr lang="en-US" smtClean="0"/>
              <a:t>11/3/20</a:t>
            </a:fld>
            <a:endParaRPr lang="en-US" dirty="0"/>
          </a:p>
        </p:txBody>
      </p:sp>
      <p:sp>
        <p:nvSpPr>
          <p:cNvPr id="5" name="Footer Placeholder 4">
            <a:extLst>
              <a:ext uri="{FF2B5EF4-FFF2-40B4-BE49-F238E27FC236}">
                <a16:creationId xmlns:a16="http://schemas.microsoft.com/office/drawing/2014/main" id="{FC3CE28D-2703-B047-91B3-4377F17E3D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ACF8DAC-C9A8-9C4B-8733-CAE73973A1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E4912B-C798-E141-9DCE-78A6CF96221D}" type="slidenum">
              <a:rPr lang="en-US" smtClean="0"/>
              <a:t>‹#›</a:t>
            </a:fld>
            <a:endParaRPr lang="en-US" dirty="0"/>
          </a:p>
        </p:txBody>
      </p:sp>
    </p:spTree>
    <p:extLst>
      <p:ext uri="{BB962C8B-B14F-4D97-AF65-F5344CB8AC3E}">
        <p14:creationId xmlns:p14="http://schemas.microsoft.com/office/powerpoint/2010/main" val="208433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1632F-2111-9347-949D-BC1F383D2E97}"/>
              </a:ext>
            </a:extLst>
          </p:cNvPr>
          <p:cNvSpPr>
            <a:spLocks noGrp="1"/>
          </p:cNvSpPr>
          <p:nvPr>
            <p:ph type="ctrTitle"/>
          </p:nvPr>
        </p:nvSpPr>
        <p:spPr/>
        <p:txBody>
          <a:bodyPr/>
          <a:lstStyle/>
          <a:p>
            <a:r>
              <a:rPr lang="el-GR" dirty="0"/>
              <a:t>Η εξ</a:t>
            </a:r>
            <a:r>
              <a:rPr lang="en-US" dirty="0" err="1"/>
              <a:t>έ</a:t>
            </a:r>
            <a:r>
              <a:rPr lang="el-GR" dirty="0" err="1"/>
              <a:t>λιξη</a:t>
            </a:r>
            <a:r>
              <a:rPr lang="el-GR" dirty="0"/>
              <a:t> της παιδαγωγικής Σκέψης</a:t>
            </a:r>
            <a:endParaRPr lang="en-US" dirty="0"/>
          </a:p>
        </p:txBody>
      </p:sp>
      <p:sp>
        <p:nvSpPr>
          <p:cNvPr id="3" name="Subtitle 2">
            <a:extLst>
              <a:ext uri="{FF2B5EF4-FFF2-40B4-BE49-F238E27FC236}">
                <a16:creationId xmlns:a16="http://schemas.microsoft.com/office/drawing/2014/main" id="{DD24001D-18AC-8E4B-808F-352489E3AA8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785030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60938-C342-254A-B444-7546D1675A86}"/>
              </a:ext>
            </a:extLst>
          </p:cNvPr>
          <p:cNvSpPr>
            <a:spLocks noGrp="1"/>
          </p:cNvSpPr>
          <p:nvPr>
            <p:ph type="title"/>
          </p:nvPr>
        </p:nvSpPr>
        <p:spPr/>
        <p:txBody>
          <a:bodyPr/>
          <a:lstStyle/>
          <a:p>
            <a:pPr algn="ctr"/>
            <a:r>
              <a:rPr lang="el-GR" dirty="0"/>
              <a:t>Συνομιλία Παιδαγωγικής με Ψυχολογία-Κοινωνιολογία</a:t>
            </a:r>
            <a:endParaRPr lang="en-US" dirty="0"/>
          </a:p>
        </p:txBody>
      </p:sp>
      <p:sp>
        <p:nvSpPr>
          <p:cNvPr id="3" name="Content Placeholder 2">
            <a:extLst>
              <a:ext uri="{FF2B5EF4-FFF2-40B4-BE49-F238E27FC236}">
                <a16:creationId xmlns:a16="http://schemas.microsoft.com/office/drawing/2014/main" id="{F6717148-CB83-0A4D-8E10-42D4098258E8}"/>
              </a:ext>
            </a:extLst>
          </p:cNvPr>
          <p:cNvSpPr>
            <a:spLocks noGrp="1"/>
          </p:cNvSpPr>
          <p:nvPr>
            <p:ph sz="half" idx="1"/>
          </p:nvPr>
        </p:nvSpPr>
        <p:spPr/>
        <p:txBody>
          <a:bodyPr>
            <a:normAutofit fontScale="85000" lnSpcReduction="10000"/>
          </a:bodyPr>
          <a:lstStyle/>
          <a:p>
            <a:r>
              <a:rPr lang="el-GR" dirty="0"/>
              <a:t>Οι γενικές γραμμές της επιστήμης της εκπαίδευσης έχουν πια χαραχτεί… Η επιστήμη της εκπαίδευσης προσπαθεί να δανείζεται τις μεθόδους των θετικών επιστημών. Οι παιδαγωγικές θεωρίες που άλλοτε </a:t>
            </a:r>
            <a:r>
              <a:rPr lang="el-GR" dirty="0" err="1"/>
              <a:t>προέκυπταν</a:t>
            </a:r>
            <a:r>
              <a:rPr lang="el-GR" dirty="0"/>
              <a:t> είτε από μεταφυσικές υποθέσεις, είτε από λογοτεχνικά μυθιστορήματα, είτε από πολιτικούς σχεδιασμούς σήμερα παρουσιάζονται ως φυσικές συνέπειες των νόμων της ψυχολογίας και της κοινωνιολογίας»</a:t>
            </a:r>
            <a:endParaRPr lang="en-US" dirty="0"/>
          </a:p>
          <a:p>
            <a:r>
              <a:rPr lang="el-GR" dirty="0"/>
              <a:t>                                             </a:t>
            </a:r>
            <a:r>
              <a:rPr lang="en-US" dirty="0"/>
              <a:t>Paul </a:t>
            </a:r>
            <a:r>
              <a:rPr lang="en-US" dirty="0" err="1"/>
              <a:t>Lapie</a:t>
            </a:r>
            <a:r>
              <a:rPr lang="en-US" dirty="0"/>
              <a:t> 1915, </a:t>
            </a:r>
            <a:r>
              <a:rPr lang="en-US" dirty="0" err="1"/>
              <a:t>Mialaret</a:t>
            </a:r>
            <a:r>
              <a:rPr lang="en-US" dirty="0"/>
              <a:t>, 2008</a:t>
            </a:r>
            <a:r>
              <a:rPr lang="en-US" dirty="0">
                <a:effectLst/>
              </a:rPr>
              <a:t> </a:t>
            </a:r>
            <a:endParaRPr lang="en-US" dirty="0"/>
          </a:p>
        </p:txBody>
      </p:sp>
      <p:sp>
        <p:nvSpPr>
          <p:cNvPr id="4" name="Content Placeholder 3">
            <a:extLst>
              <a:ext uri="{FF2B5EF4-FFF2-40B4-BE49-F238E27FC236}">
                <a16:creationId xmlns:a16="http://schemas.microsoft.com/office/drawing/2014/main" id="{C0D37261-9CB8-F247-8BA9-B9A62CD6876B}"/>
              </a:ext>
            </a:extLst>
          </p:cNvPr>
          <p:cNvSpPr>
            <a:spLocks noGrp="1"/>
          </p:cNvSpPr>
          <p:nvPr>
            <p:ph sz="half" idx="2"/>
          </p:nvPr>
        </p:nvSpPr>
        <p:spPr/>
        <p:txBody>
          <a:bodyPr>
            <a:normAutofit fontScale="85000" lnSpcReduction="10000"/>
          </a:bodyPr>
          <a:lstStyle/>
          <a:p>
            <a:r>
              <a:rPr lang="el-GR" i="1" dirty="0"/>
              <a:t>Αν και υιοθετεί στοιχεία από την ψυχολογία, η οποία εδραιώνεται ως επιστημονικός κλάδος την ίδια εποχή, η ονομαζόμενη επιστήμη της εκπαίδευσης περιορίζει αρχικά τη φιλοδοξία της στον συντονισμό και τη σύνθεση πρακτικών γνώσεων σε συνάρτηση με προσδιορισμένους από τη φιλοσοφία εκπαιδευτικούς στόχους υιοθετώντας στοιχεία ηθικής επιστήμης</a:t>
            </a:r>
            <a:r>
              <a:rPr lang="el-GR" dirty="0"/>
              <a:t>» (πρακτική διάσταση) (</a:t>
            </a:r>
            <a:r>
              <a:rPr lang="en-US" dirty="0"/>
              <a:t>Hofstetter</a:t>
            </a:r>
            <a:r>
              <a:rPr lang="el-GR" dirty="0"/>
              <a:t>. &amp; </a:t>
            </a:r>
            <a:r>
              <a:rPr lang="en-US" dirty="0" err="1"/>
              <a:t>Schneuwly</a:t>
            </a:r>
            <a:r>
              <a:rPr lang="el-GR" dirty="0"/>
              <a:t>, σελ. 147</a:t>
            </a:r>
            <a:r>
              <a:rPr lang="en-US" dirty="0">
                <a:effectLst/>
              </a:rPr>
              <a:t> </a:t>
            </a:r>
            <a:endParaRPr lang="en-US" dirty="0"/>
          </a:p>
        </p:txBody>
      </p:sp>
    </p:spTree>
    <p:extLst>
      <p:ext uri="{BB962C8B-B14F-4D97-AF65-F5344CB8AC3E}">
        <p14:creationId xmlns:p14="http://schemas.microsoft.com/office/powerpoint/2010/main" val="26375238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60938-C342-254A-B444-7546D1675A86}"/>
              </a:ext>
            </a:extLst>
          </p:cNvPr>
          <p:cNvSpPr>
            <a:spLocks noGrp="1"/>
          </p:cNvSpPr>
          <p:nvPr>
            <p:ph type="title"/>
          </p:nvPr>
        </p:nvSpPr>
        <p:spPr/>
        <p:txBody>
          <a:bodyPr/>
          <a:lstStyle/>
          <a:p>
            <a:pPr algn="ctr"/>
            <a:r>
              <a:rPr lang="el-GR" dirty="0"/>
              <a:t>Συνομιλία Παιδαγωγικής με Ψυχολογία-Κοινωνιολογία</a:t>
            </a:r>
            <a:endParaRPr lang="en-US" dirty="0"/>
          </a:p>
        </p:txBody>
      </p:sp>
      <p:sp>
        <p:nvSpPr>
          <p:cNvPr id="3" name="Content Placeholder 2">
            <a:extLst>
              <a:ext uri="{FF2B5EF4-FFF2-40B4-BE49-F238E27FC236}">
                <a16:creationId xmlns:a16="http://schemas.microsoft.com/office/drawing/2014/main" id="{F6717148-CB83-0A4D-8E10-42D4098258E8}"/>
              </a:ext>
            </a:extLst>
          </p:cNvPr>
          <p:cNvSpPr>
            <a:spLocks noGrp="1"/>
          </p:cNvSpPr>
          <p:nvPr>
            <p:ph sz="half" idx="1"/>
          </p:nvPr>
        </p:nvSpPr>
        <p:spPr/>
        <p:txBody>
          <a:bodyPr>
            <a:normAutofit lnSpcReduction="10000"/>
          </a:bodyPr>
          <a:lstStyle/>
          <a:p>
            <a:r>
              <a:rPr lang="el-GR" dirty="0"/>
              <a:t>Το να κατανοεί κανείς σημαίνει να ανακαλύπτει ή να επαναδομεί μέσω της </a:t>
            </a:r>
            <a:r>
              <a:rPr lang="el-GR" dirty="0" err="1"/>
              <a:t>επανανακάλυψης</a:t>
            </a:r>
            <a:r>
              <a:rPr lang="el-GR" dirty="0"/>
              <a:t> και αυτές οι δύο έννοιες πρέπει να συνδεθούν εάν έχουμε σκοπό στο μέλλον να διαμορφώσουμε άτομα που έχουν την ικανότητα να παράγουν και να είναι δημιουργικά και όχι απλώς να επαναλαμβάνουν</a:t>
            </a:r>
            <a:endParaRPr lang="en-US" dirty="0"/>
          </a:p>
          <a:p>
            <a:r>
              <a:rPr lang="en-US" dirty="0"/>
              <a:t>Piaget 1972/1979: 20</a:t>
            </a:r>
          </a:p>
        </p:txBody>
      </p:sp>
      <p:sp>
        <p:nvSpPr>
          <p:cNvPr id="4" name="Content Placeholder 3">
            <a:extLst>
              <a:ext uri="{FF2B5EF4-FFF2-40B4-BE49-F238E27FC236}">
                <a16:creationId xmlns:a16="http://schemas.microsoft.com/office/drawing/2014/main" id="{C0D37261-9CB8-F247-8BA9-B9A62CD6876B}"/>
              </a:ext>
            </a:extLst>
          </p:cNvPr>
          <p:cNvSpPr>
            <a:spLocks noGrp="1"/>
          </p:cNvSpPr>
          <p:nvPr>
            <p:ph sz="half" idx="2"/>
          </p:nvPr>
        </p:nvSpPr>
        <p:spPr/>
        <p:txBody>
          <a:bodyPr>
            <a:normAutofit lnSpcReduction="10000"/>
          </a:bodyPr>
          <a:lstStyle/>
          <a:p>
            <a:r>
              <a:rPr lang="el-GR" dirty="0"/>
              <a:t>Η εκπαίδευση είναι μια σημαντική κοινωνική υπόθεση, τόσο ως προς τις καταβολές της όσο και ως προς τις λειτουργίες της. Κατά συνέπεια, η Παιδαγωγική είναι, περισσότερο από κάθε άλλη επιστήμη, εξαρτημένη από την Κοινωνιολογία.</a:t>
            </a:r>
            <a:endParaRPr lang="en-US" dirty="0"/>
          </a:p>
          <a:p>
            <a:r>
              <a:rPr lang="en-US" dirty="0"/>
              <a:t>Durkheim</a:t>
            </a:r>
            <a:r>
              <a:rPr lang="el-GR" dirty="0"/>
              <a:t>, 1973: 37</a:t>
            </a:r>
            <a:endParaRPr lang="en-US" dirty="0"/>
          </a:p>
        </p:txBody>
      </p:sp>
    </p:spTree>
    <p:extLst>
      <p:ext uri="{BB962C8B-B14F-4D97-AF65-F5344CB8AC3E}">
        <p14:creationId xmlns:p14="http://schemas.microsoft.com/office/powerpoint/2010/main" val="17584412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8DCB25-14D3-9C41-9C7B-BE6307AE3A8D}"/>
              </a:ext>
            </a:extLst>
          </p:cNvPr>
          <p:cNvSpPr>
            <a:spLocks noGrp="1"/>
          </p:cNvSpPr>
          <p:nvPr>
            <p:ph type="title"/>
          </p:nvPr>
        </p:nvSpPr>
        <p:spPr/>
        <p:txBody>
          <a:bodyPr/>
          <a:lstStyle/>
          <a:p>
            <a:pPr algn="ctr"/>
            <a:r>
              <a:rPr lang="el-GR" dirty="0"/>
              <a:t>Ιστορική Γραμμή</a:t>
            </a:r>
            <a:endParaRPr lang="en-US" dirty="0"/>
          </a:p>
        </p:txBody>
      </p:sp>
      <p:graphicFrame>
        <p:nvGraphicFramePr>
          <p:cNvPr id="7" name="Content Placeholder 6">
            <a:extLst>
              <a:ext uri="{FF2B5EF4-FFF2-40B4-BE49-F238E27FC236}">
                <a16:creationId xmlns:a16="http://schemas.microsoft.com/office/drawing/2014/main" id="{4E608B27-21D9-5A49-B913-C5183C3D399D}"/>
              </a:ext>
            </a:extLst>
          </p:cNvPr>
          <p:cNvGraphicFramePr>
            <a:graphicFrameLocks noGrp="1"/>
          </p:cNvGraphicFramePr>
          <p:nvPr>
            <p:ph idx="1"/>
            <p:extLst>
              <p:ext uri="{D42A27DB-BD31-4B8C-83A1-F6EECF244321}">
                <p14:modId xmlns:p14="http://schemas.microsoft.com/office/powerpoint/2010/main" val="1664189201"/>
              </p:ext>
            </p:extLst>
          </p:nvPr>
        </p:nvGraphicFramePr>
        <p:xfrm>
          <a:off x="838199" y="1582057"/>
          <a:ext cx="10207171" cy="4354286"/>
        </p:xfrm>
        <a:graphic>
          <a:graphicData uri="http://schemas.openxmlformats.org/drawingml/2006/table">
            <a:tbl>
              <a:tblPr firstRow="1" firstCol="1" bandRow="1">
                <a:tableStyleId>{5C22544A-7EE6-4342-B048-85BDC9FD1C3A}</a:tableStyleId>
              </a:tblPr>
              <a:tblGrid>
                <a:gridCol w="2948738">
                  <a:extLst>
                    <a:ext uri="{9D8B030D-6E8A-4147-A177-3AD203B41FA5}">
                      <a16:colId xmlns:a16="http://schemas.microsoft.com/office/drawing/2014/main" val="326813837"/>
                    </a:ext>
                  </a:extLst>
                </a:gridCol>
                <a:gridCol w="2804394">
                  <a:extLst>
                    <a:ext uri="{9D8B030D-6E8A-4147-A177-3AD203B41FA5}">
                      <a16:colId xmlns:a16="http://schemas.microsoft.com/office/drawing/2014/main" val="1246569650"/>
                    </a:ext>
                  </a:extLst>
                </a:gridCol>
                <a:gridCol w="4454039">
                  <a:extLst>
                    <a:ext uri="{9D8B030D-6E8A-4147-A177-3AD203B41FA5}">
                      <a16:colId xmlns:a16="http://schemas.microsoft.com/office/drawing/2014/main" val="967826778"/>
                    </a:ext>
                  </a:extLst>
                </a:gridCol>
              </a:tblGrid>
              <a:tr h="272142">
                <a:tc>
                  <a:txBody>
                    <a:bodyPr/>
                    <a:lstStyle/>
                    <a:p>
                      <a:pPr marL="0" marR="0"/>
                      <a:r>
                        <a:rPr lang="el-GR" sz="1600">
                          <a:effectLst/>
                        </a:rPr>
                        <a:t>20</a:t>
                      </a:r>
                      <a:r>
                        <a:rPr lang="el-GR" sz="1600" baseline="30000">
                          <a:effectLst/>
                        </a:rPr>
                        <a:t>ος</a:t>
                      </a:r>
                      <a:r>
                        <a:rPr lang="el-GR" sz="1600">
                          <a:effectLst/>
                        </a:rPr>
                        <a:t> αιώνας (1900-1945)</a:t>
                      </a:r>
                      <a:endParaRPr lang="en-US" sz="1600">
                        <a:effectLst/>
                        <a:latin typeface="Cambria" panose="020405030504060302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r>
                        <a:rPr lang="el-GR" sz="1600">
                          <a:effectLst/>
                        </a:rPr>
                        <a:t> </a:t>
                      </a:r>
                      <a:endParaRPr lang="en-US" sz="1600">
                        <a:effectLst/>
                        <a:latin typeface="Cambria" panose="020405030504060302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r>
                        <a:rPr lang="el-GR" sz="1600">
                          <a:effectLst/>
                        </a:rPr>
                        <a:t> </a:t>
                      </a:r>
                      <a:endParaRPr lang="en-US" sz="1600">
                        <a:effectLst/>
                        <a:latin typeface="Cambria" panose="020405030504060302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24344258"/>
                  </a:ext>
                </a:extLst>
              </a:tr>
              <a:tr h="4082144">
                <a:tc>
                  <a:txBody>
                    <a:bodyPr/>
                    <a:lstStyle/>
                    <a:p>
                      <a:pPr marL="0" marR="92075" algn="just"/>
                      <a:r>
                        <a:rPr lang="el-GR" sz="1600" dirty="0">
                          <a:effectLst/>
                        </a:rPr>
                        <a:t>Ιστορικό πλαίσιο:</a:t>
                      </a:r>
                      <a:endParaRPr lang="en-US" sz="1600" dirty="0">
                        <a:effectLst/>
                      </a:endParaRPr>
                    </a:p>
                    <a:p>
                      <a:pPr marL="0" marR="0">
                        <a:spcBef>
                          <a:spcPts val="0"/>
                        </a:spcBef>
                        <a:spcAft>
                          <a:spcPts val="0"/>
                        </a:spcAft>
                      </a:pPr>
                      <a:r>
                        <a:rPr lang="el-GR" sz="1600" u="sng" dirty="0">
                          <a:effectLst/>
                        </a:rPr>
                        <a:t>Α΄ Παγκόσμιος Πόλεμος</a:t>
                      </a:r>
                      <a:r>
                        <a:rPr lang="el-GR" sz="1600" dirty="0">
                          <a:effectLst/>
                        </a:rPr>
                        <a:t>.</a:t>
                      </a:r>
                      <a:endParaRPr lang="en-US" sz="1600" dirty="0">
                        <a:effectLst/>
                      </a:endParaRPr>
                    </a:p>
                    <a:p>
                      <a:pPr marL="0" marR="0">
                        <a:spcBef>
                          <a:spcPts val="0"/>
                        </a:spcBef>
                        <a:spcAft>
                          <a:spcPts val="0"/>
                        </a:spcAft>
                      </a:pPr>
                      <a:r>
                        <a:rPr lang="el-GR" sz="1600" dirty="0">
                          <a:effectLst/>
                        </a:rPr>
                        <a:t>(1914-!918) </a:t>
                      </a:r>
                      <a:endParaRPr lang="en-US" sz="1600" dirty="0">
                        <a:effectLst/>
                      </a:endParaRPr>
                    </a:p>
                    <a:p>
                      <a:pPr marL="0" marR="0">
                        <a:spcBef>
                          <a:spcPts val="0"/>
                        </a:spcBef>
                        <a:spcAft>
                          <a:spcPts val="0"/>
                        </a:spcAft>
                      </a:pPr>
                      <a:r>
                        <a:rPr lang="el-GR" sz="1600" u="sng" dirty="0">
                          <a:effectLst/>
                        </a:rPr>
                        <a:t>Σοβιετική Επανάσταση</a:t>
                      </a:r>
                      <a:r>
                        <a:rPr lang="el-GR" sz="1600" dirty="0">
                          <a:effectLst/>
                        </a:rPr>
                        <a:t> (1917).</a:t>
                      </a:r>
                      <a:endParaRPr lang="en-US" sz="1600" dirty="0">
                        <a:effectLst/>
                      </a:endParaRPr>
                    </a:p>
                    <a:p>
                      <a:pPr marL="0" marR="0">
                        <a:spcBef>
                          <a:spcPts val="0"/>
                        </a:spcBef>
                        <a:spcAft>
                          <a:spcPts val="0"/>
                        </a:spcAft>
                      </a:pPr>
                      <a:r>
                        <a:rPr lang="el-GR" sz="1600" u="sng" dirty="0">
                          <a:effectLst/>
                        </a:rPr>
                        <a:t>Μεσοπόλεμος</a:t>
                      </a:r>
                      <a:r>
                        <a:rPr lang="el-GR" sz="1600" dirty="0">
                          <a:effectLst/>
                        </a:rPr>
                        <a:t> (1919-1939): κοινοβουλευτική δημοκρατία &amp; μέτρα για κοινωνική πολιτική (εργατικά συνδικάτα, σοσιαλιστικά κόμματα, δικαίωμα ψήφου, γυναικείο κίνημα) </a:t>
                      </a:r>
                      <a:endParaRPr lang="en-US" sz="1600" dirty="0">
                        <a:effectLst/>
                      </a:endParaRPr>
                    </a:p>
                    <a:p>
                      <a:pPr marL="0" marR="0">
                        <a:spcBef>
                          <a:spcPts val="0"/>
                        </a:spcBef>
                        <a:spcAft>
                          <a:spcPts val="0"/>
                        </a:spcAft>
                      </a:pPr>
                      <a:r>
                        <a:rPr lang="el-GR" sz="1600" u="sng" dirty="0">
                          <a:effectLst/>
                        </a:rPr>
                        <a:t>Οικονομική κρίση</a:t>
                      </a:r>
                      <a:r>
                        <a:rPr lang="el-GR" sz="1600" dirty="0">
                          <a:effectLst/>
                        </a:rPr>
                        <a:t> (1929): άνοδος φασισμού &amp; ναζισμού </a:t>
                      </a:r>
                      <a:endParaRPr lang="en-US" sz="1600" dirty="0">
                        <a:effectLst/>
                      </a:endParaRPr>
                    </a:p>
                    <a:p>
                      <a:pPr marL="0" marR="0">
                        <a:spcBef>
                          <a:spcPts val="0"/>
                        </a:spcBef>
                        <a:spcAft>
                          <a:spcPts val="0"/>
                        </a:spcAft>
                      </a:pPr>
                      <a:r>
                        <a:rPr lang="el-GR" sz="1600" u="sng" dirty="0">
                          <a:effectLst/>
                        </a:rPr>
                        <a:t>Β΄ Παγκόσμιος Πόλεμος</a:t>
                      </a:r>
                      <a:endParaRPr lang="en-US" sz="1600" dirty="0">
                        <a:effectLst/>
                      </a:endParaRPr>
                    </a:p>
                    <a:p>
                      <a:pPr marL="0" marR="0">
                        <a:spcBef>
                          <a:spcPts val="0"/>
                        </a:spcBef>
                        <a:spcAft>
                          <a:spcPts val="0"/>
                        </a:spcAft>
                      </a:pPr>
                      <a:r>
                        <a:rPr lang="el-GR" sz="1600" u="sng" dirty="0">
                          <a:effectLst/>
                        </a:rPr>
                        <a:t>(1939-1945)</a:t>
                      </a:r>
                      <a:endParaRPr lang="en-US" sz="1600" dirty="0">
                        <a:effectLst/>
                      </a:endParaRPr>
                    </a:p>
                    <a:p>
                      <a:pPr marL="0" marR="0">
                        <a:spcBef>
                          <a:spcPts val="0"/>
                        </a:spcBef>
                        <a:spcAft>
                          <a:spcPts val="0"/>
                        </a:spcAft>
                      </a:pPr>
                      <a:r>
                        <a:rPr lang="el-GR" sz="1600" dirty="0">
                          <a:effectLst/>
                        </a:rPr>
                        <a:t> </a:t>
                      </a:r>
                      <a:endParaRPr lang="en-US" sz="1600" dirty="0">
                        <a:effectLst/>
                        <a:latin typeface="Cambria" panose="020405030504060302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72390" algn="just"/>
                      <a:r>
                        <a:rPr lang="el-GR" sz="1600" dirty="0">
                          <a:effectLst/>
                        </a:rPr>
                        <a:t>Επιστημονικό &amp; επιστημολογικό πλαίσιο: </a:t>
                      </a:r>
                      <a:endParaRPr lang="en-US" sz="1600" dirty="0">
                        <a:effectLst/>
                      </a:endParaRPr>
                    </a:p>
                    <a:p>
                      <a:pPr marL="0" marR="72390" algn="just"/>
                      <a:r>
                        <a:rPr lang="el-GR" sz="1600" dirty="0">
                          <a:effectLst/>
                        </a:rPr>
                        <a:t>Αντιθετικοί προσανατολισμοί – Ερμηνευτική «στροφή».</a:t>
                      </a:r>
                      <a:endParaRPr lang="en-US" sz="1600" dirty="0">
                        <a:effectLst/>
                      </a:endParaRPr>
                    </a:p>
                    <a:p>
                      <a:pPr marL="0" marR="72390" algn="just"/>
                      <a:r>
                        <a:rPr lang="el-GR" sz="1600" dirty="0">
                          <a:effectLst/>
                        </a:rPr>
                        <a:t> </a:t>
                      </a:r>
                      <a:endParaRPr lang="en-US" sz="1600" dirty="0">
                        <a:effectLst/>
                      </a:endParaRPr>
                    </a:p>
                    <a:p>
                      <a:pPr marL="0" marR="72390" algn="just"/>
                      <a:r>
                        <a:rPr lang="el-GR" sz="1600" dirty="0">
                          <a:effectLst/>
                        </a:rPr>
                        <a:t>Ψυχολογία: Κονστρουκτιβισμός (ατομικός </a:t>
                      </a:r>
                      <a:r>
                        <a:rPr lang="en-US" sz="1600" dirty="0">
                          <a:effectLst/>
                        </a:rPr>
                        <a:t>Piaget</a:t>
                      </a:r>
                      <a:r>
                        <a:rPr lang="el-GR" sz="1600" dirty="0">
                          <a:effectLst/>
                        </a:rPr>
                        <a:t>, κοινωνικός </a:t>
                      </a:r>
                      <a:r>
                        <a:rPr lang="en-US" sz="1600" dirty="0">
                          <a:effectLst/>
                        </a:rPr>
                        <a:t>Vygotsky</a:t>
                      </a:r>
                      <a:r>
                        <a:rPr lang="el-GR" sz="1600" dirty="0">
                          <a:effectLst/>
                        </a:rPr>
                        <a:t>, πολιτισμικός </a:t>
                      </a:r>
                      <a:r>
                        <a:rPr lang="en-US" sz="1600" dirty="0">
                          <a:effectLst/>
                        </a:rPr>
                        <a:t>Bruner</a:t>
                      </a:r>
                      <a:r>
                        <a:rPr lang="el-GR" sz="1600" dirty="0">
                          <a:effectLst/>
                        </a:rPr>
                        <a:t>)</a:t>
                      </a:r>
                      <a:endParaRPr lang="en-US" sz="1600" dirty="0">
                        <a:effectLst/>
                      </a:endParaRPr>
                    </a:p>
                    <a:p>
                      <a:pPr marL="0" marR="72390" algn="just"/>
                      <a:r>
                        <a:rPr lang="el-GR" sz="1600" dirty="0">
                          <a:effectLst/>
                        </a:rPr>
                        <a:t> </a:t>
                      </a:r>
                      <a:endParaRPr lang="en-US" sz="1600" dirty="0">
                        <a:effectLst/>
                      </a:endParaRPr>
                    </a:p>
                    <a:p>
                      <a:pPr marL="0" marR="72390" algn="just"/>
                      <a:r>
                        <a:rPr lang="el-GR" sz="1600" dirty="0">
                          <a:effectLst/>
                        </a:rPr>
                        <a:t>Κοινωνιολογία: Κοινωνιολογική οπτική απέναντι στην εκπαίδευση</a:t>
                      </a:r>
                      <a:endParaRPr lang="en-US" sz="1600" dirty="0">
                        <a:effectLst/>
                        <a:latin typeface="Cambria" panose="020405030504060302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r>
                        <a:rPr lang="el-GR" sz="1600" dirty="0">
                          <a:effectLst/>
                        </a:rPr>
                        <a:t>Παιδαγωγική:</a:t>
                      </a:r>
                      <a:endParaRPr lang="en-US" sz="1600" dirty="0">
                        <a:effectLst/>
                      </a:endParaRPr>
                    </a:p>
                    <a:p>
                      <a:pPr marL="0" marR="0" algn="just"/>
                      <a:r>
                        <a:rPr lang="el-GR" sz="1600" dirty="0">
                          <a:effectLst/>
                        </a:rPr>
                        <a:t>Νέα Αγωγή – Παιδοκεντρική προσέγγιση</a:t>
                      </a:r>
                      <a:endParaRPr lang="en-US" sz="1600" dirty="0">
                        <a:effectLst/>
                      </a:endParaRPr>
                    </a:p>
                    <a:p>
                      <a:pPr marL="0" marR="0" algn="just"/>
                      <a:r>
                        <a:rPr lang="el-GR" sz="1600" dirty="0">
                          <a:effectLst/>
                        </a:rPr>
                        <a:t>(Φιλόσοφοι, Ψυχολόγοι, Εκπαιδευτικοί της πράξης – Κοινωνικό πλαίσιο, πολιτική διάσταση: δημοκρατικό σχολείο &amp; πολιτική αγωγή)</a:t>
                      </a:r>
                      <a:endParaRPr lang="en-US" sz="1600" dirty="0">
                        <a:effectLst/>
                      </a:endParaRPr>
                    </a:p>
                    <a:p>
                      <a:pPr marL="0" marR="0" algn="just"/>
                      <a:r>
                        <a:rPr lang="el-GR" sz="1600" dirty="0">
                          <a:effectLst/>
                        </a:rPr>
                        <a:t> </a:t>
                      </a:r>
                      <a:endParaRPr lang="en-US" sz="1600" dirty="0">
                        <a:effectLst/>
                      </a:endParaRPr>
                    </a:p>
                    <a:p>
                      <a:pPr marL="0" marR="0" algn="just"/>
                      <a:r>
                        <a:rPr lang="el-GR" sz="1600" dirty="0">
                          <a:effectLst/>
                        </a:rPr>
                        <a:t>Ερμηνευτική Παιδαγωγική:</a:t>
                      </a:r>
                      <a:endParaRPr lang="en-US" sz="1600" dirty="0">
                        <a:effectLst/>
                      </a:endParaRPr>
                    </a:p>
                    <a:p>
                      <a:pPr marL="0" marR="0" algn="just"/>
                      <a:r>
                        <a:rPr lang="el-GR" sz="1600" dirty="0" err="1">
                          <a:effectLst/>
                        </a:rPr>
                        <a:t>νοηματοδότηση</a:t>
                      </a:r>
                      <a:r>
                        <a:rPr lang="el-GR" sz="1600" dirty="0">
                          <a:effectLst/>
                        </a:rPr>
                        <a:t> εκπαιδευτικής</a:t>
                      </a:r>
                      <a:endParaRPr lang="en-US" sz="1600" dirty="0">
                        <a:effectLst/>
                      </a:endParaRPr>
                    </a:p>
                    <a:p>
                      <a:pPr marL="0" marR="0" algn="just"/>
                      <a:r>
                        <a:rPr lang="el-GR" sz="1600" dirty="0">
                          <a:effectLst/>
                        </a:rPr>
                        <a:t>διαδικασίας.</a:t>
                      </a:r>
                      <a:endParaRPr lang="en-US" sz="1600" dirty="0">
                        <a:effectLst/>
                      </a:endParaRPr>
                    </a:p>
                    <a:p>
                      <a:pPr marL="0" marR="0" algn="just"/>
                      <a:r>
                        <a:rPr lang="el-GR" sz="1600" dirty="0">
                          <a:effectLst/>
                        </a:rPr>
                        <a:t> </a:t>
                      </a:r>
                      <a:endParaRPr lang="en-US" sz="1600" dirty="0">
                        <a:effectLst/>
                      </a:endParaRPr>
                    </a:p>
                    <a:p>
                      <a:pPr marL="0" marR="0" algn="just"/>
                      <a:r>
                        <a:rPr lang="el-GR" sz="1600" dirty="0">
                          <a:effectLst/>
                        </a:rPr>
                        <a:t>Συνεργασία Παιδαγωγών/Εκπαιδευτικών &amp; Κοινωνιολόγων </a:t>
                      </a:r>
                      <a:endParaRPr lang="en-US" sz="1600" dirty="0">
                        <a:effectLst/>
                      </a:endParaRPr>
                    </a:p>
                    <a:p>
                      <a:pPr marL="0" marR="0" algn="just"/>
                      <a:r>
                        <a:rPr lang="el-GR" sz="1600" dirty="0">
                          <a:effectLst/>
                        </a:rPr>
                        <a:t>(Εκπαιδευτική Κοινωνιολογία) </a:t>
                      </a:r>
                      <a:endParaRPr lang="en-US" sz="1600" dirty="0">
                        <a:effectLst/>
                        <a:latin typeface="Cambria" panose="020405030504060302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9950681"/>
                  </a:ext>
                </a:extLst>
              </a:tr>
            </a:tbl>
          </a:graphicData>
        </a:graphic>
      </p:graphicFrame>
      <p:sp>
        <p:nvSpPr>
          <p:cNvPr id="8" name="Rectangle 1">
            <a:extLst>
              <a:ext uri="{FF2B5EF4-FFF2-40B4-BE49-F238E27FC236}">
                <a16:creationId xmlns:a16="http://schemas.microsoft.com/office/drawing/2014/main" id="{325D1063-14C7-4D4C-BAB0-449012687B99}"/>
              </a:ext>
            </a:extLst>
          </p:cNvPr>
          <p:cNvSpPr>
            <a:spLocks noChangeArrowheads="1"/>
          </p:cNvSpPr>
          <p:nvPr/>
        </p:nvSpPr>
        <p:spPr bwMode="auto">
          <a:xfrm>
            <a:off x="-4100945" y="0"/>
            <a:ext cx="19795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015851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427A1-D6A1-5B43-99BD-A385654271C6}"/>
              </a:ext>
            </a:extLst>
          </p:cNvPr>
          <p:cNvSpPr>
            <a:spLocks noGrp="1"/>
          </p:cNvSpPr>
          <p:nvPr>
            <p:ph type="title"/>
          </p:nvPr>
        </p:nvSpPr>
        <p:spPr/>
        <p:txBody>
          <a:bodyPr/>
          <a:lstStyle/>
          <a:p>
            <a:pPr algn="ctr"/>
            <a:r>
              <a:rPr lang="el-GR" b="1" dirty="0"/>
              <a:t>Ιστορικό πλαίσιο</a:t>
            </a:r>
            <a:endParaRPr lang="en-US" dirty="0"/>
          </a:p>
        </p:txBody>
      </p:sp>
      <p:sp>
        <p:nvSpPr>
          <p:cNvPr id="3" name="Content Placeholder 2">
            <a:extLst>
              <a:ext uri="{FF2B5EF4-FFF2-40B4-BE49-F238E27FC236}">
                <a16:creationId xmlns:a16="http://schemas.microsoft.com/office/drawing/2014/main" id="{D3328CCC-2256-804E-8BB0-DE1B047BEF15}"/>
              </a:ext>
            </a:extLst>
          </p:cNvPr>
          <p:cNvSpPr>
            <a:spLocks noGrp="1"/>
          </p:cNvSpPr>
          <p:nvPr>
            <p:ph idx="1"/>
          </p:nvPr>
        </p:nvSpPr>
        <p:spPr/>
        <p:txBody>
          <a:bodyPr>
            <a:normAutofit lnSpcReduction="10000"/>
          </a:bodyPr>
          <a:lstStyle/>
          <a:p>
            <a:r>
              <a:rPr lang="el-GR" dirty="0"/>
              <a:t>Οι δύο Παγκόσμιοι πόλεμοι με τις τραγικές συνέπειες, μεταφέρουν την εστίαση στον άνθρωπο, τις αξίες του, τη θέση του στον κόσμο. Η ανάγκη ανοικοδόμησης του κόσμου αλλά και η πορεία προς μια δημοκρατική κοινωνία αλλάζουν ευρύτερα τους προσανατολισμούς.   Διαμορφώνεται έτσι ένα όραμα για ένα δημοκρατικό σχολείο που θα συμβάλει στην εθνική, κοινωνική και οικονομική ανάπτυξη και πρόοδο. </a:t>
            </a:r>
          </a:p>
          <a:p>
            <a:r>
              <a:rPr lang="el-GR" dirty="0"/>
              <a:t>«</a:t>
            </a:r>
            <a:r>
              <a:rPr lang="el-GR" i="1" dirty="0"/>
              <a:t>Το 1945, όλοι εκείνοι που είχαν περάσει τόσα βάσανα ήθελαν να οικοδομήσουν μια πιο δημοκρατική κοινωνία και ιδιαίτερα να παράσχουν μακρόχρονη και περιεκτική μόρφωση σε όσο το δυνατόν περισσότερους μαθητές θεωρητικά χωρίς καμιά διάκριση ως προς την τάξη και τη φυλή </a:t>
            </a:r>
            <a:r>
              <a:rPr lang="el-GR" dirty="0"/>
              <a:t>» (</a:t>
            </a:r>
            <a:r>
              <a:rPr lang="en-US" dirty="0"/>
              <a:t>De </a:t>
            </a:r>
            <a:r>
              <a:rPr lang="en-US" dirty="0" err="1"/>
              <a:t>Landsheere</a:t>
            </a:r>
            <a:r>
              <a:rPr lang="el-GR" dirty="0"/>
              <a:t>, 1996: 23).</a:t>
            </a:r>
            <a:endParaRPr lang="en-US" dirty="0"/>
          </a:p>
          <a:p>
            <a:endParaRPr lang="en-US" dirty="0"/>
          </a:p>
        </p:txBody>
      </p:sp>
    </p:spTree>
    <p:extLst>
      <p:ext uri="{BB962C8B-B14F-4D97-AF65-F5344CB8AC3E}">
        <p14:creationId xmlns:p14="http://schemas.microsoft.com/office/powerpoint/2010/main" val="21762423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63D57-7BDC-F945-8B71-F18213EFD110}"/>
              </a:ext>
            </a:extLst>
          </p:cNvPr>
          <p:cNvSpPr>
            <a:spLocks noGrp="1"/>
          </p:cNvSpPr>
          <p:nvPr>
            <p:ph type="title"/>
          </p:nvPr>
        </p:nvSpPr>
        <p:spPr/>
        <p:txBody>
          <a:bodyPr/>
          <a:lstStyle/>
          <a:p>
            <a:pPr algn="ctr"/>
            <a:r>
              <a:rPr lang="el-GR" b="1" dirty="0"/>
              <a:t>Ιστορικό πλαίσιο</a:t>
            </a:r>
            <a:endParaRPr lang="en-US" b="1" dirty="0"/>
          </a:p>
        </p:txBody>
      </p:sp>
      <p:sp>
        <p:nvSpPr>
          <p:cNvPr id="3" name="Content Placeholder 2">
            <a:extLst>
              <a:ext uri="{FF2B5EF4-FFF2-40B4-BE49-F238E27FC236}">
                <a16:creationId xmlns:a16="http://schemas.microsoft.com/office/drawing/2014/main" id="{09755895-13FE-5D4F-BA2F-D7BEC3C503EC}"/>
              </a:ext>
            </a:extLst>
          </p:cNvPr>
          <p:cNvSpPr>
            <a:spLocks noGrp="1"/>
          </p:cNvSpPr>
          <p:nvPr>
            <p:ph idx="1"/>
          </p:nvPr>
        </p:nvSpPr>
        <p:spPr/>
        <p:txBody>
          <a:bodyPr/>
          <a:lstStyle/>
          <a:p>
            <a:r>
              <a:rPr lang="el-GR" dirty="0"/>
              <a:t>Η τραυματική εμπειρία  του Β ́ </a:t>
            </a:r>
            <a:r>
              <a:rPr lang="el-GR" dirty="0" err="1"/>
              <a:t>Παγκοσμίου</a:t>
            </a:r>
            <a:r>
              <a:rPr lang="el-GR" dirty="0"/>
              <a:t> </a:t>
            </a:r>
            <a:r>
              <a:rPr lang="el-GR" dirty="0" err="1"/>
              <a:t>Πολέμου</a:t>
            </a:r>
            <a:r>
              <a:rPr lang="el-GR" dirty="0"/>
              <a:t> </a:t>
            </a:r>
            <a:r>
              <a:rPr lang="el-GR" dirty="0" err="1"/>
              <a:t>αλλα</a:t>
            </a:r>
            <a:r>
              <a:rPr lang="el-GR" dirty="0"/>
              <a:t>́ και η </a:t>
            </a:r>
            <a:r>
              <a:rPr lang="el-GR" dirty="0" err="1"/>
              <a:t>νέα</a:t>
            </a:r>
            <a:r>
              <a:rPr lang="el-GR" dirty="0"/>
              <a:t> </a:t>
            </a:r>
            <a:r>
              <a:rPr lang="el-GR" dirty="0" err="1"/>
              <a:t>παγκόσμια</a:t>
            </a:r>
            <a:r>
              <a:rPr lang="el-GR" dirty="0"/>
              <a:t> </a:t>
            </a:r>
            <a:r>
              <a:rPr lang="el-GR" dirty="0" err="1"/>
              <a:t>πραγματικότητα</a:t>
            </a:r>
            <a:r>
              <a:rPr lang="el-GR" dirty="0"/>
              <a:t> που διαμορφώνεται οδηγεί στην υιοθέτηση </a:t>
            </a:r>
            <a:r>
              <a:rPr lang="el-GR" dirty="0" err="1"/>
              <a:t>απο</a:t>
            </a:r>
            <a:r>
              <a:rPr lang="el-GR" dirty="0"/>
              <a:t>́ τον ΟΗΕ της </a:t>
            </a:r>
            <a:r>
              <a:rPr lang="el-GR" dirty="0" err="1"/>
              <a:t>Οικουμενικής</a:t>
            </a:r>
            <a:r>
              <a:rPr lang="el-GR" dirty="0"/>
              <a:t> </a:t>
            </a:r>
            <a:r>
              <a:rPr lang="el-GR" dirty="0" err="1"/>
              <a:t>Διακήρυξης</a:t>
            </a:r>
            <a:r>
              <a:rPr lang="el-GR" dirty="0"/>
              <a:t> για τα </a:t>
            </a:r>
            <a:r>
              <a:rPr lang="el-GR" dirty="0" err="1"/>
              <a:t>Δικαιώματα</a:t>
            </a:r>
            <a:r>
              <a:rPr lang="el-GR" dirty="0"/>
              <a:t> του </a:t>
            </a:r>
            <a:r>
              <a:rPr lang="el-GR" dirty="0" err="1"/>
              <a:t>Ανθρώπου</a:t>
            </a:r>
            <a:r>
              <a:rPr lang="el-GR" dirty="0"/>
              <a:t> (1948). </a:t>
            </a:r>
            <a:r>
              <a:rPr lang="el-GR" dirty="0" err="1"/>
              <a:t>Σύμφωνα</a:t>
            </a:r>
            <a:r>
              <a:rPr lang="el-GR" dirty="0"/>
              <a:t> με </a:t>
            </a:r>
            <a:r>
              <a:rPr lang="el-GR" dirty="0" err="1"/>
              <a:t>αυτήν</a:t>
            </a:r>
            <a:r>
              <a:rPr lang="el-GR" dirty="0"/>
              <a:t>, η </a:t>
            </a:r>
            <a:r>
              <a:rPr lang="el-GR" dirty="0" err="1"/>
              <a:t>εκπαίδευση</a:t>
            </a:r>
            <a:r>
              <a:rPr lang="el-GR" dirty="0"/>
              <a:t> </a:t>
            </a:r>
            <a:r>
              <a:rPr lang="el-GR" dirty="0" err="1"/>
              <a:t>θεωρείται</a:t>
            </a:r>
            <a:r>
              <a:rPr lang="el-GR" dirty="0"/>
              <a:t>, </a:t>
            </a:r>
            <a:r>
              <a:rPr lang="el-GR" dirty="0" err="1"/>
              <a:t>επισήμως</a:t>
            </a:r>
            <a:r>
              <a:rPr lang="el-GR" dirty="0"/>
              <a:t> </a:t>
            </a:r>
            <a:r>
              <a:rPr lang="el-GR" dirty="0" err="1"/>
              <a:t>πλέον</a:t>
            </a:r>
            <a:r>
              <a:rPr lang="el-GR" dirty="0"/>
              <a:t>, </a:t>
            </a:r>
            <a:r>
              <a:rPr lang="el-GR" dirty="0" err="1"/>
              <a:t>πρώτη</a:t>
            </a:r>
            <a:r>
              <a:rPr lang="el-GR" dirty="0"/>
              <a:t> </a:t>
            </a:r>
            <a:r>
              <a:rPr lang="el-GR" dirty="0" err="1"/>
              <a:t>φορα</a:t>
            </a:r>
            <a:r>
              <a:rPr lang="el-GR" dirty="0"/>
              <a:t>́ στην </a:t>
            </a:r>
            <a:r>
              <a:rPr lang="el-GR" dirty="0" err="1"/>
              <a:t>ανθρώπινη</a:t>
            </a:r>
            <a:r>
              <a:rPr lang="el-GR" dirty="0"/>
              <a:t> </a:t>
            </a:r>
            <a:r>
              <a:rPr lang="el-GR" dirty="0" err="1"/>
              <a:t>ιστορία</a:t>
            </a:r>
            <a:r>
              <a:rPr lang="el-GR" dirty="0"/>
              <a:t>, </a:t>
            </a:r>
            <a:r>
              <a:rPr lang="el-GR" dirty="0" err="1"/>
              <a:t>ανθρώπινο</a:t>
            </a:r>
            <a:r>
              <a:rPr lang="el-GR" dirty="0"/>
              <a:t> </a:t>
            </a:r>
            <a:r>
              <a:rPr lang="el-GR" dirty="0" err="1"/>
              <a:t>δικαίωμα</a:t>
            </a:r>
            <a:r>
              <a:rPr lang="el-GR" dirty="0"/>
              <a:t> (</a:t>
            </a:r>
            <a:r>
              <a:rPr lang="el-GR" dirty="0" err="1"/>
              <a:t>δικαίωμα</a:t>
            </a:r>
            <a:r>
              <a:rPr lang="el-GR" dirty="0"/>
              <a:t> </a:t>
            </a:r>
            <a:r>
              <a:rPr lang="el-GR" dirty="0" err="1"/>
              <a:t>αρ</a:t>
            </a:r>
            <a:r>
              <a:rPr lang="el-GR" dirty="0"/>
              <a:t>. 26), και </a:t>
            </a:r>
            <a:r>
              <a:rPr lang="el-GR" dirty="0" err="1"/>
              <a:t>συνεπώς</a:t>
            </a:r>
            <a:r>
              <a:rPr lang="el-GR" dirty="0"/>
              <a:t> </a:t>
            </a:r>
            <a:r>
              <a:rPr lang="el-GR" dirty="0" err="1"/>
              <a:t>αναζητούνται</a:t>
            </a:r>
            <a:r>
              <a:rPr lang="el-GR" dirty="0"/>
              <a:t> </a:t>
            </a:r>
            <a:r>
              <a:rPr lang="el-GR" dirty="0" err="1"/>
              <a:t>τρόποι</a:t>
            </a:r>
            <a:r>
              <a:rPr lang="el-GR" dirty="0"/>
              <a:t> </a:t>
            </a:r>
            <a:r>
              <a:rPr lang="el-GR" dirty="0" err="1"/>
              <a:t>καθολικής</a:t>
            </a:r>
            <a:r>
              <a:rPr lang="el-GR" dirty="0"/>
              <a:t> </a:t>
            </a:r>
            <a:r>
              <a:rPr lang="el-GR" dirty="0" err="1"/>
              <a:t>υλοποίησής</a:t>
            </a:r>
            <a:r>
              <a:rPr lang="el-GR" dirty="0"/>
              <a:t> του σε </a:t>
            </a:r>
            <a:r>
              <a:rPr lang="el-GR" dirty="0" err="1"/>
              <a:t>ολόκληρο</a:t>
            </a:r>
            <a:r>
              <a:rPr lang="el-GR" dirty="0"/>
              <a:t> τον </a:t>
            </a:r>
            <a:r>
              <a:rPr lang="el-GR" dirty="0" err="1"/>
              <a:t>πλανήτη</a:t>
            </a:r>
            <a:r>
              <a:rPr lang="el-GR" dirty="0"/>
              <a:t>.</a:t>
            </a:r>
            <a:endParaRPr lang="en-US" dirty="0"/>
          </a:p>
          <a:p>
            <a:endParaRPr lang="en-US" dirty="0"/>
          </a:p>
        </p:txBody>
      </p:sp>
    </p:spTree>
    <p:extLst>
      <p:ext uri="{BB962C8B-B14F-4D97-AF65-F5344CB8AC3E}">
        <p14:creationId xmlns:p14="http://schemas.microsoft.com/office/powerpoint/2010/main" val="32531680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63D57-7BDC-F945-8B71-F18213EFD110}"/>
              </a:ext>
            </a:extLst>
          </p:cNvPr>
          <p:cNvSpPr>
            <a:spLocks noGrp="1"/>
          </p:cNvSpPr>
          <p:nvPr>
            <p:ph type="title"/>
          </p:nvPr>
        </p:nvSpPr>
        <p:spPr/>
        <p:txBody>
          <a:bodyPr/>
          <a:lstStyle/>
          <a:p>
            <a:pPr algn="ctr"/>
            <a:r>
              <a:rPr lang="el-GR" b="1" dirty="0"/>
              <a:t>Ιστορικό πλαίσιο</a:t>
            </a:r>
            <a:endParaRPr lang="en-US" b="1" dirty="0"/>
          </a:p>
        </p:txBody>
      </p:sp>
      <p:sp>
        <p:nvSpPr>
          <p:cNvPr id="3" name="Content Placeholder 2">
            <a:extLst>
              <a:ext uri="{FF2B5EF4-FFF2-40B4-BE49-F238E27FC236}">
                <a16:creationId xmlns:a16="http://schemas.microsoft.com/office/drawing/2014/main" id="{09755895-13FE-5D4F-BA2F-D7BEC3C503EC}"/>
              </a:ext>
            </a:extLst>
          </p:cNvPr>
          <p:cNvSpPr>
            <a:spLocks noGrp="1"/>
          </p:cNvSpPr>
          <p:nvPr>
            <p:ph idx="1"/>
          </p:nvPr>
        </p:nvSpPr>
        <p:spPr/>
        <p:txBody>
          <a:bodyPr/>
          <a:lstStyle/>
          <a:p>
            <a:r>
              <a:rPr lang="el-GR" dirty="0"/>
              <a:t>Η τραυματική εμπειρία  του Β ́ </a:t>
            </a:r>
            <a:r>
              <a:rPr lang="el-GR" dirty="0" err="1"/>
              <a:t>Παγκοσμίου</a:t>
            </a:r>
            <a:r>
              <a:rPr lang="el-GR" dirty="0"/>
              <a:t> </a:t>
            </a:r>
            <a:r>
              <a:rPr lang="el-GR" dirty="0" err="1"/>
              <a:t>Πολέμου</a:t>
            </a:r>
            <a:r>
              <a:rPr lang="el-GR" dirty="0"/>
              <a:t> </a:t>
            </a:r>
            <a:r>
              <a:rPr lang="el-GR" dirty="0" err="1"/>
              <a:t>αλλα</a:t>
            </a:r>
            <a:r>
              <a:rPr lang="el-GR" dirty="0"/>
              <a:t>́ και η </a:t>
            </a:r>
            <a:r>
              <a:rPr lang="el-GR" dirty="0" err="1"/>
              <a:t>νέα</a:t>
            </a:r>
            <a:r>
              <a:rPr lang="el-GR" dirty="0"/>
              <a:t> </a:t>
            </a:r>
            <a:r>
              <a:rPr lang="el-GR" dirty="0" err="1"/>
              <a:t>παγκόσμια</a:t>
            </a:r>
            <a:r>
              <a:rPr lang="el-GR" dirty="0"/>
              <a:t> </a:t>
            </a:r>
            <a:r>
              <a:rPr lang="el-GR" dirty="0" err="1"/>
              <a:t>πραγματικότητα</a:t>
            </a:r>
            <a:r>
              <a:rPr lang="el-GR" dirty="0"/>
              <a:t> που διαμορφώνεται οδηγεί στην υιοθέτηση </a:t>
            </a:r>
            <a:r>
              <a:rPr lang="el-GR" dirty="0" err="1"/>
              <a:t>απο</a:t>
            </a:r>
            <a:r>
              <a:rPr lang="el-GR" dirty="0"/>
              <a:t>́ τον ΟΗΕ της </a:t>
            </a:r>
            <a:r>
              <a:rPr lang="el-GR" dirty="0" err="1"/>
              <a:t>Οικουμενικής</a:t>
            </a:r>
            <a:r>
              <a:rPr lang="el-GR" dirty="0"/>
              <a:t> </a:t>
            </a:r>
            <a:r>
              <a:rPr lang="el-GR" dirty="0" err="1"/>
              <a:t>Διακήρυξης</a:t>
            </a:r>
            <a:r>
              <a:rPr lang="el-GR" dirty="0"/>
              <a:t> για τα </a:t>
            </a:r>
            <a:r>
              <a:rPr lang="el-GR" dirty="0" err="1"/>
              <a:t>Δικαιώματα</a:t>
            </a:r>
            <a:r>
              <a:rPr lang="el-GR" dirty="0"/>
              <a:t> του </a:t>
            </a:r>
            <a:r>
              <a:rPr lang="el-GR" dirty="0" err="1"/>
              <a:t>Ανθρώπου</a:t>
            </a:r>
            <a:r>
              <a:rPr lang="el-GR" dirty="0"/>
              <a:t> (1948). </a:t>
            </a:r>
            <a:r>
              <a:rPr lang="el-GR" dirty="0" err="1"/>
              <a:t>Σύμφωνα</a:t>
            </a:r>
            <a:r>
              <a:rPr lang="el-GR" dirty="0"/>
              <a:t> με </a:t>
            </a:r>
            <a:r>
              <a:rPr lang="el-GR" dirty="0" err="1"/>
              <a:t>αυτήν</a:t>
            </a:r>
            <a:r>
              <a:rPr lang="el-GR" dirty="0"/>
              <a:t>, η </a:t>
            </a:r>
            <a:r>
              <a:rPr lang="el-GR" dirty="0" err="1"/>
              <a:t>εκπαίδευση</a:t>
            </a:r>
            <a:r>
              <a:rPr lang="el-GR" dirty="0"/>
              <a:t> </a:t>
            </a:r>
            <a:r>
              <a:rPr lang="el-GR" dirty="0" err="1"/>
              <a:t>θεωρείται</a:t>
            </a:r>
            <a:r>
              <a:rPr lang="el-GR" dirty="0"/>
              <a:t>, </a:t>
            </a:r>
            <a:r>
              <a:rPr lang="el-GR" dirty="0" err="1"/>
              <a:t>επισήμως</a:t>
            </a:r>
            <a:r>
              <a:rPr lang="el-GR" dirty="0"/>
              <a:t> </a:t>
            </a:r>
            <a:r>
              <a:rPr lang="el-GR" dirty="0" err="1"/>
              <a:t>πλέον</a:t>
            </a:r>
            <a:r>
              <a:rPr lang="el-GR" dirty="0"/>
              <a:t>, </a:t>
            </a:r>
            <a:r>
              <a:rPr lang="el-GR" dirty="0" err="1"/>
              <a:t>πρώτη</a:t>
            </a:r>
            <a:r>
              <a:rPr lang="el-GR" dirty="0"/>
              <a:t> </a:t>
            </a:r>
            <a:r>
              <a:rPr lang="el-GR" dirty="0" err="1"/>
              <a:t>φορα</a:t>
            </a:r>
            <a:r>
              <a:rPr lang="el-GR" dirty="0"/>
              <a:t>́ στην </a:t>
            </a:r>
            <a:r>
              <a:rPr lang="el-GR" dirty="0" err="1"/>
              <a:t>ανθρώπινη</a:t>
            </a:r>
            <a:r>
              <a:rPr lang="el-GR" dirty="0"/>
              <a:t> </a:t>
            </a:r>
            <a:r>
              <a:rPr lang="el-GR" dirty="0" err="1"/>
              <a:t>ιστορία</a:t>
            </a:r>
            <a:r>
              <a:rPr lang="el-GR" dirty="0"/>
              <a:t>, </a:t>
            </a:r>
            <a:r>
              <a:rPr lang="el-GR" dirty="0" err="1"/>
              <a:t>ανθρώπινο</a:t>
            </a:r>
            <a:r>
              <a:rPr lang="el-GR" dirty="0"/>
              <a:t> </a:t>
            </a:r>
            <a:r>
              <a:rPr lang="el-GR" dirty="0" err="1"/>
              <a:t>δικαίωμα</a:t>
            </a:r>
            <a:r>
              <a:rPr lang="el-GR" dirty="0"/>
              <a:t> (</a:t>
            </a:r>
            <a:r>
              <a:rPr lang="el-GR" dirty="0" err="1"/>
              <a:t>δικαίωμα</a:t>
            </a:r>
            <a:r>
              <a:rPr lang="el-GR" dirty="0"/>
              <a:t> </a:t>
            </a:r>
            <a:r>
              <a:rPr lang="el-GR" dirty="0" err="1"/>
              <a:t>αρ</a:t>
            </a:r>
            <a:r>
              <a:rPr lang="el-GR" dirty="0"/>
              <a:t>. 26), και </a:t>
            </a:r>
            <a:r>
              <a:rPr lang="el-GR" dirty="0" err="1"/>
              <a:t>συνεπώς</a:t>
            </a:r>
            <a:r>
              <a:rPr lang="el-GR" dirty="0"/>
              <a:t> </a:t>
            </a:r>
            <a:r>
              <a:rPr lang="el-GR" dirty="0" err="1"/>
              <a:t>αναζητούνται</a:t>
            </a:r>
            <a:r>
              <a:rPr lang="el-GR" dirty="0"/>
              <a:t> </a:t>
            </a:r>
            <a:r>
              <a:rPr lang="el-GR" dirty="0" err="1"/>
              <a:t>τρόποι</a:t>
            </a:r>
            <a:r>
              <a:rPr lang="el-GR" dirty="0"/>
              <a:t> </a:t>
            </a:r>
            <a:r>
              <a:rPr lang="el-GR" dirty="0" err="1"/>
              <a:t>καθολικής</a:t>
            </a:r>
            <a:r>
              <a:rPr lang="el-GR" dirty="0"/>
              <a:t> </a:t>
            </a:r>
            <a:r>
              <a:rPr lang="el-GR" dirty="0" err="1"/>
              <a:t>υλοποίησής</a:t>
            </a:r>
            <a:r>
              <a:rPr lang="el-GR" dirty="0"/>
              <a:t> του σε </a:t>
            </a:r>
            <a:r>
              <a:rPr lang="el-GR" dirty="0" err="1"/>
              <a:t>ολόκληρο</a:t>
            </a:r>
            <a:r>
              <a:rPr lang="el-GR" dirty="0"/>
              <a:t> τον </a:t>
            </a:r>
            <a:r>
              <a:rPr lang="el-GR" dirty="0" err="1"/>
              <a:t>πλανήτη</a:t>
            </a:r>
            <a:r>
              <a:rPr lang="el-GR" dirty="0"/>
              <a:t>.</a:t>
            </a:r>
            <a:endParaRPr lang="en-US" dirty="0"/>
          </a:p>
          <a:p>
            <a:endParaRPr lang="en-US" dirty="0"/>
          </a:p>
        </p:txBody>
      </p:sp>
    </p:spTree>
    <p:extLst>
      <p:ext uri="{BB962C8B-B14F-4D97-AF65-F5344CB8AC3E}">
        <p14:creationId xmlns:p14="http://schemas.microsoft.com/office/powerpoint/2010/main" val="34221347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3280C-023F-F344-AE3A-023C4904FB32}"/>
              </a:ext>
            </a:extLst>
          </p:cNvPr>
          <p:cNvSpPr>
            <a:spLocks noGrp="1"/>
          </p:cNvSpPr>
          <p:nvPr>
            <p:ph type="title"/>
          </p:nvPr>
        </p:nvSpPr>
        <p:spPr/>
        <p:txBody>
          <a:bodyPr/>
          <a:lstStyle/>
          <a:p>
            <a:pPr algn="ctr"/>
            <a:r>
              <a:rPr lang="el-GR" b="1" dirty="0"/>
              <a:t>Πολιτικές &amp; Οικονομικές Συνθήκες</a:t>
            </a:r>
            <a:endParaRPr lang="en-US" b="1" dirty="0"/>
          </a:p>
        </p:txBody>
      </p:sp>
      <p:sp>
        <p:nvSpPr>
          <p:cNvPr id="3" name="Content Placeholder 2">
            <a:extLst>
              <a:ext uri="{FF2B5EF4-FFF2-40B4-BE49-F238E27FC236}">
                <a16:creationId xmlns:a16="http://schemas.microsoft.com/office/drawing/2014/main" id="{0394E3EC-AB09-1449-B8D2-5AC305BCE6B2}"/>
              </a:ext>
            </a:extLst>
          </p:cNvPr>
          <p:cNvSpPr>
            <a:spLocks noGrp="1"/>
          </p:cNvSpPr>
          <p:nvPr>
            <p:ph idx="1"/>
          </p:nvPr>
        </p:nvSpPr>
        <p:spPr/>
        <p:txBody>
          <a:bodyPr/>
          <a:lstStyle/>
          <a:p>
            <a:r>
              <a:rPr lang="el-GR" dirty="0"/>
              <a:t>Από την άλλη η περίοδος μετά τον Β΄ Παγκόσμιο πόλεμο χαρακτηρίζεται από τον «</a:t>
            </a:r>
            <a:r>
              <a:rPr lang="el-GR" b="1" dirty="0"/>
              <a:t>Ψυχρό Πόλεμο</a:t>
            </a:r>
            <a:r>
              <a:rPr lang="el-GR" dirty="0"/>
              <a:t>», την σταθερή αντιπαράθεση σε όλα τα επίπεδα των δύο υπερδυνάμεων, ΗΠΑ και Σοβιετικής Ένωσης, και των συνασπισμών που ηγούνταν, όπως προέκυψαν μετά τον πόλεμο αυτό. Η αντιπαράθεση αυτή, που θα πάρει μεγάλες διαστάσεις, οδηγεί και σε ανταγωνισμό στο επίπεδο της τεχνολογικής ανάπτυξης, που προϋποθέτει εξειδικευμένο επιστημονικό προσωπικό.  </a:t>
            </a:r>
          </a:p>
          <a:p>
            <a:r>
              <a:rPr lang="el-GR" i="1" dirty="0"/>
              <a:t>Πώς πιστεύετε ότι αυτό επηρεάζει την εκπαίδευση;</a:t>
            </a:r>
            <a:endParaRPr lang="en-US" i="1" dirty="0"/>
          </a:p>
          <a:p>
            <a:endParaRPr lang="en-US" dirty="0"/>
          </a:p>
        </p:txBody>
      </p:sp>
    </p:spTree>
    <p:extLst>
      <p:ext uri="{BB962C8B-B14F-4D97-AF65-F5344CB8AC3E}">
        <p14:creationId xmlns:p14="http://schemas.microsoft.com/office/powerpoint/2010/main" val="40859397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2B97D-C49F-384C-8254-2A57DEF16EF5}"/>
              </a:ext>
            </a:extLst>
          </p:cNvPr>
          <p:cNvSpPr>
            <a:spLocks noGrp="1"/>
          </p:cNvSpPr>
          <p:nvPr>
            <p:ph type="title"/>
          </p:nvPr>
        </p:nvSpPr>
        <p:spPr/>
        <p:txBody>
          <a:bodyPr/>
          <a:lstStyle/>
          <a:p>
            <a:pPr algn="ctr"/>
            <a:r>
              <a:rPr lang="el-GR" b="1" dirty="0"/>
              <a:t>Νέα πεδία επιστημονικής μελέτης</a:t>
            </a:r>
            <a:endParaRPr lang="en-US" b="1" dirty="0"/>
          </a:p>
        </p:txBody>
      </p:sp>
      <p:sp>
        <p:nvSpPr>
          <p:cNvPr id="3" name="Content Placeholder 2">
            <a:extLst>
              <a:ext uri="{FF2B5EF4-FFF2-40B4-BE49-F238E27FC236}">
                <a16:creationId xmlns:a16="http://schemas.microsoft.com/office/drawing/2014/main" id="{01F2C903-00DA-3A4A-9C59-5BE4EF258373}"/>
              </a:ext>
            </a:extLst>
          </p:cNvPr>
          <p:cNvSpPr>
            <a:spLocks noGrp="1"/>
          </p:cNvSpPr>
          <p:nvPr>
            <p:ph idx="1"/>
          </p:nvPr>
        </p:nvSpPr>
        <p:spPr/>
        <p:txBody>
          <a:bodyPr/>
          <a:lstStyle/>
          <a:p>
            <a:r>
              <a:rPr lang="el-GR" dirty="0"/>
              <a:t>Σε ένα τέτοιο ωστόσο ψυχροπολεμικό πλαίσιο ανταγωνισμού και με την παράλληλη άμεση σύνδεση της εκπαίδευσης με την οικονομική ανάπτυξη ανακύπτουν και νέα πεδία μελέτης της εκπαίδευσης. Με την ίδρυση μάλιστα διεθνών οργανισμών (Παγκόσμια Τράπεζα, Οργανισμός Οικονομικής Συνεργασίας και Ανάπτυξης (ΟΟΣΑ)), που εστιάζουν στη διαμόρφωση εκπαιδευτικών πολιτικών στην προοπτική της οικονομικής ανάπτυξης, συγκροτούνται εφαρμοσμένα πεδία μελέτης, όπως η εφαρμοσμένη οικονομία της εκπαίδευσης και η εκπαιδευτική πολιτική.    </a:t>
            </a:r>
            <a:endParaRPr lang="en-US" dirty="0"/>
          </a:p>
          <a:p>
            <a:pPr marL="0" indent="0">
              <a:buNone/>
            </a:pPr>
            <a:endParaRPr lang="en-US" dirty="0"/>
          </a:p>
          <a:p>
            <a:endParaRPr lang="en-US" dirty="0"/>
          </a:p>
        </p:txBody>
      </p:sp>
    </p:spTree>
    <p:extLst>
      <p:ext uri="{BB962C8B-B14F-4D97-AF65-F5344CB8AC3E}">
        <p14:creationId xmlns:p14="http://schemas.microsoft.com/office/powerpoint/2010/main" val="26838469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8B896-8100-3A41-B733-18CA075A5EA8}"/>
              </a:ext>
            </a:extLst>
          </p:cNvPr>
          <p:cNvSpPr>
            <a:spLocks noGrp="1"/>
          </p:cNvSpPr>
          <p:nvPr>
            <p:ph type="title"/>
          </p:nvPr>
        </p:nvSpPr>
        <p:spPr/>
        <p:txBody>
          <a:bodyPr/>
          <a:lstStyle/>
          <a:p>
            <a:pPr algn="ctr"/>
            <a:r>
              <a:rPr lang="el-GR" b="1" dirty="0"/>
              <a:t>Η δεκαετία του 60: </a:t>
            </a:r>
            <a:br>
              <a:rPr lang="el-GR" b="1" dirty="0"/>
            </a:br>
            <a:r>
              <a:rPr lang="el-GR" b="1" dirty="0"/>
              <a:t>Η πολιτική διάσταση της εκπαίδευσης</a:t>
            </a:r>
            <a:endParaRPr lang="en-US" dirty="0"/>
          </a:p>
        </p:txBody>
      </p:sp>
      <p:sp>
        <p:nvSpPr>
          <p:cNvPr id="3" name="Content Placeholder 2">
            <a:extLst>
              <a:ext uri="{FF2B5EF4-FFF2-40B4-BE49-F238E27FC236}">
                <a16:creationId xmlns:a16="http://schemas.microsoft.com/office/drawing/2014/main" id="{0EBD3BDE-0311-0E46-ACC3-85B1A9F307A9}"/>
              </a:ext>
            </a:extLst>
          </p:cNvPr>
          <p:cNvSpPr>
            <a:spLocks noGrp="1"/>
          </p:cNvSpPr>
          <p:nvPr>
            <p:ph idx="1"/>
          </p:nvPr>
        </p:nvSpPr>
        <p:spPr/>
        <p:txBody>
          <a:bodyPr>
            <a:normAutofit fontScale="85000" lnSpcReduction="20000"/>
          </a:bodyPr>
          <a:lstStyle/>
          <a:p>
            <a:r>
              <a:rPr lang="el-GR" dirty="0"/>
              <a:t> </a:t>
            </a:r>
            <a:endParaRPr lang="en-US" dirty="0"/>
          </a:p>
          <a:p>
            <a:pPr lvl="0"/>
            <a:r>
              <a:rPr lang="en-US" b="1" dirty="0" err="1"/>
              <a:t>Δεκ</a:t>
            </a:r>
            <a:r>
              <a:rPr lang="en-US" b="1" dirty="0"/>
              <a:t>α</a:t>
            </a:r>
            <a:r>
              <a:rPr lang="en-US" b="1" dirty="0" err="1"/>
              <a:t>ετί</a:t>
            </a:r>
            <a:r>
              <a:rPr lang="en-US" b="1" dirty="0"/>
              <a:t>α 60: </a:t>
            </a:r>
            <a:endParaRPr lang="en-US" dirty="0"/>
          </a:p>
          <a:p>
            <a:pPr lvl="0"/>
            <a:r>
              <a:rPr lang="el-GR" b="1" dirty="0"/>
              <a:t>Πόλεμος στο Βιετνάμ (1963-1975)</a:t>
            </a:r>
            <a:r>
              <a:rPr lang="el-GR" dirty="0"/>
              <a:t>, που οδήγησε σε ογκώδεις συγκεντρώσεις και συλλαλητήρια από νέους που αμφισβητούσαν τις επιλογές της αμερικάνικης πολιτικής (επιβολή διδακτορικών καθεστώτων, παράλογες και ολέθριες πολεμικές επεμβάσεις), την άνιση και ρατσιστική αντιμετώπιση των μειονοτήτων… Το φοιτητικό κίνημα, η ειρηνική επανάσταση για τη διεύρυνση και κατοχύρωση των πολιτικών δικαιωμάτων και το αντιπολεμικό κίνημα με αφορμή τον πόλεμο του Βιετνάμ αποτέλεσαν τους τρεις μεγάλους πολιτικούς αγώνες οι οποίοι σημάδεψαν τη μεταπολεμική αμερικανική ιστορία</a:t>
            </a:r>
            <a:endParaRPr lang="en-US" dirty="0"/>
          </a:p>
          <a:p>
            <a:pPr lvl="0"/>
            <a:r>
              <a:rPr lang="el-GR" b="1" dirty="0" err="1"/>
              <a:t>Μάης</a:t>
            </a:r>
            <a:r>
              <a:rPr lang="el-GR" b="1" dirty="0"/>
              <a:t> του 1968</a:t>
            </a:r>
            <a:r>
              <a:rPr lang="el-GR" dirty="0"/>
              <a:t> Οι κινητοποιήσεις των Γάλλων</a:t>
            </a:r>
            <a:r>
              <a:rPr lang="en-US" dirty="0"/>
              <a:t> </a:t>
            </a:r>
            <a:r>
              <a:rPr lang="el-GR" dirty="0"/>
              <a:t>φοιτητών, που εξελίχθηκαν σε γενική απεργία</a:t>
            </a:r>
            <a:r>
              <a:rPr lang="en-US" dirty="0"/>
              <a:t> </a:t>
            </a:r>
            <a:r>
              <a:rPr lang="el-GR" dirty="0"/>
              <a:t>των Γάλλων εργατών και παλλαϊκή εξέγερση με αποτέλεσμα πολιτική και κοινωνική κρίση. Επρόκειτο ουσιαστικά για μια </a:t>
            </a:r>
            <a:r>
              <a:rPr lang="el-GR" dirty="0" err="1"/>
              <a:t>μαχητικη</a:t>
            </a:r>
            <a:r>
              <a:rPr lang="el-GR" dirty="0"/>
              <a:t>́ </a:t>
            </a:r>
            <a:r>
              <a:rPr lang="el-GR" dirty="0" err="1"/>
              <a:t>αμφισβήτηση</a:t>
            </a:r>
            <a:r>
              <a:rPr lang="el-GR" dirty="0"/>
              <a:t> από τη νεολαία αρχικά του </a:t>
            </a:r>
            <a:r>
              <a:rPr lang="el-GR" dirty="0" err="1"/>
              <a:t>κατεστημένου</a:t>
            </a:r>
            <a:r>
              <a:rPr lang="el-GR" dirty="0"/>
              <a:t> και </a:t>
            </a:r>
            <a:r>
              <a:rPr lang="el-GR" dirty="0" err="1"/>
              <a:t>άνισου</a:t>
            </a:r>
            <a:r>
              <a:rPr lang="el-GR" dirty="0"/>
              <a:t> </a:t>
            </a:r>
            <a:r>
              <a:rPr lang="el-GR" dirty="0" err="1"/>
              <a:t>κόσμου</a:t>
            </a:r>
            <a:r>
              <a:rPr lang="el-GR" dirty="0"/>
              <a:t>, στον οποίο δεν </a:t>
            </a:r>
            <a:r>
              <a:rPr lang="el-GR" dirty="0" err="1"/>
              <a:t>ήθελε</a:t>
            </a:r>
            <a:r>
              <a:rPr lang="el-GR" dirty="0"/>
              <a:t> να </a:t>
            </a:r>
            <a:r>
              <a:rPr lang="el-GR" dirty="0" err="1"/>
              <a:t>συμμετέχει</a:t>
            </a:r>
            <a:r>
              <a:rPr lang="el-GR" dirty="0"/>
              <a:t>.</a:t>
            </a:r>
            <a:endParaRPr lang="en-US" dirty="0"/>
          </a:p>
          <a:p>
            <a:endParaRPr lang="en-US" dirty="0"/>
          </a:p>
        </p:txBody>
      </p:sp>
    </p:spTree>
    <p:extLst>
      <p:ext uri="{BB962C8B-B14F-4D97-AF65-F5344CB8AC3E}">
        <p14:creationId xmlns:p14="http://schemas.microsoft.com/office/powerpoint/2010/main" val="30052248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8B896-8100-3A41-B733-18CA075A5EA8}"/>
              </a:ext>
            </a:extLst>
          </p:cNvPr>
          <p:cNvSpPr>
            <a:spLocks noGrp="1"/>
          </p:cNvSpPr>
          <p:nvPr>
            <p:ph type="title"/>
          </p:nvPr>
        </p:nvSpPr>
        <p:spPr/>
        <p:txBody>
          <a:bodyPr/>
          <a:lstStyle/>
          <a:p>
            <a:pPr algn="ctr"/>
            <a:r>
              <a:rPr lang="el-GR" b="1" dirty="0"/>
              <a:t>Η δεκαετία του 60: </a:t>
            </a:r>
            <a:br>
              <a:rPr lang="el-GR" b="1" dirty="0"/>
            </a:br>
            <a:r>
              <a:rPr lang="el-GR" b="1" dirty="0"/>
              <a:t>Η πολιτική διάσταση της εκπαίδευσης</a:t>
            </a:r>
            <a:endParaRPr lang="en-US" dirty="0"/>
          </a:p>
        </p:txBody>
      </p:sp>
      <p:sp>
        <p:nvSpPr>
          <p:cNvPr id="3" name="Content Placeholder 2">
            <a:extLst>
              <a:ext uri="{FF2B5EF4-FFF2-40B4-BE49-F238E27FC236}">
                <a16:creationId xmlns:a16="http://schemas.microsoft.com/office/drawing/2014/main" id="{0EBD3BDE-0311-0E46-ACC3-85B1A9F307A9}"/>
              </a:ext>
            </a:extLst>
          </p:cNvPr>
          <p:cNvSpPr>
            <a:spLocks noGrp="1"/>
          </p:cNvSpPr>
          <p:nvPr>
            <p:ph idx="1"/>
          </p:nvPr>
        </p:nvSpPr>
        <p:spPr/>
        <p:txBody>
          <a:bodyPr>
            <a:normAutofit fontScale="92500" lnSpcReduction="20000"/>
          </a:bodyPr>
          <a:lstStyle/>
          <a:p>
            <a:r>
              <a:rPr lang="el-GR" dirty="0"/>
              <a:t> </a:t>
            </a:r>
            <a:r>
              <a:rPr lang="el-GR" b="1" dirty="0"/>
              <a:t>Κοινωνικά κινήματα:</a:t>
            </a:r>
            <a:r>
              <a:rPr lang="el-GR" dirty="0"/>
              <a:t> </a:t>
            </a:r>
            <a:endParaRPr lang="en-US" dirty="0"/>
          </a:p>
          <a:p>
            <a:pPr lvl="0"/>
            <a:r>
              <a:rPr lang="el-GR" dirty="0"/>
              <a:t>Δυναμική επανεμφάνιση </a:t>
            </a:r>
            <a:r>
              <a:rPr lang="el-GR" b="1" dirty="0"/>
              <a:t>του φεμινιστικού κινήματος</a:t>
            </a:r>
            <a:r>
              <a:rPr lang="el-GR" dirty="0"/>
              <a:t>, που </a:t>
            </a:r>
            <a:r>
              <a:rPr lang="el-GR" dirty="0" err="1"/>
              <a:t>έθεσε</a:t>
            </a:r>
            <a:r>
              <a:rPr lang="el-GR" dirty="0"/>
              <a:t> σε </a:t>
            </a:r>
            <a:r>
              <a:rPr lang="el-GR" dirty="0" err="1"/>
              <a:t>νέα</a:t>
            </a:r>
            <a:r>
              <a:rPr lang="el-GR" dirty="0"/>
              <a:t> </a:t>
            </a:r>
            <a:r>
              <a:rPr lang="el-GR" dirty="0" err="1"/>
              <a:t>βάση</a:t>
            </a:r>
            <a:r>
              <a:rPr lang="el-GR" dirty="0"/>
              <a:t> τον </a:t>
            </a:r>
            <a:r>
              <a:rPr lang="el-GR" dirty="0" err="1"/>
              <a:t>ρόλο</a:t>
            </a:r>
            <a:r>
              <a:rPr lang="el-GR" dirty="0"/>
              <a:t> της </a:t>
            </a:r>
            <a:r>
              <a:rPr lang="el-GR" dirty="0" err="1"/>
              <a:t>γυναίκας</a:t>
            </a:r>
            <a:r>
              <a:rPr lang="el-GR" dirty="0"/>
              <a:t> στην </a:t>
            </a:r>
            <a:r>
              <a:rPr lang="el-GR" dirty="0" err="1"/>
              <a:t>κοινωνία</a:t>
            </a:r>
            <a:r>
              <a:rPr lang="el-GR" dirty="0"/>
              <a:t> και </a:t>
            </a:r>
            <a:r>
              <a:rPr lang="el-GR" dirty="0" err="1"/>
              <a:t>διεκδίκηση</a:t>
            </a:r>
            <a:r>
              <a:rPr lang="el-GR" dirty="0"/>
              <a:t> </a:t>
            </a:r>
            <a:r>
              <a:rPr lang="el-GR" dirty="0" err="1"/>
              <a:t>ίσων</a:t>
            </a:r>
            <a:r>
              <a:rPr lang="el-GR" dirty="0"/>
              <a:t> </a:t>
            </a:r>
            <a:r>
              <a:rPr lang="el-GR" dirty="0" err="1"/>
              <a:t>όρων</a:t>
            </a:r>
            <a:r>
              <a:rPr lang="el-GR" dirty="0"/>
              <a:t> </a:t>
            </a:r>
            <a:r>
              <a:rPr lang="el-GR" dirty="0" err="1"/>
              <a:t>εργασίας</a:t>
            </a:r>
            <a:r>
              <a:rPr lang="el-GR" dirty="0"/>
              <a:t>. </a:t>
            </a:r>
            <a:endParaRPr lang="en-US" dirty="0"/>
          </a:p>
          <a:p>
            <a:pPr lvl="0"/>
            <a:r>
              <a:rPr lang="el-GR" dirty="0"/>
              <a:t>Τα </a:t>
            </a:r>
            <a:r>
              <a:rPr lang="el-GR" b="1" dirty="0" err="1"/>
              <a:t>κινήματα</a:t>
            </a:r>
            <a:r>
              <a:rPr lang="el-GR" b="1" dirty="0"/>
              <a:t> της </a:t>
            </a:r>
            <a:r>
              <a:rPr lang="el-GR" b="1" dirty="0" err="1"/>
              <a:t>νεολαίας</a:t>
            </a:r>
            <a:r>
              <a:rPr lang="el-GR" dirty="0"/>
              <a:t>, που </a:t>
            </a:r>
            <a:r>
              <a:rPr lang="el-GR" dirty="0" err="1"/>
              <a:t>αμφισβητούν</a:t>
            </a:r>
            <a:r>
              <a:rPr lang="el-GR" dirty="0"/>
              <a:t> το </a:t>
            </a:r>
            <a:r>
              <a:rPr lang="el-GR" dirty="0" err="1"/>
              <a:t>μοντέλο</a:t>
            </a:r>
            <a:r>
              <a:rPr lang="el-GR" dirty="0"/>
              <a:t> </a:t>
            </a:r>
            <a:r>
              <a:rPr lang="el-GR" dirty="0" err="1"/>
              <a:t>ζωής</a:t>
            </a:r>
            <a:r>
              <a:rPr lang="el-GR" dirty="0"/>
              <a:t> της </a:t>
            </a:r>
            <a:r>
              <a:rPr lang="el-GR" dirty="0" err="1"/>
              <a:t>προηγούμενης</a:t>
            </a:r>
            <a:r>
              <a:rPr lang="el-GR" dirty="0"/>
              <a:t> </a:t>
            </a:r>
            <a:r>
              <a:rPr lang="el-GR" dirty="0" err="1"/>
              <a:t>γενιάς</a:t>
            </a:r>
            <a:r>
              <a:rPr lang="el-GR" dirty="0"/>
              <a:t> που </a:t>
            </a:r>
            <a:r>
              <a:rPr lang="el-GR" dirty="0" err="1"/>
              <a:t>βασιζόταν</a:t>
            </a:r>
            <a:r>
              <a:rPr lang="el-GR" dirty="0"/>
              <a:t> στην </a:t>
            </a:r>
            <a:r>
              <a:rPr lang="el-GR" dirty="0" err="1"/>
              <a:t>όλο</a:t>
            </a:r>
            <a:r>
              <a:rPr lang="el-GR" dirty="0"/>
              <a:t> και </a:t>
            </a:r>
            <a:r>
              <a:rPr lang="el-GR" dirty="0" err="1"/>
              <a:t>μεγαλύτερη</a:t>
            </a:r>
            <a:r>
              <a:rPr lang="el-GR" dirty="0"/>
              <a:t> </a:t>
            </a:r>
            <a:r>
              <a:rPr lang="el-GR" dirty="0" err="1"/>
              <a:t>κατανάλωση</a:t>
            </a:r>
            <a:r>
              <a:rPr lang="el-GR" dirty="0"/>
              <a:t> και </a:t>
            </a:r>
            <a:r>
              <a:rPr lang="el-GR" dirty="0" err="1"/>
              <a:t>ζητούν</a:t>
            </a:r>
            <a:r>
              <a:rPr lang="el-GR" dirty="0"/>
              <a:t> </a:t>
            </a:r>
            <a:r>
              <a:rPr lang="el-GR" dirty="0" err="1"/>
              <a:t>αλλαγές</a:t>
            </a:r>
            <a:r>
              <a:rPr lang="el-GR" dirty="0"/>
              <a:t> στην εκπαίδευση, στην </a:t>
            </a:r>
            <a:r>
              <a:rPr lang="el-GR" dirty="0" err="1"/>
              <a:t>εργασία</a:t>
            </a:r>
            <a:r>
              <a:rPr lang="el-GR" dirty="0"/>
              <a:t> και στην </a:t>
            </a:r>
            <a:r>
              <a:rPr lang="el-GR" dirty="0" err="1"/>
              <a:t>προσωπικη</a:t>
            </a:r>
            <a:r>
              <a:rPr lang="el-GR" dirty="0"/>
              <a:t>́ </a:t>
            </a:r>
            <a:r>
              <a:rPr lang="el-GR" dirty="0" err="1"/>
              <a:t>ζωη</a:t>
            </a:r>
            <a:r>
              <a:rPr lang="el-GR" dirty="0"/>
              <a:t>́. (Εμφάνιση των </a:t>
            </a:r>
            <a:r>
              <a:rPr lang="el-GR" b="1" dirty="0" err="1"/>
              <a:t>χίπις</a:t>
            </a:r>
            <a:r>
              <a:rPr lang="el-GR" b="1" dirty="0"/>
              <a:t>,</a:t>
            </a:r>
            <a:r>
              <a:rPr lang="el-GR" dirty="0"/>
              <a:t> </a:t>
            </a:r>
            <a:r>
              <a:rPr lang="el-GR" dirty="0" err="1"/>
              <a:t>νέοι</a:t>
            </a:r>
            <a:r>
              <a:rPr lang="el-GR" dirty="0"/>
              <a:t> </a:t>
            </a:r>
            <a:r>
              <a:rPr lang="el-GR" dirty="0" err="1"/>
              <a:t>αντικομφορμιστές</a:t>
            </a:r>
            <a:r>
              <a:rPr lang="el-GR" dirty="0"/>
              <a:t> που </a:t>
            </a:r>
            <a:r>
              <a:rPr lang="el-GR" dirty="0" err="1"/>
              <a:t>ζούσαν</a:t>
            </a:r>
            <a:r>
              <a:rPr lang="el-GR" dirty="0"/>
              <a:t> </a:t>
            </a:r>
            <a:r>
              <a:rPr lang="el-GR" dirty="0" err="1"/>
              <a:t>ομαδικα</a:t>
            </a:r>
            <a:r>
              <a:rPr lang="el-GR" dirty="0"/>
              <a:t>́, </a:t>
            </a:r>
            <a:r>
              <a:rPr lang="el-GR" dirty="0" err="1"/>
              <a:t>άφηναν</a:t>
            </a:r>
            <a:r>
              <a:rPr lang="el-GR" dirty="0"/>
              <a:t> </a:t>
            </a:r>
            <a:r>
              <a:rPr lang="el-GR" dirty="0" err="1"/>
              <a:t>μακρια</a:t>
            </a:r>
            <a:r>
              <a:rPr lang="el-GR" dirty="0"/>
              <a:t>́ </a:t>
            </a:r>
            <a:r>
              <a:rPr lang="el-GR" dirty="0" err="1"/>
              <a:t>μαλλια</a:t>
            </a:r>
            <a:r>
              <a:rPr lang="el-GR" dirty="0"/>
              <a:t>́, </a:t>
            </a:r>
            <a:r>
              <a:rPr lang="el-GR" dirty="0" err="1"/>
              <a:t>ντύνονταν</a:t>
            </a:r>
            <a:r>
              <a:rPr lang="el-GR" dirty="0"/>
              <a:t> </a:t>
            </a:r>
            <a:r>
              <a:rPr lang="el-GR" dirty="0" err="1"/>
              <a:t>ιδιόρρυθμα</a:t>
            </a:r>
            <a:r>
              <a:rPr lang="el-GR" dirty="0"/>
              <a:t>, </a:t>
            </a:r>
            <a:r>
              <a:rPr lang="el-GR" dirty="0" err="1"/>
              <a:t>τραγουδούσαν</a:t>
            </a:r>
            <a:r>
              <a:rPr lang="el-GR" dirty="0"/>
              <a:t> την </a:t>
            </a:r>
            <a:r>
              <a:rPr lang="el-GR" dirty="0" err="1"/>
              <a:t>ειρήνη</a:t>
            </a:r>
            <a:r>
              <a:rPr lang="el-GR" dirty="0"/>
              <a:t> και </a:t>
            </a:r>
            <a:r>
              <a:rPr lang="el-GR" dirty="0" err="1"/>
              <a:t>αυτοαποκαλούνταν</a:t>
            </a:r>
            <a:r>
              <a:rPr lang="el-GR" dirty="0"/>
              <a:t> «</a:t>
            </a:r>
            <a:r>
              <a:rPr lang="el-GR" dirty="0" err="1"/>
              <a:t>παιδια</a:t>
            </a:r>
            <a:r>
              <a:rPr lang="el-GR" dirty="0"/>
              <a:t>́ των </a:t>
            </a:r>
            <a:r>
              <a:rPr lang="el-GR" dirty="0" err="1"/>
              <a:t>λουλουδιών</a:t>
            </a:r>
            <a:r>
              <a:rPr lang="el-GR" dirty="0"/>
              <a:t>»). </a:t>
            </a:r>
            <a:endParaRPr lang="en-US" dirty="0"/>
          </a:p>
          <a:p>
            <a:pPr lvl="0"/>
            <a:r>
              <a:rPr lang="el-GR" dirty="0"/>
              <a:t>Η </a:t>
            </a:r>
            <a:r>
              <a:rPr lang="el-GR" b="1" dirty="0"/>
              <a:t>τέχνη</a:t>
            </a:r>
            <a:r>
              <a:rPr lang="el-GR" dirty="0"/>
              <a:t>, όπως η µ</a:t>
            </a:r>
            <a:r>
              <a:rPr lang="el-GR" dirty="0" err="1"/>
              <a:t>ουσική</a:t>
            </a:r>
            <a:r>
              <a:rPr lang="el-GR" dirty="0"/>
              <a:t> (εμφάνιση </a:t>
            </a:r>
            <a:r>
              <a:rPr lang="el-GR" dirty="0" err="1"/>
              <a:t>ρόκ</a:t>
            </a:r>
            <a:r>
              <a:rPr lang="el-GR" dirty="0"/>
              <a:t>) αλλά και η λογοτεχνία (το ρεύμα της "</a:t>
            </a:r>
            <a:r>
              <a:rPr lang="en-US" dirty="0"/>
              <a:t>Beat generation</a:t>
            </a:r>
            <a:r>
              <a:rPr lang="el-GR" dirty="0"/>
              <a:t>" (των αντιστασιακών ποιητών) στις ΗΠΑ) εξέφρασε αυτόν τον εναλλακτικό προσανατολισμό και το </a:t>
            </a:r>
            <a:r>
              <a:rPr lang="el-GR" dirty="0" err="1"/>
              <a:t>εξεγερτικό</a:t>
            </a:r>
            <a:r>
              <a:rPr lang="el-GR" dirty="0"/>
              <a:t> του στοιχείο.</a:t>
            </a:r>
            <a:endParaRPr lang="en-US" dirty="0"/>
          </a:p>
        </p:txBody>
      </p:sp>
    </p:spTree>
    <p:extLst>
      <p:ext uri="{BB962C8B-B14F-4D97-AF65-F5344CB8AC3E}">
        <p14:creationId xmlns:p14="http://schemas.microsoft.com/office/powerpoint/2010/main" val="1399998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8E1B3-8618-7641-9B2E-4FB1E7040B03}"/>
              </a:ext>
            </a:extLst>
          </p:cNvPr>
          <p:cNvSpPr>
            <a:spLocks noGrp="1"/>
          </p:cNvSpPr>
          <p:nvPr>
            <p:ph type="title"/>
          </p:nvPr>
        </p:nvSpPr>
        <p:spPr/>
        <p:txBody>
          <a:bodyPr/>
          <a:lstStyle/>
          <a:p>
            <a:pPr algn="ctr"/>
            <a:r>
              <a:rPr lang="el-GR"/>
              <a:t>Ιστορική Γραμμή</a:t>
            </a:r>
            <a:endParaRPr lang="en-US"/>
          </a:p>
        </p:txBody>
      </p:sp>
      <p:graphicFrame>
        <p:nvGraphicFramePr>
          <p:cNvPr id="4" name="Content Placeholder 3">
            <a:extLst>
              <a:ext uri="{FF2B5EF4-FFF2-40B4-BE49-F238E27FC236}">
                <a16:creationId xmlns:a16="http://schemas.microsoft.com/office/drawing/2014/main" id="{A4EA28C2-23F9-274F-A1AE-8C82154E75D3}"/>
              </a:ext>
            </a:extLst>
          </p:cNvPr>
          <p:cNvGraphicFramePr>
            <a:graphicFrameLocks noGrp="1"/>
          </p:cNvGraphicFramePr>
          <p:nvPr>
            <p:ph idx="1"/>
            <p:extLst>
              <p:ext uri="{D42A27DB-BD31-4B8C-83A1-F6EECF244321}">
                <p14:modId xmlns:p14="http://schemas.microsoft.com/office/powerpoint/2010/main" val="3569277661"/>
              </p:ext>
            </p:extLst>
          </p:nvPr>
        </p:nvGraphicFramePr>
        <p:xfrm>
          <a:off x="479502" y="1282390"/>
          <a:ext cx="10660566" cy="5678063"/>
        </p:xfrm>
        <a:graphic>
          <a:graphicData uri="http://schemas.openxmlformats.org/drawingml/2006/table">
            <a:tbl>
              <a:tblPr firstRow="1" firstCol="1" bandRow="1">
                <a:tableStyleId>{5C22544A-7EE6-4342-B048-85BDC9FD1C3A}</a:tableStyleId>
              </a:tblPr>
              <a:tblGrid>
                <a:gridCol w="2862559">
                  <a:extLst>
                    <a:ext uri="{9D8B030D-6E8A-4147-A177-3AD203B41FA5}">
                      <a16:colId xmlns:a16="http://schemas.microsoft.com/office/drawing/2014/main" val="1966891067"/>
                    </a:ext>
                  </a:extLst>
                </a:gridCol>
                <a:gridCol w="3257395">
                  <a:extLst>
                    <a:ext uri="{9D8B030D-6E8A-4147-A177-3AD203B41FA5}">
                      <a16:colId xmlns:a16="http://schemas.microsoft.com/office/drawing/2014/main" val="3277315998"/>
                    </a:ext>
                  </a:extLst>
                </a:gridCol>
                <a:gridCol w="4540612">
                  <a:extLst>
                    <a:ext uri="{9D8B030D-6E8A-4147-A177-3AD203B41FA5}">
                      <a16:colId xmlns:a16="http://schemas.microsoft.com/office/drawing/2014/main" val="3029720915"/>
                    </a:ext>
                  </a:extLst>
                </a:gridCol>
              </a:tblGrid>
              <a:tr h="541471">
                <a:tc>
                  <a:txBody>
                    <a:bodyPr/>
                    <a:lstStyle/>
                    <a:p>
                      <a:pPr marL="0" marR="0" algn="just"/>
                      <a:r>
                        <a:rPr lang="el-GR" sz="1600">
                          <a:effectLst/>
                        </a:rPr>
                        <a:t>Αρχαιότητα</a:t>
                      </a:r>
                      <a:endParaRPr lang="en-US" sz="1600">
                        <a:effectLst/>
                        <a:latin typeface="Cambria" panose="020405030504060302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r>
                        <a:rPr lang="el-GR" sz="1600">
                          <a:effectLst/>
                        </a:rPr>
                        <a:t>Μεσαίωνας</a:t>
                      </a:r>
                      <a:endParaRPr lang="en-US" sz="1600">
                        <a:effectLst/>
                        <a:latin typeface="Cambria" panose="020405030504060302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r>
                        <a:rPr lang="el-GR" sz="1600">
                          <a:effectLst/>
                        </a:rPr>
                        <a:t>18</a:t>
                      </a:r>
                      <a:r>
                        <a:rPr lang="el-GR" sz="1600" baseline="30000">
                          <a:effectLst/>
                        </a:rPr>
                        <a:t>ος</a:t>
                      </a:r>
                      <a:r>
                        <a:rPr lang="el-GR" sz="1600">
                          <a:effectLst/>
                        </a:rPr>
                        <a:t> αιώνας</a:t>
                      </a:r>
                      <a:endParaRPr lang="en-US" sz="1600">
                        <a:effectLst/>
                        <a:latin typeface="Cambria" panose="020405030504060302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64740069"/>
                  </a:ext>
                </a:extLst>
              </a:tr>
              <a:tr h="5136592">
                <a:tc>
                  <a:txBody>
                    <a:bodyPr/>
                    <a:lstStyle/>
                    <a:p>
                      <a:pPr marL="0" marR="92075" algn="just"/>
                      <a:r>
                        <a:rPr lang="el-GR" sz="1600">
                          <a:effectLst/>
                        </a:rPr>
                        <a:t>Παιδαγωγική ως τέχνη: Εκπαίδευση για τους αρίστους (</a:t>
                      </a:r>
                      <a:r>
                        <a:rPr lang="el-GR" sz="1600" err="1">
                          <a:effectLst/>
                        </a:rPr>
                        <a:t>βέλτισται</a:t>
                      </a:r>
                      <a:r>
                        <a:rPr lang="el-GR" sz="1600">
                          <a:effectLst/>
                        </a:rPr>
                        <a:t> φύσεις) </a:t>
                      </a:r>
                      <a:endParaRPr lang="en-US" sz="1600">
                        <a:effectLst/>
                      </a:endParaRPr>
                    </a:p>
                    <a:p>
                      <a:pPr marL="0" marR="92075" algn="just"/>
                      <a:r>
                        <a:rPr lang="el-GR" sz="1600">
                          <a:effectLst/>
                        </a:rPr>
                        <a:t>(Πλάτων)</a:t>
                      </a:r>
                      <a:endParaRPr lang="en-US" sz="1600">
                        <a:effectLst/>
                        <a:latin typeface="Cambria" panose="020405030504060302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72390" algn="just"/>
                      <a:r>
                        <a:rPr lang="el-GR" sz="1600">
                          <a:effectLst/>
                        </a:rPr>
                        <a:t>Φεουδαρχικό σύστημα-Εκκλησία. </a:t>
                      </a:r>
                      <a:endParaRPr lang="en-US" sz="1600">
                        <a:effectLst/>
                      </a:endParaRPr>
                    </a:p>
                    <a:p>
                      <a:pPr marL="0" marR="72390" algn="just"/>
                      <a:r>
                        <a:rPr lang="el-GR" sz="1600">
                          <a:effectLst/>
                        </a:rPr>
                        <a:t>Στόχοι εκπαίδευσης: θρησκευτικότητα, ευσέβεια, πειθαρχία, εκμάθηση ενός χρήσιμου επαγγέλματος</a:t>
                      </a:r>
                      <a:endParaRPr lang="en-US" sz="1600">
                        <a:effectLst/>
                        <a:latin typeface="Cambria" panose="020405030504060302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r>
                        <a:rPr lang="el-GR" sz="1600" b="1">
                          <a:effectLst/>
                        </a:rPr>
                        <a:t>Διαφωτισμός</a:t>
                      </a:r>
                      <a:r>
                        <a:rPr lang="el-GR" sz="1600">
                          <a:effectLst/>
                        </a:rPr>
                        <a:t> – Ορθολογισμός. Πίστη στη λογική ικανότητα του ανθρώπου – Εκκοσμίκευση της Εκπαίδευσης.</a:t>
                      </a:r>
                      <a:endParaRPr lang="en-US" sz="1600">
                        <a:effectLst/>
                      </a:endParaRPr>
                    </a:p>
                    <a:p>
                      <a:pPr marL="0" marR="0" algn="just"/>
                      <a:r>
                        <a:rPr lang="el-GR" sz="1600">
                          <a:effectLst/>
                        </a:rPr>
                        <a:t>Βιομηχανική Επανάσταση – Αστική τάξη </a:t>
                      </a:r>
                      <a:endParaRPr lang="en-US" sz="1600">
                        <a:effectLst/>
                      </a:endParaRPr>
                    </a:p>
                    <a:p>
                      <a:pPr marL="0" marR="0" algn="just"/>
                      <a:r>
                        <a:rPr lang="el-GR" sz="1600">
                          <a:effectLst/>
                        </a:rPr>
                        <a:t>Γαλλική &amp; Αμερικάνικη Επανάσταση: Διακήρυξη δικαιωμάτων ανθρώπου &amp; πολίτη. Αίτημα για γενίκευση της εκπαίδευσης.</a:t>
                      </a:r>
                      <a:endParaRPr lang="en-US" sz="1600">
                        <a:effectLst/>
                      </a:endParaRPr>
                    </a:p>
                    <a:p>
                      <a:pPr marL="0" marR="0" algn="just"/>
                      <a:r>
                        <a:rPr lang="en-US" sz="1600" b="1">
                          <a:effectLst/>
                        </a:rPr>
                        <a:t>Rousseau</a:t>
                      </a:r>
                      <a:r>
                        <a:rPr lang="el-GR" sz="1600">
                          <a:effectLst/>
                        </a:rPr>
                        <a:t>: κέντρο το παιδί, βιωματική μάθηση</a:t>
                      </a:r>
                      <a:endParaRPr lang="en-US" sz="1600">
                        <a:effectLst/>
                        <a:latin typeface="Cambria" panose="020405030504060302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43493445"/>
                  </a:ext>
                </a:extLst>
              </a:tr>
            </a:tbl>
          </a:graphicData>
        </a:graphic>
      </p:graphicFrame>
      <p:sp>
        <p:nvSpPr>
          <p:cNvPr id="5" name="Rectangle 1">
            <a:extLst>
              <a:ext uri="{FF2B5EF4-FFF2-40B4-BE49-F238E27FC236}">
                <a16:creationId xmlns:a16="http://schemas.microsoft.com/office/drawing/2014/main" id="{324E47EC-44C2-7A45-A50B-CE7698AA8018}"/>
              </a:ext>
            </a:extLst>
          </p:cNvPr>
          <p:cNvSpPr>
            <a:spLocks noChangeArrowheads="1"/>
          </p:cNvSpPr>
          <p:nvPr/>
        </p:nvSpPr>
        <p:spPr bwMode="auto">
          <a:xfrm>
            <a:off x="-4976565" y="-281459"/>
            <a:ext cx="21057908"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n-US" sz="2000" b="1"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Ιστορική γραμμή:</a:t>
            </a:r>
            <a:endParaRPr kumimoji="0" lang="el-GR" altLang="en-US" sz="2000" b="0" i="0" u="none" strike="noStrike" cap="none" normalizeH="0" baseline="0">
              <a:ln>
                <a:noFill/>
              </a:ln>
              <a:solidFill>
                <a:schemeClr val="tx1"/>
              </a:solidFill>
              <a:effectLst/>
              <a:latin typeface="Times" pitchFamily="2"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n-US" sz="20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726363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8B896-8100-3A41-B733-18CA075A5EA8}"/>
              </a:ext>
            </a:extLst>
          </p:cNvPr>
          <p:cNvSpPr>
            <a:spLocks noGrp="1"/>
          </p:cNvSpPr>
          <p:nvPr>
            <p:ph type="title"/>
          </p:nvPr>
        </p:nvSpPr>
        <p:spPr/>
        <p:txBody>
          <a:bodyPr/>
          <a:lstStyle/>
          <a:p>
            <a:pPr algn="ctr"/>
            <a:r>
              <a:rPr lang="el-GR" b="1" dirty="0"/>
              <a:t>Η δεκαετία του 60: </a:t>
            </a:r>
            <a:br>
              <a:rPr lang="el-GR" b="1" dirty="0"/>
            </a:br>
            <a:r>
              <a:rPr lang="el-GR" b="1" dirty="0"/>
              <a:t>Η πολιτική διάσταση της εκπαίδευσης</a:t>
            </a:r>
            <a:endParaRPr lang="en-US" dirty="0"/>
          </a:p>
        </p:txBody>
      </p:sp>
      <p:sp>
        <p:nvSpPr>
          <p:cNvPr id="3" name="Content Placeholder 2">
            <a:extLst>
              <a:ext uri="{FF2B5EF4-FFF2-40B4-BE49-F238E27FC236}">
                <a16:creationId xmlns:a16="http://schemas.microsoft.com/office/drawing/2014/main" id="{0EBD3BDE-0311-0E46-ACC3-85B1A9F307A9}"/>
              </a:ext>
            </a:extLst>
          </p:cNvPr>
          <p:cNvSpPr>
            <a:spLocks noGrp="1"/>
          </p:cNvSpPr>
          <p:nvPr>
            <p:ph idx="1"/>
          </p:nvPr>
        </p:nvSpPr>
        <p:spPr/>
        <p:txBody>
          <a:bodyPr>
            <a:normAutofit/>
          </a:bodyPr>
          <a:lstStyle/>
          <a:p>
            <a:r>
              <a:rPr lang="el-GR" dirty="0"/>
              <a:t>Ερώτηση: Ποια αιτήματα για το εκπαιδευτικό σύστημα θα μπορούσαν να προβληθούν στο πλαίσιο αυτών των κινημάτων και ποιοι προβληματισμοί πιστεύετε ότι θα μπορούσαν να ανακύψουν σε ένα τέτοιο κλίμα; </a:t>
            </a:r>
            <a:endParaRPr lang="en-US" dirty="0"/>
          </a:p>
          <a:p>
            <a:r>
              <a:rPr lang="el-GR" dirty="0"/>
              <a:t> </a:t>
            </a:r>
            <a:endParaRPr lang="en-US" dirty="0"/>
          </a:p>
          <a:p>
            <a:pPr marL="0" indent="0">
              <a:buNone/>
            </a:pPr>
            <a:endParaRPr lang="en-US" dirty="0"/>
          </a:p>
        </p:txBody>
      </p:sp>
    </p:spTree>
    <p:extLst>
      <p:ext uri="{BB962C8B-B14F-4D97-AF65-F5344CB8AC3E}">
        <p14:creationId xmlns:p14="http://schemas.microsoft.com/office/powerpoint/2010/main" val="678578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Content Placeholder 25">
            <a:extLst>
              <a:ext uri="{FF2B5EF4-FFF2-40B4-BE49-F238E27FC236}">
                <a16:creationId xmlns:a16="http://schemas.microsoft.com/office/drawing/2014/main" id="{F6F40F86-28FF-294E-AC7D-48E91CEE772F}"/>
              </a:ext>
            </a:extLst>
          </p:cNvPr>
          <p:cNvPicPr>
            <a:picLocks noGrp="1" noChangeAspect="1"/>
          </p:cNvPicPr>
          <p:nvPr>
            <p:ph idx="1"/>
          </p:nvPr>
        </p:nvPicPr>
        <p:blipFill>
          <a:blip r:embed="rId2"/>
          <a:stretch>
            <a:fillRect/>
          </a:stretch>
        </p:blipFill>
        <p:spPr>
          <a:xfrm>
            <a:off x="304799" y="406400"/>
            <a:ext cx="11611429" cy="6226629"/>
          </a:xfrm>
          <a:prstGeom prst="rect">
            <a:avLst/>
          </a:prstGeom>
        </p:spPr>
      </p:pic>
    </p:spTree>
    <p:extLst>
      <p:ext uri="{BB962C8B-B14F-4D97-AF65-F5344CB8AC3E}">
        <p14:creationId xmlns:p14="http://schemas.microsoft.com/office/powerpoint/2010/main" val="758422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3FD74-0A3A-5E4C-8E8B-64592122E9A8}"/>
              </a:ext>
            </a:extLst>
          </p:cNvPr>
          <p:cNvSpPr>
            <a:spLocks noGrp="1"/>
          </p:cNvSpPr>
          <p:nvPr>
            <p:ph type="title"/>
          </p:nvPr>
        </p:nvSpPr>
        <p:spPr/>
        <p:txBody>
          <a:bodyPr/>
          <a:lstStyle/>
          <a:p>
            <a:pPr algn="ctr"/>
            <a:r>
              <a:rPr lang="el-GR"/>
              <a:t>19</a:t>
            </a:r>
            <a:r>
              <a:rPr lang="el-GR" baseline="30000"/>
              <a:t>ος</a:t>
            </a:r>
            <a:r>
              <a:rPr lang="el-GR"/>
              <a:t> αιώνας</a:t>
            </a:r>
            <a:endParaRPr lang="en-US"/>
          </a:p>
        </p:txBody>
      </p:sp>
      <p:sp>
        <p:nvSpPr>
          <p:cNvPr id="3" name="Content Placeholder 2">
            <a:extLst>
              <a:ext uri="{FF2B5EF4-FFF2-40B4-BE49-F238E27FC236}">
                <a16:creationId xmlns:a16="http://schemas.microsoft.com/office/drawing/2014/main" id="{CE92B748-82FE-F44F-BEFC-F0E1EFB09083}"/>
              </a:ext>
            </a:extLst>
          </p:cNvPr>
          <p:cNvSpPr>
            <a:spLocks noGrp="1"/>
          </p:cNvSpPr>
          <p:nvPr>
            <p:ph sz="half" idx="1"/>
          </p:nvPr>
        </p:nvSpPr>
        <p:spPr>
          <a:xfrm>
            <a:off x="838200" y="1825625"/>
            <a:ext cx="6967654" cy="4351338"/>
          </a:xfrm>
        </p:spPr>
        <p:txBody>
          <a:bodyPr>
            <a:normAutofit fontScale="77500" lnSpcReduction="20000"/>
          </a:bodyPr>
          <a:lstStyle/>
          <a:p>
            <a:pPr algn="just"/>
            <a:r>
              <a:rPr lang="en-US"/>
              <a:t>O</a:t>
            </a:r>
            <a:r>
              <a:rPr lang="el-GR"/>
              <a:t>ι φλογερές αξίες της ισότητας και της ελευθερίας που θα γεννήσει η γαλλική επανάσταση κάνουν µε ταχύτητα το γύρο του </a:t>
            </a:r>
            <a:r>
              <a:rPr lang="el-GR" err="1"/>
              <a:t>κόσµου</a:t>
            </a:r>
            <a:r>
              <a:rPr lang="el-GR"/>
              <a:t>, </a:t>
            </a:r>
            <a:r>
              <a:rPr lang="el-GR" err="1"/>
              <a:t>τροµάζουν</a:t>
            </a:r>
            <a:r>
              <a:rPr lang="el-GR"/>
              <a:t> τις πανίσχυρες δεσποτικές εξουσίες και τις εκκλησίες και </a:t>
            </a:r>
            <a:r>
              <a:rPr lang="el-GR" err="1"/>
              <a:t>εκπέµπουν</a:t>
            </a:r>
            <a:r>
              <a:rPr lang="el-GR"/>
              <a:t> επαναστατικά µ</a:t>
            </a:r>
            <a:r>
              <a:rPr lang="el-GR" err="1"/>
              <a:t>ηνύµατα</a:t>
            </a:r>
            <a:r>
              <a:rPr lang="el-GR"/>
              <a:t> παντού. Θα επηρεάσουν καθοριστικά διάφορες εθνικές </a:t>
            </a:r>
            <a:r>
              <a:rPr lang="el-GR" err="1"/>
              <a:t>οµάδες</a:t>
            </a:r>
            <a:r>
              <a:rPr lang="el-GR"/>
              <a:t>, εδώ κι εκεί, οι οποίες θα </a:t>
            </a:r>
            <a:r>
              <a:rPr lang="el-GR" err="1"/>
              <a:t>διαµορφώσουν</a:t>
            </a:r>
            <a:r>
              <a:rPr lang="el-GR"/>
              <a:t> το </a:t>
            </a:r>
            <a:r>
              <a:rPr lang="el-GR" err="1"/>
              <a:t>όραµα</a:t>
            </a:r>
            <a:r>
              <a:rPr lang="el-GR"/>
              <a:t> της ανεξαρτησίας τους και θα εξεγερθούν ενάντια στη δεσποτική ηγεσία των δύο µ</a:t>
            </a:r>
            <a:r>
              <a:rPr lang="el-GR" err="1"/>
              <a:t>εγάλων</a:t>
            </a:r>
            <a:r>
              <a:rPr lang="el-GR"/>
              <a:t> αυτοκρατοριών, της </a:t>
            </a:r>
            <a:r>
              <a:rPr lang="el-GR" err="1"/>
              <a:t>οθωµανικής</a:t>
            </a:r>
            <a:r>
              <a:rPr lang="el-GR"/>
              <a:t> και της </a:t>
            </a:r>
            <a:r>
              <a:rPr lang="el-GR" err="1"/>
              <a:t>αυστροουγγρικής</a:t>
            </a:r>
            <a:r>
              <a:rPr lang="el-GR"/>
              <a:t>. Από τους ευρωπαϊκούς αγώνες του 19ου αιώνα, τον οποίο οι ιστορικοί </a:t>
            </a:r>
            <a:r>
              <a:rPr lang="el-GR" err="1"/>
              <a:t>ονοµάζουν</a:t>
            </a:r>
            <a:r>
              <a:rPr lang="el-GR"/>
              <a:t> </a:t>
            </a:r>
            <a:r>
              <a:rPr lang="el-GR" b="1"/>
              <a:t>«αιώνα των εθνών»</a:t>
            </a:r>
            <a:r>
              <a:rPr lang="el-GR"/>
              <a:t>, θα προέλθουν πολλά από τα σύγχρονα ανεξάρτητα έθνη-κράτη</a:t>
            </a:r>
            <a:endParaRPr lang="en-US"/>
          </a:p>
          <a:p>
            <a:pPr marL="0" indent="0" algn="r">
              <a:buNone/>
            </a:pPr>
            <a:r>
              <a:rPr lang="en-US" err="1"/>
              <a:t>Φρ</a:t>
            </a:r>
            <a:r>
              <a:rPr lang="en-US"/>
              <a:t>α</a:t>
            </a:r>
            <a:r>
              <a:rPr lang="en-US" err="1"/>
              <a:t>γκουδάκη</a:t>
            </a:r>
            <a:r>
              <a:rPr lang="en-US"/>
              <a:t>, </a:t>
            </a:r>
            <a:r>
              <a:rPr lang="en-US" err="1"/>
              <a:t>Κλειδιά</a:t>
            </a:r>
            <a:r>
              <a:rPr lang="en-US"/>
              <a:t> </a:t>
            </a:r>
            <a:r>
              <a:rPr lang="en-US" err="1"/>
              <a:t>κ</a:t>
            </a:r>
            <a:r>
              <a:rPr lang="en-US"/>
              <a:t>α</a:t>
            </a:r>
            <a:r>
              <a:rPr lang="en-US" err="1"/>
              <a:t>ι</a:t>
            </a:r>
            <a:r>
              <a:rPr lang="en-US"/>
              <a:t> </a:t>
            </a:r>
            <a:r>
              <a:rPr lang="en-US" err="1"/>
              <a:t>Αντικλείδι</a:t>
            </a:r>
            <a:r>
              <a:rPr lang="en-US"/>
              <a:t>α</a:t>
            </a:r>
            <a:r>
              <a:rPr lang="el-GR"/>
              <a:t>, 2007</a:t>
            </a:r>
            <a:endParaRPr lang="en-US"/>
          </a:p>
          <a:p>
            <a:endParaRPr lang="en-US"/>
          </a:p>
        </p:txBody>
      </p:sp>
      <p:sp>
        <p:nvSpPr>
          <p:cNvPr id="4" name="Content Placeholder 3">
            <a:extLst>
              <a:ext uri="{FF2B5EF4-FFF2-40B4-BE49-F238E27FC236}">
                <a16:creationId xmlns:a16="http://schemas.microsoft.com/office/drawing/2014/main" id="{3DDDF344-149C-B04B-BF58-59FE6F045471}"/>
              </a:ext>
            </a:extLst>
          </p:cNvPr>
          <p:cNvSpPr>
            <a:spLocks noGrp="1"/>
          </p:cNvSpPr>
          <p:nvPr>
            <p:ph sz="half" idx="2"/>
          </p:nvPr>
        </p:nvSpPr>
        <p:spPr>
          <a:xfrm>
            <a:off x="8285356" y="2988527"/>
            <a:ext cx="3068444" cy="3188436"/>
          </a:xfrm>
        </p:spPr>
        <p:txBody>
          <a:bodyPr>
            <a:normAutofit fontScale="77500" lnSpcReduction="20000"/>
          </a:bodyPr>
          <a:lstStyle/>
          <a:p>
            <a:r>
              <a:rPr lang="el-GR" b="1"/>
              <a:t>Μελετώντας το παράθεμα ποιον προσανατολισμό πιστεύετε ότι θα αποκτήσει η εκπαίδευση στα έθνη-κράτη; Σε ποιο βαθμό με βάση τις μαθητικές σας εμπειρίες θεωρείται ότι το σύγχρονο σχολείο θέτει ανάλογους στόχους;</a:t>
            </a:r>
            <a:endParaRPr lang="en-US" b="1"/>
          </a:p>
          <a:p>
            <a:endParaRPr lang="en-US"/>
          </a:p>
        </p:txBody>
      </p:sp>
    </p:spTree>
    <p:extLst>
      <p:ext uri="{BB962C8B-B14F-4D97-AF65-F5344CB8AC3E}">
        <p14:creationId xmlns:p14="http://schemas.microsoft.com/office/powerpoint/2010/main" val="2985197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271CA-3111-7C46-801E-5278D9091C51}"/>
              </a:ext>
            </a:extLst>
          </p:cNvPr>
          <p:cNvSpPr>
            <a:spLocks noGrp="1"/>
          </p:cNvSpPr>
          <p:nvPr>
            <p:ph type="title"/>
          </p:nvPr>
        </p:nvSpPr>
        <p:spPr/>
        <p:txBody>
          <a:bodyPr/>
          <a:lstStyle/>
          <a:p>
            <a:pPr algn="ctr"/>
            <a:r>
              <a:rPr lang="el-GR"/>
              <a:t>Εθνική συνείδηση</a:t>
            </a:r>
            <a:endParaRPr lang="en-US"/>
          </a:p>
        </p:txBody>
      </p:sp>
      <p:sp>
        <p:nvSpPr>
          <p:cNvPr id="3" name="Content Placeholder 2">
            <a:extLst>
              <a:ext uri="{FF2B5EF4-FFF2-40B4-BE49-F238E27FC236}">
                <a16:creationId xmlns:a16="http://schemas.microsoft.com/office/drawing/2014/main" id="{B108F5EF-388D-674C-8AFA-5DCAD07494D7}"/>
              </a:ext>
            </a:extLst>
          </p:cNvPr>
          <p:cNvSpPr>
            <a:spLocks noGrp="1"/>
          </p:cNvSpPr>
          <p:nvPr>
            <p:ph idx="1"/>
          </p:nvPr>
        </p:nvSpPr>
        <p:spPr/>
        <p:txBody>
          <a:bodyPr>
            <a:normAutofit fontScale="92500" lnSpcReduction="10000"/>
          </a:bodyPr>
          <a:lstStyle/>
          <a:p>
            <a:r>
              <a:rPr lang="el-GR"/>
              <a:t>Η εθνική́ συνείδηση είναι ο νέος τρόπος με τον οποίο οι άνθρωποι αισθάνονται ότι ανήκουν κάπου, ότι είναι μέλη του ιδίου έθνους και είναι έτοιμοι να το υπερασπιστούν αν χρειαστεί́. Το πατριωτικό́ αίσθημα αναπτύσσεται στα </a:t>
            </a:r>
            <a:r>
              <a:rPr lang="el-GR" err="1"/>
              <a:t>έθνη-κράτη</a:t>
            </a:r>
            <a:r>
              <a:rPr lang="el-GR"/>
              <a:t> με διαφόρους τρόπους: Η υποχρεωτική́ εκπαίδευση μαθαίνει σε όλους να μιλούν την ιδία επίσημη εθνική́ γλώσσα και τους καλλιεργεί́ την αίσθηση ότι ανήκουν στο ίδιο έθνος. Σε αυτό́ βοηθάει σημαντικά́ και ο Τύπος, που αναπτύσσεται την ιδία εποχή́. Οι εθνικές γιορτές και τα εθνικά́ μνημεία θυμίζουν στους πολίτες τους αγώνες που έκαναν οι πρόγονοί́ τους για να δημιουργήσουν το </a:t>
            </a:r>
            <a:r>
              <a:rPr lang="el-GR" err="1"/>
              <a:t>έθνος-κράτος</a:t>
            </a:r>
            <a:r>
              <a:rPr lang="el-GR"/>
              <a:t>. Το ίδιο και τα εθνικά́ </a:t>
            </a:r>
            <a:r>
              <a:rPr lang="el-GR" err="1"/>
              <a:t>σύμβολα</a:t>
            </a:r>
            <a:r>
              <a:rPr lang="el-GR"/>
              <a:t>, </a:t>
            </a:r>
            <a:r>
              <a:rPr lang="el-GR" err="1"/>
              <a:t>όπως</a:t>
            </a:r>
            <a:r>
              <a:rPr lang="el-GR"/>
              <a:t> η </a:t>
            </a:r>
            <a:r>
              <a:rPr lang="el-GR" err="1"/>
              <a:t>σημαία</a:t>
            </a:r>
            <a:r>
              <a:rPr lang="el-GR"/>
              <a:t>. Οι </a:t>
            </a:r>
            <a:r>
              <a:rPr lang="el-GR" err="1"/>
              <a:t>κυβερνήσεις</a:t>
            </a:r>
            <a:r>
              <a:rPr lang="el-GR"/>
              <a:t> τονίζουν </a:t>
            </a:r>
            <a:r>
              <a:rPr lang="el-GR" err="1"/>
              <a:t>όσα</a:t>
            </a:r>
            <a:r>
              <a:rPr lang="el-GR"/>
              <a:t> </a:t>
            </a:r>
            <a:r>
              <a:rPr lang="el-GR" err="1"/>
              <a:t>έχει</a:t>
            </a:r>
            <a:r>
              <a:rPr lang="el-GR"/>
              <a:t> </a:t>
            </a:r>
            <a:r>
              <a:rPr lang="el-GR" err="1"/>
              <a:t>κατορθώσει</a:t>
            </a:r>
            <a:r>
              <a:rPr lang="el-GR"/>
              <a:t> το </a:t>
            </a:r>
            <a:r>
              <a:rPr lang="el-GR" err="1"/>
              <a:t>κράτος</a:t>
            </a:r>
            <a:r>
              <a:rPr lang="el-GR"/>
              <a:t> (</a:t>
            </a:r>
            <a:r>
              <a:rPr lang="el-GR" err="1"/>
              <a:t>εκβιομηχάνισης</a:t>
            </a:r>
            <a:r>
              <a:rPr lang="el-GR"/>
              <a:t>, </a:t>
            </a:r>
            <a:r>
              <a:rPr lang="el-GR" err="1"/>
              <a:t>τεχνολογία</a:t>
            </a:r>
            <a:r>
              <a:rPr lang="el-GR"/>
              <a:t>, </a:t>
            </a:r>
            <a:r>
              <a:rPr lang="el-GR" err="1"/>
              <a:t>αποικιακη</a:t>
            </a:r>
            <a:r>
              <a:rPr lang="el-GR"/>
              <a:t>́ </a:t>
            </a:r>
            <a:r>
              <a:rPr lang="el-GR" err="1"/>
              <a:t>επέκταση</a:t>
            </a:r>
            <a:r>
              <a:rPr lang="el-GR"/>
              <a:t> </a:t>
            </a:r>
            <a:r>
              <a:rPr lang="el-GR" err="1"/>
              <a:t>κ.α</a:t>
            </a:r>
            <a:r>
              <a:rPr lang="el-GR"/>
              <a:t>́.) </a:t>
            </a:r>
            <a:r>
              <a:rPr lang="el-GR" err="1"/>
              <a:t>έτσι</a:t>
            </a:r>
            <a:r>
              <a:rPr lang="el-GR"/>
              <a:t> </a:t>
            </a:r>
            <a:r>
              <a:rPr lang="el-GR" err="1"/>
              <a:t>ώστε</a:t>
            </a:r>
            <a:r>
              <a:rPr lang="el-GR"/>
              <a:t> οι πολίτες να </a:t>
            </a:r>
            <a:r>
              <a:rPr lang="el-GR" err="1"/>
              <a:t>νιώθουν</a:t>
            </a:r>
            <a:r>
              <a:rPr lang="el-GR"/>
              <a:t> περήφανοι για το έθνος τους.</a:t>
            </a:r>
            <a:endParaRPr lang="en-US"/>
          </a:p>
          <a:p>
            <a:endParaRPr lang="en-US"/>
          </a:p>
        </p:txBody>
      </p:sp>
    </p:spTree>
    <p:extLst>
      <p:ext uri="{BB962C8B-B14F-4D97-AF65-F5344CB8AC3E}">
        <p14:creationId xmlns:p14="http://schemas.microsoft.com/office/powerpoint/2010/main" val="4101246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03AFF-B0A4-8A42-B130-20BC7888BC72}"/>
              </a:ext>
            </a:extLst>
          </p:cNvPr>
          <p:cNvSpPr>
            <a:spLocks noGrp="1"/>
          </p:cNvSpPr>
          <p:nvPr>
            <p:ph type="title"/>
          </p:nvPr>
        </p:nvSpPr>
        <p:spPr/>
        <p:txBody>
          <a:bodyPr/>
          <a:lstStyle/>
          <a:p>
            <a:pPr algn="ctr"/>
            <a:r>
              <a:rPr lang="el-GR"/>
              <a:t>Ιστορική γραμμή</a:t>
            </a:r>
            <a:endParaRPr lang="en-US"/>
          </a:p>
        </p:txBody>
      </p:sp>
      <p:graphicFrame>
        <p:nvGraphicFramePr>
          <p:cNvPr id="4" name="Content Placeholder 3">
            <a:extLst>
              <a:ext uri="{FF2B5EF4-FFF2-40B4-BE49-F238E27FC236}">
                <a16:creationId xmlns:a16="http://schemas.microsoft.com/office/drawing/2014/main" id="{A1243F69-8A23-9140-A6E3-CB8E75E0601B}"/>
              </a:ext>
            </a:extLst>
          </p:cNvPr>
          <p:cNvGraphicFramePr>
            <a:graphicFrameLocks noGrp="1"/>
          </p:cNvGraphicFramePr>
          <p:nvPr>
            <p:ph idx="1"/>
            <p:extLst>
              <p:ext uri="{D42A27DB-BD31-4B8C-83A1-F6EECF244321}">
                <p14:modId xmlns:p14="http://schemas.microsoft.com/office/powerpoint/2010/main" val="3959197919"/>
              </p:ext>
            </p:extLst>
          </p:nvPr>
        </p:nvGraphicFramePr>
        <p:xfrm>
          <a:off x="624467" y="2096429"/>
          <a:ext cx="10214518" cy="3947532"/>
        </p:xfrm>
        <a:graphic>
          <a:graphicData uri="http://schemas.openxmlformats.org/drawingml/2006/table">
            <a:tbl>
              <a:tblPr firstRow="1" firstCol="1" bandRow="1">
                <a:tableStyleId>{5C22544A-7EE6-4342-B048-85BDC9FD1C3A}</a:tableStyleId>
              </a:tblPr>
              <a:tblGrid>
                <a:gridCol w="2692918">
                  <a:extLst>
                    <a:ext uri="{9D8B030D-6E8A-4147-A177-3AD203B41FA5}">
                      <a16:colId xmlns:a16="http://schemas.microsoft.com/office/drawing/2014/main" val="3271298476"/>
                    </a:ext>
                  </a:extLst>
                </a:gridCol>
                <a:gridCol w="3064356">
                  <a:extLst>
                    <a:ext uri="{9D8B030D-6E8A-4147-A177-3AD203B41FA5}">
                      <a16:colId xmlns:a16="http://schemas.microsoft.com/office/drawing/2014/main" val="1253060195"/>
                    </a:ext>
                  </a:extLst>
                </a:gridCol>
                <a:gridCol w="4457244">
                  <a:extLst>
                    <a:ext uri="{9D8B030D-6E8A-4147-A177-3AD203B41FA5}">
                      <a16:colId xmlns:a16="http://schemas.microsoft.com/office/drawing/2014/main" val="3052764801"/>
                    </a:ext>
                  </a:extLst>
                </a:gridCol>
              </a:tblGrid>
              <a:tr h="3947532">
                <a:tc>
                  <a:txBody>
                    <a:bodyPr/>
                    <a:lstStyle/>
                    <a:p>
                      <a:pPr marL="0" marR="92075" algn="just"/>
                      <a:r>
                        <a:rPr lang="el-GR" sz="1200" dirty="0">
                          <a:effectLst/>
                        </a:rPr>
                        <a:t>Ι</a:t>
                      </a:r>
                      <a:r>
                        <a:rPr lang="el-GR" sz="1600" dirty="0">
                          <a:effectLst/>
                        </a:rPr>
                        <a:t>στορικό πλαίσιο:</a:t>
                      </a:r>
                      <a:endParaRPr lang="en-US" sz="1600" dirty="0">
                        <a:effectLst/>
                      </a:endParaRPr>
                    </a:p>
                    <a:p>
                      <a:pPr marL="0" marR="92075" algn="just"/>
                      <a:r>
                        <a:rPr lang="el-GR" sz="1600" dirty="0">
                          <a:effectLst/>
                        </a:rPr>
                        <a:t>Ίδρυση εθνών κρατών: εκπαίδευση &amp; εθνική συνείδηση.</a:t>
                      </a:r>
                      <a:endParaRPr lang="en-US" sz="1600" dirty="0">
                        <a:effectLst/>
                      </a:endParaRPr>
                    </a:p>
                    <a:p>
                      <a:pPr marL="0" marR="0"/>
                      <a:r>
                        <a:rPr lang="el-GR" sz="1600" dirty="0">
                          <a:effectLst/>
                        </a:rPr>
                        <a:t>Εξάπλωση  </a:t>
                      </a:r>
                      <a:r>
                        <a:rPr lang="el-GR" sz="1600" dirty="0" err="1">
                          <a:effectLst/>
                        </a:rPr>
                        <a:t>εκβιομηχάνισης</a:t>
                      </a:r>
                      <a:r>
                        <a:rPr lang="el-GR" sz="1600" dirty="0">
                          <a:effectLst/>
                        </a:rPr>
                        <a:t> &amp; επέκταση εμπορίου. Οικονομικός Ανταγωνισμός.  Ίδρυση μεγάλων πόλεων</a:t>
                      </a:r>
                      <a:endParaRPr lang="en-US" sz="1600" dirty="0">
                        <a:effectLst/>
                        <a:latin typeface="Cambria" panose="020405030504060302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72390" algn="just"/>
                      <a:r>
                        <a:rPr lang="el-GR" sz="1600" dirty="0">
                          <a:effectLst/>
                        </a:rPr>
                        <a:t>Επιστημονικό &amp; επιστημολογικό πλαίσιο: </a:t>
                      </a:r>
                      <a:endParaRPr lang="en-US" sz="1600" dirty="0">
                        <a:effectLst/>
                      </a:endParaRPr>
                    </a:p>
                    <a:p>
                      <a:pPr marL="0" marR="72390" algn="just"/>
                      <a:r>
                        <a:rPr lang="el-GR" sz="1600" dirty="0">
                          <a:effectLst/>
                        </a:rPr>
                        <a:t>Θετικισμός: κανόνες &amp; αρχές θετικών επιστημών και στις θετικές επιστήμες.</a:t>
                      </a:r>
                      <a:endParaRPr lang="en-US" sz="1600" dirty="0">
                        <a:effectLst/>
                      </a:endParaRPr>
                    </a:p>
                    <a:p>
                      <a:pPr marL="0" marR="72390" algn="just"/>
                      <a:r>
                        <a:rPr lang="el-GR" sz="1600" dirty="0">
                          <a:effectLst/>
                        </a:rPr>
                        <a:t> </a:t>
                      </a:r>
                      <a:endParaRPr lang="en-US" sz="1600" dirty="0">
                        <a:effectLst/>
                      </a:endParaRPr>
                    </a:p>
                    <a:p>
                      <a:pPr marL="0" marR="72390" algn="just"/>
                      <a:r>
                        <a:rPr lang="el-GR" sz="1600" dirty="0">
                          <a:effectLst/>
                        </a:rPr>
                        <a:t>Ερμηνευτική προσέγγιση. </a:t>
                      </a:r>
                      <a:endParaRPr lang="en-US" sz="1600" dirty="0">
                        <a:effectLst/>
                      </a:endParaRPr>
                    </a:p>
                    <a:p>
                      <a:pPr marL="0" marR="72390" algn="just"/>
                      <a:r>
                        <a:rPr lang="el-GR" sz="1600" dirty="0">
                          <a:effectLst/>
                        </a:rPr>
                        <a:t>Ανάπτυξη επιστήμης Κοινωνιολογίας &amp; Ανθρωπολογίας.  </a:t>
                      </a:r>
                      <a:endParaRPr lang="en-US" sz="1600" dirty="0">
                        <a:effectLst/>
                        <a:latin typeface="Cambria" panose="020405030504060302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r>
                        <a:rPr lang="el-GR" sz="1600" dirty="0">
                          <a:effectLst/>
                        </a:rPr>
                        <a:t>Παιδαγωγική:</a:t>
                      </a:r>
                      <a:endParaRPr lang="en-US" sz="1600" dirty="0">
                        <a:effectLst/>
                      </a:endParaRPr>
                    </a:p>
                    <a:p>
                      <a:pPr marL="0" marR="0" algn="just"/>
                      <a:r>
                        <a:rPr lang="el-GR" sz="1600" dirty="0">
                          <a:effectLst/>
                        </a:rPr>
                        <a:t>Αναζήτηση διδακτικών μοντέλων:  (</a:t>
                      </a:r>
                      <a:r>
                        <a:rPr lang="en-US" sz="1600" dirty="0">
                          <a:effectLst/>
                        </a:rPr>
                        <a:t>Herbart</a:t>
                      </a:r>
                      <a:r>
                        <a:rPr lang="el-GR" sz="1600" dirty="0">
                          <a:effectLst/>
                        </a:rPr>
                        <a:t>: Στάδια διδασκαλίας)</a:t>
                      </a:r>
                      <a:endParaRPr lang="en-US" sz="1600" dirty="0">
                        <a:effectLst/>
                      </a:endParaRPr>
                    </a:p>
                    <a:p>
                      <a:pPr marL="0" marR="0" algn="just"/>
                      <a:r>
                        <a:rPr lang="el-GR" sz="1600" dirty="0">
                          <a:effectLst/>
                        </a:rPr>
                        <a:t>Αναζήτηση επιστημονικής θεμελίωσης:</a:t>
                      </a:r>
                      <a:endParaRPr lang="en-US" sz="1600" dirty="0">
                        <a:effectLst/>
                      </a:endParaRPr>
                    </a:p>
                    <a:p>
                      <a:pPr marL="0" marR="0" algn="just"/>
                      <a:r>
                        <a:rPr lang="el-GR" sz="1600" dirty="0">
                          <a:effectLst/>
                        </a:rPr>
                        <a:t>Συμβολή Ψυχολογίας (συμπεριφορισμός): εστίαση στο πώς (μέθοδοι διδασκαλίας, μαθησιακό περιβάλλον) </a:t>
                      </a:r>
                      <a:endParaRPr lang="en-US" sz="1600" dirty="0">
                        <a:effectLst/>
                      </a:endParaRPr>
                    </a:p>
                    <a:p>
                      <a:pPr marL="0" marR="0" algn="just"/>
                      <a:r>
                        <a:rPr lang="el-GR" sz="1600" dirty="0">
                          <a:effectLst/>
                        </a:rPr>
                        <a:t>Συμβολή Φιλοσοφίας: σκοποί της εκπαίδευσης και αξία γνώσης</a:t>
                      </a:r>
                      <a:endParaRPr lang="en-US" sz="1600" dirty="0">
                        <a:effectLst/>
                        <a:latin typeface="Cambria" panose="020405030504060302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95269782"/>
                  </a:ext>
                </a:extLst>
              </a:tr>
            </a:tbl>
          </a:graphicData>
        </a:graphic>
      </p:graphicFrame>
      <p:sp>
        <p:nvSpPr>
          <p:cNvPr id="5" name="Rectangle 1">
            <a:extLst>
              <a:ext uri="{FF2B5EF4-FFF2-40B4-BE49-F238E27FC236}">
                <a16:creationId xmlns:a16="http://schemas.microsoft.com/office/drawing/2014/main" id="{26453E89-9A51-434C-A82E-F0AA66879AF2}"/>
              </a:ext>
            </a:extLst>
          </p:cNvPr>
          <p:cNvSpPr>
            <a:spLocks noChangeArrowheads="1"/>
          </p:cNvSpPr>
          <p:nvPr/>
        </p:nvSpPr>
        <p:spPr bwMode="auto">
          <a:xfrm>
            <a:off x="-4515456" y="0"/>
            <a:ext cx="1980997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1072797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8893D-A0FE-7B40-8EDD-2DA913BB0231}"/>
              </a:ext>
            </a:extLst>
          </p:cNvPr>
          <p:cNvSpPr>
            <a:spLocks noGrp="1"/>
          </p:cNvSpPr>
          <p:nvPr>
            <p:ph type="title"/>
          </p:nvPr>
        </p:nvSpPr>
        <p:spPr/>
        <p:txBody>
          <a:bodyPr/>
          <a:lstStyle/>
          <a:p>
            <a:pPr algn="ctr"/>
            <a:r>
              <a:rPr lang="el-GR" dirty="0"/>
              <a:t>Κίνημα Νέας Αγωγής</a:t>
            </a:r>
            <a:endParaRPr lang="en-US" dirty="0"/>
          </a:p>
        </p:txBody>
      </p:sp>
      <p:sp>
        <p:nvSpPr>
          <p:cNvPr id="3" name="Content Placeholder 2">
            <a:extLst>
              <a:ext uri="{FF2B5EF4-FFF2-40B4-BE49-F238E27FC236}">
                <a16:creationId xmlns:a16="http://schemas.microsoft.com/office/drawing/2014/main" id="{8D508B1B-7568-4947-927C-E499304EBF83}"/>
              </a:ext>
            </a:extLst>
          </p:cNvPr>
          <p:cNvSpPr>
            <a:spLocks noGrp="1"/>
          </p:cNvSpPr>
          <p:nvPr>
            <p:ph idx="1"/>
          </p:nvPr>
        </p:nvSpPr>
        <p:spPr>
          <a:xfrm>
            <a:off x="838200" y="1494972"/>
            <a:ext cx="10515600" cy="5196114"/>
          </a:xfrm>
        </p:spPr>
        <p:txBody>
          <a:bodyPr>
            <a:normAutofit fontScale="77500" lnSpcReduction="20000"/>
          </a:bodyPr>
          <a:lstStyle/>
          <a:p>
            <a:r>
              <a:rPr lang="el-GR" dirty="0"/>
              <a:t>«</a:t>
            </a:r>
            <a:r>
              <a:rPr lang="el-GR" i="1" dirty="0"/>
              <a:t>Ποια είναι τα χαρακτηριστικά της παλιάς εκπαίδευσης: η παθητική της στάση, η μηχανιστική μαζικοποίηση των παιδιών, η μονολιθικότητα στην ύλη και στις μεθόδους. Με δυο λόγια στην παραδοσιακή εκπαίδευση το κέντρο βάρους βρίσκεται έξω από το παιδί: στο δάσκαλο, στο σχολικό εγχειρίδιο, όπου αλλού θέλετε, αλλά όχι στα πρωταρχικά ένστικτα και στις δραστηριότητες του ίδιου του παιδιού. Κάτω από αυτές τις προϋποθέσεις, δεν έχουμε να πούμε πολλά πράγματα γύρω από τη ζωή του παιδιού. Θα μπορούσαμε να μιλήσουμε για τη μελέτη της προσωπικότητας του παιδιού, αλλά το σχολείο δεν είναι ο τόπος όπου ζει το παιδί</a:t>
            </a:r>
            <a:r>
              <a:rPr lang="el-GR" b="1" i="1" dirty="0"/>
              <a:t>. </a:t>
            </a:r>
            <a:r>
              <a:rPr lang="el-GR" i="1" dirty="0"/>
              <a:t>Τώρα η αλλαγή που έρχεται στην παιδεία μας είναι η μετατόπιση του κέντρου βάρους.</a:t>
            </a:r>
            <a:r>
              <a:rPr lang="el-GR" b="1" i="1" dirty="0"/>
              <a:t> </a:t>
            </a:r>
            <a:r>
              <a:rPr lang="el-GR" i="1" dirty="0"/>
              <a:t>Είναι μια αλλαγή, μια επανάσταση, όμοια με εκείνη που έφερε ο Κοπέρνικος, όταν μετέθεσε το κέντρο του σύμπαντος από τη γη στον ήλιο. Και εδώ, το παιδί γίνεται ο ήλιος γύρω από τον οποίο περιστρέφονται τα μέσα της εκπαίδευσης, το κέντρο γύρω από το οποίο οργανώνονται</a:t>
            </a:r>
            <a:r>
              <a:rPr lang="el-GR" dirty="0"/>
              <a:t>».    </a:t>
            </a:r>
            <a:endParaRPr lang="en-US" dirty="0"/>
          </a:p>
          <a:p>
            <a:pPr marL="0" indent="0" algn="r">
              <a:buNone/>
            </a:pPr>
            <a:r>
              <a:rPr lang="en-US" dirty="0"/>
              <a:t>Dewey</a:t>
            </a:r>
            <a:r>
              <a:rPr lang="el-GR" dirty="0"/>
              <a:t>, 1902: 46</a:t>
            </a:r>
            <a:endParaRPr lang="en-US" dirty="0"/>
          </a:p>
          <a:p>
            <a:r>
              <a:rPr lang="en-US" dirty="0"/>
              <a:t>John Dewey</a:t>
            </a:r>
            <a:r>
              <a:rPr lang="el-GR" dirty="0"/>
              <a:t> (1859-19520. Καθηγητής στο πανεπιστήμιο του Σικάγο, όπου ίδρυσε το ‘Πειραματικό σχολείο’. Ο </a:t>
            </a:r>
            <a:r>
              <a:rPr lang="en-US" dirty="0"/>
              <a:t>Dewey</a:t>
            </a:r>
            <a:r>
              <a:rPr lang="el-GR" dirty="0"/>
              <a:t> είναι φιλόσοφος που υποστήριξε ‘ότι οι γνώσεις των ανθρώπων προκύπτουν από τις εμπειρίες τους. Για τον </a:t>
            </a:r>
            <a:r>
              <a:rPr lang="en-US" dirty="0"/>
              <a:t>Dewey</a:t>
            </a:r>
            <a:r>
              <a:rPr lang="el-GR" dirty="0"/>
              <a:t> σκοπός της εκπαίδευσης είναι η ανάπτυξη των εκπαιδευομένων στην προοπτική της ευρύτερης ανάπτυξης της κοινωνίας. Εισηγήθηκε μεθόδους ενεργητικής μάθησης με διεπιστημονική διάσταση, τη συνεργατική μάθηση, τα ερευνητικά σχέδια δράσης     (</a:t>
            </a:r>
            <a:r>
              <a:rPr lang="en-US" dirty="0"/>
              <a:t>projects</a:t>
            </a:r>
            <a:r>
              <a:rPr lang="el-GR" dirty="0"/>
              <a:t>) και τα παιχνίδια ρόλων.  </a:t>
            </a:r>
            <a:endParaRPr lang="en-US" dirty="0"/>
          </a:p>
          <a:p>
            <a:endParaRPr lang="en-US" dirty="0"/>
          </a:p>
        </p:txBody>
      </p:sp>
    </p:spTree>
    <p:extLst>
      <p:ext uri="{BB962C8B-B14F-4D97-AF65-F5344CB8AC3E}">
        <p14:creationId xmlns:p14="http://schemas.microsoft.com/office/powerpoint/2010/main" val="28174120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3FFD3-C58B-6C44-97D8-578C1D6DDEBC}"/>
              </a:ext>
            </a:extLst>
          </p:cNvPr>
          <p:cNvSpPr>
            <a:spLocks noGrp="1"/>
          </p:cNvSpPr>
          <p:nvPr>
            <p:ph type="title"/>
          </p:nvPr>
        </p:nvSpPr>
        <p:spPr/>
        <p:txBody>
          <a:bodyPr/>
          <a:lstStyle/>
          <a:p>
            <a:pPr algn="ctr"/>
            <a:r>
              <a:rPr lang="en-US" dirty="0"/>
              <a:t>Dewey</a:t>
            </a:r>
          </a:p>
        </p:txBody>
      </p:sp>
      <p:sp>
        <p:nvSpPr>
          <p:cNvPr id="3" name="Content Placeholder 2">
            <a:extLst>
              <a:ext uri="{FF2B5EF4-FFF2-40B4-BE49-F238E27FC236}">
                <a16:creationId xmlns:a16="http://schemas.microsoft.com/office/drawing/2014/main" id="{1F6188F9-915C-1643-B482-268014230567}"/>
              </a:ext>
            </a:extLst>
          </p:cNvPr>
          <p:cNvSpPr>
            <a:spLocks noGrp="1"/>
          </p:cNvSpPr>
          <p:nvPr>
            <p:ph idx="1"/>
          </p:nvPr>
        </p:nvSpPr>
        <p:spPr>
          <a:xfrm>
            <a:off x="838200" y="1378856"/>
            <a:ext cx="10515600" cy="5312229"/>
          </a:xfrm>
        </p:spPr>
        <p:txBody>
          <a:bodyPr>
            <a:normAutofit fontScale="77500" lnSpcReduction="20000"/>
          </a:bodyPr>
          <a:lstStyle/>
          <a:p>
            <a:r>
              <a:rPr lang="el-GR" i="1" dirty="0"/>
              <a:t>Η διαδικασία της σκέψης έχει την αφετηρία της σε συγκεκριμένες συγκρούσεις μέσα στην εμπειρία. Οι άνθρωποι σε φυσιολογικές καταστάσεις δεν σκέπτονται, όταν δεν έχουν να αντιμετωπίσουν προβλήματα ή να </a:t>
            </a:r>
            <a:r>
              <a:rPr lang="el-GR" i="1" dirty="0" err="1"/>
              <a:t>αντεπεξέλθουν</a:t>
            </a:r>
            <a:r>
              <a:rPr lang="el-GR" i="1" dirty="0"/>
              <a:t> δυσκολίες. Μια ζωή εύκολη, με επιτυχία χωρίς προσπάθεια, θα ήταν μια ζωή χωρίς σκέψη.</a:t>
            </a:r>
            <a:endParaRPr lang="en-US" dirty="0"/>
          </a:p>
          <a:p>
            <a:pPr marL="0" indent="0" algn="r">
              <a:buNone/>
            </a:pPr>
            <a:r>
              <a:rPr lang="en-US" dirty="0"/>
              <a:t>Dewey, Reconstruction in Philosophy </a:t>
            </a:r>
            <a:r>
              <a:rPr lang="el-GR" dirty="0"/>
              <a:t>στο Χατζηγεωργίου</a:t>
            </a:r>
            <a:r>
              <a:rPr lang="en-US" dirty="0"/>
              <a:t>, 75</a:t>
            </a:r>
          </a:p>
          <a:p>
            <a:r>
              <a:rPr lang="el-GR" i="1" dirty="0"/>
              <a:t>Το παιδί έχει κιόλας εμπλακεί, σπαταλιέται σε ένα σωρό δραστηριότητες. Δεν είναι το υπολανθάνον πλάσμα που ο ενήλικος πρέπει να πλησιάσει με μεγάλη προσοχή και επιδεξιότητα, για να του αποσπάσει μερικά σπέρματα κρυμμένης ενεργητικότητας. Είναι πια μια οντότητα πλήρως δραστηριοποιημένη. Το πρόβλημα της εκπαίδευσης έγκειται λοιπόν στο πώς θα χαλιναγωγηθούν, πώς θα οργανωθούν αυτές οι δραστηριότητες, έτσι που να δίνουν αξιόλογα αποτελέσματα αντί να σκορπίζονται εδώ και κει </a:t>
            </a:r>
            <a:r>
              <a:rPr lang="en-US" i="1" dirty="0" err="1"/>
              <a:t>ή</a:t>
            </a:r>
            <a:r>
              <a:rPr lang="el-GR" i="1" dirty="0"/>
              <a:t> να αφήνονται έρμαια της παρόρμησης. </a:t>
            </a:r>
            <a:endParaRPr lang="en-US" dirty="0"/>
          </a:p>
          <a:p>
            <a:pPr marL="0" indent="0" algn="r">
              <a:buNone/>
            </a:pPr>
            <a:r>
              <a:rPr lang="en-US" dirty="0"/>
              <a:t>Dewey</a:t>
            </a:r>
            <a:r>
              <a:rPr lang="el-GR" dirty="0"/>
              <a:t>, </a:t>
            </a:r>
            <a:r>
              <a:rPr lang="en-US" dirty="0"/>
              <a:t>J</a:t>
            </a:r>
            <a:r>
              <a:rPr lang="el-GR" dirty="0"/>
              <a:t>. (1982/1937): 38</a:t>
            </a:r>
            <a:r>
              <a:rPr lang="el-GR" i="1" dirty="0"/>
              <a:t> </a:t>
            </a:r>
            <a:endParaRPr lang="en-US" dirty="0"/>
          </a:p>
          <a:p>
            <a:r>
              <a:rPr lang="el-GR" i="1" dirty="0"/>
              <a:t>Εάν όμως ανατρέφουμε τα παιδιά μας να δέχονται απλώς διαταγές και να κάνουν πράγματα μόνο γιατί έτσι διατάζονται, εάν δεν τους δείξουμε εμπιστοσύνη και δεν τους δώσουμε την ευκαιρία να εργαστούν και να σκέπτονται μόνα τους και ανεξάρτητα από εμάς, τότε υψώνουμε ανυπέρβλητα εμπόδια στην πορεία προς την εγκαθίδρυση του δημοκρατικού ιδεώδους</a:t>
            </a:r>
            <a:r>
              <a:rPr lang="el-GR" dirty="0"/>
              <a:t>. </a:t>
            </a:r>
            <a:endParaRPr lang="en-US" dirty="0"/>
          </a:p>
          <a:p>
            <a:pPr marL="0" indent="0" algn="r">
              <a:buNone/>
            </a:pPr>
            <a:r>
              <a:rPr lang="en-US" dirty="0"/>
              <a:t>Dewey</a:t>
            </a:r>
          </a:p>
          <a:p>
            <a:endParaRPr lang="en-US" dirty="0"/>
          </a:p>
        </p:txBody>
      </p:sp>
    </p:spTree>
    <p:extLst>
      <p:ext uri="{BB962C8B-B14F-4D97-AF65-F5344CB8AC3E}">
        <p14:creationId xmlns:p14="http://schemas.microsoft.com/office/powerpoint/2010/main" val="2927368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928A1-F6D6-8A40-BAED-CF7308203528}"/>
              </a:ext>
            </a:extLst>
          </p:cNvPr>
          <p:cNvSpPr>
            <a:spLocks noGrp="1"/>
          </p:cNvSpPr>
          <p:nvPr>
            <p:ph type="title"/>
          </p:nvPr>
        </p:nvSpPr>
        <p:spPr/>
        <p:txBody>
          <a:bodyPr/>
          <a:lstStyle/>
          <a:p>
            <a:pPr algn="ctr"/>
            <a:r>
              <a:rPr lang="el-GR" dirty="0"/>
              <a:t>Βασικές αρχές του κινήματος </a:t>
            </a:r>
            <a:br>
              <a:rPr lang="el-GR" dirty="0"/>
            </a:br>
            <a:r>
              <a:rPr lang="el-GR" dirty="0"/>
              <a:t>της Νέας Αγωγής</a:t>
            </a:r>
            <a:endParaRPr lang="en-US" dirty="0"/>
          </a:p>
        </p:txBody>
      </p:sp>
      <p:sp>
        <p:nvSpPr>
          <p:cNvPr id="3" name="Content Placeholder 2">
            <a:extLst>
              <a:ext uri="{FF2B5EF4-FFF2-40B4-BE49-F238E27FC236}">
                <a16:creationId xmlns:a16="http://schemas.microsoft.com/office/drawing/2014/main" id="{DE164B26-E87A-2B42-B33E-B1841C7CF860}"/>
              </a:ext>
            </a:extLst>
          </p:cNvPr>
          <p:cNvSpPr>
            <a:spLocks noGrp="1"/>
          </p:cNvSpPr>
          <p:nvPr>
            <p:ph idx="1"/>
          </p:nvPr>
        </p:nvSpPr>
        <p:spPr/>
        <p:txBody>
          <a:bodyPr/>
          <a:lstStyle/>
          <a:p>
            <a:r>
              <a:rPr lang="el-GR" dirty="0" err="1"/>
              <a:t>Βασικές</a:t>
            </a:r>
            <a:r>
              <a:rPr lang="el-GR" dirty="0"/>
              <a:t>, </a:t>
            </a:r>
            <a:r>
              <a:rPr lang="el-GR" dirty="0" err="1"/>
              <a:t>ωστόσο</a:t>
            </a:r>
            <a:r>
              <a:rPr lang="el-GR" dirty="0"/>
              <a:t>, </a:t>
            </a:r>
            <a:r>
              <a:rPr lang="el-GR" dirty="0" err="1"/>
              <a:t>αρχές</a:t>
            </a:r>
            <a:r>
              <a:rPr lang="el-GR" dirty="0"/>
              <a:t> του </a:t>
            </a:r>
            <a:r>
              <a:rPr lang="el-GR" dirty="0" err="1"/>
              <a:t>κινήματος</a:t>
            </a:r>
            <a:r>
              <a:rPr lang="el-GR" dirty="0"/>
              <a:t> </a:t>
            </a:r>
            <a:r>
              <a:rPr lang="el-GR" dirty="0" err="1"/>
              <a:t>αυτου</a:t>
            </a:r>
            <a:r>
              <a:rPr lang="el-GR" dirty="0"/>
              <a:t>́ </a:t>
            </a:r>
            <a:r>
              <a:rPr lang="el-GR" dirty="0" err="1"/>
              <a:t>ήταν</a:t>
            </a:r>
            <a:r>
              <a:rPr lang="el-GR" dirty="0"/>
              <a:t> </a:t>
            </a:r>
            <a:r>
              <a:rPr lang="el-GR" dirty="0" err="1"/>
              <a:t>αφενός</a:t>
            </a:r>
            <a:r>
              <a:rPr lang="el-GR" dirty="0"/>
              <a:t> η εστίαση στο παιδί, ο </a:t>
            </a:r>
            <a:r>
              <a:rPr lang="el-GR" dirty="0" err="1"/>
              <a:t>σεβασμός</a:t>
            </a:r>
            <a:r>
              <a:rPr lang="el-GR" dirty="0"/>
              <a:t> δηλαδή της </a:t>
            </a:r>
            <a:r>
              <a:rPr lang="el-GR" dirty="0" err="1"/>
              <a:t>προσωπικότητας</a:t>
            </a:r>
            <a:r>
              <a:rPr lang="el-GR" dirty="0"/>
              <a:t> και των </a:t>
            </a:r>
            <a:r>
              <a:rPr lang="el-GR" dirty="0" err="1"/>
              <a:t>αναγκών</a:t>
            </a:r>
            <a:r>
              <a:rPr lang="el-GR" dirty="0"/>
              <a:t> του </a:t>
            </a:r>
            <a:r>
              <a:rPr lang="el-GR" dirty="0" err="1"/>
              <a:t>παιδιου</a:t>
            </a:r>
            <a:r>
              <a:rPr lang="el-GR" dirty="0"/>
              <a:t>́, που συνδέει την Παιδαγωγική με την </a:t>
            </a:r>
            <a:r>
              <a:rPr lang="el-GR" b="1" dirty="0"/>
              <a:t>Ψυχολογία</a:t>
            </a:r>
            <a:r>
              <a:rPr lang="el-GR" dirty="0"/>
              <a:t>, και </a:t>
            </a:r>
            <a:r>
              <a:rPr lang="el-GR" dirty="0" err="1"/>
              <a:t>αφετέρου</a:t>
            </a:r>
            <a:r>
              <a:rPr lang="el-GR" dirty="0"/>
              <a:t> η </a:t>
            </a:r>
            <a:r>
              <a:rPr lang="el-GR" dirty="0" err="1"/>
              <a:t>σύνδεση</a:t>
            </a:r>
            <a:r>
              <a:rPr lang="el-GR" dirty="0"/>
              <a:t> του </a:t>
            </a:r>
            <a:r>
              <a:rPr lang="el-GR" dirty="0" err="1"/>
              <a:t>σχολείου</a:t>
            </a:r>
            <a:r>
              <a:rPr lang="el-GR" dirty="0"/>
              <a:t> με την </a:t>
            </a:r>
            <a:r>
              <a:rPr lang="el-GR" dirty="0" err="1"/>
              <a:t>καθημερινη</a:t>
            </a:r>
            <a:r>
              <a:rPr lang="el-GR" dirty="0"/>
              <a:t>́ </a:t>
            </a:r>
            <a:r>
              <a:rPr lang="el-GR" dirty="0" err="1"/>
              <a:t>ζωη</a:t>
            </a:r>
            <a:r>
              <a:rPr lang="el-GR" dirty="0"/>
              <a:t>́ σε μια </a:t>
            </a:r>
            <a:r>
              <a:rPr lang="el-GR" dirty="0" err="1"/>
              <a:t>προοπτικη</a:t>
            </a:r>
            <a:r>
              <a:rPr lang="el-GR" dirty="0"/>
              <a:t>́ </a:t>
            </a:r>
            <a:r>
              <a:rPr lang="el-GR" dirty="0" err="1"/>
              <a:t>συσχέτισης</a:t>
            </a:r>
            <a:r>
              <a:rPr lang="el-GR" dirty="0"/>
              <a:t> των </a:t>
            </a:r>
            <a:r>
              <a:rPr lang="el-GR" dirty="0" err="1"/>
              <a:t>ατομικών</a:t>
            </a:r>
            <a:r>
              <a:rPr lang="el-GR" dirty="0"/>
              <a:t> με τις </a:t>
            </a:r>
            <a:r>
              <a:rPr lang="el-GR" b="1" dirty="0" err="1"/>
              <a:t>κοινωνικές</a:t>
            </a:r>
            <a:r>
              <a:rPr lang="el-GR" b="1" dirty="0"/>
              <a:t> </a:t>
            </a:r>
            <a:r>
              <a:rPr lang="el-GR" b="1" dirty="0" err="1"/>
              <a:t>ανάγκες</a:t>
            </a:r>
            <a:r>
              <a:rPr lang="el-GR" dirty="0"/>
              <a:t>. </a:t>
            </a:r>
            <a:r>
              <a:rPr lang="el-GR" dirty="0" err="1"/>
              <a:t>Πολιτικο</a:t>
            </a:r>
            <a:r>
              <a:rPr lang="el-GR" dirty="0"/>
              <a:t>́ </a:t>
            </a:r>
            <a:r>
              <a:rPr lang="el-GR" dirty="0" err="1"/>
              <a:t>πρόταγμα</a:t>
            </a:r>
            <a:r>
              <a:rPr lang="el-GR" dirty="0"/>
              <a:t> της </a:t>
            </a:r>
            <a:r>
              <a:rPr lang="el-GR" dirty="0" err="1"/>
              <a:t>Νέας</a:t>
            </a:r>
            <a:r>
              <a:rPr lang="el-GR" dirty="0"/>
              <a:t> </a:t>
            </a:r>
            <a:r>
              <a:rPr lang="el-GR" dirty="0" err="1"/>
              <a:t>Αγωγής</a:t>
            </a:r>
            <a:r>
              <a:rPr lang="el-GR" dirty="0"/>
              <a:t> </a:t>
            </a:r>
            <a:r>
              <a:rPr lang="el-GR" dirty="0" err="1"/>
              <a:t>ήταν</a:t>
            </a:r>
            <a:r>
              <a:rPr lang="el-GR" dirty="0"/>
              <a:t> η </a:t>
            </a:r>
            <a:r>
              <a:rPr lang="el-GR" dirty="0" err="1"/>
              <a:t>κοινωνικη</a:t>
            </a:r>
            <a:r>
              <a:rPr lang="el-GR" dirty="0"/>
              <a:t>́ και </a:t>
            </a:r>
            <a:r>
              <a:rPr lang="el-GR" dirty="0" err="1"/>
              <a:t>πολιτικη</a:t>
            </a:r>
            <a:r>
              <a:rPr lang="el-GR" dirty="0"/>
              <a:t>́ </a:t>
            </a:r>
            <a:r>
              <a:rPr lang="el-GR" dirty="0" err="1"/>
              <a:t>μεταρρύθμιση</a:t>
            </a:r>
            <a:r>
              <a:rPr lang="el-GR" dirty="0"/>
              <a:t> στην </a:t>
            </a:r>
            <a:r>
              <a:rPr lang="el-GR" dirty="0" err="1"/>
              <a:t>προοπτικη</a:t>
            </a:r>
            <a:r>
              <a:rPr lang="el-GR" dirty="0"/>
              <a:t>́ της </a:t>
            </a:r>
            <a:r>
              <a:rPr lang="el-GR" dirty="0" err="1"/>
              <a:t>οικοδόμησης</a:t>
            </a:r>
            <a:r>
              <a:rPr lang="el-GR" dirty="0"/>
              <a:t> </a:t>
            </a:r>
            <a:r>
              <a:rPr lang="el-GR" dirty="0" err="1"/>
              <a:t>μέσω</a:t>
            </a:r>
            <a:r>
              <a:rPr lang="el-GR" dirty="0"/>
              <a:t> της </a:t>
            </a:r>
            <a:r>
              <a:rPr lang="el-GR" dirty="0" err="1"/>
              <a:t>εκπαίδευσης</a:t>
            </a:r>
            <a:r>
              <a:rPr lang="el-GR" dirty="0"/>
              <a:t> μιας </a:t>
            </a:r>
            <a:r>
              <a:rPr lang="el-GR" dirty="0" err="1"/>
              <a:t>αρμονικής</a:t>
            </a:r>
            <a:r>
              <a:rPr lang="el-GR" dirty="0"/>
              <a:t> </a:t>
            </a:r>
            <a:r>
              <a:rPr lang="el-GR" dirty="0" err="1"/>
              <a:t>κοινωνίας</a:t>
            </a:r>
            <a:r>
              <a:rPr lang="el-GR" dirty="0"/>
              <a:t>. </a:t>
            </a:r>
            <a:r>
              <a:rPr lang="el-GR" b="1" dirty="0"/>
              <a:t>Οι κοινωνικές και πολιτικές παράμετροι που επηρεάζουν την εκπαιδευτική διαδικασία φαίνεται πως αρχίζουν να λαμβάνονται υπόψη</a:t>
            </a:r>
            <a:r>
              <a:rPr lang="el-GR" dirty="0"/>
              <a:t>. </a:t>
            </a:r>
            <a:endParaRPr lang="en-US" dirty="0"/>
          </a:p>
          <a:p>
            <a:endParaRPr lang="en-US" dirty="0"/>
          </a:p>
        </p:txBody>
      </p:sp>
    </p:spTree>
    <p:extLst>
      <p:ext uri="{BB962C8B-B14F-4D97-AF65-F5344CB8AC3E}">
        <p14:creationId xmlns:p14="http://schemas.microsoft.com/office/powerpoint/2010/main" val="2463893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D1C57-FFDB-474F-8CB6-9C67BBD14A95}"/>
              </a:ext>
            </a:extLst>
          </p:cNvPr>
          <p:cNvSpPr>
            <a:spLocks noGrp="1"/>
          </p:cNvSpPr>
          <p:nvPr>
            <p:ph type="title"/>
          </p:nvPr>
        </p:nvSpPr>
        <p:spPr/>
        <p:txBody>
          <a:bodyPr/>
          <a:lstStyle/>
          <a:p>
            <a:pPr algn="ctr"/>
            <a:r>
              <a:rPr lang="el-GR" dirty="0"/>
              <a:t>Παράμετροι που επηρέασαν την εξέλιξη της παιδαγωγικής σκέψης</a:t>
            </a:r>
            <a:endParaRPr lang="en-US" dirty="0"/>
          </a:p>
        </p:txBody>
      </p:sp>
      <p:sp>
        <p:nvSpPr>
          <p:cNvPr id="3" name="Content Placeholder 2">
            <a:extLst>
              <a:ext uri="{FF2B5EF4-FFF2-40B4-BE49-F238E27FC236}">
                <a16:creationId xmlns:a16="http://schemas.microsoft.com/office/drawing/2014/main" id="{5F2057CC-8734-9F4E-824A-BCCFE3EDC1D2}"/>
              </a:ext>
            </a:extLst>
          </p:cNvPr>
          <p:cNvSpPr>
            <a:spLocks noGrp="1"/>
          </p:cNvSpPr>
          <p:nvPr>
            <p:ph idx="1"/>
          </p:nvPr>
        </p:nvSpPr>
        <p:spPr/>
        <p:txBody>
          <a:bodyPr>
            <a:normAutofit fontScale="92500"/>
          </a:bodyPr>
          <a:lstStyle/>
          <a:p>
            <a:pPr lvl="0"/>
            <a:r>
              <a:rPr lang="el-GR" dirty="0"/>
              <a:t>Η </a:t>
            </a:r>
            <a:r>
              <a:rPr lang="el-GR" b="1" dirty="0"/>
              <a:t>παράδοση των μεγάλων παιδαγωγών και του κινήματος της νέας Εκπαίδευσης</a:t>
            </a:r>
            <a:r>
              <a:rPr lang="el-GR" dirty="0"/>
              <a:t>, που σε κάποιο βαθμό προσδίδουν κανονιστικό χαρακτήρα στην προσέγγιση της εκπαιδευτικής πράξης (εκείνο που πρέπει να γίνει) . </a:t>
            </a:r>
            <a:endParaRPr lang="en-US" dirty="0"/>
          </a:p>
          <a:p>
            <a:pPr lvl="0"/>
            <a:r>
              <a:rPr lang="el-GR" dirty="0"/>
              <a:t>Η απάντηση στις </a:t>
            </a:r>
            <a:r>
              <a:rPr lang="el-GR" b="1" dirty="0"/>
              <a:t>κοινωνικές-οικονομικές και πολιτικές ανάγκες  που προέκυψαν από τις εξελίξεις του 19</a:t>
            </a:r>
            <a:r>
              <a:rPr lang="el-GR" b="1" baseline="30000" dirty="0"/>
              <a:t>ου</a:t>
            </a:r>
            <a:r>
              <a:rPr lang="el-GR" b="1" dirty="0"/>
              <a:t> αιώνα και τις επεκτάσεις τους κατά τον 20</a:t>
            </a:r>
            <a:r>
              <a:rPr lang="el-GR" b="1" baseline="30000" dirty="0"/>
              <a:t>ο</a:t>
            </a:r>
            <a:r>
              <a:rPr lang="el-GR" dirty="0"/>
              <a:t> με τις παράλληλες αλλαγές στην εκπαίδευση (εκπαιδευτικοί θεσμοί, ανάπτυξη εκπαιδεύοντος κράτους). </a:t>
            </a:r>
            <a:endParaRPr lang="en-US" dirty="0"/>
          </a:p>
          <a:p>
            <a:pPr lvl="0"/>
            <a:r>
              <a:rPr lang="el-GR" dirty="0"/>
              <a:t>Οι </a:t>
            </a:r>
            <a:r>
              <a:rPr lang="el-GR" b="1" dirty="0"/>
              <a:t>επιστημονικές εξελίξεις στις κοινωνικές επιστήμες</a:t>
            </a:r>
            <a:r>
              <a:rPr lang="el-GR" dirty="0"/>
              <a:t>, κυρίως την ψυχολογία αλλά σταδιακά και την κοινωνιολογία, σε συνδυασμό με την όλο και αυξανόμενη απαίτηση για </a:t>
            </a:r>
            <a:r>
              <a:rPr lang="el-GR" b="1" dirty="0"/>
              <a:t>επιστημονική θεμελίωση της παιδαγωγικής.</a:t>
            </a:r>
            <a:endParaRPr lang="en-US" b="1" dirty="0"/>
          </a:p>
          <a:p>
            <a:endParaRPr lang="en-US" dirty="0"/>
          </a:p>
        </p:txBody>
      </p:sp>
    </p:spTree>
    <p:extLst>
      <p:ext uri="{BB962C8B-B14F-4D97-AF65-F5344CB8AC3E}">
        <p14:creationId xmlns:p14="http://schemas.microsoft.com/office/powerpoint/2010/main" val="6950816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TotalTime>
  <Words>2281</Words>
  <Application>Microsoft Macintosh PowerPoint</Application>
  <PresentationFormat>Widescreen</PresentationFormat>
  <Paragraphs>114</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Cambria</vt:lpstr>
      <vt:lpstr>Times</vt:lpstr>
      <vt:lpstr>Office Theme</vt:lpstr>
      <vt:lpstr>Η εξέλιξη της παιδαγωγικής Σκέψης</vt:lpstr>
      <vt:lpstr>Ιστορική Γραμμή</vt:lpstr>
      <vt:lpstr>19ος αιώνας</vt:lpstr>
      <vt:lpstr>Εθνική συνείδηση</vt:lpstr>
      <vt:lpstr>Ιστορική γραμμή</vt:lpstr>
      <vt:lpstr>Κίνημα Νέας Αγωγής</vt:lpstr>
      <vt:lpstr>Dewey</vt:lpstr>
      <vt:lpstr>Βασικές αρχές του κινήματος  της Νέας Αγωγής</vt:lpstr>
      <vt:lpstr>Παράμετροι που επηρέασαν την εξέλιξη της παιδαγωγικής σκέψης</vt:lpstr>
      <vt:lpstr>Συνομιλία Παιδαγωγικής με Ψυχολογία-Κοινωνιολογία</vt:lpstr>
      <vt:lpstr>Συνομιλία Παιδαγωγικής με Ψυχολογία-Κοινωνιολογία</vt:lpstr>
      <vt:lpstr>Ιστορική Γραμμή</vt:lpstr>
      <vt:lpstr>Ιστορικό πλαίσιο</vt:lpstr>
      <vt:lpstr>Ιστορικό πλαίσιο</vt:lpstr>
      <vt:lpstr>Ιστορικό πλαίσιο</vt:lpstr>
      <vt:lpstr>Πολιτικές &amp; Οικονομικές Συνθήκες</vt:lpstr>
      <vt:lpstr>Νέα πεδία επιστημονικής μελέτης</vt:lpstr>
      <vt:lpstr>Η δεκαετία του 60:  Η πολιτική διάσταση της εκπαίδευσης</vt:lpstr>
      <vt:lpstr>Η δεκαετία του 60:  Η πολιτική διάσταση της εκπαίδευσης</vt:lpstr>
      <vt:lpstr>Η δεκαετία του 60:  Η πολιτική διάσταση της εκπαίδευσης</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εξέλιξη της παιδαγωγικής Σκέψης</dc:title>
  <dc:creator>Microsoft Office User</dc:creator>
  <cp:lastModifiedBy>Microsoft Office User</cp:lastModifiedBy>
  <cp:revision>7</cp:revision>
  <dcterms:created xsi:type="dcterms:W3CDTF">2020-11-03T21:48:05Z</dcterms:created>
  <dcterms:modified xsi:type="dcterms:W3CDTF">2020-11-03T22:49:19Z</dcterms:modified>
</cp:coreProperties>
</file>