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93" r:id="rId14"/>
    <p:sldId id="295" r:id="rId15"/>
    <p:sldId id="271" r:id="rId16"/>
    <p:sldId id="274" r:id="rId17"/>
    <p:sldId id="272" r:id="rId18"/>
    <p:sldId id="269" r:id="rId19"/>
    <p:sldId id="268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63F4E-76F9-364A-BF86-5349A839353B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5590-C3C2-F848-9187-3650DFB2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9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6B30C4C-E01F-2C40-8A51-0D46FB9B6A02}" type="slidenum">
              <a:rPr lang="fr-FR">
                <a:solidFill>
                  <a:srgbClr val="000000"/>
                </a:solidFill>
                <a:latin typeface="Arial" charset="0"/>
              </a:rPr>
              <a:pPr/>
              <a:t>36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DBE98F3-FAE9-824E-B552-694657FAE892}" type="slidenum">
              <a:rPr lang="fr-FR">
                <a:solidFill>
                  <a:srgbClr val="000000"/>
                </a:solidFill>
                <a:latin typeface="Arial" charset="0"/>
              </a:rPr>
              <a:pPr/>
              <a:t>37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9F56-04A3-0B4F-A6F9-1B1D16BE3E4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1D05-42AC-DD40-A2F8-F57C9516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9F56-04A3-0B4F-A6F9-1B1D16BE3E4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1D05-42AC-DD40-A2F8-F57C9516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2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9F56-04A3-0B4F-A6F9-1B1D16BE3E4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1D05-42AC-DD40-A2F8-F57C9516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006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9F56-04A3-0B4F-A6F9-1B1D16BE3E4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1D05-42AC-DD40-A2F8-F57C9516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9F56-04A3-0B4F-A6F9-1B1D16BE3E4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1D05-42AC-DD40-A2F8-F57C9516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2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9F56-04A3-0B4F-A6F9-1B1D16BE3E4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1D05-42AC-DD40-A2F8-F57C9516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9F56-04A3-0B4F-A6F9-1B1D16BE3E4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1D05-42AC-DD40-A2F8-F57C9516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9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9F56-04A3-0B4F-A6F9-1B1D16BE3E4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1D05-42AC-DD40-A2F8-F57C9516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7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9F56-04A3-0B4F-A6F9-1B1D16BE3E4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1D05-42AC-DD40-A2F8-F57C9516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9F56-04A3-0B4F-A6F9-1B1D16BE3E4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1D05-42AC-DD40-A2F8-F57C9516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4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9F56-04A3-0B4F-A6F9-1B1D16BE3E4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1D05-42AC-DD40-A2F8-F57C9516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19F56-04A3-0B4F-A6F9-1B1D16BE3E4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1D05-42AC-DD40-A2F8-F57C9516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Ευρωπαϊσμός και οι ιδεολογικοπολιτικές αφετηρίες της Ευρωπαϊκής ενοποίησης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Σχέδιο Μάρσαλ</a:t>
            </a:r>
            <a:r>
              <a:rPr lang="en-GB" dirty="0" smtClean="0"/>
              <a:t> (1947)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GB" dirty="0" smtClean="0"/>
              <a:t>European Recovery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Οικονομική βοήθεια των ΗΠΑ προς την Ευρώπη: 13 δισ. Δολλάρια (1948-1951)</a:t>
            </a:r>
          </a:p>
          <a:p>
            <a:r>
              <a:rPr lang="el-GR" dirty="0" smtClean="0"/>
              <a:t>Μόνιμος οργανισμός για την διαχείρισή του συστάθηκε στο Παρίσι (1948) &gt; Οργανισμός Ευρωπαϊκής Οικονομικής Συνεργασίας και (ΟΕΟΣ) &gt; το 1960 μετεξελίχθηκε στον ΟΟΣΑ με συμμετοχή και μη ευρωπαϊκών κρατών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166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Monnet – Robert Shuman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</a:t>
            </a:r>
            <a:r>
              <a:rPr lang="el-GR" dirty="0" smtClean="0"/>
              <a:t>1</a:t>
            </a:r>
            <a:r>
              <a:rPr lang="en-US" dirty="0" smtClean="0"/>
              <a:t>: </a:t>
            </a:r>
            <a:r>
              <a:rPr lang="el-GR" dirty="0" smtClean="0"/>
              <a:t>Ευρωπαϊκή Κοινότητα Ανθρακα Χάλυβα (ΕΚΑΧ),</a:t>
            </a:r>
          </a:p>
          <a:p>
            <a:pPr marL="0" indent="0">
              <a:buNone/>
            </a:pPr>
            <a:r>
              <a:rPr lang="el-GR" dirty="0"/>
              <a:t>θ</a:t>
            </a:r>
            <a:r>
              <a:rPr lang="el-GR" dirty="0" smtClean="0"/>
              <a:t>εσμική αφετηρία της Ευρωπαϊκής Κοινότητας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Γαλλία, Γερμανία, Ιταλία, Βέλγιο, Ολλανδία, Λουξεμβούργο </a:t>
            </a:r>
            <a:endParaRPr lang="el-GR" dirty="0"/>
          </a:p>
          <a:p>
            <a:r>
              <a:rPr lang="el-GR" dirty="0" smtClean="0"/>
              <a:t>Σταδιακή επέκταση (1954) στα πεδία της ενέργειας και των μεταφορών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0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Συνθήκη της Ρώμης</a:t>
            </a:r>
            <a:br>
              <a:rPr lang="el-GR" dirty="0" smtClean="0"/>
            </a:br>
            <a:r>
              <a:rPr lang="el-GR" dirty="0" smtClean="0"/>
              <a:t>25 Μαρτίου </a:t>
            </a:r>
            <a:r>
              <a:rPr lang="el-GR" b="1" dirty="0" smtClean="0"/>
              <a:t>1957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Ιδρυτική συνθήκη της Ευρωπαϊκής Οικονομικής Κοινότητας</a:t>
            </a:r>
          </a:p>
          <a:p>
            <a:endParaRPr lang="el-GR" dirty="0"/>
          </a:p>
          <a:p>
            <a:r>
              <a:rPr lang="el-GR" dirty="0" smtClean="0"/>
              <a:t>Η ΕΚΑΧ και η ΕΥΡΑΤΟΜ εντάχθηκαν σε αυτήν και αποτέλεσαν τη βάση της ΕΟΚ</a:t>
            </a:r>
            <a:endParaRPr lang="en-GB" dirty="0" smtClean="0"/>
          </a:p>
          <a:p>
            <a:endParaRPr lang="en-GB" dirty="0"/>
          </a:p>
          <a:p>
            <a:endParaRPr lang="el-GR" dirty="0" smtClean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4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Ιστορική εξέλιξη: από την ΕΟΚ στην ΕΕ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1957: Συνθήκη της Ρώμης – ίδρυση ΕΟΚ</a:t>
            </a:r>
          </a:p>
          <a:p>
            <a:pPr marL="0" indent="0">
              <a:buNone/>
            </a:pPr>
            <a:r>
              <a:rPr lang="el-GR" dirty="0" smtClean="0"/>
              <a:t>Δεκαετία 1960: οικονομική ανάπτυξη, φοιτητικά κινήματα (Μάης ‘68) </a:t>
            </a:r>
          </a:p>
          <a:p>
            <a:pPr marL="0" indent="0">
              <a:buNone/>
            </a:pPr>
            <a:r>
              <a:rPr lang="el-GR" dirty="0" smtClean="0"/>
              <a:t>Δεκαετία 1970: ενεργειακή κρίση, πρώτη διεύρυνση ΕΟΚ (είσοδος Δανίας, Αγγλίας, Ιρλανδίας), πτώση δικτατοριών (στην Ελλάδα, Πορτογαλία-Σαλαζάρ, Ισπανία-Φράνκο), περιβαλλοντική πολιτική: </a:t>
            </a:r>
            <a:r>
              <a:rPr lang="el-GR" i="1" dirty="0" smtClean="0"/>
              <a:t>ο ρυπαίνων πληρώνει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Δεκαετία 1980: είσοδος Ελλάδας, Συνδικάτο </a:t>
            </a:r>
            <a:r>
              <a:rPr lang="el-GR" i="1" dirty="0" smtClean="0"/>
              <a:t>Αλλελεγγύη </a:t>
            </a:r>
            <a:r>
              <a:rPr lang="el-GR" dirty="0" smtClean="0"/>
              <a:t>(Λεχ Βαλέσα) στην Πολωνία, Πτώση τείχους Βερολίνου(1989) επανένωση Γερμανίας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1986: Ενιαία Ευρωπαϊκή Πράξη</a:t>
            </a:r>
            <a:r>
              <a:rPr lang="el-GR" dirty="0" smtClean="0"/>
              <a:t> &gt; εξαετές πρόγραμμα με στόχο την κοινωνική συνοχή και τη δημιουργία της Ενιαίας αγοράς. Ίδρυση Ευρωπαϊκού Κοινωνικού Ταμείου (ΕΚΤ) και Ευρωπαϊκού Ταμείου Περιφερειακής Ανάπτυξης (ΕΤΠΑ)</a:t>
            </a:r>
          </a:p>
          <a:p>
            <a:pPr marL="0" indent="0">
              <a:buNone/>
            </a:pPr>
            <a:r>
              <a:rPr lang="el-GR" dirty="0" smtClean="0"/>
              <a:t>Τίθενται οι όροι της σύγκλισης για την Οικονομική και Νομισματική Ένωση (ΟΝΕ) δηλαδή για την ένταξη στη ζώνη του Ευρώ.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1992 Συνθήκη Μάαστριχτ: ιδρυτική συνθήκη ΕΕ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3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i="1" dirty="0" smtClean="0"/>
              <a:t/>
            </a:r>
            <a:br>
              <a:rPr lang="el-GR" sz="3200" i="1" dirty="0" smtClean="0"/>
            </a:br>
            <a:r>
              <a:rPr lang="el-GR" sz="3200" i="1" dirty="0" smtClean="0"/>
              <a:t/>
            </a:r>
            <a:br>
              <a:rPr lang="el-GR" sz="3200" i="1" dirty="0" smtClean="0"/>
            </a:br>
            <a:r>
              <a:rPr lang="el-GR" sz="3200" i="1" dirty="0" smtClean="0"/>
              <a:t/>
            </a:r>
            <a:br>
              <a:rPr lang="el-GR" sz="3200" i="1" dirty="0" smtClean="0"/>
            </a:br>
            <a:r>
              <a:rPr lang="el-GR" sz="4900" dirty="0" smtClean="0"/>
              <a:t>Ιδρυτική Συνθήκη ΕΕ: </a:t>
            </a:r>
            <a:r>
              <a:rPr lang="el-GR" sz="4900" i="1" dirty="0" smtClean="0"/>
              <a:t>Άρθρο 1</a:t>
            </a:r>
            <a:endParaRPr lang="el-GR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Με την παρούσα Συνθήκη, τα ΥΨΗΛΑ ΣΥΜΒΑΛΛΟΜΕΝΑ ΜΕΡΗ ιδρύουν μεταξύ τους μία ΕΥΡΩΠΑÏΚΗ ΕΝΩΣΗ, εφεξής καλούμενη «Ένωση», στην οποία τα κράτη μέλη απονέμουν αρμοδιότητες για την επίτευξη των κοινών τους στόχων.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629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00FF"/>
                </a:solidFill>
              </a:rPr>
              <a:t>Από την ΕΟΚ των 6 στην ΕΕ των 28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441200"/>
              </p:ext>
            </p:extLst>
          </p:nvPr>
        </p:nvGraphicFramePr>
        <p:xfrm>
          <a:off x="457200" y="1600200"/>
          <a:ext cx="8229600" cy="43230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1957 (ιδρυτική Συνθήκη της Ρώμης)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Βέλγιο, Γαλλία, Γερμανία, Λουξεμβούργο, Ιταλία, Ολλανδία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(6 μέλη)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1973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Αγγλία, Δανία, Ιρλανδία (9 μέλη)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1981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Ελλάδα (10 μέλη)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Ισπανία, Πορτογαλία (12 μέλη)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Αυστρία, Σουηδία, Φινλανδία (15 μέλη)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Εσθονία, Κύπρος, Λεττονία, Λιθουανία, Μάλτα, Ουγγαρία, Πολωνία, Σλοβακία, Σλοβενία, Τσεχία</a:t>
                      </a:r>
                      <a:r>
                        <a:rPr lang="el-GR" baseline="0" dirty="0" smtClean="0"/>
                        <a:t> (25 μέλη)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Βουλγαρία, Ρουμανία (27 μέλη)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Κροατία (28 μέλη)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19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5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6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Προϋποθέσεις για την ένταξη </a:t>
            </a:r>
            <a:br>
              <a:rPr lang="el-GR" dirty="0" smtClean="0"/>
            </a:br>
            <a:r>
              <a:rPr lang="el-GR" dirty="0" smtClean="0"/>
              <a:t>μιας χώρας στην ΕΕ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Article 2 – Treaty of the European Union</a:t>
            </a:r>
          </a:p>
          <a:p>
            <a:r>
              <a:rPr lang="en-US" dirty="0"/>
              <a:t>The Union is founded on the values of respect for human dignity, freedom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n-US" dirty="0" smtClean="0"/>
              <a:t>democracy</a:t>
            </a:r>
            <a:r>
              <a:rPr lang="en-US" dirty="0"/>
              <a:t>, equality, the rule of law and respect for human rights, </a:t>
            </a:r>
            <a:r>
              <a:rPr lang="en-US" dirty="0" smtClean="0"/>
              <a:t>including</a:t>
            </a:r>
            <a:r>
              <a:rPr lang="el-G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rights of persons belonging to minorities. These values are common to </a:t>
            </a:r>
            <a:r>
              <a:rPr lang="en-US" dirty="0" smtClean="0"/>
              <a:t>the</a:t>
            </a:r>
            <a:r>
              <a:rPr lang="el-GR" dirty="0" smtClean="0"/>
              <a:t> </a:t>
            </a:r>
            <a:r>
              <a:rPr lang="en-US" dirty="0" smtClean="0"/>
              <a:t>Member </a:t>
            </a:r>
            <a:r>
              <a:rPr lang="en-US" dirty="0"/>
              <a:t>States.</a:t>
            </a:r>
          </a:p>
          <a:p>
            <a:pPr marL="0" indent="0">
              <a:buNone/>
            </a:pPr>
            <a:r>
              <a:rPr lang="en-US" dirty="0"/>
              <a:t>Article 49 – Treaty of the European Union</a:t>
            </a:r>
          </a:p>
          <a:p>
            <a:r>
              <a:rPr lang="en-US" dirty="0"/>
              <a:t>Any European State which respects the values referred to in Article 2 and </a:t>
            </a:r>
            <a:r>
              <a:rPr lang="en-US" dirty="0" smtClean="0"/>
              <a:t>is</a:t>
            </a:r>
            <a:r>
              <a:rPr lang="el-GR" dirty="0" smtClean="0"/>
              <a:t> </a:t>
            </a:r>
            <a:r>
              <a:rPr lang="en-US" dirty="0" smtClean="0"/>
              <a:t>committed </a:t>
            </a:r>
            <a:r>
              <a:rPr lang="en-US" dirty="0"/>
              <a:t>to promoting them may apply to become a member of the Union.</a:t>
            </a:r>
          </a:p>
        </p:txBody>
      </p:sp>
    </p:spTree>
    <p:extLst>
      <p:ext uri="{BB962C8B-B14F-4D97-AF65-F5344CB8AC3E}">
        <p14:creationId xmlns:p14="http://schemas.microsoft.com/office/powerpoint/2010/main" val="275224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Ευρωπαϊκή Ένωση σήμερα (2018)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Έκταση: 4 εκατομμύρια </a:t>
            </a:r>
            <a:r>
              <a:rPr lang="en-GB" dirty="0" smtClean="0"/>
              <a:t>km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</a:p>
          <a:p>
            <a:r>
              <a:rPr lang="el-GR" dirty="0" smtClean="0"/>
              <a:t>Πληθυσμός: 500 εκατομμύρια (7% του παγκόσμιου πληθυσμού, τρίτη μετά την Κίνα και την Ινδία)</a:t>
            </a:r>
          </a:p>
          <a:p>
            <a:r>
              <a:rPr lang="el-GR" dirty="0" smtClean="0"/>
              <a:t>20% του παγκόσμιου εμπορίου (εισαγωγές – εξαγωγές)</a:t>
            </a:r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Coudenhove-Kalergi</a:t>
            </a:r>
            <a:r>
              <a:rPr lang="en-US" dirty="0" smtClean="0"/>
              <a:t> (1923)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«</a:t>
            </a:r>
            <a:r>
              <a:rPr lang="el-GR" i="1" dirty="0" smtClean="0"/>
              <a:t>Τρεις είναι οι λόγοι για τους οποίους η συνεργασία στην Ευρώπη έχει καταστεί αναγκαία: ο ένας είναι να αποκλείσουμε τον πόλεμο, ο δεύτερος είναι να αποφύγουμε την οικονομική καταστροφή, ο τρίτος είναι να υπερασπιστούμε την Ευρώπη έναντι των Μπολσεβίκων ....</a:t>
            </a:r>
          </a:p>
          <a:p>
            <a:pPr marL="0" indent="0">
              <a:buNone/>
            </a:pPr>
            <a:r>
              <a:rPr lang="el-GR" i="1" dirty="0" smtClean="0"/>
              <a:t>Χρειάζεται σύμπραξη των Ατλαντικών δυνάμεων (Παν-Αμερικής, Βρετανικής Κοινοπολιτείας, Παν-Ευρώπης) ..</a:t>
            </a:r>
            <a:r>
              <a:rPr lang="el-GR" dirty="0" smtClean="0"/>
              <a:t>.»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1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92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0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6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78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60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2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28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86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32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συνέπειες της ανόδου του Εθνικισμού στην Ευρώπη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Επιρροή ιδεών διαφωτισμού περί αυτοπροσδιορισμού και ανάπτυξης των εθνών μέχρι τα «</a:t>
            </a:r>
            <a:r>
              <a:rPr lang="el-GR" i="1" dirty="0" smtClean="0"/>
              <a:t>φυσικά τους σύνορα</a:t>
            </a:r>
            <a:r>
              <a:rPr lang="el-GR" dirty="0" smtClean="0"/>
              <a:t>»</a:t>
            </a:r>
          </a:p>
          <a:p>
            <a:r>
              <a:rPr lang="el-GR" dirty="0" smtClean="0"/>
              <a:t>Συνθήκη της Βεστφαλίας (1648) επικύρωσε την κυριαρχία των εθνικών κρατών – αποτέλεσε τη νέα θεμελιώδη αρχή της διεθνούς πολιτικής (</a:t>
            </a:r>
            <a:r>
              <a:rPr lang="el-GR" i="1" dirty="0" smtClean="0"/>
              <a:t>Αρχή των Εθνοτήτων</a:t>
            </a:r>
            <a:r>
              <a:rPr lang="el-GR" dirty="0" smtClean="0"/>
              <a:t>)</a:t>
            </a:r>
          </a:p>
          <a:p>
            <a:r>
              <a:rPr lang="el-GR" dirty="0" smtClean="0"/>
              <a:t>Λειτούργησε ως διασπαστική αρχή η οποία οδήγησε στον</a:t>
            </a:r>
            <a:r>
              <a:rPr lang="el-GR" dirty="0"/>
              <a:t> </a:t>
            </a:r>
            <a:r>
              <a:rPr lang="el-GR" dirty="0" smtClean="0"/>
              <a:t>διαμελισμό των τριων αυτοκρατοριών (Αυστρουγγαρίας, Οθωμανικής αυτοκρατορίας, Τσαρικής Ρωσίας)</a:t>
            </a:r>
          </a:p>
          <a:p>
            <a:r>
              <a:rPr lang="el-GR" dirty="0" smtClean="0"/>
              <a:t>Δημιουργία εθνικών κρατών (μέσα-τέλος 19</a:t>
            </a:r>
            <a:r>
              <a:rPr lang="el-GR" baseline="30000" dirty="0" smtClean="0"/>
              <a:t>ου</a:t>
            </a:r>
            <a:r>
              <a:rPr lang="el-GR" dirty="0" smtClean="0"/>
              <a:t> αιώνα)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20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96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14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69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2808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89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62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3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7878762" cy="638175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 smtClean="0">
                <a:latin typeface="Verdana" charset="0"/>
              </a:rPr>
              <a:t>ΟΙ ΣΥΝΘΗΚΕΣ ΣΤΑΘΜΟΙ ΣΤΗΝ ΠΟΡΕΙΑ </a:t>
            </a:r>
            <a:br>
              <a:rPr lang="el-GR" sz="2400" dirty="0" smtClean="0">
                <a:latin typeface="Verdana" charset="0"/>
              </a:rPr>
            </a:br>
            <a:r>
              <a:rPr lang="el-GR" sz="2400" dirty="0" smtClean="0">
                <a:latin typeface="Verdana" charset="0"/>
              </a:rPr>
              <a:t>ΓΙΑ ΤΗΝ ΕΕ</a:t>
            </a:r>
            <a:endParaRPr lang="en-US" sz="2400" b="0" dirty="0">
              <a:latin typeface="Verdana" charset="0"/>
            </a:endParaRPr>
          </a:p>
        </p:txBody>
      </p:sp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5097463" y="1912938"/>
            <a:ext cx="388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b="0">
                <a:solidFill>
                  <a:srgbClr val="595959"/>
                </a:solidFill>
              </a:rPr>
              <a:t>Η Ευρωπαϊκή Κοινότητα Άνθρακα και Χάλυβα</a:t>
            </a:r>
          </a:p>
          <a:p>
            <a:pPr eaLnBrk="1" hangingPunct="1"/>
            <a:endParaRPr lang="fr-FR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5097463" y="2314575"/>
            <a:ext cx="3744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b="0">
                <a:solidFill>
                  <a:srgbClr val="595959"/>
                </a:solidFill>
              </a:rPr>
              <a:t>Συνθήκες της Ρώμης: </a:t>
            </a:r>
          </a:p>
          <a:p>
            <a:pPr eaLnBrk="1" hangingPunct="1"/>
            <a:r>
              <a:rPr lang="en-GB" b="0">
                <a:solidFill>
                  <a:srgbClr val="595959"/>
                </a:solidFill>
              </a:rPr>
              <a:t>• </a:t>
            </a:r>
            <a:r>
              <a:rPr lang="el-GR" b="0">
                <a:solidFill>
                  <a:srgbClr val="595959"/>
                </a:solidFill>
              </a:rPr>
              <a:t>Ευρωπαϊκή Οικονομική Κοινότητα</a:t>
            </a:r>
          </a:p>
          <a:p>
            <a:pPr eaLnBrk="1" hangingPunct="1"/>
            <a:r>
              <a:rPr lang="en-GB" b="0">
                <a:solidFill>
                  <a:srgbClr val="595959"/>
                </a:solidFill>
              </a:rPr>
              <a:t>• </a:t>
            </a:r>
            <a:r>
              <a:rPr lang="el-GR" b="0">
                <a:solidFill>
                  <a:srgbClr val="595959"/>
                </a:solidFill>
              </a:rPr>
              <a:t>Ευρωπαϊκή Κοινότητα Ατομικής Ενέργειας</a:t>
            </a:r>
          </a:p>
          <a:p>
            <a:pPr eaLnBrk="1" hangingPunct="1"/>
            <a:r>
              <a:rPr lang="el-GR" b="0">
                <a:solidFill>
                  <a:srgbClr val="595959"/>
                </a:solidFill>
              </a:rPr>
              <a:t>(EURATOM)</a:t>
            </a:r>
          </a:p>
        </p:txBody>
      </p:sp>
      <p:sp>
        <p:nvSpPr>
          <p:cNvPr id="4101" name="Text Box 24"/>
          <p:cNvSpPr txBox="1">
            <a:spLocks noChangeArrowheads="1"/>
          </p:cNvSpPr>
          <p:nvPr/>
        </p:nvSpPr>
        <p:spPr bwMode="auto">
          <a:xfrm>
            <a:off x="5097463" y="3236913"/>
            <a:ext cx="3529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b="0">
                <a:solidFill>
                  <a:srgbClr val="595959"/>
                </a:solidFill>
              </a:rPr>
              <a:t>Ευρωπαϊκή Ενιαία Πράξη:</a:t>
            </a:r>
            <a:r>
              <a:rPr lang="fr-BE" b="0">
                <a:solidFill>
                  <a:srgbClr val="595959"/>
                </a:solidFill>
              </a:rPr>
              <a:t> </a:t>
            </a:r>
            <a:r>
              <a:rPr lang="el-GR" b="0">
                <a:solidFill>
                  <a:srgbClr val="595959"/>
                </a:solidFill>
              </a:rPr>
              <a:t>Ενιαία Αγορά</a:t>
            </a:r>
          </a:p>
        </p:txBody>
      </p:sp>
      <p:sp>
        <p:nvSpPr>
          <p:cNvPr id="4102" name="Text Box 26"/>
          <p:cNvSpPr txBox="1">
            <a:spLocks noChangeArrowheads="1"/>
          </p:cNvSpPr>
          <p:nvPr/>
        </p:nvSpPr>
        <p:spPr bwMode="auto">
          <a:xfrm>
            <a:off x="5097463" y="3684588"/>
            <a:ext cx="3883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b="0">
                <a:solidFill>
                  <a:srgbClr val="595959"/>
                </a:solidFill>
              </a:rPr>
              <a:t>Συνθήκη της Ευρωπαϊκής Ένωσης</a:t>
            </a:r>
            <a:r>
              <a:rPr lang="fr-BE" b="0">
                <a:solidFill>
                  <a:srgbClr val="595959"/>
                </a:solidFill>
              </a:rPr>
              <a:t> </a:t>
            </a:r>
            <a:r>
              <a:rPr lang="el-GR" b="0">
                <a:solidFill>
                  <a:srgbClr val="595959"/>
                </a:solidFill>
              </a:rPr>
              <a:t>Mάαστριχτ</a:t>
            </a:r>
          </a:p>
        </p:txBody>
      </p:sp>
      <p:sp>
        <p:nvSpPr>
          <p:cNvPr id="4103" name="Text Box 28"/>
          <p:cNvSpPr txBox="1">
            <a:spLocks noChangeArrowheads="1"/>
          </p:cNvSpPr>
          <p:nvPr/>
        </p:nvSpPr>
        <p:spPr bwMode="auto">
          <a:xfrm>
            <a:off x="5097463" y="4119563"/>
            <a:ext cx="33131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b="0">
                <a:solidFill>
                  <a:srgbClr val="595959"/>
                </a:solidFill>
              </a:rPr>
              <a:t>Συνθήκη του Άμστερνταμ</a:t>
            </a:r>
            <a:endParaRPr lang="fr-FR" b="0">
              <a:solidFill>
                <a:srgbClr val="595959"/>
              </a:solidFill>
            </a:endParaRPr>
          </a:p>
        </p:txBody>
      </p: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4140200" y="1901825"/>
            <a:ext cx="102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0">
                <a:solidFill>
                  <a:srgbClr val="359AC2"/>
                </a:solidFill>
              </a:rPr>
              <a:t>1952</a:t>
            </a:r>
            <a:endParaRPr lang="en-US" sz="1800" b="0">
              <a:solidFill>
                <a:srgbClr val="359AC2"/>
              </a:solidFill>
            </a:endParaRPr>
          </a:p>
        </p:txBody>
      </p:sp>
      <p:sp>
        <p:nvSpPr>
          <p:cNvPr id="4105" name="Text Box 21"/>
          <p:cNvSpPr txBox="1">
            <a:spLocks noChangeArrowheads="1"/>
          </p:cNvSpPr>
          <p:nvPr/>
        </p:nvSpPr>
        <p:spPr bwMode="auto">
          <a:xfrm>
            <a:off x="4140200" y="2303463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0">
                <a:solidFill>
                  <a:srgbClr val="359AC2"/>
                </a:solidFill>
              </a:rPr>
              <a:t>1958</a:t>
            </a:r>
            <a:endParaRPr lang="en-US" sz="1800" b="0">
              <a:solidFill>
                <a:srgbClr val="359AC2"/>
              </a:solidFill>
            </a:endParaRPr>
          </a:p>
        </p:txBody>
      </p:sp>
      <p:sp>
        <p:nvSpPr>
          <p:cNvPr id="4106" name="Text Box 23"/>
          <p:cNvSpPr txBox="1">
            <a:spLocks noChangeArrowheads="1"/>
          </p:cNvSpPr>
          <p:nvPr/>
        </p:nvSpPr>
        <p:spPr bwMode="auto">
          <a:xfrm>
            <a:off x="4140200" y="3187700"/>
            <a:ext cx="102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0">
                <a:solidFill>
                  <a:srgbClr val="359AC2"/>
                </a:solidFill>
              </a:rPr>
              <a:t>1987</a:t>
            </a:r>
            <a:endParaRPr lang="en-US" sz="1800" b="0">
              <a:solidFill>
                <a:srgbClr val="359AC2"/>
              </a:solidFill>
            </a:endParaRPr>
          </a:p>
        </p:txBody>
      </p:sp>
      <p:sp>
        <p:nvSpPr>
          <p:cNvPr id="4107" name="Text Box 25"/>
          <p:cNvSpPr txBox="1">
            <a:spLocks noChangeArrowheads="1"/>
          </p:cNvSpPr>
          <p:nvPr/>
        </p:nvSpPr>
        <p:spPr bwMode="auto">
          <a:xfrm>
            <a:off x="4140200" y="3671888"/>
            <a:ext cx="102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0" dirty="0">
                <a:solidFill>
                  <a:srgbClr val="359AC2"/>
                </a:solidFill>
              </a:rPr>
              <a:t>1993</a:t>
            </a:r>
            <a:endParaRPr lang="en-US" sz="1800" b="0" dirty="0">
              <a:solidFill>
                <a:srgbClr val="359AC2"/>
              </a:solidFill>
            </a:endParaRPr>
          </a:p>
        </p:txBody>
      </p:sp>
      <p:sp>
        <p:nvSpPr>
          <p:cNvPr id="4108" name="Text Box 27"/>
          <p:cNvSpPr txBox="1">
            <a:spLocks noChangeArrowheads="1"/>
          </p:cNvSpPr>
          <p:nvPr/>
        </p:nvSpPr>
        <p:spPr bwMode="auto">
          <a:xfrm>
            <a:off x="4140200" y="4103688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0">
                <a:solidFill>
                  <a:srgbClr val="359AC2"/>
                </a:solidFill>
              </a:rPr>
              <a:t>1999</a:t>
            </a:r>
          </a:p>
        </p:txBody>
      </p:sp>
      <p:sp>
        <p:nvSpPr>
          <p:cNvPr id="4109" name="Text Box 29"/>
          <p:cNvSpPr txBox="1">
            <a:spLocks noChangeArrowheads="1"/>
          </p:cNvSpPr>
          <p:nvPr/>
        </p:nvSpPr>
        <p:spPr bwMode="auto">
          <a:xfrm>
            <a:off x="4140200" y="4535488"/>
            <a:ext cx="1028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0">
                <a:solidFill>
                  <a:srgbClr val="359AC2"/>
                </a:solidFill>
              </a:rPr>
              <a:t>2003</a:t>
            </a:r>
            <a:endParaRPr lang="en-US" sz="1800" b="0">
              <a:solidFill>
                <a:srgbClr val="359AC2"/>
              </a:solidFill>
            </a:endParaRPr>
          </a:p>
        </p:txBody>
      </p:sp>
      <p:sp>
        <p:nvSpPr>
          <p:cNvPr id="4110" name="Text Box 30"/>
          <p:cNvSpPr txBox="1">
            <a:spLocks noChangeArrowheads="1"/>
          </p:cNvSpPr>
          <p:nvPr/>
        </p:nvSpPr>
        <p:spPr bwMode="auto">
          <a:xfrm>
            <a:off x="5097463" y="4600575"/>
            <a:ext cx="3529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b="0">
                <a:solidFill>
                  <a:srgbClr val="595959"/>
                </a:solidFill>
              </a:rPr>
              <a:t>Συνθήκη της Νίκαιας</a:t>
            </a:r>
            <a:endParaRPr lang="en-GB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4111" name="Text Box 29"/>
          <p:cNvSpPr txBox="1">
            <a:spLocks noChangeArrowheads="1"/>
          </p:cNvSpPr>
          <p:nvPr/>
        </p:nvSpPr>
        <p:spPr bwMode="auto">
          <a:xfrm rot="10800000" flipV="1">
            <a:off x="4151313" y="4967288"/>
            <a:ext cx="1041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0">
                <a:solidFill>
                  <a:srgbClr val="359AC2"/>
                </a:solidFill>
              </a:rPr>
              <a:t>2009</a:t>
            </a:r>
            <a:endParaRPr lang="en-US" sz="1800" b="0">
              <a:solidFill>
                <a:srgbClr val="359AC2"/>
              </a:solidFill>
            </a:endParaRPr>
          </a:p>
        </p:txBody>
      </p:sp>
      <p:sp>
        <p:nvSpPr>
          <p:cNvPr id="4112" name="Text Box 30"/>
          <p:cNvSpPr txBox="1">
            <a:spLocks noChangeArrowheads="1"/>
          </p:cNvSpPr>
          <p:nvPr/>
        </p:nvSpPr>
        <p:spPr bwMode="auto">
          <a:xfrm>
            <a:off x="5097463" y="5040313"/>
            <a:ext cx="3529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b="0">
                <a:solidFill>
                  <a:srgbClr val="595959"/>
                </a:solidFill>
              </a:rPr>
              <a:t>Συνθήκη της Λισαβόνας</a:t>
            </a:r>
            <a:endParaRPr lang="en-GB">
              <a:solidFill>
                <a:srgbClr val="595959"/>
              </a:solidFill>
              <a:latin typeface="Arial" charset="0"/>
            </a:endParaRPr>
          </a:p>
        </p:txBody>
      </p:sp>
      <p:pic>
        <p:nvPicPr>
          <p:cNvPr id="41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708150"/>
            <a:ext cx="3259138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3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6913563" cy="5969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b="0" dirty="0">
                <a:latin typeface="Verdana" charset="0"/>
              </a:rPr>
              <a:t>Ο Χάρτης των Θεμελιωδών Δικαιωμάτων της ΕΕ</a:t>
            </a:r>
            <a:endParaRPr lang="en-US" sz="2400" b="0" dirty="0">
              <a:latin typeface="Verdana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157288" y="1069975"/>
            <a:ext cx="6872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b="0">
                <a:solidFill>
                  <a:srgbClr val="359AC2"/>
                </a:solidFill>
              </a:rPr>
              <a:t>Δεσμευτικός για όλες τις δραστηριότητες της ΕΕ</a:t>
            </a:r>
          </a:p>
        </p:txBody>
      </p:sp>
      <p:sp>
        <p:nvSpPr>
          <p:cNvPr id="4100" name="TextBox 26"/>
          <p:cNvSpPr txBox="1">
            <a:spLocks noChangeArrowheads="1"/>
          </p:cNvSpPr>
          <p:nvPr/>
        </p:nvSpPr>
        <p:spPr bwMode="auto">
          <a:xfrm>
            <a:off x="1157288" y="1446213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b="0">
                <a:solidFill>
                  <a:srgbClr val="359AC2"/>
                </a:solidFill>
              </a:rPr>
              <a:t>54 άρθρα περιλαμβανόμενα σε 6 τίτλους: 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66925"/>
            <a:ext cx="6964362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4403725" y="2195513"/>
            <a:ext cx="1122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l-GR">
                <a:solidFill>
                  <a:srgbClr val="595959"/>
                </a:solidFill>
              </a:rPr>
              <a:t>Ελευθερίες</a:t>
            </a:r>
            <a:endParaRPr lang="en-US">
              <a:solidFill>
                <a:srgbClr val="595959"/>
              </a:solidFill>
            </a:endParaRPr>
          </a:p>
        </p:txBody>
      </p:sp>
      <p:sp>
        <p:nvSpPr>
          <p:cNvPr id="4103" name="TextBox 5"/>
          <p:cNvSpPr txBox="1">
            <a:spLocks noChangeArrowheads="1"/>
          </p:cNvSpPr>
          <p:nvPr/>
        </p:nvSpPr>
        <p:spPr bwMode="auto">
          <a:xfrm>
            <a:off x="6848475" y="2195513"/>
            <a:ext cx="885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l-GR">
                <a:solidFill>
                  <a:srgbClr val="595959"/>
                </a:solidFill>
              </a:rPr>
              <a:t>Ισότητα</a:t>
            </a:r>
            <a:endParaRPr lang="en-US">
              <a:solidFill>
                <a:srgbClr val="595959"/>
              </a:solidFill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2132013" y="4400550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l-GR">
                <a:solidFill>
                  <a:srgbClr val="595959"/>
                </a:solidFill>
              </a:rPr>
              <a:t>Αλληλεγγύη</a:t>
            </a:r>
            <a:endParaRPr lang="en-US">
              <a:solidFill>
                <a:srgbClr val="595959"/>
              </a:solidFill>
            </a:endParaRPr>
          </a:p>
        </p:txBody>
      </p:sp>
      <p:sp>
        <p:nvSpPr>
          <p:cNvPr id="4105" name="TextBox 5"/>
          <p:cNvSpPr txBox="1">
            <a:spLocks noChangeArrowheads="1"/>
          </p:cNvSpPr>
          <p:nvPr/>
        </p:nvSpPr>
        <p:spPr bwMode="auto">
          <a:xfrm>
            <a:off x="3984625" y="4400550"/>
            <a:ext cx="163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l-GR">
                <a:solidFill>
                  <a:srgbClr val="595959"/>
                </a:solidFill>
              </a:rPr>
              <a:t>Δικαιώματα των πολιτών</a:t>
            </a:r>
            <a:endParaRPr lang="en-GB">
              <a:solidFill>
                <a:srgbClr val="595959"/>
              </a:solidFill>
            </a:endParaRPr>
          </a:p>
        </p:txBody>
      </p:sp>
      <p:sp>
        <p:nvSpPr>
          <p:cNvPr id="4106" name="TextBox 5"/>
          <p:cNvSpPr txBox="1">
            <a:spLocks noChangeArrowheads="1"/>
          </p:cNvSpPr>
          <p:nvPr/>
        </p:nvSpPr>
        <p:spPr bwMode="auto">
          <a:xfrm>
            <a:off x="6575425" y="4400550"/>
            <a:ext cx="1158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l-GR">
                <a:solidFill>
                  <a:srgbClr val="595959"/>
                </a:solidFill>
              </a:rPr>
              <a:t>Δικαιοσύνη</a:t>
            </a:r>
            <a:endParaRPr lang="en-US">
              <a:solidFill>
                <a:srgbClr val="595959"/>
              </a:solidFill>
            </a:endParaRPr>
          </a:p>
        </p:txBody>
      </p:sp>
      <p:sp>
        <p:nvSpPr>
          <p:cNvPr id="4107" name="TextBox 5"/>
          <p:cNvSpPr txBox="1">
            <a:spLocks noChangeArrowheads="1"/>
          </p:cNvSpPr>
          <p:nvPr/>
        </p:nvSpPr>
        <p:spPr bwMode="auto">
          <a:xfrm>
            <a:off x="2119313" y="2195513"/>
            <a:ext cx="1222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l-GR">
                <a:solidFill>
                  <a:srgbClr val="595959"/>
                </a:solidFill>
              </a:rPr>
              <a:t>Αξιοπρέπεια</a:t>
            </a:r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</a:t>
            </a:r>
            <a:r>
              <a:rPr lang="en-GB" dirty="0" smtClean="0"/>
              <a:t>’</a:t>
            </a:r>
            <a:r>
              <a:rPr lang="el-GR" dirty="0" smtClean="0"/>
              <a:t> Παγκόσμιος Πόλεμος (1914-1918)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Σοβαρές ανθρώπινες απώλειες και υλικές καταστροφές</a:t>
            </a:r>
          </a:p>
          <a:p>
            <a:r>
              <a:rPr lang="el-GR" dirty="0" smtClean="0"/>
              <a:t>Ανασφάλεια, οικονομικός ανταγωνισμός Αμερικής</a:t>
            </a:r>
          </a:p>
          <a:p>
            <a:r>
              <a:rPr lang="el-GR" dirty="0" smtClean="0"/>
              <a:t>Η Ευρώπη συμπιεσμένη μεταξύ της Βρετανικής κυριαρχίας και της επιρροής της Οκτωβριανής επανάστασης (άνοδος Σοβιετικής Ένωσης)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9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Πρόταση </a:t>
            </a:r>
            <a:r>
              <a:rPr lang="en-GB" dirty="0" err="1"/>
              <a:t>K</a:t>
            </a:r>
            <a:r>
              <a:rPr lang="en-GB" dirty="0" err="1" smtClean="0"/>
              <a:t>alergi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για τη δημιουργία «Παν-Ευρώπης»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 smtClean="0"/>
              <a:t>ως νέας πολιτειακής οντότητας των «Ηνωμένων Πολιτειών της Ευρώπης»</a:t>
            </a:r>
          </a:p>
          <a:p>
            <a:pPr marL="0" indent="0">
              <a:buNone/>
            </a:pPr>
            <a:r>
              <a:rPr lang="el-GR" dirty="0" smtClean="0"/>
              <a:t>Μια νέα περιφερειακή δύναμη δίπλα στις ΗΠΑ, τη Βρετανική Κοινοπολιτεία, τη Σοβιετική Ένωση και την Άπω Ανατολή.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Ίδρυση «Παν-Ευρώπης» με έδρα τη Βιέννη -</a:t>
            </a:r>
          </a:p>
          <a:p>
            <a:pPr marL="0" indent="0">
              <a:buNone/>
            </a:pPr>
            <a:r>
              <a:rPr lang="en-US" dirty="0" smtClean="0"/>
              <a:t>Aristide Briand, </a:t>
            </a:r>
            <a:r>
              <a:rPr lang="el-GR" dirty="0" smtClean="0"/>
              <a:t>επίτιμος Πρόεδρος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Συμμετείχαν διανοούμενοι όπως ο </a:t>
            </a:r>
            <a:r>
              <a:rPr lang="en-US" dirty="0" smtClean="0"/>
              <a:t>Paul Valery</a:t>
            </a:r>
            <a:r>
              <a:rPr lang="el-GR" dirty="0" smtClean="0"/>
              <a:t> και ο</a:t>
            </a:r>
            <a:r>
              <a:rPr lang="en-US" dirty="0" smtClean="0"/>
              <a:t> Rainer Maria Rilke, </a:t>
            </a:r>
            <a:r>
              <a:rPr lang="el-GR" dirty="0" smtClean="0"/>
              <a:t>και προσωπικότητες όπως ο </a:t>
            </a:r>
            <a:r>
              <a:rPr lang="en-US" dirty="0" err="1" smtClean="0"/>
              <a:t>Konrad</a:t>
            </a:r>
            <a:r>
              <a:rPr lang="en-US" dirty="0" smtClean="0"/>
              <a:t> Adenauer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Αγωνία της Γαλλίας για τη Γερμανική ανάκαμψη και οικονομική άνοδο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Η πρόταση </a:t>
            </a:r>
            <a:r>
              <a:rPr lang="en-US" dirty="0" smtClean="0"/>
              <a:t>Briand</a:t>
            </a:r>
            <a:r>
              <a:rPr lang="el-GR" dirty="0" smtClean="0"/>
              <a:t> για διευρυμένη διακυβερνητική συνεργασία με προοπτική τη δημιουργία μιας ένωσης ανεξάρτητων εθνικών κρατών δεν συνάντησε σοβαρή υποστήριξη</a:t>
            </a:r>
          </a:p>
        </p:txBody>
      </p:sp>
    </p:spTree>
    <p:extLst>
      <p:ext uri="{BB962C8B-B14F-4D97-AF65-F5344CB8AC3E}">
        <p14:creationId xmlns:p14="http://schemas.microsoft.com/office/powerpoint/2010/main" val="384788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Β’ Παγκόσμιος Πόλεμος (1939-1945)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1936: Άξονας Ρώμης-Βερολίνου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Η ναζιστική Γερμανία επιχείρησε να κυριαρχήσει σε όλη την Ευρώπη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Το τέλος του πολέμου δημιούργησε νέα γεωπολιτική ισορροπία (ΗΠΑ - ΕΣΣΔ – Μ. Βρετανία) με μεγάλο ηττημένο την ίδια την Ευρώπη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Οδήγησε στη συνειδητοποίηση ότι η αρχή των εθνοτήτων δεν μπορεί να διασφαλίσει την ειρήνη και το έθνος-κράτος δεν μπορεί να εγγυηθεί την ασφάλεια των πολιτών του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5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προετοιμασία </a:t>
            </a:r>
            <a:br>
              <a:rPr lang="el-GR" dirty="0" smtClean="0"/>
            </a:br>
            <a:r>
              <a:rPr lang="el-GR" sz="3100" dirty="0" smtClean="0"/>
              <a:t>(κατά τη διάρκεια του πολέμου)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i="1" dirty="0" err="1" smtClean="0"/>
              <a:t>Kalergi</a:t>
            </a:r>
            <a:r>
              <a:rPr lang="el-GR" dirty="0" smtClean="0"/>
              <a:t> διέφυγε στις ΗΠΑ (Παν/μιο Ν. Υόρκης) &gt;  Ινστιτούτο Ερευνών για την προώθηση Ευρωπαϊκής Ομοσπονδίας</a:t>
            </a:r>
          </a:p>
          <a:p>
            <a:endParaRPr lang="el-GR" dirty="0" smtClean="0"/>
          </a:p>
          <a:p>
            <a:r>
              <a:rPr lang="en-GB" i="1" dirty="0" smtClean="0"/>
              <a:t>Winston Churchill </a:t>
            </a:r>
            <a:r>
              <a:rPr lang="en-GB" dirty="0" smtClean="0"/>
              <a:t>(1943) </a:t>
            </a:r>
            <a:r>
              <a:rPr lang="el-GR" dirty="0" smtClean="0"/>
              <a:t>συμμετείχε σε συνέδριο εξόριστων Ευρωπαϊκών κυβερνήσεων στο Λονδίνο &gt; υπέρ ενός «Συμβουλίου της Ευρώπης» με συμμετοχή και των Γερμανών και φραγμό στη Σοβιετική επέκταση.</a:t>
            </a:r>
          </a:p>
          <a:p>
            <a:endParaRPr lang="el-GR" dirty="0" smtClean="0"/>
          </a:p>
          <a:p>
            <a:r>
              <a:rPr lang="en-US" i="1" dirty="0" smtClean="0"/>
              <a:t>Charles d</a:t>
            </a:r>
            <a:r>
              <a:rPr lang="en-GB" i="1" dirty="0" smtClean="0"/>
              <a:t>e Gaulle</a:t>
            </a:r>
            <a:r>
              <a:rPr lang="el-GR" i="1" dirty="0"/>
              <a:t> </a:t>
            </a:r>
            <a:r>
              <a:rPr lang="el-GR" dirty="0" smtClean="0"/>
              <a:t>υπέρ ομοσπονδιοποίησης  της Δυτικής Ευρώπης</a:t>
            </a:r>
          </a:p>
          <a:p>
            <a:endParaRPr lang="en-GB" i="1" dirty="0" smtClean="0"/>
          </a:p>
          <a:p>
            <a:r>
              <a:rPr lang="en-GB" b="1" i="1" dirty="0" smtClean="0"/>
              <a:t>Jean Monnet</a:t>
            </a:r>
            <a:r>
              <a:rPr lang="el-GR" b="1" i="1" dirty="0" smtClean="0"/>
              <a:t> </a:t>
            </a:r>
            <a:r>
              <a:rPr lang="el-GR" dirty="0" smtClean="0"/>
              <a:t>καταλύτης της μεταπολεμικής ενοποίησης, είχε διαδραματίσει σημαντικό ρόλο κατά τη διάρκεια του πολέμου στην οργάνωση και ανεφοδιασμό της Γαλλικής Επιτροπής Εθνικής Απελευθέρωσης.  &gt; 1943: σχέδιο για «Ευρωπαϊκή Ομοσπονδία»</a:t>
            </a: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Δημιουργία της πρώτης τελωνειακής ένωσης </a:t>
            </a:r>
            <a:r>
              <a:rPr lang="en-US" dirty="0" smtClean="0"/>
              <a:t>BENELUX (1944)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7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Ένωση Φεντεραλιστών (1946) Παρίσι</a:t>
            </a:r>
          </a:p>
          <a:p>
            <a:endParaRPr lang="el-GR" dirty="0"/>
          </a:p>
          <a:p>
            <a:r>
              <a:rPr lang="el-GR" dirty="0" smtClean="0"/>
              <a:t>Χριστιανοδημοκρατικά κόμματα και όλες οι πολιτικές δυνάμεις πλην των Κομμουνιστικών κομμάτων υπέρ της ενοποίησης</a:t>
            </a:r>
          </a:p>
          <a:p>
            <a:endParaRPr lang="el-GR" dirty="0"/>
          </a:p>
          <a:p>
            <a:r>
              <a:rPr lang="el-GR" dirty="0" smtClean="0"/>
              <a:t>Το Λονδίνο κατά της εξέλιξης της Ευρώπης σε Τρίτη δύναμη &gt; διεκδικούσε για τον εαυτό του αυτή τη θέση</a:t>
            </a:r>
          </a:p>
          <a:p>
            <a:r>
              <a:rPr lang="el-GR" dirty="0" smtClean="0"/>
              <a:t>Υπέρ της αμυντικής συνεργασίας υπό την αιγίδα των ΗΠΑ</a:t>
            </a:r>
          </a:p>
          <a:p>
            <a:r>
              <a:rPr lang="el-GR" dirty="0" smtClean="0"/>
              <a:t>Ανάπτυξη εμπορικών συναλλαγών όπου η Κοινοπολιτεία διέθετε υπεροχή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1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1175</Words>
  <Application>Microsoft Macintosh PowerPoint</Application>
  <PresentationFormat>On-screen Show (4:3)</PresentationFormat>
  <Paragraphs>137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Ο Ευρωπαϊσμός και οι ιδεολογικοπολιτικές αφετηρίες της Ευρωπαϊκής ενοποίησης</vt:lpstr>
      <vt:lpstr>Coudenhove-Kalergi (1923)</vt:lpstr>
      <vt:lpstr>Οι συνέπειες της ανόδου του Εθνικισμού στην Ευρώπη</vt:lpstr>
      <vt:lpstr>Α’ Παγκόσμιος Πόλεμος (1914-1918)</vt:lpstr>
      <vt:lpstr>Πρόταση Kalergi  για τη δημιουργία «Παν-Ευρώπης»</vt:lpstr>
      <vt:lpstr>Β’ Παγκόσμιος Πόλεμος (1939-1945)</vt:lpstr>
      <vt:lpstr>Η προετοιμασία  (κατά τη διάρκεια του πολέμου)</vt:lpstr>
      <vt:lpstr>PowerPoint Presentation</vt:lpstr>
      <vt:lpstr>PowerPoint Presentation</vt:lpstr>
      <vt:lpstr>Σχέδιο Μάρσαλ (1947) European Recovery Project</vt:lpstr>
      <vt:lpstr>Jean Monnet – Robert Shuman</vt:lpstr>
      <vt:lpstr>Συνθήκη της Ρώμης 25 Μαρτίου 1957</vt:lpstr>
      <vt:lpstr>Ιστορική εξέλιξη: από την ΕΟΚ στην ΕΕ</vt:lpstr>
      <vt:lpstr>   Ιδρυτική Συνθήκη ΕΕ: Άρθρο 1</vt:lpstr>
      <vt:lpstr>Από την ΕΟΚ των 6 στην ΕΕ των 28</vt:lpstr>
      <vt:lpstr>PowerPoint Presentation</vt:lpstr>
      <vt:lpstr>PowerPoint Presentation</vt:lpstr>
      <vt:lpstr>Προϋποθέσεις για την ένταξη  μιας χώρας στην ΕΕ</vt:lpstr>
      <vt:lpstr>Ευρωπαϊκή Ένωση σήμερα (2018)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ΟΙ ΣΥΝΘΗΚΕΣ ΣΤΑΘΜΟΙ ΣΤΗΝ ΠΟΡΕΙΑ  ΓΙΑ ΤΗΝ ΕΕ</vt:lpstr>
      <vt:lpstr>Ο Χάρτης των Θεμελιωδών Δικαιωμάτων της ΕΕ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Ευρωπαϊσμός και οι ιδεολογικοπολιτικές αφετηρίες της Ευρωπαϊκής ενοποίησης</dc:title>
  <dc:creator>Evie Zambeta</dc:creator>
  <cp:lastModifiedBy>Evie Zambeta</cp:lastModifiedBy>
  <cp:revision>29</cp:revision>
  <dcterms:created xsi:type="dcterms:W3CDTF">2018-03-20T05:23:48Z</dcterms:created>
  <dcterms:modified xsi:type="dcterms:W3CDTF">2018-04-17T05:51:30Z</dcterms:modified>
</cp:coreProperties>
</file>