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9" r:id="rId1"/>
  </p:sldMasterIdLst>
  <p:sldIdLst>
    <p:sldId id="256" r:id="rId2"/>
    <p:sldId id="257" r:id="rId3"/>
    <p:sldId id="259" r:id="rId4"/>
    <p:sldId id="260" r:id="rId5"/>
    <p:sldId id="261" r:id="rId6"/>
    <p:sldId id="262" r:id="rId7"/>
    <p:sldId id="263" r:id="rId8"/>
    <p:sldId id="258" r:id="rId9"/>
    <p:sldId id="264" r:id="rId10"/>
    <p:sldId id="266" r:id="rId11"/>
    <p:sldId id="267" r:id="rId12"/>
    <p:sldId id="268" r:id="rId13"/>
    <p:sldId id="269"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7" d="100"/>
          <a:sy n="117" d="100"/>
        </p:scale>
        <p:origin x="4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2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0746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548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767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91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7317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570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350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11/28/20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8156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11/28/20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125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11/28/20</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746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11/28/20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9263876"/>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Εκπαιδευτική Πολιτική Ι</a:t>
            </a:r>
            <a:br>
              <a:rPr lang="el-GR" dirty="0"/>
            </a:br>
            <a:r>
              <a:rPr lang="el-GR" sz="2400" dirty="0"/>
              <a:t>Εύη </a:t>
            </a:r>
            <a:r>
              <a:rPr lang="el-GR" sz="2400" dirty="0" err="1"/>
              <a:t>Ζαμπέτα</a:t>
            </a:r>
            <a:r>
              <a:rPr lang="el-GR" sz="2400" dirty="0"/>
              <a:t>, Καθηγήτρια ΤΕΑΠΗ ΕΚΠΑ</a:t>
            </a:r>
            <a:endParaRPr lang="el-GR" dirty="0"/>
          </a:p>
        </p:txBody>
      </p:sp>
      <p:sp>
        <p:nvSpPr>
          <p:cNvPr id="3" name="Subtitle 2"/>
          <p:cNvSpPr>
            <a:spLocks noGrp="1"/>
          </p:cNvSpPr>
          <p:nvPr>
            <p:ph type="subTitle" idx="1"/>
          </p:nvPr>
        </p:nvSpPr>
        <p:spPr/>
        <p:txBody>
          <a:bodyPr/>
          <a:lstStyle/>
          <a:p>
            <a:r>
              <a:rPr lang="el-GR" dirty="0" err="1"/>
              <a:t>Ιστορικη</a:t>
            </a:r>
            <a:r>
              <a:rPr lang="el-GR" dirty="0"/>
              <a:t> </a:t>
            </a:r>
            <a:r>
              <a:rPr lang="el-GR" dirty="0" err="1"/>
              <a:t>συγκροτηση</a:t>
            </a:r>
            <a:r>
              <a:rPr lang="el-GR" dirty="0"/>
              <a:t> των </a:t>
            </a:r>
            <a:r>
              <a:rPr lang="el-GR" dirty="0" err="1"/>
              <a:t>θεσμων</a:t>
            </a:r>
            <a:r>
              <a:rPr lang="el-GR" dirty="0"/>
              <a:t> </a:t>
            </a:r>
            <a:r>
              <a:rPr lang="el-GR" dirty="0" err="1"/>
              <a:t>εκπαιδευσησ</a:t>
            </a:r>
            <a:r>
              <a:rPr lang="el-GR" dirty="0"/>
              <a:t> και </a:t>
            </a:r>
            <a:r>
              <a:rPr lang="el-GR" dirty="0" err="1"/>
              <a:t>αγωγησ</a:t>
            </a:r>
            <a:r>
              <a:rPr lang="el-GR" dirty="0"/>
              <a:t> της </a:t>
            </a:r>
            <a:r>
              <a:rPr lang="el-GR" dirty="0" err="1"/>
              <a:t>πρωιμησ</a:t>
            </a:r>
            <a:r>
              <a:rPr lang="el-GR" dirty="0"/>
              <a:t> </a:t>
            </a:r>
            <a:r>
              <a:rPr lang="el-GR" dirty="0" err="1"/>
              <a:t>παιδικησ</a:t>
            </a:r>
            <a:r>
              <a:rPr lang="el-GR" dirty="0"/>
              <a:t> </a:t>
            </a:r>
            <a:r>
              <a:rPr lang="el-GR" dirty="0" err="1"/>
              <a:t>ηλικιασ</a:t>
            </a:r>
            <a:r>
              <a:rPr lang="el-GR" dirty="0"/>
              <a:t> στην </a:t>
            </a:r>
            <a:r>
              <a:rPr lang="el-GR" dirty="0" err="1"/>
              <a:t>ευρωπη</a:t>
            </a:r>
            <a:endParaRPr lang="el-GR" dirty="0"/>
          </a:p>
        </p:txBody>
      </p:sp>
    </p:spTree>
    <p:extLst>
      <p:ext uri="{BB962C8B-B14F-4D97-AF65-F5344CB8AC3E}">
        <p14:creationId xmlns:p14="http://schemas.microsoft.com/office/powerpoint/2010/main" val="2608184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dirty="0"/>
              <a:t>Οι πρώτοι παιδαγωγοί και η αναγνώριση της αξίας της αγωγής της πρώιμης παιδικής ηλικίας (α)</a:t>
            </a:r>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
            </a:pPr>
            <a:r>
              <a:rPr lang="en-US" sz="2800" b="1" dirty="0"/>
              <a:t>Pestalozzi </a:t>
            </a:r>
            <a:r>
              <a:rPr lang="en-US" sz="2800" dirty="0"/>
              <a:t>(1</a:t>
            </a:r>
            <a:r>
              <a:rPr lang="el-GR" sz="2800" dirty="0"/>
              <a:t>7</a:t>
            </a:r>
            <a:r>
              <a:rPr lang="en-US" sz="2800" dirty="0"/>
              <a:t>46-1827), </a:t>
            </a:r>
            <a:r>
              <a:rPr lang="el-GR" sz="2800" dirty="0"/>
              <a:t>ιδρύει το «Παιδαγωγικό </a:t>
            </a:r>
            <a:r>
              <a:rPr lang="el-GR" sz="2800" dirty="0" err="1"/>
              <a:t>Πτωχομείο</a:t>
            </a:r>
            <a:r>
              <a:rPr lang="el-GR" sz="2800" dirty="0"/>
              <a:t>» στο </a:t>
            </a:r>
            <a:r>
              <a:rPr lang="en-US" sz="2800" dirty="0" err="1"/>
              <a:t>Neuhof</a:t>
            </a:r>
            <a:r>
              <a:rPr lang="el-GR" sz="2800" dirty="0"/>
              <a:t> της Γερμανίας (1774), φιλοξενεί και νήπια φτωχών οικογενειών.</a:t>
            </a:r>
          </a:p>
          <a:p>
            <a:pPr>
              <a:buFont typeface="Wingdings" panose="05000000000000000000" pitchFamily="2" charset="2"/>
              <a:buChar char="§"/>
            </a:pPr>
            <a:r>
              <a:rPr lang="el-GR" sz="2800" dirty="0"/>
              <a:t>Στη </a:t>
            </a:r>
            <a:r>
              <a:rPr lang="el-GR" sz="2800" b="1" dirty="0"/>
              <a:t>Γαλλία</a:t>
            </a:r>
            <a:r>
              <a:rPr lang="el-GR" sz="2800" dirty="0"/>
              <a:t> 18</a:t>
            </a:r>
            <a:r>
              <a:rPr lang="el-GR" sz="2800" baseline="30000" dirty="0"/>
              <a:t>ο</a:t>
            </a:r>
            <a:r>
              <a:rPr lang="el-GR" sz="2800" dirty="0"/>
              <a:t> και 19</a:t>
            </a:r>
            <a:r>
              <a:rPr lang="el-GR" sz="2800" baseline="30000" dirty="0"/>
              <a:t>ο</a:t>
            </a:r>
            <a:r>
              <a:rPr lang="el-GR" sz="2800" dirty="0"/>
              <a:t> αιώνα δημιουργούνται από ευεργέτες θεσμοί που αποκαλούνται «άσυλα», διοικούνται από γυναίκες με φιλανθρωπικούς στόχους. Αργότερα (1880) εντάσσονται στο γαλλικό εκπαιδευτικό σύστημα </a:t>
            </a:r>
            <a:r>
              <a:rPr lang="en-US" sz="2800" dirty="0"/>
              <a:t>(Pauline </a:t>
            </a:r>
            <a:r>
              <a:rPr lang="en-US" sz="2800" dirty="0" err="1"/>
              <a:t>Kergomard</a:t>
            </a:r>
            <a:r>
              <a:rPr lang="en-US" sz="2800" dirty="0"/>
              <a:t>)</a:t>
            </a:r>
            <a:r>
              <a:rPr lang="el-GR" sz="2800" dirty="0"/>
              <a:t>.</a:t>
            </a:r>
            <a:endParaRPr lang="en-US" sz="2800" dirty="0"/>
          </a:p>
          <a:p>
            <a:pPr>
              <a:buFont typeface="Wingdings" panose="05000000000000000000" pitchFamily="2" charset="2"/>
              <a:buChar char="§"/>
            </a:pPr>
            <a:r>
              <a:rPr lang="el-GR" sz="2800" dirty="0"/>
              <a:t>Στην </a:t>
            </a:r>
            <a:r>
              <a:rPr lang="el-GR" sz="2800" b="1" dirty="0"/>
              <a:t>Ιταλία</a:t>
            </a:r>
            <a:r>
              <a:rPr lang="el-GR" sz="2800" dirty="0"/>
              <a:t> το 1833 ιδρύεται στην </a:t>
            </a:r>
            <a:r>
              <a:rPr lang="en-US" sz="2800" dirty="0"/>
              <a:t>Cremona</a:t>
            </a:r>
            <a:r>
              <a:rPr lang="el-GR" sz="2800" dirty="0"/>
              <a:t> το πρώτο «νηπιακό άσυλο» για παιδιά 2-6 ετών. Φιλανθρωπικά ιδρύματα και εκκλησία, λειτουργούν ως αρωγή προς την οικογένεια. Στις αρχές του 20</a:t>
            </a:r>
            <a:r>
              <a:rPr lang="el-GR" sz="2800" baseline="30000" dirty="0"/>
              <a:t>ου</a:t>
            </a:r>
            <a:r>
              <a:rPr lang="el-GR" sz="2800" dirty="0"/>
              <a:t> αιώνα η πολιτική επηρεάζεται από τις αδελφές </a:t>
            </a:r>
            <a:r>
              <a:rPr lang="en-US" sz="2800" dirty="0" err="1"/>
              <a:t>Aggazzi</a:t>
            </a:r>
            <a:r>
              <a:rPr lang="en-US" sz="2800" dirty="0"/>
              <a:t> </a:t>
            </a:r>
            <a:r>
              <a:rPr lang="el-GR" sz="2800" dirty="0"/>
              <a:t>και τη </a:t>
            </a:r>
            <a:r>
              <a:rPr lang="en-US" sz="2800" dirty="0"/>
              <a:t>Maria Montessori</a:t>
            </a:r>
            <a:r>
              <a:rPr lang="el-GR" sz="2800" dirty="0"/>
              <a:t>.</a:t>
            </a:r>
          </a:p>
        </p:txBody>
      </p:sp>
    </p:spTree>
    <p:extLst>
      <p:ext uri="{BB962C8B-B14F-4D97-AF65-F5344CB8AC3E}">
        <p14:creationId xmlns:p14="http://schemas.microsoft.com/office/powerpoint/2010/main" val="3678146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Οι πρώτοι παιδαγωγοί και η αναγνώριση της αξίας της αγωγής της πρώιμης παιδικής ηλικίας (β)</a:t>
            </a:r>
          </a:p>
        </p:txBody>
      </p:sp>
      <p:sp>
        <p:nvSpPr>
          <p:cNvPr id="3" name="Content Placeholder 2"/>
          <p:cNvSpPr>
            <a:spLocks noGrp="1"/>
          </p:cNvSpPr>
          <p:nvPr>
            <p:ph idx="1"/>
          </p:nvPr>
        </p:nvSpPr>
        <p:spPr/>
        <p:txBody>
          <a:bodyPr/>
          <a:lstStyle/>
          <a:p>
            <a:pPr>
              <a:buFont typeface="Wingdings" panose="05000000000000000000" pitchFamily="2" charset="2"/>
              <a:buChar char="§"/>
            </a:pPr>
            <a:r>
              <a:rPr lang="el-GR" dirty="0"/>
              <a:t>Στη</a:t>
            </a:r>
            <a:r>
              <a:rPr lang="el-GR" b="1" dirty="0"/>
              <a:t> Γερμανία </a:t>
            </a:r>
            <a:r>
              <a:rPr lang="el-GR" dirty="0"/>
              <a:t>ιδρύθηκαν νηπιαγωγεία από τα μέσα του 19</a:t>
            </a:r>
            <a:r>
              <a:rPr lang="el-GR" baseline="30000" dirty="0"/>
              <a:t>ου</a:t>
            </a:r>
            <a:r>
              <a:rPr lang="el-GR" dirty="0"/>
              <a:t> αιώνα.</a:t>
            </a:r>
            <a:endParaRPr lang="en-US" dirty="0"/>
          </a:p>
          <a:p>
            <a:r>
              <a:rPr lang="en-US" b="1" dirty="0"/>
              <a:t>Friedrich Fröbel </a:t>
            </a:r>
            <a:r>
              <a:rPr lang="en-US" dirty="0"/>
              <a:t>(1782-1852), </a:t>
            </a:r>
            <a:r>
              <a:rPr lang="el-GR" dirty="0"/>
              <a:t>μαθητής του </a:t>
            </a:r>
            <a:r>
              <a:rPr lang="en-US" dirty="0"/>
              <a:t>Pestalozzi, </a:t>
            </a:r>
            <a:r>
              <a:rPr lang="el-GR" dirty="0"/>
              <a:t>δημιούργησε την έννοια του </a:t>
            </a:r>
            <a:r>
              <a:rPr lang="en-US" dirty="0"/>
              <a:t>Kindergarten</a:t>
            </a:r>
            <a:r>
              <a:rPr lang="el-GR" dirty="0"/>
              <a:t> (</a:t>
            </a:r>
            <a:r>
              <a:rPr lang="en-US" dirty="0" err="1"/>
              <a:t>kindergarden</a:t>
            </a:r>
            <a:r>
              <a:rPr lang="el-GR" dirty="0"/>
              <a:t>/παιδικοί κήποι) από την οποία αντλούν τις αφετηρίες τα σημερινά νηπιαγωγεία. Ιδρύει τον πρώτο παιδικό κήπο το 1838. </a:t>
            </a:r>
            <a:endParaRPr lang="en-US" dirty="0"/>
          </a:p>
          <a:p>
            <a:r>
              <a:rPr lang="el-GR" dirty="0"/>
              <a:t>Η Σχολή </a:t>
            </a:r>
            <a:r>
              <a:rPr lang="en-US" dirty="0"/>
              <a:t>Pestalozzi-</a:t>
            </a:r>
            <a:r>
              <a:rPr lang="en-US" b="1" dirty="0"/>
              <a:t> </a:t>
            </a:r>
            <a:r>
              <a:rPr lang="en-US" dirty="0"/>
              <a:t>Fröbel</a:t>
            </a:r>
            <a:r>
              <a:rPr lang="el-GR" dirty="0"/>
              <a:t> ιδρύεται στο Βερολίνο το 1882 και εκπαιδεύει δασκάλους και δασκάλες με βάση της </a:t>
            </a:r>
            <a:r>
              <a:rPr lang="el-GR" dirty="0" err="1"/>
              <a:t>Φρεβελιανή</a:t>
            </a:r>
            <a:r>
              <a:rPr lang="el-GR" dirty="0"/>
              <a:t> μέθοδο. Αυτοί μεταφέρουν το κίνημα των παιδικών κήπων σε όλη την Ευρώπη.</a:t>
            </a:r>
          </a:p>
          <a:p>
            <a:pPr>
              <a:buFont typeface="Wingdings" panose="05000000000000000000" pitchFamily="2" charset="2"/>
              <a:buChar char="§"/>
            </a:pPr>
            <a:r>
              <a:rPr lang="el-GR" dirty="0"/>
              <a:t>Στο </a:t>
            </a:r>
            <a:r>
              <a:rPr lang="el-GR" b="1" dirty="0"/>
              <a:t>Βέλγιο</a:t>
            </a:r>
            <a:r>
              <a:rPr lang="el-GR" dirty="0"/>
              <a:t> ιδρύεται το πρώτο νηπιακό άσυλο το 1826. Αργότερα ιδρύεται στις Βρυξέλλες ο πρώτος «παιδικός κήπος», το 1857. Το 1879 με νόμο υποχρεώνονται οι δήμοι να δημιουργούν υπηρεσίες για τα παιδιά προσχολικής ηλικίας. Το 1910 δημιουργείται η πρώτη </a:t>
            </a:r>
            <a:r>
              <a:rPr lang="en-US" dirty="0" err="1"/>
              <a:t>Ecole</a:t>
            </a:r>
            <a:r>
              <a:rPr lang="en-US" dirty="0"/>
              <a:t> </a:t>
            </a:r>
            <a:r>
              <a:rPr lang="en-US" dirty="0" err="1"/>
              <a:t>Normale</a:t>
            </a:r>
            <a:r>
              <a:rPr lang="en-US" dirty="0"/>
              <a:t> </a:t>
            </a:r>
            <a:r>
              <a:rPr lang="el-GR" dirty="0"/>
              <a:t>για την κατάρτιση των εκπαιδευτικών «Προσχολικής Αγωγής» (ιδέες </a:t>
            </a:r>
            <a:r>
              <a:rPr lang="en-US" dirty="0" err="1"/>
              <a:t>Decroly</a:t>
            </a:r>
            <a:r>
              <a:rPr lang="en-US" dirty="0"/>
              <a:t>)</a:t>
            </a:r>
            <a:r>
              <a:rPr lang="el-GR" dirty="0"/>
              <a:t>.</a:t>
            </a:r>
          </a:p>
          <a:p>
            <a:pPr>
              <a:buFont typeface="Wingdings" panose="05000000000000000000" pitchFamily="2" charset="2"/>
              <a:buChar char="§"/>
            </a:pPr>
            <a:endParaRPr lang="el-GR" dirty="0"/>
          </a:p>
        </p:txBody>
      </p:sp>
    </p:spTree>
    <p:extLst>
      <p:ext uri="{BB962C8B-B14F-4D97-AF65-F5344CB8AC3E}">
        <p14:creationId xmlns:p14="http://schemas.microsoft.com/office/powerpoint/2010/main" val="878431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Οι πρώτοι παιδαγωγοί και η αναγνώριση της αξίας της αγωγής της πρώιμης παιδικής ηλικίας (γ)</a:t>
            </a:r>
          </a:p>
        </p:txBody>
      </p:sp>
      <p:sp>
        <p:nvSpPr>
          <p:cNvPr id="3" name="Content Placeholder 2"/>
          <p:cNvSpPr>
            <a:spLocks noGrp="1"/>
          </p:cNvSpPr>
          <p:nvPr>
            <p:ph idx="1"/>
          </p:nvPr>
        </p:nvSpPr>
        <p:spPr/>
        <p:txBody>
          <a:bodyPr/>
          <a:lstStyle/>
          <a:p>
            <a:pPr>
              <a:buFont typeface="Wingdings" panose="05000000000000000000" pitchFamily="2" charset="2"/>
              <a:buChar char="§"/>
            </a:pPr>
            <a:r>
              <a:rPr lang="el-GR" dirty="0"/>
              <a:t>Στην</a:t>
            </a:r>
            <a:r>
              <a:rPr lang="el-GR" b="1" dirty="0"/>
              <a:t> Αγγλία</a:t>
            </a:r>
            <a:r>
              <a:rPr lang="el-GR" dirty="0"/>
              <a:t> ο </a:t>
            </a:r>
            <a:r>
              <a:rPr lang="en-US" dirty="0"/>
              <a:t>Robert Owen </a:t>
            </a:r>
            <a:r>
              <a:rPr lang="el-GR" dirty="0"/>
              <a:t>ίδρυσε στο </a:t>
            </a:r>
            <a:r>
              <a:rPr lang="en-US" dirty="0"/>
              <a:t>New Lanark</a:t>
            </a:r>
            <a:r>
              <a:rPr lang="el-GR" dirty="0"/>
              <a:t> το 1816 το πρώτο παιδικό κέντρο για τη φροντίδα και απασχόληση των παιδιών των εργατών του εργοστασίου του το οποίο δεχόταν και παιδιά της ευρύτερης περιοχής.</a:t>
            </a:r>
          </a:p>
          <a:p>
            <a:pPr>
              <a:buFont typeface="Wingdings" panose="05000000000000000000" pitchFamily="2" charset="2"/>
              <a:buChar char="§"/>
            </a:pPr>
            <a:r>
              <a:rPr lang="el-GR" dirty="0"/>
              <a:t>Το 1851 ιδρύεται στο Λονδίνο ο πρώτος παιδικός κήπος και σταδιακά επεκτείνονται σε όλη την Αγγλία. Το 1888 δημιουργείται «Εθνική Ένωση </a:t>
            </a:r>
            <a:r>
              <a:rPr lang="en-US" dirty="0"/>
              <a:t>Fröbel</a:t>
            </a:r>
            <a:r>
              <a:rPr lang="el-GR" dirty="0"/>
              <a:t>» η οποία χορηγεί άδεια ασκήσεως επαγγέλματος.</a:t>
            </a:r>
          </a:p>
          <a:p>
            <a:pPr marL="0" indent="0">
              <a:buNone/>
            </a:pPr>
            <a:r>
              <a:rPr lang="el-GR" dirty="0"/>
              <a:t>Η υποχρεωτική εκπαίδευση θεσπίζεται το 1870 και αφορά παιδιά ηλικίας 5-11 ετών.</a:t>
            </a:r>
          </a:p>
          <a:p>
            <a:pPr marL="0" indent="0">
              <a:buNone/>
            </a:pPr>
            <a:r>
              <a:rPr lang="el-GR" dirty="0"/>
              <a:t>Μόλις το 1944 θεσπίζεται υποχρέωση της Τοπικής Αυτοδιοίκησης για παροχή προσχολικής εκπαίδευσης.</a:t>
            </a:r>
          </a:p>
        </p:txBody>
      </p:sp>
    </p:spTree>
    <p:extLst>
      <p:ext uri="{BB962C8B-B14F-4D97-AF65-F5344CB8AC3E}">
        <p14:creationId xmlns:p14="http://schemas.microsoft.com/office/powerpoint/2010/main" val="2320469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Οι πρώτοι παιδαγωγοί και η αναγνώριση της αξίας της αγωγής της πρώιμης παιδικής ηλικίας (δ)</a:t>
            </a:r>
          </a:p>
        </p:txBody>
      </p:sp>
      <p:sp>
        <p:nvSpPr>
          <p:cNvPr id="3" name="Content Placeholder 2"/>
          <p:cNvSpPr>
            <a:spLocks noGrp="1"/>
          </p:cNvSpPr>
          <p:nvPr>
            <p:ph idx="1"/>
          </p:nvPr>
        </p:nvSpPr>
        <p:spPr/>
        <p:txBody>
          <a:bodyPr>
            <a:normAutofit lnSpcReduction="10000"/>
          </a:bodyPr>
          <a:lstStyle/>
          <a:p>
            <a:r>
              <a:rPr lang="el-GR" dirty="0"/>
              <a:t>Στην </a:t>
            </a:r>
            <a:r>
              <a:rPr lang="el-GR" b="1" dirty="0"/>
              <a:t>Ελλάδα </a:t>
            </a:r>
            <a:r>
              <a:rPr lang="el-GR" dirty="0"/>
              <a:t>εκπρόσωποι χριστιανικών σωματείων ιδρύουν ιδιωτικά σχολεία που περιλαμβάνουν και νηπιαγωγεία.</a:t>
            </a:r>
          </a:p>
          <a:p>
            <a:r>
              <a:rPr lang="el-GR" dirty="0"/>
              <a:t>Το πρώτο νηπιαγωγείο ιδρύεται στη Σύρο το 1830 στο πλαίσιο του «Φιλελληνικού Νηπιαγωγείου» από τον Αδελφό </a:t>
            </a:r>
            <a:r>
              <a:rPr lang="en-US" dirty="0" err="1"/>
              <a:t>Hildner</a:t>
            </a:r>
            <a:r>
              <a:rPr lang="en-US" dirty="0"/>
              <a:t> </a:t>
            </a:r>
            <a:r>
              <a:rPr lang="el-GR" dirty="0"/>
              <a:t>της </a:t>
            </a:r>
            <a:r>
              <a:rPr lang="en-US" dirty="0"/>
              <a:t>Church </a:t>
            </a:r>
            <a:r>
              <a:rPr lang="en-US" dirty="0" err="1"/>
              <a:t>Missionarry</a:t>
            </a:r>
            <a:r>
              <a:rPr lang="en-US" dirty="0"/>
              <a:t> Society</a:t>
            </a:r>
            <a:r>
              <a:rPr lang="el-GR" dirty="0"/>
              <a:t> (Αγγλικανική Εκκλησία)</a:t>
            </a:r>
          </a:p>
          <a:p>
            <a:r>
              <a:rPr lang="el-GR" dirty="0"/>
              <a:t>Το 1831 ιδρύεται στην Πλάκα η Σχολή </a:t>
            </a:r>
            <a:r>
              <a:rPr lang="en-US" dirty="0"/>
              <a:t>Hill</a:t>
            </a:r>
            <a:r>
              <a:rPr lang="el-GR" dirty="0"/>
              <a:t> από τους Αμερικανούς ιεραπόστολους</a:t>
            </a:r>
            <a:r>
              <a:rPr lang="en-US" dirty="0"/>
              <a:t> John  and Francis Hill</a:t>
            </a:r>
            <a:r>
              <a:rPr lang="el-GR" dirty="0"/>
              <a:t>. Σχολείο κοριτσιών που περιλαμβάνει και νηπιαγωγείο.</a:t>
            </a:r>
          </a:p>
          <a:p>
            <a:r>
              <a:rPr lang="el-GR" dirty="0"/>
              <a:t>Το 1840 ιδρύθηκε νηπιαγωγείο και από τη Φιλεκπαιδευτική Εταιρεία.</a:t>
            </a:r>
          </a:p>
          <a:p>
            <a:r>
              <a:rPr lang="el-GR" dirty="0"/>
              <a:t>Το 1880 η Αικατερίνη Λασκαρίδου μεταφέρει τη </a:t>
            </a:r>
            <a:r>
              <a:rPr lang="el-GR" dirty="0" err="1"/>
              <a:t>Φρεβελιανή</a:t>
            </a:r>
            <a:r>
              <a:rPr lang="el-GR" dirty="0"/>
              <a:t> μέθοδο στην Ελλάδα και την εφαρμόζει στο «Ελληνικό Παρθεναγωγείο». Το 1897 ιδρύεται το Διδασκαλείο Νηπιαγωγών Καλλιθέας. </a:t>
            </a:r>
          </a:p>
          <a:p>
            <a:r>
              <a:rPr lang="el-GR" b="1" dirty="0"/>
              <a:t>Το 1895 ο νόμος </a:t>
            </a:r>
            <a:r>
              <a:rPr lang="el-GR" b="1" dirty="0" err="1"/>
              <a:t>ΒΤΜΘ΄και</a:t>
            </a:r>
            <a:r>
              <a:rPr lang="el-GR" b="1" dirty="0"/>
              <a:t> το διάταγμα περί συστάσεως νηπιαγωγείων θέτει προϋποθέσεις για τη λειτουργία των νηπιαγωγείων στη χώρα.</a:t>
            </a:r>
          </a:p>
        </p:txBody>
      </p:sp>
    </p:spTree>
    <p:extLst>
      <p:ext uri="{BB962C8B-B14F-4D97-AF65-F5344CB8AC3E}">
        <p14:creationId xmlns:p14="http://schemas.microsoft.com/office/powerpoint/2010/main" val="1188326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523758" y="0"/>
            <a:ext cx="11267603" cy="6490952"/>
          </a:xfrm>
          <a:prstGeom prst="rect">
            <a:avLst/>
          </a:prstGeom>
        </p:spPr>
      </p:pic>
    </p:spTree>
    <p:extLst>
      <p:ext uri="{BB962C8B-B14F-4D97-AF65-F5344CB8AC3E}">
        <p14:creationId xmlns:p14="http://schemas.microsoft.com/office/powerpoint/2010/main" val="2758372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Βασικά θέματα</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l-GR" sz="2400" dirty="0"/>
              <a:t>Οι πρακτικές αγωγής ως ιστορικό και κοινωνικό φαινόμενο</a:t>
            </a:r>
          </a:p>
          <a:p>
            <a:pPr>
              <a:buFont typeface="Wingdings" panose="05000000000000000000" pitchFamily="2" charset="2"/>
              <a:buChar char="§"/>
            </a:pPr>
            <a:r>
              <a:rPr lang="el-GR" sz="2400" dirty="0"/>
              <a:t>Η ιστορική τομή της εκβιομηχάνισης και οι κοινωνικές της συνέπειες</a:t>
            </a:r>
          </a:p>
          <a:p>
            <a:pPr>
              <a:buFont typeface="Wingdings" panose="05000000000000000000" pitchFamily="2" charset="2"/>
              <a:buChar char="§"/>
            </a:pPr>
            <a:r>
              <a:rPr lang="el-GR" sz="2400" dirty="0"/>
              <a:t>Συνέπειες της εκβιομηχάνισης στην αγωγή της πρώιμης παιδικής ηλικίας</a:t>
            </a:r>
          </a:p>
          <a:p>
            <a:pPr>
              <a:buFont typeface="Wingdings" panose="05000000000000000000" pitchFamily="2" charset="2"/>
              <a:buChar char="§"/>
            </a:pPr>
            <a:r>
              <a:rPr lang="el-GR" sz="2400" dirty="0"/>
              <a:t>Το φύλο της αγωγής και ο ρόλος της μητέρας</a:t>
            </a:r>
          </a:p>
          <a:p>
            <a:pPr>
              <a:buFont typeface="Wingdings" panose="05000000000000000000" pitchFamily="2" charset="2"/>
              <a:buChar char="§"/>
            </a:pPr>
            <a:r>
              <a:rPr lang="el-GR" sz="2400" dirty="0"/>
              <a:t>Οι πρώτοι θεσμοί που αφορούν την αγωγή και φροντίδα της πρώιμης παιδικής ηλικίας – τα κοινωνικά τους χαρακτηριστικά</a:t>
            </a:r>
          </a:p>
          <a:p>
            <a:pPr>
              <a:buFont typeface="Wingdings" panose="05000000000000000000" pitchFamily="2" charset="2"/>
              <a:buChar char="§"/>
            </a:pPr>
            <a:r>
              <a:rPr lang="el-GR" sz="2400" dirty="0"/>
              <a:t>Τα χαρακτηριστικά της κρατικής παρέμβασης στην οργάνωση θεσμών αγωγής και εκπαίδευσης της πρώιμης παιδικής ηλικίας στην Ευρώπη</a:t>
            </a:r>
          </a:p>
          <a:p>
            <a:pPr marL="0" indent="0">
              <a:buNone/>
            </a:pPr>
            <a:endParaRPr lang="el-GR" sz="2400" dirty="0"/>
          </a:p>
        </p:txBody>
      </p:sp>
    </p:spTree>
    <p:extLst>
      <p:ext uri="{BB962C8B-B14F-4D97-AF65-F5344CB8AC3E}">
        <p14:creationId xmlns:p14="http://schemas.microsoft.com/office/powerpoint/2010/main" val="3845858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αγωγή της πρώιμης παιδικής ηλικίας στην ιστορία (α)</a:t>
            </a:r>
            <a:r>
              <a:rPr lang="el-GR" b="1" dirty="0"/>
              <a:t> </a:t>
            </a:r>
            <a:r>
              <a:rPr lang="el-GR" sz="4000" b="1" dirty="0"/>
              <a:t>Προβιομηχανικές κοινωνίες</a:t>
            </a:r>
            <a:r>
              <a:rPr lang="el-GR" sz="4000" dirty="0"/>
              <a:t> </a:t>
            </a:r>
          </a:p>
        </p:txBody>
      </p:sp>
      <p:sp>
        <p:nvSpPr>
          <p:cNvPr id="3" name="Content Placeholder 2"/>
          <p:cNvSpPr>
            <a:spLocks noGrp="1"/>
          </p:cNvSpPr>
          <p:nvPr>
            <p:ph idx="1"/>
          </p:nvPr>
        </p:nvSpPr>
        <p:spPr/>
        <p:txBody>
          <a:bodyPr>
            <a:normAutofit fontScale="92500" lnSpcReduction="20000"/>
          </a:bodyPr>
          <a:lstStyle/>
          <a:p>
            <a:r>
              <a:rPr lang="el-GR" sz="2400" dirty="0"/>
              <a:t>Οι πρακτικές αγωγής και κοινωνικοποίησης διαφοροποιούνται κοινωνικά, ανάλογα με τη μορφή κοινωνικής οργάνωσης και την κοινωνικοοικονομική θέση της οικογένειας</a:t>
            </a:r>
          </a:p>
          <a:p>
            <a:endParaRPr lang="el-GR" sz="2400" dirty="0"/>
          </a:p>
          <a:p>
            <a:r>
              <a:rPr lang="el-GR" sz="2400" b="1" dirty="0"/>
              <a:t>Π</a:t>
            </a:r>
            <a:r>
              <a:rPr lang="el-GR" sz="2400" dirty="0"/>
              <a:t>ροβιομηχανική δομή οικογένειας: ευρεία οικογένεια, μεγάλα νοικοκυριά &gt; παραδοσιακές μορφές κοινωνικοποίησης</a:t>
            </a:r>
            <a:endParaRPr lang="el-GR" sz="2400" b="1" dirty="0"/>
          </a:p>
          <a:p>
            <a:pPr>
              <a:buFont typeface="Wingdings" panose="05000000000000000000" pitchFamily="2" charset="2"/>
              <a:buChar char="§"/>
            </a:pPr>
            <a:r>
              <a:rPr lang="el-GR" sz="2400" dirty="0"/>
              <a:t>Πρακτικές αγωγής των λαϊκών αγροτικών στρωμάτων</a:t>
            </a:r>
          </a:p>
          <a:p>
            <a:pPr>
              <a:buFont typeface="Wingdings" panose="05000000000000000000" pitchFamily="2" charset="2"/>
              <a:buChar char="§"/>
            </a:pPr>
            <a:r>
              <a:rPr lang="el-GR" sz="2400" dirty="0"/>
              <a:t>Πρακτικές των αριστοκρατικών οικογενειών</a:t>
            </a:r>
          </a:p>
          <a:p>
            <a:pPr>
              <a:buFont typeface="Wingdings" panose="05000000000000000000" pitchFamily="2" charset="2"/>
              <a:buChar char="§"/>
            </a:pPr>
            <a:endParaRPr lang="el-GR" sz="2400" dirty="0"/>
          </a:p>
          <a:p>
            <a:pPr>
              <a:buFont typeface="Wingdings" panose="05000000000000000000" pitchFamily="2" charset="2"/>
              <a:buChar char="§"/>
            </a:pPr>
            <a:r>
              <a:rPr lang="el-GR" sz="2400" b="1" dirty="0"/>
              <a:t>Ποιος είναι ο ρόλος της μητέρας; Είναι η μητέρα ο αποκλειστικός και προτιμότερος  φορέας αγωγής των μικρών παιδιών;</a:t>
            </a:r>
          </a:p>
          <a:p>
            <a:pPr>
              <a:buFont typeface="Wingdings" panose="05000000000000000000" pitchFamily="2" charset="2"/>
              <a:buChar char="§"/>
            </a:pPr>
            <a:r>
              <a:rPr lang="el-GR" sz="2400" b="1" dirty="0"/>
              <a:t>Η εργασία της μητέρας και αγωγή των παιδιών στην προβιομηχανική εποχή </a:t>
            </a:r>
          </a:p>
        </p:txBody>
      </p:sp>
    </p:spTree>
    <p:extLst>
      <p:ext uri="{BB962C8B-B14F-4D97-AF65-F5344CB8AC3E}">
        <p14:creationId xmlns:p14="http://schemas.microsoft.com/office/powerpoint/2010/main" val="90733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κοινωνικές συνέπειες της εκβιομηχάνισης</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l-GR" sz="2800" dirty="0"/>
              <a:t> </a:t>
            </a:r>
            <a:r>
              <a:rPr lang="el-GR" sz="2800" b="1" dirty="0"/>
              <a:t>Αστικοποίηση</a:t>
            </a:r>
            <a:r>
              <a:rPr lang="el-GR" sz="2800" dirty="0"/>
              <a:t> (δημιουργία των πόλεων, εγκατάλειψη της υπαίθρου και μετακίνηση των νεότερων μελών των νοικοκυριών στα αστικά κέντρα όπου υπάρχει προσφορά απασχόλησης στη βιομηχανία)</a:t>
            </a:r>
          </a:p>
          <a:p>
            <a:pPr>
              <a:buFont typeface="Wingdings" panose="05000000000000000000" pitchFamily="2" charset="2"/>
              <a:buChar char="§"/>
            </a:pPr>
            <a:r>
              <a:rPr lang="el-GR" sz="2800" b="1" dirty="0"/>
              <a:t>Προλεταριοποίηση</a:t>
            </a:r>
            <a:r>
              <a:rPr lang="el-GR" sz="2800" dirty="0"/>
              <a:t> των λαϊκών στρωμάτων (καθώς λόγω εγκατάλειψης της γης δεν διαθέτουν  καμία ιδιοκτησία και το μοναδικό μέσο βιοπορισμού είναι η εργατική τους δύναμη)</a:t>
            </a:r>
          </a:p>
          <a:p>
            <a:pPr>
              <a:buFont typeface="Wingdings" panose="05000000000000000000" pitchFamily="2" charset="2"/>
              <a:buChar char="§"/>
            </a:pPr>
            <a:r>
              <a:rPr lang="el-GR" sz="2800" b="1" dirty="0"/>
              <a:t>Αλλαγή δομής της οικογένειας </a:t>
            </a:r>
            <a:r>
              <a:rPr lang="el-GR" sz="2800" dirty="0"/>
              <a:t>(πυρηνική οικογένεια)</a:t>
            </a:r>
          </a:p>
          <a:p>
            <a:pPr>
              <a:buFont typeface="Wingdings" panose="05000000000000000000" pitchFamily="2" charset="2"/>
              <a:buChar char="§"/>
            </a:pPr>
            <a:endParaRPr lang="el-GR" sz="2800" dirty="0"/>
          </a:p>
          <a:p>
            <a:pPr>
              <a:buFont typeface="Wingdings" panose="05000000000000000000" pitchFamily="2" charset="2"/>
              <a:buChar char="§"/>
            </a:pPr>
            <a:endParaRPr lang="el-GR" sz="2800" dirty="0"/>
          </a:p>
        </p:txBody>
      </p:sp>
    </p:spTree>
    <p:extLst>
      <p:ext uri="{BB962C8B-B14F-4D97-AF65-F5344CB8AC3E}">
        <p14:creationId xmlns:p14="http://schemas.microsoft.com/office/powerpoint/2010/main" val="300282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αγωγή της πρώιμης παιδικής ηλικίας στην ιστορία (β) </a:t>
            </a:r>
            <a:r>
              <a:rPr lang="el-GR" sz="3600" b="1" dirty="0"/>
              <a:t>Βιομηχανικές κοινωνίες</a:t>
            </a:r>
          </a:p>
        </p:txBody>
      </p:sp>
      <p:sp>
        <p:nvSpPr>
          <p:cNvPr id="3" name="Content Placeholder 2"/>
          <p:cNvSpPr>
            <a:spLocks noGrp="1"/>
          </p:cNvSpPr>
          <p:nvPr>
            <p:ph idx="1"/>
          </p:nvPr>
        </p:nvSpPr>
        <p:spPr/>
        <p:txBody>
          <a:bodyPr>
            <a:normAutofit fontScale="92500" lnSpcReduction="10000"/>
          </a:bodyPr>
          <a:lstStyle/>
          <a:p>
            <a:pPr marL="0" indent="0">
              <a:buNone/>
            </a:pPr>
            <a:r>
              <a:rPr lang="el-GR" dirty="0"/>
              <a:t>Δομή οικογένειας: πυρηνική οικογένεια </a:t>
            </a:r>
          </a:p>
          <a:p>
            <a:pPr>
              <a:buFont typeface="Wingdings" panose="05000000000000000000" pitchFamily="2" charset="2"/>
              <a:buChar char="§"/>
            </a:pPr>
            <a:r>
              <a:rPr lang="el-GR" sz="2400" dirty="0"/>
              <a:t>Πρακτικές αγωγής της αστικής τάξης</a:t>
            </a:r>
          </a:p>
          <a:p>
            <a:pPr>
              <a:buFont typeface="Wingdings" panose="05000000000000000000" pitchFamily="2" charset="2"/>
              <a:buChar char="§"/>
            </a:pPr>
            <a:r>
              <a:rPr lang="el-GR" sz="2400" dirty="0"/>
              <a:t>Πρακτικές αγωγής της εργατικής τάξης</a:t>
            </a:r>
          </a:p>
          <a:p>
            <a:pPr>
              <a:buFont typeface="Wingdings" panose="05000000000000000000" pitchFamily="2" charset="2"/>
              <a:buChar char="§"/>
            </a:pPr>
            <a:endParaRPr lang="el-GR" sz="2400" dirty="0"/>
          </a:p>
          <a:p>
            <a:pPr>
              <a:buFont typeface="Wingdings" panose="05000000000000000000" pitchFamily="2" charset="2"/>
              <a:buChar char="§"/>
            </a:pPr>
            <a:r>
              <a:rPr lang="el-GR" sz="2400" dirty="0"/>
              <a:t>Ο ρόλος της οικογένειας και ο ρόλος της μητέρας στην αγωγή των παιδιών</a:t>
            </a:r>
          </a:p>
          <a:p>
            <a:pPr>
              <a:buFont typeface="Wingdings" panose="05000000000000000000" pitchFamily="2" charset="2"/>
              <a:buChar char="§"/>
            </a:pPr>
            <a:r>
              <a:rPr lang="el-GR" sz="2400" dirty="0"/>
              <a:t>Σχέση μεταξύ δομής της απασχόλησης και αγωγής των παιδιών – με την εργασία των γυναικών στα εργοστάσια ανακύπτει το ζήτημα του ‘αποχωρισμού’ μητέρας και βρέφους/μικρών παιδιών.</a:t>
            </a:r>
          </a:p>
          <a:p>
            <a:pPr>
              <a:buFont typeface="Wingdings" panose="05000000000000000000" pitchFamily="2" charset="2"/>
              <a:buChar char="§"/>
            </a:pPr>
            <a:endParaRPr lang="el-GR" sz="2400" dirty="0"/>
          </a:p>
          <a:p>
            <a:pPr>
              <a:buFont typeface="Wingdings" panose="05000000000000000000" pitchFamily="2" charset="2"/>
              <a:buChar char="§"/>
            </a:pPr>
            <a:r>
              <a:rPr lang="el-GR" sz="2400" dirty="0"/>
              <a:t>Η οικογένεια προβάλλεται ως ανεπαρκής φορέας αγωγής και κοινωνικοποίησης</a:t>
            </a:r>
          </a:p>
          <a:p>
            <a:pPr>
              <a:buFont typeface="Wingdings" panose="05000000000000000000" pitchFamily="2" charset="2"/>
              <a:buChar char="§"/>
            </a:pPr>
            <a:endParaRPr lang="el-GR" sz="2400" dirty="0"/>
          </a:p>
          <a:p>
            <a:pPr marL="0" indent="0">
              <a:buNone/>
            </a:pPr>
            <a:endParaRPr lang="el-GR" dirty="0"/>
          </a:p>
        </p:txBody>
      </p:sp>
    </p:spTree>
    <p:extLst>
      <p:ext uri="{BB962C8B-B14F-4D97-AF65-F5344CB8AC3E}">
        <p14:creationId xmlns:p14="http://schemas.microsoft.com/office/powerpoint/2010/main" val="183395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φύλο της αγωγής</a:t>
            </a:r>
          </a:p>
        </p:txBody>
      </p:sp>
      <p:sp>
        <p:nvSpPr>
          <p:cNvPr id="3" name="Content Placeholder 2"/>
          <p:cNvSpPr>
            <a:spLocks noGrp="1"/>
          </p:cNvSpPr>
          <p:nvPr>
            <p:ph idx="1"/>
          </p:nvPr>
        </p:nvSpPr>
        <p:spPr/>
        <p:txBody>
          <a:bodyPr>
            <a:normAutofit/>
          </a:bodyPr>
          <a:lstStyle/>
          <a:p>
            <a:r>
              <a:rPr lang="el-GR" dirty="0"/>
              <a:t>Στην ιστορία των κοινωνιών που μελετήσαμε δεν είναι πάντοτε η μητέρα ο αποκλειστικός, επιθυμητός και ικανοποιητικός φορέας αγωγής των μικρών παιδιών.</a:t>
            </a:r>
          </a:p>
          <a:p>
            <a:r>
              <a:rPr lang="el-GR" dirty="0"/>
              <a:t>Το/α πρόσωπο/α που δραστηριοποιούνται στην αγωγή και φροντίδα των μικρών παιδιών ποικίλουν ανά εποχή και ανάλογα με την κοινωνική θέση της οικογένειας (άλλα μέλη της ευρείας οικογένειας στα λαϊκά στρώματα κατά την προβιομηχανική περίοδο, τροφοί και γκουβερνάντες στις αριστοκρατικές και μετέπειτα στις αστικές οικογένειες)</a:t>
            </a:r>
          </a:p>
          <a:p>
            <a:endParaRPr lang="el-GR" dirty="0"/>
          </a:p>
          <a:p>
            <a:r>
              <a:rPr lang="el-GR" dirty="0"/>
              <a:t>Ωστόσο, αν και δεν είναι πάντοτε η μητέρα το πρόσωπο που παρέχει την αγωγή και φροντίδα στα μικρά παιδιά, το πρόσωπο αυτό είναι σχεδόν πάντοτε γυναίκα.</a:t>
            </a:r>
          </a:p>
          <a:p>
            <a:r>
              <a:rPr lang="el-GR" dirty="0"/>
              <a:t>Κοινωνικά στερεότυπα σχετικά με τη δραστηριότητα/επαγγέλματα παροχής φροντίδας (π.χ. νοσοκόμοι) και ιδιαίτερα προς μικρά παιδιά / αναπαραγωγή μητρικού προτύπου</a:t>
            </a:r>
          </a:p>
        </p:txBody>
      </p:sp>
    </p:spTree>
    <p:extLst>
      <p:ext uri="{BB962C8B-B14F-4D97-AF65-F5344CB8AC3E}">
        <p14:creationId xmlns:p14="http://schemas.microsoft.com/office/powerpoint/2010/main" val="1405787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Οι πρώτοι θεσμοί αγωγής και φροντίδας της πρώιμης παιδικής ηλικίας στην Ευρώπη</a:t>
            </a:r>
          </a:p>
        </p:txBody>
      </p:sp>
      <p:sp>
        <p:nvSpPr>
          <p:cNvPr id="3" name="Content Placeholder 2"/>
          <p:cNvSpPr>
            <a:spLocks noGrp="1"/>
          </p:cNvSpPr>
          <p:nvPr>
            <p:ph idx="1"/>
          </p:nvPr>
        </p:nvSpPr>
        <p:spPr/>
        <p:txBody>
          <a:bodyPr/>
          <a:lstStyle/>
          <a:p>
            <a:pPr>
              <a:buFont typeface="Wingdings" panose="05000000000000000000" pitchFamily="2" charset="2"/>
              <a:buChar char="§"/>
            </a:pPr>
            <a:r>
              <a:rPr lang="el-GR" b="1" dirty="0"/>
              <a:t>Ιδρύματα φιλανθρωπικού χαρακτήρα </a:t>
            </a:r>
            <a:r>
              <a:rPr lang="el-GR" dirty="0"/>
              <a:t>που απευθύνονται στα παιδιά της εργατικής τάξης («παιδικά άσυλα», παιδικοί σταθμοί, πτωχοκομεία, ορφανοτροφεία). Ιδρύονται από ιδιώτες με στόχους φιλανθρωπικούς ή από την εκκλησία.</a:t>
            </a:r>
          </a:p>
          <a:p>
            <a:pPr>
              <a:buFont typeface="Wingdings" panose="05000000000000000000" pitchFamily="2" charset="2"/>
              <a:buChar char="§"/>
            </a:pPr>
            <a:endParaRPr lang="el-GR" dirty="0"/>
          </a:p>
          <a:p>
            <a:pPr>
              <a:buFont typeface="Wingdings" panose="05000000000000000000" pitchFamily="2" charset="2"/>
              <a:buChar char="§"/>
            </a:pPr>
            <a:r>
              <a:rPr lang="el-GR" dirty="0"/>
              <a:t>Η κρατική παρέμβαση στο πεδίο της αγωγής της πρώιμης παιδικής ηλικίας εμφανίζει υστέρηση (σε σχέση με την παρέμβασή του για τη δημιουργία των εκπαιδευτικών συστημάτων) τόσο χρονική όσο και ποιοτική &gt; το κράτος αργεί να παρέμβει και η παρέμβασή του είναι ελλειμματική.</a:t>
            </a:r>
          </a:p>
          <a:p>
            <a:pPr>
              <a:buFont typeface="Wingdings" panose="05000000000000000000" pitchFamily="2" charset="2"/>
              <a:buChar char="§"/>
            </a:pPr>
            <a:r>
              <a:rPr lang="el-GR" dirty="0"/>
              <a:t>Η αναγνώριση της σημασίας της αγωγής και εκπαίδευσης της πρώιμης παιδικής ηλικίας καθυστερεί.</a:t>
            </a:r>
          </a:p>
        </p:txBody>
      </p:sp>
    </p:spTree>
    <p:extLst>
      <p:ext uri="{BB962C8B-B14F-4D97-AF65-F5344CB8AC3E}">
        <p14:creationId xmlns:p14="http://schemas.microsoft.com/office/powerpoint/2010/main" val="1302621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Πρώτη νομοθεσία για την «</a:t>
            </a:r>
            <a:r>
              <a:rPr lang="el-GR" i="1" dirty="0"/>
              <a:t>προσχολική εκπαίδευση</a:t>
            </a:r>
            <a:r>
              <a:rPr lang="el-GR" dirty="0"/>
              <a:t>» στην Ευρώπη</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78289419"/>
              </p:ext>
            </p:extLst>
          </p:nvPr>
        </p:nvGraphicFramePr>
        <p:xfrm>
          <a:off x="1096963" y="1886903"/>
          <a:ext cx="10058400" cy="4389120"/>
        </p:xfrm>
        <a:graphic>
          <a:graphicData uri="http://schemas.openxmlformats.org/drawingml/2006/table">
            <a:tbl>
              <a:tblPr firstRow="1" bandRow="1">
                <a:tableStyleId>{93296810-A885-4BE3-A3E7-6D5BEEA58F35}</a:tableStyleId>
              </a:tblPr>
              <a:tblGrid>
                <a:gridCol w="2547758">
                  <a:extLst>
                    <a:ext uri="{9D8B030D-6E8A-4147-A177-3AD203B41FA5}">
                      <a16:colId xmlns:a16="http://schemas.microsoft.com/office/drawing/2014/main" val="20000"/>
                    </a:ext>
                  </a:extLst>
                </a:gridCol>
                <a:gridCol w="7510642">
                  <a:extLst>
                    <a:ext uri="{9D8B030D-6E8A-4147-A177-3AD203B41FA5}">
                      <a16:colId xmlns:a16="http://schemas.microsoft.com/office/drawing/2014/main" val="20001"/>
                    </a:ext>
                  </a:extLst>
                </a:gridCol>
              </a:tblGrid>
              <a:tr h="353705">
                <a:tc>
                  <a:txBody>
                    <a:bodyPr/>
                    <a:lstStyle/>
                    <a:p>
                      <a:r>
                        <a:rPr lang="el-GR" dirty="0"/>
                        <a:t>Χώρα</a:t>
                      </a:r>
                    </a:p>
                  </a:txBody>
                  <a:tcPr/>
                </a:tc>
                <a:tc>
                  <a:txBody>
                    <a:bodyPr/>
                    <a:lstStyle/>
                    <a:p>
                      <a:r>
                        <a:rPr lang="el-GR" dirty="0"/>
                        <a:t>έτος</a:t>
                      </a:r>
                    </a:p>
                  </a:txBody>
                  <a:tcPr/>
                </a:tc>
                <a:extLst>
                  <a:ext uri="{0D108BD9-81ED-4DB2-BD59-A6C34878D82A}">
                    <a16:rowId xmlns:a16="http://schemas.microsoft.com/office/drawing/2014/main" val="10000"/>
                  </a:ext>
                </a:extLst>
              </a:tr>
              <a:tr h="353705">
                <a:tc>
                  <a:txBody>
                    <a:bodyPr/>
                    <a:lstStyle/>
                    <a:p>
                      <a:r>
                        <a:rPr lang="el-GR" dirty="0"/>
                        <a:t>Γαλλία</a:t>
                      </a:r>
                    </a:p>
                  </a:txBody>
                  <a:tcPr/>
                </a:tc>
                <a:tc>
                  <a:txBody>
                    <a:bodyPr/>
                    <a:lstStyle/>
                    <a:p>
                      <a:r>
                        <a:rPr lang="el-GR" dirty="0"/>
                        <a:t>1837</a:t>
                      </a:r>
                    </a:p>
                  </a:txBody>
                  <a:tcPr/>
                </a:tc>
                <a:extLst>
                  <a:ext uri="{0D108BD9-81ED-4DB2-BD59-A6C34878D82A}">
                    <a16:rowId xmlns:a16="http://schemas.microsoft.com/office/drawing/2014/main" val="10001"/>
                  </a:ext>
                </a:extLst>
              </a:tr>
              <a:tr h="353705">
                <a:tc>
                  <a:txBody>
                    <a:bodyPr/>
                    <a:lstStyle/>
                    <a:p>
                      <a:r>
                        <a:rPr lang="el-GR" dirty="0"/>
                        <a:t>Ισπανία</a:t>
                      </a:r>
                    </a:p>
                  </a:txBody>
                  <a:tcPr/>
                </a:tc>
                <a:tc>
                  <a:txBody>
                    <a:bodyPr/>
                    <a:lstStyle/>
                    <a:p>
                      <a:r>
                        <a:rPr lang="el-GR" dirty="0"/>
                        <a:t>1857</a:t>
                      </a:r>
                    </a:p>
                  </a:txBody>
                  <a:tcPr/>
                </a:tc>
                <a:extLst>
                  <a:ext uri="{0D108BD9-81ED-4DB2-BD59-A6C34878D82A}">
                    <a16:rowId xmlns:a16="http://schemas.microsoft.com/office/drawing/2014/main" val="10002"/>
                  </a:ext>
                </a:extLst>
              </a:tr>
              <a:tr h="353705">
                <a:tc>
                  <a:txBody>
                    <a:bodyPr/>
                    <a:lstStyle/>
                    <a:p>
                      <a:r>
                        <a:rPr lang="el-GR" dirty="0"/>
                        <a:t>Λουξεμβούργο</a:t>
                      </a:r>
                    </a:p>
                  </a:txBody>
                  <a:tcPr/>
                </a:tc>
                <a:tc>
                  <a:txBody>
                    <a:bodyPr/>
                    <a:lstStyle/>
                    <a:p>
                      <a:r>
                        <a:rPr lang="el-GR" dirty="0"/>
                        <a:t>1880</a:t>
                      </a:r>
                    </a:p>
                  </a:txBody>
                  <a:tcPr/>
                </a:tc>
                <a:extLst>
                  <a:ext uri="{0D108BD9-81ED-4DB2-BD59-A6C34878D82A}">
                    <a16:rowId xmlns:a16="http://schemas.microsoft.com/office/drawing/2014/main" val="10003"/>
                  </a:ext>
                </a:extLst>
              </a:tr>
              <a:tr h="353705">
                <a:tc>
                  <a:txBody>
                    <a:bodyPr/>
                    <a:lstStyle/>
                    <a:p>
                      <a:r>
                        <a:rPr lang="el-GR" dirty="0"/>
                        <a:t>Βέλγιο</a:t>
                      </a:r>
                    </a:p>
                  </a:txBody>
                  <a:tcPr/>
                </a:tc>
                <a:tc>
                  <a:txBody>
                    <a:bodyPr/>
                    <a:lstStyle/>
                    <a:p>
                      <a:r>
                        <a:rPr lang="el-GR" dirty="0"/>
                        <a:t>1880</a:t>
                      </a:r>
                    </a:p>
                  </a:txBody>
                  <a:tcPr/>
                </a:tc>
                <a:extLst>
                  <a:ext uri="{0D108BD9-81ED-4DB2-BD59-A6C34878D82A}">
                    <a16:rowId xmlns:a16="http://schemas.microsoft.com/office/drawing/2014/main" val="10004"/>
                  </a:ext>
                </a:extLst>
              </a:tr>
              <a:tr h="353705">
                <a:tc>
                  <a:txBody>
                    <a:bodyPr/>
                    <a:lstStyle/>
                    <a:p>
                      <a:r>
                        <a:rPr lang="el-GR" dirty="0"/>
                        <a:t>Ελλάδα</a:t>
                      </a:r>
                    </a:p>
                  </a:txBody>
                  <a:tcPr/>
                </a:tc>
                <a:tc>
                  <a:txBody>
                    <a:bodyPr/>
                    <a:lstStyle/>
                    <a:p>
                      <a:r>
                        <a:rPr lang="el-GR" dirty="0"/>
                        <a:t>1895</a:t>
                      </a:r>
                    </a:p>
                  </a:txBody>
                  <a:tcPr/>
                </a:tc>
                <a:extLst>
                  <a:ext uri="{0D108BD9-81ED-4DB2-BD59-A6C34878D82A}">
                    <a16:rowId xmlns:a16="http://schemas.microsoft.com/office/drawing/2014/main" val="10005"/>
                  </a:ext>
                </a:extLst>
              </a:tr>
              <a:tr h="353705">
                <a:tc>
                  <a:txBody>
                    <a:bodyPr/>
                    <a:lstStyle/>
                    <a:p>
                      <a:r>
                        <a:rPr lang="el-GR" dirty="0"/>
                        <a:t>Δανία </a:t>
                      </a:r>
                    </a:p>
                  </a:txBody>
                  <a:tcPr/>
                </a:tc>
                <a:tc>
                  <a:txBody>
                    <a:bodyPr/>
                    <a:lstStyle/>
                    <a:p>
                      <a:r>
                        <a:rPr lang="el-GR" dirty="0"/>
                        <a:t>1919</a:t>
                      </a:r>
                    </a:p>
                  </a:txBody>
                  <a:tcPr/>
                </a:tc>
                <a:extLst>
                  <a:ext uri="{0D108BD9-81ED-4DB2-BD59-A6C34878D82A}">
                    <a16:rowId xmlns:a16="http://schemas.microsoft.com/office/drawing/2014/main" val="10006"/>
                  </a:ext>
                </a:extLst>
              </a:tr>
              <a:tr h="353705">
                <a:tc>
                  <a:txBody>
                    <a:bodyPr/>
                    <a:lstStyle/>
                    <a:p>
                      <a:r>
                        <a:rPr lang="el-GR" dirty="0"/>
                        <a:t>Γερμανία</a:t>
                      </a:r>
                    </a:p>
                  </a:txBody>
                  <a:tcPr/>
                </a:tc>
                <a:tc>
                  <a:txBody>
                    <a:bodyPr/>
                    <a:lstStyle/>
                    <a:p>
                      <a:r>
                        <a:rPr lang="el-GR" dirty="0"/>
                        <a:t>1922</a:t>
                      </a:r>
                    </a:p>
                  </a:txBody>
                  <a:tcPr/>
                </a:tc>
                <a:extLst>
                  <a:ext uri="{0D108BD9-81ED-4DB2-BD59-A6C34878D82A}">
                    <a16:rowId xmlns:a16="http://schemas.microsoft.com/office/drawing/2014/main" val="10007"/>
                  </a:ext>
                </a:extLst>
              </a:tr>
              <a:tr h="353705">
                <a:tc>
                  <a:txBody>
                    <a:bodyPr/>
                    <a:lstStyle/>
                    <a:p>
                      <a:r>
                        <a:rPr lang="el-GR" dirty="0"/>
                        <a:t>Ιταλία</a:t>
                      </a:r>
                    </a:p>
                  </a:txBody>
                  <a:tcPr/>
                </a:tc>
                <a:tc>
                  <a:txBody>
                    <a:bodyPr/>
                    <a:lstStyle/>
                    <a:p>
                      <a:r>
                        <a:rPr lang="el-GR" dirty="0"/>
                        <a:t>1923</a:t>
                      </a:r>
                    </a:p>
                  </a:txBody>
                  <a:tcPr/>
                </a:tc>
                <a:extLst>
                  <a:ext uri="{0D108BD9-81ED-4DB2-BD59-A6C34878D82A}">
                    <a16:rowId xmlns:a16="http://schemas.microsoft.com/office/drawing/2014/main" val="10008"/>
                  </a:ext>
                </a:extLst>
              </a:tr>
              <a:tr h="353705">
                <a:tc>
                  <a:txBody>
                    <a:bodyPr/>
                    <a:lstStyle/>
                    <a:p>
                      <a:r>
                        <a:rPr lang="el-GR" dirty="0"/>
                        <a:t>Πορτογαλία</a:t>
                      </a:r>
                    </a:p>
                  </a:txBody>
                  <a:tcPr/>
                </a:tc>
                <a:tc>
                  <a:txBody>
                    <a:bodyPr/>
                    <a:lstStyle/>
                    <a:p>
                      <a:r>
                        <a:rPr lang="el-GR" dirty="0"/>
                        <a:t>1930</a:t>
                      </a:r>
                    </a:p>
                  </a:txBody>
                  <a:tcPr/>
                </a:tc>
                <a:extLst>
                  <a:ext uri="{0D108BD9-81ED-4DB2-BD59-A6C34878D82A}">
                    <a16:rowId xmlns:a16="http://schemas.microsoft.com/office/drawing/2014/main" val="10009"/>
                  </a:ext>
                </a:extLst>
              </a:tr>
              <a:tr h="353705">
                <a:tc>
                  <a:txBody>
                    <a:bodyPr/>
                    <a:lstStyle/>
                    <a:p>
                      <a:r>
                        <a:rPr lang="el-GR" dirty="0"/>
                        <a:t>Αγγλία</a:t>
                      </a:r>
                    </a:p>
                  </a:txBody>
                  <a:tcPr/>
                </a:tc>
                <a:tc>
                  <a:txBody>
                    <a:bodyPr/>
                    <a:lstStyle/>
                    <a:p>
                      <a:r>
                        <a:rPr lang="el-GR" dirty="0"/>
                        <a:t>1944-1947</a:t>
                      </a:r>
                    </a:p>
                  </a:txBody>
                  <a:tcPr/>
                </a:tc>
                <a:extLst>
                  <a:ext uri="{0D108BD9-81ED-4DB2-BD59-A6C34878D82A}">
                    <a16:rowId xmlns:a16="http://schemas.microsoft.com/office/drawing/2014/main" val="10010"/>
                  </a:ext>
                </a:extLst>
              </a:tr>
              <a:tr h="353705">
                <a:tc>
                  <a:txBody>
                    <a:bodyPr/>
                    <a:lstStyle/>
                    <a:p>
                      <a:r>
                        <a:rPr lang="el-GR" dirty="0"/>
                        <a:t>Ολλανδία </a:t>
                      </a:r>
                    </a:p>
                  </a:txBody>
                  <a:tcPr/>
                </a:tc>
                <a:tc>
                  <a:txBody>
                    <a:bodyPr/>
                    <a:lstStyle/>
                    <a:p>
                      <a:r>
                        <a:rPr lang="el-GR" dirty="0"/>
                        <a:t>1956</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4500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Παιδικοί σταθμοί και παιδικά άσυλα το 19</a:t>
            </a:r>
            <a:r>
              <a:rPr lang="el-GR" baseline="30000" dirty="0"/>
              <a:t>ο</a:t>
            </a:r>
            <a:r>
              <a:rPr lang="el-GR" dirty="0"/>
              <a:t> αιώνα</a:t>
            </a:r>
          </a:p>
        </p:txBody>
      </p:sp>
      <p:sp>
        <p:nvSpPr>
          <p:cNvPr id="3" name="Content Placeholder 2"/>
          <p:cNvSpPr>
            <a:spLocks noGrp="1"/>
          </p:cNvSpPr>
          <p:nvPr>
            <p:ph idx="1"/>
          </p:nvPr>
        </p:nvSpPr>
        <p:spPr/>
        <p:txBody>
          <a:bodyPr/>
          <a:lstStyle/>
          <a:p>
            <a:r>
              <a:rPr lang="el-GR" dirty="0"/>
              <a:t>Διατροφή βρεφών και μικρών παιδιών – μητρικό γάλα - τροφοί</a:t>
            </a:r>
          </a:p>
          <a:p>
            <a:r>
              <a:rPr lang="el-GR" dirty="0"/>
              <a:t>Ελλειμματικές συνθήκες υγιεινής, αποστείρωσης συσκευών. Συχνές γαστρεντερικές μολύνσεις.</a:t>
            </a:r>
          </a:p>
          <a:p>
            <a:endParaRPr lang="el-GR" dirty="0"/>
          </a:p>
          <a:p>
            <a:r>
              <a:rPr lang="el-GR" dirty="0"/>
              <a:t>Παιδική θνησιμότητα κατά το 19</a:t>
            </a:r>
            <a:r>
              <a:rPr lang="el-GR" baseline="30000" dirty="0"/>
              <a:t>ο</a:t>
            </a:r>
            <a:r>
              <a:rPr lang="el-GR" dirty="0"/>
              <a:t> αιώνα</a:t>
            </a:r>
          </a:p>
          <a:p>
            <a:r>
              <a:rPr lang="el-GR" dirty="0"/>
              <a:t>Στην Αγγλία άγγιζε το 16% των βρεφών ηλικίας κάτω του ενός έτους</a:t>
            </a:r>
          </a:p>
          <a:p>
            <a:r>
              <a:rPr lang="el-GR" dirty="0"/>
              <a:t>Τα υψηλότερα ποσοστά εμφανίζονται στις μεγάλες πόλεις, στις φτωχές οικογένειες και στα παιδιά των οποίων οι γονείς εργάζονται ως χειρώνακτες.</a:t>
            </a:r>
          </a:p>
          <a:p>
            <a:endParaRPr lang="el-GR" dirty="0"/>
          </a:p>
        </p:txBody>
      </p:sp>
    </p:spTree>
    <p:extLst>
      <p:ext uri="{BB962C8B-B14F-4D97-AF65-F5344CB8AC3E}">
        <p14:creationId xmlns:p14="http://schemas.microsoft.com/office/powerpoint/2010/main" val="336652494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256</TotalTime>
  <Words>1203</Words>
  <Application>Microsoft Macintosh PowerPoint</Application>
  <PresentationFormat>Ευρεία οθόνη</PresentationFormat>
  <Paragraphs>95</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Calibri</vt:lpstr>
      <vt:lpstr>Calibri Light</vt:lpstr>
      <vt:lpstr>Wingdings</vt:lpstr>
      <vt:lpstr>Retrospect</vt:lpstr>
      <vt:lpstr>Εκπαιδευτική Πολιτική Ι Εύη Ζαμπέτα, Καθηγήτρια ΤΕΑΠΗ ΕΚΠΑ</vt:lpstr>
      <vt:lpstr>Βασικά θέματα</vt:lpstr>
      <vt:lpstr>Η αγωγή της πρώιμης παιδικής ηλικίας στην ιστορία (α) Προβιομηχανικές κοινωνίες </vt:lpstr>
      <vt:lpstr>Οι κοινωνικές συνέπειες της εκβιομηχάνισης</vt:lpstr>
      <vt:lpstr>Η αγωγή της πρώιμης παιδικής ηλικίας στην ιστορία (β) Βιομηχανικές κοινωνίες</vt:lpstr>
      <vt:lpstr>Το φύλο της αγωγής</vt:lpstr>
      <vt:lpstr>Οι πρώτοι θεσμοί αγωγής και φροντίδας της πρώιμης παιδικής ηλικίας στην Ευρώπη</vt:lpstr>
      <vt:lpstr>Πρώτη νομοθεσία για την «προσχολική εκπαίδευση» στην Ευρώπη</vt:lpstr>
      <vt:lpstr>Παιδικοί σταθμοί και παιδικά άσυλα το 19ο αιώνα</vt:lpstr>
      <vt:lpstr>Οι πρώτοι παιδαγωγοί και η αναγνώριση της αξίας της αγωγής της πρώιμης παιδικής ηλικίας (α)</vt:lpstr>
      <vt:lpstr>Οι πρώτοι παιδαγωγοί και η αναγνώριση της αξίας της αγωγής της πρώιμης παιδικής ηλικίας (β)</vt:lpstr>
      <vt:lpstr>Οι πρώτοι παιδαγωγοί και η αναγνώριση της αξίας της αγωγής της πρώιμης παιδικής ηλικίας (γ)</vt:lpstr>
      <vt:lpstr>Οι πρώτοι παιδαγωγοί και η αναγνώριση της αξίας της αγωγής της πρώιμης παιδικής ηλικίας (δ)</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Πολιτική Ι Εύη Ζαμπέτα, Καθηγήτρια ΤΕΑΠΗ ΕΚΠΑ</dc:title>
  <dc:creator>Evie</dc:creator>
  <cp:lastModifiedBy>ezambeta</cp:lastModifiedBy>
  <cp:revision>24</cp:revision>
  <dcterms:created xsi:type="dcterms:W3CDTF">2020-10-21T07:09:45Z</dcterms:created>
  <dcterms:modified xsi:type="dcterms:W3CDTF">2020-11-28T09:00:30Z</dcterms:modified>
</cp:coreProperties>
</file>