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302"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7" r:id="rId43"/>
    <p:sldId id="298" r:id="rId44"/>
    <p:sldId id="299" r:id="rId45"/>
    <p:sldId id="303" r:id="rId46"/>
    <p:sldId id="304" r:id="rId47"/>
    <p:sldId id="305" r:id="rId48"/>
    <p:sldId id="306" r:id="rId49"/>
    <p:sldId id="307" r:id="rId50"/>
    <p:sldId id="308" r:id="rId51"/>
    <p:sldId id="309" r:id="rId52"/>
    <p:sldId id="300"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92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2520"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0ED24A-EF00-AA47-ADBC-3E0A807E72D6}" type="doc">
      <dgm:prSet loTypeId="urn:microsoft.com/office/officeart/2005/8/layout/cycle1" loCatId="cycle" qsTypeId="urn:microsoft.com/office/officeart/2005/8/quickstyle/simple4" qsCatId="simple" csTypeId="urn:microsoft.com/office/officeart/2005/8/colors/accent1_2" csCatId="accent1" phldr="1"/>
      <dgm:spPr/>
      <dgm:t>
        <a:bodyPr/>
        <a:lstStyle/>
        <a:p>
          <a:endParaRPr lang="en-US"/>
        </a:p>
      </dgm:t>
    </dgm:pt>
    <dgm:pt modelId="{7ED6EC98-6A6A-4343-9E30-B208DED2057A}">
      <dgm:prSet phldrT="[Text]"/>
      <dgm:spPr/>
      <dgm:t>
        <a:bodyPr/>
        <a:lstStyle/>
        <a:p>
          <a:r>
            <a:rPr lang="el-GR" b="1" i="0" dirty="0" smtClean="0">
              <a:solidFill>
                <a:schemeClr val="bg1"/>
              </a:solidFill>
            </a:rPr>
            <a:t>θυμώνει</a:t>
          </a:r>
          <a:endParaRPr lang="en-US" b="1" i="0" dirty="0">
            <a:solidFill>
              <a:schemeClr val="bg1"/>
            </a:solidFill>
          </a:endParaRPr>
        </a:p>
      </dgm:t>
    </dgm:pt>
    <dgm:pt modelId="{1297CFA2-8EF3-0B43-AF1C-66ECDD496B9E}" type="parTrans" cxnId="{3D089930-7279-B541-8EBE-00D00578AE7D}">
      <dgm:prSet/>
      <dgm:spPr/>
      <dgm:t>
        <a:bodyPr/>
        <a:lstStyle/>
        <a:p>
          <a:endParaRPr lang="en-US"/>
        </a:p>
      </dgm:t>
    </dgm:pt>
    <dgm:pt modelId="{487B7853-21F4-9345-BABA-83CFCABA81CD}" type="sibTrans" cxnId="{3D089930-7279-B541-8EBE-00D00578AE7D}">
      <dgm:prSet/>
      <dgm:spPr/>
      <dgm:t>
        <a:bodyPr/>
        <a:lstStyle/>
        <a:p>
          <a:endParaRPr lang="en-US"/>
        </a:p>
      </dgm:t>
    </dgm:pt>
    <dgm:pt modelId="{4EA74544-7A80-9F40-8A55-F0A745121C13}">
      <dgm:prSet phldrT="[Text]"/>
      <dgm:spPr/>
      <dgm:t>
        <a:bodyPr/>
        <a:lstStyle/>
        <a:p>
          <a:r>
            <a:rPr lang="el-GR" b="1" i="0" dirty="0" smtClean="0">
              <a:solidFill>
                <a:schemeClr val="bg1"/>
              </a:solidFill>
            </a:rPr>
            <a:t>Μαρία</a:t>
          </a:r>
          <a:endParaRPr lang="en-US" b="1" i="0" dirty="0">
            <a:solidFill>
              <a:schemeClr val="bg1"/>
            </a:solidFill>
          </a:endParaRPr>
        </a:p>
      </dgm:t>
    </dgm:pt>
    <dgm:pt modelId="{74A33F79-0F06-3845-8CD4-11080ED58C49}" type="parTrans" cxnId="{E8BAEA42-FE2B-DF4B-A165-ABACA71510DE}">
      <dgm:prSet/>
      <dgm:spPr/>
      <dgm:t>
        <a:bodyPr/>
        <a:lstStyle/>
        <a:p>
          <a:endParaRPr lang="en-US"/>
        </a:p>
      </dgm:t>
    </dgm:pt>
    <dgm:pt modelId="{7D5A16D5-C733-FC4E-8F39-625A012040CB}" type="sibTrans" cxnId="{E8BAEA42-FE2B-DF4B-A165-ABACA71510DE}">
      <dgm:prSet/>
      <dgm:spPr/>
      <dgm:t>
        <a:bodyPr/>
        <a:lstStyle/>
        <a:p>
          <a:endParaRPr lang="en-US"/>
        </a:p>
      </dgm:t>
    </dgm:pt>
    <dgm:pt modelId="{7116FF70-AA17-DC42-81E8-7B4706B7269D}">
      <dgm:prSet phldrT="[Text]"/>
      <dgm:spPr/>
      <dgm:t>
        <a:bodyPr/>
        <a:lstStyle/>
        <a:p>
          <a:r>
            <a:rPr lang="el-GR" b="1" i="0" dirty="0" smtClean="0">
              <a:solidFill>
                <a:schemeClr val="bg1"/>
              </a:solidFill>
            </a:rPr>
            <a:t>απολογείται</a:t>
          </a:r>
          <a:endParaRPr lang="en-US" b="1" i="0" dirty="0">
            <a:solidFill>
              <a:schemeClr val="bg1"/>
            </a:solidFill>
          </a:endParaRPr>
        </a:p>
      </dgm:t>
    </dgm:pt>
    <dgm:pt modelId="{F016D3FD-F671-EA4E-AFF1-DA807C7B336B}" type="parTrans" cxnId="{40CD73B5-A3AB-5E42-812B-7DC04645B76A}">
      <dgm:prSet/>
      <dgm:spPr/>
      <dgm:t>
        <a:bodyPr/>
        <a:lstStyle/>
        <a:p>
          <a:endParaRPr lang="en-US"/>
        </a:p>
      </dgm:t>
    </dgm:pt>
    <dgm:pt modelId="{2F99EBAD-1DF7-DB48-9DC3-B48592B01AA5}" type="sibTrans" cxnId="{40CD73B5-A3AB-5E42-812B-7DC04645B76A}">
      <dgm:prSet/>
      <dgm:spPr/>
      <dgm:t>
        <a:bodyPr/>
        <a:lstStyle/>
        <a:p>
          <a:endParaRPr lang="en-US"/>
        </a:p>
      </dgm:t>
    </dgm:pt>
    <dgm:pt modelId="{223D50A6-A0B6-5240-9622-48F24643CA3F}">
      <dgm:prSet phldrT="[Text]"/>
      <dgm:spPr/>
      <dgm:t>
        <a:bodyPr/>
        <a:lstStyle/>
        <a:p>
          <a:r>
            <a:rPr lang="el-GR" b="1" i="0" dirty="0" smtClean="0">
              <a:solidFill>
                <a:schemeClr val="bg1"/>
              </a:solidFill>
            </a:rPr>
            <a:t>Γιώργος</a:t>
          </a:r>
          <a:endParaRPr lang="en-US" b="1" i="0" dirty="0">
            <a:solidFill>
              <a:schemeClr val="bg1"/>
            </a:solidFill>
          </a:endParaRPr>
        </a:p>
      </dgm:t>
    </dgm:pt>
    <dgm:pt modelId="{F38F8E8E-1FA2-DC4C-A31C-C7BD825B7C07}" type="parTrans" cxnId="{7F0C5174-512F-7A42-A4BB-D53E674DA90B}">
      <dgm:prSet/>
      <dgm:spPr/>
      <dgm:t>
        <a:bodyPr/>
        <a:lstStyle/>
        <a:p>
          <a:endParaRPr lang="en-US"/>
        </a:p>
      </dgm:t>
    </dgm:pt>
    <dgm:pt modelId="{93BD9E97-550B-9B4F-B44A-C2E88C780219}" type="sibTrans" cxnId="{7F0C5174-512F-7A42-A4BB-D53E674DA90B}">
      <dgm:prSet/>
      <dgm:spPr/>
      <dgm:t>
        <a:bodyPr/>
        <a:lstStyle/>
        <a:p>
          <a:endParaRPr lang="en-US"/>
        </a:p>
      </dgm:t>
    </dgm:pt>
    <dgm:pt modelId="{0173B234-72A7-AA41-83E8-2E4C71F62118}">
      <dgm:prSet phldrT="[Text]"/>
      <dgm:spPr/>
      <dgm:t>
        <a:bodyPr/>
        <a:lstStyle/>
        <a:p>
          <a:r>
            <a:rPr lang="el-GR" b="1" i="0" dirty="0" smtClean="0">
              <a:solidFill>
                <a:schemeClr val="bg1"/>
              </a:solidFill>
            </a:rPr>
            <a:t>εκνευρίζεται</a:t>
          </a:r>
          <a:endParaRPr lang="en-US" b="1" i="0" dirty="0">
            <a:solidFill>
              <a:schemeClr val="bg1"/>
            </a:solidFill>
          </a:endParaRPr>
        </a:p>
      </dgm:t>
    </dgm:pt>
    <dgm:pt modelId="{A610A8ED-8936-0D48-B92A-DD5E9D518BD2}" type="parTrans" cxnId="{EDA44036-7BE0-E047-96DC-D43B6A5BC633}">
      <dgm:prSet/>
      <dgm:spPr/>
      <dgm:t>
        <a:bodyPr/>
        <a:lstStyle/>
        <a:p>
          <a:endParaRPr lang="en-US"/>
        </a:p>
      </dgm:t>
    </dgm:pt>
    <dgm:pt modelId="{56C90EAF-F50C-FD4D-B558-FCD600CDC208}" type="sibTrans" cxnId="{EDA44036-7BE0-E047-96DC-D43B6A5BC633}">
      <dgm:prSet/>
      <dgm:spPr/>
      <dgm:t>
        <a:bodyPr/>
        <a:lstStyle/>
        <a:p>
          <a:endParaRPr lang="en-US"/>
        </a:p>
      </dgm:t>
    </dgm:pt>
    <dgm:pt modelId="{12A34665-08B7-AF44-A9B4-6570230A84EF}" type="pres">
      <dgm:prSet presAssocID="{4A0ED24A-EF00-AA47-ADBC-3E0A807E72D6}" presName="cycle" presStyleCnt="0">
        <dgm:presLayoutVars>
          <dgm:dir/>
          <dgm:resizeHandles val="exact"/>
        </dgm:presLayoutVars>
      </dgm:prSet>
      <dgm:spPr/>
      <dgm:t>
        <a:bodyPr/>
        <a:lstStyle/>
        <a:p>
          <a:endParaRPr lang="en-US"/>
        </a:p>
      </dgm:t>
    </dgm:pt>
    <dgm:pt modelId="{66D0B268-6BDD-C547-8439-25FCA1B9F5CA}" type="pres">
      <dgm:prSet presAssocID="{7ED6EC98-6A6A-4343-9E30-B208DED2057A}" presName="dummy" presStyleCnt="0"/>
      <dgm:spPr/>
    </dgm:pt>
    <dgm:pt modelId="{5C76902D-A176-3B43-9220-183D6E8F0B49}" type="pres">
      <dgm:prSet presAssocID="{7ED6EC98-6A6A-4343-9E30-B208DED2057A}" presName="node" presStyleLbl="revTx" presStyleIdx="0" presStyleCnt="5">
        <dgm:presLayoutVars>
          <dgm:bulletEnabled val="1"/>
        </dgm:presLayoutVars>
      </dgm:prSet>
      <dgm:spPr/>
      <dgm:t>
        <a:bodyPr/>
        <a:lstStyle/>
        <a:p>
          <a:endParaRPr lang="en-US"/>
        </a:p>
      </dgm:t>
    </dgm:pt>
    <dgm:pt modelId="{A0D885ED-0E62-9F4C-849D-D34D0C627140}" type="pres">
      <dgm:prSet presAssocID="{487B7853-21F4-9345-BABA-83CFCABA81CD}" presName="sibTrans" presStyleLbl="node1" presStyleIdx="0" presStyleCnt="5"/>
      <dgm:spPr/>
      <dgm:t>
        <a:bodyPr/>
        <a:lstStyle/>
        <a:p>
          <a:endParaRPr lang="en-US"/>
        </a:p>
      </dgm:t>
    </dgm:pt>
    <dgm:pt modelId="{F7B7908F-35CC-1747-BD36-8971FED018D2}" type="pres">
      <dgm:prSet presAssocID="{4EA74544-7A80-9F40-8A55-F0A745121C13}" presName="dummy" presStyleCnt="0"/>
      <dgm:spPr/>
    </dgm:pt>
    <dgm:pt modelId="{2F323320-3E2E-EA46-8FF4-187798631DFA}" type="pres">
      <dgm:prSet presAssocID="{4EA74544-7A80-9F40-8A55-F0A745121C13}" presName="node" presStyleLbl="revTx" presStyleIdx="1" presStyleCnt="5">
        <dgm:presLayoutVars>
          <dgm:bulletEnabled val="1"/>
        </dgm:presLayoutVars>
      </dgm:prSet>
      <dgm:spPr/>
      <dgm:t>
        <a:bodyPr/>
        <a:lstStyle/>
        <a:p>
          <a:endParaRPr lang="en-US"/>
        </a:p>
      </dgm:t>
    </dgm:pt>
    <dgm:pt modelId="{5EB99C4A-4B04-D44D-8A1A-AFD38EA52C39}" type="pres">
      <dgm:prSet presAssocID="{7D5A16D5-C733-FC4E-8F39-625A012040CB}" presName="sibTrans" presStyleLbl="node1" presStyleIdx="1" presStyleCnt="5"/>
      <dgm:spPr/>
      <dgm:t>
        <a:bodyPr/>
        <a:lstStyle/>
        <a:p>
          <a:endParaRPr lang="en-US"/>
        </a:p>
      </dgm:t>
    </dgm:pt>
    <dgm:pt modelId="{460BA4CE-1739-E247-9BFD-F04BF5FDEEF9}" type="pres">
      <dgm:prSet presAssocID="{7116FF70-AA17-DC42-81E8-7B4706B7269D}" presName="dummy" presStyleCnt="0"/>
      <dgm:spPr/>
    </dgm:pt>
    <dgm:pt modelId="{1DA5D22D-E9B8-CC48-BAF1-187866A24610}" type="pres">
      <dgm:prSet presAssocID="{7116FF70-AA17-DC42-81E8-7B4706B7269D}" presName="node" presStyleLbl="revTx" presStyleIdx="2" presStyleCnt="5">
        <dgm:presLayoutVars>
          <dgm:bulletEnabled val="1"/>
        </dgm:presLayoutVars>
      </dgm:prSet>
      <dgm:spPr/>
      <dgm:t>
        <a:bodyPr/>
        <a:lstStyle/>
        <a:p>
          <a:endParaRPr lang="en-US"/>
        </a:p>
      </dgm:t>
    </dgm:pt>
    <dgm:pt modelId="{51953F4D-7BB2-B045-BCA3-B7FE3FA4B832}" type="pres">
      <dgm:prSet presAssocID="{2F99EBAD-1DF7-DB48-9DC3-B48592B01AA5}" presName="sibTrans" presStyleLbl="node1" presStyleIdx="2" presStyleCnt="5"/>
      <dgm:spPr/>
      <dgm:t>
        <a:bodyPr/>
        <a:lstStyle/>
        <a:p>
          <a:endParaRPr lang="en-US"/>
        </a:p>
      </dgm:t>
    </dgm:pt>
    <dgm:pt modelId="{B85F4FFD-F7AA-4A43-892E-908A2493BF2C}" type="pres">
      <dgm:prSet presAssocID="{223D50A6-A0B6-5240-9622-48F24643CA3F}" presName="dummy" presStyleCnt="0"/>
      <dgm:spPr/>
    </dgm:pt>
    <dgm:pt modelId="{A40D1452-0049-5945-90A0-520C89DCF04C}" type="pres">
      <dgm:prSet presAssocID="{223D50A6-A0B6-5240-9622-48F24643CA3F}" presName="node" presStyleLbl="revTx" presStyleIdx="3" presStyleCnt="5">
        <dgm:presLayoutVars>
          <dgm:bulletEnabled val="1"/>
        </dgm:presLayoutVars>
      </dgm:prSet>
      <dgm:spPr/>
      <dgm:t>
        <a:bodyPr/>
        <a:lstStyle/>
        <a:p>
          <a:endParaRPr lang="en-US"/>
        </a:p>
      </dgm:t>
    </dgm:pt>
    <dgm:pt modelId="{6CE73944-B7FB-6742-B813-CD51098E3C95}" type="pres">
      <dgm:prSet presAssocID="{93BD9E97-550B-9B4F-B44A-C2E88C780219}" presName="sibTrans" presStyleLbl="node1" presStyleIdx="3" presStyleCnt="5" custLinFactNeighborX="5405" custLinFactNeighborY="-24"/>
      <dgm:spPr/>
      <dgm:t>
        <a:bodyPr/>
        <a:lstStyle/>
        <a:p>
          <a:endParaRPr lang="en-US"/>
        </a:p>
      </dgm:t>
    </dgm:pt>
    <dgm:pt modelId="{B08BAEA7-168E-D444-9150-7E467F329926}" type="pres">
      <dgm:prSet presAssocID="{0173B234-72A7-AA41-83E8-2E4C71F62118}" presName="dummy" presStyleCnt="0"/>
      <dgm:spPr/>
    </dgm:pt>
    <dgm:pt modelId="{57F405E5-709E-064F-A499-538559100483}" type="pres">
      <dgm:prSet presAssocID="{0173B234-72A7-AA41-83E8-2E4C71F62118}" presName="node" presStyleLbl="revTx" presStyleIdx="4" presStyleCnt="5">
        <dgm:presLayoutVars>
          <dgm:bulletEnabled val="1"/>
        </dgm:presLayoutVars>
      </dgm:prSet>
      <dgm:spPr/>
      <dgm:t>
        <a:bodyPr/>
        <a:lstStyle/>
        <a:p>
          <a:endParaRPr lang="en-US"/>
        </a:p>
      </dgm:t>
    </dgm:pt>
    <dgm:pt modelId="{7D3DF8A5-8B25-6C4D-A3E6-92B394C2F8F9}" type="pres">
      <dgm:prSet presAssocID="{56C90EAF-F50C-FD4D-B558-FCD600CDC208}" presName="sibTrans" presStyleLbl="node1" presStyleIdx="4" presStyleCnt="5" custLinFactNeighborX="361" custLinFactNeighborY="3634"/>
      <dgm:spPr/>
      <dgm:t>
        <a:bodyPr/>
        <a:lstStyle/>
        <a:p>
          <a:endParaRPr lang="en-US"/>
        </a:p>
      </dgm:t>
    </dgm:pt>
  </dgm:ptLst>
  <dgm:cxnLst>
    <dgm:cxn modelId="{B1F679F4-8F55-9D45-8F80-340031A46269}" type="presOf" srcId="{93BD9E97-550B-9B4F-B44A-C2E88C780219}" destId="{6CE73944-B7FB-6742-B813-CD51098E3C95}" srcOrd="0" destOrd="0" presId="urn:microsoft.com/office/officeart/2005/8/layout/cycle1"/>
    <dgm:cxn modelId="{40CD73B5-A3AB-5E42-812B-7DC04645B76A}" srcId="{4A0ED24A-EF00-AA47-ADBC-3E0A807E72D6}" destId="{7116FF70-AA17-DC42-81E8-7B4706B7269D}" srcOrd="2" destOrd="0" parTransId="{F016D3FD-F671-EA4E-AFF1-DA807C7B336B}" sibTransId="{2F99EBAD-1DF7-DB48-9DC3-B48592B01AA5}"/>
    <dgm:cxn modelId="{D87DCC03-2C46-E949-A423-66A690BE1AAE}" type="presOf" srcId="{4EA74544-7A80-9F40-8A55-F0A745121C13}" destId="{2F323320-3E2E-EA46-8FF4-187798631DFA}" srcOrd="0" destOrd="0" presId="urn:microsoft.com/office/officeart/2005/8/layout/cycle1"/>
    <dgm:cxn modelId="{822E5FEB-B388-7048-A37E-40B9A4DDE62C}" type="presOf" srcId="{7116FF70-AA17-DC42-81E8-7B4706B7269D}" destId="{1DA5D22D-E9B8-CC48-BAF1-187866A24610}" srcOrd="0" destOrd="0" presId="urn:microsoft.com/office/officeart/2005/8/layout/cycle1"/>
    <dgm:cxn modelId="{1E630982-A3E6-AC46-BBA5-60A3A87439AC}" type="presOf" srcId="{4A0ED24A-EF00-AA47-ADBC-3E0A807E72D6}" destId="{12A34665-08B7-AF44-A9B4-6570230A84EF}" srcOrd="0" destOrd="0" presId="urn:microsoft.com/office/officeart/2005/8/layout/cycle1"/>
    <dgm:cxn modelId="{E34632BB-FE12-CC40-8295-57C00A312A36}" type="presOf" srcId="{56C90EAF-F50C-FD4D-B558-FCD600CDC208}" destId="{7D3DF8A5-8B25-6C4D-A3E6-92B394C2F8F9}" srcOrd="0" destOrd="0" presId="urn:microsoft.com/office/officeart/2005/8/layout/cycle1"/>
    <dgm:cxn modelId="{88E678CF-989E-7248-9A41-AC0221E041E9}" type="presOf" srcId="{2F99EBAD-1DF7-DB48-9DC3-B48592B01AA5}" destId="{51953F4D-7BB2-B045-BCA3-B7FE3FA4B832}" srcOrd="0" destOrd="0" presId="urn:microsoft.com/office/officeart/2005/8/layout/cycle1"/>
    <dgm:cxn modelId="{3D089930-7279-B541-8EBE-00D00578AE7D}" srcId="{4A0ED24A-EF00-AA47-ADBC-3E0A807E72D6}" destId="{7ED6EC98-6A6A-4343-9E30-B208DED2057A}" srcOrd="0" destOrd="0" parTransId="{1297CFA2-8EF3-0B43-AF1C-66ECDD496B9E}" sibTransId="{487B7853-21F4-9345-BABA-83CFCABA81CD}"/>
    <dgm:cxn modelId="{7F0C5174-512F-7A42-A4BB-D53E674DA90B}" srcId="{4A0ED24A-EF00-AA47-ADBC-3E0A807E72D6}" destId="{223D50A6-A0B6-5240-9622-48F24643CA3F}" srcOrd="3" destOrd="0" parTransId="{F38F8E8E-1FA2-DC4C-A31C-C7BD825B7C07}" sibTransId="{93BD9E97-550B-9B4F-B44A-C2E88C780219}"/>
    <dgm:cxn modelId="{EDA44036-7BE0-E047-96DC-D43B6A5BC633}" srcId="{4A0ED24A-EF00-AA47-ADBC-3E0A807E72D6}" destId="{0173B234-72A7-AA41-83E8-2E4C71F62118}" srcOrd="4" destOrd="0" parTransId="{A610A8ED-8936-0D48-B92A-DD5E9D518BD2}" sibTransId="{56C90EAF-F50C-FD4D-B558-FCD600CDC208}"/>
    <dgm:cxn modelId="{7064D72D-08B9-CF41-8C46-2826B972DDF5}" type="presOf" srcId="{7D5A16D5-C733-FC4E-8F39-625A012040CB}" destId="{5EB99C4A-4B04-D44D-8A1A-AFD38EA52C39}" srcOrd="0" destOrd="0" presId="urn:microsoft.com/office/officeart/2005/8/layout/cycle1"/>
    <dgm:cxn modelId="{98F54286-C100-A74F-B0AB-F4EDE2F47F63}" type="presOf" srcId="{223D50A6-A0B6-5240-9622-48F24643CA3F}" destId="{A40D1452-0049-5945-90A0-520C89DCF04C}" srcOrd="0" destOrd="0" presId="urn:microsoft.com/office/officeart/2005/8/layout/cycle1"/>
    <dgm:cxn modelId="{E8BAEA42-FE2B-DF4B-A165-ABACA71510DE}" srcId="{4A0ED24A-EF00-AA47-ADBC-3E0A807E72D6}" destId="{4EA74544-7A80-9F40-8A55-F0A745121C13}" srcOrd="1" destOrd="0" parTransId="{74A33F79-0F06-3845-8CD4-11080ED58C49}" sibTransId="{7D5A16D5-C733-FC4E-8F39-625A012040CB}"/>
    <dgm:cxn modelId="{4BBD201D-9559-3948-87A2-C0608849D856}" type="presOf" srcId="{0173B234-72A7-AA41-83E8-2E4C71F62118}" destId="{57F405E5-709E-064F-A499-538559100483}" srcOrd="0" destOrd="0" presId="urn:microsoft.com/office/officeart/2005/8/layout/cycle1"/>
    <dgm:cxn modelId="{8C922732-D418-314E-A6CC-361F8037D84F}" type="presOf" srcId="{487B7853-21F4-9345-BABA-83CFCABA81CD}" destId="{A0D885ED-0E62-9F4C-849D-D34D0C627140}" srcOrd="0" destOrd="0" presId="urn:microsoft.com/office/officeart/2005/8/layout/cycle1"/>
    <dgm:cxn modelId="{D08E3049-5538-3F44-B1F1-01B27D137EAB}" type="presOf" srcId="{7ED6EC98-6A6A-4343-9E30-B208DED2057A}" destId="{5C76902D-A176-3B43-9220-183D6E8F0B49}" srcOrd="0" destOrd="0" presId="urn:microsoft.com/office/officeart/2005/8/layout/cycle1"/>
    <dgm:cxn modelId="{9ECE89A0-34B4-C041-AADA-1D165414F14E}" type="presParOf" srcId="{12A34665-08B7-AF44-A9B4-6570230A84EF}" destId="{66D0B268-6BDD-C547-8439-25FCA1B9F5CA}" srcOrd="0" destOrd="0" presId="urn:microsoft.com/office/officeart/2005/8/layout/cycle1"/>
    <dgm:cxn modelId="{293AFBAB-2918-DB4A-AF7D-603C07FCB65C}" type="presParOf" srcId="{12A34665-08B7-AF44-A9B4-6570230A84EF}" destId="{5C76902D-A176-3B43-9220-183D6E8F0B49}" srcOrd="1" destOrd="0" presId="urn:microsoft.com/office/officeart/2005/8/layout/cycle1"/>
    <dgm:cxn modelId="{58AB25DD-4588-1C4E-971F-2F44B1AD07A8}" type="presParOf" srcId="{12A34665-08B7-AF44-A9B4-6570230A84EF}" destId="{A0D885ED-0E62-9F4C-849D-D34D0C627140}" srcOrd="2" destOrd="0" presId="urn:microsoft.com/office/officeart/2005/8/layout/cycle1"/>
    <dgm:cxn modelId="{72A1AD56-B87C-1F4B-AD0F-8541D125E444}" type="presParOf" srcId="{12A34665-08B7-AF44-A9B4-6570230A84EF}" destId="{F7B7908F-35CC-1747-BD36-8971FED018D2}" srcOrd="3" destOrd="0" presId="urn:microsoft.com/office/officeart/2005/8/layout/cycle1"/>
    <dgm:cxn modelId="{1954DA47-62E3-6640-A525-ECE422893315}" type="presParOf" srcId="{12A34665-08B7-AF44-A9B4-6570230A84EF}" destId="{2F323320-3E2E-EA46-8FF4-187798631DFA}" srcOrd="4" destOrd="0" presId="urn:microsoft.com/office/officeart/2005/8/layout/cycle1"/>
    <dgm:cxn modelId="{C0946858-514F-3042-961A-DFF7879FE58F}" type="presParOf" srcId="{12A34665-08B7-AF44-A9B4-6570230A84EF}" destId="{5EB99C4A-4B04-D44D-8A1A-AFD38EA52C39}" srcOrd="5" destOrd="0" presId="urn:microsoft.com/office/officeart/2005/8/layout/cycle1"/>
    <dgm:cxn modelId="{DD695B10-72E3-0C43-9BD4-4C97CCC6A942}" type="presParOf" srcId="{12A34665-08B7-AF44-A9B4-6570230A84EF}" destId="{460BA4CE-1739-E247-9BFD-F04BF5FDEEF9}" srcOrd="6" destOrd="0" presId="urn:microsoft.com/office/officeart/2005/8/layout/cycle1"/>
    <dgm:cxn modelId="{A2ED9962-9DC5-BE4E-B74D-5E641A25A4CB}" type="presParOf" srcId="{12A34665-08B7-AF44-A9B4-6570230A84EF}" destId="{1DA5D22D-E9B8-CC48-BAF1-187866A24610}" srcOrd="7" destOrd="0" presId="urn:microsoft.com/office/officeart/2005/8/layout/cycle1"/>
    <dgm:cxn modelId="{A045DC86-FB5C-914D-894D-F39346B6CB1F}" type="presParOf" srcId="{12A34665-08B7-AF44-A9B4-6570230A84EF}" destId="{51953F4D-7BB2-B045-BCA3-B7FE3FA4B832}" srcOrd="8" destOrd="0" presId="urn:microsoft.com/office/officeart/2005/8/layout/cycle1"/>
    <dgm:cxn modelId="{B096EC13-46EF-1340-B8C6-AD417343C1DE}" type="presParOf" srcId="{12A34665-08B7-AF44-A9B4-6570230A84EF}" destId="{B85F4FFD-F7AA-4A43-892E-908A2493BF2C}" srcOrd="9" destOrd="0" presId="urn:microsoft.com/office/officeart/2005/8/layout/cycle1"/>
    <dgm:cxn modelId="{F1D86795-FA3A-2649-ADF8-40E1B6E4AD81}" type="presParOf" srcId="{12A34665-08B7-AF44-A9B4-6570230A84EF}" destId="{A40D1452-0049-5945-90A0-520C89DCF04C}" srcOrd="10" destOrd="0" presId="urn:microsoft.com/office/officeart/2005/8/layout/cycle1"/>
    <dgm:cxn modelId="{9631EF39-21F3-6D4C-93DD-54436A72BF11}" type="presParOf" srcId="{12A34665-08B7-AF44-A9B4-6570230A84EF}" destId="{6CE73944-B7FB-6742-B813-CD51098E3C95}" srcOrd="11" destOrd="0" presId="urn:microsoft.com/office/officeart/2005/8/layout/cycle1"/>
    <dgm:cxn modelId="{2FAA4968-5055-9545-AF49-07A30FEA411A}" type="presParOf" srcId="{12A34665-08B7-AF44-A9B4-6570230A84EF}" destId="{B08BAEA7-168E-D444-9150-7E467F329926}" srcOrd="12" destOrd="0" presId="urn:microsoft.com/office/officeart/2005/8/layout/cycle1"/>
    <dgm:cxn modelId="{969354EA-7C86-7745-B9EF-3FCBADA1BCD7}" type="presParOf" srcId="{12A34665-08B7-AF44-A9B4-6570230A84EF}" destId="{57F405E5-709E-064F-A499-538559100483}" srcOrd="13" destOrd="0" presId="urn:microsoft.com/office/officeart/2005/8/layout/cycle1"/>
    <dgm:cxn modelId="{EF216013-A28A-8641-B178-1AAB64C6ED85}" type="presParOf" srcId="{12A34665-08B7-AF44-A9B4-6570230A84EF}" destId="{7D3DF8A5-8B25-6C4D-A3E6-92B394C2F8F9}"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926CA5-293C-3C41-BB9D-DFD0F141D83C}" type="doc">
      <dgm:prSet loTypeId="urn:microsoft.com/office/officeart/2005/8/layout/cycle1" loCatId="cycle" qsTypeId="urn:microsoft.com/office/officeart/2005/8/quickstyle/simple4" qsCatId="simple" csTypeId="urn:microsoft.com/office/officeart/2005/8/colors/accent1_2" csCatId="accent1" phldr="1"/>
      <dgm:spPr/>
      <dgm:t>
        <a:bodyPr/>
        <a:lstStyle/>
        <a:p>
          <a:endParaRPr lang="en-US"/>
        </a:p>
      </dgm:t>
    </dgm:pt>
    <dgm:pt modelId="{5E94D61D-E535-BE43-A6B9-83D64D9658D4}">
      <dgm:prSet phldrT="[Text]"/>
      <dgm:spPr/>
      <dgm:t>
        <a:bodyPr/>
        <a:lstStyle/>
        <a:p>
          <a:r>
            <a:rPr lang="el-GR" b="1" i="0" dirty="0" smtClean="0">
              <a:solidFill>
                <a:schemeClr val="bg1"/>
              </a:solidFill>
            </a:rPr>
            <a:t>κυνηγάει</a:t>
          </a:r>
          <a:endParaRPr lang="en-US" b="1" i="0" dirty="0">
            <a:solidFill>
              <a:schemeClr val="bg1"/>
            </a:solidFill>
          </a:endParaRPr>
        </a:p>
      </dgm:t>
    </dgm:pt>
    <dgm:pt modelId="{49BA96DB-B956-464C-9775-6290F11D413A}" type="parTrans" cxnId="{CD328C7D-5644-E746-BD56-3BDD0967AB1D}">
      <dgm:prSet/>
      <dgm:spPr/>
      <dgm:t>
        <a:bodyPr/>
        <a:lstStyle/>
        <a:p>
          <a:endParaRPr lang="en-US"/>
        </a:p>
      </dgm:t>
    </dgm:pt>
    <dgm:pt modelId="{9FB06E2E-F867-5740-A182-ADB7F112FF31}" type="sibTrans" cxnId="{CD328C7D-5644-E746-BD56-3BDD0967AB1D}">
      <dgm:prSet/>
      <dgm:spPr/>
      <dgm:t>
        <a:bodyPr/>
        <a:lstStyle/>
        <a:p>
          <a:endParaRPr lang="en-US"/>
        </a:p>
      </dgm:t>
    </dgm:pt>
    <dgm:pt modelId="{6DABEC2C-60EF-1447-A006-C461ECFE43BE}">
      <dgm:prSet phldrT="[Text]"/>
      <dgm:spPr/>
      <dgm:t>
        <a:bodyPr/>
        <a:lstStyle/>
        <a:p>
          <a:r>
            <a:rPr lang="el-GR" b="1" i="0" dirty="0" smtClean="0">
              <a:solidFill>
                <a:schemeClr val="bg1"/>
              </a:solidFill>
            </a:rPr>
            <a:t>Γιώργος</a:t>
          </a:r>
          <a:endParaRPr lang="en-US" b="1" i="0" dirty="0">
            <a:solidFill>
              <a:schemeClr val="bg1"/>
            </a:solidFill>
          </a:endParaRPr>
        </a:p>
      </dgm:t>
    </dgm:pt>
    <dgm:pt modelId="{37EEE82A-9FC4-4B48-B248-4F7CAEBE3C41}" type="parTrans" cxnId="{F4E08E05-819E-5F4C-A0A0-0DB92D759CA7}">
      <dgm:prSet/>
      <dgm:spPr/>
      <dgm:t>
        <a:bodyPr/>
        <a:lstStyle/>
        <a:p>
          <a:endParaRPr lang="en-US"/>
        </a:p>
      </dgm:t>
    </dgm:pt>
    <dgm:pt modelId="{BA7C2B38-D7DA-FF45-BFA0-D9B577A30D6C}" type="sibTrans" cxnId="{F4E08E05-819E-5F4C-A0A0-0DB92D759CA7}">
      <dgm:prSet/>
      <dgm:spPr/>
      <dgm:t>
        <a:bodyPr/>
        <a:lstStyle/>
        <a:p>
          <a:endParaRPr lang="en-US"/>
        </a:p>
      </dgm:t>
    </dgm:pt>
    <dgm:pt modelId="{1FE15329-5E66-2842-A572-768A228FF936}">
      <dgm:prSet phldrT="[Text]"/>
      <dgm:spPr/>
      <dgm:t>
        <a:bodyPr/>
        <a:lstStyle/>
        <a:p>
          <a:r>
            <a:rPr lang="el-GR" b="1" i="0" dirty="0" smtClean="0">
              <a:solidFill>
                <a:schemeClr val="bg1"/>
              </a:solidFill>
            </a:rPr>
            <a:t>απειλείται</a:t>
          </a:r>
          <a:endParaRPr lang="en-US" b="1" i="0" dirty="0">
            <a:solidFill>
              <a:schemeClr val="bg1"/>
            </a:solidFill>
          </a:endParaRPr>
        </a:p>
      </dgm:t>
    </dgm:pt>
    <dgm:pt modelId="{C2069D43-0D07-B646-8E0A-51638A8805C9}" type="parTrans" cxnId="{2CD2BFEA-D3A6-354F-9AFA-540004D83DCD}">
      <dgm:prSet/>
      <dgm:spPr/>
      <dgm:t>
        <a:bodyPr/>
        <a:lstStyle/>
        <a:p>
          <a:endParaRPr lang="en-US"/>
        </a:p>
      </dgm:t>
    </dgm:pt>
    <dgm:pt modelId="{A373E68A-32B5-3D46-9BD6-A8D2B5805D86}" type="sibTrans" cxnId="{2CD2BFEA-D3A6-354F-9AFA-540004D83DCD}">
      <dgm:prSet/>
      <dgm:spPr/>
      <dgm:t>
        <a:bodyPr/>
        <a:lstStyle/>
        <a:p>
          <a:endParaRPr lang="en-US"/>
        </a:p>
      </dgm:t>
    </dgm:pt>
    <dgm:pt modelId="{15EDB9EB-7420-0745-8ACE-780849D16AC7}">
      <dgm:prSet phldrT="[Text]"/>
      <dgm:spPr/>
      <dgm:t>
        <a:bodyPr/>
        <a:lstStyle/>
        <a:p>
          <a:r>
            <a:rPr lang="el-GR" b="1" i="0" dirty="0" smtClean="0">
              <a:solidFill>
                <a:schemeClr val="bg1"/>
              </a:solidFill>
            </a:rPr>
            <a:t>φεύγει</a:t>
          </a:r>
          <a:endParaRPr lang="en-US" b="1" i="0" dirty="0">
            <a:solidFill>
              <a:schemeClr val="bg1"/>
            </a:solidFill>
          </a:endParaRPr>
        </a:p>
      </dgm:t>
    </dgm:pt>
    <dgm:pt modelId="{F10C5CC8-E585-884B-8574-896EF5DDE511}" type="parTrans" cxnId="{998FF4DE-54B7-BD40-AB9D-5D9DBC21F54E}">
      <dgm:prSet/>
      <dgm:spPr/>
      <dgm:t>
        <a:bodyPr/>
        <a:lstStyle/>
        <a:p>
          <a:endParaRPr lang="en-US"/>
        </a:p>
      </dgm:t>
    </dgm:pt>
    <dgm:pt modelId="{8DD42F7D-6D91-EA41-A2D9-F4ADC07F504A}" type="sibTrans" cxnId="{998FF4DE-54B7-BD40-AB9D-5D9DBC21F54E}">
      <dgm:prSet/>
      <dgm:spPr/>
      <dgm:t>
        <a:bodyPr/>
        <a:lstStyle/>
        <a:p>
          <a:endParaRPr lang="en-US"/>
        </a:p>
      </dgm:t>
    </dgm:pt>
    <dgm:pt modelId="{420D6EA2-93E9-D643-8EA0-6F3DA890036C}">
      <dgm:prSet phldrT="[Text]"/>
      <dgm:spPr/>
      <dgm:t>
        <a:bodyPr/>
        <a:lstStyle/>
        <a:p>
          <a:r>
            <a:rPr lang="el-GR" b="1" i="0" dirty="0" smtClean="0">
              <a:solidFill>
                <a:schemeClr val="bg1"/>
              </a:solidFill>
            </a:rPr>
            <a:t>Μαρία</a:t>
          </a:r>
          <a:endParaRPr lang="en-US" b="1" i="0" dirty="0">
            <a:solidFill>
              <a:schemeClr val="bg1"/>
            </a:solidFill>
          </a:endParaRPr>
        </a:p>
      </dgm:t>
    </dgm:pt>
    <dgm:pt modelId="{4B384B6B-92C7-454A-9F85-1EF0B03E535F}" type="parTrans" cxnId="{D30A8C6C-AE37-AD42-9E8D-C173B000800D}">
      <dgm:prSet/>
      <dgm:spPr/>
      <dgm:t>
        <a:bodyPr/>
        <a:lstStyle/>
        <a:p>
          <a:endParaRPr lang="en-US"/>
        </a:p>
      </dgm:t>
    </dgm:pt>
    <dgm:pt modelId="{97D0B63F-09EA-E04B-B8D5-1E3E4DA39749}" type="sibTrans" cxnId="{D30A8C6C-AE37-AD42-9E8D-C173B000800D}">
      <dgm:prSet/>
      <dgm:spPr/>
      <dgm:t>
        <a:bodyPr/>
        <a:lstStyle/>
        <a:p>
          <a:endParaRPr lang="en-US"/>
        </a:p>
      </dgm:t>
    </dgm:pt>
    <dgm:pt modelId="{804128C4-B50C-504E-AB37-B36BC6EF5C55}" type="pres">
      <dgm:prSet presAssocID="{13926CA5-293C-3C41-BB9D-DFD0F141D83C}" presName="cycle" presStyleCnt="0">
        <dgm:presLayoutVars>
          <dgm:dir/>
          <dgm:resizeHandles val="exact"/>
        </dgm:presLayoutVars>
      </dgm:prSet>
      <dgm:spPr/>
      <dgm:t>
        <a:bodyPr/>
        <a:lstStyle/>
        <a:p>
          <a:endParaRPr lang="en-US"/>
        </a:p>
      </dgm:t>
    </dgm:pt>
    <dgm:pt modelId="{240B4421-B159-314A-A1F1-8E6562BDACC4}" type="pres">
      <dgm:prSet presAssocID="{5E94D61D-E535-BE43-A6B9-83D64D9658D4}" presName="dummy" presStyleCnt="0"/>
      <dgm:spPr/>
    </dgm:pt>
    <dgm:pt modelId="{2C1CC29F-E814-EC40-AC91-D1BEFE017B39}" type="pres">
      <dgm:prSet presAssocID="{5E94D61D-E535-BE43-A6B9-83D64D9658D4}" presName="node" presStyleLbl="revTx" presStyleIdx="0" presStyleCnt="5">
        <dgm:presLayoutVars>
          <dgm:bulletEnabled val="1"/>
        </dgm:presLayoutVars>
      </dgm:prSet>
      <dgm:spPr/>
      <dgm:t>
        <a:bodyPr/>
        <a:lstStyle/>
        <a:p>
          <a:endParaRPr lang="en-US"/>
        </a:p>
      </dgm:t>
    </dgm:pt>
    <dgm:pt modelId="{C2F75B42-F18B-7447-B331-A852D915C3CF}" type="pres">
      <dgm:prSet presAssocID="{9FB06E2E-F867-5740-A182-ADB7F112FF31}" presName="sibTrans" presStyleLbl="node1" presStyleIdx="0" presStyleCnt="5"/>
      <dgm:spPr/>
      <dgm:t>
        <a:bodyPr/>
        <a:lstStyle/>
        <a:p>
          <a:endParaRPr lang="en-US"/>
        </a:p>
      </dgm:t>
    </dgm:pt>
    <dgm:pt modelId="{5E9A564B-D86C-5C46-82AA-BBED6597D0E1}" type="pres">
      <dgm:prSet presAssocID="{6DABEC2C-60EF-1447-A006-C461ECFE43BE}" presName="dummy" presStyleCnt="0"/>
      <dgm:spPr/>
    </dgm:pt>
    <dgm:pt modelId="{61CCFD20-DF08-5E44-938B-0542015B6F8B}" type="pres">
      <dgm:prSet presAssocID="{6DABEC2C-60EF-1447-A006-C461ECFE43BE}" presName="node" presStyleLbl="revTx" presStyleIdx="1" presStyleCnt="5">
        <dgm:presLayoutVars>
          <dgm:bulletEnabled val="1"/>
        </dgm:presLayoutVars>
      </dgm:prSet>
      <dgm:spPr/>
      <dgm:t>
        <a:bodyPr/>
        <a:lstStyle/>
        <a:p>
          <a:endParaRPr lang="en-US"/>
        </a:p>
      </dgm:t>
    </dgm:pt>
    <dgm:pt modelId="{6FBDF43C-3A0E-A449-BC2E-CDE5732E8E30}" type="pres">
      <dgm:prSet presAssocID="{BA7C2B38-D7DA-FF45-BFA0-D9B577A30D6C}" presName="sibTrans" presStyleLbl="node1" presStyleIdx="1" presStyleCnt="5"/>
      <dgm:spPr/>
      <dgm:t>
        <a:bodyPr/>
        <a:lstStyle/>
        <a:p>
          <a:endParaRPr lang="en-US"/>
        </a:p>
      </dgm:t>
    </dgm:pt>
    <dgm:pt modelId="{814ADCB1-E4B5-1244-8E9A-D558D8BF6C33}" type="pres">
      <dgm:prSet presAssocID="{1FE15329-5E66-2842-A572-768A228FF936}" presName="dummy" presStyleCnt="0"/>
      <dgm:spPr/>
    </dgm:pt>
    <dgm:pt modelId="{FB300C58-B105-CC45-8939-9DDB4673334A}" type="pres">
      <dgm:prSet presAssocID="{1FE15329-5E66-2842-A572-768A228FF936}" presName="node" presStyleLbl="revTx" presStyleIdx="2" presStyleCnt="5">
        <dgm:presLayoutVars>
          <dgm:bulletEnabled val="1"/>
        </dgm:presLayoutVars>
      </dgm:prSet>
      <dgm:spPr/>
      <dgm:t>
        <a:bodyPr/>
        <a:lstStyle/>
        <a:p>
          <a:endParaRPr lang="en-US"/>
        </a:p>
      </dgm:t>
    </dgm:pt>
    <dgm:pt modelId="{F7E92EF5-9D92-7649-AA1C-7B302A9C51B0}" type="pres">
      <dgm:prSet presAssocID="{A373E68A-32B5-3D46-9BD6-A8D2B5805D86}" presName="sibTrans" presStyleLbl="node1" presStyleIdx="2" presStyleCnt="5"/>
      <dgm:spPr/>
      <dgm:t>
        <a:bodyPr/>
        <a:lstStyle/>
        <a:p>
          <a:endParaRPr lang="en-US"/>
        </a:p>
      </dgm:t>
    </dgm:pt>
    <dgm:pt modelId="{A679FE1C-F53C-464C-BB01-770951BFBAC6}" type="pres">
      <dgm:prSet presAssocID="{15EDB9EB-7420-0745-8ACE-780849D16AC7}" presName="dummy" presStyleCnt="0"/>
      <dgm:spPr/>
    </dgm:pt>
    <dgm:pt modelId="{29FDF007-1878-A74E-AB8A-FD8579456848}" type="pres">
      <dgm:prSet presAssocID="{15EDB9EB-7420-0745-8ACE-780849D16AC7}" presName="node" presStyleLbl="revTx" presStyleIdx="3" presStyleCnt="5">
        <dgm:presLayoutVars>
          <dgm:bulletEnabled val="1"/>
        </dgm:presLayoutVars>
      </dgm:prSet>
      <dgm:spPr/>
      <dgm:t>
        <a:bodyPr/>
        <a:lstStyle/>
        <a:p>
          <a:endParaRPr lang="en-US"/>
        </a:p>
      </dgm:t>
    </dgm:pt>
    <dgm:pt modelId="{00A3B882-D5CA-0841-9CB1-7B22F871E953}" type="pres">
      <dgm:prSet presAssocID="{8DD42F7D-6D91-EA41-A2D9-F4ADC07F504A}" presName="sibTrans" presStyleLbl="node1" presStyleIdx="3" presStyleCnt="5"/>
      <dgm:spPr/>
      <dgm:t>
        <a:bodyPr/>
        <a:lstStyle/>
        <a:p>
          <a:endParaRPr lang="en-US"/>
        </a:p>
      </dgm:t>
    </dgm:pt>
    <dgm:pt modelId="{4F4FD4BD-C3C2-C64D-8F1E-2C1681A48761}" type="pres">
      <dgm:prSet presAssocID="{420D6EA2-93E9-D643-8EA0-6F3DA890036C}" presName="dummy" presStyleCnt="0"/>
      <dgm:spPr/>
    </dgm:pt>
    <dgm:pt modelId="{F96C3951-D9D9-BF4D-9B75-B9C7CA6DFDDB}" type="pres">
      <dgm:prSet presAssocID="{420D6EA2-93E9-D643-8EA0-6F3DA890036C}" presName="node" presStyleLbl="revTx" presStyleIdx="4" presStyleCnt="5">
        <dgm:presLayoutVars>
          <dgm:bulletEnabled val="1"/>
        </dgm:presLayoutVars>
      </dgm:prSet>
      <dgm:spPr/>
      <dgm:t>
        <a:bodyPr/>
        <a:lstStyle/>
        <a:p>
          <a:endParaRPr lang="en-US"/>
        </a:p>
      </dgm:t>
    </dgm:pt>
    <dgm:pt modelId="{A9BF4E6D-679C-BF4F-A5BF-F62074789CED}" type="pres">
      <dgm:prSet presAssocID="{97D0B63F-09EA-E04B-B8D5-1E3E4DA39749}" presName="sibTrans" presStyleLbl="node1" presStyleIdx="4" presStyleCnt="5"/>
      <dgm:spPr/>
      <dgm:t>
        <a:bodyPr/>
        <a:lstStyle/>
        <a:p>
          <a:endParaRPr lang="en-US"/>
        </a:p>
      </dgm:t>
    </dgm:pt>
  </dgm:ptLst>
  <dgm:cxnLst>
    <dgm:cxn modelId="{8968442B-7E30-834A-9EDB-CF163AF5B86F}" type="presOf" srcId="{8DD42F7D-6D91-EA41-A2D9-F4ADC07F504A}" destId="{00A3B882-D5CA-0841-9CB1-7B22F871E953}" srcOrd="0" destOrd="0" presId="urn:microsoft.com/office/officeart/2005/8/layout/cycle1"/>
    <dgm:cxn modelId="{B1371786-221C-8A4B-A4C0-3A501CE3FB9F}" type="presOf" srcId="{BA7C2B38-D7DA-FF45-BFA0-D9B577A30D6C}" destId="{6FBDF43C-3A0E-A449-BC2E-CDE5732E8E30}" srcOrd="0" destOrd="0" presId="urn:microsoft.com/office/officeart/2005/8/layout/cycle1"/>
    <dgm:cxn modelId="{E975FA94-C39B-F343-9C45-32CA4CEE608D}" type="presOf" srcId="{420D6EA2-93E9-D643-8EA0-6F3DA890036C}" destId="{F96C3951-D9D9-BF4D-9B75-B9C7CA6DFDDB}" srcOrd="0" destOrd="0" presId="urn:microsoft.com/office/officeart/2005/8/layout/cycle1"/>
    <dgm:cxn modelId="{D5E63C13-DC21-8548-BB47-12FA07B2E4A4}" type="presOf" srcId="{6DABEC2C-60EF-1447-A006-C461ECFE43BE}" destId="{61CCFD20-DF08-5E44-938B-0542015B6F8B}" srcOrd="0" destOrd="0" presId="urn:microsoft.com/office/officeart/2005/8/layout/cycle1"/>
    <dgm:cxn modelId="{D12C739F-EE68-1F45-9509-2795D633ED2D}" type="presOf" srcId="{A373E68A-32B5-3D46-9BD6-A8D2B5805D86}" destId="{F7E92EF5-9D92-7649-AA1C-7B302A9C51B0}" srcOrd="0" destOrd="0" presId="urn:microsoft.com/office/officeart/2005/8/layout/cycle1"/>
    <dgm:cxn modelId="{150534BF-F021-4542-B4F6-F0D142D83CBA}" type="presOf" srcId="{15EDB9EB-7420-0745-8ACE-780849D16AC7}" destId="{29FDF007-1878-A74E-AB8A-FD8579456848}" srcOrd="0" destOrd="0" presId="urn:microsoft.com/office/officeart/2005/8/layout/cycle1"/>
    <dgm:cxn modelId="{9629DB51-585C-CB42-996D-E456CA3FCA3D}" type="presOf" srcId="{13926CA5-293C-3C41-BB9D-DFD0F141D83C}" destId="{804128C4-B50C-504E-AB37-B36BC6EF5C55}" srcOrd="0" destOrd="0" presId="urn:microsoft.com/office/officeart/2005/8/layout/cycle1"/>
    <dgm:cxn modelId="{998FF4DE-54B7-BD40-AB9D-5D9DBC21F54E}" srcId="{13926CA5-293C-3C41-BB9D-DFD0F141D83C}" destId="{15EDB9EB-7420-0745-8ACE-780849D16AC7}" srcOrd="3" destOrd="0" parTransId="{F10C5CC8-E585-884B-8574-896EF5DDE511}" sibTransId="{8DD42F7D-6D91-EA41-A2D9-F4ADC07F504A}"/>
    <dgm:cxn modelId="{D30A8C6C-AE37-AD42-9E8D-C173B000800D}" srcId="{13926CA5-293C-3C41-BB9D-DFD0F141D83C}" destId="{420D6EA2-93E9-D643-8EA0-6F3DA890036C}" srcOrd="4" destOrd="0" parTransId="{4B384B6B-92C7-454A-9F85-1EF0B03E535F}" sibTransId="{97D0B63F-09EA-E04B-B8D5-1E3E4DA39749}"/>
    <dgm:cxn modelId="{87777CC3-B597-CE48-8106-33B7FC694E6C}" type="presOf" srcId="{9FB06E2E-F867-5740-A182-ADB7F112FF31}" destId="{C2F75B42-F18B-7447-B331-A852D915C3CF}" srcOrd="0" destOrd="0" presId="urn:microsoft.com/office/officeart/2005/8/layout/cycle1"/>
    <dgm:cxn modelId="{406EC0BC-667F-C947-9D70-2D4ED434E8F5}" type="presOf" srcId="{97D0B63F-09EA-E04B-B8D5-1E3E4DA39749}" destId="{A9BF4E6D-679C-BF4F-A5BF-F62074789CED}" srcOrd="0" destOrd="0" presId="urn:microsoft.com/office/officeart/2005/8/layout/cycle1"/>
    <dgm:cxn modelId="{2CD2BFEA-D3A6-354F-9AFA-540004D83DCD}" srcId="{13926CA5-293C-3C41-BB9D-DFD0F141D83C}" destId="{1FE15329-5E66-2842-A572-768A228FF936}" srcOrd="2" destOrd="0" parTransId="{C2069D43-0D07-B646-8E0A-51638A8805C9}" sibTransId="{A373E68A-32B5-3D46-9BD6-A8D2B5805D86}"/>
    <dgm:cxn modelId="{CD328C7D-5644-E746-BD56-3BDD0967AB1D}" srcId="{13926CA5-293C-3C41-BB9D-DFD0F141D83C}" destId="{5E94D61D-E535-BE43-A6B9-83D64D9658D4}" srcOrd="0" destOrd="0" parTransId="{49BA96DB-B956-464C-9775-6290F11D413A}" sibTransId="{9FB06E2E-F867-5740-A182-ADB7F112FF31}"/>
    <dgm:cxn modelId="{ADDC6942-880A-BB4D-8450-98FF92E78649}" type="presOf" srcId="{1FE15329-5E66-2842-A572-768A228FF936}" destId="{FB300C58-B105-CC45-8939-9DDB4673334A}" srcOrd="0" destOrd="0" presId="urn:microsoft.com/office/officeart/2005/8/layout/cycle1"/>
    <dgm:cxn modelId="{F4E08E05-819E-5F4C-A0A0-0DB92D759CA7}" srcId="{13926CA5-293C-3C41-BB9D-DFD0F141D83C}" destId="{6DABEC2C-60EF-1447-A006-C461ECFE43BE}" srcOrd="1" destOrd="0" parTransId="{37EEE82A-9FC4-4B48-B248-4F7CAEBE3C41}" sibTransId="{BA7C2B38-D7DA-FF45-BFA0-D9B577A30D6C}"/>
    <dgm:cxn modelId="{FD1D1B6F-623A-8B40-B519-83E636454664}" type="presOf" srcId="{5E94D61D-E535-BE43-A6B9-83D64D9658D4}" destId="{2C1CC29F-E814-EC40-AC91-D1BEFE017B39}" srcOrd="0" destOrd="0" presId="urn:microsoft.com/office/officeart/2005/8/layout/cycle1"/>
    <dgm:cxn modelId="{38601A93-6C6D-3048-A5F4-4255E67A544F}" type="presParOf" srcId="{804128C4-B50C-504E-AB37-B36BC6EF5C55}" destId="{240B4421-B159-314A-A1F1-8E6562BDACC4}" srcOrd="0" destOrd="0" presId="urn:microsoft.com/office/officeart/2005/8/layout/cycle1"/>
    <dgm:cxn modelId="{A2F53C1C-5BAA-CD42-9DE1-880085969F5B}" type="presParOf" srcId="{804128C4-B50C-504E-AB37-B36BC6EF5C55}" destId="{2C1CC29F-E814-EC40-AC91-D1BEFE017B39}" srcOrd="1" destOrd="0" presId="urn:microsoft.com/office/officeart/2005/8/layout/cycle1"/>
    <dgm:cxn modelId="{178DE1C4-6688-5A4B-8209-BF066889C97D}" type="presParOf" srcId="{804128C4-B50C-504E-AB37-B36BC6EF5C55}" destId="{C2F75B42-F18B-7447-B331-A852D915C3CF}" srcOrd="2" destOrd="0" presId="urn:microsoft.com/office/officeart/2005/8/layout/cycle1"/>
    <dgm:cxn modelId="{A6565563-752E-734E-AFA3-D01A6C411C36}" type="presParOf" srcId="{804128C4-B50C-504E-AB37-B36BC6EF5C55}" destId="{5E9A564B-D86C-5C46-82AA-BBED6597D0E1}" srcOrd="3" destOrd="0" presId="urn:microsoft.com/office/officeart/2005/8/layout/cycle1"/>
    <dgm:cxn modelId="{0DA29C1A-8A39-F54D-8BB6-8B908768B24C}" type="presParOf" srcId="{804128C4-B50C-504E-AB37-B36BC6EF5C55}" destId="{61CCFD20-DF08-5E44-938B-0542015B6F8B}" srcOrd="4" destOrd="0" presId="urn:microsoft.com/office/officeart/2005/8/layout/cycle1"/>
    <dgm:cxn modelId="{6D1ADD19-7CAC-4C4E-9DFF-C65770B14AB5}" type="presParOf" srcId="{804128C4-B50C-504E-AB37-B36BC6EF5C55}" destId="{6FBDF43C-3A0E-A449-BC2E-CDE5732E8E30}" srcOrd="5" destOrd="0" presId="urn:microsoft.com/office/officeart/2005/8/layout/cycle1"/>
    <dgm:cxn modelId="{4F0F53F9-C547-0848-8B63-BB847B7DEB32}" type="presParOf" srcId="{804128C4-B50C-504E-AB37-B36BC6EF5C55}" destId="{814ADCB1-E4B5-1244-8E9A-D558D8BF6C33}" srcOrd="6" destOrd="0" presId="urn:microsoft.com/office/officeart/2005/8/layout/cycle1"/>
    <dgm:cxn modelId="{F3A05884-1184-A543-928C-28404422F646}" type="presParOf" srcId="{804128C4-B50C-504E-AB37-B36BC6EF5C55}" destId="{FB300C58-B105-CC45-8939-9DDB4673334A}" srcOrd="7" destOrd="0" presId="urn:microsoft.com/office/officeart/2005/8/layout/cycle1"/>
    <dgm:cxn modelId="{F9B63F2F-0D21-C449-992B-23589E2190EF}" type="presParOf" srcId="{804128C4-B50C-504E-AB37-B36BC6EF5C55}" destId="{F7E92EF5-9D92-7649-AA1C-7B302A9C51B0}" srcOrd="8" destOrd="0" presId="urn:microsoft.com/office/officeart/2005/8/layout/cycle1"/>
    <dgm:cxn modelId="{5192E45F-FE21-3B4B-A91E-9959CEB4740A}" type="presParOf" srcId="{804128C4-B50C-504E-AB37-B36BC6EF5C55}" destId="{A679FE1C-F53C-464C-BB01-770951BFBAC6}" srcOrd="9" destOrd="0" presId="urn:microsoft.com/office/officeart/2005/8/layout/cycle1"/>
    <dgm:cxn modelId="{4D65E716-D46C-B341-AEFA-AF26FC0DF5EA}" type="presParOf" srcId="{804128C4-B50C-504E-AB37-B36BC6EF5C55}" destId="{29FDF007-1878-A74E-AB8A-FD8579456848}" srcOrd="10" destOrd="0" presId="urn:microsoft.com/office/officeart/2005/8/layout/cycle1"/>
    <dgm:cxn modelId="{E5A36CFF-D4A2-9541-A6D7-2045BED68F4E}" type="presParOf" srcId="{804128C4-B50C-504E-AB37-B36BC6EF5C55}" destId="{00A3B882-D5CA-0841-9CB1-7B22F871E953}" srcOrd="11" destOrd="0" presId="urn:microsoft.com/office/officeart/2005/8/layout/cycle1"/>
    <dgm:cxn modelId="{A7AD7F68-BCEA-4E49-9395-F973E6E09309}" type="presParOf" srcId="{804128C4-B50C-504E-AB37-B36BC6EF5C55}" destId="{4F4FD4BD-C3C2-C64D-8F1E-2C1681A48761}" srcOrd="12" destOrd="0" presId="urn:microsoft.com/office/officeart/2005/8/layout/cycle1"/>
    <dgm:cxn modelId="{5CCCA469-A830-0349-BB01-F87BDCBF269A}" type="presParOf" srcId="{804128C4-B50C-504E-AB37-B36BC6EF5C55}" destId="{F96C3951-D9D9-BF4D-9B75-B9C7CA6DFDDB}" srcOrd="13" destOrd="0" presId="urn:microsoft.com/office/officeart/2005/8/layout/cycle1"/>
    <dgm:cxn modelId="{599F9CB6-5C66-B94B-BBFE-4FD43BB9BA55}" type="presParOf" srcId="{804128C4-B50C-504E-AB37-B36BC6EF5C55}" destId="{A9BF4E6D-679C-BF4F-A5BF-F62074789CED}"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6902D-A176-3B43-9220-183D6E8F0B49}">
      <dsp:nvSpPr>
        <dsp:cNvPr id="0" name=""/>
        <dsp:cNvSpPr/>
      </dsp:nvSpPr>
      <dsp:spPr>
        <a:xfrm>
          <a:off x="4855287" y="46589"/>
          <a:ext cx="1547068" cy="1547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l-GR" sz="2200" b="1" i="0" kern="1200" dirty="0" smtClean="0">
              <a:solidFill>
                <a:schemeClr val="bg1"/>
              </a:solidFill>
            </a:rPr>
            <a:t>θυμώνει</a:t>
          </a:r>
          <a:endParaRPr lang="en-US" sz="2200" b="1" i="0" kern="1200" dirty="0">
            <a:solidFill>
              <a:schemeClr val="bg1"/>
            </a:solidFill>
          </a:endParaRPr>
        </a:p>
      </dsp:txBody>
      <dsp:txXfrm>
        <a:off x="4855287" y="46589"/>
        <a:ext cx="1547068" cy="1547068"/>
      </dsp:txXfrm>
    </dsp:sp>
    <dsp:sp modelId="{A0D885ED-0E62-9F4C-849D-D34D0C627140}">
      <dsp:nvSpPr>
        <dsp:cNvPr id="0" name=""/>
        <dsp:cNvSpPr/>
      </dsp:nvSpPr>
      <dsp:spPr>
        <a:xfrm>
          <a:off x="1212174" y="1370"/>
          <a:ext cx="5805250" cy="5805250"/>
        </a:xfrm>
        <a:prstGeom prst="circularArrow">
          <a:avLst>
            <a:gd name="adj1" fmla="val 5197"/>
            <a:gd name="adj2" fmla="val 335657"/>
            <a:gd name="adj3" fmla="val 21294284"/>
            <a:gd name="adj4" fmla="val 19765326"/>
            <a:gd name="adj5" fmla="val 606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F323320-3E2E-EA46-8FF4-187798631DFA}">
      <dsp:nvSpPr>
        <dsp:cNvPr id="0" name=""/>
        <dsp:cNvSpPr/>
      </dsp:nvSpPr>
      <dsp:spPr>
        <a:xfrm>
          <a:off x="5791003" y="2926429"/>
          <a:ext cx="1547068" cy="1547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l-GR" sz="2200" b="1" i="0" kern="1200" dirty="0" smtClean="0">
              <a:solidFill>
                <a:schemeClr val="bg1"/>
              </a:solidFill>
            </a:rPr>
            <a:t>Μαρία</a:t>
          </a:r>
          <a:endParaRPr lang="en-US" sz="2200" b="1" i="0" kern="1200" dirty="0">
            <a:solidFill>
              <a:schemeClr val="bg1"/>
            </a:solidFill>
          </a:endParaRPr>
        </a:p>
      </dsp:txBody>
      <dsp:txXfrm>
        <a:off x="5791003" y="2926429"/>
        <a:ext cx="1547068" cy="1547068"/>
      </dsp:txXfrm>
    </dsp:sp>
    <dsp:sp modelId="{5EB99C4A-4B04-D44D-8A1A-AFD38EA52C39}">
      <dsp:nvSpPr>
        <dsp:cNvPr id="0" name=""/>
        <dsp:cNvSpPr/>
      </dsp:nvSpPr>
      <dsp:spPr>
        <a:xfrm>
          <a:off x="1212174" y="1370"/>
          <a:ext cx="5805250" cy="5805250"/>
        </a:xfrm>
        <a:prstGeom prst="circularArrow">
          <a:avLst>
            <a:gd name="adj1" fmla="val 5197"/>
            <a:gd name="adj2" fmla="val 335657"/>
            <a:gd name="adj3" fmla="val 4015778"/>
            <a:gd name="adj4" fmla="val 2252441"/>
            <a:gd name="adj5" fmla="val 606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DA5D22D-E9B8-CC48-BAF1-187866A24610}">
      <dsp:nvSpPr>
        <dsp:cNvPr id="0" name=""/>
        <dsp:cNvSpPr/>
      </dsp:nvSpPr>
      <dsp:spPr>
        <a:xfrm>
          <a:off x="3341265" y="4706268"/>
          <a:ext cx="1547068" cy="1547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l-GR" sz="2200" b="1" i="0" kern="1200" dirty="0" smtClean="0">
              <a:solidFill>
                <a:schemeClr val="bg1"/>
              </a:solidFill>
            </a:rPr>
            <a:t>απολογείται</a:t>
          </a:r>
          <a:endParaRPr lang="en-US" sz="2200" b="1" i="0" kern="1200" dirty="0">
            <a:solidFill>
              <a:schemeClr val="bg1"/>
            </a:solidFill>
          </a:endParaRPr>
        </a:p>
      </dsp:txBody>
      <dsp:txXfrm>
        <a:off x="3341265" y="4706268"/>
        <a:ext cx="1547068" cy="1547068"/>
      </dsp:txXfrm>
    </dsp:sp>
    <dsp:sp modelId="{51953F4D-7BB2-B045-BCA3-B7FE3FA4B832}">
      <dsp:nvSpPr>
        <dsp:cNvPr id="0" name=""/>
        <dsp:cNvSpPr/>
      </dsp:nvSpPr>
      <dsp:spPr>
        <a:xfrm>
          <a:off x="1212174" y="1370"/>
          <a:ext cx="5805250" cy="5805250"/>
        </a:xfrm>
        <a:prstGeom prst="circularArrow">
          <a:avLst>
            <a:gd name="adj1" fmla="val 5197"/>
            <a:gd name="adj2" fmla="val 335657"/>
            <a:gd name="adj3" fmla="val 8211902"/>
            <a:gd name="adj4" fmla="val 6448564"/>
            <a:gd name="adj5" fmla="val 606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40D1452-0049-5945-90A0-520C89DCF04C}">
      <dsp:nvSpPr>
        <dsp:cNvPr id="0" name=""/>
        <dsp:cNvSpPr/>
      </dsp:nvSpPr>
      <dsp:spPr>
        <a:xfrm>
          <a:off x="891527" y="2926429"/>
          <a:ext cx="1547068" cy="1547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l-GR" sz="2200" b="1" i="0" kern="1200" dirty="0" smtClean="0">
              <a:solidFill>
                <a:schemeClr val="bg1"/>
              </a:solidFill>
            </a:rPr>
            <a:t>Γιώργος</a:t>
          </a:r>
          <a:endParaRPr lang="en-US" sz="2200" b="1" i="0" kern="1200" dirty="0">
            <a:solidFill>
              <a:schemeClr val="bg1"/>
            </a:solidFill>
          </a:endParaRPr>
        </a:p>
      </dsp:txBody>
      <dsp:txXfrm>
        <a:off x="891527" y="2926429"/>
        <a:ext cx="1547068" cy="1547068"/>
      </dsp:txXfrm>
    </dsp:sp>
    <dsp:sp modelId="{6CE73944-B7FB-6742-B813-CD51098E3C95}">
      <dsp:nvSpPr>
        <dsp:cNvPr id="0" name=""/>
        <dsp:cNvSpPr/>
      </dsp:nvSpPr>
      <dsp:spPr>
        <a:xfrm>
          <a:off x="1525948" y="-22"/>
          <a:ext cx="5805250" cy="5805250"/>
        </a:xfrm>
        <a:prstGeom prst="circularArrow">
          <a:avLst>
            <a:gd name="adj1" fmla="val 5197"/>
            <a:gd name="adj2" fmla="val 335657"/>
            <a:gd name="adj3" fmla="val 12299017"/>
            <a:gd name="adj4" fmla="val 10770059"/>
            <a:gd name="adj5" fmla="val 606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7F405E5-709E-064F-A499-538559100483}">
      <dsp:nvSpPr>
        <dsp:cNvPr id="0" name=""/>
        <dsp:cNvSpPr/>
      </dsp:nvSpPr>
      <dsp:spPr>
        <a:xfrm>
          <a:off x="1827244" y="46589"/>
          <a:ext cx="1547068" cy="1547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l-GR" sz="2200" b="1" i="0" kern="1200" dirty="0" smtClean="0">
              <a:solidFill>
                <a:schemeClr val="bg1"/>
              </a:solidFill>
            </a:rPr>
            <a:t>εκνευρίζεται</a:t>
          </a:r>
          <a:endParaRPr lang="en-US" sz="2200" b="1" i="0" kern="1200" dirty="0">
            <a:solidFill>
              <a:schemeClr val="bg1"/>
            </a:solidFill>
          </a:endParaRPr>
        </a:p>
      </dsp:txBody>
      <dsp:txXfrm>
        <a:off x="1827244" y="46589"/>
        <a:ext cx="1547068" cy="1547068"/>
      </dsp:txXfrm>
    </dsp:sp>
    <dsp:sp modelId="{7D3DF8A5-8B25-6C4D-A3E6-92B394C2F8F9}">
      <dsp:nvSpPr>
        <dsp:cNvPr id="0" name=""/>
        <dsp:cNvSpPr/>
      </dsp:nvSpPr>
      <dsp:spPr>
        <a:xfrm>
          <a:off x="1233131" y="212333"/>
          <a:ext cx="5805250" cy="5805250"/>
        </a:xfrm>
        <a:prstGeom prst="circularArrow">
          <a:avLst>
            <a:gd name="adj1" fmla="val 5197"/>
            <a:gd name="adj2" fmla="val 335657"/>
            <a:gd name="adj3" fmla="val 16866764"/>
            <a:gd name="adj4" fmla="val 15197579"/>
            <a:gd name="adj5" fmla="val 606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CC29F-E814-EC40-AC91-D1BEFE017B39}">
      <dsp:nvSpPr>
        <dsp:cNvPr id="0" name=""/>
        <dsp:cNvSpPr/>
      </dsp:nvSpPr>
      <dsp:spPr>
        <a:xfrm>
          <a:off x="4847731" y="44928"/>
          <a:ext cx="1530994" cy="1530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l-GR" sz="2600" b="1" i="0" kern="1200" dirty="0" smtClean="0">
              <a:solidFill>
                <a:schemeClr val="bg1"/>
              </a:solidFill>
            </a:rPr>
            <a:t>κυνηγάει</a:t>
          </a:r>
          <a:endParaRPr lang="en-US" sz="2600" b="1" i="0" kern="1200" dirty="0">
            <a:solidFill>
              <a:schemeClr val="bg1"/>
            </a:solidFill>
          </a:endParaRPr>
        </a:p>
      </dsp:txBody>
      <dsp:txXfrm>
        <a:off x="4847731" y="44928"/>
        <a:ext cx="1530994" cy="1530994"/>
      </dsp:txXfrm>
    </dsp:sp>
    <dsp:sp modelId="{C2F75B42-F18B-7447-B331-A852D915C3CF}">
      <dsp:nvSpPr>
        <dsp:cNvPr id="0" name=""/>
        <dsp:cNvSpPr/>
      </dsp:nvSpPr>
      <dsp:spPr>
        <a:xfrm>
          <a:off x="1242097" y="134"/>
          <a:ext cx="5745405" cy="5745405"/>
        </a:xfrm>
        <a:prstGeom prst="circularArrow">
          <a:avLst>
            <a:gd name="adj1" fmla="val 5196"/>
            <a:gd name="adj2" fmla="val 335626"/>
            <a:gd name="adj3" fmla="val 21294410"/>
            <a:gd name="adj4" fmla="val 19765215"/>
            <a:gd name="adj5" fmla="val 6062"/>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1CCFD20-DF08-5E44-938B-0542015B6F8B}">
      <dsp:nvSpPr>
        <dsp:cNvPr id="0" name=""/>
        <dsp:cNvSpPr/>
      </dsp:nvSpPr>
      <dsp:spPr>
        <a:xfrm>
          <a:off x="5773812" y="2895110"/>
          <a:ext cx="1530994" cy="1530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l-GR" sz="2600" b="1" i="0" kern="1200" dirty="0" smtClean="0">
              <a:solidFill>
                <a:schemeClr val="bg1"/>
              </a:solidFill>
            </a:rPr>
            <a:t>Γιώργος</a:t>
          </a:r>
          <a:endParaRPr lang="en-US" sz="2600" b="1" i="0" kern="1200" dirty="0">
            <a:solidFill>
              <a:schemeClr val="bg1"/>
            </a:solidFill>
          </a:endParaRPr>
        </a:p>
      </dsp:txBody>
      <dsp:txXfrm>
        <a:off x="5773812" y="2895110"/>
        <a:ext cx="1530994" cy="1530994"/>
      </dsp:txXfrm>
    </dsp:sp>
    <dsp:sp modelId="{6FBDF43C-3A0E-A449-BC2E-CDE5732E8E30}">
      <dsp:nvSpPr>
        <dsp:cNvPr id="0" name=""/>
        <dsp:cNvSpPr/>
      </dsp:nvSpPr>
      <dsp:spPr>
        <a:xfrm>
          <a:off x="1242097" y="134"/>
          <a:ext cx="5745405" cy="5745405"/>
        </a:xfrm>
        <a:prstGeom prst="circularArrow">
          <a:avLst>
            <a:gd name="adj1" fmla="val 5196"/>
            <a:gd name="adj2" fmla="val 335626"/>
            <a:gd name="adj3" fmla="val 4015909"/>
            <a:gd name="adj4" fmla="val 2252321"/>
            <a:gd name="adj5" fmla="val 6062"/>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B300C58-B105-CC45-8939-9DDB4673334A}">
      <dsp:nvSpPr>
        <dsp:cNvPr id="0" name=""/>
        <dsp:cNvSpPr/>
      </dsp:nvSpPr>
      <dsp:spPr>
        <a:xfrm>
          <a:off x="3349302" y="4656620"/>
          <a:ext cx="1530994" cy="1530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l-GR" sz="2600" b="1" i="0" kern="1200" dirty="0" smtClean="0">
              <a:solidFill>
                <a:schemeClr val="bg1"/>
              </a:solidFill>
            </a:rPr>
            <a:t>απειλείται</a:t>
          </a:r>
          <a:endParaRPr lang="en-US" sz="2600" b="1" i="0" kern="1200" dirty="0">
            <a:solidFill>
              <a:schemeClr val="bg1"/>
            </a:solidFill>
          </a:endParaRPr>
        </a:p>
      </dsp:txBody>
      <dsp:txXfrm>
        <a:off x="3349302" y="4656620"/>
        <a:ext cx="1530994" cy="1530994"/>
      </dsp:txXfrm>
    </dsp:sp>
    <dsp:sp modelId="{F7E92EF5-9D92-7649-AA1C-7B302A9C51B0}">
      <dsp:nvSpPr>
        <dsp:cNvPr id="0" name=""/>
        <dsp:cNvSpPr/>
      </dsp:nvSpPr>
      <dsp:spPr>
        <a:xfrm>
          <a:off x="1242097" y="134"/>
          <a:ext cx="5745405" cy="5745405"/>
        </a:xfrm>
        <a:prstGeom prst="circularArrow">
          <a:avLst>
            <a:gd name="adj1" fmla="val 5196"/>
            <a:gd name="adj2" fmla="val 335626"/>
            <a:gd name="adj3" fmla="val 8212053"/>
            <a:gd name="adj4" fmla="val 6448465"/>
            <a:gd name="adj5" fmla="val 6062"/>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9FDF007-1878-A74E-AB8A-FD8579456848}">
      <dsp:nvSpPr>
        <dsp:cNvPr id="0" name=""/>
        <dsp:cNvSpPr/>
      </dsp:nvSpPr>
      <dsp:spPr>
        <a:xfrm>
          <a:off x="924792" y="2895110"/>
          <a:ext cx="1530994" cy="1530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l-GR" sz="2600" b="1" i="0" kern="1200" dirty="0" smtClean="0">
              <a:solidFill>
                <a:schemeClr val="bg1"/>
              </a:solidFill>
            </a:rPr>
            <a:t>φεύγει</a:t>
          </a:r>
          <a:endParaRPr lang="en-US" sz="2600" b="1" i="0" kern="1200" dirty="0">
            <a:solidFill>
              <a:schemeClr val="bg1"/>
            </a:solidFill>
          </a:endParaRPr>
        </a:p>
      </dsp:txBody>
      <dsp:txXfrm>
        <a:off x="924792" y="2895110"/>
        <a:ext cx="1530994" cy="1530994"/>
      </dsp:txXfrm>
    </dsp:sp>
    <dsp:sp modelId="{00A3B882-D5CA-0841-9CB1-7B22F871E953}">
      <dsp:nvSpPr>
        <dsp:cNvPr id="0" name=""/>
        <dsp:cNvSpPr/>
      </dsp:nvSpPr>
      <dsp:spPr>
        <a:xfrm>
          <a:off x="1242097" y="134"/>
          <a:ext cx="5745405" cy="5745405"/>
        </a:xfrm>
        <a:prstGeom prst="circularArrow">
          <a:avLst>
            <a:gd name="adj1" fmla="val 5196"/>
            <a:gd name="adj2" fmla="val 335626"/>
            <a:gd name="adj3" fmla="val 12299159"/>
            <a:gd name="adj4" fmla="val 10769963"/>
            <a:gd name="adj5" fmla="val 6062"/>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96C3951-D9D9-BF4D-9B75-B9C7CA6DFDDB}">
      <dsp:nvSpPr>
        <dsp:cNvPr id="0" name=""/>
        <dsp:cNvSpPr/>
      </dsp:nvSpPr>
      <dsp:spPr>
        <a:xfrm>
          <a:off x="1850873" y="44928"/>
          <a:ext cx="1530994" cy="1530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l-GR" sz="2600" b="1" i="0" kern="1200" dirty="0" smtClean="0">
              <a:solidFill>
                <a:schemeClr val="bg1"/>
              </a:solidFill>
            </a:rPr>
            <a:t>Μαρία</a:t>
          </a:r>
          <a:endParaRPr lang="en-US" sz="2600" b="1" i="0" kern="1200" dirty="0">
            <a:solidFill>
              <a:schemeClr val="bg1"/>
            </a:solidFill>
          </a:endParaRPr>
        </a:p>
      </dsp:txBody>
      <dsp:txXfrm>
        <a:off x="1850873" y="44928"/>
        <a:ext cx="1530994" cy="1530994"/>
      </dsp:txXfrm>
    </dsp:sp>
    <dsp:sp modelId="{A9BF4E6D-679C-BF4F-A5BF-F62074789CED}">
      <dsp:nvSpPr>
        <dsp:cNvPr id="0" name=""/>
        <dsp:cNvSpPr/>
      </dsp:nvSpPr>
      <dsp:spPr>
        <a:xfrm>
          <a:off x="1242097" y="134"/>
          <a:ext cx="5745405" cy="5745405"/>
        </a:xfrm>
        <a:prstGeom prst="circularArrow">
          <a:avLst>
            <a:gd name="adj1" fmla="val 5196"/>
            <a:gd name="adj2" fmla="val 335626"/>
            <a:gd name="adj3" fmla="val 16866894"/>
            <a:gd name="adj4" fmla="val 15197480"/>
            <a:gd name="adj5" fmla="val 6062"/>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E09540-0293-CF43-A85B-C9DFF1226C39}" type="datetimeFigureOut">
              <a:rPr lang="en-US" smtClean="0"/>
              <a:pPr/>
              <a:t>11/26/18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BC4C73-CDE8-EF4F-9781-0F7DE5FF969C}" type="slidenum">
              <a:rPr lang="en-US" smtClean="0"/>
              <a:pPr/>
              <a:t>‹#›</a:t>
            </a:fld>
            <a:endParaRPr lang="en-US" dirty="0"/>
          </a:p>
        </p:txBody>
      </p:sp>
    </p:spTree>
    <p:extLst>
      <p:ext uri="{BB962C8B-B14F-4D97-AF65-F5344CB8AC3E}">
        <p14:creationId xmlns:p14="http://schemas.microsoft.com/office/powerpoint/2010/main" val="2319808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BC4C73-CDE8-EF4F-9781-0F7DE5FF969C}"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C7D30FAC-081E-5D47-933A-20997D653DD4}"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771606-54EB-8546-8286-77A20909898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30FAC-081E-5D47-933A-20997D653DD4}" type="datetimeFigureOut">
              <a:rPr lang="en-US" smtClean="0"/>
              <a:pPr/>
              <a:t>11/26/18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71606-54EB-8546-8286-77A20909898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smtClean="0">
                <a:solidFill>
                  <a:schemeClr val="bg1"/>
                </a:solidFill>
              </a:rPr>
              <a:t>Κατασκευάζοντας την οικογενειακή ζωή</a:t>
            </a:r>
            <a:endParaRPr lang="en-US" b="1" dirty="0">
              <a:solidFill>
                <a:schemeClr val="bg1"/>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81958"/>
          </a:xfrm>
        </p:spPr>
        <p:txBody>
          <a:bodyPr>
            <a:normAutofit/>
          </a:bodyPr>
          <a:lstStyle/>
          <a:p>
            <a:r>
              <a:rPr lang="el-GR" sz="3600" b="1" dirty="0" smtClean="0">
                <a:solidFill>
                  <a:schemeClr val="bg1"/>
                </a:solidFill>
              </a:rPr>
              <a:t>Εσωτερικές σχέσεις</a:t>
            </a:r>
            <a:endParaRPr lang="en-US" sz="3600" b="1" dirty="0">
              <a:solidFill>
                <a:schemeClr val="bg1"/>
              </a:solidFill>
            </a:endParaRPr>
          </a:p>
        </p:txBody>
      </p:sp>
      <p:sp>
        <p:nvSpPr>
          <p:cNvPr id="3" name="Content Placeholder 2"/>
          <p:cNvSpPr>
            <a:spLocks noGrp="1"/>
          </p:cNvSpPr>
          <p:nvPr>
            <p:ph idx="1"/>
          </p:nvPr>
        </p:nvSpPr>
        <p:spPr>
          <a:xfrm>
            <a:off x="457200" y="970264"/>
            <a:ext cx="8229600" cy="5494361"/>
          </a:xfrm>
        </p:spPr>
        <p:txBody>
          <a:bodyPr/>
          <a:lstStyle/>
          <a:p>
            <a:pPr>
              <a:buNone/>
            </a:pPr>
            <a:r>
              <a:rPr lang="el-GR" b="1" dirty="0" smtClean="0">
                <a:solidFill>
                  <a:schemeClr val="bg1"/>
                </a:solidFill>
              </a:rPr>
              <a:t>•  Εξουσία, οικειότητα, όρια εντός της οικογένειας. Οι οικογένειες αναπτύσσουν </a:t>
            </a:r>
          </a:p>
          <a:p>
            <a:pPr>
              <a:buNone/>
            </a:pPr>
            <a:r>
              <a:rPr lang="el-GR" b="1" dirty="0" smtClean="0">
                <a:solidFill>
                  <a:schemeClr val="bg1"/>
                </a:solidFill>
              </a:rPr>
              <a:t>    πεποιθήσεις για το σχηματισμό κανόνων σε σχέση με τη λήψη αποφάσεων, τον προσωπικό χώρο, τις συναισθηματικές ανάγκες (στοργή, σεξουαλική εγγύτητα, υποστήριξη)</a:t>
            </a:r>
          </a:p>
          <a:p>
            <a:pPr>
              <a:buNone/>
            </a:pPr>
            <a:r>
              <a:rPr lang="el-GR" b="1" dirty="0" smtClean="0">
                <a:solidFill>
                  <a:schemeClr val="bg1"/>
                </a:solidFill>
              </a:rPr>
              <a:t>•  Ρόλοι και καθήκοντα  </a:t>
            </a:r>
          </a:p>
          <a:p>
            <a:pPr>
              <a:buNone/>
            </a:pPr>
            <a:r>
              <a:rPr lang="el-GR" b="1" dirty="0" smtClean="0">
                <a:solidFill>
                  <a:schemeClr val="bg1"/>
                </a:solidFill>
              </a:rPr>
              <a:t>•  Φύλο και διαπραγμάτευσή του (διαφυλικοί</a:t>
            </a:r>
          </a:p>
          <a:p>
            <a:pPr>
              <a:buNone/>
            </a:pPr>
            <a:r>
              <a:rPr lang="el-GR" b="1" dirty="0">
                <a:solidFill>
                  <a:schemeClr val="bg1"/>
                </a:solidFill>
              </a:rPr>
              <a:t> </a:t>
            </a:r>
            <a:r>
              <a:rPr lang="el-GR" b="1" dirty="0" smtClean="0">
                <a:solidFill>
                  <a:schemeClr val="bg1"/>
                </a:solidFill>
              </a:rPr>
              <a:t>   ρόλοι και προσδοκίες)</a:t>
            </a:r>
          </a:p>
          <a:p>
            <a:pPr>
              <a:buNone/>
            </a:pPr>
            <a:endParaRPr lang="el-GR" b="1" dirty="0" smtClean="0">
              <a:solidFill>
                <a:schemeClr val="bg1"/>
              </a:solidFill>
            </a:endParaRPr>
          </a:p>
          <a:p>
            <a:pPr>
              <a:buNone/>
            </a:pPr>
            <a:endParaRPr lang="el-GR"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8469"/>
          </a:xfrm>
        </p:spPr>
        <p:txBody>
          <a:bodyPr/>
          <a:lstStyle/>
          <a:p>
            <a:r>
              <a:rPr lang="el-GR" b="1" u="heavy" dirty="0" smtClean="0">
                <a:solidFill>
                  <a:schemeClr val="bg1"/>
                </a:solidFill>
              </a:rPr>
              <a:t>Ο κύκλος ζωής της οικογένειας</a:t>
            </a:r>
            <a:endParaRPr lang="en-US" b="1" u="heavy" dirty="0">
              <a:solidFill>
                <a:schemeClr val="bg1"/>
              </a:solidFill>
            </a:endParaRPr>
          </a:p>
        </p:txBody>
      </p:sp>
      <p:sp>
        <p:nvSpPr>
          <p:cNvPr id="3" name="Content Placeholder 2"/>
          <p:cNvSpPr>
            <a:spLocks noGrp="1"/>
          </p:cNvSpPr>
          <p:nvPr>
            <p:ph idx="1"/>
          </p:nvPr>
        </p:nvSpPr>
        <p:spPr>
          <a:xfrm>
            <a:off x="457200" y="1058470"/>
            <a:ext cx="8229600" cy="5799530"/>
          </a:xfrm>
        </p:spPr>
        <p:txBody>
          <a:bodyPr>
            <a:normAutofit fontScale="92500" lnSpcReduction="10000"/>
          </a:bodyPr>
          <a:lstStyle/>
          <a:p>
            <a:pPr>
              <a:buNone/>
            </a:pPr>
            <a:r>
              <a:rPr lang="el-GR" b="1" dirty="0" smtClean="0">
                <a:solidFill>
                  <a:schemeClr val="bg1"/>
                </a:solidFill>
              </a:rPr>
              <a:t>Πρώτη συστηματική χαρτογράφηση της εσωτε-</a:t>
            </a:r>
          </a:p>
          <a:p>
            <a:pPr>
              <a:buNone/>
            </a:pPr>
            <a:r>
              <a:rPr lang="el-GR" b="1" dirty="0" smtClean="0">
                <a:solidFill>
                  <a:schemeClr val="bg1"/>
                </a:solidFill>
              </a:rPr>
              <a:t>ρικής δυναμικής της οικογένειας έγινε με την </a:t>
            </a:r>
          </a:p>
          <a:p>
            <a:pPr>
              <a:buNone/>
            </a:pPr>
            <a:r>
              <a:rPr lang="el-GR" b="1" dirty="0" smtClean="0">
                <a:solidFill>
                  <a:schemeClr val="bg1"/>
                </a:solidFill>
              </a:rPr>
              <a:t>οικογενειακή θεραπεία (1960)  </a:t>
            </a:r>
            <a:r>
              <a:rPr lang="en-GB" b="1" dirty="0" smtClean="0">
                <a:solidFill>
                  <a:schemeClr val="bg1"/>
                </a:solidFill>
              </a:rPr>
              <a:t>Palo Alto School</a:t>
            </a:r>
          </a:p>
          <a:p>
            <a:pPr>
              <a:buNone/>
            </a:pPr>
            <a:r>
              <a:rPr lang="el-GR" b="1" smtClean="0">
                <a:solidFill>
                  <a:schemeClr val="bg1"/>
                </a:solidFill>
              </a:rPr>
              <a:t>Δια βίου διεργασία κοινωνικοποίησης, προσ-</a:t>
            </a:r>
          </a:p>
          <a:p>
            <a:pPr>
              <a:buNone/>
            </a:pPr>
            <a:r>
              <a:rPr lang="el-GR" b="1" smtClean="0">
                <a:solidFill>
                  <a:schemeClr val="bg1"/>
                </a:solidFill>
              </a:rPr>
              <a:t>αρμογής και μάθησης μέσα στην οικογένεια</a:t>
            </a:r>
          </a:p>
          <a:p>
            <a:pPr>
              <a:buNone/>
            </a:pPr>
            <a:r>
              <a:rPr lang="el-GR" b="1" smtClean="0">
                <a:solidFill>
                  <a:schemeClr val="bg1"/>
                </a:solidFill>
              </a:rPr>
              <a:t>-αρχική περίοδος της σχέσης</a:t>
            </a:r>
          </a:p>
          <a:p>
            <a:pPr>
              <a:buNone/>
            </a:pPr>
            <a:r>
              <a:rPr lang="el-GR" b="1" smtClean="0">
                <a:solidFill>
                  <a:schemeClr val="bg1"/>
                </a:solidFill>
              </a:rPr>
              <a:t>-πρώτα χρόνια γάμου</a:t>
            </a:r>
          </a:p>
          <a:p>
            <a:pPr>
              <a:buNone/>
            </a:pPr>
            <a:r>
              <a:rPr lang="el-GR" b="1" smtClean="0">
                <a:solidFill>
                  <a:schemeClr val="bg1"/>
                </a:solidFill>
              </a:rPr>
              <a:t>-γέννηση παιδιών</a:t>
            </a:r>
          </a:p>
          <a:p>
            <a:pPr>
              <a:buNone/>
            </a:pPr>
            <a:r>
              <a:rPr lang="el-GR" b="1" smtClean="0">
                <a:solidFill>
                  <a:schemeClr val="bg1"/>
                </a:solidFill>
              </a:rPr>
              <a:t>-μέση περίοδος στον γάμο</a:t>
            </a:r>
          </a:p>
          <a:p>
            <a:pPr>
              <a:buNone/>
            </a:pPr>
            <a:r>
              <a:rPr lang="el-GR" b="1" smtClean="0">
                <a:solidFill>
                  <a:schemeClr val="bg1"/>
                </a:solidFill>
              </a:rPr>
              <a:t>-αποπαίδωση</a:t>
            </a:r>
          </a:p>
          <a:p>
            <a:pPr>
              <a:buNone/>
            </a:pPr>
            <a:r>
              <a:rPr lang="el-GR" b="1" smtClean="0">
                <a:solidFill>
                  <a:schemeClr val="bg1"/>
                </a:solidFill>
              </a:rPr>
              <a:t>-σύνταξη και γερατειά</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61"/>
          </a:xfrm>
        </p:spPr>
        <p:txBody>
          <a:bodyPr>
            <a:normAutofit fontScale="90000"/>
          </a:bodyPr>
          <a:lstStyle/>
          <a:p>
            <a:endParaRPr lang="en-US" dirty="0"/>
          </a:p>
        </p:txBody>
      </p:sp>
      <p:sp>
        <p:nvSpPr>
          <p:cNvPr id="3" name="Content Placeholder 2"/>
          <p:cNvSpPr>
            <a:spLocks noGrp="1"/>
          </p:cNvSpPr>
          <p:nvPr>
            <p:ph idx="1"/>
          </p:nvPr>
        </p:nvSpPr>
        <p:spPr>
          <a:xfrm>
            <a:off x="457200" y="899699"/>
            <a:ext cx="8229600" cy="5451117"/>
          </a:xfrm>
        </p:spPr>
        <p:txBody>
          <a:bodyPr/>
          <a:lstStyle/>
          <a:p>
            <a:r>
              <a:rPr lang="el-GR" b="1" i="1" dirty="0" smtClean="0">
                <a:solidFill>
                  <a:schemeClr val="bg1"/>
                </a:solidFill>
              </a:rPr>
              <a:t>Εξελικτικές δοκιμασίες: </a:t>
            </a:r>
            <a:r>
              <a:rPr lang="el-GR" b="1" dirty="0" smtClean="0">
                <a:solidFill>
                  <a:schemeClr val="bg1"/>
                </a:solidFill>
              </a:rPr>
              <a:t>εξωτερικές και εσωτερικές</a:t>
            </a:r>
          </a:p>
          <a:p>
            <a:pPr marL="0" indent="0">
              <a:buNone/>
            </a:pPr>
            <a:r>
              <a:rPr lang="el-GR" b="1" dirty="0">
                <a:solidFill>
                  <a:schemeClr val="bg1"/>
                </a:solidFill>
              </a:rPr>
              <a:t> </a:t>
            </a:r>
            <a:r>
              <a:rPr lang="el-GR" b="1" dirty="0" smtClean="0">
                <a:solidFill>
                  <a:schemeClr val="bg1"/>
                </a:solidFill>
              </a:rPr>
              <a:t>   </a:t>
            </a:r>
            <a:r>
              <a:rPr lang="en-GB" b="1" dirty="0" smtClean="0">
                <a:solidFill>
                  <a:schemeClr val="bg1"/>
                </a:solidFill>
              </a:rPr>
              <a:t>Jay Haley,  Milton Erickson</a:t>
            </a:r>
            <a:endParaRPr lang="el-GR" b="1" dirty="0" smtClean="0">
              <a:solidFill>
                <a:schemeClr val="bg1"/>
              </a:solidFill>
            </a:endParaRPr>
          </a:p>
          <a:p>
            <a:r>
              <a:rPr lang="el-GR" b="1" i="1" dirty="0" smtClean="0">
                <a:solidFill>
                  <a:schemeClr val="bg1"/>
                </a:solidFill>
              </a:rPr>
              <a:t>Επιχειρούμενες λύσεις</a:t>
            </a:r>
            <a:r>
              <a:rPr lang="el-GR" b="1" dirty="0" smtClean="0">
                <a:solidFill>
                  <a:schemeClr val="bg1"/>
                </a:solidFill>
              </a:rPr>
              <a:t>: τρόποι αντιμετώπισης των δοκιμασιών, διευθέτηση απαιτήσεων αλλαγής</a:t>
            </a:r>
          </a:p>
          <a:p>
            <a:endParaRPr lang="el-GR" b="1" dirty="0" smtClean="0">
              <a:solidFill>
                <a:schemeClr val="bg1"/>
              </a:solidFill>
            </a:endParaRPr>
          </a:p>
          <a:p>
            <a:pPr>
              <a:buNone/>
            </a:pPr>
            <a:r>
              <a:rPr lang="en-US" b="1" dirty="0" smtClean="0">
                <a:solidFill>
                  <a:schemeClr val="bg1"/>
                </a:solidFill>
              </a:rPr>
              <a:t>    Carter &amp; </a:t>
            </a:r>
            <a:r>
              <a:rPr lang="en-US" b="1" dirty="0" err="1" smtClean="0">
                <a:solidFill>
                  <a:schemeClr val="bg1"/>
                </a:solidFill>
              </a:rPr>
              <a:t>McGoldrick</a:t>
            </a:r>
            <a:r>
              <a:rPr lang="en-US" b="1" dirty="0" smtClean="0">
                <a:solidFill>
                  <a:schemeClr val="bg1"/>
                </a:solidFill>
              </a:rPr>
              <a:t>: “The Family Life-Cycle”</a:t>
            </a:r>
            <a:endParaRPr lang="el-GR" b="1" dirty="0" smtClean="0">
              <a:solidFill>
                <a:schemeClr val="bg1"/>
              </a:solidFill>
            </a:endParaRPr>
          </a:p>
          <a:p>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0358"/>
            <a:ext cx="8229600" cy="6537642"/>
          </a:xfrm>
        </p:spPr>
        <p:txBody>
          <a:bodyPr>
            <a:normAutofit/>
          </a:bodyPr>
          <a:lstStyle/>
          <a:p>
            <a:endParaRPr lang="en-US" dirty="0"/>
          </a:p>
        </p:txBody>
      </p:sp>
      <p:sp>
        <p:nvSpPr>
          <p:cNvPr id="3" name="Content Placeholder 2"/>
          <p:cNvSpPr>
            <a:spLocks noGrp="1"/>
          </p:cNvSpPr>
          <p:nvPr>
            <p:ph idx="1"/>
          </p:nvPr>
        </p:nvSpPr>
        <p:spPr>
          <a:xfrm>
            <a:off x="457200" y="-171226"/>
            <a:ext cx="8229600" cy="7108510"/>
          </a:xfrm>
        </p:spPr>
        <p:txBody>
          <a:bodyPr wrap="square" anchor="t">
            <a:spAutoFit/>
          </a:bodyPr>
          <a:lstStyle/>
          <a:p>
            <a:pPr marL="0" indent="0">
              <a:spcBef>
                <a:spcPts val="0"/>
              </a:spcBef>
              <a:buNone/>
            </a:pPr>
            <a:r>
              <a:rPr lang="el-GR" b="1" dirty="0" smtClean="0">
                <a:solidFill>
                  <a:schemeClr val="bg1"/>
                </a:solidFill>
              </a:rPr>
              <a:t>                            </a:t>
            </a:r>
          </a:p>
          <a:p>
            <a:pPr marL="0" indent="0">
              <a:spcBef>
                <a:spcPts val="0"/>
              </a:spcBef>
              <a:buNone/>
            </a:pPr>
            <a:r>
              <a:rPr lang="en-US" b="1" dirty="0" smtClean="0">
                <a:solidFill>
                  <a:schemeClr val="bg1"/>
                </a:solidFill>
              </a:rPr>
              <a:t>                               </a:t>
            </a:r>
            <a:r>
              <a:rPr lang="el-GR" b="1" dirty="0" smtClean="0">
                <a:solidFill>
                  <a:schemeClr val="bg1"/>
                </a:solidFill>
              </a:rPr>
              <a:t>Κατακόρυφοι στρεσογόνοι</a:t>
            </a:r>
          </a:p>
          <a:p>
            <a:pPr marL="0" indent="0">
              <a:spcBef>
                <a:spcPts val="0"/>
              </a:spcBef>
              <a:buNone/>
            </a:pPr>
            <a:r>
              <a:rPr lang="el-GR" b="1" dirty="0" smtClean="0">
                <a:solidFill>
                  <a:schemeClr val="bg1"/>
                </a:solidFill>
              </a:rPr>
              <a:t>                                           παράγοντες</a:t>
            </a:r>
          </a:p>
          <a:p>
            <a:pPr marL="0" indent="0">
              <a:spcBef>
                <a:spcPts val="0"/>
              </a:spcBef>
              <a:buNone/>
            </a:pPr>
            <a:r>
              <a:rPr lang="el-GR" b="1" dirty="0" smtClean="0">
                <a:solidFill>
                  <a:schemeClr val="bg1"/>
                </a:solidFill>
              </a:rPr>
              <a:t>                  (οικογενειακά σχήματα, μύθοι κλπ)</a:t>
            </a:r>
          </a:p>
          <a:p>
            <a:pPr>
              <a:buNone/>
            </a:pPr>
            <a:r>
              <a:rPr lang="el-GR" b="1" dirty="0" smtClean="0">
                <a:solidFill>
                  <a:schemeClr val="bg1"/>
                </a:solidFill>
              </a:rPr>
              <a:t>Επίπεδα</a:t>
            </a:r>
          </a:p>
          <a:p>
            <a:pPr>
              <a:buNone/>
            </a:pPr>
            <a:r>
              <a:rPr lang="el-GR" b="1" dirty="0" smtClean="0">
                <a:solidFill>
                  <a:schemeClr val="bg1"/>
                </a:solidFill>
              </a:rPr>
              <a:t>συστημάτων</a:t>
            </a:r>
          </a:p>
          <a:p>
            <a:pPr>
              <a:buNone/>
            </a:pPr>
            <a:r>
              <a:rPr lang="el-GR" sz="2400" b="1" dirty="0" smtClean="0">
                <a:solidFill>
                  <a:schemeClr val="bg1"/>
                </a:solidFill>
              </a:rPr>
              <a:t>κοινωνικό σύστημα</a:t>
            </a:r>
          </a:p>
          <a:p>
            <a:pPr>
              <a:buNone/>
            </a:pPr>
            <a:r>
              <a:rPr lang="el-GR" sz="2400" b="1" dirty="0" smtClean="0">
                <a:solidFill>
                  <a:schemeClr val="bg1"/>
                </a:solidFill>
              </a:rPr>
              <a:t>εκτεταμένη οικογ</a:t>
            </a:r>
          </a:p>
          <a:p>
            <a:pPr>
              <a:buNone/>
            </a:pPr>
            <a:r>
              <a:rPr lang="el-GR" sz="2400" b="1" dirty="0" smtClean="0">
                <a:solidFill>
                  <a:schemeClr val="bg1"/>
                </a:solidFill>
              </a:rPr>
              <a:t>πυρηνική οικογένεια</a:t>
            </a:r>
          </a:p>
          <a:p>
            <a:pPr>
              <a:buNone/>
            </a:pPr>
            <a:endParaRPr lang="el-GR" b="1" dirty="0" smtClean="0">
              <a:solidFill>
                <a:schemeClr val="bg1"/>
              </a:solidFill>
            </a:endParaRPr>
          </a:p>
          <a:p>
            <a:pPr>
              <a:buNone/>
            </a:pPr>
            <a:endParaRPr lang="el-GR" b="1" dirty="0" smtClean="0">
              <a:solidFill>
                <a:schemeClr val="bg1"/>
              </a:solidFill>
            </a:endParaRPr>
          </a:p>
          <a:p>
            <a:pPr>
              <a:buNone/>
            </a:pPr>
            <a:r>
              <a:rPr lang="el-GR" b="1" dirty="0" smtClean="0">
                <a:solidFill>
                  <a:schemeClr val="bg1"/>
                </a:solidFill>
              </a:rPr>
              <a:t>Οριζόντιοι στρεσογόνοι παράγοντες</a:t>
            </a:r>
          </a:p>
          <a:p>
            <a:pPr>
              <a:buNone/>
            </a:pPr>
            <a:r>
              <a:rPr lang="el-GR" b="1" dirty="0" smtClean="0">
                <a:solidFill>
                  <a:schemeClr val="bg1"/>
                </a:solidFill>
              </a:rPr>
              <a:t>Εξελικτικοί (φάσεις κύκλου ζωής), εξωτερικοί</a:t>
            </a:r>
          </a:p>
        </p:txBody>
      </p:sp>
      <p:sp>
        <p:nvSpPr>
          <p:cNvPr id="8" name="Oval 7"/>
          <p:cNvSpPr/>
          <p:nvPr/>
        </p:nvSpPr>
        <p:spPr>
          <a:xfrm>
            <a:off x="4986280" y="4281068"/>
            <a:ext cx="822960" cy="822960"/>
          </a:xfrm>
          <a:prstGeom prst="ellipse">
            <a:avLst/>
          </a:prstGeom>
          <a:ln/>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5356715" y="4281068"/>
            <a:ext cx="822960" cy="822960"/>
          </a:xfrm>
          <a:prstGeom prst="ellipse">
            <a:avLst/>
          </a:prstGeom>
          <a:ln/>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3545588" y="1975809"/>
            <a:ext cx="3792544" cy="3704643"/>
          </a:xfrm>
          <a:prstGeom prst="ellipse">
            <a:avLst/>
          </a:prstGeom>
          <a:ln/>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3991162" y="2540327"/>
            <a:ext cx="2731106" cy="256370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4650097" y="3072211"/>
            <a:ext cx="1413236" cy="1440822"/>
          </a:xfrm>
          <a:prstGeom prst="ellipse">
            <a:avLst/>
          </a:prstGeom>
          <a:ln/>
        </p:spPr>
        <p:style>
          <a:lnRef idx="1">
            <a:schemeClr val="accent1"/>
          </a:lnRef>
          <a:fillRef idx="3">
            <a:schemeClr val="accent1"/>
          </a:fillRef>
          <a:effectRef idx="2">
            <a:schemeClr val="accent1"/>
          </a:effectRef>
          <a:fontRef idx="minor">
            <a:schemeClr val="lt1"/>
          </a:fontRef>
        </p:style>
      </p:sp>
      <p:cxnSp>
        <p:nvCxnSpPr>
          <p:cNvPr id="16" name="Straight Connector 15"/>
          <p:cNvCxnSpPr/>
          <p:nvPr/>
        </p:nvCxnSpPr>
        <p:spPr>
          <a:xfrm flipV="1">
            <a:off x="3301921" y="3792620"/>
            <a:ext cx="1161528" cy="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16200000" flipH="1">
            <a:off x="4089850" y="2589958"/>
            <a:ext cx="2363688" cy="41639"/>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2892875" y="3282196"/>
            <a:ext cx="1098287"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3545588" y="4253196"/>
            <a:ext cx="1705286"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292514" y="3795798"/>
            <a:ext cx="275223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9879"/>
          </a:xfrm>
        </p:spPr>
        <p:txBody>
          <a:bodyPr>
            <a:normAutofit fontScale="90000"/>
          </a:bodyPr>
          <a:lstStyle/>
          <a:p>
            <a:endParaRPr lang="en-US" dirty="0"/>
          </a:p>
        </p:txBody>
      </p:sp>
      <p:sp>
        <p:nvSpPr>
          <p:cNvPr id="3" name="Content Placeholder 2"/>
          <p:cNvSpPr>
            <a:spLocks noGrp="1"/>
          </p:cNvSpPr>
          <p:nvPr>
            <p:ph idx="1"/>
          </p:nvPr>
        </p:nvSpPr>
        <p:spPr>
          <a:xfrm>
            <a:off x="457200" y="1"/>
            <a:ext cx="8229600" cy="6635244"/>
          </a:xfrm>
        </p:spPr>
        <p:txBody>
          <a:bodyPr>
            <a:normAutofit fontScale="92500"/>
          </a:bodyPr>
          <a:lstStyle/>
          <a:p>
            <a:pPr>
              <a:buNone/>
            </a:pPr>
            <a:r>
              <a:rPr lang="el-GR" b="1" i="1" dirty="0" smtClean="0">
                <a:solidFill>
                  <a:schemeClr val="bg1"/>
                </a:solidFill>
              </a:rPr>
              <a:t>Κατακόρυφη ροή: </a:t>
            </a:r>
            <a:r>
              <a:rPr lang="el-GR" b="1" dirty="0" smtClean="0">
                <a:solidFill>
                  <a:schemeClr val="bg1"/>
                </a:solidFill>
              </a:rPr>
              <a:t>πρότυπα σχέσεων και </a:t>
            </a:r>
          </a:p>
          <a:p>
            <a:pPr>
              <a:buNone/>
            </a:pPr>
            <a:r>
              <a:rPr lang="el-GR" b="1" dirty="0" smtClean="0">
                <a:solidFill>
                  <a:schemeClr val="bg1"/>
                </a:solidFill>
              </a:rPr>
              <a:t>λειτουργίας της οικογένειας δια μέσου των</a:t>
            </a:r>
          </a:p>
          <a:p>
            <a:pPr>
              <a:buNone/>
            </a:pPr>
            <a:r>
              <a:rPr lang="el-GR" b="1" dirty="0" smtClean="0">
                <a:solidFill>
                  <a:schemeClr val="bg1"/>
                </a:solidFill>
              </a:rPr>
              <a:t>γενεών –δοσμένες πλευρές της ζωής. Τί </a:t>
            </a:r>
          </a:p>
          <a:p>
            <a:pPr>
              <a:buNone/>
            </a:pPr>
            <a:r>
              <a:rPr lang="el-GR" b="1" dirty="0" smtClean="0">
                <a:solidFill>
                  <a:schemeClr val="bg1"/>
                </a:solidFill>
              </a:rPr>
              <a:t>κάνουμε με αυτές;</a:t>
            </a:r>
          </a:p>
          <a:p>
            <a:pPr>
              <a:buNone/>
            </a:pPr>
            <a:r>
              <a:rPr lang="el-GR" b="1" i="1" dirty="0" smtClean="0">
                <a:solidFill>
                  <a:schemeClr val="bg1"/>
                </a:solidFill>
              </a:rPr>
              <a:t>Οριζόντια ροή: </a:t>
            </a:r>
            <a:r>
              <a:rPr lang="el-GR" b="1" dirty="0" smtClean="0">
                <a:solidFill>
                  <a:schemeClr val="bg1"/>
                </a:solidFill>
              </a:rPr>
              <a:t>προβλέψιμοι εξελικτικοί </a:t>
            </a:r>
          </a:p>
          <a:p>
            <a:pPr>
              <a:buNone/>
            </a:pPr>
            <a:r>
              <a:rPr lang="el-GR" b="1" dirty="0" smtClean="0">
                <a:solidFill>
                  <a:schemeClr val="bg1"/>
                </a:solidFill>
              </a:rPr>
              <a:t>στρεσογόνοι παράγοντες  και απρόβλεπτοι</a:t>
            </a:r>
          </a:p>
          <a:p>
            <a:pPr>
              <a:buNone/>
            </a:pPr>
            <a:endParaRPr lang="el-GR" b="1" dirty="0" smtClean="0">
              <a:solidFill>
                <a:schemeClr val="bg1"/>
              </a:solidFill>
            </a:endParaRPr>
          </a:p>
          <a:p>
            <a:pPr>
              <a:buNone/>
            </a:pPr>
            <a:r>
              <a:rPr lang="el-GR" b="1" dirty="0" smtClean="0">
                <a:solidFill>
                  <a:schemeClr val="bg1"/>
                </a:solidFill>
              </a:rPr>
              <a:t>•Κριτική απέναντι στο μοντέλο του κύκλου ζωής</a:t>
            </a:r>
          </a:p>
          <a:p>
            <a:pPr>
              <a:buNone/>
            </a:pPr>
            <a:r>
              <a:rPr lang="el-GR" b="1" dirty="0" smtClean="0">
                <a:solidFill>
                  <a:schemeClr val="bg1"/>
                </a:solidFill>
              </a:rPr>
              <a:t>- κανονιστική οπτική</a:t>
            </a:r>
            <a:r>
              <a:rPr lang="en-GB" b="1" dirty="0" smtClean="0">
                <a:solidFill>
                  <a:schemeClr val="bg1"/>
                </a:solidFill>
              </a:rPr>
              <a:t>/</a:t>
            </a:r>
            <a:r>
              <a:rPr lang="el-GR" b="1" dirty="0" smtClean="0">
                <a:solidFill>
                  <a:schemeClr val="bg1"/>
                </a:solidFill>
              </a:rPr>
              <a:t>πυρηνική οικογένεια ο</a:t>
            </a:r>
          </a:p>
          <a:p>
            <a:pPr>
              <a:buNone/>
            </a:pPr>
            <a:r>
              <a:rPr lang="el-GR" b="1" dirty="0">
                <a:solidFill>
                  <a:schemeClr val="bg1"/>
                </a:solidFill>
              </a:rPr>
              <a:t> </a:t>
            </a:r>
            <a:r>
              <a:rPr lang="el-GR" b="1" dirty="0" smtClean="0">
                <a:solidFill>
                  <a:schemeClr val="bg1"/>
                </a:solidFill>
              </a:rPr>
              <a:t> επιθυμητός στόχος</a:t>
            </a:r>
          </a:p>
          <a:p>
            <a:pPr>
              <a:buNone/>
            </a:pPr>
            <a:r>
              <a:rPr lang="el-GR" b="1" dirty="0" smtClean="0">
                <a:solidFill>
                  <a:schemeClr val="bg1"/>
                </a:solidFill>
              </a:rPr>
              <a:t>- δύσκολα υπάρχει καθαρή μορφή οικογένειας</a:t>
            </a:r>
            <a:endParaRPr lang="en-US" b="1" dirty="0" smtClean="0">
              <a:solidFill>
                <a:schemeClr val="bg1"/>
              </a:solidFill>
            </a:endParaRPr>
          </a:p>
          <a:p>
            <a:pPr>
              <a:buNone/>
            </a:pPr>
            <a:r>
              <a:rPr lang="el-GR" b="1" dirty="0" smtClean="0">
                <a:solidFill>
                  <a:schemeClr val="bg1"/>
                </a:solidFill>
              </a:rPr>
              <a:t>-</a:t>
            </a:r>
            <a:r>
              <a:rPr lang="en-US" b="1" dirty="0" smtClean="0">
                <a:solidFill>
                  <a:schemeClr val="bg1"/>
                </a:solidFill>
              </a:rPr>
              <a:t> </a:t>
            </a:r>
            <a:r>
              <a:rPr lang="el-GR" b="1" dirty="0" smtClean="0">
                <a:solidFill>
                  <a:schemeClr val="bg1"/>
                </a:solidFill>
              </a:rPr>
              <a:t>«κύκλοι ζωής» αντί «κύκλος ζωής»</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70464"/>
          </a:xfrm>
        </p:spPr>
        <p:txBody>
          <a:bodyPr>
            <a:normAutofit fontScale="90000"/>
          </a:bodyPr>
          <a:lstStyle/>
          <a:p>
            <a:endParaRPr lang="en-US"/>
          </a:p>
        </p:txBody>
      </p:sp>
      <p:sp>
        <p:nvSpPr>
          <p:cNvPr id="3" name="Content Placeholder 2"/>
          <p:cNvSpPr>
            <a:spLocks noGrp="1"/>
          </p:cNvSpPr>
          <p:nvPr>
            <p:ph idx="1"/>
          </p:nvPr>
        </p:nvSpPr>
        <p:spPr>
          <a:xfrm>
            <a:off x="457200" y="233588"/>
            <a:ext cx="7922215" cy="6364205"/>
          </a:xfrm>
        </p:spPr>
        <p:txBody>
          <a:bodyPr>
            <a:normAutofit fontScale="77500" lnSpcReduction="20000"/>
          </a:bodyPr>
          <a:lstStyle/>
          <a:p>
            <a:pPr>
              <a:buNone/>
            </a:pPr>
            <a:r>
              <a:rPr lang="el-GR" sz="3600" b="1" i="1" dirty="0" smtClean="0">
                <a:solidFill>
                  <a:schemeClr val="bg1"/>
                </a:solidFill>
              </a:rPr>
              <a:t>Επιχειρούμενες λύσεις</a:t>
            </a:r>
          </a:p>
          <a:p>
            <a:pPr>
              <a:buNone/>
            </a:pPr>
            <a:r>
              <a:rPr lang="el-GR" sz="3600" b="1" dirty="0" smtClean="0">
                <a:solidFill>
                  <a:schemeClr val="bg1"/>
                </a:solidFill>
              </a:rPr>
              <a:t>• προκύπτουν από συνδυασμό συνθηκών,</a:t>
            </a:r>
          </a:p>
          <a:p>
            <a:pPr>
              <a:buNone/>
            </a:pPr>
            <a:r>
              <a:rPr lang="el-GR" sz="3600" b="1" dirty="0">
                <a:solidFill>
                  <a:schemeClr val="bg1"/>
                </a:solidFill>
              </a:rPr>
              <a:t>π</a:t>
            </a:r>
            <a:r>
              <a:rPr lang="el-GR" sz="3600" b="1" dirty="0" smtClean="0">
                <a:solidFill>
                  <a:schemeClr val="bg1"/>
                </a:solidFill>
              </a:rPr>
              <a:t>όρων, πεποιθήσεων, συναισθηματικών</a:t>
            </a:r>
          </a:p>
          <a:p>
            <a:pPr>
              <a:buNone/>
            </a:pPr>
            <a:r>
              <a:rPr lang="el-GR" sz="3600" b="1" dirty="0">
                <a:solidFill>
                  <a:schemeClr val="bg1"/>
                </a:solidFill>
              </a:rPr>
              <a:t>α</a:t>
            </a:r>
            <a:r>
              <a:rPr lang="el-GR" sz="3600" b="1" dirty="0" smtClean="0">
                <a:solidFill>
                  <a:schemeClr val="bg1"/>
                </a:solidFill>
              </a:rPr>
              <a:t>ναγκών κλπ ΄Αλλοτε συνειδητά και άλλοτε</a:t>
            </a:r>
          </a:p>
          <a:p>
            <a:pPr>
              <a:buNone/>
            </a:pPr>
            <a:r>
              <a:rPr lang="el-GR" sz="3600" b="1" dirty="0">
                <a:solidFill>
                  <a:schemeClr val="bg1"/>
                </a:solidFill>
              </a:rPr>
              <a:t>α</a:t>
            </a:r>
            <a:r>
              <a:rPr lang="el-GR" sz="3600" b="1" dirty="0" smtClean="0">
                <a:solidFill>
                  <a:schemeClr val="bg1"/>
                </a:solidFill>
              </a:rPr>
              <a:t>συνείδητα.</a:t>
            </a:r>
          </a:p>
          <a:p>
            <a:pPr>
              <a:buNone/>
            </a:pPr>
            <a:r>
              <a:rPr lang="el-GR" sz="3600" b="1" dirty="0" smtClean="0">
                <a:solidFill>
                  <a:schemeClr val="bg1"/>
                </a:solidFill>
              </a:rPr>
              <a:t>• παίρνουν σχήμα και μορφή από τις</a:t>
            </a:r>
          </a:p>
          <a:p>
            <a:pPr>
              <a:buNone/>
            </a:pPr>
            <a:r>
              <a:rPr lang="el-GR" sz="3600" b="1" dirty="0" smtClean="0">
                <a:solidFill>
                  <a:schemeClr val="bg1"/>
                </a:solidFill>
              </a:rPr>
              <a:t>κυρίαρχες πεποιθήσεις των μελών της </a:t>
            </a:r>
          </a:p>
          <a:p>
            <a:pPr>
              <a:buNone/>
            </a:pPr>
            <a:r>
              <a:rPr lang="el-GR" sz="3600" b="1" dirty="0" smtClean="0">
                <a:solidFill>
                  <a:schemeClr val="bg1"/>
                </a:solidFill>
              </a:rPr>
              <a:t>οικογένειας. Οικογενειακές παραδόσεις</a:t>
            </a:r>
          </a:p>
          <a:p>
            <a:pPr>
              <a:buNone/>
            </a:pPr>
            <a:r>
              <a:rPr lang="el-GR" sz="3600" b="1" dirty="0" smtClean="0">
                <a:solidFill>
                  <a:schemeClr val="bg1"/>
                </a:solidFill>
              </a:rPr>
              <a:t>με ρίζες στο βαθύ παρελθόν </a:t>
            </a:r>
          </a:p>
          <a:p>
            <a:pPr>
              <a:buNone/>
            </a:pPr>
            <a:r>
              <a:rPr lang="en-US" sz="3600" b="1" dirty="0" smtClean="0">
                <a:solidFill>
                  <a:schemeClr val="bg1"/>
                </a:solidFill>
              </a:rPr>
              <a:t>Byng Hall </a:t>
            </a:r>
            <a:r>
              <a:rPr lang="el-GR" sz="3600" b="1" dirty="0" smtClean="0">
                <a:solidFill>
                  <a:schemeClr val="bg1"/>
                </a:solidFill>
              </a:rPr>
              <a:t>«οικογενειακά σενάρια»</a:t>
            </a:r>
          </a:p>
          <a:p>
            <a:pPr>
              <a:buNone/>
            </a:pPr>
            <a:r>
              <a:rPr lang="el-GR" sz="3600" b="1" dirty="0" smtClean="0">
                <a:solidFill>
                  <a:schemeClr val="bg1"/>
                </a:solidFill>
              </a:rPr>
              <a:t>• αλληλεπίδραση μεταξύ των αναπαρα-</a:t>
            </a:r>
          </a:p>
          <a:p>
            <a:pPr>
              <a:buNone/>
            </a:pPr>
            <a:r>
              <a:rPr lang="el-GR" sz="3600" b="1" dirty="0" smtClean="0">
                <a:solidFill>
                  <a:schemeClr val="bg1"/>
                </a:solidFill>
              </a:rPr>
              <a:t>στάσεων της κοινωνίας και της ερμηνείας</a:t>
            </a:r>
          </a:p>
          <a:p>
            <a:pPr>
              <a:buNone/>
            </a:pPr>
            <a:r>
              <a:rPr lang="el-GR" sz="3600" b="1" dirty="0" smtClean="0">
                <a:solidFill>
                  <a:schemeClr val="bg1"/>
                </a:solidFill>
              </a:rPr>
              <a:t>και εσωτερίκευσης των </a:t>
            </a:r>
            <a:r>
              <a:rPr lang="en-GB" sz="3600" b="1" dirty="0" smtClean="0">
                <a:solidFill>
                  <a:schemeClr val="bg1"/>
                </a:solidFill>
              </a:rPr>
              <a:t> </a:t>
            </a:r>
            <a:r>
              <a:rPr lang="el-GR" sz="3600" b="1" dirty="0" smtClean="0">
                <a:solidFill>
                  <a:schemeClr val="bg1"/>
                </a:solidFill>
              </a:rPr>
              <a:t>αναπαραστάσεων</a:t>
            </a:r>
          </a:p>
          <a:p>
            <a:pPr>
              <a:buNone/>
            </a:pPr>
            <a:r>
              <a:rPr lang="el-GR" sz="3600" b="1" dirty="0" smtClean="0">
                <a:solidFill>
                  <a:schemeClr val="bg1"/>
                </a:solidFill>
              </a:rPr>
              <a:t>από την ίδια την οικογένεια</a:t>
            </a:r>
          </a:p>
          <a:p>
            <a:pPr>
              <a:buNone/>
            </a:pPr>
            <a:endParaRPr lang="el-GR" sz="3600" b="1" dirty="0" smtClean="0">
              <a:solidFill>
                <a:schemeClr val="bg1"/>
              </a:solidFill>
            </a:endParaRPr>
          </a:p>
          <a:p>
            <a:pPr>
              <a:buNone/>
            </a:pPr>
            <a:endParaRPr lang="el-GR" sz="3600" b="1" dirty="0" smtClean="0">
              <a:solidFill>
                <a:schemeClr val="bg1"/>
              </a:solidFill>
            </a:endParaRPr>
          </a:p>
          <a:p>
            <a:pPr>
              <a:buNone/>
            </a:pPr>
            <a:endParaRPr lang="el-GR" sz="3600" b="1" dirty="0" smtClean="0">
              <a:solidFill>
                <a:schemeClr val="bg1"/>
              </a:solidFill>
            </a:endParaRPr>
          </a:p>
          <a:p>
            <a:pPr>
              <a:buNone/>
            </a:pPr>
            <a:endParaRPr lang="en-US" sz="3600" b="1" dirty="0">
              <a:solidFill>
                <a:schemeClr val="bg1"/>
              </a:solidFill>
            </a:endParaRPr>
          </a:p>
        </p:txBody>
      </p:sp>
      <p:sp>
        <p:nvSpPr>
          <p:cNvPr id="4" name="Right Arrow 3"/>
          <p:cNvSpPr/>
          <p:nvPr/>
        </p:nvSpPr>
        <p:spPr>
          <a:xfrm>
            <a:off x="5153194" y="3654099"/>
            <a:ext cx="700718" cy="48514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6111"/>
          </a:xfrm>
        </p:spPr>
        <p:txBody>
          <a:bodyPr>
            <a:normAutofit/>
          </a:bodyPr>
          <a:lstStyle/>
          <a:p>
            <a:pPr algn="l"/>
            <a:r>
              <a:rPr lang="el-GR" sz="3600" b="1" i="1" dirty="0" smtClean="0">
                <a:solidFill>
                  <a:schemeClr val="bg1"/>
                </a:solidFill>
              </a:rPr>
              <a:t>Τελετές και τελετουργίες</a:t>
            </a:r>
            <a:endParaRPr lang="en-US" sz="3600" b="1" i="1" dirty="0">
              <a:solidFill>
                <a:schemeClr val="bg1"/>
              </a:solidFill>
            </a:endParaRPr>
          </a:p>
        </p:txBody>
      </p:sp>
      <p:sp>
        <p:nvSpPr>
          <p:cNvPr id="3" name="Content Placeholder 2"/>
          <p:cNvSpPr>
            <a:spLocks noGrp="1"/>
          </p:cNvSpPr>
          <p:nvPr>
            <p:ph idx="1"/>
          </p:nvPr>
        </p:nvSpPr>
        <p:spPr>
          <a:xfrm>
            <a:off x="457200" y="1076112"/>
            <a:ext cx="8229600" cy="5380552"/>
          </a:xfrm>
        </p:spPr>
        <p:txBody>
          <a:bodyPr>
            <a:normAutofit/>
          </a:bodyPr>
          <a:lstStyle/>
          <a:p>
            <a:pPr>
              <a:buNone/>
            </a:pPr>
            <a:r>
              <a:rPr lang="el-GR" b="1" dirty="0" smtClean="0">
                <a:solidFill>
                  <a:schemeClr val="bg1"/>
                </a:solidFill>
              </a:rPr>
              <a:t>• Σηματοδοτούν αλλαγές</a:t>
            </a:r>
          </a:p>
          <a:p>
            <a:pPr>
              <a:buNone/>
            </a:pPr>
            <a:r>
              <a:rPr lang="el-GR" b="1" dirty="0" smtClean="0">
                <a:solidFill>
                  <a:schemeClr val="bg1"/>
                </a:solidFill>
              </a:rPr>
              <a:t>• Συμβολικά πολύ ισχυρές</a:t>
            </a:r>
          </a:p>
          <a:p>
            <a:pPr>
              <a:buNone/>
            </a:pPr>
            <a:r>
              <a:rPr lang="el-GR" b="1" dirty="0" smtClean="0">
                <a:solidFill>
                  <a:schemeClr val="bg1"/>
                </a:solidFill>
              </a:rPr>
              <a:t>• Ισχυρή μορφή έμμεσης επικοινωνίας </a:t>
            </a:r>
            <a:r>
              <a:rPr lang="en-US" b="1" dirty="0" smtClean="0">
                <a:solidFill>
                  <a:schemeClr val="bg1"/>
                </a:solidFill>
              </a:rPr>
              <a:t>(Mara </a:t>
            </a:r>
            <a:r>
              <a:rPr lang="en-US" b="1" dirty="0" err="1" smtClean="0">
                <a:solidFill>
                  <a:schemeClr val="bg1"/>
                </a:solidFill>
              </a:rPr>
              <a:t>Selvini</a:t>
            </a:r>
            <a:r>
              <a:rPr lang="en-US" b="1" dirty="0" smtClean="0">
                <a:solidFill>
                  <a:schemeClr val="bg1"/>
                </a:solidFill>
              </a:rPr>
              <a:t>- </a:t>
            </a:r>
            <a:r>
              <a:rPr lang="en-US" b="1" dirty="0" err="1" smtClean="0">
                <a:solidFill>
                  <a:schemeClr val="bg1"/>
                </a:solidFill>
              </a:rPr>
              <a:t>Palazzoli</a:t>
            </a:r>
            <a:r>
              <a:rPr lang="en-US" b="1" dirty="0" smtClean="0">
                <a:solidFill>
                  <a:schemeClr val="bg1"/>
                </a:solidFill>
              </a:rPr>
              <a:t>)</a:t>
            </a:r>
            <a:endParaRPr lang="el-GR" b="1" dirty="0" smtClean="0">
              <a:solidFill>
                <a:schemeClr val="bg1"/>
              </a:solidFill>
            </a:endParaRPr>
          </a:p>
          <a:p>
            <a:pPr>
              <a:buNone/>
            </a:pPr>
            <a:r>
              <a:rPr lang="el-GR" b="1" dirty="0" smtClean="0">
                <a:solidFill>
                  <a:schemeClr val="bg1"/>
                </a:solidFill>
              </a:rPr>
              <a:t>• Αποκαλύπτουν πως οι οικογένειες συνδέονται αναπόφευκτα με το ευρύτερο κοινωνικό πλαίσιο</a:t>
            </a:r>
          </a:p>
          <a:p>
            <a:pPr>
              <a:buNone/>
            </a:pPr>
            <a:r>
              <a:rPr lang="el-GR" b="1" dirty="0" smtClean="0">
                <a:solidFill>
                  <a:schemeClr val="bg1"/>
                </a:solidFill>
              </a:rPr>
              <a:t>• Τελετές μύησης που θέτουν ένα είδος </a:t>
            </a:r>
          </a:p>
          <a:p>
            <a:pPr>
              <a:buNone/>
            </a:pPr>
            <a:r>
              <a:rPr lang="el-GR" b="1" dirty="0" smtClean="0">
                <a:solidFill>
                  <a:schemeClr val="bg1"/>
                </a:solidFill>
              </a:rPr>
              <a:t>   ιεράρχησης</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40828"/>
          </a:xfrm>
        </p:spPr>
        <p:txBody>
          <a:bodyPr>
            <a:normAutofit fontScale="90000"/>
          </a:bodyPr>
          <a:lstStyle/>
          <a:p>
            <a:pPr algn="l"/>
            <a:r>
              <a:rPr lang="el-GR" sz="3600" b="1" i="1" dirty="0" smtClean="0">
                <a:solidFill>
                  <a:schemeClr val="bg1"/>
                </a:solidFill>
              </a:rPr>
              <a:t>Φύλο και μεταβαλόμενες σχέσεις εξουσίας</a:t>
            </a:r>
            <a:endParaRPr lang="en-US" sz="3600" b="1" i="1" dirty="0">
              <a:solidFill>
                <a:schemeClr val="bg1"/>
              </a:solidFill>
            </a:endParaRPr>
          </a:p>
        </p:txBody>
      </p:sp>
      <p:sp>
        <p:nvSpPr>
          <p:cNvPr id="3" name="Content Placeholder 2"/>
          <p:cNvSpPr>
            <a:spLocks noGrp="1"/>
          </p:cNvSpPr>
          <p:nvPr>
            <p:ph idx="1"/>
          </p:nvPr>
        </p:nvSpPr>
        <p:spPr>
          <a:xfrm>
            <a:off x="457200" y="1040828"/>
            <a:ext cx="8433494" cy="5486400"/>
          </a:xfrm>
        </p:spPr>
        <p:txBody>
          <a:bodyPr/>
          <a:lstStyle/>
          <a:p>
            <a:pPr>
              <a:buNone/>
            </a:pPr>
            <a:r>
              <a:rPr lang="el-GR" b="1" dirty="0" smtClean="0">
                <a:solidFill>
                  <a:schemeClr val="bg1"/>
                </a:solidFill>
              </a:rPr>
              <a:t>Εξουσία με βάση τους πόρους που διαθέτει ο </a:t>
            </a:r>
          </a:p>
          <a:p>
            <a:pPr>
              <a:buNone/>
            </a:pPr>
            <a:r>
              <a:rPr lang="el-GR" b="1" dirty="0" smtClean="0">
                <a:solidFill>
                  <a:schemeClr val="bg1"/>
                </a:solidFill>
              </a:rPr>
              <a:t>καθένας (εισόδημα, μόρφωση, επαγγελματική</a:t>
            </a:r>
          </a:p>
          <a:p>
            <a:pPr>
              <a:buNone/>
            </a:pPr>
            <a:r>
              <a:rPr lang="el-GR" b="1" dirty="0" smtClean="0">
                <a:solidFill>
                  <a:schemeClr val="bg1"/>
                </a:solidFill>
              </a:rPr>
              <a:t>θέση, ομορφιά) αλλά και άλλοι που κατα-</a:t>
            </a:r>
          </a:p>
          <a:p>
            <a:pPr>
              <a:buNone/>
            </a:pPr>
            <a:r>
              <a:rPr lang="el-GR" b="1" dirty="0" smtClean="0">
                <a:solidFill>
                  <a:schemeClr val="bg1"/>
                </a:solidFill>
              </a:rPr>
              <a:t>σκευάζονται μέσα από τη σχέση (αγάπη,</a:t>
            </a:r>
          </a:p>
          <a:p>
            <a:pPr>
              <a:buNone/>
            </a:pPr>
            <a:r>
              <a:rPr lang="el-GR" b="1" dirty="0" smtClean="0">
                <a:solidFill>
                  <a:schemeClr val="bg1"/>
                </a:solidFill>
              </a:rPr>
              <a:t>συντροφικότητα, έλξη, βαθύτερες ανάγκες κλπ)</a:t>
            </a:r>
          </a:p>
          <a:p>
            <a:pPr>
              <a:buNone/>
            </a:pPr>
            <a:r>
              <a:rPr lang="el-GR" b="1" dirty="0" smtClean="0">
                <a:solidFill>
                  <a:schemeClr val="bg1"/>
                </a:solidFill>
              </a:rPr>
              <a:t>Ο ένας σύντροφος μπορεί να αποκτήσει </a:t>
            </a:r>
          </a:p>
          <a:p>
            <a:pPr>
              <a:buNone/>
            </a:pPr>
            <a:r>
              <a:rPr lang="el-GR" b="1" dirty="0" smtClean="0">
                <a:solidFill>
                  <a:schemeClr val="bg1"/>
                </a:solidFill>
              </a:rPr>
              <a:t>σημαντική εξουσία διότι ο άλλος τον</a:t>
            </a:r>
          </a:p>
          <a:p>
            <a:pPr>
              <a:buNone/>
            </a:pPr>
            <a:r>
              <a:rPr lang="el-GR" b="1" dirty="0" smtClean="0">
                <a:solidFill>
                  <a:schemeClr val="bg1"/>
                </a:solidFill>
              </a:rPr>
              <a:t>χρειάζεται.</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597"/>
          </a:xfrm>
        </p:spPr>
        <p:txBody>
          <a:bodyPr>
            <a:normAutofit fontScale="90000"/>
          </a:bodyPr>
          <a:lstStyle/>
          <a:p>
            <a:endParaRPr lang="en-US"/>
          </a:p>
        </p:txBody>
      </p:sp>
      <p:sp>
        <p:nvSpPr>
          <p:cNvPr id="3" name="Content Placeholder 2"/>
          <p:cNvSpPr>
            <a:spLocks noGrp="1"/>
          </p:cNvSpPr>
          <p:nvPr>
            <p:ph idx="1"/>
          </p:nvPr>
        </p:nvSpPr>
        <p:spPr>
          <a:xfrm>
            <a:off x="457200" y="274638"/>
            <a:ext cx="8229600" cy="6360410"/>
          </a:xfrm>
        </p:spPr>
        <p:txBody>
          <a:bodyPr>
            <a:normAutofit lnSpcReduction="10000"/>
          </a:bodyPr>
          <a:lstStyle/>
          <a:p>
            <a:pPr>
              <a:buNone/>
            </a:pPr>
            <a:r>
              <a:rPr lang="el-GR" b="1" dirty="0" smtClean="0">
                <a:solidFill>
                  <a:schemeClr val="bg1"/>
                </a:solidFill>
              </a:rPr>
              <a:t>• Το πώς οι πόροι γίνονται αντικείμενο δια-</a:t>
            </a:r>
          </a:p>
          <a:p>
            <a:pPr>
              <a:buNone/>
            </a:pPr>
            <a:r>
              <a:rPr lang="el-GR" b="1" dirty="0" smtClean="0">
                <a:solidFill>
                  <a:schemeClr val="bg1"/>
                </a:solidFill>
              </a:rPr>
              <a:t>πραγμάτευσης έχει σχέση με κοινωνικές και</a:t>
            </a:r>
          </a:p>
          <a:p>
            <a:pPr>
              <a:buNone/>
            </a:pPr>
            <a:r>
              <a:rPr lang="el-GR" b="1" dirty="0" smtClean="0">
                <a:solidFill>
                  <a:schemeClr val="bg1"/>
                </a:solidFill>
              </a:rPr>
              <a:t>πολιτισμικές παραμέτρους</a:t>
            </a:r>
          </a:p>
          <a:p>
            <a:pPr>
              <a:buNone/>
            </a:pPr>
            <a:r>
              <a:rPr lang="el-GR" b="1" dirty="0" smtClean="0">
                <a:solidFill>
                  <a:schemeClr val="bg1"/>
                </a:solidFill>
              </a:rPr>
              <a:t>• Οι διαφορές των φύλων σε σχέση με τους </a:t>
            </a:r>
          </a:p>
          <a:p>
            <a:pPr>
              <a:buNone/>
            </a:pPr>
            <a:r>
              <a:rPr lang="el-GR" b="1" dirty="0" smtClean="0">
                <a:solidFill>
                  <a:schemeClr val="bg1"/>
                </a:solidFill>
              </a:rPr>
              <a:t>πόρους καθορίζονται πολιτισμικά</a:t>
            </a:r>
          </a:p>
          <a:p>
            <a:pPr>
              <a:buNone/>
            </a:pPr>
            <a:r>
              <a:rPr lang="el-GR" b="1" dirty="0" smtClean="0">
                <a:solidFill>
                  <a:schemeClr val="bg1"/>
                </a:solidFill>
              </a:rPr>
              <a:t>• Η κατανομή της εξουσίας μεταβάλλεται κατά</a:t>
            </a:r>
          </a:p>
          <a:p>
            <a:pPr>
              <a:buNone/>
            </a:pPr>
            <a:r>
              <a:rPr lang="el-GR" b="1" dirty="0" smtClean="0">
                <a:solidFill>
                  <a:schemeClr val="bg1"/>
                </a:solidFill>
              </a:rPr>
              <a:t>τη  διάρκεια του κύκλου ζωής π.χ. επαγγελμα-</a:t>
            </a:r>
          </a:p>
          <a:p>
            <a:pPr>
              <a:buNone/>
            </a:pPr>
            <a:r>
              <a:rPr lang="el-GR" b="1" dirty="0" smtClean="0">
                <a:solidFill>
                  <a:schemeClr val="bg1"/>
                </a:solidFill>
              </a:rPr>
              <a:t>τικές διαδρομές των δύο φύλων</a:t>
            </a:r>
          </a:p>
          <a:p>
            <a:pPr>
              <a:buNone/>
            </a:pPr>
            <a:r>
              <a:rPr lang="el-GR" b="1" dirty="0" smtClean="0">
                <a:solidFill>
                  <a:schemeClr val="bg1"/>
                </a:solidFill>
              </a:rPr>
              <a:t>• Η ικανοποίηση από τη σχέση συσχετίζεται με</a:t>
            </a:r>
          </a:p>
          <a:p>
            <a:pPr>
              <a:buNone/>
            </a:pPr>
            <a:r>
              <a:rPr lang="el-GR" b="1" dirty="0" smtClean="0">
                <a:solidFill>
                  <a:schemeClr val="bg1"/>
                </a:solidFill>
              </a:rPr>
              <a:t>την ισότιμη κατανομή αμοιβών μέσα σε αυτήν</a:t>
            </a:r>
          </a:p>
          <a:p>
            <a:pPr>
              <a:buNone/>
            </a:pPr>
            <a:r>
              <a:rPr lang="en-US" b="1" dirty="0" smtClean="0">
                <a:solidFill>
                  <a:schemeClr val="bg1"/>
                </a:solidFill>
              </a:rPr>
              <a:t>( Jay Haley,  Chloe </a:t>
            </a:r>
            <a:r>
              <a:rPr lang="en-US" b="1" dirty="0" err="1" smtClean="0">
                <a:solidFill>
                  <a:schemeClr val="bg1"/>
                </a:solidFill>
              </a:rPr>
              <a:t>Madanes</a:t>
            </a:r>
            <a:r>
              <a:rPr lang="en-US" b="1" dirty="0" smtClean="0">
                <a:solidFill>
                  <a:schemeClr val="bg1"/>
                </a:solidFill>
              </a:rPr>
              <a:t>)</a:t>
            </a:r>
            <a:endParaRPr lang="el-GR" b="1" dirty="0" smtClean="0">
              <a:solidFill>
                <a:schemeClr val="bg1"/>
              </a:solidFill>
            </a:endParaRPr>
          </a:p>
          <a:p>
            <a:pPr>
              <a:buNone/>
            </a:pPr>
            <a:endParaRPr lang="el-GR" b="1" dirty="0" smtClean="0">
              <a:solidFill>
                <a:schemeClr val="bg1"/>
              </a:solidFill>
            </a:endParaRPr>
          </a:p>
          <a:p>
            <a:pPr>
              <a:buNone/>
            </a:pPr>
            <a:endParaRPr lang="el-GR"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0505"/>
          </a:xfrm>
        </p:spPr>
        <p:txBody>
          <a:bodyPr>
            <a:normAutofit fontScale="90000"/>
          </a:bodyPr>
          <a:lstStyle/>
          <a:p>
            <a:endParaRPr lang="en-US" dirty="0"/>
          </a:p>
        </p:txBody>
      </p:sp>
      <p:sp>
        <p:nvSpPr>
          <p:cNvPr id="3" name="Content Placeholder 2"/>
          <p:cNvSpPr>
            <a:spLocks noGrp="1"/>
          </p:cNvSpPr>
          <p:nvPr>
            <p:ph idx="1"/>
          </p:nvPr>
        </p:nvSpPr>
        <p:spPr>
          <a:xfrm>
            <a:off x="457199" y="485143"/>
            <a:ext cx="8452217" cy="5922607"/>
          </a:xfrm>
        </p:spPr>
        <p:txBody>
          <a:bodyPr>
            <a:normAutofit/>
          </a:bodyPr>
          <a:lstStyle/>
          <a:p>
            <a:pPr>
              <a:buNone/>
            </a:pPr>
            <a:r>
              <a:rPr lang="el-GR" b="1" dirty="0" smtClean="0">
                <a:solidFill>
                  <a:schemeClr val="bg1"/>
                </a:solidFill>
              </a:rPr>
              <a:t>Σκεφτείτε τη δική σας οικογένεια. Σε ποιό</a:t>
            </a:r>
          </a:p>
          <a:p>
            <a:pPr>
              <a:buNone/>
            </a:pPr>
            <a:r>
              <a:rPr lang="el-GR" b="1" dirty="0" smtClean="0">
                <a:solidFill>
                  <a:schemeClr val="bg1"/>
                </a:solidFill>
              </a:rPr>
              <a:t>βαθμό συμπίπτει η δική σας εμπειρία με τα</a:t>
            </a:r>
          </a:p>
          <a:p>
            <a:pPr>
              <a:buNone/>
            </a:pPr>
            <a:r>
              <a:rPr lang="el-GR" b="1" dirty="0" smtClean="0">
                <a:solidFill>
                  <a:schemeClr val="bg1"/>
                </a:solidFill>
              </a:rPr>
              <a:t>στάδια του κύκλου ζωής; Προχωρείστε μέσα </a:t>
            </a:r>
          </a:p>
          <a:p>
            <a:pPr>
              <a:buNone/>
            </a:pPr>
            <a:r>
              <a:rPr lang="el-GR" b="1" dirty="0" smtClean="0">
                <a:solidFill>
                  <a:schemeClr val="bg1"/>
                </a:solidFill>
              </a:rPr>
              <a:t>από τα στάδια αυτά έτσι όπως τα περιγράφουν</a:t>
            </a:r>
          </a:p>
          <a:p>
            <a:pPr>
              <a:buNone/>
            </a:pPr>
            <a:r>
              <a:rPr lang="el-GR" b="1" dirty="0" smtClean="0">
                <a:solidFill>
                  <a:schemeClr val="bg1"/>
                </a:solidFill>
              </a:rPr>
              <a:t>οι </a:t>
            </a:r>
            <a:r>
              <a:rPr lang="en-US" b="1" dirty="0" smtClean="0">
                <a:solidFill>
                  <a:schemeClr val="bg1"/>
                </a:solidFill>
              </a:rPr>
              <a:t>Carter</a:t>
            </a:r>
            <a:r>
              <a:rPr lang="el-GR" b="1" dirty="0" smtClean="0">
                <a:solidFill>
                  <a:schemeClr val="bg1"/>
                </a:solidFill>
              </a:rPr>
              <a:t> </a:t>
            </a:r>
            <a:r>
              <a:rPr lang="en-US" b="1" dirty="0" smtClean="0">
                <a:solidFill>
                  <a:schemeClr val="bg1"/>
                </a:solidFill>
              </a:rPr>
              <a:t>&amp; </a:t>
            </a:r>
            <a:r>
              <a:rPr lang="en-US" b="1" dirty="0" err="1" smtClean="0">
                <a:solidFill>
                  <a:schemeClr val="bg1"/>
                </a:solidFill>
              </a:rPr>
              <a:t>MacGoldrick</a:t>
            </a:r>
            <a:r>
              <a:rPr lang="el-GR" b="1" dirty="0" smtClean="0">
                <a:solidFill>
                  <a:schemeClr val="bg1"/>
                </a:solidFill>
              </a:rPr>
              <a:t>;  Τί ζητήματα προέκυ-</a:t>
            </a:r>
          </a:p>
          <a:p>
            <a:pPr>
              <a:buNone/>
            </a:pPr>
            <a:r>
              <a:rPr lang="el-GR" b="1" dirty="0" smtClean="0">
                <a:solidFill>
                  <a:schemeClr val="bg1"/>
                </a:solidFill>
              </a:rPr>
              <a:t>ψαν ή προκύπτουν για εσάς σε κάποια/α</a:t>
            </a:r>
          </a:p>
          <a:p>
            <a:pPr>
              <a:buNone/>
            </a:pPr>
            <a:r>
              <a:rPr lang="el-GR" b="1" dirty="0" smtClean="0">
                <a:solidFill>
                  <a:schemeClr val="bg1"/>
                </a:solidFill>
              </a:rPr>
              <a:t>στάδια; Πιστεύετε ότι διαμόρφωσαν ή</a:t>
            </a:r>
          </a:p>
          <a:p>
            <a:pPr>
              <a:buNone/>
            </a:pPr>
            <a:r>
              <a:rPr lang="el-GR" b="1" dirty="0" smtClean="0">
                <a:solidFill>
                  <a:schemeClr val="bg1"/>
                </a:solidFill>
              </a:rPr>
              <a:t>διαμορφώνουν τις προσδοκίες, τα συναισθή-</a:t>
            </a:r>
          </a:p>
          <a:p>
            <a:pPr>
              <a:buNone/>
            </a:pPr>
            <a:r>
              <a:rPr lang="el-GR" b="1" dirty="0" smtClean="0">
                <a:solidFill>
                  <a:schemeClr val="bg1"/>
                </a:solidFill>
              </a:rPr>
              <a:t>ματά σας και τους τρόπους εξεύρεσης λύσεων;</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74638"/>
            <a:ext cx="8229600" cy="6317603"/>
          </a:xfrm>
        </p:spPr>
        <p:txBody>
          <a:bodyPr>
            <a:normAutofit lnSpcReduction="10000"/>
          </a:bodyPr>
          <a:lstStyle/>
          <a:p>
            <a:r>
              <a:rPr lang="el-GR" sz="3600" b="1" dirty="0" smtClean="0">
                <a:solidFill>
                  <a:schemeClr val="bg1"/>
                </a:solidFill>
              </a:rPr>
              <a:t>Πώς οι οικογένειες κατασκευάζουν τη δική τους εκδοχή «οικογενειακής ζωής»</a:t>
            </a:r>
          </a:p>
          <a:p>
            <a:endParaRPr lang="el-GR" sz="3600" b="1" dirty="0" smtClean="0">
              <a:solidFill>
                <a:schemeClr val="bg1"/>
              </a:solidFill>
            </a:endParaRPr>
          </a:p>
          <a:p>
            <a:pPr>
              <a:buNone/>
            </a:pPr>
            <a:r>
              <a:rPr lang="el-GR" sz="3600" b="1" dirty="0" smtClean="0">
                <a:solidFill>
                  <a:schemeClr val="bg1"/>
                </a:solidFill>
              </a:rPr>
              <a:t>   Οι οικογένειες μεταφράζουν τις ιδεολογίες και τους λόγους περί οικογένειας σε δική τους «οικογενειακή κουλτούρα» μέσα από τις παραδόσεις τους και τη δυναμική τους. Μεταξύ κοινωνίας και ατόμου παρεμβάλλεται το σύστημα των πεποιθήσεων της οικογένειας (πεποιθήσεις, ερμηνείες, προσδοκίες)</a:t>
            </a:r>
          </a:p>
          <a:p>
            <a:pPr>
              <a:buNone/>
            </a:pPr>
            <a:endParaRPr lang="el-GR" b="1" dirty="0" smtClean="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13093"/>
          </a:xfrm>
        </p:spPr>
        <p:txBody>
          <a:bodyPr>
            <a:normAutofit/>
          </a:bodyPr>
          <a:lstStyle/>
          <a:p>
            <a:r>
              <a:rPr lang="el-GR" sz="4000" b="1" dirty="0" smtClean="0">
                <a:solidFill>
                  <a:schemeClr val="bg1"/>
                </a:solidFill>
              </a:rPr>
              <a:t>Συστημική Θεωρία</a:t>
            </a:r>
            <a:endParaRPr lang="en-US" sz="4000" b="1" dirty="0">
              <a:solidFill>
                <a:schemeClr val="bg1"/>
              </a:solidFill>
            </a:endParaRPr>
          </a:p>
        </p:txBody>
      </p:sp>
      <p:sp>
        <p:nvSpPr>
          <p:cNvPr id="3" name="Content Placeholder 2"/>
          <p:cNvSpPr>
            <a:spLocks noGrp="1"/>
          </p:cNvSpPr>
          <p:nvPr>
            <p:ph idx="1"/>
          </p:nvPr>
        </p:nvSpPr>
        <p:spPr>
          <a:xfrm>
            <a:off x="457200" y="1255665"/>
            <a:ext cx="8229600" cy="5236693"/>
          </a:xfrm>
        </p:spPr>
        <p:txBody>
          <a:bodyPr/>
          <a:lstStyle/>
          <a:p>
            <a:pPr>
              <a:buNone/>
            </a:pPr>
            <a:r>
              <a:rPr lang="el-GR" b="1" dirty="0" smtClean="0">
                <a:solidFill>
                  <a:schemeClr val="bg1"/>
                </a:solidFill>
              </a:rPr>
              <a:t>Ανάγκη για δύο ταυτόχρονες κινήσεις: (α) η </a:t>
            </a:r>
          </a:p>
          <a:p>
            <a:pPr>
              <a:buNone/>
            </a:pPr>
            <a:r>
              <a:rPr lang="el-GR" b="1" dirty="0" smtClean="0">
                <a:solidFill>
                  <a:schemeClr val="bg1"/>
                </a:solidFill>
              </a:rPr>
              <a:t>οικογένεια πρέπει να προσαρμόζεται συνέχεια</a:t>
            </a:r>
          </a:p>
          <a:p>
            <a:pPr>
              <a:buNone/>
            </a:pPr>
            <a:r>
              <a:rPr lang="el-GR" b="1" dirty="0" smtClean="0">
                <a:solidFill>
                  <a:schemeClr val="bg1"/>
                </a:solidFill>
              </a:rPr>
              <a:t>επιχειρώντας λύσεις στις εξελικτικές διαδικα-</a:t>
            </a:r>
          </a:p>
          <a:p>
            <a:pPr>
              <a:buNone/>
            </a:pPr>
            <a:r>
              <a:rPr lang="el-GR" b="1" dirty="0" smtClean="0">
                <a:solidFill>
                  <a:schemeClr val="bg1"/>
                </a:solidFill>
              </a:rPr>
              <a:t>σίες που αντιμετωπίζει, και (β) να αναπτύσ-</a:t>
            </a:r>
          </a:p>
          <a:p>
            <a:pPr>
              <a:buNone/>
            </a:pPr>
            <a:r>
              <a:rPr lang="el-GR" b="1" dirty="0" smtClean="0">
                <a:solidFill>
                  <a:schemeClr val="bg1"/>
                </a:solidFill>
              </a:rPr>
              <a:t>σουν σταθερότητα και συνοχή απέναντι στη</a:t>
            </a:r>
          </a:p>
          <a:p>
            <a:pPr>
              <a:buNone/>
            </a:pPr>
            <a:r>
              <a:rPr lang="el-GR" b="1" dirty="0" smtClean="0">
                <a:solidFill>
                  <a:schemeClr val="bg1"/>
                </a:solidFill>
              </a:rPr>
              <a:t>συνεχόμενη αλλαγή</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14062" y="320358"/>
            <a:ext cx="8747986" cy="6314690"/>
          </a:xfrm>
        </p:spPr>
        <p:txBody>
          <a:bodyPr>
            <a:normAutofit lnSpcReduction="10000"/>
          </a:bodyPr>
          <a:lstStyle/>
          <a:p>
            <a:r>
              <a:rPr lang="el-GR" b="1" dirty="0" smtClean="0">
                <a:solidFill>
                  <a:schemeClr val="bg1"/>
                </a:solidFill>
              </a:rPr>
              <a:t>Έχει τις ρίζες της στη βιολογία και τη μηχανική (β’ νόμο της θερμοδυναμικής: η εντροπία (αταξία) ενός συστήματος έχει την τάση να  αυξάνεται.</a:t>
            </a:r>
          </a:p>
          <a:p>
            <a:r>
              <a:rPr lang="el-GR" b="1" dirty="0" smtClean="0">
                <a:solidFill>
                  <a:schemeClr val="bg1"/>
                </a:solidFill>
              </a:rPr>
              <a:t>Περιγράφει και εξηγεί τις δυναμικές ιδιότητες των συστημάτων</a:t>
            </a:r>
          </a:p>
          <a:p>
            <a:pPr>
              <a:buNone/>
            </a:pPr>
            <a:r>
              <a:rPr lang="el-GR" b="1" dirty="0" smtClean="0">
                <a:solidFill>
                  <a:schemeClr val="bg1"/>
                </a:solidFill>
              </a:rPr>
              <a:t>Σύστημα         ένα σύνολο αλληλοσυνδεόμενων</a:t>
            </a:r>
          </a:p>
          <a:p>
            <a:pPr>
              <a:buNone/>
            </a:pPr>
            <a:r>
              <a:rPr lang="el-GR" b="1" dirty="0" smtClean="0">
                <a:solidFill>
                  <a:schemeClr val="bg1"/>
                </a:solidFill>
              </a:rPr>
              <a:t>συστατικών που βρίσκονται σε συνεχή και</a:t>
            </a:r>
          </a:p>
          <a:p>
            <a:pPr>
              <a:buNone/>
            </a:pPr>
            <a:r>
              <a:rPr lang="el-GR" b="1" dirty="0" smtClean="0">
                <a:solidFill>
                  <a:schemeClr val="bg1"/>
                </a:solidFill>
              </a:rPr>
              <a:t>αμοιβαία αλληλεπίδραση. Η αλλαγή στο ένα</a:t>
            </a:r>
          </a:p>
          <a:p>
            <a:pPr>
              <a:buNone/>
            </a:pPr>
            <a:r>
              <a:rPr lang="el-GR" b="1" dirty="0" smtClean="0">
                <a:solidFill>
                  <a:schemeClr val="bg1"/>
                </a:solidFill>
              </a:rPr>
              <a:t>μέρος προκαλεί αλλαγή στα υπόλοιπα μέρη</a:t>
            </a:r>
          </a:p>
          <a:p>
            <a:pPr>
              <a:buNone/>
            </a:pPr>
            <a:r>
              <a:rPr lang="el-GR" b="1" dirty="0" smtClean="0">
                <a:solidFill>
                  <a:schemeClr val="bg1"/>
                </a:solidFill>
              </a:rPr>
              <a:t>και στο σύστημα συνολικά. Συνεκτικό και</a:t>
            </a:r>
          </a:p>
          <a:p>
            <a:pPr>
              <a:buNone/>
            </a:pPr>
            <a:r>
              <a:rPr lang="el-GR" b="1" dirty="0" smtClean="0">
                <a:solidFill>
                  <a:schemeClr val="bg1"/>
                </a:solidFill>
              </a:rPr>
              <a:t>αδιαχώριστο όλο.  </a:t>
            </a:r>
            <a:r>
              <a:rPr lang="en-US" b="1" dirty="0" smtClean="0">
                <a:solidFill>
                  <a:schemeClr val="bg1"/>
                </a:solidFill>
              </a:rPr>
              <a:t>Gestalt</a:t>
            </a:r>
            <a:endParaRPr lang="el-GR" b="1" dirty="0" smtClean="0">
              <a:solidFill>
                <a:schemeClr val="bg1"/>
              </a:solidFill>
            </a:endParaRPr>
          </a:p>
          <a:p>
            <a:pPr>
              <a:buNone/>
            </a:pPr>
            <a:endParaRPr lang="el-GR" dirty="0" smtClean="0"/>
          </a:p>
          <a:p>
            <a:pPr>
              <a:buNone/>
            </a:pPr>
            <a:endParaRPr lang="en-US" dirty="0"/>
          </a:p>
        </p:txBody>
      </p:sp>
      <p:sp>
        <p:nvSpPr>
          <p:cNvPr id="4" name="Right Arrow 3"/>
          <p:cNvSpPr/>
          <p:nvPr/>
        </p:nvSpPr>
        <p:spPr>
          <a:xfrm>
            <a:off x="1912285" y="3195983"/>
            <a:ext cx="585102"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
            <a:ext cx="8229600" cy="274638"/>
          </a:xfrm>
        </p:spPr>
        <p:txBody>
          <a:bodyPr>
            <a:normAutofit fontScale="90000"/>
          </a:bodyPr>
          <a:lstStyle/>
          <a:p>
            <a:endParaRPr lang="en-US" dirty="0"/>
          </a:p>
        </p:txBody>
      </p:sp>
      <p:sp>
        <p:nvSpPr>
          <p:cNvPr id="3" name="Content Placeholder 2"/>
          <p:cNvSpPr>
            <a:spLocks noGrp="1"/>
          </p:cNvSpPr>
          <p:nvPr>
            <p:ph idx="1"/>
          </p:nvPr>
        </p:nvSpPr>
        <p:spPr>
          <a:xfrm>
            <a:off x="457200" y="274639"/>
            <a:ext cx="8507048" cy="6060761"/>
          </a:xfrm>
        </p:spPr>
        <p:txBody>
          <a:bodyPr/>
          <a:lstStyle/>
          <a:p>
            <a:pPr>
              <a:buNone/>
            </a:pPr>
            <a:r>
              <a:rPr lang="el-GR" b="1" dirty="0" smtClean="0">
                <a:solidFill>
                  <a:schemeClr val="bg1"/>
                </a:solidFill>
              </a:rPr>
              <a:t>Η οικογένεια λειτουργεί σύμφωνα με κανόνες </a:t>
            </a:r>
          </a:p>
          <a:p>
            <a:pPr>
              <a:buNone/>
            </a:pPr>
            <a:r>
              <a:rPr lang="el-GR" b="1" dirty="0" smtClean="0">
                <a:solidFill>
                  <a:schemeClr val="bg1"/>
                </a:solidFill>
              </a:rPr>
              <a:t>και αρχές που διέπουν όλα τα συστήματα</a:t>
            </a:r>
          </a:p>
          <a:p>
            <a:pPr>
              <a:buNone/>
            </a:pPr>
            <a:r>
              <a:rPr lang="en-US" b="1" dirty="0" smtClean="0">
                <a:solidFill>
                  <a:schemeClr val="bg1"/>
                </a:solidFill>
              </a:rPr>
              <a:t>Gregory Bateson, Don Jackson</a:t>
            </a:r>
            <a:endParaRPr lang="el-GR" b="1" dirty="0" smtClean="0">
              <a:solidFill>
                <a:schemeClr val="bg1"/>
              </a:solidFill>
            </a:endParaRPr>
          </a:p>
          <a:p>
            <a:pPr>
              <a:buNone/>
            </a:pPr>
            <a:r>
              <a:rPr lang="el-GR" b="1" dirty="0" smtClean="0">
                <a:solidFill>
                  <a:schemeClr val="bg1"/>
                </a:solidFill>
              </a:rPr>
              <a:t>• κυκλική αιτιότητα</a:t>
            </a:r>
          </a:p>
          <a:p>
            <a:pPr>
              <a:buNone/>
            </a:pPr>
            <a:r>
              <a:rPr lang="el-GR" b="1" dirty="0" smtClean="0">
                <a:solidFill>
                  <a:schemeClr val="bg1"/>
                </a:solidFill>
              </a:rPr>
              <a:t>• μη-αθροιστικότητα</a:t>
            </a:r>
            <a:r>
              <a:rPr lang="en-GB" b="1" dirty="0" smtClean="0">
                <a:solidFill>
                  <a:schemeClr val="bg1"/>
                </a:solidFill>
              </a:rPr>
              <a:t>/</a:t>
            </a:r>
            <a:r>
              <a:rPr lang="el-GR" b="1" dirty="0" smtClean="0">
                <a:solidFill>
                  <a:schemeClr val="bg1"/>
                </a:solidFill>
              </a:rPr>
              <a:t>ολότητα</a:t>
            </a:r>
          </a:p>
          <a:p>
            <a:pPr>
              <a:buNone/>
            </a:pPr>
            <a:r>
              <a:rPr lang="el-GR" b="1" dirty="0" smtClean="0">
                <a:solidFill>
                  <a:schemeClr val="bg1"/>
                </a:solidFill>
              </a:rPr>
              <a:t>• ισοτέλεια</a:t>
            </a:r>
          </a:p>
          <a:p>
            <a:pPr>
              <a:buNone/>
            </a:pPr>
            <a:r>
              <a:rPr lang="el-GR" b="1" dirty="0" smtClean="0">
                <a:solidFill>
                  <a:schemeClr val="bg1"/>
                </a:solidFill>
              </a:rPr>
              <a:t>• επικοινωνία</a:t>
            </a:r>
          </a:p>
          <a:p>
            <a:pPr>
              <a:buNone/>
            </a:pPr>
            <a:r>
              <a:rPr lang="el-GR" b="1" dirty="0" smtClean="0">
                <a:solidFill>
                  <a:schemeClr val="bg1"/>
                </a:solidFill>
              </a:rPr>
              <a:t>• οικογενειακοί κανόνες</a:t>
            </a:r>
          </a:p>
          <a:p>
            <a:pPr>
              <a:buNone/>
            </a:pPr>
            <a:r>
              <a:rPr lang="el-GR" b="1" dirty="0" smtClean="0">
                <a:solidFill>
                  <a:schemeClr val="bg1"/>
                </a:solidFill>
              </a:rPr>
              <a:t>• ομοιόσταση/ισορροπία έναντι μορφογένεσης</a:t>
            </a:r>
          </a:p>
          <a:p>
            <a:pPr>
              <a:buNone/>
            </a:pPr>
            <a:endParaRPr lang="el-GR"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84438"/>
          </a:xfrm>
        </p:spPr>
        <p:txBody>
          <a:bodyPr>
            <a:normAutofit/>
          </a:bodyPr>
          <a:lstStyle/>
          <a:p>
            <a:pPr algn="l"/>
            <a:r>
              <a:rPr lang="el-GR" sz="3600" b="1" i="1" dirty="0" smtClean="0">
                <a:solidFill>
                  <a:schemeClr val="bg1"/>
                </a:solidFill>
              </a:rPr>
              <a:t>Γραμμική και κυκλική αιτιότητα</a:t>
            </a:r>
            <a:endParaRPr lang="en-US" sz="3600" b="1" i="1" dirty="0">
              <a:solidFill>
                <a:schemeClr val="bg1"/>
              </a:solidFill>
            </a:endParaRPr>
          </a:p>
        </p:txBody>
      </p:sp>
      <p:sp>
        <p:nvSpPr>
          <p:cNvPr id="3" name="Content Placeholder 2"/>
          <p:cNvSpPr>
            <a:spLocks noGrp="1"/>
          </p:cNvSpPr>
          <p:nvPr>
            <p:ph idx="1"/>
          </p:nvPr>
        </p:nvSpPr>
        <p:spPr>
          <a:xfrm>
            <a:off x="457200" y="1084438"/>
            <a:ext cx="8229600" cy="5522072"/>
          </a:xfrm>
        </p:spPr>
        <p:txBody>
          <a:bodyPr/>
          <a:lstStyle/>
          <a:p>
            <a:pPr>
              <a:buNone/>
            </a:pPr>
            <a:r>
              <a:rPr lang="el-GR" b="1" dirty="0" smtClean="0">
                <a:solidFill>
                  <a:schemeClr val="bg1"/>
                </a:solidFill>
              </a:rPr>
              <a:t>Κάθε δράση ταυτόχρονα και αντίδραση και η</a:t>
            </a:r>
          </a:p>
          <a:p>
            <a:pPr>
              <a:buNone/>
            </a:pPr>
            <a:r>
              <a:rPr lang="el-GR" b="1" dirty="0" smtClean="0">
                <a:solidFill>
                  <a:schemeClr val="bg1"/>
                </a:solidFill>
              </a:rPr>
              <a:t>αντίδραση επίσης δράση. Το σημείο εκκίνησης</a:t>
            </a:r>
          </a:p>
          <a:p>
            <a:pPr>
              <a:buNone/>
            </a:pPr>
            <a:r>
              <a:rPr lang="el-GR" b="1" dirty="0" smtClean="0">
                <a:solidFill>
                  <a:schemeClr val="bg1"/>
                </a:solidFill>
              </a:rPr>
              <a:t>είναι αυθαίρετο</a:t>
            </a:r>
          </a:p>
          <a:p>
            <a:pPr>
              <a:buNone/>
            </a:pPr>
            <a:r>
              <a:rPr lang="en-US" b="1" dirty="0" smtClean="0">
                <a:solidFill>
                  <a:schemeClr val="bg1"/>
                </a:solidFill>
              </a:rPr>
              <a:t>Paul </a:t>
            </a:r>
            <a:r>
              <a:rPr lang="en-US" b="1" dirty="0" err="1" smtClean="0">
                <a:solidFill>
                  <a:schemeClr val="bg1"/>
                </a:solidFill>
              </a:rPr>
              <a:t>Watzlawick</a:t>
            </a:r>
            <a:r>
              <a:rPr lang="en-US" b="1" dirty="0" smtClean="0">
                <a:solidFill>
                  <a:schemeClr val="bg1"/>
                </a:solidFill>
              </a:rPr>
              <a:t> </a:t>
            </a:r>
            <a:r>
              <a:rPr lang="el-GR" b="1" dirty="0" smtClean="0">
                <a:solidFill>
                  <a:schemeClr val="bg1"/>
                </a:solidFill>
              </a:rPr>
              <a:t>         «κυκλικότητες»          τα</a:t>
            </a:r>
          </a:p>
          <a:p>
            <a:pPr>
              <a:buNone/>
            </a:pPr>
            <a:r>
              <a:rPr lang="el-GR" b="1" dirty="0" smtClean="0">
                <a:solidFill>
                  <a:schemeClr val="bg1"/>
                </a:solidFill>
              </a:rPr>
              <a:t>επαναλαμβανόμενα μοτίβα αλληλεπίδρασης</a:t>
            </a:r>
          </a:p>
          <a:p>
            <a:pPr>
              <a:buNone/>
            </a:pPr>
            <a:r>
              <a:rPr lang="el-GR" b="1" i="1" dirty="0" smtClean="0">
                <a:solidFill>
                  <a:schemeClr val="bg1"/>
                </a:solidFill>
              </a:rPr>
              <a:t>Η Γλώσσα της Αλλαγής, </a:t>
            </a:r>
            <a:r>
              <a:rPr lang="en-US" b="1" dirty="0" smtClean="0">
                <a:solidFill>
                  <a:schemeClr val="bg1"/>
                </a:solidFill>
              </a:rPr>
              <a:t>P. </a:t>
            </a:r>
            <a:r>
              <a:rPr lang="en-US" b="1" dirty="0" err="1" smtClean="0">
                <a:solidFill>
                  <a:schemeClr val="bg1"/>
                </a:solidFill>
              </a:rPr>
              <a:t>Watzlawick</a:t>
            </a:r>
            <a:endParaRPr lang="el-GR" b="1" dirty="0" smtClean="0">
              <a:solidFill>
                <a:schemeClr val="bg1"/>
              </a:solidFill>
            </a:endParaRPr>
          </a:p>
          <a:p>
            <a:pPr>
              <a:buNone/>
            </a:pPr>
            <a:r>
              <a:rPr lang="en-US" b="1" i="1" dirty="0" smtClean="0">
                <a:solidFill>
                  <a:schemeClr val="bg1"/>
                </a:solidFill>
              </a:rPr>
              <a:t>Pragmatics of Human</a:t>
            </a:r>
            <a:r>
              <a:rPr lang="el-GR" b="1" i="1" dirty="0">
                <a:solidFill>
                  <a:schemeClr val="bg1"/>
                </a:solidFill>
              </a:rPr>
              <a:t> </a:t>
            </a:r>
            <a:r>
              <a:rPr lang="en-US" b="1" i="1" dirty="0" smtClean="0">
                <a:solidFill>
                  <a:schemeClr val="bg1"/>
                </a:solidFill>
              </a:rPr>
              <a:t>Communication, </a:t>
            </a:r>
            <a:endParaRPr lang="el-GR" b="1" i="1" dirty="0" smtClean="0">
              <a:solidFill>
                <a:schemeClr val="bg1"/>
              </a:solidFill>
            </a:endParaRPr>
          </a:p>
          <a:p>
            <a:pPr>
              <a:buNone/>
            </a:pPr>
            <a:r>
              <a:rPr lang="en-US" b="1" dirty="0" err="1" smtClean="0">
                <a:solidFill>
                  <a:schemeClr val="bg1"/>
                </a:solidFill>
              </a:rPr>
              <a:t>Watzlawick</a:t>
            </a:r>
            <a:r>
              <a:rPr lang="en-US" b="1" dirty="0" smtClean="0">
                <a:solidFill>
                  <a:schemeClr val="bg1"/>
                </a:solidFill>
              </a:rPr>
              <a:t>, </a:t>
            </a:r>
            <a:r>
              <a:rPr lang="en-US" b="1" dirty="0" err="1" smtClean="0">
                <a:solidFill>
                  <a:schemeClr val="bg1"/>
                </a:solidFill>
              </a:rPr>
              <a:t>Beavin</a:t>
            </a:r>
            <a:r>
              <a:rPr lang="en-US" b="1" dirty="0" smtClean="0">
                <a:solidFill>
                  <a:schemeClr val="bg1"/>
                </a:solidFill>
              </a:rPr>
              <a:t> &amp; Jackson</a:t>
            </a:r>
            <a:endParaRPr lang="el-GR" b="1" dirty="0" smtClean="0">
              <a:solidFill>
                <a:schemeClr val="bg1"/>
              </a:solidFill>
            </a:endParaRPr>
          </a:p>
        </p:txBody>
      </p:sp>
      <p:sp>
        <p:nvSpPr>
          <p:cNvPr id="4" name="Right Arrow 3"/>
          <p:cNvSpPr/>
          <p:nvPr/>
        </p:nvSpPr>
        <p:spPr>
          <a:xfrm>
            <a:off x="3367903" y="2772809"/>
            <a:ext cx="670727" cy="822960"/>
          </a:xfrm>
          <a:prstGeom prst="rightArrow">
            <a:avLst>
              <a:gd name="adj1" fmla="val 50000"/>
              <a:gd name="adj2" fmla="val 3043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ight Arrow 4"/>
          <p:cNvSpPr/>
          <p:nvPr/>
        </p:nvSpPr>
        <p:spPr>
          <a:xfrm>
            <a:off x="6942599" y="2772808"/>
            <a:ext cx="642451" cy="822960"/>
          </a:xfrm>
          <a:prstGeom prst="rightArrow">
            <a:avLst>
              <a:gd name="adj1" fmla="val 50000"/>
              <a:gd name="adj2" fmla="val 48266"/>
            </a:avLst>
          </a:prstGeom>
          <a:ln/>
        </p:spPr>
        <p:style>
          <a:lnRef idx="1">
            <a:schemeClr val="accent1"/>
          </a:lnRef>
          <a:fillRef idx="3">
            <a:schemeClr val="accent1"/>
          </a:fillRef>
          <a:effectRef idx="2">
            <a:schemeClr val="accent1"/>
          </a:effectRef>
          <a:fontRef idx="minor">
            <a:schemeClr val="lt1"/>
          </a:fontRef>
        </p:style>
      </p:sp>
      <p:sp>
        <p:nvSpPr>
          <p:cNvPr id="6" name="Right Arrow 5"/>
          <p:cNvSpPr/>
          <p:nvPr/>
        </p:nvSpPr>
        <p:spPr>
          <a:xfrm>
            <a:off x="7263825" y="2611212"/>
            <a:ext cx="45719" cy="4571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0"/>
            <a:ext cx="8229600" cy="742727"/>
          </a:xfrm>
        </p:spPr>
        <p:txBody>
          <a:bodyPr>
            <a:normAutofit fontScale="90000"/>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8918553"/>
              </p:ext>
            </p:extLst>
          </p:nvPr>
        </p:nvGraphicFramePr>
        <p:xfrm>
          <a:off x="457200" y="428624"/>
          <a:ext cx="8229600" cy="6256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320675"/>
          <a:ext cx="8229600" cy="6189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6755"/>
          </a:xfrm>
          <a:solidFill>
            <a:srgbClr val="0000FF"/>
          </a:solidFill>
        </p:spPr>
        <p:txBody>
          <a:bodyPr>
            <a:normAutofit/>
          </a:bodyPr>
          <a:lstStyle/>
          <a:p>
            <a:pPr algn="l"/>
            <a:r>
              <a:rPr lang="en-US" sz="3600" b="1" dirty="0" smtClean="0">
                <a:solidFill>
                  <a:schemeClr val="bg1"/>
                </a:solidFill>
              </a:rPr>
              <a:t>R.D. Laing “Knots”</a:t>
            </a:r>
            <a:endParaRPr lang="en-US" sz="3600" b="1" dirty="0">
              <a:solidFill>
                <a:schemeClr val="bg1"/>
              </a:solidFill>
            </a:endParaRPr>
          </a:p>
        </p:txBody>
      </p:sp>
      <p:sp>
        <p:nvSpPr>
          <p:cNvPr id="3" name="Content Placeholder 2"/>
          <p:cNvSpPr>
            <a:spLocks noGrp="1"/>
          </p:cNvSpPr>
          <p:nvPr>
            <p:ph idx="1"/>
          </p:nvPr>
        </p:nvSpPr>
        <p:spPr>
          <a:xfrm>
            <a:off x="457200" y="899699"/>
            <a:ext cx="8229600" cy="5958301"/>
          </a:xfrm>
        </p:spPr>
        <p:txBody>
          <a:bodyPr/>
          <a:lstStyle/>
          <a:p>
            <a:pPr>
              <a:buNone/>
            </a:pPr>
            <a:r>
              <a:rPr lang="el-GR" dirty="0" smtClean="0">
                <a:solidFill>
                  <a:schemeClr val="bg1"/>
                </a:solidFill>
              </a:rPr>
              <a:t>-</a:t>
            </a:r>
            <a:r>
              <a:rPr lang="en-US" b="1" dirty="0" smtClean="0">
                <a:solidFill>
                  <a:schemeClr val="bg1"/>
                </a:solidFill>
              </a:rPr>
              <a:t>H Jill </a:t>
            </a:r>
            <a:r>
              <a:rPr lang="el-GR" b="1" dirty="0" smtClean="0">
                <a:solidFill>
                  <a:schemeClr val="bg1"/>
                </a:solidFill>
              </a:rPr>
              <a:t>θυμώνει με τον </a:t>
            </a:r>
            <a:r>
              <a:rPr lang="en-US" b="1" dirty="0" smtClean="0">
                <a:solidFill>
                  <a:schemeClr val="bg1"/>
                </a:solidFill>
              </a:rPr>
              <a:t>Jack</a:t>
            </a:r>
          </a:p>
          <a:p>
            <a:pPr>
              <a:buNone/>
            </a:pPr>
            <a:r>
              <a:rPr lang="el-GR" b="1" dirty="0" smtClean="0">
                <a:solidFill>
                  <a:schemeClr val="bg1"/>
                </a:solidFill>
              </a:rPr>
              <a:t>διότι ο  </a:t>
            </a:r>
            <a:r>
              <a:rPr lang="en-US" b="1" dirty="0" smtClean="0">
                <a:solidFill>
                  <a:schemeClr val="bg1"/>
                </a:solidFill>
              </a:rPr>
              <a:t>Jack </a:t>
            </a:r>
            <a:r>
              <a:rPr lang="el-GR" b="1" dirty="0" smtClean="0">
                <a:solidFill>
                  <a:schemeClr val="bg1"/>
                </a:solidFill>
              </a:rPr>
              <a:t>δεν κάνει τίποτα (είναι αδρανής)</a:t>
            </a:r>
          </a:p>
          <a:p>
            <a:pPr>
              <a:buNone/>
            </a:pPr>
            <a:r>
              <a:rPr lang="el-GR" b="1" dirty="0" smtClean="0">
                <a:solidFill>
                  <a:schemeClr val="bg1"/>
                </a:solidFill>
              </a:rPr>
              <a:t>-Θυμώνει με τον </a:t>
            </a:r>
            <a:r>
              <a:rPr lang="en-US" b="1" dirty="0" smtClean="0">
                <a:solidFill>
                  <a:schemeClr val="bg1"/>
                </a:solidFill>
              </a:rPr>
              <a:t>Jack</a:t>
            </a:r>
          </a:p>
          <a:p>
            <a:pPr>
              <a:buNone/>
            </a:pPr>
            <a:r>
              <a:rPr lang="el-GR" b="1" dirty="0" smtClean="0">
                <a:solidFill>
                  <a:schemeClr val="bg1"/>
                </a:solidFill>
              </a:rPr>
              <a:t>διότι δεν κάνει τίποτα</a:t>
            </a:r>
          </a:p>
          <a:p>
            <a:pPr>
              <a:buNone/>
            </a:pPr>
            <a:r>
              <a:rPr lang="el-GR" b="1" dirty="0" smtClean="0">
                <a:solidFill>
                  <a:schemeClr val="bg1"/>
                </a:solidFill>
              </a:rPr>
              <a:t>-Θυμώνει με τον</a:t>
            </a:r>
            <a:r>
              <a:rPr lang="en-US" b="1" dirty="0" smtClean="0">
                <a:solidFill>
                  <a:schemeClr val="bg1"/>
                </a:solidFill>
              </a:rPr>
              <a:t> Jack</a:t>
            </a:r>
            <a:endParaRPr lang="el-GR" b="1" dirty="0" smtClean="0">
              <a:solidFill>
                <a:schemeClr val="bg1"/>
              </a:solidFill>
            </a:endParaRPr>
          </a:p>
          <a:p>
            <a:pPr>
              <a:buNone/>
            </a:pPr>
            <a:r>
              <a:rPr lang="el-GR" b="1" dirty="0" smtClean="0">
                <a:solidFill>
                  <a:schemeClr val="bg1"/>
                </a:solidFill>
              </a:rPr>
              <a:t>διότι δεν τη φοβίζει</a:t>
            </a:r>
          </a:p>
          <a:p>
            <a:pPr>
              <a:buNone/>
            </a:pPr>
            <a:r>
              <a:rPr lang="el-GR" b="1" dirty="0" smtClean="0">
                <a:solidFill>
                  <a:schemeClr val="bg1"/>
                </a:solidFill>
              </a:rPr>
              <a:t>-Δεν τη φοβίζει</a:t>
            </a:r>
          </a:p>
          <a:p>
            <a:pPr>
              <a:buNone/>
            </a:pPr>
            <a:r>
              <a:rPr lang="el-GR" b="1" dirty="0" smtClean="0">
                <a:solidFill>
                  <a:schemeClr val="bg1"/>
                </a:solidFill>
              </a:rPr>
              <a:t>διότι δεν κάνει τίποτα, είναι άχρηστος</a:t>
            </a:r>
          </a:p>
          <a:p>
            <a:pPr>
              <a:buNone/>
            </a:pPr>
            <a:r>
              <a:rPr lang="el-GR" b="1" dirty="0" smtClean="0">
                <a:solidFill>
                  <a:schemeClr val="bg1"/>
                </a:solidFill>
              </a:rPr>
              <a:t>-Αισθάνεται ασφάλεια μαζί του</a:t>
            </a:r>
          </a:p>
          <a:p>
            <a:pPr>
              <a:buNone/>
            </a:pPr>
            <a:r>
              <a:rPr lang="el-GR" b="1" dirty="0" smtClean="0">
                <a:solidFill>
                  <a:schemeClr val="bg1"/>
                </a:solidFill>
              </a:rPr>
              <a:t>και γι’ αυτό τον περιφρονεί</a:t>
            </a:r>
          </a:p>
          <a:p>
            <a:pPr>
              <a:buNone/>
            </a:pPr>
            <a:endParaRPr lang="en-US" dirty="0" smtClean="0"/>
          </a:p>
          <a:p>
            <a:pPr>
              <a:buNone/>
            </a:pPr>
            <a:endParaRPr lang="el-GR" dirty="0" smtClean="0"/>
          </a:p>
          <a:p>
            <a:pPr>
              <a:buNone/>
            </a:pPr>
            <a:endParaRPr lang="el-GR"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846776"/>
            <a:ext cx="8229600" cy="5733376"/>
          </a:xfrm>
        </p:spPr>
        <p:txBody>
          <a:bodyPr/>
          <a:lstStyle/>
          <a:p>
            <a:pPr>
              <a:buNone/>
            </a:pPr>
            <a:r>
              <a:rPr lang="el-GR" b="1" dirty="0" smtClean="0">
                <a:solidFill>
                  <a:schemeClr val="bg1"/>
                </a:solidFill>
              </a:rPr>
              <a:t>-Γραπώνεται από αυτόν</a:t>
            </a:r>
          </a:p>
          <a:p>
            <a:pPr>
              <a:buNone/>
            </a:pPr>
            <a:r>
              <a:rPr lang="el-GR" b="1" dirty="0" smtClean="0">
                <a:solidFill>
                  <a:schemeClr val="bg1"/>
                </a:solidFill>
              </a:rPr>
              <a:t>διότι δεν τη φοβίζει</a:t>
            </a:r>
          </a:p>
          <a:p>
            <a:pPr>
              <a:buNone/>
            </a:pPr>
            <a:r>
              <a:rPr lang="el-GR" b="1" dirty="0" smtClean="0">
                <a:solidFill>
                  <a:schemeClr val="bg1"/>
                </a:solidFill>
              </a:rPr>
              <a:t>-τον περιφρονεί</a:t>
            </a:r>
          </a:p>
          <a:p>
            <a:pPr>
              <a:buNone/>
            </a:pPr>
            <a:r>
              <a:rPr lang="el-GR" b="1" dirty="0" smtClean="0">
                <a:solidFill>
                  <a:schemeClr val="bg1"/>
                </a:solidFill>
              </a:rPr>
              <a:t>διότι γραπώνεται από αυτόν</a:t>
            </a:r>
          </a:p>
          <a:p>
            <a:pPr>
              <a:buNone/>
            </a:pPr>
            <a:r>
              <a:rPr lang="el-GR" b="1" dirty="0" smtClean="0">
                <a:solidFill>
                  <a:schemeClr val="bg1"/>
                </a:solidFill>
              </a:rPr>
              <a:t>επειδή δεν τη φοβίζει</a:t>
            </a:r>
          </a:p>
          <a:p>
            <a:pPr>
              <a:buNone/>
            </a:pPr>
            <a:r>
              <a:rPr lang="el-GR" b="1" dirty="0" smtClean="0">
                <a:solidFill>
                  <a:schemeClr val="bg1"/>
                </a:solidFill>
              </a:rPr>
              <a:t>-Η </a:t>
            </a:r>
            <a:r>
              <a:rPr lang="en-US" b="1" dirty="0" smtClean="0">
                <a:solidFill>
                  <a:schemeClr val="bg1"/>
                </a:solidFill>
              </a:rPr>
              <a:t>Jill </a:t>
            </a:r>
            <a:r>
              <a:rPr lang="el-GR" b="1" dirty="0" smtClean="0">
                <a:solidFill>
                  <a:schemeClr val="bg1"/>
                </a:solidFill>
              </a:rPr>
              <a:t>ξέρει ότι είναι κατώτερη</a:t>
            </a:r>
          </a:p>
          <a:p>
            <a:pPr>
              <a:buNone/>
            </a:pPr>
            <a:r>
              <a:rPr lang="el-GR" b="1" dirty="0" smtClean="0">
                <a:solidFill>
                  <a:schemeClr val="bg1"/>
                </a:solidFill>
              </a:rPr>
              <a:t>και γι’ αυτό είναι ανώτερη από οποιονδήποτε</a:t>
            </a:r>
          </a:p>
          <a:p>
            <a:pPr>
              <a:buNone/>
            </a:pPr>
            <a:r>
              <a:rPr lang="el-GR" b="1" dirty="0" smtClean="0">
                <a:solidFill>
                  <a:schemeClr val="bg1"/>
                </a:solidFill>
              </a:rPr>
              <a:t>νομίζει ότι είναι ανώτερη από αυτόν</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7"/>
            <a:ext cx="8229600" cy="6537643"/>
          </a:xfrm>
        </p:spPr>
        <p:txBody>
          <a:bodyPr>
            <a:normAutofit fontScale="92500" lnSpcReduction="10000"/>
          </a:bodyPr>
          <a:lstStyle/>
          <a:p>
            <a:pPr>
              <a:buNone/>
            </a:pPr>
            <a:r>
              <a:rPr lang="el-GR" b="1" dirty="0" smtClean="0">
                <a:solidFill>
                  <a:schemeClr val="bg1"/>
                </a:solidFill>
              </a:rPr>
              <a:t>-Η μάνα μου μ’ αγαπάει</a:t>
            </a:r>
          </a:p>
          <a:p>
            <a:pPr>
              <a:buNone/>
            </a:pPr>
            <a:r>
              <a:rPr lang="el-GR" b="1" dirty="0" smtClean="0">
                <a:solidFill>
                  <a:schemeClr val="bg1"/>
                </a:solidFill>
              </a:rPr>
              <a:t>Ασθάνομα καλά</a:t>
            </a:r>
          </a:p>
          <a:p>
            <a:pPr>
              <a:buNone/>
            </a:pPr>
            <a:r>
              <a:rPr lang="el-GR" b="1" dirty="0" smtClean="0">
                <a:solidFill>
                  <a:schemeClr val="bg1"/>
                </a:solidFill>
              </a:rPr>
              <a:t>Αισθάνομαι καλά γιατί μ’αγαπάει</a:t>
            </a:r>
          </a:p>
          <a:p>
            <a:pPr>
              <a:buNone/>
            </a:pPr>
            <a:r>
              <a:rPr lang="el-GR" b="1" dirty="0" smtClean="0">
                <a:solidFill>
                  <a:schemeClr val="bg1"/>
                </a:solidFill>
              </a:rPr>
              <a:t>-Είμαι καλή διότι αισθάνομαι καλά</a:t>
            </a:r>
          </a:p>
          <a:p>
            <a:pPr>
              <a:buNone/>
            </a:pPr>
            <a:r>
              <a:rPr lang="el-GR" b="1" dirty="0" smtClean="0">
                <a:solidFill>
                  <a:schemeClr val="bg1"/>
                </a:solidFill>
              </a:rPr>
              <a:t>Αισθάνομαι καλά διότι είμαι καλή</a:t>
            </a:r>
          </a:p>
          <a:p>
            <a:pPr>
              <a:buNone/>
            </a:pPr>
            <a:r>
              <a:rPr lang="el-GR" b="1" dirty="0" smtClean="0">
                <a:solidFill>
                  <a:schemeClr val="bg1"/>
                </a:solidFill>
              </a:rPr>
              <a:t>Η μάνα μου μ’αγαπάει διότι είμαι καλή</a:t>
            </a:r>
          </a:p>
          <a:p>
            <a:pPr>
              <a:buNone/>
            </a:pPr>
            <a:r>
              <a:rPr lang="el-GR" b="1" dirty="0" smtClean="0">
                <a:solidFill>
                  <a:schemeClr val="bg1"/>
                </a:solidFill>
              </a:rPr>
              <a:t>-Η μάνα μου δεν μ’ αγαπάει</a:t>
            </a:r>
          </a:p>
          <a:p>
            <a:pPr>
              <a:buNone/>
            </a:pPr>
            <a:r>
              <a:rPr lang="el-GR" b="1" dirty="0" smtClean="0">
                <a:solidFill>
                  <a:schemeClr val="bg1"/>
                </a:solidFill>
              </a:rPr>
              <a:t>Αισθάνομαι κακιά</a:t>
            </a:r>
          </a:p>
          <a:p>
            <a:pPr>
              <a:buNone/>
            </a:pPr>
            <a:r>
              <a:rPr lang="el-GR" b="1" dirty="0" smtClean="0">
                <a:solidFill>
                  <a:schemeClr val="bg1"/>
                </a:solidFill>
              </a:rPr>
              <a:t>Αισθάνομαι κακιά διότι δεν μ’ αγαπάει</a:t>
            </a:r>
          </a:p>
          <a:p>
            <a:pPr>
              <a:buNone/>
            </a:pPr>
            <a:r>
              <a:rPr lang="el-GR" b="1" dirty="0" smtClean="0">
                <a:solidFill>
                  <a:schemeClr val="bg1"/>
                </a:solidFill>
              </a:rPr>
              <a:t>Είμαι κακιά διότι αισθάνομαι κακιά</a:t>
            </a:r>
          </a:p>
          <a:p>
            <a:pPr>
              <a:buNone/>
            </a:pPr>
            <a:r>
              <a:rPr lang="el-GR" b="1" dirty="0" smtClean="0">
                <a:solidFill>
                  <a:schemeClr val="bg1"/>
                </a:solidFill>
              </a:rPr>
              <a:t>Είμαι κακιά διότι δεν μ’ αγαπάει</a:t>
            </a:r>
          </a:p>
          <a:p>
            <a:pPr>
              <a:buNone/>
            </a:pPr>
            <a:r>
              <a:rPr lang="el-GR" b="1" dirty="0" smtClean="0">
                <a:solidFill>
                  <a:schemeClr val="bg1"/>
                </a:solidFill>
              </a:rPr>
              <a:t>Δεν μ’ αγαπάει διότι είμαι κακιά</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6537642"/>
          </a:xfrm>
        </p:spPr>
        <p:txBody>
          <a:bodyPr>
            <a:normAutofit fontScale="92500"/>
          </a:bodyPr>
          <a:lstStyle/>
          <a:p>
            <a:pPr>
              <a:buNone/>
            </a:pPr>
            <a:r>
              <a:rPr lang="el-GR" sz="3459" b="1" dirty="0" smtClean="0">
                <a:solidFill>
                  <a:schemeClr val="bg1"/>
                </a:solidFill>
              </a:rPr>
              <a:t>• Ο κύκλος συντηρείται και συχνά διαμορφώνεται από τους κυρίαρχους πολιτισμικούς ρόλους</a:t>
            </a:r>
          </a:p>
          <a:p>
            <a:pPr>
              <a:buNone/>
            </a:pPr>
            <a:r>
              <a:rPr lang="el-GR" sz="3459" b="1" dirty="0" smtClean="0">
                <a:solidFill>
                  <a:schemeClr val="bg1"/>
                </a:solidFill>
              </a:rPr>
              <a:t>•  Αν και φαίνεται να κλιμακώνεται υπάρχει μια επαναληψιμότητα και προβλεψιμότητα.</a:t>
            </a:r>
          </a:p>
          <a:p>
            <a:pPr>
              <a:buNone/>
            </a:pPr>
            <a:r>
              <a:rPr lang="el-GR" sz="3459" b="1" dirty="0" smtClean="0">
                <a:solidFill>
                  <a:schemeClr val="bg1"/>
                </a:solidFill>
              </a:rPr>
              <a:t>   Είναι σαν η οικογένεια να ακολουθεί μια σειρά από κανόνες που είναι απαραίτητοι για να συντηρείται η ισορροπία               ομοιόσταση</a:t>
            </a:r>
          </a:p>
          <a:p>
            <a:pPr>
              <a:buNone/>
            </a:pPr>
            <a:r>
              <a:rPr lang="el-GR" sz="3459" b="1" dirty="0" smtClean="0">
                <a:solidFill>
                  <a:schemeClr val="bg1"/>
                </a:solidFill>
              </a:rPr>
              <a:t>•Οικογενειακοί κανόνες </a:t>
            </a:r>
            <a:r>
              <a:rPr lang="en-US" sz="3459" b="1" dirty="0" smtClean="0">
                <a:solidFill>
                  <a:schemeClr val="bg1"/>
                </a:solidFill>
              </a:rPr>
              <a:t>(D. Jackson) –</a:t>
            </a:r>
            <a:r>
              <a:rPr lang="el-GR" sz="3459" b="1" dirty="0" smtClean="0">
                <a:solidFill>
                  <a:schemeClr val="bg1"/>
                </a:solidFill>
              </a:rPr>
              <a:t>ως</a:t>
            </a:r>
          </a:p>
          <a:p>
            <a:pPr>
              <a:buNone/>
            </a:pPr>
            <a:r>
              <a:rPr lang="el-GR" sz="3459" b="1" dirty="0" smtClean="0">
                <a:solidFill>
                  <a:schemeClr val="bg1"/>
                </a:solidFill>
              </a:rPr>
              <a:t>   παρατηρητές τους βλέπουμε ενώ οι συμμετέ-</a:t>
            </a:r>
          </a:p>
          <a:p>
            <a:pPr>
              <a:buNone/>
            </a:pPr>
            <a:r>
              <a:rPr lang="el-GR" sz="3459" b="1" dirty="0" smtClean="0">
                <a:solidFill>
                  <a:schemeClr val="bg1"/>
                </a:solidFill>
              </a:rPr>
              <a:t>   χοντες όχι</a:t>
            </a:r>
          </a:p>
          <a:p>
            <a:pPr>
              <a:buNone/>
            </a:pPr>
            <a:endParaRPr lang="el-GR" dirty="0" smtClean="0"/>
          </a:p>
        </p:txBody>
      </p:sp>
      <p:sp>
        <p:nvSpPr>
          <p:cNvPr id="4" name="Right Arrow 3"/>
          <p:cNvSpPr/>
          <p:nvPr/>
        </p:nvSpPr>
        <p:spPr>
          <a:xfrm>
            <a:off x="6808939" y="3925378"/>
            <a:ext cx="652670" cy="711380"/>
          </a:xfrm>
          <a:prstGeom prst="rightArrow">
            <a:avLst>
              <a:gd name="adj1" fmla="val 50000"/>
              <a:gd name="adj2" fmla="val 42940"/>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0"/>
            <a:ext cx="8229600" cy="6635048"/>
          </a:xfrm>
        </p:spPr>
        <p:txBody>
          <a:bodyPr/>
          <a:lstStyle/>
          <a:p>
            <a:endParaRPr lang="el-GR" dirty="0" smtClean="0"/>
          </a:p>
          <a:p>
            <a:r>
              <a:rPr lang="el-GR" b="1" dirty="0" smtClean="0">
                <a:solidFill>
                  <a:schemeClr val="bg1"/>
                </a:solidFill>
              </a:rPr>
              <a:t>Τα μέλη της οικογένειας κάνουν επιλογές αλλά όχι μόνο κάτω από συνθήκες που τα ίδια επιλέγουν.  </a:t>
            </a:r>
          </a:p>
          <a:p>
            <a:r>
              <a:rPr lang="el-GR" b="1" dirty="0" smtClean="0">
                <a:solidFill>
                  <a:schemeClr val="bg1"/>
                </a:solidFill>
              </a:rPr>
              <a:t>Η οικογένεια συνεχώς εξελίσσεται και τα προβλήματα έχουν σχέση με τις καθηλώσεις και με την αδυναμία  να βρεθούν λύσεις στις μεταβατικές/κομβικές στιγμές</a:t>
            </a:r>
          </a:p>
          <a:p>
            <a:r>
              <a:rPr lang="el-GR" b="1" dirty="0" smtClean="0">
                <a:solidFill>
                  <a:schemeClr val="bg1"/>
                </a:solidFill>
              </a:rPr>
              <a:t>Τα μέλη της οικογένειας συνεχώς επηρεάζουν και επηρεάζονται από τους άλλους</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6111"/>
          </a:xfrm>
        </p:spPr>
        <p:txBody>
          <a:bodyPr>
            <a:normAutofit/>
          </a:bodyPr>
          <a:lstStyle/>
          <a:p>
            <a:pPr algn="l"/>
            <a:r>
              <a:rPr lang="el-GR" sz="3600" b="1" i="1" dirty="0" smtClean="0">
                <a:solidFill>
                  <a:schemeClr val="bg1"/>
                </a:solidFill>
              </a:rPr>
              <a:t>Ανατροφοδότηση και αναστοχαστικότητα</a:t>
            </a:r>
            <a:endParaRPr lang="en-US" sz="3600" b="1" i="1" dirty="0">
              <a:solidFill>
                <a:schemeClr val="bg1"/>
              </a:solidFill>
            </a:endParaRPr>
          </a:p>
        </p:txBody>
      </p:sp>
      <p:sp>
        <p:nvSpPr>
          <p:cNvPr id="3" name="Content Placeholder 2"/>
          <p:cNvSpPr>
            <a:spLocks noGrp="1"/>
          </p:cNvSpPr>
          <p:nvPr>
            <p:ph idx="1"/>
          </p:nvPr>
        </p:nvSpPr>
        <p:spPr>
          <a:xfrm>
            <a:off x="457200" y="1076112"/>
            <a:ext cx="8229600" cy="5539322"/>
          </a:xfrm>
        </p:spPr>
        <p:txBody>
          <a:bodyPr>
            <a:normAutofit lnSpcReduction="10000"/>
          </a:bodyPr>
          <a:lstStyle/>
          <a:p>
            <a:r>
              <a:rPr lang="el-GR" b="1" i="1" dirty="0" smtClean="0">
                <a:solidFill>
                  <a:schemeClr val="bg1"/>
                </a:solidFill>
              </a:rPr>
              <a:t>Ανατροφοδότηση</a:t>
            </a:r>
            <a:r>
              <a:rPr lang="el-GR" b="1" dirty="0" smtClean="0">
                <a:solidFill>
                  <a:schemeClr val="bg1"/>
                </a:solidFill>
              </a:rPr>
              <a:t>: η ικανότητα του συστήματος να προσαρμόζει τη λειτουργία του με βάση πληροφορίες σχετικές με τα αποτελέσματα των ενεργειών του</a:t>
            </a:r>
          </a:p>
          <a:p>
            <a:r>
              <a:rPr lang="el-GR" b="1" dirty="0" smtClean="0">
                <a:solidFill>
                  <a:schemeClr val="bg1"/>
                </a:solidFill>
              </a:rPr>
              <a:t>Οι σχέσεις είναι αναστοχαστικά συστήματα που βασίζονται σε 2 είδη ανατροφοδότησης: ανοικτά συστήματα όπου η ανατροφοδότη- ση οδηγεί στην κλιμάκωση (π.χ. ένας καβγάς) και κλειστά συστήματα που χρησι-  μοποιούν την ανατροφοδότηση για να διορθώσουν παρεκκλίσεις από ένα πρότυπο</a:t>
            </a:r>
          </a:p>
          <a:p>
            <a:pPr>
              <a:buNone/>
            </a:pPr>
            <a:endParaRPr lang="el-GR" b="1" dirty="0" smtClean="0">
              <a:solidFill>
                <a:schemeClr val="bg1"/>
              </a:solidFill>
            </a:endParaRPr>
          </a:p>
          <a:p>
            <a:pPr>
              <a:buNone/>
            </a:pPr>
            <a:endParaRPr lang="el-GR" b="1" dirty="0" smtClean="0">
              <a:solidFill>
                <a:schemeClr val="bg1"/>
              </a:solidFill>
            </a:endParaRPr>
          </a:p>
          <a:p>
            <a:pPr>
              <a:buNone/>
            </a:pPr>
            <a:endParaRPr lang="en-US" b="1" dirty="0">
              <a:solidFill>
                <a:schemeClr val="bg1"/>
              </a:solidFill>
            </a:endParaRPr>
          </a:p>
        </p:txBody>
      </p:sp>
      <p:sp>
        <p:nvSpPr>
          <p:cNvPr id="4" name="Down Arrow 3"/>
          <p:cNvSpPr/>
          <p:nvPr/>
        </p:nvSpPr>
        <p:spPr>
          <a:xfrm>
            <a:off x="3927896" y="6035040"/>
            <a:ext cx="822960" cy="580394"/>
          </a:xfrm>
          <a:prstGeom prst="down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7"/>
            <a:ext cx="8229600" cy="6242153"/>
          </a:xfrm>
        </p:spPr>
        <p:txBody>
          <a:bodyPr>
            <a:normAutofit/>
          </a:bodyPr>
          <a:lstStyle/>
          <a:p>
            <a:pPr>
              <a:buNone/>
            </a:pPr>
            <a:r>
              <a:rPr lang="el-GR" b="1" dirty="0" smtClean="0">
                <a:solidFill>
                  <a:schemeClr val="bg1"/>
                </a:solidFill>
              </a:rPr>
              <a:t>Τα κλειστά συστήματα ενισχύουν τη σταθερό-</a:t>
            </a:r>
          </a:p>
          <a:p>
            <a:pPr>
              <a:buNone/>
            </a:pPr>
            <a:r>
              <a:rPr lang="el-GR" b="1" dirty="0" smtClean="0">
                <a:solidFill>
                  <a:schemeClr val="bg1"/>
                </a:solidFill>
              </a:rPr>
              <a:t>τητα και τη διατήρηση των γνωστών μοτίβων.</a:t>
            </a:r>
          </a:p>
          <a:p>
            <a:pPr>
              <a:buNone/>
            </a:pPr>
            <a:r>
              <a:rPr lang="el-GR" b="1" dirty="0" smtClean="0">
                <a:solidFill>
                  <a:schemeClr val="bg1"/>
                </a:solidFill>
              </a:rPr>
              <a:t>Ένα άκαμπτα κλειστό σύστημα είναι ανίκανο</a:t>
            </a:r>
          </a:p>
          <a:p>
            <a:pPr>
              <a:buNone/>
            </a:pPr>
            <a:r>
              <a:rPr lang="el-GR" b="1" dirty="0" smtClean="0">
                <a:solidFill>
                  <a:schemeClr val="bg1"/>
                </a:solidFill>
              </a:rPr>
              <a:t>να προσαρμοστεί σε νέες απαιτήσεις και</a:t>
            </a:r>
          </a:p>
          <a:p>
            <a:pPr>
              <a:buNone/>
            </a:pPr>
            <a:r>
              <a:rPr lang="el-GR" b="1" dirty="0" smtClean="0">
                <a:solidFill>
                  <a:schemeClr val="bg1"/>
                </a:solidFill>
              </a:rPr>
              <a:t>περιβαλλοντικές αλλαγές.</a:t>
            </a:r>
          </a:p>
          <a:p>
            <a:pPr>
              <a:buNone/>
            </a:pPr>
            <a:r>
              <a:rPr lang="el-GR" b="1" dirty="0" smtClean="0">
                <a:solidFill>
                  <a:schemeClr val="bg1"/>
                </a:solidFill>
              </a:rPr>
              <a:t>• Το ανοικτό σύστημα επιτρέπει την αλλαγή </a:t>
            </a:r>
          </a:p>
          <a:p>
            <a:pPr>
              <a:buNone/>
            </a:pPr>
            <a:r>
              <a:rPr lang="el-GR" b="1" dirty="0" smtClean="0">
                <a:solidFill>
                  <a:schemeClr val="bg1"/>
                </a:solidFill>
              </a:rPr>
              <a:t>και την προσαρμογή σε μεταβολές εντός και </a:t>
            </a:r>
          </a:p>
          <a:p>
            <a:pPr>
              <a:buNone/>
            </a:pPr>
            <a:r>
              <a:rPr lang="el-GR" b="1" dirty="0" smtClean="0">
                <a:solidFill>
                  <a:schemeClr val="bg1"/>
                </a:solidFill>
              </a:rPr>
              <a:t>εκτός του συστήματος</a:t>
            </a:r>
          </a:p>
          <a:p>
            <a:pPr>
              <a:buNone/>
            </a:pPr>
            <a:r>
              <a:rPr lang="el-GR" b="1" dirty="0" smtClean="0">
                <a:solidFill>
                  <a:schemeClr val="bg1"/>
                </a:solidFill>
              </a:rPr>
              <a:t>• Για να λειτουργήσει μια σχέση χρειάζεται</a:t>
            </a:r>
          </a:p>
          <a:p>
            <a:pPr>
              <a:buNone/>
            </a:pPr>
            <a:r>
              <a:rPr lang="el-GR" b="1" dirty="0" smtClean="0">
                <a:solidFill>
                  <a:schemeClr val="bg1"/>
                </a:solidFill>
              </a:rPr>
              <a:t>και τα δυο είδη ανατροφοδότησης </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46776"/>
            <a:ext cx="8229600" cy="5151218"/>
          </a:xfrm>
        </p:spPr>
        <p:txBody>
          <a:bodyPr>
            <a:normAutofit fontScale="92500"/>
          </a:bodyPr>
          <a:lstStyle/>
          <a:p>
            <a:pPr>
              <a:buNone/>
            </a:pPr>
            <a:r>
              <a:rPr lang="el-GR" sz="3600" b="1" i="1" dirty="0" smtClean="0">
                <a:solidFill>
                  <a:schemeClr val="bg1"/>
                </a:solidFill>
              </a:rPr>
              <a:t>Αναστοχαστικότητα: </a:t>
            </a:r>
            <a:r>
              <a:rPr lang="el-GR" sz="3600" b="1" dirty="0" smtClean="0">
                <a:solidFill>
                  <a:schemeClr val="bg1"/>
                </a:solidFill>
              </a:rPr>
              <a:t>ένα σύστημα έχει την</a:t>
            </a:r>
          </a:p>
          <a:p>
            <a:pPr>
              <a:buNone/>
            </a:pPr>
            <a:r>
              <a:rPr lang="el-GR" sz="3600" b="1" dirty="0" smtClean="0">
                <a:solidFill>
                  <a:schemeClr val="bg1"/>
                </a:solidFill>
              </a:rPr>
              <a:t>ικανότητα να ελέγχει και να αναστοχάζεται</a:t>
            </a:r>
          </a:p>
          <a:p>
            <a:pPr>
              <a:buNone/>
            </a:pPr>
            <a:r>
              <a:rPr lang="el-GR" sz="3600" b="1" dirty="0" smtClean="0">
                <a:solidFill>
                  <a:schemeClr val="bg1"/>
                </a:solidFill>
              </a:rPr>
              <a:t>τις δικές του ενέργειες. Προσαρμοζόμαστε</a:t>
            </a:r>
          </a:p>
          <a:p>
            <a:pPr>
              <a:buNone/>
            </a:pPr>
            <a:r>
              <a:rPr lang="el-GR" sz="3600" b="1" dirty="0" smtClean="0">
                <a:solidFill>
                  <a:schemeClr val="bg1"/>
                </a:solidFill>
              </a:rPr>
              <a:t>ώστε να ανταποκριθούμε στις ανάγκες. Στην</a:t>
            </a:r>
          </a:p>
          <a:p>
            <a:pPr>
              <a:buNone/>
            </a:pPr>
            <a:r>
              <a:rPr lang="el-GR" sz="3600" b="1" dirty="0" smtClean="0">
                <a:solidFill>
                  <a:schemeClr val="bg1"/>
                </a:solidFill>
              </a:rPr>
              <a:t>παθολογία οι ανάγκες είναι η αναπαραγωγή</a:t>
            </a:r>
          </a:p>
          <a:p>
            <a:pPr>
              <a:buNone/>
            </a:pPr>
            <a:r>
              <a:rPr lang="el-GR" sz="3600" b="1" dirty="0" smtClean="0">
                <a:solidFill>
                  <a:schemeClr val="bg1"/>
                </a:solidFill>
              </a:rPr>
              <a:t>του προβλήματος, η διατήρηση της ισορρο-</a:t>
            </a:r>
          </a:p>
          <a:p>
            <a:pPr>
              <a:buNone/>
            </a:pPr>
            <a:r>
              <a:rPr lang="el-GR" sz="3600" b="1" dirty="0" smtClean="0">
                <a:solidFill>
                  <a:schemeClr val="bg1"/>
                </a:solidFill>
              </a:rPr>
              <a:t>πίας και όχι η αλλαγή              κλειστά</a:t>
            </a:r>
          </a:p>
          <a:p>
            <a:pPr>
              <a:buNone/>
            </a:pPr>
            <a:r>
              <a:rPr lang="el-GR" sz="3600" b="1" dirty="0" smtClean="0">
                <a:solidFill>
                  <a:schemeClr val="bg1"/>
                </a:solidFill>
              </a:rPr>
              <a:t>συστήματα</a:t>
            </a:r>
          </a:p>
          <a:p>
            <a:pPr>
              <a:buNone/>
            </a:pPr>
            <a:endParaRPr lang="en-US" b="1" dirty="0">
              <a:solidFill>
                <a:schemeClr val="bg1"/>
              </a:solidFill>
            </a:endParaRPr>
          </a:p>
        </p:txBody>
      </p:sp>
      <p:sp>
        <p:nvSpPr>
          <p:cNvPr id="5" name="Right Arrow 4"/>
          <p:cNvSpPr/>
          <p:nvPr/>
        </p:nvSpPr>
        <p:spPr>
          <a:xfrm>
            <a:off x="4674531" y="4457479"/>
            <a:ext cx="811428" cy="822960"/>
          </a:xfrm>
          <a:prstGeom prst="right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7"/>
            <a:ext cx="8229600" cy="6277435"/>
          </a:xfrm>
        </p:spPr>
        <p:txBody>
          <a:bodyPr>
            <a:normAutofit fontScale="92500" lnSpcReduction="10000"/>
          </a:bodyPr>
          <a:lstStyle/>
          <a:p>
            <a:pPr>
              <a:buNone/>
            </a:pPr>
            <a:r>
              <a:rPr lang="el-GR" b="1" i="1" dirty="0" smtClean="0">
                <a:solidFill>
                  <a:schemeClr val="bg1"/>
                </a:solidFill>
              </a:rPr>
              <a:t>Σχήματα πεποιθήσεων</a:t>
            </a:r>
          </a:p>
          <a:p>
            <a:pPr>
              <a:buNone/>
            </a:pPr>
            <a:r>
              <a:rPr lang="el-GR" b="1" dirty="0" smtClean="0">
                <a:solidFill>
                  <a:schemeClr val="bg1"/>
                </a:solidFill>
              </a:rPr>
              <a:t>Ενώ οι οικογένειες μοιράζονται κοινά μοτίβα</a:t>
            </a:r>
          </a:p>
          <a:p>
            <a:pPr>
              <a:buNone/>
            </a:pPr>
            <a:r>
              <a:rPr lang="el-GR" b="1" dirty="0" smtClean="0">
                <a:solidFill>
                  <a:schemeClr val="bg1"/>
                </a:solidFill>
              </a:rPr>
              <a:t>με το κοινωνικό σύνολο, αναπτύσσουν και</a:t>
            </a:r>
          </a:p>
          <a:p>
            <a:pPr>
              <a:buNone/>
            </a:pPr>
            <a:r>
              <a:rPr lang="el-GR" b="1" dirty="0" smtClean="0">
                <a:solidFill>
                  <a:schemeClr val="bg1"/>
                </a:solidFill>
              </a:rPr>
              <a:t>δικά τους μοναδικά σχήματα πεποιθήσεων</a:t>
            </a:r>
          </a:p>
          <a:p>
            <a:pPr>
              <a:buNone/>
            </a:pPr>
            <a:r>
              <a:rPr lang="el-GR" b="1" dirty="0" smtClean="0">
                <a:solidFill>
                  <a:schemeClr val="bg1"/>
                </a:solidFill>
              </a:rPr>
              <a:t>και συμπεριφοράς. Κάθε μέλος της οικογέ-</a:t>
            </a:r>
          </a:p>
          <a:p>
            <a:pPr>
              <a:buNone/>
            </a:pPr>
            <a:r>
              <a:rPr lang="el-GR" b="1" dirty="0" smtClean="0">
                <a:solidFill>
                  <a:schemeClr val="bg1"/>
                </a:solidFill>
              </a:rPr>
              <a:t>νειας μοιράζεται με τα υπόλοιπα έναν</a:t>
            </a:r>
          </a:p>
          <a:p>
            <a:pPr>
              <a:buNone/>
            </a:pPr>
            <a:r>
              <a:rPr lang="el-GR" b="1" dirty="0" smtClean="0">
                <a:solidFill>
                  <a:schemeClr val="bg1"/>
                </a:solidFill>
              </a:rPr>
              <a:t>συγκεκριμένο τρόπο οργάνωσης της πραγμα-</a:t>
            </a:r>
          </a:p>
          <a:p>
            <a:pPr>
              <a:buNone/>
            </a:pPr>
            <a:r>
              <a:rPr lang="el-GR" b="1" dirty="0" smtClean="0">
                <a:solidFill>
                  <a:schemeClr val="bg1"/>
                </a:solidFill>
              </a:rPr>
              <a:t>τικότητας --μια ιδεολογία.</a:t>
            </a:r>
          </a:p>
          <a:p>
            <a:pPr>
              <a:buNone/>
            </a:pPr>
            <a:r>
              <a:rPr lang="el-GR" b="1" dirty="0" smtClean="0">
                <a:solidFill>
                  <a:schemeClr val="bg1"/>
                </a:solidFill>
              </a:rPr>
              <a:t>• Συμμερίζονται κάποιες πεποιθήσεις (συχνά</a:t>
            </a:r>
          </a:p>
          <a:p>
            <a:pPr>
              <a:buNone/>
            </a:pPr>
            <a:r>
              <a:rPr lang="el-GR" b="1" dirty="0" smtClean="0">
                <a:solidFill>
                  <a:schemeClr val="bg1"/>
                </a:solidFill>
              </a:rPr>
              <a:t>άρρητες) για το ποιά πράγματα αξίζει να</a:t>
            </a:r>
          </a:p>
          <a:p>
            <a:pPr>
              <a:buNone/>
            </a:pPr>
            <a:r>
              <a:rPr lang="el-GR" b="1" dirty="0" smtClean="0">
                <a:solidFill>
                  <a:schemeClr val="bg1"/>
                </a:solidFill>
              </a:rPr>
              <a:t>συμφωνούν ή να διαφωνούν           κεντρικά</a:t>
            </a:r>
          </a:p>
          <a:p>
            <a:pPr>
              <a:buNone/>
            </a:pPr>
            <a:r>
              <a:rPr lang="el-GR" b="1" dirty="0" smtClean="0">
                <a:solidFill>
                  <a:schemeClr val="bg1"/>
                </a:solidFill>
              </a:rPr>
              <a:t>ζητήματα-κλειδιά</a:t>
            </a:r>
          </a:p>
          <a:p>
            <a:pPr>
              <a:buNone/>
            </a:pPr>
            <a:endParaRPr lang="en-US" b="1" dirty="0">
              <a:solidFill>
                <a:schemeClr val="bg1"/>
              </a:solidFill>
            </a:endParaRPr>
          </a:p>
        </p:txBody>
      </p:sp>
      <p:sp>
        <p:nvSpPr>
          <p:cNvPr id="4" name="Right Arrow 3"/>
          <p:cNvSpPr/>
          <p:nvPr/>
        </p:nvSpPr>
        <p:spPr>
          <a:xfrm>
            <a:off x="5283102" y="5321875"/>
            <a:ext cx="723229" cy="571189"/>
          </a:xfrm>
          <a:prstGeom prst="right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0505"/>
          </a:xfrm>
        </p:spPr>
        <p:txBody>
          <a:bodyPr>
            <a:normAutofit fontScale="90000"/>
          </a:bodyPr>
          <a:lstStyle/>
          <a:p>
            <a:endParaRPr lang="en-US"/>
          </a:p>
        </p:txBody>
      </p:sp>
      <p:sp>
        <p:nvSpPr>
          <p:cNvPr id="3" name="Content Placeholder 2"/>
          <p:cNvSpPr>
            <a:spLocks noGrp="1"/>
          </p:cNvSpPr>
          <p:nvPr>
            <p:ph idx="1"/>
          </p:nvPr>
        </p:nvSpPr>
        <p:spPr>
          <a:xfrm>
            <a:off x="457200" y="274637"/>
            <a:ext cx="8229600" cy="6403217"/>
          </a:xfrm>
        </p:spPr>
        <p:txBody>
          <a:bodyPr>
            <a:normAutofit fontScale="92500" lnSpcReduction="10000"/>
          </a:bodyPr>
          <a:lstStyle/>
          <a:p>
            <a:pPr>
              <a:buNone/>
            </a:pPr>
            <a:r>
              <a:rPr lang="el-GR" b="1" i="1" dirty="0" smtClean="0">
                <a:solidFill>
                  <a:schemeClr val="bg1"/>
                </a:solidFill>
              </a:rPr>
              <a:t>Επικοινωνία</a:t>
            </a:r>
          </a:p>
          <a:p>
            <a:pPr>
              <a:buNone/>
            </a:pPr>
            <a:r>
              <a:rPr lang="el-GR" b="1" dirty="0" smtClean="0">
                <a:solidFill>
                  <a:schemeClr val="bg1"/>
                </a:solidFill>
              </a:rPr>
              <a:t>Συστημική θεωρία είναι θεωρία της επικοινω-</a:t>
            </a:r>
          </a:p>
          <a:p>
            <a:pPr>
              <a:buNone/>
            </a:pPr>
            <a:r>
              <a:rPr lang="el-GR" b="1" dirty="0" smtClean="0">
                <a:solidFill>
                  <a:schemeClr val="bg1"/>
                </a:solidFill>
              </a:rPr>
              <a:t>νίας σε συνειδητό ή και σε ασυνείδητο επίπεδο</a:t>
            </a:r>
          </a:p>
          <a:p>
            <a:pPr>
              <a:buNone/>
            </a:pPr>
            <a:r>
              <a:rPr lang="el-GR" b="1" dirty="0" smtClean="0">
                <a:solidFill>
                  <a:schemeClr val="bg1"/>
                </a:solidFill>
              </a:rPr>
              <a:t>Αντίθετα από την ψυχανάλυση επικεντρώνε-</a:t>
            </a:r>
          </a:p>
          <a:p>
            <a:pPr>
              <a:buNone/>
            </a:pPr>
            <a:r>
              <a:rPr lang="el-GR" b="1" dirty="0" smtClean="0">
                <a:solidFill>
                  <a:schemeClr val="bg1"/>
                </a:solidFill>
              </a:rPr>
              <a:t>ται στο εδώ και τώρα και όχι στις εμπειρίες της</a:t>
            </a:r>
          </a:p>
          <a:p>
            <a:pPr>
              <a:buNone/>
            </a:pPr>
            <a:r>
              <a:rPr lang="el-GR" b="1" dirty="0" smtClean="0">
                <a:solidFill>
                  <a:schemeClr val="bg1"/>
                </a:solidFill>
              </a:rPr>
              <a:t>παιδικής ηλικίας –επικοινωνιακές διεργασίες</a:t>
            </a:r>
          </a:p>
          <a:p>
            <a:pPr>
              <a:buNone/>
            </a:pPr>
            <a:r>
              <a:rPr lang="el-GR" b="1" dirty="0" smtClean="0">
                <a:solidFill>
                  <a:schemeClr val="bg1"/>
                </a:solidFill>
              </a:rPr>
              <a:t>που διαμορφώνουν τις σκέψεις, τα συναισθή-</a:t>
            </a:r>
          </a:p>
          <a:p>
            <a:pPr>
              <a:buNone/>
            </a:pPr>
            <a:r>
              <a:rPr lang="el-GR" b="1" dirty="0" smtClean="0">
                <a:solidFill>
                  <a:schemeClr val="bg1"/>
                </a:solidFill>
              </a:rPr>
              <a:t>ματα, τις δράσεις.</a:t>
            </a:r>
          </a:p>
          <a:p>
            <a:pPr>
              <a:buNone/>
            </a:pPr>
            <a:r>
              <a:rPr lang="el-GR" b="1" dirty="0" smtClean="0">
                <a:solidFill>
                  <a:schemeClr val="bg1"/>
                </a:solidFill>
              </a:rPr>
              <a:t>• Συνεχής και αναπόφευκτη. Έχει περιεχόμενο</a:t>
            </a:r>
          </a:p>
          <a:p>
            <a:pPr>
              <a:buNone/>
            </a:pPr>
            <a:r>
              <a:rPr lang="el-GR" b="1" dirty="0" smtClean="0">
                <a:solidFill>
                  <a:schemeClr val="bg1"/>
                </a:solidFill>
              </a:rPr>
              <a:t>(γεγονότα, πληροφορίες, γνώμες, συναισθήματα)</a:t>
            </a:r>
          </a:p>
          <a:p>
            <a:pPr>
              <a:buNone/>
            </a:pPr>
            <a:r>
              <a:rPr lang="el-GR" b="1" dirty="0" smtClean="0">
                <a:solidFill>
                  <a:schemeClr val="bg1"/>
                </a:solidFill>
              </a:rPr>
              <a:t>αλλά είναι και σχέση.  Κάθε συμπεριφορά είναι</a:t>
            </a:r>
          </a:p>
          <a:p>
            <a:pPr>
              <a:buNone/>
            </a:pPr>
            <a:r>
              <a:rPr lang="el-GR" b="1" dirty="0" smtClean="0">
                <a:solidFill>
                  <a:schemeClr val="bg1"/>
                </a:solidFill>
              </a:rPr>
              <a:t>δυνητική επικοινωνία.</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14062" y="320358"/>
            <a:ext cx="8929938" cy="6537642"/>
          </a:xfrm>
        </p:spPr>
        <p:txBody>
          <a:bodyPr>
            <a:normAutofit/>
          </a:bodyPr>
          <a:lstStyle/>
          <a:p>
            <a:pPr>
              <a:buNone/>
            </a:pPr>
            <a:r>
              <a:rPr lang="en-US" b="1" dirty="0" err="1" smtClean="0">
                <a:solidFill>
                  <a:schemeClr val="bg1"/>
                </a:solidFill>
              </a:rPr>
              <a:t>Watzlawick</a:t>
            </a:r>
            <a:r>
              <a:rPr lang="en-US" b="1" dirty="0" smtClean="0">
                <a:solidFill>
                  <a:schemeClr val="bg1"/>
                </a:solidFill>
              </a:rPr>
              <a:t>, </a:t>
            </a:r>
            <a:r>
              <a:rPr lang="en-US" b="1" dirty="0" err="1" smtClean="0">
                <a:solidFill>
                  <a:schemeClr val="bg1"/>
                </a:solidFill>
              </a:rPr>
              <a:t>Beavin</a:t>
            </a:r>
            <a:r>
              <a:rPr lang="en-US" b="1" dirty="0" smtClean="0">
                <a:solidFill>
                  <a:schemeClr val="bg1"/>
                </a:solidFill>
              </a:rPr>
              <a:t> &amp; Jackson (1967)</a:t>
            </a:r>
            <a:r>
              <a:rPr lang="en-US" b="1" i="1" dirty="0" smtClean="0">
                <a:solidFill>
                  <a:schemeClr val="bg1"/>
                </a:solidFill>
              </a:rPr>
              <a:t>Pragmatics</a:t>
            </a:r>
          </a:p>
          <a:p>
            <a:pPr>
              <a:buNone/>
            </a:pPr>
            <a:r>
              <a:rPr lang="en-US" b="1" i="1" dirty="0" smtClean="0">
                <a:solidFill>
                  <a:schemeClr val="bg1"/>
                </a:solidFill>
              </a:rPr>
              <a:t>of Human Communication</a:t>
            </a:r>
          </a:p>
          <a:p>
            <a:pPr>
              <a:buNone/>
            </a:pPr>
            <a:endParaRPr lang="en-US" b="1" dirty="0" smtClean="0">
              <a:solidFill>
                <a:schemeClr val="bg1"/>
              </a:solidFill>
            </a:endParaRPr>
          </a:p>
          <a:p>
            <a:pPr>
              <a:buNone/>
            </a:pPr>
            <a:r>
              <a:rPr lang="el-GR" b="1" dirty="0" smtClean="0">
                <a:solidFill>
                  <a:schemeClr val="bg1"/>
                </a:solidFill>
              </a:rPr>
              <a:t>η αδράνεια, η σιωπή, οι λέξεις είναι όλα μηνύματα</a:t>
            </a:r>
          </a:p>
          <a:p>
            <a:pPr>
              <a:buNone/>
            </a:pPr>
            <a:r>
              <a:rPr lang="el-GR" b="1" dirty="0" smtClean="0">
                <a:solidFill>
                  <a:schemeClr val="bg1"/>
                </a:solidFill>
              </a:rPr>
              <a:t>• Για κάθε επικοινωνία χειάζεται πομπός και δέκτης. Όχι μονο η</a:t>
            </a:r>
            <a:r>
              <a:rPr lang="en-US" b="1" dirty="0" smtClean="0">
                <a:solidFill>
                  <a:schemeClr val="bg1"/>
                </a:solidFill>
              </a:rPr>
              <a:t> </a:t>
            </a:r>
            <a:r>
              <a:rPr lang="el-GR" b="1" dirty="0" smtClean="0">
                <a:solidFill>
                  <a:schemeClr val="bg1"/>
                </a:solidFill>
              </a:rPr>
              <a:t>προδιάθεση αλλά και η</a:t>
            </a:r>
          </a:p>
          <a:p>
            <a:pPr>
              <a:buNone/>
            </a:pPr>
            <a:r>
              <a:rPr lang="el-GR" b="1" dirty="0" smtClean="0">
                <a:solidFill>
                  <a:schemeClr val="bg1"/>
                </a:solidFill>
              </a:rPr>
              <a:t>    μεταξύ τους αλληλεπίδραση.</a:t>
            </a:r>
          </a:p>
          <a:p>
            <a:pPr>
              <a:buNone/>
            </a:pPr>
            <a:r>
              <a:rPr lang="el-GR" b="1" dirty="0" smtClean="0">
                <a:solidFill>
                  <a:schemeClr val="bg1"/>
                </a:solidFill>
              </a:rPr>
              <a:t>• Μεταεπικοινωνία </a:t>
            </a:r>
            <a:r>
              <a:rPr lang="el-GR" dirty="0" smtClean="0">
                <a:solidFill>
                  <a:schemeClr val="bg1"/>
                </a:solidFill>
                <a:latin typeface="Wingdings"/>
                <a:ea typeface="Wingdings"/>
                <a:cs typeface="Wingdings"/>
              </a:rPr>
              <a:t></a:t>
            </a:r>
            <a:r>
              <a:rPr lang="el-GR" b="1" dirty="0" smtClean="0">
                <a:solidFill>
                  <a:schemeClr val="bg1"/>
                </a:solidFill>
                <a:latin typeface="+mj-lt"/>
                <a:ea typeface="Wingdings"/>
                <a:cs typeface="Wingdings"/>
              </a:rPr>
              <a:t>μια περαιτ</a:t>
            </a:r>
            <a:r>
              <a:rPr lang="el-GR" b="1" dirty="0" smtClean="0">
                <a:solidFill>
                  <a:schemeClr val="bg1"/>
                </a:solidFill>
                <a:latin typeface="+mj-lt"/>
                <a:ea typeface="Wingdings"/>
                <a:cs typeface="Wingdings"/>
              </a:rPr>
              <a:t>έρω</a:t>
            </a:r>
            <a:r>
              <a:rPr lang="el-GR" b="1" dirty="0" smtClean="0">
                <a:solidFill>
                  <a:schemeClr val="bg1"/>
                </a:solidFill>
                <a:latin typeface="+mj-lt"/>
                <a:ea typeface="Wingdings"/>
                <a:cs typeface="Wingdings"/>
              </a:rPr>
              <a:t>  </a:t>
            </a:r>
            <a:r>
              <a:rPr lang="el-GR" b="1" dirty="0" smtClean="0">
                <a:solidFill>
                  <a:schemeClr val="bg1"/>
                </a:solidFill>
                <a:latin typeface="+mj-lt"/>
                <a:ea typeface="Wingdings"/>
                <a:cs typeface="Wingdings"/>
              </a:rPr>
              <a:t>επικοινωνία</a:t>
            </a:r>
            <a:r>
              <a:rPr lang="en-US" b="1" dirty="0" smtClean="0">
                <a:solidFill>
                  <a:schemeClr val="bg1"/>
                </a:solidFill>
                <a:latin typeface="+mj-lt"/>
              </a:rPr>
              <a:t> </a:t>
            </a:r>
            <a:r>
              <a:rPr lang="el-GR" b="1" dirty="0" smtClean="0">
                <a:solidFill>
                  <a:schemeClr val="bg1"/>
                </a:solidFill>
                <a:latin typeface="+mj-lt"/>
              </a:rPr>
              <a:t>σχετικά </a:t>
            </a:r>
            <a:r>
              <a:rPr lang="el-GR" b="1" dirty="0" smtClean="0">
                <a:solidFill>
                  <a:schemeClr val="bg1"/>
                </a:solidFill>
                <a:latin typeface="+mj-lt"/>
              </a:rPr>
              <a:t>με</a:t>
            </a:r>
            <a:r>
              <a:rPr lang="el-GR" b="1" dirty="0" smtClean="0">
                <a:solidFill>
                  <a:schemeClr val="bg1"/>
                </a:solidFill>
              </a:rPr>
              <a:t>  </a:t>
            </a:r>
            <a:r>
              <a:rPr lang="el-GR" b="1" dirty="0" smtClean="0">
                <a:solidFill>
                  <a:schemeClr val="bg1"/>
                </a:solidFill>
              </a:rPr>
              <a:t>την επικοινωνία</a:t>
            </a:r>
          </a:p>
          <a:p>
            <a:pPr>
              <a:buNone/>
            </a:pPr>
            <a:r>
              <a:rPr lang="el-GR" b="1" dirty="0" smtClean="0">
                <a:solidFill>
                  <a:schemeClr val="bg1"/>
                </a:solidFill>
              </a:rPr>
              <a:t>• Επικοινωνία </a:t>
            </a:r>
            <a:r>
              <a:rPr lang="el-GR" dirty="0" smtClean="0">
                <a:solidFill>
                  <a:schemeClr val="bg1"/>
                </a:solidFill>
                <a:latin typeface="Wingdings"/>
                <a:ea typeface="Wingdings"/>
                <a:cs typeface="Wingdings"/>
              </a:rPr>
              <a:t></a:t>
            </a:r>
            <a:r>
              <a:rPr lang="el-GR" b="1" dirty="0" smtClean="0">
                <a:solidFill>
                  <a:schemeClr val="bg1"/>
                </a:solidFill>
                <a:ea typeface="Wingdings"/>
                <a:cs typeface="Wingdings"/>
              </a:rPr>
              <a:t>ροή</a:t>
            </a:r>
            <a:r>
              <a:rPr lang="en-US" b="1" dirty="0" smtClean="0">
                <a:solidFill>
                  <a:schemeClr val="bg1"/>
                </a:solidFill>
              </a:rPr>
              <a:t> </a:t>
            </a:r>
            <a:r>
              <a:rPr lang="el-GR" b="1" dirty="0" smtClean="0">
                <a:solidFill>
                  <a:schemeClr val="bg1"/>
                </a:solidFill>
              </a:rPr>
              <a:t>χωρίς τέλος ή αρχή</a:t>
            </a:r>
          </a:p>
          <a:p>
            <a:pPr>
              <a:buNone/>
            </a:pPr>
            <a:r>
              <a:rPr lang="el-GR" b="1" dirty="0" smtClean="0">
                <a:solidFill>
                  <a:schemeClr val="bg1"/>
                </a:solidFill>
              </a:rPr>
              <a:t>• Λεκτική και μη λεκτική (πιο ισχυρή)</a:t>
            </a:r>
            <a:r>
              <a:rPr lang="en-US" b="1" dirty="0" smtClean="0">
                <a:solidFill>
                  <a:schemeClr val="bg1"/>
                </a:solidFill>
              </a:rPr>
              <a:t>                                  </a:t>
            </a:r>
            <a:endParaRPr lang="en-US" b="1" dirty="0">
              <a:solidFill>
                <a:schemeClr val="bg1"/>
              </a:solidFill>
            </a:endParaRPr>
          </a:p>
        </p:txBody>
      </p:sp>
      <p:sp>
        <p:nvSpPr>
          <p:cNvPr id="4" name="Down Arrow 3"/>
          <p:cNvSpPr/>
          <p:nvPr/>
        </p:nvSpPr>
        <p:spPr>
          <a:xfrm>
            <a:off x="3669962" y="1514824"/>
            <a:ext cx="822960" cy="411480"/>
          </a:xfrm>
          <a:prstGeom prst="down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28185"/>
          </a:xfrm>
        </p:spPr>
        <p:txBody>
          <a:bodyPr>
            <a:normAutofit fontScale="90000"/>
          </a:bodyPr>
          <a:lstStyle/>
          <a:p>
            <a:endParaRPr lang="en-US"/>
          </a:p>
        </p:txBody>
      </p:sp>
      <p:sp>
        <p:nvSpPr>
          <p:cNvPr id="3" name="Content Placeholder 2"/>
          <p:cNvSpPr>
            <a:spLocks noGrp="1"/>
          </p:cNvSpPr>
          <p:nvPr>
            <p:ph idx="1"/>
          </p:nvPr>
        </p:nvSpPr>
        <p:spPr>
          <a:xfrm>
            <a:off x="185519" y="328185"/>
            <a:ext cx="8762257" cy="6349669"/>
          </a:xfrm>
        </p:spPr>
        <p:txBody>
          <a:bodyPr/>
          <a:lstStyle/>
          <a:p>
            <a:pPr>
              <a:buNone/>
            </a:pPr>
            <a:r>
              <a:rPr lang="el-GR" b="1" i="1" dirty="0" smtClean="0">
                <a:solidFill>
                  <a:schemeClr val="bg1"/>
                </a:solidFill>
              </a:rPr>
              <a:t>Στίξη</a:t>
            </a:r>
          </a:p>
          <a:p>
            <a:pPr>
              <a:buNone/>
            </a:pPr>
            <a:r>
              <a:rPr lang="el-GR" b="1" dirty="0" smtClean="0">
                <a:solidFill>
                  <a:schemeClr val="bg1"/>
                </a:solidFill>
              </a:rPr>
              <a:t>Η ροή της επικοινωνίας διαιρείται σε μονάδες με</a:t>
            </a:r>
          </a:p>
          <a:p>
            <a:pPr>
              <a:buNone/>
            </a:pPr>
            <a:r>
              <a:rPr lang="el-GR" b="1" dirty="0" smtClean="0">
                <a:solidFill>
                  <a:schemeClr val="bg1"/>
                </a:solidFill>
              </a:rPr>
              <a:t>ιδιαίτερο νόημα. Στίξη</a:t>
            </a:r>
            <a:r>
              <a:rPr lang="el-GR" dirty="0" smtClean="0">
                <a:solidFill>
                  <a:schemeClr val="bg1"/>
                </a:solidFill>
                <a:latin typeface="Wingdings"/>
                <a:ea typeface="Wingdings"/>
                <a:cs typeface="Wingdings"/>
              </a:rPr>
              <a:t></a:t>
            </a:r>
            <a:r>
              <a:rPr lang="el-GR" b="1" dirty="0" smtClean="0">
                <a:solidFill>
                  <a:schemeClr val="bg1"/>
                </a:solidFill>
                <a:ea typeface="Wingdings"/>
                <a:cs typeface="Wingdings"/>
              </a:rPr>
              <a:t>ο τρόπος με τον οποίον</a:t>
            </a:r>
          </a:p>
          <a:p>
            <a:pPr>
              <a:buNone/>
            </a:pPr>
            <a:r>
              <a:rPr lang="el-GR" b="1" dirty="0" smtClean="0">
                <a:solidFill>
                  <a:schemeClr val="bg1"/>
                </a:solidFill>
                <a:ea typeface="Wingdings"/>
                <a:cs typeface="Wingdings"/>
              </a:rPr>
              <a:t>αναπτύσσουμε ένα σύνολο αυτοεκπληρούμενων</a:t>
            </a:r>
          </a:p>
          <a:p>
            <a:pPr>
              <a:buNone/>
            </a:pPr>
            <a:r>
              <a:rPr lang="el-GR" b="1" dirty="0" smtClean="0">
                <a:solidFill>
                  <a:schemeClr val="bg1"/>
                </a:solidFill>
                <a:ea typeface="Wingdings"/>
                <a:cs typeface="Wingdings"/>
              </a:rPr>
              <a:t>αντιλήψεων ή πεποιθήσεων για τις σχέσεις που</a:t>
            </a:r>
          </a:p>
          <a:p>
            <a:pPr>
              <a:buNone/>
            </a:pPr>
            <a:r>
              <a:rPr lang="el-GR" b="1" dirty="0" smtClean="0">
                <a:solidFill>
                  <a:schemeClr val="bg1"/>
                </a:solidFill>
                <a:ea typeface="Wingdings"/>
                <a:cs typeface="Wingdings"/>
              </a:rPr>
              <a:t>τις συναρμολογούμε σαν κομμάτια ενός παζλ </a:t>
            </a:r>
            <a:r>
              <a:rPr lang="el-GR" b="1" u="sng" dirty="0" smtClean="0">
                <a:solidFill>
                  <a:schemeClr val="bg1"/>
                </a:solidFill>
                <a:ea typeface="Wingdings"/>
                <a:cs typeface="Wingdings"/>
              </a:rPr>
              <a:t>για</a:t>
            </a:r>
          </a:p>
          <a:p>
            <a:pPr>
              <a:buNone/>
            </a:pPr>
            <a:r>
              <a:rPr lang="el-GR" b="1" u="sng" dirty="0" smtClean="0">
                <a:solidFill>
                  <a:schemeClr val="bg1"/>
                </a:solidFill>
                <a:ea typeface="Wingdings"/>
                <a:cs typeface="Wingdings"/>
              </a:rPr>
              <a:t>να δημιουργήσουμε επαναλαμβανόμενα μοτίβα.</a:t>
            </a:r>
          </a:p>
          <a:p>
            <a:pPr>
              <a:buNone/>
            </a:pPr>
            <a:r>
              <a:rPr lang="el-GR" b="1" dirty="0" smtClean="0">
                <a:solidFill>
                  <a:schemeClr val="bg1"/>
                </a:solidFill>
                <a:ea typeface="Wingdings"/>
                <a:cs typeface="Wingdings"/>
              </a:rPr>
              <a:t>• Ενα πλέγμα αμοιβαίων προβλέψεων που διαιω-</a:t>
            </a:r>
          </a:p>
          <a:p>
            <a:pPr>
              <a:buNone/>
            </a:pPr>
            <a:r>
              <a:rPr lang="el-GR" b="1" dirty="0" smtClean="0">
                <a:solidFill>
                  <a:schemeClr val="bg1"/>
                </a:solidFill>
                <a:ea typeface="Wingdings"/>
                <a:cs typeface="Wingdings"/>
              </a:rPr>
              <a:t>νίζουν σκέψεις και συμπεριφορές</a:t>
            </a:r>
          </a:p>
          <a:p>
            <a:pPr>
              <a:buNone/>
            </a:pPr>
            <a:r>
              <a:rPr lang="el-GR" b="1" dirty="0" smtClean="0">
                <a:solidFill>
                  <a:schemeClr val="bg1"/>
                </a:solidFill>
                <a:ea typeface="Wingdings"/>
                <a:cs typeface="Wingdings"/>
              </a:rPr>
              <a:t>Δράση και κατασκευές είναι αλληλένδετες</a:t>
            </a:r>
            <a:r>
              <a:rPr lang="en-US" b="1" dirty="0" smtClean="0">
                <a:solidFill>
                  <a:schemeClr val="bg1"/>
                </a:solidFill>
                <a:ea typeface="Wingdings"/>
                <a:cs typeface="Wingdings"/>
              </a:rPr>
              <a:t> (Kelly)</a:t>
            </a:r>
            <a:endParaRPr lang="el-GR" b="1" dirty="0" smtClean="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199" y="642102"/>
            <a:ext cx="8462035" cy="5484062"/>
          </a:xfrm>
        </p:spPr>
        <p:txBody>
          <a:bodyPr>
            <a:normAutofit/>
          </a:bodyPr>
          <a:lstStyle/>
          <a:p>
            <a:pPr>
              <a:buNone/>
            </a:pPr>
            <a:r>
              <a:rPr lang="el-GR" b="1" dirty="0" smtClean="0">
                <a:solidFill>
                  <a:schemeClr val="bg1"/>
                </a:solidFill>
              </a:rPr>
              <a:t>Αυτοεπικυρωτικός κύκλος και έχει σημασία που</a:t>
            </a:r>
          </a:p>
          <a:p>
            <a:pPr>
              <a:buNone/>
            </a:pPr>
            <a:r>
              <a:rPr lang="el-GR" b="1" dirty="0" smtClean="0">
                <a:solidFill>
                  <a:schemeClr val="bg1"/>
                </a:solidFill>
              </a:rPr>
              <a:t>ο καθένας βάζει τη στίξη. </a:t>
            </a:r>
          </a:p>
          <a:p>
            <a:pPr>
              <a:buNone/>
            </a:pPr>
            <a:r>
              <a:rPr lang="el-GR" b="1" dirty="0" smtClean="0">
                <a:solidFill>
                  <a:schemeClr val="bg1"/>
                </a:solidFill>
              </a:rPr>
              <a:t>Αντιδράσες απέναντι στη λανθασμένη υπόθεση</a:t>
            </a:r>
          </a:p>
          <a:p>
            <a:pPr>
              <a:buNone/>
            </a:pPr>
            <a:r>
              <a:rPr lang="el-GR" b="1" dirty="0" smtClean="0">
                <a:solidFill>
                  <a:schemeClr val="bg1"/>
                </a:solidFill>
              </a:rPr>
              <a:t>για τη στίξη του άλλου </a:t>
            </a:r>
          </a:p>
          <a:p>
            <a:pPr>
              <a:buNone/>
            </a:pPr>
            <a:r>
              <a:rPr lang="el-GR" sz="2800" b="1" dirty="0" smtClean="0">
                <a:solidFill>
                  <a:schemeClr val="bg1"/>
                </a:solidFill>
              </a:rPr>
              <a:t>                          Μαρία                              Κώστας     </a:t>
            </a:r>
            <a:endParaRPr lang="en-GB" sz="2800" b="1" dirty="0" smtClean="0">
              <a:solidFill>
                <a:schemeClr val="bg1"/>
              </a:solidFill>
            </a:endParaRPr>
          </a:p>
          <a:p>
            <a:pPr>
              <a:buNone/>
            </a:pPr>
            <a:r>
              <a:rPr lang="el-GR" sz="2800" b="1" dirty="0" smtClean="0">
                <a:solidFill>
                  <a:schemeClr val="bg1"/>
                </a:solidFill>
              </a:rPr>
              <a:t>                  </a:t>
            </a:r>
          </a:p>
          <a:p>
            <a:pPr>
              <a:lnSpc>
                <a:spcPct val="50000"/>
              </a:lnSpc>
              <a:buNone/>
            </a:pPr>
            <a:r>
              <a:rPr lang="el-GR" sz="2800" b="1" dirty="0" smtClean="0">
                <a:solidFill>
                  <a:schemeClr val="bg1"/>
                </a:solidFill>
              </a:rPr>
              <a:t>Κατασκευή  αδιάφορος/            γκρινιάρα και σπαστική</a:t>
            </a:r>
          </a:p>
          <a:p>
            <a:pPr>
              <a:lnSpc>
                <a:spcPct val="50000"/>
              </a:lnSpc>
              <a:buNone/>
            </a:pPr>
            <a:r>
              <a:rPr lang="el-GR" sz="2800" b="1" dirty="0" smtClean="0">
                <a:solidFill>
                  <a:schemeClr val="bg1"/>
                </a:solidFill>
              </a:rPr>
              <a:t>                       αποσύρεται</a:t>
            </a:r>
          </a:p>
          <a:p>
            <a:pPr>
              <a:buNone/>
            </a:pPr>
            <a:endParaRPr lang="el-GR" sz="2800" b="1" dirty="0" smtClean="0">
              <a:solidFill>
                <a:schemeClr val="bg1"/>
              </a:solidFill>
            </a:endParaRPr>
          </a:p>
          <a:p>
            <a:pPr>
              <a:lnSpc>
                <a:spcPct val="60000"/>
              </a:lnSpc>
              <a:buNone/>
            </a:pPr>
            <a:r>
              <a:rPr lang="el-GR" sz="2800" b="1" dirty="0" smtClean="0">
                <a:solidFill>
                  <a:schemeClr val="bg1"/>
                </a:solidFill>
              </a:rPr>
              <a:t>Δράση          παραπονιέται/          θυμώνει/αποσύρεται</a:t>
            </a:r>
          </a:p>
          <a:p>
            <a:pPr>
              <a:lnSpc>
                <a:spcPct val="60000"/>
              </a:lnSpc>
              <a:buNone/>
            </a:pPr>
            <a:r>
              <a:rPr lang="el-GR" sz="2800" b="1" dirty="0" smtClean="0">
                <a:solidFill>
                  <a:schemeClr val="bg1"/>
                </a:solidFill>
              </a:rPr>
              <a:t>                         φοβάται</a:t>
            </a:r>
          </a:p>
        </p:txBody>
      </p:sp>
      <p:cxnSp>
        <p:nvCxnSpPr>
          <p:cNvPr id="5" name="Straight Connector 4"/>
          <p:cNvCxnSpPr/>
          <p:nvPr/>
        </p:nvCxnSpPr>
        <p:spPr>
          <a:xfrm rot="5400000">
            <a:off x="3073802" y="4815761"/>
            <a:ext cx="586614" cy="1588"/>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16200000" flipV="1">
            <a:off x="6114253" y="4710697"/>
            <a:ext cx="798328"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10800000">
            <a:off x="4456444" y="4311534"/>
            <a:ext cx="1023535" cy="798329"/>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V="1">
            <a:off x="4721256" y="4311534"/>
            <a:ext cx="1044138" cy="7983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56874" y="1"/>
            <a:ext cx="8887126" cy="6520896"/>
          </a:xfrm>
        </p:spPr>
        <p:txBody>
          <a:bodyPr/>
          <a:lstStyle/>
          <a:p>
            <a:pPr>
              <a:buNone/>
            </a:pPr>
            <a:r>
              <a:rPr lang="el-GR" b="1" i="1" dirty="0" smtClean="0">
                <a:solidFill>
                  <a:schemeClr val="bg1"/>
                </a:solidFill>
              </a:rPr>
              <a:t>Πεποιθήσεις και τριαδικές δράσεις</a:t>
            </a:r>
          </a:p>
          <a:p>
            <a:pPr>
              <a:buNone/>
            </a:pPr>
            <a:r>
              <a:rPr lang="el-GR" b="1" dirty="0" smtClean="0">
                <a:solidFill>
                  <a:schemeClr val="bg1"/>
                </a:solidFill>
              </a:rPr>
              <a:t>Από τη δυάδα η έμφαση μετατοπίστηκε στην </a:t>
            </a:r>
          </a:p>
          <a:p>
            <a:pPr>
              <a:buNone/>
            </a:pPr>
            <a:r>
              <a:rPr lang="el-GR" b="1" dirty="0" smtClean="0">
                <a:solidFill>
                  <a:schemeClr val="bg1"/>
                </a:solidFill>
              </a:rPr>
              <a:t>τριάδα. </a:t>
            </a:r>
            <a:r>
              <a:rPr lang="en-US" b="1" dirty="0" err="1" smtClean="0">
                <a:solidFill>
                  <a:schemeClr val="bg1"/>
                </a:solidFill>
              </a:rPr>
              <a:t>Minuchin</a:t>
            </a:r>
            <a:r>
              <a:rPr lang="en-US" b="1" dirty="0" smtClean="0">
                <a:solidFill>
                  <a:schemeClr val="bg1"/>
                </a:solidFill>
              </a:rPr>
              <a:t>, Haley</a:t>
            </a:r>
            <a:r>
              <a:rPr lang="el-GR" dirty="0" smtClean="0">
                <a:solidFill>
                  <a:schemeClr val="bg1"/>
                </a:solidFill>
                <a:latin typeface="Wingdings"/>
                <a:ea typeface="Wingdings"/>
                <a:cs typeface="Wingdings"/>
              </a:rPr>
              <a:t></a:t>
            </a:r>
            <a:r>
              <a:rPr lang="en-US" b="1" dirty="0" smtClean="0">
                <a:solidFill>
                  <a:schemeClr val="bg1"/>
                </a:solidFill>
                <a:ea typeface="Wingdings"/>
                <a:cs typeface="Wingdings"/>
              </a:rPr>
              <a:t> </a:t>
            </a:r>
            <a:r>
              <a:rPr lang="el-GR" b="1" dirty="0" smtClean="0">
                <a:solidFill>
                  <a:schemeClr val="bg1"/>
                </a:solidFill>
                <a:ea typeface="Wingdings"/>
                <a:cs typeface="Wingdings"/>
              </a:rPr>
              <a:t>η σύγκρουση των </a:t>
            </a:r>
          </a:p>
          <a:p>
            <a:pPr>
              <a:buNone/>
            </a:pPr>
            <a:r>
              <a:rPr lang="el-GR" b="1" dirty="0" smtClean="0">
                <a:solidFill>
                  <a:schemeClr val="bg1"/>
                </a:solidFill>
                <a:ea typeface="Wingdings"/>
                <a:cs typeface="Wingdings"/>
              </a:rPr>
              <a:t>γονιών μεταφέρεται στα παιδιά (αποδιο-</a:t>
            </a:r>
          </a:p>
          <a:p>
            <a:pPr>
              <a:buNone/>
            </a:pPr>
            <a:r>
              <a:rPr lang="el-GR" b="1" dirty="0" smtClean="0">
                <a:solidFill>
                  <a:schemeClr val="bg1"/>
                </a:solidFill>
                <a:ea typeface="Wingdings"/>
                <a:cs typeface="Wingdings"/>
              </a:rPr>
              <a:t>πομπαίος τράγος). Τα συμπτώματα λειτουργούν</a:t>
            </a:r>
          </a:p>
          <a:p>
            <a:pPr>
              <a:buNone/>
            </a:pPr>
            <a:r>
              <a:rPr lang="el-GR" b="1" dirty="0" smtClean="0">
                <a:solidFill>
                  <a:schemeClr val="bg1"/>
                </a:solidFill>
                <a:ea typeface="Wingdings"/>
                <a:cs typeface="Wingdings"/>
              </a:rPr>
              <a:t>παρελκυστικά για να αποτρέψουν τη σύγκρουση</a:t>
            </a:r>
          </a:p>
          <a:p>
            <a:pPr>
              <a:buNone/>
            </a:pPr>
            <a:r>
              <a:rPr lang="el-GR" b="1" dirty="0" smtClean="0">
                <a:solidFill>
                  <a:schemeClr val="bg1"/>
                </a:solidFill>
                <a:ea typeface="Wingdings"/>
                <a:cs typeface="Wingdings"/>
              </a:rPr>
              <a:t>των γονιών </a:t>
            </a:r>
            <a:r>
              <a:rPr lang="el-GR" dirty="0" smtClean="0">
                <a:solidFill>
                  <a:schemeClr val="bg1"/>
                </a:solidFill>
                <a:latin typeface="Wingdings"/>
                <a:ea typeface="Wingdings"/>
                <a:cs typeface="Wingdings"/>
              </a:rPr>
              <a:t></a:t>
            </a:r>
            <a:r>
              <a:rPr lang="el-GR" b="1" dirty="0" smtClean="0">
                <a:solidFill>
                  <a:schemeClr val="bg1"/>
                </a:solidFill>
                <a:ea typeface="Wingdings"/>
                <a:cs typeface="Wingdings"/>
              </a:rPr>
              <a:t>ένα τρίτο πρόσωπο σύρεται στις</a:t>
            </a:r>
          </a:p>
          <a:p>
            <a:pPr>
              <a:buNone/>
            </a:pPr>
            <a:r>
              <a:rPr lang="el-GR" b="1" dirty="0" smtClean="0">
                <a:solidFill>
                  <a:schemeClr val="bg1"/>
                </a:solidFill>
                <a:ea typeface="Wingdings"/>
                <a:cs typeface="Wingdings"/>
              </a:rPr>
              <a:t>συγκρούσεις της δυάδας</a:t>
            </a:r>
            <a:r>
              <a:rPr lang="el-GR" dirty="0" smtClean="0">
                <a:solidFill>
                  <a:schemeClr val="bg1"/>
                </a:solidFill>
                <a:latin typeface="Wingdings"/>
                <a:ea typeface="Wingdings"/>
                <a:cs typeface="Wingdings"/>
              </a:rPr>
              <a:t></a:t>
            </a:r>
            <a:r>
              <a:rPr lang="el-GR" b="1" dirty="0" smtClean="0">
                <a:solidFill>
                  <a:schemeClr val="bg1"/>
                </a:solidFill>
                <a:ea typeface="Wingdings"/>
                <a:cs typeface="Wingdings"/>
              </a:rPr>
              <a:t>τριγωνοποίηση</a:t>
            </a:r>
            <a:r>
              <a:rPr lang="el-GR" dirty="0" smtClean="0">
                <a:solidFill>
                  <a:schemeClr val="bg1"/>
                </a:solidFill>
                <a:latin typeface="Wingdings"/>
                <a:ea typeface="Wingdings"/>
                <a:cs typeface="Wingdings"/>
              </a:rPr>
              <a:t></a:t>
            </a:r>
            <a:r>
              <a:rPr lang="el-GR" b="1" dirty="0" smtClean="0">
                <a:solidFill>
                  <a:schemeClr val="bg1"/>
                </a:solidFill>
                <a:ea typeface="Wingdings"/>
                <a:cs typeface="Wingdings"/>
              </a:rPr>
              <a:t>τα</a:t>
            </a:r>
          </a:p>
          <a:p>
            <a:pPr>
              <a:buNone/>
            </a:pPr>
            <a:r>
              <a:rPr lang="el-GR" b="1" dirty="0" smtClean="0">
                <a:solidFill>
                  <a:schemeClr val="bg1"/>
                </a:solidFill>
                <a:ea typeface="Wingdings"/>
                <a:cs typeface="Wingdings"/>
              </a:rPr>
              <a:t>συμπτώματα του παιδιού λειτουργούν </a:t>
            </a:r>
            <a:r>
              <a:rPr lang="el-GR" b="1" i="1" dirty="0" smtClean="0">
                <a:solidFill>
                  <a:schemeClr val="bg1"/>
                </a:solidFill>
                <a:ea typeface="Wingdings"/>
                <a:cs typeface="Wingdings"/>
              </a:rPr>
              <a:t>ευεργετικά</a:t>
            </a:r>
          </a:p>
          <a:p>
            <a:pPr>
              <a:buNone/>
            </a:pPr>
            <a:r>
              <a:rPr lang="el-GR" b="1" dirty="0" smtClean="0">
                <a:solidFill>
                  <a:schemeClr val="bg1"/>
                </a:solidFill>
                <a:ea typeface="Wingdings"/>
                <a:cs typeface="Wingdings"/>
              </a:rPr>
              <a:t>• ταυτοποιημένος ασθενής: το υγιέστερο μέλος</a:t>
            </a:r>
          </a:p>
          <a:p>
            <a:pPr>
              <a:buNone/>
            </a:pPr>
            <a:r>
              <a:rPr lang="el-GR" b="1" dirty="0" smtClean="0">
                <a:solidFill>
                  <a:schemeClr val="bg1"/>
                </a:solidFill>
                <a:ea typeface="Wingdings"/>
                <a:cs typeface="Wingdings"/>
              </a:rPr>
              <a:t>• μεταβαλλόμενες συμμαχίες</a:t>
            </a:r>
          </a:p>
          <a:p>
            <a:pPr>
              <a:buNone/>
            </a:pPr>
            <a:endParaRPr lang="en-US" b="1" dirty="0" smtClean="0">
              <a:solidFill>
                <a:schemeClr val="bg1"/>
              </a:solidFill>
              <a:ea typeface="Wingdings"/>
              <a:cs typeface="Wingdings"/>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8338"/>
          </a:xfrm>
        </p:spPr>
        <p:txBody>
          <a:bodyPr>
            <a:normAutofit/>
          </a:bodyPr>
          <a:lstStyle/>
          <a:p>
            <a:r>
              <a:rPr lang="el-GR" sz="4000" b="1" dirty="0" smtClean="0">
                <a:solidFill>
                  <a:schemeClr val="bg1"/>
                </a:solidFill>
              </a:rPr>
              <a:t>Η κατασκευή του νοήματος</a:t>
            </a:r>
            <a:endParaRPr lang="en-US" sz="4000" b="1" dirty="0">
              <a:solidFill>
                <a:schemeClr val="bg1"/>
              </a:solidFill>
            </a:endParaRPr>
          </a:p>
        </p:txBody>
      </p:sp>
      <p:sp>
        <p:nvSpPr>
          <p:cNvPr id="3" name="Content Placeholder 2"/>
          <p:cNvSpPr>
            <a:spLocks noGrp="1"/>
          </p:cNvSpPr>
          <p:nvPr>
            <p:ph idx="1"/>
          </p:nvPr>
        </p:nvSpPr>
        <p:spPr>
          <a:xfrm>
            <a:off x="457200" y="1112976"/>
            <a:ext cx="8476306" cy="5079736"/>
          </a:xfrm>
        </p:spPr>
        <p:txBody>
          <a:bodyPr>
            <a:normAutofit/>
          </a:bodyPr>
          <a:lstStyle/>
          <a:p>
            <a:pPr>
              <a:buNone/>
            </a:pPr>
            <a:r>
              <a:rPr lang="el-GR" sz="3600" b="1" dirty="0" smtClean="0">
                <a:solidFill>
                  <a:schemeClr val="bg1"/>
                </a:solidFill>
              </a:rPr>
              <a:t>Ο τρόπος που οι οικογένειες συνδημιουρ-</a:t>
            </a:r>
          </a:p>
          <a:p>
            <a:pPr>
              <a:buNone/>
            </a:pPr>
            <a:r>
              <a:rPr lang="el-GR" sz="3600" b="1" dirty="0" smtClean="0">
                <a:solidFill>
                  <a:schemeClr val="bg1"/>
                </a:solidFill>
              </a:rPr>
              <a:t>γούν τόσο εκδοχές της πραγματικότητας </a:t>
            </a:r>
          </a:p>
          <a:p>
            <a:pPr>
              <a:buNone/>
            </a:pPr>
            <a:r>
              <a:rPr lang="el-GR" sz="3600" b="1" dirty="0">
                <a:solidFill>
                  <a:schemeClr val="bg1"/>
                </a:solidFill>
              </a:rPr>
              <a:t>μ</a:t>
            </a:r>
            <a:r>
              <a:rPr lang="el-GR" sz="3600" b="1" dirty="0" smtClean="0">
                <a:solidFill>
                  <a:schemeClr val="bg1"/>
                </a:solidFill>
              </a:rPr>
              <a:t>ε τις οποίες νοηματοδοτούν τις ενέργειές</a:t>
            </a:r>
          </a:p>
          <a:p>
            <a:pPr>
              <a:buNone/>
            </a:pPr>
            <a:r>
              <a:rPr lang="el-GR" sz="3600" b="1" dirty="0" smtClean="0">
                <a:solidFill>
                  <a:schemeClr val="bg1"/>
                </a:solidFill>
              </a:rPr>
              <a:t>τους και τη συμβίωσή τους όσο και </a:t>
            </a:r>
          </a:p>
          <a:p>
            <a:pPr>
              <a:buNone/>
            </a:pPr>
            <a:r>
              <a:rPr lang="el-GR" sz="3600" b="1" dirty="0">
                <a:solidFill>
                  <a:schemeClr val="bg1"/>
                </a:solidFill>
              </a:rPr>
              <a:t>κ</a:t>
            </a:r>
            <a:r>
              <a:rPr lang="el-GR" sz="3600" b="1" dirty="0" smtClean="0">
                <a:solidFill>
                  <a:schemeClr val="bg1"/>
                </a:solidFill>
              </a:rPr>
              <a:t>άποιες διαστρεβλώσεις, μύθους ή</a:t>
            </a:r>
          </a:p>
          <a:p>
            <a:pPr>
              <a:buNone/>
            </a:pPr>
            <a:r>
              <a:rPr lang="el-GR" sz="3600" b="1" dirty="0" smtClean="0">
                <a:solidFill>
                  <a:schemeClr val="bg1"/>
                </a:solidFill>
              </a:rPr>
              <a:t>φανταστικές πραγματικότητες.</a:t>
            </a:r>
            <a:endParaRPr lang="en-US" sz="3600"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4774"/>
          </a:xfrm>
        </p:spPr>
        <p:txBody>
          <a:bodyPr>
            <a:normAutofit fontScale="90000"/>
          </a:bodyPr>
          <a:lstStyle/>
          <a:p>
            <a:endParaRPr lang="en-US" dirty="0"/>
          </a:p>
        </p:txBody>
      </p:sp>
      <p:sp>
        <p:nvSpPr>
          <p:cNvPr id="3" name="Content Placeholder 2"/>
          <p:cNvSpPr>
            <a:spLocks noGrp="1"/>
          </p:cNvSpPr>
          <p:nvPr>
            <p:ph idx="1"/>
          </p:nvPr>
        </p:nvSpPr>
        <p:spPr>
          <a:xfrm>
            <a:off x="0" y="499412"/>
            <a:ext cx="9144000" cy="5626751"/>
          </a:xfrm>
        </p:spPr>
        <p:txBody>
          <a:bodyPr/>
          <a:lstStyle/>
          <a:p>
            <a:pPr>
              <a:buNone/>
            </a:pPr>
            <a:r>
              <a:rPr lang="el-GR" b="1" dirty="0" smtClean="0">
                <a:solidFill>
                  <a:schemeClr val="bg1"/>
                </a:solidFill>
              </a:rPr>
              <a:t>          Δύο «αντικρουόμενες» πλευρές της</a:t>
            </a:r>
          </a:p>
          <a:p>
            <a:pPr>
              <a:buNone/>
            </a:pPr>
            <a:r>
              <a:rPr lang="el-GR" b="1" dirty="0" smtClean="0">
                <a:solidFill>
                  <a:schemeClr val="bg1"/>
                </a:solidFill>
              </a:rPr>
              <a:t>                      οικογενειακής ζωής:</a:t>
            </a:r>
          </a:p>
          <a:p>
            <a:pPr>
              <a:buFontTx/>
              <a:buChar char="•"/>
            </a:pPr>
            <a:r>
              <a:rPr lang="el-GR" b="1" dirty="0" smtClean="0">
                <a:solidFill>
                  <a:schemeClr val="bg1"/>
                </a:solidFill>
              </a:rPr>
              <a:t>Οι άνθρωποι παίρνουν αυτόνομες αποφάσεις για τη ζωή</a:t>
            </a:r>
          </a:p>
          <a:p>
            <a:pPr>
              <a:buFontTx/>
              <a:buChar char="•"/>
            </a:pPr>
            <a:r>
              <a:rPr lang="el-GR" b="1" dirty="0" smtClean="0">
                <a:solidFill>
                  <a:schemeClr val="bg1"/>
                </a:solidFill>
              </a:rPr>
              <a:t>Η οικογενειακή ζωή χαρακτηρίζεται από επαναλαμβανόμενα, προβλέψιμα μοτίβα δράσης</a:t>
            </a:r>
          </a:p>
          <a:p>
            <a:pPr>
              <a:buNone/>
            </a:pPr>
            <a:r>
              <a:rPr lang="el-GR" b="1" dirty="0" smtClean="0">
                <a:solidFill>
                  <a:schemeClr val="bg1"/>
                </a:solidFill>
              </a:rPr>
              <a:t>Αυτό ερμηνεύεται από δύο ψυχολογικές θεωρίες:</a:t>
            </a:r>
          </a:p>
          <a:p>
            <a:pPr>
              <a:buNone/>
            </a:pPr>
            <a:r>
              <a:rPr lang="el-GR" b="1" dirty="0" smtClean="0">
                <a:solidFill>
                  <a:schemeClr val="bg1"/>
                </a:solidFill>
              </a:rPr>
              <a:t>(α) Θεωρία των προσωπικών κατασκευών </a:t>
            </a:r>
            <a:r>
              <a:rPr lang="en-US" b="1" dirty="0" smtClean="0">
                <a:solidFill>
                  <a:schemeClr val="bg1"/>
                </a:solidFill>
              </a:rPr>
              <a:t>(Kelly)</a:t>
            </a:r>
          </a:p>
          <a:p>
            <a:pPr>
              <a:buNone/>
            </a:pPr>
            <a:r>
              <a:rPr lang="en-US" b="1" dirty="0" smtClean="0">
                <a:solidFill>
                  <a:schemeClr val="bg1"/>
                </a:solidFill>
              </a:rPr>
              <a:t>(</a:t>
            </a:r>
            <a:r>
              <a:rPr lang="el-GR" b="1" dirty="0" smtClean="0">
                <a:solidFill>
                  <a:schemeClr val="bg1"/>
                </a:solidFill>
              </a:rPr>
              <a:t>β) Συστημική θεωρία</a:t>
            </a:r>
          </a:p>
          <a:p>
            <a:pPr>
              <a:buFontTx/>
              <a:buChar cha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71249" y="320358"/>
            <a:ext cx="8762257" cy="5805806"/>
          </a:xfrm>
        </p:spPr>
        <p:txBody>
          <a:bodyPr>
            <a:normAutofit lnSpcReduction="10000"/>
          </a:bodyPr>
          <a:lstStyle/>
          <a:p>
            <a:pPr>
              <a:buNone/>
            </a:pPr>
            <a:r>
              <a:rPr lang="el-GR" b="1" i="1" dirty="0" smtClean="0">
                <a:solidFill>
                  <a:schemeClr val="bg1"/>
                </a:solidFill>
              </a:rPr>
              <a:t>Διαπραγμάτευση του νοήματος: Συμφωνία και</a:t>
            </a:r>
          </a:p>
          <a:p>
            <a:pPr>
              <a:buNone/>
            </a:pPr>
            <a:r>
              <a:rPr lang="el-GR" b="1" i="1" dirty="0" smtClean="0">
                <a:solidFill>
                  <a:schemeClr val="bg1"/>
                </a:solidFill>
              </a:rPr>
              <a:t>ενσυναίσθηση</a:t>
            </a:r>
          </a:p>
          <a:p>
            <a:pPr>
              <a:buNone/>
            </a:pPr>
            <a:r>
              <a:rPr lang="en-US" b="1" dirty="0" smtClean="0">
                <a:solidFill>
                  <a:schemeClr val="bg1"/>
                </a:solidFill>
              </a:rPr>
              <a:t>Kelley</a:t>
            </a:r>
            <a:r>
              <a:rPr lang="el-GR" b="1" dirty="0" smtClean="0">
                <a:solidFill>
                  <a:schemeClr val="bg1"/>
                </a:solidFill>
              </a:rPr>
              <a:t> </a:t>
            </a:r>
            <a:r>
              <a:rPr lang="el-GR" dirty="0" smtClean="0">
                <a:solidFill>
                  <a:schemeClr val="bg1"/>
                </a:solidFill>
                <a:latin typeface="Wingdings"/>
                <a:ea typeface="Wingdings"/>
                <a:cs typeface="Wingdings"/>
              </a:rPr>
              <a:t></a:t>
            </a:r>
            <a:r>
              <a:rPr lang="el-GR" b="1" dirty="0" smtClean="0">
                <a:solidFill>
                  <a:schemeClr val="bg1"/>
                </a:solidFill>
              </a:rPr>
              <a:t>Δύο βασικές διεργασίες που ρυθμί-</a:t>
            </a:r>
          </a:p>
          <a:p>
            <a:pPr>
              <a:buNone/>
            </a:pPr>
            <a:r>
              <a:rPr lang="el-GR" b="1" dirty="0" smtClean="0">
                <a:solidFill>
                  <a:schemeClr val="bg1"/>
                </a:solidFill>
              </a:rPr>
              <a:t>ζουν τις σχέσεις: η αναγνώριση της </a:t>
            </a:r>
            <a:r>
              <a:rPr lang="el-GR" b="1" i="1" dirty="0" smtClean="0">
                <a:solidFill>
                  <a:schemeClr val="bg1"/>
                </a:solidFill>
              </a:rPr>
              <a:t>ομοιότητας</a:t>
            </a:r>
          </a:p>
          <a:p>
            <a:pPr>
              <a:buNone/>
            </a:pPr>
            <a:r>
              <a:rPr lang="el-GR" b="1" dirty="0" smtClean="0">
                <a:solidFill>
                  <a:schemeClr val="bg1"/>
                </a:solidFill>
              </a:rPr>
              <a:t>όταν ο καθένας εκτιμάει ότι και οι δύο βλέπουν</a:t>
            </a:r>
          </a:p>
          <a:p>
            <a:pPr>
              <a:buNone/>
            </a:pPr>
            <a:r>
              <a:rPr lang="el-GR" b="1" dirty="0" smtClean="0">
                <a:solidFill>
                  <a:schemeClr val="bg1"/>
                </a:solidFill>
              </a:rPr>
              <a:t>τον κόσμο με τον ίδιο τρόπο, και η </a:t>
            </a:r>
            <a:r>
              <a:rPr lang="el-GR" b="1" i="1" dirty="0" smtClean="0">
                <a:solidFill>
                  <a:schemeClr val="bg1"/>
                </a:solidFill>
              </a:rPr>
              <a:t>κοινωνικότητα</a:t>
            </a:r>
          </a:p>
          <a:p>
            <a:pPr>
              <a:buNone/>
            </a:pPr>
            <a:r>
              <a:rPr lang="el-GR" b="1" dirty="0" smtClean="0">
                <a:solidFill>
                  <a:schemeClr val="bg1"/>
                </a:solidFill>
              </a:rPr>
              <a:t>--ο βαθμός στον οποίον ο κάθε ένας κατανοεί</a:t>
            </a:r>
          </a:p>
          <a:p>
            <a:pPr>
              <a:buNone/>
            </a:pPr>
            <a:r>
              <a:rPr lang="el-GR" b="1" dirty="0" smtClean="0">
                <a:solidFill>
                  <a:schemeClr val="bg1"/>
                </a:solidFill>
              </a:rPr>
              <a:t>πώς ο άλλος βλέπει τον κόσμο </a:t>
            </a:r>
            <a:r>
              <a:rPr lang="el-GR" dirty="0" smtClean="0">
                <a:solidFill>
                  <a:schemeClr val="bg1"/>
                </a:solidFill>
                <a:latin typeface="Wingdings"/>
                <a:ea typeface="Wingdings"/>
                <a:cs typeface="Wingdings"/>
              </a:rPr>
              <a:t></a:t>
            </a:r>
            <a:r>
              <a:rPr lang="el-GR" b="1" dirty="0" smtClean="0">
                <a:solidFill>
                  <a:schemeClr val="bg1"/>
                </a:solidFill>
              </a:rPr>
              <a:t>πρόβλεψη του </a:t>
            </a:r>
          </a:p>
          <a:p>
            <a:pPr>
              <a:buNone/>
            </a:pPr>
            <a:r>
              <a:rPr lang="el-GR" b="1" dirty="0" smtClean="0">
                <a:solidFill>
                  <a:schemeClr val="bg1"/>
                </a:solidFill>
              </a:rPr>
              <a:t>τρόπου με τον οποίον ο άλλος θα χρησιμοποιήσει</a:t>
            </a:r>
          </a:p>
          <a:p>
            <a:pPr>
              <a:buNone/>
            </a:pPr>
            <a:r>
              <a:rPr lang="el-GR" b="1" dirty="0" smtClean="0">
                <a:solidFill>
                  <a:schemeClr val="bg1"/>
                </a:solidFill>
              </a:rPr>
              <a:t>τις κατασκευές του.</a:t>
            </a:r>
          </a:p>
          <a:p>
            <a:pPr>
              <a:buNone/>
            </a:pPr>
            <a:endParaRPr lang="el-GR" b="1" i="1" dirty="0" smtClean="0">
              <a:solidFill>
                <a:schemeClr val="bg1"/>
              </a:solidFill>
            </a:endParaRPr>
          </a:p>
          <a:p>
            <a:pPr>
              <a:buNone/>
            </a:pPr>
            <a:endParaRPr lang="en-US" b="1" i="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613563"/>
            <a:ext cx="8686800" cy="5750375"/>
          </a:xfrm>
        </p:spPr>
        <p:txBody>
          <a:bodyPr>
            <a:normAutofit/>
          </a:bodyPr>
          <a:lstStyle/>
          <a:p>
            <a:pPr>
              <a:buNone/>
            </a:pPr>
            <a:r>
              <a:rPr lang="el-GR" b="1" i="1" dirty="0" smtClean="0">
                <a:solidFill>
                  <a:schemeClr val="bg1"/>
                </a:solidFill>
              </a:rPr>
              <a:t>Διαπραγμάτευση κοινών κατασκευών</a:t>
            </a:r>
          </a:p>
          <a:p>
            <a:pPr>
              <a:buNone/>
            </a:pPr>
            <a:r>
              <a:rPr lang="el-GR" b="1" dirty="0" smtClean="0">
                <a:solidFill>
                  <a:schemeClr val="bg1"/>
                </a:solidFill>
              </a:rPr>
              <a:t>Στο ζευγάρι ο καθένας έχει για τον άλλον δυό</a:t>
            </a:r>
          </a:p>
          <a:p>
            <a:pPr>
              <a:buNone/>
            </a:pPr>
            <a:r>
              <a:rPr lang="el-GR" b="1" dirty="0" smtClean="0">
                <a:solidFill>
                  <a:schemeClr val="bg1"/>
                </a:solidFill>
              </a:rPr>
              <a:t>σημαντικές πηγές πληροφόρησης: αυτό που</a:t>
            </a:r>
          </a:p>
          <a:p>
            <a:pPr>
              <a:buNone/>
            </a:pPr>
            <a:r>
              <a:rPr lang="el-GR" b="1" dirty="0" smtClean="0">
                <a:solidFill>
                  <a:schemeClr val="bg1"/>
                </a:solidFill>
              </a:rPr>
              <a:t>κατανοεί ως κατασκευές του άλλου και αυτό </a:t>
            </a:r>
          </a:p>
          <a:p>
            <a:pPr>
              <a:buNone/>
            </a:pPr>
            <a:r>
              <a:rPr lang="el-GR" b="1" dirty="0" smtClean="0">
                <a:solidFill>
                  <a:schemeClr val="bg1"/>
                </a:solidFill>
              </a:rPr>
              <a:t>που αντιλαμβάνεται ως πεποιθήσεις που</a:t>
            </a:r>
          </a:p>
          <a:p>
            <a:pPr>
              <a:buNone/>
            </a:pPr>
            <a:r>
              <a:rPr lang="el-GR" b="1" dirty="0" smtClean="0">
                <a:solidFill>
                  <a:schemeClr val="bg1"/>
                </a:solidFill>
              </a:rPr>
              <a:t>ισχύουν στην οικογένεια καταγωγής του άλλου</a:t>
            </a:r>
          </a:p>
          <a:p>
            <a:pPr>
              <a:buNone/>
            </a:pPr>
            <a:r>
              <a:rPr lang="el-GR" dirty="0" smtClean="0">
                <a:solidFill>
                  <a:schemeClr val="bg1"/>
                </a:solidFill>
                <a:latin typeface="Wingdings"/>
                <a:ea typeface="Wingdings"/>
                <a:cs typeface="Wingdings"/>
              </a:rPr>
              <a:t></a:t>
            </a:r>
            <a:r>
              <a:rPr lang="el-GR" b="1" dirty="0" smtClean="0">
                <a:solidFill>
                  <a:schemeClr val="bg1"/>
                </a:solidFill>
              </a:rPr>
              <a:t>μοτίβα κατασκευών με όρους </a:t>
            </a:r>
            <a:r>
              <a:rPr lang="el-GR" b="1" i="1" dirty="0" smtClean="0">
                <a:solidFill>
                  <a:schemeClr val="bg1"/>
                </a:solidFill>
              </a:rPr>
              <a:t>ομοιότητας-</a:t>
            </a:r>
          </a:p>
          <a:p>
            <a:pPr>
              <a:buNone/>
            </a:pPr>
            <a:r>
              <a:rPr lang="el-GR" b="1" i="1" dirty="0" smtClean="0">
                <a:solidFill>
                  <a:schemeClr val="bg1"/>
                </a:solidFill>
              </a:rPr>
              <a:t>διαφοράς</a:t>
            </a: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chemeClr val="bg1"/>
                </a:solidFill>
              </a:rPr>
              <a:t>Κατασκευές του μη πραγματικού: Μύθοι και άμυνες</a:t>
            </a:r>
            <a:endParaRPr lang="en-US" b="1" dirty="0">
              <a:solidFill>
                <a:schemeClr val="bg1"/>
              </a:solidFill>
            </a:endParaRPr>
          </a:p>
        </p:txBody>
      </p:sp>
      <p:sp>
        <p:nvSpPr>
          <p:cNvPr id="3" name="Content Placeholder 2"/>
          <p:cNvSpPr>
            <a:spLocks noGrp="1"/>
          </p:cNvSpPr>
          <p:nvPr>
            <p:ph idx="1"/>
          </p:nvPr>
        </p:nvSpPr>
        <p:spPr>
          <a:xfrm>
            <a:off x="457200" y="1600200"/>
            <a:ext cx="8433494" cy="5257800"/>
          </a:xfrm>
        </p:spPr>
        <p:txBody>
          <a:bodyPr>
            <a:normAutofit fontScale="92500"/>
          </a:bodyPr>
          <a:lstStyle/>
          <a:p>
            <a:pPr>
              <a:buNone/>
            </a:pPr>
            <a:r>
              <a:rPr lang="el-GR" b="1" dirty="0" smtClean="0">
                <a:solidFill>
                  <a:schemeClr val="bg1"/>
                </a:solidFill>
              </a:rPr>
              <a:t>Οι οικογένειες εκτός από την οικοδόμηση μιας</a:t>
            </a:r>
          </a:p>
          <a:p>
            <a:pPr>
              <a:buNone/>
            </a:pPr>
            <a:r>
              <a:rPr lang="el-GR" b="1" dirty="0" smtClean="0">
                <a:solidFill>
                  <a:schemeClr val="bg1"/>
                </a:solidFill>
              </a:rPr>
              <a:t>αμοιβαίας πραγματικότητας, κτίζουν και</a:t>
            </a:r>
          </a:p>
          <a:p>
            <a:pPr>
              <a:buNone/>
            </a:pPr>
            <a:r>
              <a:rPr lang="el-GR" b="1" dirty="0" smtClean="0">
                <a:solidFill>
                  <a:schemeClr val="bg1"/>
                </a:solidFill>
              </a:rPr>
              <a:t>κατασκευές που διαστρεβλώνουν την </a:t>
            </a:r>
          </a:p>
          <a:p>
            <a:pPr>
              <a:buNone/>
            </a:pPr>
            <a:r>
              <a:rPr lang="el-GR" b="1" dirty="0" smtClean="0">
                <a:solidFill>
                  <a:schemeClr val="bg1"/>
                </a:solidFill>
              </a:rPr>
              <a:t>πραγματκότητα: άρνηση που για τους άλλους</a:t>
            </a:r>
          </a:p>
          <a:p>
            <a:pPr>
              <a:buNone/>
            </a:pPr>
            <a:r>
              <a:rPr lang="el-GR" b="1" dirty="0" smtClean="0">
                <a:solidFill>
                  <a:schemeClr val="bg1"/>
                </a:solidFill>
              </a:rPr>
              <a:t>είναι ολοφάνερη αλήθεια, προβολές συναισθη-</a:t>
            </a:r>
          </a:p>
          <a:p>
            <a:pPr>
              <a:buNone/>
            </a:pPr>
            <a:r>
              <a:rPr lang="el-GR" b="1" dirty="0" smtClean="0">
                <a:solidFill>
                  <a:schemeClr val="bg1"/>
                </a:solidFill>
              </a:rPr>
              <a:t>μάτων, κατασκευή μύθων.</a:t>
            </a:r>
          </a:p>
          <a:p>
            <a:pPr>
              <a:buNone/>
            </a:pPr>
            <a:r>
              <a:rPr lang="el-GR" b="1" dirty="0" smtClean="0">
                <a:solidFill>
                  <a:schemeClr val="bg1"/>
                </a:solidFill>
              </a:rPr>
              <a:t>Ψυχανάλυση </a:t>
            </a:r>
            <a:r>
              <a:rPr lang="el-GR" dirty="0" smtClean="0">
                <a:solidFill>
                  <a:schemeClr val="bg1"/>
                </a:solidFill>
                <a:latin typeface="Wingdings"/>
                <a:ea typeface="Wingdings"/>
                <a:cs typeface="Wingdings"/>
              </a:rPr>
              <a:t></a:t>
            </a:r>
            <a:r>
              <a:rPr lang="el-GR" b="1" dirty="0" smtClean="0">
                <a:solidFill>
                  <a:schemeClr val="bg1"/>
                </a:solidFill>
              </a:rPr>
              <a:t>μπαίνουν σε λειτουργία αμυντι-</a:t>
            </a:r>
          </a:p>
          <a:p>
            <a:pPr>
              <a:buNone/>
            </a:pPr>
            <a:r>
              <a:rPr lang="el-GR" b="1" dirty="0" smtClean="0">
                <a:solidFill>
                  <a:schemeClr val="bg1"/>
                </a:solidFill>
              </a:rPr>
              <a:t>κοί μηχανισμοί. Δεν αντέχουμε την αλήθεια και</a:t>
            </a:r>
          </a:p>
          <a:p>
            <a:pPr>
              <a:buNone/>
            </a:pPr>
            <a:r>
              <a:rPr lang="el-GR" b="1" dirty="0" smtClean="0">
                <a:solidFill>
                  <a:schemeClr val="bg1"/>
                </a:solidFill>
              </a:rPr>
              <a:t>την παραποιούμε.</a:t>
            </a:r>
          </a:p>
          <a:p>
            <a:pPr>
              <a:buNone/>
            </a:pPr>
            <a:endParaRPr lang="el-GR" b="1" dirty="0" smtClean="0">
              <a:solidFill>
                <a:schemeClr val="bg1"/>
              </a:solidFill>
            </a:endParaRP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199" y="684908"/>
            <a:ext cx="8462035" cy="6173092"/>
          </a:xfrm>
        </p:spPr>
        <p:txBody>
          <a:bodyPr/>
          <a:lstStyle/>
          <a:p>
            <a:pPr>
              <a:buNone/>
            </a:pPr>
            <a:r>
              <a:rPr lang="el-GR" b="1" i="1" dirty="0" smtClean="0">
                <a:solidFill>
                  <a:schemeClr val="bg1"/>
                </a:solidFill>
              </a:rPr>
              <a:t>Οικογενειακοί μύθοι</a:t>
            </a:r>
          </a:p>
          <a:p>
            <a:pPr>
              <a:buNone/>
            </a:pPr>
            <a:r>
              <a:rPr lang="en-US" b="1" dirty="0" smtClean="0">
                <a:solidFill>
                  <a:schemeClr val="bg1"/>
                </a:solidFill>
              </a:rPr>
              <a:t>Ferreira </a:t>
            </a:r>
            <a:r>
              <a:rPr lang="el-GR" dirty="0" smtClean="0">
                <a:solidFill>
                  <a:schemeClr val="bg1"/>
                </a:solidFill>
                <a:latin typeface="Wingdings"/>
                <a:ea typeface="Wingdings"/>
                <a:cs typeface="Wingdings"/>
              </a:rPr>
              <a:t></a:t>
            </a:r>
            <a:r>
              <a:rPr lang="el-GR" b="1" dirty="0" smtClean="0">
                <a:solidFill>
                  <a:schemeClr val="bg1"/>
                </a:solidFill>
              </a:rPr>
              <a:t>κάποιες ασυνείδητες φαντασιώσεις </a:t>
            </a:r>
          </a:p>
          <a:p>
            <a:pPr>
              <a:buNone/>
            </a:pPr>
            <a:r>
              <a:rPr lang="el-GR" b="1" dirty="0" smtClean="0">
                <a:solidFill>
                  <a:schemeClr val="bg1"/>
                </a:solidFill>
              </a:rPr>
              <a:t>λειτουργούν όχι μονο στο επίπεδο του ατόμου</a:t>
            </a:r>
          </a:p>
          <a:p>
            <a:pPr>
              <a:buNone/>
            </a:pPr>
            <a:r>
              <a:rPr lang="el-GR" b="1" dirty="0" smtClean="0">
                <a:solidFill>
                  <a:schemeClr val="bg1"/>
                </a:solidFill>
              </a:rPr>
              <a:t>αλλά και το συλλογικό φαντασιακό σαν</a:t>
            </a:r>
          </a:p>
          <a:p>
            <a:pPr>
              <a:buNone/>
            </a:pPr>
            <a:r>
              <a:rPr lang="el-GR" b="1" i="1" dirty="0" smtClean="0">
                <a:solidFill>
                  <a:schemeClr val="bg1"/>
                </a:solidFill>
              </a:rPr>
              <a:t>οικογενειακοί μύθοι.</a:t>
            </a:r>
            <a:r>
              <a:rPr lang="el-GR" b="1" dirty="0" smtClean="0">
                <a:solidFill>
                  <a:schemeClr val="bg1"/>
                </a:solidFill>
              </a:rPr>
              <a:t>  Σκοπός τους η διατήρηση</a:t>
            </a:r>
          </a:p>
          <a:p>
            <a:pPr>
              <a:buNone/>
            </a:pPr>
            <a:r>
              <a:rPr lang="el-GR" b="1" dirty="0" smtClean="0">
                <a:solidFill>
                  <a:schemeClr val="bg1"/>
                </a:solidFill>
              </a:rPr>
              <a:t>της οικογενειακής σταθερότητας/ομοιόστασης</a:t>
            </a:r>
          </a:p>
          <a:p>
            <a:pPr>
              <a:buNone/>
            </a:pPr>
            <a:r>
              <a:rPr lang="el-GR" b="1" dirty="0" smtClean="0">
                <a:solidFill>
                  <a:schemeClr val="bg1"/>
                </a:solidFill>
              </a:rPr>
              <a:t>για να αποτραπεί η αποδιοργάνωση της οικογ.</a:t>
            </a:r>
          </a:p>
          <a:p>
            <a:pPr>
              <a:buNone/>
            </a:pPr>
            <a:r>
              <a:rPr lang="el-GR" b="1" dirty="0" smtClean="0">
                <a:solidFill>
                  <a:schemeClr val="bg1"/>
                </a:solidFill>
              </a:rPr>
              <a:t>Ο οικογενειακός μύθος για την οικογένεια είναι</a:t>
            </a:r>
          </a:p>
          <a:p>
            <a:pPr>
              <a:buNone/>
            </a:pPr>
            <a:r>
              <a:rPr lang="el-GR" b="1" dirty="0" smtClean="0">
                <a:solidFill>
                  <a:schemeClr val="bg1"/>
                </a:solidFill>
              </a:rPr>
              <a:t>ό,τι ένας αμυντικός μηχανισμός για το άτομο</a:t>
            </a:r>
            <a:r>
              <a:rPr lang="en-US" b="1" dirty="0" smtClean="0">
                <a:solidFill>
                  <a:schemeClr val="bg1"/>
                </a:solidFill>
              </a:rPr>
              <a:t>.</a:t>
            </a:r>
          </a:p>
          <a:p>
            <a:pPr>
              <a:buNone/>
            </a:pPr>
            <a:r>
              <a:rPr lang="el-GR" b="1" dirty="0" smtClean="0">
                <a:solidFill>
                  <a:schemeClr val="bg1"/>
                </a:solidFill>
              </a:rPr>
              <a:t>Δεν υπάρχει επίγνωση της παραποίησης.</a:t>
            </a: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0505"/>
          </a:xfrm>
        </p:spPr>
        <p:txBody>
          <a:bodyPr>
            <a:normAutofit fontScale="90000"/>
          </a:bodyPr>
          <a:lstStyle/>
          <a:p>
            <a:endParaRPr lang="en-US" dirty="0"/>
          </a:p>
        </p:txBody>
      </p:sp>
      <p:sp>
        <p:nvSpPr>
          <p:cNvPr id="3" name="Content Placeholder 2"/>
          <p:cNvSpPr>
            <a:spLocks noGrp="1"/>
          </p:cNvSpPr>
          <p:nvPr>
            <p:ph idx="1"/>
          </p:nvPr>
        </p:nvSpPr>
        <p:spPr>
          <a:xfrm>
            <a:off x="457200" y="485143"/>
            <a:ext cx="8504848" cy="6192711"/>
          </a:xfrm>
        </p:spPr>
        <p:txBody>
          <a:bodyPr/>
          <a:lstStyle/>
          <a:p>
            <a:pPr>
              <a:buNone/>
            </a:pPr>
            <a:r>
              <a:rPr lang="el-GR" b="1" dirty="0" smtClean="0">
                <a:solidFill>
                  <a:schemeClr val="bg1"/>
                </a:solidFill>
              </a:rPr>
              <a:t>Κατασκευασμένη κοινή πραγματικότητα (18</a:t>
            </a:r>
            <a:r>
              <a:rPr lang="en-US" b="1" dirty="0" smtClean="0">
                <a:solidFill>
                  <a:schemeClr val="bg1"/>
                </a:solidFill>
              </a:rPr>
              <a:t>77)</a:t>
            </a:r>
          </a:p>
          <a:p>
            <a:pPr>
              <a:buNone/>
            </a:pPr>
            <a:r>
              <a:rPr lang="en-US" b="1" dirty="0" err="1" smtClean="0">
                <a:solidFill>
                  <a:schemeClr val="bg1"/>
                </a:solidFill>
              </a:rPr>
              <a:t>folie</a:t>
            </a:r>
            <a:r>
              <a:rPr lang="en-US" b="1" dirty="0" smtClean="0">
                <a:solidFill>
                  <a:schemeClr val="bg1"/>
                </a:solidFill>
              </a:rPr>
              <a:t> a </a:t>
            </a:r>
            <a:r>
              <a:rPr lang="en-US" b="1" dirty="0" err="1" smtClean="0">
                <a:solidFill>
                  <a:schemeClr val="bg1"/>
                </a:solidFill>
              </a:rPr>
              <a:t>deux</a:t>
            </a:r>
            <a:endParaRPr lang="el-GR" b="1" dirty="0" smtClean="0">
              <a:solidFill>
                <a:schemeClr val="bg1"/>
              </a:solidFill>
            </a:endParaRPr>
          </a:p>
          <a:p>
            <a:pPr>
              <a:buNone/>
            </a:pPr>
            <a:r>
              <a:rPr lang="en-US" b="1" dirty="0" smtClean="0">
                <a:solidFill>
                  <a:schemeClr val="bg1"/>
                </a:solidFill>
              </a:rPr>
              <a:t>Ferreira </a:t>
            </a:r>
            <a:r>
              <a:rPr lang="el-GR" dirty="0" smtClean="0">
                <a:solidFill>
                  <a:schemeClr val="bg1"/>
                </a:solidFill>
                <a:latin typeface="Wingdings"/>
                <a:ea typeface="Wingdings"/>
                <a:cs typeface="Wingdings"/>
              </a:rPr>
              <a:t></a:t>
            </a:r>
            <a:r>
              <a:rPr lang="el-GR" b="1" dirty="0" smtClean="0">
                <a:solidFill>
                  <a:schemeClr val="bg1"/>
                </a:solidFill>
              </a:rPr>
              <a:t>συνδέει τη θεωρία των συστημάτων</a:t>
            </a:r>
          </a:p>
          <a:p>
            <a:pPr>
              <a:buNone/>
            </a:pPr>
            <a:r>
              <a:rPr lang="el-GR" b="1" dirty="0" smtClean="0">
                <a:solidFill>
                  <a:schemeClr val="bg1"/>
                </a:solidFill>
              </a:rPr>
              <a:t>με την ψυχανάλυση</a:t>
            </a:r>
          </a:p>
          <a:p>
            <a:pPr>
              <a:buNone/>
            </a:pPr>
            <a:r>
              <a:rPr lang="el-GR" b="1" dirty="0" smtClean="0">
                <a:solidFill>
                  <a:schemeClr val="bg1"/>
                </a:solidFill>
              </a:rPr>
              <a:t>Στα μεταβατικά στάδια του κύκλου ζωής η οικο-</a:t>
            </a:r>
          </a:p>
          <a:p>
            <a:pPr>
              <a:buNone/>
            </a:pPr>
            <a:r>
              <a:rPr lang="el-GR" b="1" dirty="0" smtClean="0">
                <a:solidFill>
                  <a:schemeClr val="bg1"/>
                </a:solidFill>
              </a:rPr>
              <a:t>γένεια μπορεί να επιχειρήσει να διατηρήσει μια</a:t>
            </a:r>
          </a:p>
          <a:p>
            <a:pPr>
              <a:buNone/>
            </a:pPr>
            <a:r>
              <a:rPr lang="el-GR" b="1" dirty="0" smtClean="0">
                <a:solidFill>
                  <a:schemeClr val="bg1"/>
                </a:solidFill>
              </a:rPr>
              <a:t>εκδοχή της πραγματικότητας που ταίριαζε σε</a:t>
            </a:r>
          </a:p>
          <a:p>
            <a:pPr>
              <a:buNone/>
            </a:pPr>
            <a:r>
              <a:rPr lang="el-GR" b="1" dirty="0" smtClean="0">
                <a:solidFill>
                  <a:schemeClr val="bg1"/>
                </a:solidFill>
              </a:rPr>
              <a:t>ένα προηγούμενο στάδιο</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1644"/>
          </a:xfrm>
        </p:spPr>
        <p:txBody>
          <a:bodyPr>
            <a:noAutofit/>
          </a:bodyPr>
          <a:lstStyle/>
          <a:p>
            <a:r>
              <a:rPr lang="el-GR" sz="3200" b="1" dirty="0" smtClean="0">
                <a:solidFill>
                  <a:schemeClr val="bg1"/>
                </a:solidFill>
              </a:rPr>
              <a:t>Συμπερασματικά</a:t>
            </a:r>
            <a:r>
              <a:rPr lang="el-GR" sz="3200" b="1" dirty="0">
                <a:solidFill>
                  <a:schemeClr val="bg1"/>
                </a:solidFill>
              </a:rPr>
              <a:t/>
            </a:r>
            <a:br>
              <a:rPr lang="el-GR" sz="3200" b="1" dirty="0">
                <a:solidFill>
                  <a:schemeClr val="bg1"/>
                </a:solidFill>
              </a:rPr>
            </a:br>
            <a:endParaRPr lang="en-US" sz="3200" dirty="0"/>
          </a:p>
        </p:txBody>
      </p:sp>
      <p:sp>
        <p:nvSpPr>
          <p:cNvPr id="3" name="Content Placeholder 2"/>
          <p:cNvSpPr>
            <a:spLocks noGrp="1"/>
          </p:cNvSpPr>
          <p:nvPr>
            <p:ph idx="1"/>
          </p:nvPr>
        </p:nvSpPr>
        <p:spPr>
          <a:xfrm>
            <a:off x="218305" y="734166"/>
            <a:ext cx="8752043" cy="5853482"/>
          </a:xfrm>
        </p:spPr>
        <p:txBody>
          <a:bodyPr>
            <a:normAutofit fontScale="62500" lnSpcReduction="20000"/>
          </a:bodyPr>
          <a:lstStyle/>
          <a:p>
            <a:pPr marL="0" indent="0">
              <a:buNone/>
            </a:pPr>
            <a:r>
              <a:rPr lang="el-GR" sz="4100" b="1" dirty="0">
                <a:solidFill>
                  <a:schemeClr val="bg1"/>
                </a:solidFill>
              </a:rPr>
              <a:t>Σύστημα είναι το όλον που λειτουργεί ως τέτοιο χάρις στην αλληλεξάρτηση των στοιχείων που το απαρτίζουν.</a:t>
            </a:r>
          </a:p>
          <a:p>
            <a:pPr marL="0" indent="0">
              <a:buNone/>
            </a:pPr>
            <a:r>
              <a:rPr lang="el-GR" sz="4100" b="1" dirty="0">
                <a:solidFill>
                  <a:schemeClr val="bg1"/>
                </a:solidFill>
              </a:rPr>
              <a:t>Σύμπλεγμα αλληλοεπηρεαζόμενων και </a:t>
            </a:r>
            <a:r>
              <a:rPr lang="el-GR" sz="4100" b="1" dirty="0" smtClean="0">
                <a:solidFill>
                  <a:schemeClr val="bg1"/>
                </a:solidFill>
              </a:rPr>
              <a:t>αλληλεξαρτώμενων </a:t>
            </a:r>
            <a:r>
              <a:rPr lang="el-GR" sz="4100" b="1" dirty="0">
                <a:solidFill>
                  <a:schemeClr val="bg1"/>
                </a:solidFill>
              </a:rPr>
              <a:t>μεταξύ τους στοιχείων.</a:t>
            </a:r>
            <a:r>
              <a:rPr lang="en-GB" sz="4100" b="1" dirty="0">
                <a:solidFill>
                  <a:schemeClr val="bg1"/>
                </a:solidFill>
              </a:rPr>
              <a:t> </a:t>
            </a:r>
            <a:r>
              <a:rPr lang="el-GR" sz="4100" b="1" dirty="0">
                <a:solidFill>
                  <a:schemeClr val="bg1"/>
                </a:solidFill>
              </a:rPr>
              <a:t>Η έμφαση δίνεται στα φαινόμενα που αναδύονται. </a:t>
            </a:r>
          </a:p>
          <a:p>
            <a:pPr marL="0" indent="0">
              <a:buNone/>
            </a:pPr>
            <a:endParaRPr lang="el-GR" sz="4100" b="1" dirty="0">
              <a:solidFill>
                <a:schemeClr val="bg1"/>
              </a:solidFill>
            </a:endParaRPr>
          </a:p>
          <a:p>
            <a:pPr>
              <a:buNone/>
            </a:pPr>
            <a:r>
              <a:rPr lang="el-GR" sz="4100" b="1" dirty="0">
                <a:solidFill>
                  <a:schemeClr val="bg1"/>
                </a:solidFill>
              </a:rPr>
              <a:t>Το σύστημα δεν είναι απλά το άθροισμα των μερών του</a:t>
            </a:r>
            <a:r>
              <a:rPr lang="el-GR" sz="4100" b="1" dirty="0" smtClean="0">
                <a:solidFill>
                  <a:schemeClr val="bg1"/>
                </a:solidFill>
              </a:rPr>
              <a:t>.</a:t>
            </a:r>
          </a:p>
          <a:p>
            <a:pPr>
              <a:buNone/>
            </a:pPr>
            <a:r>
              <a:rPr lang="el-GR" sz="4100" b="1" dirty="0" smtClean="0">
                <a:solidFill>
                  <a:schemeClr val="bg1"/>
                </a:solidFill>
              </a:rPr>
              <a:t>Είναι </a:t>
            </a:r>
            <a:r>
              <a:rPr lang="el-GR" sz="4100" b="1" dirty="0">
                <a:solidFill>
                  <a:schemeClr val="bg1"/>
                </a:solidFill>
              </a:rPr>
              <a:t>μια οργανική ενότητα που διαφέρει ποιοτικά από</a:t>
            </a:r>
          </a:p>
          <a:p>
            <a:pPr>
              <a:buNone/>
            </a:pPr>
            <a:r>
              <a:rPr lang="el-GR" sz="4100" b="1" dirty="0">
                <a:solidFill>
                  <a:schemeClr val="bg1"/>
                </a:solidFill>
              </a:rPr>
              <a:t>τα επιμέρους κομμάτια που το απαρτίζουν.</a:t>
            </a:r>
          </a:p>
          <a:p>
            <a:pPr marL="0" indent="0" algn="ctr">
              <a:buNone/>
            </a:pPr>
            <a:endParaRPr lang="el-GR" sz="4100" b="1" dirty="0">
              <a:solidFill>
                <a:schemeClr val="bg1"/>
              </a:solidFill>
            </a:endParaRPr>
          </a:p>
          <a:p>
            <a:pPr marL="0" indent="0" algn="ctr">
              <a:buNone/>
            </a:pPr>
            <a:r>
              <a:rPr lang="el-GR" sz="4100" b="1" dirty="0">
                <a:solidFill>
                  <a:schemeClr val="bg1"/>
                </a:solidFill>
              </a:rPr>
              <a:t> </a:t>
            </a:r>
            <a:r>
              <a:rPr lang="el-GR" sz="4100" b="1" dirty="0">
                <a:solidFill>
                  <a:srgbClr val="FFFF00"/>
                </a:solidFill>
              </a:rPr>
              <a:t>Η οικογένεια αποτελεί ένα ζωντανό σύστημα</a:t>
            </a:r>
          </a:p>
          <a:p>
            <a:pPr marL="0" indent="0" algn="ctr">
              <a:buNone/>
            </a:pPr>
            <a:r>
              <a:rPr lang="el-GR" sz="4100" b="1" dirty="0">
                <a:solidFill>
                  <a:srgbClr val="FFFF00"/>
                </a:solidFill>
              </a:rPr>
              <a:t>   που ορίζεται και εξελίσσεται μαζί με το κοινω-</a:t>
            </a:r>
          </a:p>
          <a:p>
            <a:pPr marL="0" indent="0" algn="ctr">
              <a:buNone/>
            </a:pPr>
            <a:r>
              <a:rPr lang="el-GR" sz="4100" b="1" dirty="0">
                <a:solidFill>
                  <a:srgbClr val="FFFF00"/>
                </a:solidFill>
              </a:rPr>
              <a:t> νικό και πολιτισμικό πλαίσιο μέσα στο οποίο</a:t>
            </a:r>
          </a:p>
          <a:p>
            <a:pPr marL="0" indent="0" algn="ctr">
              <a:buNone/>
            </a:pPr>
            <a:r>
              <a:rPr lang="el-GR" sz="4100" b="1" dirty="0">
                <a:solidFill>
                  <a:srgbClr val="FFFF00"/>
                </a:solidFill>
              </a:rPr>
              <a:t> εντάσσεται</a:t>
            </a:r>
          </a:p>
          <a:p>
            <a:pPr marL="0" indent="0">
              <a:buNone/>
            </a:pPr>
            <a:endParaRPr lang="en-US" dirty="0"/>
          </a:p>
        </p:txBody>
      </p:sp>
    </p:spTree>
    <p:extLst>
      <p:ext uri="{BB962C8B-B14F-4D97-AF65-F5344CB8AC3E}">
        <p14:creationId xmlns:p14="http://schemas.microsoft.com/office/powerpoint/2010/main" val="29189304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solidFill>
                  <a:schemeClr val="bg1"/>
                </a:solidFill>
              </a:rPr>
              <a:t>Οι τρεις φάσεις εξέλιξης της Συστημικής Θεωρίας</a:t>
            </a:r>
            <a:endParaRPr lang="en-US" dirty="0"/>
          </a:p>
        </p:txBody>
      </p:sp>
      <p:sp>
        <p:nvSpPr>
          <p:cNvPr id="3" name="Content Placeholder 2"/>
          <p:cNvSpPr>
            <a:spLocks noGrp="1"/>
          </p:cNvSpPr>
          <p:nvPr>
            <p:ph idx="1"/>
          </p:nvPr>
        </p:nvSpPr>
        <p:spPr>
          <a:xfrm>
            <a:off x="457200" y="1600200"/>
            <a:ext cx="8229600" cy="5066818"/>
          </a:xfrm>
        </p:spPr>
        <p:txBody>
          <a:bodyPr>
            <a:normAutofit fontScale="92500"/>
          </a:bodyPr>
          <a:lstStyle/>
          <a:p>
            <a:pPr marL="0" indent="0">
              <a:buNone/>
            </a:pPr>
            <a:r>
              <a:rPr lang="el-GR" b="1" dirty="0">
                <a:solidFill>
                  <a:schemeClr val="bg1"/>
                </a:solidFill>
              </a:rPr>
              <a:t>(α) Πρώτη κυβερνητική (1950)</a:t>
            </a:r>
          </a:p>
          <a:p>
            <a:pPr marL="0" indent="0">
              <a:buNone/>
            </a:pPr>
            <a:r>
              <a:rPr lang="el-GR" b="1" dirty="0">
                <a:solidFill>
                  <a:schemeClr val="bg1"/>
                </a:solidFill>
              </a:rPr>
              <a:t>•Η επιστήμη της επικοινωνίας και του ελέγχου στη μηχανή και στον άνθρωπο. Κύκλοι ανάδρασης στις μηχανές και στις ανθρώπινες σχέσεις. Επιρροές από τη δομολειτουργική προσέγγιση της κοινωνιολογίας (</a:t>
            </a:r>
            <a:r>
              <a:rPr lang="en-GB" b="1" dirty="0" smtClean="0">
                <a:solidFill>
                  <a:schemeClr val="bg1"/>
                </a:solidFill>
              </a:rPr>
              <a:t>Parsons) </a:t>
            </a:r>
            <a:r>
              <a:rPr lang="el-GR" b="1" dirty="0">
                <a:solidFill>
                  <a:schemeClr val="bg1"/>
                </a:solidFill>
              </a:rPr>
              <a:t>και από τη βιολογία, τη φυσική και τη μηχανική.</a:t>
            </a:r>
          </a:p>
          <a:p>
            <a:pPr marL="0" indent="0">
              <a:buNone/>
            </a:pPr>
            <a:r>
              <a:rPr lang="el-GR" b="1" dirty="0">
                <a:solidFill>
                  <a:schemeClr val="bg1"/>
                </a:solidFill>
              </a:rPr>
              <a:t>• Η προσαρμογή στο περιβάλλον επιτάσσει λειτουργίες  που οργανώνονται σε ιεραρχημένα</a:t>
            </a:r>
          </a:p>
          <a:p>
            <a:pPr marL="0" indent="0">
              <a:buNone/>
            </a:pPr>
            <a:r>
              <a:rPr lang="el-GR" b="1" dirty="0">
                <a:solidFill>
                  <a:schemeClr val="bg1"/>
                </a:solidFill>
              </a:rPr>
              <a:t>υποσυστήματα με κανόνες.</a:t>
            </a:r>
          </a:p>
          <a:p>
            <a:pPr marL="0" indent="0">
              <a:buNone/>
            </a:pPr>
            <a:endParaRPr lang="en-US" dirty="0"/>
          </a:p>
        </p:txBody>
      </p:sp>
    </p:spTree>
    <p:extLst>
      <p:ext uri="{BB962C8B-B14F-4D97-AF65-F5344CB8AC3E}">
        <p14:creationId xmlns:p14="http://schemas.microsoft.com/office/powerpoint/2010/main" val="12121951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20358"/>
            <a:ext cx="8229600" cy="6267290"/>
          </a:xfrm>
        </p:spPr>
        <p:txBody>
          <a:bodyPr>
            <a:normAutofit/>
          </a:bodyPr>
          <a:lstStyle/>
          <a:p>
            <a:r>
              <a:rPr lang="el-GR" b="1" dirty="0">
                <a:solidFill>
                  <a:schemeClr val="bg1"/>
                </a:solidFill>
              </a:rPr>
              <a:t>Διατήρηση της σταθερότητας ενός </a:t>
            </a:r>
            <a:r>
              <a:rPr lang="el-GR" b="1" dirty="0" smtClean="0">
                <a:solidFill>
                  <a:schemeClr val="bg1"/>
                </a:solidFill>
              </a:rPr>
              <a:t>συστήμα</a:t>
            </a:r>
            <a:r>
              <a:rPr lang="en-US" b="1" dirty="0" smtClean="0">
                <a:solidFill>
                  <a:schemeClr val="bg1"/>
                </a:solidFill>
              </a:rPr>
              <a:t>- </a:t>
            </a:r>
            <a:r>
              <a:rPr lang="el-GR" b="1" dirty="0" smtClean="0">
                <a:solidFill>
                  <a:schemeClr val="bg1"/>
                </a:solidFill>
              </a:rPr>
              <a:t>τος </a:t>
            </a:r>
            <a:r>
              <a:rPr lang="el-GR" b="1" dirty="0">
                <a:solidFill>
                  <a:schemeClr val="bg1"/>
                </a:solidFill>
              </a:rPr>
              <a:t>και διαδικασίες που συμβάλλουν στην ισορροπία του συστήματος.</a:t>
            </a:r>
          </a:p>
          <a:p>
            <a:pPr marL="0" indent="0">
              <a:buNone/>
            </a:pPr>
            <a:r>
              <a:rPr lang="el-GR" b="1" dirty="0">
                <a:solidFill>
                  <a:schemeClr val="bg1"/>
                </a:solidFill>
              </a:rPr>
              <a:t>   - πληροφορία</a:t>
            </a:r>
          </a:p>
          <a:p>
            <a:pPr marL="0" indent="0">
              <a:buNone/>
            </a:pPr>
            <a:r>
              <a:rPr lang="el-GR" b="1" dirty="0">
                <a:solidFill>
                  <a:schemeClr val="bg1"/>
                </a:solidFill>
              </a:rPr>
              <a:t>   - εισροή-εκροή</a:t>
            </a:r>
          </a:p>
          <a:p>
            <a:pPr marL="0" indent="0">
              <a:buNone/>
            </a:pPr>
            <a:r>
              <a:rPr lang="el-GR" b="1" dirty="0">
                <a:solidFill>
                  <a:schemeClr val="bg1"/>
                </a:solidFill>
              </a:rPr>
              <a:t>   - ανάδραση</a:t>
            </a:r>
          </a:p>
          <a:p>
            <a:pPr marL="0" indent="0">
              <a:buNone/>
            </a:pPr>
            <a:r>
              <a:rPr lang="el-GR" b="1" dirty="0">
                <a:solidFill>
                  <a:schemeClr val="bg1"/>
                </a:solidFill>
              </a:rPr>
              <a:t>   - ομοιόσταση</a:t>
            </a:r>
          </a:p>
          <a:p>
            <a:pPr marL="0" indent="0">
              <a:buNone/>
            </a:pPr>
            <a:endParaRPr lang="el-GR" b="1" dirty="0">
              <a:solidFill>
                <a:schemeClr val="bg1"/>
              </a:solidFill>
            </a:endParaRPr>
          </a:p>
          <a:p>
            <a:pPr marL="0" indent="0">
              <a:buNone/>
            </a:pPr>
            <a:r>
              <a:rPr lang="el-GR" b="1" dirty="0">
                <a:solidFill>
                  <a:schemeClr val="bg1"/>
                </a:solidFill>
              </a:rPr>
              <a:t>• Ο θεραπευτής έξω από το σύστημα που παρατηρεί</a:t>
            </a:r>
            <a:endParaRPr lang="en-US" b="1" dirty="0">
              <a:solidFill>
                <a:schemeClr val="bg1"/>
              </a:solidFill>
            </a:endParaRPr>
          </a:p>
          <a:p>
            <a:pPr marL="0" indent="0">
              <a:buNone/>
            </a:pPr>
            <a:endParaRPr lang="en-US" dirty="0"/>
          </a:p>
        </p:txBody>
      </p:sp>
    </p:spTree>
    <p:extLst>
      <p:ext uri="{BB962C8B-B14F-4D97-AF65-F5344CB8AC3E}">
        <p14:creationId xmlns:p14="http://schemas.microsoft.com/office/powerpoint/2010/main" val="40883523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lstStyle/>
          <a:p>
            <a:pPr marL="0" indent="0">
              <a:buNone/>
            </a:pPr>
            <a:r>
              <a:rPr lang="el-GR" b="1" dirty="0">
                <a:solidFill>
                  <a:schemeClr val="bg1"/>
                </a:solidFill>
              </a:rPr>
              <a:t>(β) Β΄ Κυβερνητική (1980)</a:t>
            </a:r>
          </a:p>
          <a:p>
            <a:pPr marL="0" indent="0">
              <a:buNone/>
            </a:pPr>
            <a:r>
              <a:rPr lang="el-GR" b="1" dirty="0">
                <a:solidFill>
                  <a:schemeClr val="bg1"/>
                </a:solidFill>
              </a:rPr>
              <a:t>Επιρροές από τους βιολόγους </a:t>
            </a:r>
            <a:r>
              <a:rPr lang="en-GB" b="1" dirty="0" err="1">
                <a:solidFill>
                  <a:schemeClr val="bg1"/>
                </a:solidFill>
              </a:rPr>
              <a:t>Maturana</a:t>
            </a:r>
            <a:r>
              <a:rPr lang="en-GB" b="1" dirty="0">
                <a:solidFill>
                  <a:schemeClr val="bg1"/>
                </a:solidFill>
              </a:rPr>
              <a:t> </a:t>
            </a:r>
            <a:r>
              <a:rPr lang="el-GR" b="1" dirty="0">
                <a:solidFill>
                  <a:schemeClr val="bg1"/>
                </a:solidFill>
              </a:rPr>
              <a:t>και </a:t>
            </a:r>
            <a:r>
              <a:rPr lang="en-GB" b="1" dirty="0">
                <a:solidFill>
                  <a:schemeClr val="bg1"/>
                </a:solidFill>
              </a:rPr>
              <a:t>Varela </a:t>
            </a:r>
            <a:r>
              <a:rPr lang="el-GR" b="1" dirty="0">
                <a:solidFill>
                  <a:schemeClr val="bg1"/>
                </a:solidFill>
              </a:rPr>
              <a:t>και από το γλωσσολόγο </a:t>
            </a:r>
            <a:r>
              <a:rPr lang="en-GB" b="1" dirty="0">
                <a:solidFill>
                  <a:schemeClr val="bg1"/>
                </a:solidFill>
              </a:rPr>
              <a:t>von </a:t>
            </a:r>
            <a:r>
              <a:rPr lang="en-GB" b="1" dirty="0" err="1">
                <a:solidFill>
                  <a:schemeClr val="bg1"/>
                </a:solidFill>
              </a:rPr>
              <a:t>Glasersfeld</a:t>
            </a:r>
            <a:endParaRPr lang="en-GB" b="1" dirty="0">
              <a:solidFill>
                <a:schemeClr val="bg1"/>
              </a:solidFill>
            </a:endParaRPr>
          </a:p>
          <a:p>
            <a:pPr marL="0" indent="0">
              <a:buNone/>
            </a:pPr>
            <a:r>
              <a:rPr lang="en-GB" b="1" dirty="0">
                <a:solidFill>
                  <a:schemeClr val="bg1"/>
                </a:solidFill>
              </a:rPr>
              <a:t>•</a:t>
            </a:r>
            <a:r>
              <a:rPr lang="el-GR" b="1" dirty="0">
                <a:solidFill>
                  <a:schemeClr val="bg1"/>
                </a:solidFill>
              </a:rPr>
              <a:t>Δεν μπορεί να ξεχωρίσει ο παρατηρητής  από τον παρατηρούμενο</a:t>
            </a:r>
          </a:p>
          <a:p>
            <a:pPr marL="0" indent="0">
              <a:buNone/>
            </a:pPr>
            <a:r>
              <a:rPr lang="el-GR" b="1" dirty="0">
                <a:solidFill>
                  <a:schemeClr val="bg1"/>
                </a:solidFill>
              </a:rPr>
              <a:t>• αυτοποίηση</a:t>
            </a:r>
          </a:p>
          <a:p>
            <a:pPr marL="0" indent="0">
              <a:buNone/>
            </a:pPr>
            <a:r>
              <a:rPr lang="el-GR" b="1" dirty="0">
                <a:solidFill>
                  <a:schemeClr val="bg1"/>
                </a:solidFill>
              </a:rPr>
              <a:t>• αυτονομία</a:t>
            </a:r>
          </a:p>
          <a:p>
            <a:pPr marL="0" indent="0">
              <a:buNone/>
            </a:pPr>
            <a:r>
              <a:rPr lang="el-GR" b="1" dirty="0">
                <a:solidFill>
                  <a:schemeClr val="bg1"/>
                </a:solidFill>
              </a:rPr>
              <a:t>Ο εγκέφαλος δεν προσλαμβάνει τις εικόνες του κόσμου σαν φωτογραφική μηχανή –τις μεταφράζει με βάση τις δυνατότητές του.</a:t>
            </a:r>
          </a:p>
          <a:p>
            <a:endParaRPr lang="en-US" dirty="0"/>
          </a:p>
        </p:txBody>
      </p:sp>
    </p:spTree>
    <p:extLst>
      <p:ext uri="{BB962C8B-B14F-4D97-AF65-F5344CB8AC3E}">
        <p14:creationId xmlns:p14="http://schemas.microsoft.com/office/powerpoint/2010/main" val="36296157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320357"/>
            <a:ext cx="8229600" cy="6187921"/>
          </a:xfrm>
        </p:spPr>
        <p:txBody>
          <a:bodyPr>
            <a:normAutofit fontScale="92500" lnSpcReduction="20000"/>
          </a:bodyPr>
          <a:lstStyle/>
          <a:p>
            <a:r>
              <a:rPr lang="el-GR" b="1" dirty="0">
                <a:solidFill>
                  <a:schemeClr val="bg1"/>
                </a:solidFill>
              </a:rPr>
              <a:t>Η συμπεριφορά δεν προσδιορίζεται από τα αντικειμενικά χαρακτηριστικά του περιβάλ- λοντος αλλά από τον τρόπο που αυτό γίνεται  αντιληπτό.</a:t>
            </a:r>
          </a:p>
          <a:p>
            <a:r>
              <a:rPr lang="el-GR" b="1" dirty="0">
                <a:solidFill>
                  <a:schemeClr val="bg1"/>
                </a:solidFill>
              </a:rPr>
              <a:t>Η διαπροσωπική συμπεριφορά δεν είναι μια απλή ανάδραση σε αυτό που κάνει ο άλλος αλλά είναι μια </a:t>
            </a:r>
            <a:r>
              <a:rPr lang="el-GR" b="1" dirty="0">
                <a:solidFill>
                  <a:srgbClr val="FFFF00"/>
                </a:solidFill>
              </a:rPr>
              <a:t>κυκλική επεξεργασία των νοημάτων </a:t>
            </a:r>
            <a:r>
              <a:rPr lang="el-GR" b="1" dirty="0">
                <a:solidFill>
                  <a:schemeClr val="bg1"/>
                </a:solidFill>
              </a:rPr>
              <a:t>που δίνει ο καθένας σε αυτές τις πράξεις</a:t>
            </a:r>
          </a:p>
          <a:p>
            <a:pPr marL="0" indent="0">
              <a:buNone/>
            </a:pPr>
            <a:r>
              <a:rPr lang="el-GR" b="1" dirty="0">
                <a:solidFill>
                  <a:schemeClr val="bg1"/>
                </a:solidFill>
              </a:rPr>
              <a:t>   - αλλαγή, εξέλιξη</a:t>
            </a:r>
          </a:p>
          <a:p>
            <a:pPr marL="0" indent="0">
              <a:buNone/>
            </a:pPr>
            <a:r>
              <a:rPr lang="el-GR" b="1" dirty="0">
                <a:solidFill>
                  <a:schemeClr val="bg1"/>
                </a:solidFill>
              </a:rPr>
              <a:t>   - ευελιξία</a:t>
            </a:r>
          </a:p>
          <a:p>
            <a:pPr marL="0" indent="0">
              <a:buNone/>
            </a:pPr>
            <a:r>
              <a:rPr lang="el-GR" b="1" dirty="0">
                <a:solidFill>
                  <a:schemeClr val="bg1"/>
                </a:solidFill>
              </a:rPr>
              <a:t>   - αυτονομία</a:t>
            </a:r>
          </a:p>
          <a:p>
            <a:pPr marL="0" indent="0">
              <a:buNone/>
            </a:pPr>
            <a:r>
              <a:rPr lang="el-GR" b="1" dirty="0">
                <a:solidFill>
                  <a:schemeClr val="bg1"/>
                </a:solidFill>
              </a:rPr>
              <a:t>   - αυτοαναφορά</a:t>
            </a:r>
          </a:p>
          <a:p>
            <a:pPr marL="0" indent="0">
              <a:buNone/>
            </a:pPr>
            <a:r>
              <a:rPr lang="el-GR" b="1" dirty="0">
                <a:solidFill>
                  <a:schemeClr val="bg1"/>
                </a:solidFill>
              </a:rPr>
              <a:t>   - δυνατότητα του συστήματος για μάθηση</a:t>
            </a:r>
            <a:endParaRPr lang="en-US" b="1" dirty="0">
              <a:solidFill>
                <a:schemeClr val="bg1"/>
              </a:solidFill>
            </a:endParaRPr>
          </a:p>
        </p:txBody>
      </p:sp>
    </p:spTree>
    <p:extLst>
      <p:ext uri="{BB962C8B-B14F-4D97-AF65-F5344CB8AC3E}">
        <p14:creationId xmlns:p14="http://schemas.microsoft.com/office/powerpoint/2010/main" val="3633353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el-GR" sz="3600" b="1" u="heavy" dirty="0" smtClean="0">
                <a:solidFill>
                  <a:schemeClr val="bg1"/>
                </a:solidFill>
              </a:rPr>
              <a:t>Θεωρία προσωπικών κατασκευών </a:t>
            </a:r>
            <a:r>
              <a:rPr lang="en-US" sz="3600" b="1" u="heavy" dirty="0" smtClean="0">
                <a:solidFill>
                  <a:schemeClr val="bg1"/>
                </a:solidFill>
              </a:rPr>
              <a:t>(personal constructs theory)</a:t>
            </a:r>
            <a:endParaRPr lang="en-US" sz="3600" b="1" u="heavy" dirty="0">
              <a:solidFill>
                <a:schemeClr val="bg1"/>
              </a:solidFill>
            </a:endParaRPr>
          </a:p>
        </p:txBody>
      </p:sp>
      <p:sp>
        <p:nvSpPr>
          <p:cNvPr id="3" name="Content Placeholder 2"/>
          <p:cNvSpPr>
            <a:spLocks noGrp="1"/>
          </p:cNvSpPr>
          <p:nvPr>
            <p:ph idx="1"/>
          </p:nvPr>
        </p:nvSpPr>
        <p:spPr>
          <a:xfrm>
            <a:off x="457200" y="1693551"/>
            <a:ext cx="8433298" cy="4432612"/>
          </a:xfrm>
        </p:spPr>
        <p:txBody>
          <a:bodyPr/>
          <a:lstStyle/>
          <a:p>
            <a:r>
              <a:rPr lang="el-GR" b="1" dirty="0" smtClean="0">
                <a:solidFill>
                  <a:schemeClr val="bg1"/>
                </a:solidFill>
              </a:rPr>
              <a:t>Προέρχεται από την ανθρωπιστική και κονστρου</a:t>
            </a:r>
            <a:r>
              <a:rPr lang="el-GR" b="1" dirty="0">
                <a:solidFill>
                  <a:schemeClr val="bg1"/>
                </a:solidFill>
              </a:rPr>
              <a:t>ξ</a:t>
            </a:r>
            <a:r>
              <a:rPr lang="el-GR" b="1" dirty="0" smtClean="0">
                <a:solidFill>
                  <a:schemeClr val="bg1"/>
                </a:solidFill>
              </a:rPr>
              <a:t>ιονιστική ψυχολογία</a:t>
            </a:r>
          </a:p>
          <a:p>
            <a:pPr>
              <a:buNone/>
            </a:pPr>
            <a:endParaRPr lang="el-GR" b="1" dirty="0" smtClean="0">
              <a:solidFill>
                <a:schemeClr val="bg1"/>
              </a:solidFill>
            </a:endParaRPr>
          </a:p>
          <a:p>
            <a:pPr>
              <a:buNone/>
            </a:pPr>
            <a:r>
              <a:rPr lang="el-GR" b="1" dirty="0" smtClean="0">
                <a:solidFill>
                  <a:schemeClr val="bg1"/>
                </a:solidFill>
              </a:rPr>
              <a:t> </a:t>
            </a:r>
          </a:p>
          <a:p>
            <a:pPr>
              <a:buNone/>
            </a:pPr>
            <a:r>
              <a:rPr lang="el-GR" b="1" dirty="0" smtClean="0">
                <a:solidFill>
                  <a:schemeClr val="bg1"/>
                </a:solidFill>
              </a:rPr>
              <a:t>Τα ίδια τα άτομα καρασκευάζουν για τον εαυτό </a:t>
            </a:r>
          </a:p>
          <a:p>
            <a:pPr>
              <a:buNone/>
            </a:pPr>
            <a:r>
              <a:rPr lang="el-GR" b="1" dirty="0" smtClean="0">
                <a:solidFill>
                  <a:schemeClr val="bg1"/>
                </a:solidFill>
              </a:rPr>
              <a:t>τους συστήματα νοήματος και πορείες δράσης</a:t>
            </a:r>
          </a:p>
          <a:p>
            <a:pPr>
              <a:buNone/>
            </a:pPr>
            <a:endParaRPr lang="en-US" dirty="0"/>
          </a:p>
        </p:txBody>
      </p:sp>
      <p:sp>
        <p:nvSpPr>
          <p:cNvPr id="4" name="Down Arrow 3"/>
          <p:cNvSpPr/>
          <p:nvPr/>
        </p:nvSpPr>
        <p:spPr>
          <a:xfrm>
            <a:off x="3801825" y="2879349"/>
            <a:ext cx="484632" cy="635082"/>
          </a:xfrm>
          <a:prstGeom prst="downArrow">
            <a:avLst>
              <a:gd name="adj1" fmla="val 50000"/>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7"/>
            <a:ext cx="8229600" cy="6371357"/>
          </a:xfrm>
        </p:spPr>
        <p:txBody>
          <a:bodyPr>
            <a:normAutofit/>
          </a:bodyPr>
          <a:lstStyle/>
          <a:p>
            <a:pPr marL="0" indent="0">
              <a:buNone/>
            </a:pPr>
            <a:r>
              <a:rPr lang="el-GR" b="1" dirty="0">
                <a:solidFill>
                  <a:schemeClr val="bg1"/>
                </a:solidFill>
              </a:rPr>
              <a:t>(γ) Επιρροές από τον κοινωνικό </a:t>
            </a:r>
            <a:r>
              <a:rPr lang="el-GR" b="1" dirty="0" smtClean="0">
                <a:solidFill>
                  <a:schemeClr val="bg1"/>
                </a:solidFill>
              </a:rPr>
              <a:t>κονστρουξιο</a:t>
            </a:r>
            <a:r>
              <a:rPr lang="en-US" b="1" dirty="0" smtClean="0">
                <a:solidFill>
                  <a:schemeClr val="bg1"/>
                </a:solidFill>
              </a:rPr>
              <a:t>-</a:t>
            </a:r>
            <a:r>
              <a:rPr lang="el-GR" b="1" dirty="0" smtClean="0">
                <a:solidFill>
                  <a:schemeClr val="bg1"/>
                </a:solidFill>
              </a:rPr>
              <a:t>νισμό</a:t>
            </a:r>
            <a:r>
              <a:rPr lang="en-US" b="1" dirty="0" smtClean="0">
                <a:solidFill>
                  <a:schemeClr val="bg1"/>
                </a:solidFill>
              </a:rPr>
              <a:t> </a:t>
            </a:r>
            <a:r>
              <a:rPr lang="en-GB" b="1" dirty="0" smtClean="0">
                <a:solidFill>
                  <a:schemeClr val="bg1"/>
                </a:solidFill>
              </a:rPr>
              <a:t>(</a:t>
            </a:r>
            <a:r>
              <a:rPr lang="en-GB" b="1" dirty="0">
                <a:solidFill>
                  <a:schemeClr val="bg1"/>
                </a:solidFill>
              </a:rPr>
              <a:t>social constructionism) </a:t>
            </a:r>
            <a:endParaRPr lang="el-GR" b="1" dirty="0">
              <a:solidFill>
                <a:schemeClr val="bg1"/>
              </a:solidFill>
            </a:endParaRPr>
          </a:p>
          <a:p>
            <a:pPr marL="0" indent="0">
              <a:buNone/>
            </a:pPr>
            <a:r>
              <a:rPr lang="el-GR" b="1" dirty="0">
                <a:solidFill>
                  <a:schemeClr val="bg1"/>
                </a:solidFill>
              </a:rPr>
              <a:t>• η ‘πραγματικότητα’ γίνεται αντιληπτή με </a:t>
            </a:r>
            <a:r>
              <a:rPr lang="el-GR" b="1" dirty="0" smtClean="0">
                <a:solidFill>
                  <a:schemeClr val="bg1"/>
                </a:solidFill>
              </a:rPr>
              <a:t>υποκειμενικό </a:t>
            </a:r>
            <a:r>
              <a:rPr lang="el-GR" b="1" dirty="0">
                <a:solidFill>
                  <a:schemeClr val="bg1"/>
                </a:solidFill>
              </a:rPr>
              <a:t>τρόπο αλλά δίνεται μικρότερη έμφαση στις βιολογικές λειτουργίες του νευρικού συστήματος</a:t>
            </a:r>
          </a:p>
          <a:p>
            <a:pPr marL="0" indent="0">
              <a:buNone/>
            </a:pPr>
            <a:r>
              <a:rPr lang="el-GR" b="1" dirty="0">
                <a:solidFill>
                  <a:schemeClr val="bg1"/>
                </a:solidFill>
              </a:rPr>
              <a:t>• η ερμηνεία του κόσμου συν-κατασκευάζεται κοινωνικά μέσω της γλώσσας/σκέψη, γλώσσα και πράξη είναι ένα όλον/η πολυφωνία της ανθρώπινης εμπειρίας</a:t>
            </a:r>
          </a:p>
          <a:p>
            <a:endParaRPr lang="en-US" dirty="0"/>
          </a:p>
          <a:p>
            <a:pPr marL="0" indent="0">
              <a:buNone/>
            </a:pPr>
            <a:endParaRPr lang="en-US" dirty="0"/>
          </a:p>
        </p:txBody>
      </p:sp>
    </p:spTree>
    <p:extLst>
      <p:ext uri="{BB962C8B-B14F-4D97-AF65-F5344CB8AC3E}">
        <p14:creationId xmlns:p14="http://schemas.microsoft.com/office/powerpoint/2010/main" val="21102878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25940"/>
            <a:ext cx="8229600" cy="5300224"/>
          </a:xfrm>
        </p:spPr>
        <p:txBody>
          <a:bodyPr/>
          <a:lstStyle/>
          <a:p>
            <a:pPr marL="0" indent="0">
              <a:buNone/>
            </a:pPr>
            <a:r>
              <a:rPr lang="el-GR" b="1" dirty="0">
                <a:solidFill>
                  <a:schemeClr val="bg1"/>
                </a:solidFill>
              </a:rPr>
              <a:t>• </a:t>
            </a:r>
            <a:r>
              <a:rPr lang="en-GB" b="1" dirty="0" err="1">
                <a:solidFill>
                  <a:schemeClr val="bg1"/>
                </a:solidFill>
              </a:rPr>
              <a:t>Gergen</a:t>
            </a:r>
            <a:r>
              <a:rPr lang="el-GR" b="1" dirty="0">
                <a:solidFill>
                  <a:schemeClr val="bg1"/>
                </a:solidFill>
              </a:rPr>
              <a:t>         </a:t>
            </a:r>
            <a:r>
              <a:rPr lang="en-GB" b="1" dirty="0">
                <a:solidFill>
                  <a:schemeClr val="bg1"/>
                </a:solidFill>
              </a:rPr>
              <a:t>  </a:t>
            </a:r>
            <a:r>
              <a:rPr lang="el-GR" b="1" dirty="0">
                <a:solidFill>
                  <a:schemeClr val="bg1"/>
                </a:solidFill>
              </a:rPr>
              <a:t> αφηγηματική προσέγγιση</a:t>
            </a:r>
          </a:p>
          <a:p>
            <a:pPr marL="0" indent="0">
              <a:buNone/>
            </a:pPr>
            <a:r>
              <a:rPr lang="en-GB" b="1" dirty="0">
                <a:solidFill>
                  <a:schemeClr val="bg1"/>
                </a:solidFill>
              </a:rPr>
              <a:t> </a:t>
            </a:r>
            <a:r>
              <a:rPr lang="el-GR" b="1" dirty="0">
                <a:solidFill>
                  <a:schemeClr val="bg1"/>
                </a:solidFill>
              </a:rPr>
              <a:t>‘κείμενα που δημιουργούν την ταυτότητα’ : οι άνθρωποι φτιάχνουν ιστορίες που προέρχονται μέσα από την επικοινωνιακή/διαλογική συναλλαγή</a:t>
            </a:r>
          </a:p>
          <a:p>
            <a:pPr marL="0" indent="0">
              <a:buNone/>
            </a:pPr>
            <a:r>
              <a:rPr lang="el-GR" b="1" dirty="0">
                <a:solidFill>
                  <a:schemeClr val="bg1"/>
                </a:solidFill>
              </a:rPr>
              <a:t>• Ο θεραπευτής εισάγει νέους τρόπους διαλόγου</a:t>
            </a:r>
            <a:endParaRPr lang="en-GB" b="1" dirty="0">
              <a:solidFill>
                <a:schemeClr val="bg1"/>
              </a:solidFill>
            </a:endParaRPr>
          </a:p>
          <a:p>
            <a:endParaRPr lang="en-US" dirty="0"/>
          </a:p>
        </p:txBody>
      </p:sp>
      <p:sp>
        <p:nvSpPr>
          <p:cNvPr id="4" name="Right Arrow 3"/>
          <p:cNvSpPr/>
          <p:nvPr/>
        </p:nvSpPr>
        <p:spPr>
          <a:xfrm>
            <a:off x="2318126" y="825940"/>
            <a:ext cx="58762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095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84674"/>
            <a:ext cx="8033912" cy="5241490"/>
          </a:xfrm>
        </p:spPr>
        <p:txBody>
          <a:bodyPr/>
          <a:lstStyle/>
          <a:p>
            <a:pPr>
              <a:buNone/>
            </a:pPr>
            <a:r>
              <a:rPr lang="el-GR" sz="3600" b="1" dirty="0" smtClean="0">
                <a:solidFill>
                  <a:schemeClr val="bg1"/>
                </a:solidFill>
              </a:rPr>
              <a:t>Η  συστημική προσέγγιση αυτή </a:t>
            </a:r>
          </a:p>
          <a:p>
            <a:pPr>
              <a:buNone/>
            </a:pPr>
            <a:r>
              <a:rPr lang="el-GR" sz="3600" b="1" dirty="0" smtClean="0">
                <a:solidFill>
                  <a:schemeClr val="bg1"/>
                </a:solidFill>
              </a:rPr>
              <a:t>σηματοδοτεί στροφή από τη βιολογική </a:t>
            </a:r>
          </a:p>
          <a:p>
            <a:pPr>
              <a:buNone/>
            </a:pPr>
            <a:r>
              <a:rPr lang="el-GR" sz="3600" b="1" dirty="0">
                <a:solidFill>
                  <a:schemeClr val="bg1"/>
                </a:solidFill>
              </a:rPr>
              <a:t>ψ</a:t>
            </a:r>
            <a:r>
              <a:rPr lang="el-GR" sz="3600" b="1" dirty="0" smtClean="0">
                <a:solidFill>
                  <a:schemeClr val="bg1"/>
                </a:solidFill>
              </a:rPr>
              <a:t>υχιατρική στις κοινωνικές επιστήμες </a:t>
            </a:r>
          </a:p>
          <a:p>
            <a:pPr>
              <a:buNone/>
            </a:pPr>
            <a:r>
              <a:rPr lang="el-GR" sz="3600" b="1" dirty="0" smtClean="0">
                <a:solidFill>
                  <a:schemeClr val="bg1"/>
                </a:solidFill>
              </a:rPr>
              <a:t>όπως ο </a:t>
            </a:r>
            <a:r>
              <a:rPr lang="en-US" sz="3600" b="1" dirty="0" smtClean="0">
                <a:solidFill>
                  <a:schemeClr val="bg1"/>
                </a:solidFill>
              </a:rPr>
              <a:t>Freud</a:t>
            </a:r>
            <a:r>
              <a:rPr lang="el-GR" sz="3600" b="1" dirty="0">
                <a:solidFill>
                  <a:schemeClr val="bg1"/>
                </a:solidFill>
              </a:rPr>
              <a:t> </a:t>
            </a:r>
            <a:r>
              <a:rPr lang="el-GR" sz="3600" b="1" dirty="0" smtClean="0">
                <a:solidFill>
                  <a:schemeClr val="bg1"/>
                </a:solidFill>
              </a:rPr>
              <a:t>έκανε στροφή από την </a:t>
            </a:r>
          </a:p>
          <a:p>
            <a:pPr>
              <a:buNone/>
            </a:pPr>
            <a:r>
              <a:rPr lang="el-GR" sz="3600" b="1" dirty="0" smtClean="0">
                <a:solidFill>
                  <a:schemeClr val="bg1"/>
                </a:solidFill>
              </a:rPr>
              <a:t>ιατρική στην ψυχολογία</a:t>
            </a:r>
          </a:p>
          <a:p>
            <a:pPr>
              <a:buNone/>
            </a:pPr>
            <a:endParaRPr lang="en-US" b="1"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82058"/>
          </a:xfrm>
        </p:spPr>
        <p:txBody>
          <a:bodyPr>
            <a:normAutofit/>
          </a:bodyPr>
          <a:lstStyle/>
          <a:p>
            <a:r>
              <a:rPr lang="el-GR" sz="4000" b="1" u="heavy" dirty="0" smtClean="0">
                <a:solidFill>
                  <a:schemeClr val="bg1"/>
                </a:solidFill>
              </a:rPr>
              <a:t>Συστημική θεωρία</a:t>
            </a:r>
            <a:endParaRPr lang="en-US" sz="4000" b="1" u="heavy" dirty="0">
              <a:solidFill>
                <a:schemeClr val="bg1"/>
              </a:solidFill>
            </a:endParaRPr>
          </a:p>
        </p:txBody>
      </p:sp>
      <p:sp>
        <p:nvSpPr>
          <p:cNvPr id="3" name="Content Placeholder 2"/>
          <p:cNvSpPr>
            <a:spLocks noGrp="1"/>
          </p:cNvSpPr>
          <p:nvPr>
            <p:ph idx="1"/>
          </p:nvPr>
        </p:nvSpPr>
        <p:spPr>
          <a:xfrm>
            <a:off x="0" y="1093752"/>
            <a:ext cx="9144000" cy="5539323"/>
          </a:xfrm>
        </p:spPr>
        <p:txBody>
          <a:bodyPr>
            <a:normAutofit/>
          </a:bodyPr>
          <a:lstStyle/>
          <a:p>
            <a:r>
              <a:rPr lang="el-GR" sz="3600" b="1" dirty="0" smtClean="0">
                <a:solidFill>
                  <a:schemeClr val="bg1"/>
                </a:solidFill>
              </a:rPr>
              <a:t>Επικεντρώνεται σε επαναλαμβανόμενα μοτίβα</a:t>
            </a:r>
            <a:r>
              <a:rPr lang="en-GB" sz="3600" b="1" dirty="0" smtClean="0">
                <a:solidFill>
                  <a:schemeClr val="bg1"/>
                </a:solidFill>
              </a:rPr>
              <a:t> (patterns)</a:t>
            </a:r>
            <a:r>
              <a:rPr lang="el-GR" sz="3600" b="1" dirty="0" smtClean="0">
                <a:solidFill>
                  <a:schemeClr val="bg1"/>
                </a:solidFill>
              </a:rPr>
              <a:t> και στις σχέσεις αλληλεξάρτησης μέσα σε κάθε δράση</a:t>
            </a:r>
          </a:p>
          <a:p>
            <a:pPr>
              <a:buNone/>
            </a:pPr>
            <a:endParaRPr lang="el-GR" sz="3600" b="1" dirty="0" smtClean="0">
              <a:solidFill>
                <a:schemeClr val="bg1"/>
              </a:solidFill>
            </a:endParaRPr>
          </a:p>
          <a:p>
            <a:pPr>
              <a:buNone/>
            </a:pPr>
            <a:r>
              <a:rPr lang="el-GR" sz="3600" b="1" dirty="0" smtClean="0">
                <a:solidFill>
                  <a:schemeClr val="bg1"/>
                </a:solidFill>
              </a:rPr>
              <a:t>   Αναγκαία σύνθεση</a:t>
            </a:r>
            <a:r>
              <a:rPr lang="en-GB" sz="3600" b="1" dirty="0" smtClean="0">
                <a:solidFill>
                  <a:schemeClr val="bg1"/>
                </a:solidFill>
              </a:rPr>
              <a:t> </a:t>
            </a:r>
            <a:r>
              <a:rPr lang="el-GR" sz="3600" b="1" dirty="0" smtClean="0">
                <a:solidFill>
                  <a:schemeClr val="bg1"/>
                </a:solidFill>
              </a:rPr>
              <a:t>των δύο         πώς οι πεποιθήσεις των μελών της οικογένειας καθοδηγούν τις επιλογές και διαμορφώνουν</a:t>
            </a:r>
            <a:r>
              <a:rPr lang="en-GB" sz="3600" b="1" dirty="0" smtClean="0">
                <a:solidFill>
                  <a:schemeClr val="bg1"/>
                </a:solidFill>
              </a:rPr>
              <a:t> </a:t>
            </a:r>
            <a:r>
              <a:rPr lang="el-GR" sz="3600" b="1" dirty="0" smtClean="0">
                <a:solidFill>
                  <a:schemeClr val="bg1"/>
                </a:solidFill>
              </a:rPr>
              <a:t>αυτά τα μοτίβα</a:t>
            </a:r>
          </a:p>
        </p:txBody>
      </p:sp>
      <p:sp>
        <p:nvSpPr>
          <p:cNvPr id="4" name="Right Arrow 3"/>
          <p:cNvSpPr/>
          <p:nvPr/>
        </p:nvSpPr>
        <p:spPr>
          <a:xfrm>
            <a:off x="6008008" y="3638739"/>
            <a:ext cx="529192" cy="484632"/>
          </a:xfrm>
          <a:prstGeom prst="rightArrow">
            <a:avLst>
              <a:gd name="adj1" fmla="val 57280"/>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46976"/>
          </a:xfrm>
        </p:spPr>
        <p:txBody>
          <a:bodyPr>
            <a:normAutofit fontScale="90000"/>
          </a:bodyPr>
          <a:lstStyle/>
          <a:p>
            <a:endParaRPr lang="en-US" dirty="0"/>
          </a:p>
        </p:txBody>
      </p:sp>
      <p:sp>
        <p:nvSpPr>
          <p:cNvPr id="3" name="Content Placeholder 2"/>
          <p:cNvSpPr>
            <a:spLocks noGrp="1"/>
          </p:cNvSpPr>
          <p:nvPr>
            <p:ph idx="1"/>
          </p:nvPr>
        </p:nvSpPr>
        <p:spPr>
          <a:xfrm>
            <a:off x="0" y="246976"/>
            <a:ext cx="9144000" cy="6611024"/>
          </a:xfrm>
        </p:spPr>
        <p:txBody>
          <a:bodyPr>
            <a:normAutofit/>
          </a:bodyPr>
          <a:lstStyle/>
          <a:p>
            <a:r>
              <a:rPr lang="el-GR" sz="3600" b="1" dirty="0" smtClean="0">
                <a:solidFill>
                  <a:schemeClr val="bg1"/>
                </a:solidFill>
              </a:rPr>
              <a:t>Η οικογένεια αντιμετωπίζει δοκιμασίες σε σχέση με τον αναπτυξιακό κύκλο   </a:t>
            </a:r>
          </a:p>
          <a:p>
            <a:pPr>
              <a:buNone/>
            </a:pPr>
            <a:r>
              <a:rPr lang="el-GR" sz="3600" b="1" dirty="0" smtClean="0">
                <a:solidFill>
                  <a:schemeClr val="bg1"/>
                </a:solidFill>
              </a:rPr>
              <a:t>              Επιλογές σε τρία επίπεδα:</a:t>
            </a:r>
          </a:p>
          <a:p>
            <a:pPr>
              <a:buNone/>
            </a:pPr>
            <a:r>
              <a:rPr lang="el-GR" sz="3600" b="1" dirty="0" smtClean="0">
                <a:solidFill>
                  <a:schemeClr val="bg1"/>
                </a:solidFill>
              </a:rPr>
              <a:t>   (α) κοινωνικο-πολιτισμικό –ό,τι είναι επιθυμητό  και αποδεκτό σε κάθε κοινωνία</a:t>
            </a:r>
          </a:p>
          <a:p>
            <a:pPr>
              <a:buNone/>
            </a:pPr>
            <a:r>
              <a:rPr lang="el-GR" sz="3600" b="1" dirty="0" smtClean="0">
                <a:solidFill>
                  <a:schemeClr val="bg1"/>
                </a:solidFill>
              </a:rPr>
              <a:t>   (β) οικογενειακό –διαπραγμάτευση μέσα στην  οικογένεια</a:t>
            </a:r>
          </a:p>
          <a:p>
            <a:pPr>
              <a:buNone/>
            </a:pPr>
            <a:r>
              <a:rPr lang="el-GR" sz="3600" b="1" dirty="0" smtClean="0">
                <a:solidFill>
                  <a:schemeClr val="bg1"/>
                </a:solidFill>
              </a:rPr>
              <a:t>   (γ) προσωπικό –κάθε μέλος έχει μοναδικό</a:t>
            </a:r>
          </a:p>
          <a:p>
            <a:pPr>
              <a:buNone/>
            </a:pPr>
            <a:r>
              <a:rPr lang="el-GR" sz="3600" b="1" dirty="0" smtClean="0">
                <a:solidFill>
                  <a:schemeClr val="bg1"/>
                </a:solidFill>
              </a:rPr>
              <a:t>    σύνολο προσωπικών πεποιθήσεων </a:t>
            </a:r>
            <a:endParaRPr lang="en-US" sz="3600" dirty="0"/>
          </a:p>
        </p:txBody>
      </p:sp>
      <p:sp>
        <p:nvSpPr>
          <p:cNvPr id="6" name="Down Arrow 5"/>
          <p:cNvSpPr/>
          <p:nvPr/>
        </p:nvSpPr>
        <p:spPr>
          <a:xfrm>
            <a:off x="3938302" y="5879592"/>
            <a:ext cx="806788" cy="5230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
            <a:ext cx="8229600" cy="274638"/>
          </a:xfrm>
        </p:spPr>
        <p:txBody>
          <a:bodyPr>
            <a:normAutofit fontScale="90000"/>
          </a:bodyPr>
          <a:lstStyle/>
          <a:p>
            <a:endParaRPr lang="en-US" dirty="0"/>
          </a:p>
        </p:txBody>
      </p:sp>
      <p:sp>
        <p:nvSpPr>
          <p:cNvPr id="3" name="Content Placeholder 2"/>
          <p:cNvSpPr>
            <a:spLocks noGrp="1"/>
          </p:cNvSpPr>
          <p:nvPr>
            <p:ph idx="1"/>
          </p:nvPr>
        </p:nvSpPr>
        <p:spPr>
          <a:xfrm>
            <a:off x="1" y="2"/>
            <a:ext cx="9144000" cy="6615432"/>
          </a:xfrm>
        </p:spPr>
        <p:txBody>
          <a:bodyPr>
            <a:normAutofit lnSpcReduction="10000"/>
          </a:bodyPr>
          <a:lstStyle/>
          <a:p>
            <a:pPr>
              <a:buNone/>
            </a:pPr>
            <a:r>
              <a:rPr lang="el-GR" dirty="0" smtClean="0"/>
              <a:t>   </a:t>
            </a:r>
            <a:r>
              <a:rPr lang="el-GR" sz="3600" b="1" dirty="0" smtClean="0">
                <a:solidFill>
                  <a:schemeClr val="bg1"/>
                </a:solidFill>
              </a:rPr>
              <a:t>Η οικογενειακή ζωή προκύπτει από ένα</a:t>
            </a:r>
          </a:p>
          <a:p>
            <a:pPr>
              <a:buNone/>
            </a:pPr>
            <a:r>
              <a:rPr lang="el-GR" sz="3600" b="1" dirty="0" smtClean="0">
                <a:solidFill>
                  <a:schemeClr val="bg1"/>
                </a:solidFill>
              </a:rPr>
              <a:t>   ένα αμάλγμα διαπραγματεύσεων και</a:t>
            </a:r>
          </a:p>
          <a:p>
            <a:pPr>
              <a:buNone/>
            </a:pPr>
            <a:r>
              <a:rPr lang="el-GR" sz="3600" b="1" dirty="0" smtClean="0">
                <a:solidFill>
                  <a:schemeClr val="bg1"/>
                </a:solidFill>
              </a:rPr>
              <a:t>   επιλογών των μελών στη βάση των  προσωπικών και συλλογικών πεποιθήσεων τους και της ιστορίας τους</a:t>
            </a:r>
          </a:p>
          <a:p>
            <a:pPr>
              <a:buNone/>
            </a:pPr>
            <a:endParaRPr lang="el-GR" sz="3600" b="1" dirty="0" smtClean="0">
              <a:solidFill>
                <a:schemeClr val="bg1"/>
              </a:solidFill>
            </a:endParaRPr>
          </a:p>
          <a:p>
            <a:pPr>
              <a:buNone/>
            </a:pPr>
            <a:r>
              <a:rPr lang="el-GR" sz="3600" b="1" dirty="0" smtClean="0">
                <a:solidFill>
                  <a:schemeClr val="bg1"/>
                </a:solidFill>
              </a:rPr>
              <a:t>   </a:t>
            </a:r>
            <a:r>
              <a:rPr lang="el-GR" sz="3600" b="1" dirty="0">
                <a:solidFill>
                  <a:schemeClr val="bg1"/>
                </a:solidFill>
              </a:rPr>
              <a:t>Δ</a:t>
            </a:r>
            <a:r>
              <a:rPr lang="el-GR" sz="3600" b="1" dirty="0" smtClean="0">
                <a:solidFill>
                  <a:schemeClr val="bg1"/>
                </a:solidFill>
              </a:rPr>
              <a:t>ιεργασία δημιουργική και μοναδική</a:t>
            </a:r>
          </a:p>
          <a:p>
            <a:pPr>
              <a:buNone/>
            </a:pPr>
            <a:r>
              <a:rPr lang="el-GR" sz="3600" b="1" dirty="0" smtClean="0">
                <a:solidFill>
                  <a:schemeClr val="bg1"/>
                </a:solidFill>
              </a:rPr>
              <a:t>Ωστόσο υπάρχουν θεμελιώδεις θεματικές</a:t>
            </a:r>
          </a:p>
          <a:p>
            <a:pPr>
              <a:buNone/>
            </a:pPr>
            <a:r>
              <a:rPr lang="el-GR" sz="3600" b="1" dirty="0">
                <a:solidFill>
                  <a:schemeClr val="bg1"/>
                </a:solidFill>
              </a:rPr>
              <a:t>π</a:t>
            </a:r>
            <a:r>
              <a:rPr lang="el-GR" sz="3600" b="1" dirty="0" smtClean="0">
                <a:solidFill>
                  <a:schemeClr val="bg1"/>
                </a:solidFill>
              </a:rPr>
              <a:t>ου συναντώνται σε όλες τις κοινωνικές </a:t>
            </a:r>
          </a:p>
          <a:p>
            <a:pPr>
              <a:buNone/>
            </a:pPr>
            <a:r>
              <a:rPr lang="el-GR" sz="3600" b="1" dirty="0">
                <a:solidFill>
                  <a:schemeClr val="bg1"/>
                </a:solidFill>
              </a:rPr>
              <a:t>ο</a:t>
            </a:r>
            <a:r>
              <a:rPr lang="el-GR" sz="3600" b="1" dirty="0" smtClean="0">
                <a:solidFill>
                  <a:schemeClr val="bg1"/>
                </a:solidFill>
              </a:rPr>
              <a:t>μαδοποιήσεις (η σχέση με τον έξω κόσμο και </a:t>
            </a:r>
          </a:p>
          <a:p>
            <a:pPr>
              <a:buNone/>
            </a:pPr>
            <a:r>
              <a:rPr lang="el-GR" sz="3600" b="1" dirty="0" smtClean="0">
                <a:solidFill>
                  <a:schemeClr val="bg1"/>
                </a:solidFill>
              </a:rPr>
              <a:t>οι εσωτερικές σχέσεις)</a:t>
            </a:r>
          </a:p>
          <a:p>
            <a:pPr>
              <a:buNone/>
            </a:pPr>
            <a:endParaRPr lang="el-GR" sz="3600" b="1" dirty="0" smtClean="0">
              <a:solidFill>
                <a:schemeClr val="bg1"/>
              </a:solidFill>
            </a:endParaRPr>
          </a:p>
          <a:p>
            <a:pPr>
              <a:buNone/>
            </a:pPr>
            <a:endParaRPr lang="en-US" sz="3600" b="1" dirty="0">
              <a:solidFill>
                <a:schemeClr val="bg1"/>
              </a:solidFill>
            </a:endParaRPr>
          </a:p>
        </p:txBody>
      </p:sp>
      <p:sp>
        <p:nvSpPr>
          <p:cNvPr id="4" name="Down Arrow 3"/>
          <p:cNvSpPr/>
          <p:nvPr/>
        </p:nvSpPr>
        <p:spPr>
          <a:xfrm>
            <a:off x="4035823" y="2780939"/>
            <a:ext cx="806788" cy="670364"/>
          </a:xfrm>
          <a:prstGeom prst="downArrow">
            <a:avLst>
              <a:gd name="adj1" fmla="val 57279"/>
              <a:gd name="adj2" fmla="val 5728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smtClean="0">
                <a:solidFill>
                  <a:schemeClr val="bg1"/>
                </a:solidFill>
              </a:rPr>
              <a:t>Σχέση με τον έξω κόσμο</a:t>
            </a:r>
            <a:endParaRPr lang="en-US" sz="3600" b="1" dirty="0">
              <a:solidFill>
                <a:schemeClr val="bg1"/>
              </a:solidFill>
            </a:endParaRPr>
          </a:p>
        </p:txBody>
      </p:sp>
      <p:sp>
        <p:nvSpPr>
          <p:cNvPr id="3" name="Content Placeholder 2"/>
          <p:cNvSpPr>
            <a:spLocks noGrp="1"/>
          </p:cNvSpPr>
          <p:nvPr>
            <p:ph idx="1"/>
          </p:nvPr>
        </p:nvSpPr>
        <p:spPr>
          <a:xfrm>
            <a:off x="457200" y="1600200"/>
            <a:ext cx="8229600" cy="4803540"/>
          </a:xfrm>
        </p:spPr>
        <p:txBody>
          <a:bodyPr/>
          <a:lstStyle/>
          <a:p>
            <a:pPr>
              <a:buNone/>
            </a:pPr>
            <a:r>
              <a:rPr lang="el-GR" b="1" dirty="0" smtClean="0">
                <a:solidFill>
                  <a:schemeClr val="bg1"/>
                </a:solidFill>
              </a:rPr>
              <a:t>Αλληλεπίδραση με εξωτερικά συστήματα </a:t>
            </a:r>
          </a:p>
          <a:p>
            <a:pPr>
              <a:buNone/>
            </a:pPr>
            <a:r>
              <a:rPr lang="el-GR" b="1" dirty="0" smtClean="0">
                <a:solidFill>
                  <a:schemeClr val="bg1"/>
                </a:solidFill>
              </a:rPr>
              <a:t>(σχολείο, εργασία, συγγενείς, κοινότητα)</a:t>
            </a:r>
          </a:p>
          <a:p>
            <a:pPr>
              <a:buNone/>
            </a:pPr>
            <a:endParaRPr lang="el-GR" b="1" dirty="0" smtClean="0">
              <a:solidFill>
                <a:schemeClr val="bg1"/>
              </a:solidFill>
            </a:endParaRPr>
          </a:p>
          <a:p>
            <a:pPr>
              <a:buNone/>
            </a:pPr>
            <a:r>
              <a:rPr lang="el-GR" b="1" dirty="0" smtClean="0">
                <a:solidFill>
                  <a:schemeClr val="bg1"/>
                </a:solidFill>
              </a:rPr>
              <a:t>Οι οικογένειες διαφέρουν στις πεποιθήσεις </a:t>
            </a:r>
          </a:p>
          <a:p>
            <a:pPr>
              <a:buNone/>
            </a:pPr>
            <a:r>
              <a:rPr lang="el-GR" b="1" dirty="0" smtClean="0">
                <a:solidFill>
                  <a:schemeClr val="bg1"/>
                </a:solidFill>
              </a:rPr>
              <a:t>τους ως προς τα όρια με τον έξω κόσμο</a:t>
            </a:r>
          </a:p>
          <a:p>
            <a:pPr>
              <a:buNone/>
            </a:pPr>
            <a:r>
              <a:rPr lang="el-GR" b="1" dirty="0" smtClean="0">
                <a:solidFill>
                  <a:schemeClr val="bg1"/>
                </a:solidFill>
              </a:rPr>
              <a:t>(αυστηρή διαχωριστική γραμμή ή χαλαρότερα</a:t>
            </a:r>
          </a:p>
          <a:p>
            <a:pPr>
              <a:buNone/>
            </a:pPr>
            <a:r>
              <a:rPr lang="el-GR" b="1" dirty="0" smtClean="0">
                <a:solidFill>
                  <a:schemeClr val="bg1"/>
                </a:solidFill>
              </a:rPr>
              <a:t>όρια)</a:t>
            </a:r>
          </a:p>
          <a:p>
            <a:pPr>
              <a:buNone/>
            </a:pPr>
            <a:endParaRPr lang="el-GR"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1550</TotalTime>
  <Words>2630</Words>
  <Application>Microsoft Macintosh PowerPoint</Application>
  <PresentationFormat>On-screen Show (4:3)</PresentationFormat>
  <Paragraphs>420</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Κατασκευάζοντας την οικογενειακή ζωή</vt:lpstr>
      <vt:lpstr>PowerPoint Presentation</vt:lpstr>
      <vt:lpstr>PowerPoint Presentation</vt:lpstr>
      <vt:lpstr>PowerPoint Presentation</vt:lpstr>
      <vt:lpstr>Θεωρία προσωπικών κατασκευών (personal constructs theory)</vt:lpstr>
      <vt:lpstr>Συστημική θεωρία</vt:lpstr>
      <vt:lpstr>PowerPoint Presentation</vt:lpstr>
      <vt:lpstr>PowerPoint Presentation</vt:lpstr>
      <vt:lpstr>Σχέση με τον έξω κόσμο</vt:lpstr>
      <vt:lpstr>Εσωτερικές σχέσεις</vt:lpstr>
      <vt:lpstr>Ο κύκλος ζωής της οικογένειας</vt:lpstr>
      <vt:lpstr>PowerPoint Presentation</vt:lpstr>
      <vt:lpstr>PowerPoint Presentation</vt:lpstr>
      <vt:lpstr>PowerPoint Presentation</vt:lpstr>
      <vt:lpstr>PowerPoint Presentation</vt:lpstr>
      <vt:lpstr>Τελετές και τελετουργίες</vt:lpstr>
      <vt:lpstr>Φύλο και μεταβαλόμενες σχέσεις εξουσίας</vt:lpstr>
      <vt:lpstr>PowerPoint Presentation</vt:lpstr>
      <vt:lpstr>PowerPoint Presentation</vt:lpstr>
      <vt:lpstr>Συστημική Θεωρία</vt:lpstr>
      <vt:lpstr>PowerPoint Presentation</vt:lpstr>
      <vt:lpstr>PowerPoint Presentation</vt:lpstr>
      <vt:lpstr>Γραμμική και κυκλική αιτιότητα</vt:lpstr>
      <vt:lpstr>PowerPoint Presentation</vt:lpstr>
      <vt:lpstr>PowerPoint Presentation</vt:lpstr>
      <vt:lpstr>R.D. Laing “Knots”</vt:lpstr>
      <vt:lpstr>PowerPoint Presentation</vt:lpstr>
      <vt:lpstr>PowerPoint Presentation</vt:lpstr>
      <vt:lpstr>PowerPoint Presentation</vt:lpstr>
      <vt:lpstr>Ανατροφοδότηση και αναστοχαστικότητα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Η κατασκευή του νοήματος</vt:lpstr>
      <vt:lpstr>PowerPoint Presentation</vt:lpstr>
      <vt:lpstr>PowerPoint Presentation</vt:lpstr>
      <vt:lpstr>Κατασκευές του μη πραγματικού: Μύθοι και άμυνες</vt:lpstr>
      <vt:lpstr>PowerPoint Presentation</vt:lpstr>
      <vt:lpstr>PowerPoint Presentation</vt:lpstr>
      <vt:lpstr>Συμπερασματικά </vt:lpstr>
      <vt:lpstr>Οι τρεις φάσεις εξέλιξης της Συστημικής Θεωρίας</vt:lpstr>
      <vt:lpstr>PowerPoint Presentation</vt:lpstr>
      <vt:lpstr>PowerPoint Presentation</vt:lpstr>
      <vt:lpstr>PowerPoint Presentation</vt:lpstr>
      <vt:lpstr>PowerPoint Presentation</vt:lpstr>
      <vt:lpstr>PowerPoint Presentation</vt:lpstr>
      <vt:lpstr>PowerPoint Presentation</vt:lpstr>
    </vt:vector>
  </TitlesOfParts>
  <Company>THALIA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Κατασκευάζοντας την οικογενειακή ζωή</dc:title>
  <dc:creator>Mac</dc:creator>
  <cp:lastModifiedBy>thdragona</cp:lastModifiedBy>
  <cp:revision>69</cp:revision>
  <dcterms:created xsi:type="dcterms:W3CDTF">2014-11-09T15:15:05Z</dcterms:created>
  <dcterms:modified xsi:type="dcterms:W3CDTF">2018-11-26T10:10:16Z</dcterms:modified>
</cp:coreProperties>
</file>