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2" r:id="rId22"/>
    <p:sldId id="283" r:id="rId23"/>
    <p:sldId id="284" r:id="rId24"/>
    <p:sldId id="275" r:id="rId25"/>
    <p:sldId id="276" r:id="rId26"/>
    <p:sldId id="277" r:id="rId27"/>
    <p:sldId id="285" r:id="rId28"/>
    <p:sldId id="278" r:id="rId29"/>
    <p:sldId id="279" r:id="rId30"/>
    <p:sldId id="28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B49B3-5029-524D-9D5B-F491DB6BB59C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645A3-B612-BF4F-86DB-7A4080DC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3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92" y="8685109"/>
            <a:ext cx="2971693" cy="45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/>
            <a:fld id="{69D1A524-8035-E147-A391-FF7D5B9DD8EE}" type="slidenum">
              <a:rPr lang="el-GR" sz="1200">
                <a:solidFill>
                  <a:schemeClr val="tx1"/>
                </a:solidFill>
              </a:rPr>
              <a:pPr eaLnBrk="1" hangingPunct="1"/>
              <a:t>27</a:t>
            </a:fld>
            <a:endParaRPr lang="el-GR" sz="1200">
              <a:solidFill>
                <a:schemeClr val="tx1"/>
              </a:solidFill>
            </a:endParaRPr>
          </a:p>
        </p:txBody>
      </p:sp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92" y="8685109"/>
            <a:ext cx="2971693" cy="45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algn="r" eaLnBrk="1" hangingPunct="1"/>
            <a:fld id="{587B75E8-62D0-3648-B0FF-6023E20CB65A}" type="slidenum">
              <a:rPr lang="en-US" sz="1200">
                <a:solidFill>
                  <a:schemeClr val="tx1"/>
                </a:solidFill>
              </a:rPr>
              <a:pPr algn="r" eaLnBrk="1" hangingPunct="1"/>
              <a:t>27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Geneva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9B1C9-46BD-0C47-8231-62A3978BB998}" type="datetimeFigureOut">
              <a:rPr lang="en-US" smtClean="0"/>
              <a:pPr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4C86-1B81-384B-8A3E-CFE24EBD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0404"/>
            <a:ext cx="7772400" cy="4768396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Η δυναμική της ελληνικής οικογένειας από το παραδοσιακό στο νεωτερικό πρότυπο</a:t>
            </a:r>
            <a:br>
              <a:rPr lang="el-GR" b="1" dirty="0" smtClean="0">
                <a:solidFill>
                  <a:schemeClr val="bg1"/>
                </a:solidFill>
              </a:rPr>
            </a:br>
            <a:r>
              <a:rPr lang="el-GR" b="1" dirty="0" smtClean="0">
                <a:solidFill>
                  <a:schemeClr val="bg1"/>
                </a:solidFill>
              </a:rPr>
              <a:t>και νομοθετικές αλλαγές στο οικογενειακό δίκαιο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2818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487"/>
            <a:ext cx="8229600" cy="6092829"/>
          </a:xfrm>
        </p:spPr>
        <p:txBody>
          <a:bodyPr>
            <a:normAutofit fontScale="25000" lnSpcReduction="20000"/>
          </a:bodyPr>
          <a:lstStyle/>
          <a:p>
            <a:r>
              <a:rPr lang="el-GR" sz="12800" b="1" dirty="0">
                <a:solidFill>
                  <a:schemeClr val="bg1"/>
                </a:solidFill>
              </a:rPr>
              <a:t>μ</a:t>
            </a:r>
            <a:r>
              <a:rPr lang="el-GR" sz="12800" b="1" dirty="0" smtClean="0">
                <a:solidFill>
                  <a:schemeClr val="bg1"/>
                </a:solidFill>
              </a:rPr>
              <a:t>ητρότητα εξιδανικευμένη ενώ το γυναικείο</a:t>
            </a:r>
          </a:p>
          <a:p>
            <a:pPr>
              <a:buNone/>
            </a:pPr>
            <a:r>
              <a:rPr lang="el-GR" sz="12800" b="1" dirty="0" smtClean="0">
                <a:solidFill>
                  <a:schemeClr val="bg1"/>
                </a:solidFill>
              </a:rPr>
              <a:t>    πρότυπο φορτισμένο με αρνητικές ιδιότητες</a:t>
            </a:r>
            <a:endParaRPr lang="en-US" sz="12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12800" b="1" dirty="0" smtClean="0">
                <a:solidFill>
                  <a:schemeClr val="bg1"/>
                </a:solidFill>
              </a:rPr>
              <a:t>  </a:t>
            </a:r>
            <a:r>
              <a:rPr lang="el-GR" sz="12800" b="1" i="1" u="sng" dirty="0" smtClean="0">
                <a:solidFill>
                  <a:schemeClr val="bg1"/>
                </a:solidFill>
              </a:rPr>
              <a:t> Ωστόσο κατανομή εξουσίας όχι μονοσήμαντη</a:t>
            </a:r>
          </a:p>
          <a:p>
            <a:r>
              <a:rPr lang="el-GR" sz="12800" b="1" dirty="0">
                <a:solidFill>
                  <a:schemeClr val="bg1"/>
                </a:solidFill>
              </a:rPr>
              <a:t>φ</a:t>
            </a:r>
            <a:r>
              <a:rPr lang="el-GR" sz="12800" b="1" dirty="0" smtClean="0">
                <a:solidFill>
                  <a:schemeClr val="bg1"/>
                </a:solidFill>
              </a:rPr>
              <a:t>ανερή δύναμη των ανδρών στη δημόσια σφαίρα και κρυφή δύναμη των γυναικών στον οικιακό χώρο</a:t>
            </a:r>
          </a:p>
          <a:p>
            <a:r>
              <a:rPr lang="el-GR" sz="12800" b="1" dirty="0">
                <a:solidFill>
                  <a:schemeClr val="bg1"/>
                </a:solidFill>
              </a:rPr>
              <a:t>α</a:t>
            </a:r>
            <a:r>
              <a:rPr lang="el-GR" sz="12800" b="1" dirty="0" smtClean="0">
                <a:solidFill>
                  <a:schemeClr val="bg1"/>
                </a:solidFill>
              </a:rPr>
              <a:t>νδροτοπική και γυναικοτοπική εγκατάσταση</a:t>
            </a:r>
          </a:p>
          <a:p>
            <a:r>
              <a:rPr lang="el-GR" sz="12800" b="1" dirty="0">
                <a:solidFill>
                  <a:schemeClr val="bg1"/>
                </a:solidFill>
              </a:rPr>
              <a:t>π</a:t>
            </a:r>
            <a:r>
              <a:rPr lang="el-GR" sz="12800" b="1" dirty="0" smtClean="0">
                <a:solidFill>
                  <a:schemeClr val="bg1"/>
                </a:solidFill>
              </a:rPr>
              <a:t>αιδί εκτεθειμένο σε πολλαπλά μητρικά πρότυπα  και σε συναλλαγή </a:t>
            </a:r>
          </a:p>
          <a:p>
            <a:r>
              <a:rPr lang="el-GR" sz="12800" b="1" dirty="0">
                <a:solidFill>
                  <a:schemeClr val="bg1"/>
                </a:solidFill>
              </a:rPr>
              <a:t>κ</a:t>
            </a:r>
            <a:r>
              <a:rPr lang="el-GR" sz="12800" b="1" dirty="0" smtClean="0">
                <a:solidFill>
                  <a:schemeClr val="bg1"/>
                </a:solidFill>
              </a:rPr>
              <a:t>αθήκοντα από πολύ μικρή ηλικία</a:t>
            </a:r>
          </a:p>
          <a:p>
            <a:r>
              <a:rPr lang="el-GR" sz="12800" b="1" dirty="0">
                <a:solidFill>
                  <a:schemeClr val="bg1"/>
                </a:solidFill>
              </a:rPr>
              <a:t>α</a:t>
            </a:r>
            <a:r>
              <a:rPr lang="el-GR" sz="12800" b="1" dirty="0" smtClean="0">
                <a:solidFill>
                  <a:schemeClr val="bg1"/>
                </a:solidFill>
              </a:rPr>
              <a:t>πό νωρίς μύηση στους ρόλους των φύλων</a:t>
            </a:r>
          </a:p>
          <a:p>
            <a:r>
              <a:rPr lang="el-GR" sz="12800" b="1" dirty="0">
                <a:solidFill>
                  <a:schemeClr val="bg1"/>
                </a:solidFill>
              </a:rPr>
              <a:t>α</a:t>
            </a:r>
            <a:r>
              <a:rPr lang="el-GR" sz="12800" b="1" dirty="0" smtClean="0">
                <a:solidFill>
                  <a:schemeClr val="bg1"/>
                </a:solidFill>
              </a:rPr>
              <a:t>διανόητη η παρέκκλιση για τα κορίτσια</a:t>
            </a:r>
          </a:p>
          <a:p>
            <a:pPr>
              <a:buNone/>
            </a:pPr>
            <a:r>
              <a:rPr lang="el-GR" sz="12308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l-GR" sz="5143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5143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27480"/>
          </a:xfrm>
        </p:spPr>
        <p:txBody>
          <a:bodyPr>
            <a:normAutofit/>
          </a:bodyPr>
          <a:lstStyle/>
          <a:p>
            <a:pPr algn="l"/>
            <a:r>
              <a:rPr lang="el-GR" sz="3600" b="1" i="1" dirty="0" smtClean="0">
                <a:solidFill>
                  <a:schemeClr val="bg1"/>
                </a:solidFill>
              </a:rPr>
              <a:t>Το οικογενειακό δίκαιο πριν το 1983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7481"/>
            <a:ext cx="8229600" cy="5930519"/>
          </a:xfrm>
        </p:spPr>
        <p:txBody>
          <a:bodyPr>
            <a:normAutofit fontScale="92500" lnSpcReduction="10000"/>
          </a:bodyPr>
          <a:lstStyle/>
          <a:p>
            <a:r>
              <a:rPr lang="el-GR" sz="3459" b="1" dirty="0" smtClean="0">
                <a:solidFill>
                  <a:schemeClr val="bg1"/>
                </a:solidFill>
              </a:rPr>
              <a:t>Σύνταγμα 1926 </a:t>
            </a:r>
            <a:r>
              <a:rPr lang="el-GR" sz="3459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η προστασία της οικογένειας γενικός στόχος</a:t>
            </a:r>
          </a:p>
          <a:p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Νομοθετικές διατάξεις ’40  </a:t>
            </a:r>
            <a:r>
              <a:rPr lang="el-GR" sz="3459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μονιμότητα</a:t>
            </a: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    και σταθερότητα γάμου και οικογένειας, ιερότητα γάμου-μόνος θρησκευτικός, αυστηρές διατάξεις για διαζύγιο, τα παιδιά  εκτός γάμου δεν κληρονομούν –δεν θεωρούνται συγγενείς ακόμη και μετά την αναγνώριση </a:t>
            </a:r>
            <a:r>
              <a:rPr lang="el-GR" sz="3459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διασφαλίζεται νομοθετικά   η συνέχεια της οικογένειας ως οικονομικής</a:t>
            </a: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    και παραγωγικής μονάδας</a:t>
            </a:r>
          </a:p>
          <a:p>
            <a:pPr>
              <a:buNone/>
            </a:pPr>
            <a:r>
              <a:rPr lang="el-GR" sz="3459" b="1" dirty="0" smtClean="0">
                <a:solidFill>
                  <a:schemeClr val="bg1"/>
                </a:solidFill>
                <a:ea typeface="Wingdings"/>
                <a:cs typeface="Wingdings"/>
              </a:rPr>
              <a:t>   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  <a:ea typeface="Wingdings"/>
              <a:cs typeface="Wingdings"/>
            </a:endParaRPr>
          </a:p>
          <a:p>
            <a:endParaRPr lang="el-GR" b="1" dirty="0" smtClean="0">
              <a:solidFill>
                <a:schemeClr val="bg1"/>
              </a:solidFill>
              <a:ea typeface="Wingdings"/>
              <a:cs typeface="Wingdings"/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05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5143"/>
            <a:ext cx="8229600" cy="6164173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π</a:t>
            </a:r>
            <a:r>
              <a:rPr lang="el-GR" b="1" dirty="0" smtClean="0">
                <a:solidFill>
                  <a:schemeClr val="bg1"/>
                </a:solidFill>
              </a:rPr>
              <a:t>ατριαρχικού τύπου κατανομή εξουσίας – γυναίκες και παιδιά υπάγονται στην πατρική εξουσία, πατέρας/προστάτης χηρών και ορφανών πολέμου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ανισότητα –πατέρας «κεφαλή της οικογένειας» αποφασίζει για οτιδήποτε αφορά τη συζυγική ζωή</a:t>
            </a:r>
          </a:p>
          <a:p>
            <a:r>
              <a:rPr lang="el-GR" b="1" dirty="0">
                <a:solidFill>
                  <a:schemeClr val="bg1"/>
                </a:solidFill>
              </a:rPr>
              <a:t>π</a:t>
            </a:r>
            <a:r>
              <a:rPr lang="el-GR" b="1" dirty="0" smtClean="0">
                <a:solidFill>
                  <a:schemeClr val="bg1"/>
                </a:solidFill>
              </a:rPr>
              <a:t>αιδί και σύζυγος παίρνουν το επώνυμό του</a:t>
            </a:r>
          </a:p>
          <a:p>
            <a:r>
              <a:rPr lang="el-GR" b="1" dirty="0">
                <a:solidFill>
                  <a:schemeClr val="bg1"/>
                </a:solidFill>
              </a:rPr>
              <a:t>π</a:t>
            </a:r>
            <a:r>
              <a:rPr lang="el-GR" b="1" dirty="0" smtClean="0">
                <a:solidFill>
                  <a:schemeClr val="bg1"/>
                </a:solidFill>
              </a:rPr>
              <a:t>ροίκα αποζημίωση στον άνδρα που σηκώνει τα βάρη του γάμου</a:t>
            </a:r>
          </a:p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ναγνώριση εξώγαμου τέκνου του πατέρα χωρίς τη συγκατάθεση της μητέρας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62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522"/>
            <a:ext cx="8229600" cy="535564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sz="3600" b="1" i="1" dirty="0" smtClean="0">
                <a:solidFill>
                  <a:schemeClr val="bg1"/>
                </a:solidFill>
              </a:rPr>
              <a:t>Η ζωή τότε ήταν ευκολότερη ή δυσκολό-</a:t>
            </a:r>
          </a:p>
          <a:p>
            <a:pPr>
              <a:buNone/>
            </a:pPr>
            <a:r>
              <a:rPr lang="el-GR" sz="3600" b="1" i="1" dirty="0" smtClean="0">
                <a:solidFill>
                  <a:schemeClr val="bg1"/>
                </a:solidFill>
              </a:rPr>
              <a:t>    τερη απ’ ότι σήμερα για τις γυναίκες;</a:t>
            </a:r>
          </a:p>
          <a:p>
            <a:pPr>
              <a:buFontTx/>
              <a:buChar char="-"/>
            </a:pPr>
            <a:r>
              <a:rPr lang="el-GR" sz="3600" b="1" i="1" dirty="0" smtClean="0">
                <a:solidFill>
                  <a:schemeClr val="bg1"/>
                </a:solidFill>
              </a:rPr>
              <a:t>Η ζωή για τους άνδρες ήταν ευκολότερη</a:t>
            </a:r>
          </a:p>
          <a:p>
            <a:pPr>
              <a:buNone/>
            </a:pPr>
            <a:r>
              <a:rPr lang="el-GR" sz="3600" b="1" i="1" dirty="0" smtClean="0">
                <a:solidFill>
                  <a:schemeClr val="bg1"/>
                </a:solidFill>
              </a:rPr>
              <a:t>   ή δυσκολότερη;</a:t>
            </a:r>
          </a:p>
          <a:p>
            <a:pPr>
              <a:buFontTx/>
              <a:buChar char="-"/>
            </a:pPr>
            <a:r>
              <a:rPr lang="el-GR" sz="3600" b="1" i="1" dirty="0" smtClean="0">
                <a:solidFill>
                  <a:schemeClr val="bg1"/>
                </a:solidFill>
              </a:rPr>
              <a:t>Η ζωή για τα παιδιά </a:t>
            </a:r>
            <a:r>
              <a:rPr lang="el-GR" sz="3600" b="1" i="1" smtClean="0">
                <a:solidFill>
                  <a:schemeClr val="bg1"/>
                </a:solidFill>
              </a:rPr>
              <a:t>ήταν λιγότερο ή περισσότερο χαρούμενη </a:t>
            </a:r>
            <a:r>
              <a:rPr lang="el-GR" sz="3600" b="1" i="1" dirty="0" smtClean="0">
                <a:solidFill>
                  <a:schemeClr val="bg1"/>
                </a:solidFill>
              </a:rPr>
              <a:t>ή όχι;</a:t>
            </a:r>
          </a:p>
          <a:p>
            <a:pPr>
              <a:buFontTx/>
              <a:buChar char="-"/>
            </a:pPr>
            <a:endParaRPr lang="en-US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0287"/>
          </a:xfrm>
        </p:spPr>
        <p:txBody>
          <a:bodyPr>
            <a:normAutofit/>
          </a:bodyPr>
          <a:lstStyle/>
          <a:p>
            <a:r>
              <a:rPr lang="el-GR" sz="4000" b="1" u="heavy" dirty="0" smtClean="0">
                <a:solidFill>
                  <a:schemeClr val="bg1"/>
                </a:solidFill>
              </a:rPr>
              <a:t>Νεωτερική οικογένεια</a:t>
            </a:r>
            <a:endParaRPr lang="en-US" sz="4000" b="1" u="heav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0287"/>
            <a:ext cx="8229600" cy="552824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η οικογένεια αμφιταλαντεύεται ανάμεσα σε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 πρότυπα που επικρατούν στην πρώτη φάση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 και στην κατάλυσή τους που είναι χαρακτηριστικό της τρίτης φάσης</a:t>
            </a:r>
          </a:p>
          <a:p>
            <a:r>
              <a:rPr lang="el-GR" sz="2800" b="1" dirty="0">
                <a:solidFill>
                  <a:schemeClr val="bg1"/>
                </a:solidFill>
              </a:rPr>
              <a:t>δ</a:t>
            </a:r>
            <a:r>
              <a:rPr lang="el-GR" sz="2800" b="1" dirty="0" smtClean="0">
                <a:solidFill>
                  <a:schemeClr val="bg1"/>
                </a:solidFill>
              </a:rPr>
              <a:t>ημόσιος βίος ξέχωρος από τον οικογενειακό</a:t>
            </a:r>
          </a:p>
          <a:p>
            <a:r>
              <a:rPr lang="el-GR" sz="2800" b="1" dirty="0">
                <a:solidFill>
                  <a:schemeClr val="bg1"/>
                </a:solidFill>
              </a:rPr>
              <a:t>μ</a:t>
            </a:r>
            <a:r>
              <a:rPr lang="el-GR" sz="2800" b="1" dirty="0" smtClean="0">
                <a:solidFill>
                  <a:schemeClr val="bg1"/>
                </a:solidFill>
              </a:rPr>
              <a:t>είωση της γεννητικότητας</a:t>
            </a:r>
          </a:p>
          <a:p>
            <a:r>
              <a:rPr lang="el-GR" sz="2800" b="1" dirty="0">
                <a:solidFill>
                  <a:schemeClr val="bg1"/>
                </a:solidFill>
              </a:rPr>
              <a:t>γ</a:t>
            </a:r>
            <a:r>
              <a:rPr lang="el-GR" sz="2800" b="1" dirty="0" smtClean="0">
                <a:solidFill>
                  <a:schemeClr val="bg1"/>
                </a:solidFill>
              </a:rPr>
              <a:t>εωγραφική κινητικότητα</a:t>
            </a:r>
          </a:p>
          <a:p>
            <a:r>
              <a:rPr lang="el-GR" sz="2800" b="1" dirty="0" smtClean="0">
                <a:solidFill>
                  <a:schemeClr val="bg1"/>
                </a:solidFill>
              </a:rPr>
              <a:t>απασχόληση των γυναικών</a:t>
            </a:r>
          </a:p>
          <a:p>
            <a:r>
              <a:rPr lang="el-GR" sz="2800" b="1" dirty="0">
                <a:solidFill>
                  <a:schemeClr val="bg1"/>
                </a:solidFill>
              </a:rPr>
              <a:t>ε</a:t>
            </a:r>
            <a:r>
              <a:rPr lang="el-GR" sz="2800" b="1" dirty="0" smtClean="0">
                <a:solidFill>
                  <a:schemeClr val="bg1"/>
                </a:solidFill>
              </a:rPr>
              <a:t>ξισορρόπηση οικογένειας και εργασίας</a:t>
            </a:r>
            <a:r>
              <a:rPr lang="en-GB" sz="2800" b="1" dirty="0" smtClean="0">
                <a:solidFill>
                  <a:schemeClr val="bg1"/>
                </a:solidFill>
              </a:rPr>
              <a:t>  </a:t>
            </a:r>
            <a:r>
              <a:rPr lang="el-GR" sz="2800" b="1" dirty="0" smtClean="0">
                <a:solidFill>
                  <a:schemeClr val="bg1"/>
                </a:solidFill>
              </a:rPr>
              <a:t>(;)</a:t>
            </a:r>
          </a:p>
          <a:p>
            <a:r>
              <a:rPr lang="el-GR" sz="2800" b="1" dirty="0" smtClean="0">
                <a:solidFill>
                  <a:schemeClr val="bg1"/>
                </a:solidFill>
              </a:rPr>
              <a:t>αμφισβήτηση των αυστηρών ιεραρχήσεων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el-GR" sz="3600" b="1" i="1" dirty="0">
                <a:solidFill>
                  <a:schemeClr val="bg1"/>
                </a:solidFill>
              </a:rPr>
              <a:t>ν</a:t>
            </a:r>
            <a:r>
              <a:rPr lang="el-GR" sz="3600" b="1" i="1" dirty="0" smtClean="0">
                <a:solidFill>
                  <a:schemeClr val="bg1"/>
                </a:solidFill>
              </a:rPr>
              <a:t>εωτερική οικογένεια και ρόλοι των φύλων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858"/>
            <a:ext cx="8229600" cy="5436459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λλάζουν περισσότερο οι προδιαγραφές των ρόλων των γυναικών από αυτές των ανδρών</a:t>
            </a:r>
          </a:p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νακατανομή της εξουσίας (’76, 83% των αντίθετοι στην εργασία των γυναικών)</a:t>
            </a:r>
          </a:p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κόμη και εργαζόμενες οι γυναίκες υπεύθυνες για τη φροντίδα σπιτιού και παιδιών</a:t>
            </a:r>
          </a:p>
          <a:p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ργασία γυναικών σε υποδέεστερα επαγγέλματα/γυναικεία απασχόληση «συμβοηθούντα και μη αμειβόμενα»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33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770522"/>
            <a:ext cx="8505371" cy="5693299"/>
          </a:xfrm>
        </p:spPr>
        <p:txBody>
          <a:bodyPr>
            <a:normAutofit fontScale="85000" lnSpcReduction="20000"/>
          </a:bodyPr>
          <a:lstStyle/>
          <a:p>
            <a:r>
              <a:rPr lang="el-GR" sz="3600" b="1" dirty="0">
                <a:solidFill>
                  <a:schemeClr val="bg1"/>
                </a:solidFill>
              </a:rPr>
              <a:t>τ</a:t>
            </a:r>
            <a:r>
              <a:rPr lang="el-GR" sz="3600" b="1" dirty="0" smtClean="0">
                <a:solidFill>
                  <a:schemeClr val="bg1"/>
                </a:solidFill>
              </a:rPr>
              <a:t>α παιδιά δεν έχουν πια οικονομικό ρόλο</a:t>
            </a:r>
          </a:p>
          <a:p>
            <a:r>
              <a:rPr lang="el-GR" sz="3600" b="1" dirty="0">
                <a:solidFill>
                  <a:schemeClr val="bg1"/>
                </a:solidFill>
              </a:rPr>
              <a:t>α</a:t>
            </a:r>
            <a:r>
              <a:rPr lang="el-GR" sz="3600" b="1" dirty="0" smtClean="0">
                <a:solidFill>
                  <a:schemeClr val="bg1"/>
                </a:solidFill>
              </a:rPr>
              <a:t>ντί για εργατικά χέρια αποτελούν βάρος (από 2,28 δείκτης γονιμότητας το 1960, σε 1,3 σήμερα κάπως αυξημένος λόγω μεταναστών, Ελληνίδες κάτω του 1)</a:t>
            </a:r>
          </a:p>
          <a:p>
            <a:r>
              <a:rPr lang="el-GR" sz="3600" b="1" dirty="0">
                <a:solidFill>
                  <a:schemeClr val="bg1"/>
                </a:solidFill>
              </a:rPr>
              <a:t>ο</a:t>
            </a:r>
            <a:r>
              <a:rPr lang="el-GR" sz="3600" b="1" dirty="0" smtClean="0">
                <a:solidFill>
                  <a:schemeClr val="bg1"/>
                </a:solidFill>
              </a:rPr>
              <a:t>ικογένεια παιδοκεντρική </a:t>
            </a:r>
          </a:p>
          <a:p>
            <a:r>
              <a:rPr lang="el-GR" sz="3600" b="1" dirty="0">
                <a:solidFill>
                  <a:schemeClr val="bg1"/>
                </a:solidFill>
              </a:rPr>
              <a:t>κ</a:t>
            </a:r>
            <a:r>
              <a:rPr lang="el-GR" sz="3600" b="1" dirty="0" smtClean="0">
                <a:solidFill>
                  <a:schemeClr val="bg1"/>
                </a:solidFill>
              </a:rPr>
              <a:t>οινωνικοποίηση μέσα στο διαμέρισμα</a:t>
            </a:r>
          </a:p>
          <a:p>
            <a:r>
              <a:rPr lang="el-GR" sz="3600" b="1" dirty="0" smtClean="0">
                <a:solidFill>
                  <a:schemeClr val="bg1"/>
                </a:solidFill>
              </a:rPr>
              <a:t> η λιγότερο φορτισμένη σχέση αυτή μεταξύ συζύγων  («τον αποφεύγει ευγενώς») και η περισσότερο μητέρας-γυιού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l-GR" sz="3600" b="1" dirty="0" smtClean="0">
                <a:solidFill>
                  <a:schemeClr val="bg1"/>
                </a:solidFill>
              </a:rPr>
              <a:t>– </a:t>
            </a:r>
            <a:r>
              <a:rPr lang="el-GR" sz="3600" b="1" dirty="0" smtClean="0">
                <a:solidFill>
                  <a:schemeClr val="bg1"/>
                </a:solidFill>
              </a:rPr>
              <a:t>βραχυκυκλώνεται </a:t>
            </a:r>
            <a:r>
              <a:rPr lang="el-GR" sz="3600" b="1" dirty="0" smtClean="0">
                <a:solidFill>
                  <a:schemeClr val="bg1"/>
                </a:solidFill>
              </a:rPr>
              <a:t>η αυτονόμηση</a:t>
            </a:r>
          </a:p>
          <a:p>
            <a:r>
              <a:rPr lang="el-GR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(Lacoste-</a:t>
            </a:r>
            <a:r>
              <a:rPr lang="en-US" sz="3600" b="1" dirty="0" err="1" smtClean="0">
                <a:solidFill>
                  <a:schemeClr val="bg1"/>
                </a:solidFill>
              </a:rPr>
              <a:t>Dujardin</a:t>
            </a:r>
            <a:r>
              <a:rPr lang="el-GR" sz="3600" b="1" dirty="0" smtClean="0">
                <a:solidFill>
                  <a:schemeClr val="bg1"/>
                </a:solidFill>
              </a:rPr>
              <a:t> </a:t>
            </a:r>
            <a:r>
              <a:rPr lang="en-GB" sz="3600" b="1" dirty="0" smtClean="0">
                <a:solidFill>
                  <a:schemeClr val="bg1"/>
                </a:solidFill>
              </a:rPr>
              <a:t>Des </a:t>
            </a:r>
            <a:r>
              <a:rPr lang="en-GB" sz="3600" b="1" dirty="0" smtClean="0">
                <a:solidFill>
                  <a:schemeClr val="bg1"/>
                </a:solidFill>
              </a:rPr>
              <a:t>meres </a:t>
            </a:r>
            <a:r>
              <a:rPr lang="en-GB" sz="3600" b="1" dirty="0" err="1" smtClean="0">
                <a:solidFill>
                  <a:schemeClr val="bg1"/>
                </a:solidFill>
              </a:rPr>
              <a:t>contre</a:t>
            </a:r>
            <a:r>
              <a:rPr lang="en-GB" sz="3600" b="1" dirty="0" smtClean="0">
                <a:solidFill>
                  <a:schemeClr val="bg1"/>
                </a:solidFill>
              </a:rPr>
              <a:t> les femmes</a:t>
            </a:r>
            <a:r>
              <a:rPr lang="en-US" sz="3600" b="1" dirty="0" smtClean="0">
                <a:solidFill>
                  <a:schemeClr val="bg1"/>
                </a:solidFill>
              </a:rPr>
              <a:t>)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41631"/>
          </a:xfrm>
        </p:spPr>
        <p:txBody>
          <a:bodyPr>
            <a:normAutofit/>
          </a:bodyPr>
          <a:lstStyle/>
          <a:p>
            <a:pPr algn="l"/>
            <a:r>
              <a:rPr lang="el-GR" sz="4000" b="1" i="1" dirty="0" smtClean="0">
                <a:solidFill>
                  <a:schemeClr val="bg1"/>
                </a:solidFill>
              </a:rPr>
              <a:t>Νομοθεσία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4791"/>
            <a:ext cx="8947777" cy="6073209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 μέσα ’70 εμφάνιση φεμινιστικού κινήματος «δεν είμαι του πατρός μου, δεν είμαι του αντρός μου, είμαι μονάχα ο εαυτός μου»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l-GR" b="1" dirty="0" smtClean="0">
                <a:solidFill>
                  <a:schemeClr val="bg1"/>
                </a:solidFill>
              </a:rPr>
              <a:t>αλλαγές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στο οικογενειακό δίκαιο, εκτρώσεις &amp; βιασμός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Συνταγματική αναθεώρηση ‘75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</a:p>
          <a:p>
            <a:pPr>
              <a:buFont typeface="Wingdings" charset="2"/>
              <a:buChar char="ü"/>
            </a:pP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προστατεύεται ρητά η οικογένεια ως «θεμέλιο της συντήρησης και προαγωγής του έθνους, καθώς και ο γάμος, η μητρότητα και η παιδική ηλικία τελούν υπο την προστασία του κράτους», ο γάμος μεταξύ   γονιών δεν ορίζεται πλέον ως προϋπόθεση για την ύπαρξη οικογένειας (άρθρο 21 §1)</a:t>
            </a:r>
          </a:p>
          <a:p>
            <a:pPr>
              <a:buFont typeface="Wingdings" charset="2"/>
              <a:buChar char="ü"/>
            </a:pP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  ισότητα των δύο φύλων – ίσα δικαιώματα, ίσες υποχρεώσεις, ίση αμοιβή (άρθρο 4)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  <a:ea typeface="Wingdings"/>
              <a:cs typeface="Wingdings"/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623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3765" b="1" i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l-GR" sz="3765" b="1" i="1" dirty="0" smtClean="0">
                <a:solidFill>
                  <a:schemeClr val="bg1"/>
                </a:solidFill>
              </a:rPr>
              <a:t>Νομοθεσία ’83 </a:t>
            </a:r>
          </a:p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 - </a:t>
            </a:r>
            <a:r>
              <a:rPr lang="el-GR" sz="3765" b="1" u="sng" dirty="0" smtClean="0">
                <a:solidFill>
                  <a:schemeClr val="bg1"/>
                </a:solidFill>
              </a:rPr>
              <a:t>ρύθμιση των προσωπικών σχέσεων</a:t>
            </a:r>
          </a:p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    </a:t>
            </a:r>
            <a:r>
              <a:rPr lang="en-GB" sz="3765" b="1" dirty="0" smtClean="0">
                <a:solidFill>
                  <a:schemeClr val="bg1"/>
                </a:solidFill>
              </a:rPr>
              <a:t>•</a:t>
            </a:r>
            <a:r>
              <a:rPr lang="el-GR" sz="3765" b="1" dirty="0" smtClean="0">
                <a:solidFill>
                  <a:schemeClr val="bg1"/>
                </a:solidFill>
              </a:rPr>
              <a:t>Καταργείται </a:t>
            </a:r>
            <a:r>
              <a:rPr lang="el-GR" sz="3765" b="1" dirty="0" smtClean="0">
                <a:solidFill>
                  <a:schemeClr val="bg1"/>
                </a:solidFill>
              </a:rPr>
              <a:t>το αρχηγικό δικαίωμα του συζύγου και η υποχρέωση να φέρει τα βάρη,</a:t>
            </a:r>
          </a:p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    </a:t>
            </a:r>
            <a:r>
              <a:rPr lang="en-GB" sz="3765" b="1" dirty="0" smtClean="0">
                <a:solidFill>
                  <a:schemeClr val="bg1"/>
                </a:solidFill>
              </a:rPr>
              <a:t>•</a:t>
            </a:r>
            <a:r>
              <a:rPr lang="el-GR" sz="3765" b="1" dirty="0" smtClean="0">
                <a:solidFill>
                  <a:schemeClr val="bg1"/>
                </a:solidFill>
              </a:rPr>
              <a:t>το </a:t>
            </a:r>
            <a:r>
              <a:rPr lang="el-GR" sz="3765" b="1" dirty="0" smtClean="0">
                <a:solidFill>
                  <a:schemeClr val="bg1"/>
                </a:solidFill>
              </a:rPr>
              <a:t>επώνυμο του άνδρα για τη γυναίκα, </a:t>
            </a:r>
            <a:r>
              <a:rPr lang="en-GB" sz="3765" b="1" dirty="0" smtClean="0">
                <a:solidFill>
                  <a:schemeClr val="bg1"/>
                </a:solidFill>
              </a:rPr>
              <a:t>•</a:t>
            </a:r>
            <a:r>
              <a:rPr lang="el-GR" sz="3765" b="1" dirty="0" smtClean="0">
                <a:solidFill>
                  <a:schemeClr val="bg1"/>
                </a:solidFill>
              </a:rPr>
              <a:t>η </a:t>
            </a:r>
            <a:r>
              <a:rPr lang="el-GR" sz="3765" b="1" dirty="0" smtClean="0">
                <a:solidFill>
                  <a:schemeClr val="bg1"/>
                </a:solidFill>
              </a:rPr>
              <a:t>υποχρέωση της γυναίκας να μένει στο σπίτι του συζύγου, </a:t>
            </a:r>
          </a:p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 - </a:t>
            </a:r>
            <a:r>
              <a:rPr lang="el-GR" sz="3765" b="1" u="sng" dirty="0" smtClean="0">
                <a:solidFill>
                  <a:schemeClr val="bg1"/>
                </a:solidFill>
              </a:rPr>
              <a:t>ρύθμιση των περιουσιακών σχέσεων</a:t>
            </a:r>
          </a:p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    </a:t>
            </a:r>
            <a:r>
              <a:rPr lang="en-GB" sz="3765" b="1" dirty="0" smtClean="0">
                <a:solidFill>
                  <a:schemeClr val="bg1"/>
                </a:solidFill>
              </a:rPr>
              <a:t>•</a:t>
            </a:r>
            <a:r>
              <a:rPr lang="el-GR" sz="3765" b="1" dirty="0" smtClean="0">
                <a:solidFill>
                  <a:schemeClr val="bg1"/>
                </a:solidFill>
              </a:rPr>
              <a:t>καταργείται </a:t>
            </a:r>
            <a:r>
              <a:rPr lang="el-GR" sz="3765" b="1" dirty="0" smtClean="0">
                <a:solidFill>
                  <a:schemeClr val="bg1"/>
                </a:solidFill>
              </a:rPr>
              <a:t>η </a:t>
            </a:r>
            <a:r>
              <a:rPr lang="el-GR" sz="3765" b="1" dirty="0" smtClean="0">
                <a:solidFill>
                  <a:schemeClr val="bg1"/>
                </a:solidFill>
              </a:rPr>
              <a:t>προίκα</a:t>
            </a:r>
            <a:r>
              <a:rPr lang="en-GB" sz="3765" b="1" dirty="0" smtClean="0">
                <a:solidFill>
                  <a:schemeClr val="bg1"/>
                </a:solidFill>
              </a:rPr>
              <a:t>,</a:t>
            </a:r>
            <a:r>
              <a:rPr lang="el-GR" sz="3765" b="1" dirty="0" smtClean="0">
                <a:solidFill>
                  <a:schemeClr val="bg1"/>
                </a:solidFill>
              </a:rPr>
              <a:t> </a:t>
            </a:r>
            <a:r>
              <a:rPr lang="en-GB" sz="3765" b="1" dirty="0" smtClean="0">
                <a:solidFill>
                  <a:schemeClr val="bg1"/>
                </a:solidFill>
              </a:rPr>
              <a:t>•</a:t>
            </a:r>
            <a:r>
              <a:rPr lang="el-GR" sz="3765" b="1" dirty="0" smtClean="0">
                <a:solidFill>
                  <a:schemeClr val="bg1"/>
                </a:solidFill>
              </a:rPr>
              <a:t>εγκαθίσταται </a:t>
            </a:r>
            <a:r>
              <a:rPr lang="el-GR" sz="3765" b="1" dirty="0" smtClean="0">
                <a:solidFill>
                  <a:schemeClr val="bg1"/>
                </a:solidFill>
              </a:rPr>
              <a:t>η διεκδίκηση εκατέρωθεν μέρους της αύξησης περιουσίας με την συμβολή της/του</a:t>
            </a:r>
          </a:p>
          <a:p>
            <a:pPr>
              <a:buNone/>
            </a:pPr>
            <a:r>
              <a:rPr lang="el-GR" sz="3765" b="1" dirty="0" smtClean="0">
                <a:solidFill>
                  <a:schemeClr val="bg1"/>
                </a:solidFill>
              </a:rPr>
              <a:t>    φέρουν και οι δύο τα βάρη του γάμου</a:t>
            </a:r>
            <a:endParaRPr lang="en-US" sz="3765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64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06" y="256841"/>
            <a:ext cx="8490357" cy="629259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- </a:t>
            </a:r>
            <a:r>
              <a:rPr lang="el-GR" b="1" u="sng" dirty="0" smtClean="0">
                <a:solidFill>
                  <a:schemeClr val="bg1"/>
                </a:solidFill>
              </a:rPr>
              <a:t>ρύθμιση σχέσεων γονιών-παιδιών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</a:t>
            </a:r>
            <a:r>
              <a:rPr lang="en-GB" b="1" dirty="0" smtClean="0">
                <a:solidFill>
                  <a:schemeClr val="bg1"/>
                </a:solidFill>
              </a:rPr>
              <a:t>• </a:t>
            </a:r>
            <a:r>
              <a:rPr lang="el-GR" b="1" dirty="0" smtClean="0">
                <a:solidFill>
                  <a:schemeClr val="bg1"/>
                </a:solidFill>
              </a:rPr>
              <a:t>αντικατάσταση </a:t>
            </a:r>
            <a:r>
              <a:rPr lang="el-GR" b="1" dirty="0" smtClean="0">
                <a:solidFill>
                  <a:schemeClr val="bg1"/>
                </a:solidFill>
              </a:rPr>
              <a:t>της πατρικής εξουσίας από τη γονική μέριμνα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</a:t>
            </a:r>
            <a:r>
              <a:rPr lang="en-GB" b="1" dirty="0" smtClean="0">
                <a:solidFill>
                  <a:schemeClr val="bg1"/>
                </a:solidFill>
              </a:rPr>
              <a:t>•</a:t>
            </a:r>
            <a:r>
              <a:rPr lang="el-GR" b="1" dirty="0" smtClean="0">
                <a:solidFill>
                  <a:schemeClr val="bg1"/>
                </a:solidFill>
              </a:rPr>
              <a:t>για </a:t>
            </a:r>
            <a:r>
              <a:rPr lang="el-GR" b="1" dirty="0" smtClean="0">
                <a:solidFill>
                  <a:schemeClr val="bg1"/>
                </a:solidFill>
              </a:rPr>
              <a:t>το επώνυμο του παιδιού συναποφασί-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ζουν οι γονείς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</a:t>
            </a:r>
            <a:r>
              <a:rPr lang="en-GB" b="1" dirty="0" smtClean="0">
                <a:solidFill>
                  <a:schemeClr val="bg1"/>
                </a:solidFill>
              </a:rPr>
              <a:t>•</a:t>
            </a:r>
            <a:r>
              <a:rPr lang="el-GR" b="1" dirty="0" smtClean="0">
                <a:solidFill>
                  <a:schemeClr val="bg1"/>
                </a:solidFill>
              </a:rPr>
              <a:t>«</a:t>
            </a:r>
            <a:r>
              <a:rPr lang="el-GR" b="1" dirty="0" smtClean="0">
                <a:solidFill>
                  <a:schemeClr val="bg1"/>
                </a:solidFill>
              </a:rPr>
              <a:t>εξώγαμο» ή «γνήσιο τέκνο»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«τέκνο γεννημένο εντός γάμου ή χωρίς γάμο γονιών» 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  <a:ea typeface="Wingdings"/>
                <a:cs typeface="Wingdings"/>
              </a:rPr>
              <a:t>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 </a:t>
            </a:r>
            <a:r>
              <a:rPr lang="en-GB" b="1" dirty="0" smtClean="0">
                <a:solidFill>
                  <a:schemeClr val="bg1"/>
                </a:solidFill>
                <a:ea typeface="Wingdings"/>
                <a:cs typeface="Wingdings"/>
              </a:rPr>
              <a:t>•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για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την αναγνώριση συναινούν και οι δύο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   </a:t>
            </a:r>
            <a:r>
              <a:rPr lang="en-GB" b="1" dirty="0" smtClean="0">
                <a:solidFill>
                  <a:schemeClr val="bg1"/>
                </a:solidFill>
                <a:ea typeface="Wingdings"/>
                <a:cs typeface="Wingdings"/>
              </a:rPr>
              <a:t>•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ίσα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δικαιώματα με το παιδί εντός γάμου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</a:t>
            </a:r>
            <a:r>
              <a:rPr lang="en-GB" b="1" dirty="0" smtClean="0">
                <a:solidFill>
                  <a:schemeClr val="bg1"/>
                </a:solidFill>
                <a:ea typeface="Wingdings"/>
                <a:cs typeface="Wingdings"/>
              </a:rPr>
              <a:t>•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ενισχύεται η θέση της ανύπαντρης μητέρας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</a:t>
            </a:r>
            <a:r>
              <a:rPr lang="en-GB" b="1" dirty="0" smtClean="0">
                <a:solidFill>
                  <a:schemeClr val="bg1"/>
                </a:solidFill>
              </a:rPr>
              <a:t>• </a:t>
            </a:r>
            <a:r>
              <a:rPr lang="el-GR" b="1" dirty="0" smtClean="0">
                <a:solidFill>
                  <a:schemeClr val="bg1"/>
                </a:solidFill>
              </a:rPr>
              <a:t>ρύθμιση </a:t>
            </a:r>
            <a:r>
              <a:rPr lang="el-GR" b="1" dirty="0" smtClean="0">
                <a:solidFill>
                  <a:schemeClr val="bg1"/>
                </a:solidFill>
              </a:rPr>
              <a:t>λύσης γάμου</a:t>
            </a:r>
            <a:endParaRPr lang="el-GR" b="1" dirty="0" smtClean="0">
              <a:solidFill>
                <a:schemeClr val="bg1"/>
              </a:solidFill>
              <a:ea typeface="Wingdings"/>
              <a:cs typeface="Wingdings"/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  διαζύγιο συναινετικό και κατ’ αντιδικία μόνο σε περίπτωση αφάνειας και ισχυρού κλονισμού</a:t>
            </a: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9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74797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Αλλαγές</a:t>
            </a:r>
            <a:endParaRPr lang="en-GB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•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l-GR" sz="3600" b="1" dirty="0" smtClean="0">
                <a:solidFill>
                  <a:schemeClr val="bg1"/>
                </a:solidFill>
              </a:rPr>
              <a:t>στη μορφή και στη δομή της </a:t>
            </a:r>
            <a:r>
              <a:rPr lang="en-GB" sz="3600" b="1" dirty="0" smtClean="0">
                <a:solidFill>
                  <a:schemeClr val="bg1"/>
                </a:solidFill>
              </a:rPr>
              <a:t>  </a:t>
            </a:r>
            <a:r>
              <a:rPr lang="el-GR" sz="3600" b="1" dirty="0" smtClean="0">
                <a:solidFill>
                  <a:schemeClr val="bg1"/>
                </a:solidFill>
              </a:rPr>
              <a:t>οικογένειας </a:t>
            </a:r>
            <a:endParaRPr lang="en-GB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• στο θεσμό του γάμου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• στο γονικό ρόλο</a:t>
            </a:r>
          </a:p>
          <a:p>
            <a:pPr>
              <a:buNone/>
            </a:pPr>
            <a:endParaRPr lang="el-GR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   σταδιακές ή βίαιες ανάλογες με τις μετατροπές στον κοινωνικο-οικονομικό περίγυρο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34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1984"/>
            <a:ext cx="8229600" cy="6116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- πολιτικός γάμος ισότιμος με τον θρησκευτικό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(αλλά όχι υποχρεωτικός)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- δίκαιο στη δημοτική γλώσσα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Ενσωμάτωση των κοινοτικών οδηγιών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(άδεια μητρότητας, γονική άδεια ανατροφής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κλπ)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9"/>
            <a:ext cx="8229600" cy="636040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‘Όπως αμφιταλαντεύεται η οικογένεια έτσι και ο  νόμος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- «Απώλεια» του εθνικού χαρακτήρα των οικογενειακών δικαίων.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 Διαιωνίζεται η διαμάχη μεταξύ πολιτικής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και θρησκευτικής εξουσίας.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-Υιοθετείται ως πρότυπο η πυρηνική οικογένεια σε  αντίθεση με άλλες </a:t>
            </a:r>
            <a:r>
              <a:rPr lang="el-GR" b="1" dirty="0" smtClean="0">
                <a:solidFill>
                  <a:schemeClr val="bg1"/>
                </a:solidFill>
              </a:rPr>
              <a:t>ευρωπαϊκές </a:t>
            </a:r>
            <a:r>
              <a:rPr lang="el-GR" b="1" dirty="0" smtClean="0">
                <a:solidFill>
                  <a:schemeClr val="bg1"/>
                </a:solidFill>
              </a:rPr>
              <a:t>νομοθεσίες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- Στερεότυπα και προκαταλήψεις σχετικά με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τα φύλα διατρέχουν τις αποφάσεις δικαστη-ρών παρά τις διαφορετικές «προθέσεις»  της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μεταρρύθμισης.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1514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Ύστερη νεωτερικότητα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91" y="898942"/>
            <a:ext cx="8944209" cy="56219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Bauman</a:t>
            </a:r>
            <a:r>
              <a:rPr lang="el-GR" b="1" dirty="0" smtClean="0">
                <a:solidFill>
                  <a:schemeClr val="bg1"/>
                </a:solidFill>
              </a:rPr>
              <a:t>         «ρευστή νεωτερικότητα» «...τα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υγρά ταξιδεύουν εύκολα..διαπερνούν, απορρο-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φούν  ή διαβρώνουν οτιδήποτε ακίνητο συναντούν.  Από την επαφή τους με τα στερεά βγαίνουν αλώβητα  ... Τα υγρά συνδέονται με την κινητικότητα και την αστάθεια».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Βασικός στόχος της ύστερης νεωτερικότητας είναι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να δημιουργήσει, να επινοήσει καινούργιες αξίες.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Πρέπει όμως πρώτα να «λιώσει τις στέρεες»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παραδοσιακές πεποιθήσεις που περιορίζουν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1769574" y="898942"/>
            <a:ext cx="570831" cy="5306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79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την κίνηση και να φτιαχτούν νέες. </a:t>
            </a:r>
            <a:r>
              <a:rPr lang="en-US" b="1" dirty="0" smtClean="0">
                <a:solidFill>
                  <a:schemeClr val="bg1"/>
                </a:solidFill>
              </a:rPr>
              <a:t>“Melting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solids”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Οι αλλαγές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είναι δεδομένες: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αλλαγές στις αξίες, στις ιδεολογίες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• </a:t>
            </a:r>
            <a:r>
              <a:rPr lang="el-GR" b="1" dirty="0" smtClean="0">
                <a:solidFill>
                  <a:schemeClr val="bg1"/>
                </a:solidFill>
              </a:rPr>
              <a:t>αλλαγές στους τρόπους διαχείρισης του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χρόνου, του χώρου, του χρήματος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αλλαγές στις σχέσεις και στην επικοινωνία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στον εργασιακό και τον προσωπικό χώρο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Σε αντιπαράθεση με την έννοια της κοινότητας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 ισχυρούς δεσμούς μεγάλης χρονικής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διάρκειας μεταξύ ανθρώπων με κοινά χαρακτη-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ριστικά, κοινή ιστορία, αφηγήσεις και εμπειρίες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l-GR" sz="3600" b="1" u="heavy" dirty="0" smtClean="0">
                <a:solidFill>
                  <a:schemeClr val="bg1"/>
                </a:solidFill>
              </a:rPr>
              <a:t>Οικογένεια της ύστερης νεωτερικότητας</a:t>
            </a:r>
            <a:endParaRPr lang="en-US" sz="3600" b="1" u="heav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246"/>
            <a:ext cx="8229600" cy="5536340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Αυξημένη πολυπλοκότητα, ρευστότητα και αντιφάσεις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Απώλεια ασφάλειας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Αυξημένο ρίσκο/αυξημένη ελευθερία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Συναισθηματικός ατομισμός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πιο σημαντικά τα ατομικά δικαιώματα από τις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  υποχρεώσεις απέναντι στην οικογενειακή ομάδα </a:t>
            </a:r>
            <a:r>
              <a:rPr lang="el-GR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ανάγκη για διεργασίες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  <a:ea typeface="Wingdings"/>
                <a:cs typeface="Wingdings"/>
              </a:rPr>
              <a:t>    αυτο-οριοθέτησης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6758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Μετασχηματισμοί στους ρόλους των φύλων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396"/>
            <a:ext cx="8229600" cy="5616604"/>
          </a:xfrm>
        </p:spPr>
        <p:txBody>
          <a:bodyPr>
            <a:normAutofit lnSpcReduction="1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Αλλαγή που εκκινεί από τις διεκδικήσεις των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γυναικών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Οι ίδιοι (γυναίκες και άνδρες) προσδιορίζουν το περιεχόμενο των εναλλασόμενων ρόλων τους –προϊόν διαπραγμάτευσης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Περισσότερο εσωτερικές παρά εξωτερικές επιταγές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Σεξουαλική απόλαυση αποσυνδεδεμένη από την αναπαραγωγή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62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0874"/>
            <a:ext cx="8229600" cy="6092830"/>
          </a:xfrm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αύξηση διαζυγίων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μικρότερη διάρκεια γάμου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νέες μορφές οικογένειας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το άτομο συγγράφει την προσωπική του βιογραφία </a:t>
            </a:r>
            <a:r>
              <a:rPr lang="en-US" b="1" dirty="0" smtClean="0">
                <a:solidFill>
                  <a:schemeClr val="bg1"/>
                </a:solidFill>
              </a:rPr>
              <a:t>(</a:t>
            </a:r>
            <a:r>
              <a:rPr lang="en-US" b="1" dirty="0" err="1" smtClean="0">
                <a:solidFill>
                  <a:schemeClr val="bg1"/>
                </a:solidFill>
              </a:rPr>
              <a:t>Giddens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συχνότητα του γάμου μειώνεται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ηλικία γάμου αυξάνεται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αυξάνεται η συγκατοίκηση 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αυξάνονται οι μονογονικές οικογένειες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αύξηση της εργασίας γυναικών με τη μετανάστευση (Λυμπεράκη- </a:t>
            </a:r>
            <a:r>
              <a:rPr lang="el-GR" b="1" i="1" dirty="0" smtClean="0">
                <a:solidFill>
                  <a:schemeClr val="bg1"/>
                </a:solidFill>
              </a:rPr>
              <a:t>Απο μηχανής θεές</a:t>
            </a:r>
            <a:r>
              <a:rPr lang="el-GR" b="1" dirty="0" smtClean="0">
                <a:solidFill>
                  <a:schemeClr val="bg1"/>
                </a:solidFill>
              </a:rPr>
              <a:t>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2875"/>
            <a:ext cx="9144000" cy="3333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sz="2000" b="1">
                <a:solidFill>
                  <a:srgbClr val="000000"/>
                </a:solidFill>
                <a:latin typeface="Arial Unicode MS" charset="0"/>
              </a:rPr>
              <a:t>Πολιτισμική Αλλαγή και </a:t>
            </a:r>
            <a:r>
              <a:rPr lang="ja-JP" altLang="en-US" sz="2000" b="1">
                <a:solidFill>
                  <a:srgbClr val="000000"/>
                </a:solidFill>
                <a:latin typeface="Arial Unicode MS" charset="0"/>
              </a:rPr>
              <a:t>“</a:t>
            </a:r>
            <a:r>
              <a:rPr lang="el-GR" altLang="ja-JP" sz="2000" b="1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Σχετίζεσθαι</a:t>
            </a:r>
            <a:r>
              <a:rPr lang="ja-JP" altLang="en-US" sz="2000" b="1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”</a:t>
            </a:r>
            <a:r>
              <a:rPr lang="el-GR" altLang="ja-JP" sz="2000" b="1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 Ζευγαριού</a:t>
            </a:r>
            <a:r>
              <a:rPr lang="en-US" altLang="ja-JP" sz="2000" b="1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 (</a:t>
            </a:r>
            <a:r>
              <a:rPr lang="el-GR" altLang="ja-JP" sz="2000" b="1">
                <a:solidFill>
                  <a:srgbClr val="000000"/>
                </a:solidFill>
                <a:latin typeface="Arial" charset="0"/>
                <a:cs typeface="Arial Unicode MS" charset="0"/>
              </a:rPr>
              <a:t>Βάσω Βασιλείου)</a:t>
            </a:r>
            <a:endParaRPr lang="el-GR" sz="2000" b="1">
              <a:solidFill>
                <a:srgbClr val="000000"/>
              </a:solidFill>
              <a:latin typeface="Arial" charset="0"/>
              <a:cs typeface="Arial Unicode MS" charset="0"/>
            </a:endParaRP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52413" y="2727325"/>
            <a:ext cx="827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Χ</a:t>
            </a:r>
            <a:r>
              <a:rPr lang="en-US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3</a:t>
            </a:r>
            <a:endParaRPr lang="el-GR" sz="1800" b="1">
              <a:solidFill>
                <a:schemeClr val="accent2"/>
              </a:solidFill>
              <a:latin typeface="Arial Unicode MS" charset="0"/>
              <a:cs typeface="Arial Unicode MS" charset="0"/>
            </a:endParaRP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2339975" y="2565400"/>
            <a:ext cx="4322763" cy="331788"/>
            <a:chOff x="1116" y="2064"/>
            <a:chExt cx="2042" cy="279"/>
          </a:xfrm>
        </p:grpSpPr>
        <p:sp>
          <p:nvSpPr>
            <p:cNvPr id="30889" name="Rectangle 5"/>
            <p:cNvSpPr>
              <a:spLocks noChangeArrowheads="1"/>
            </p:cNvSpPr>
            <p:nvPr/>
          </p:nvSpPr>
          <p:spPr bwMode="auto">
            <a:xfrm>
              <a:off x="1116" y="2109"/>
              <a:ext cx="273" cy="227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0890" name="Oval 6"/>
            <p:cNvSpPr>
              <a:spLocks noChangeArrowheads="1"/>
            </p:cNvSpPr>
            <p:nvPr/>
          </p:nvSpPr>
          <p:spPr bwMode="auto">
            <a:xfrm>
              <a:off x="2840" y="2064"/>
              <a:ext cx="318" cy="279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</p:grp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179388" y="4941888"/>
            <a:ext cx="861695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179388" y="3141663"/>
            <a:ext cx="8640762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179388" y="2420938"/>
            <a:ext cx="87137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179388" y="1341438"/>
            <a:ext cx="8715375" cy="34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28" name="Oval 11"/>
          <p:cNvSpPr>
            <a:spLocks noChangeArrowheads="1"/>
          </p:cNvSpPr>
          <p:nvPr/>
        </p:nvSpPr>
        <p:spPr bwMode="auto">
          <a:xfrm rot="-2371789">
            <a:off x="1601788" y="3448050"/>
            <a:ext cx="1187450" cy="137953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rot="3796764" flipH="1">
            <a:off x="2230438" y="3994150"/>
            <a:ext cx="279400" cy="12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arrow" w="med" len="med"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30" name="Text Box 13"/>
          <p:cNvSpPr txBox="1">
            <a:spLocks noChangeArrowheads="1"/>
          </p:cNvSpPr>
          <p:nvPr/>
        </p:nvSpPr>
        <p:spPr bwMode="auto">
          <a:xfrm>
            <a:off x="250825" y="4564063"/>
            <a:ext cx="827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Χ</a:t>
            </a:r>
            <a:r>
              <a:rPr lang="en-US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2</a:t>
            </a:r>
            <a:endParaRPr lang="el-GR" sz="1800" b="1">
              <a:solidFill>
                <a:schemeClr val="accent2"/>
              </a:solidFill>
              <a:latin typeface="Arial Unicode MS" charset="0"/>
              <a:cs typeface="Arial Unicode MS" charset="0"/>
            </a:endParaRPr>
          </a:p>
        </p:txBody>
      </p:sp>
      <p:grpSp>
        <p:nvGrpSpPr>
          <p:cNvPr id="30731" name="Group 14"/>
          <p:cNvGrpSpPr>
            <a:grpSpLocks/>
          </p:cNvGrpSpPr>
          <p:nvPr/>
        </p:nvGrpSpPr>
        <p:grpSpPr bwMode="auto">
          <a:xfrm>
            <a:off x="1331913" y="3500438"/>
            <a:ext cx="6911975" cy="1081087"/>
            <a:chOff x="799" y="2975"/>
            <a:chExt cx="3096" cy="907"/>
          </a:xfrm>
        </p:grpSpPr>
        <p:sp>
          <p:nvSpPr>
            <p:cNvPr id="30887" name="Rectangle 15"/>
            <p:cNvSpPr>
              <a:spLocks noChangeArrowheads="1"/>
            </p:cNvSpPr>
            <p:nvPr/>
          </p:nvSpPr>
          <p:spPr bwMode="auto">
            <a:xfrm>
              <a:off x="799" y="2975"/>
              <a:ext cx="1088" cy="90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0888" name="Rectangle 16"/>
            <p:cNvSpPr>
              <a:spLocks noChangeArrowheads="1"/>
            </p:cNvSpPr>
            <p:nvPr/>
          </p:nvSpPr>
          <p:spPr bwMode="auto">
            <a:xfrm>
              <a:off x="2807" y="2975"/>
              <a:ext cx="1088" cy="90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</p:grpSp>
      <p:sp>
        <p:nvSpPr>
          <p:cNvPr id="30732" name="Text Box 17"/>
          <p:cNvSpPr txBox="1">
            <a:spLocks noChangeArrowheads="1"/>
          </p:cNvSpPr>
          <p:nvPr/>
        </p:nvSpPr>
        <p:spPr bwMode="auto">
          <a:xfrm>
            <a:off x="252413" y="1052513"/>
            <a:ext cx="827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Χ</a:t>
            </a:r>
            <a:r>
              <a:rPr lang="en-US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5</a:t>
            </a:r>
            <a:endParaRPr lang="el-GR" sz="1800" b="1">
              <a:solidFill>
                <a:schemeClr val="accent2"/>
              </a:solidFill>
              <a:latin typeface="Arial Unicode MS" charset="0"/>
              <a:cs typeface="Arial Unicode MS" charset="0"/>
            </a:endParaRPr>
          </a:p>
        </p:txBody>
      </p:sp>
      <p:sp>
        <p:nvSpPr>
          <p:cNvPr id="30733" name="Text Box 18"/>
          <p:cNvSpPr txBox="1">
            <a:spLocks noChangeArrowheads="1"/>
          </p:cNvSpPr>
          <p:nvPr/>
        </p:nvSpPr>
        <p:spPr bwMode="auto">
          <a:xfrm>
            <a:off x="252413" y="1808163"/>
            <a:ext cx="827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Χ</a:t>
            </a:r>
            <a:r>
              <a:rPr lang="en-US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4</a:t>
            </a:r>
            <a:endParaRPr lang="el-GR" sz="1800" b="1">
              <a:solidFill>
                <a:schemeClr val="accent2"/>
              </a:solidFill>
              <a:latin typeface="Arial Unicode MS" charset="0"/>
              <a:cs typeface="Arial Unicode MS" charset="0"/>
            </a:endParaRPr>
          </a:p>
        </p:txBody>
      </p:sp>
      <p:sp>
        <p:nvSpPr>
          <p:cNvPr id="30734" name="Oval 19"/>
          <p:cNvSpPr>
            <a:spLocks noChangeArrowheads="1"/>
          </p:cNvSpPr>
          <p:nvPr/>
        </p:nvSpPr>
        <p:spPr bwMode="auto">
          <a:xfrm>
            <a:off x="731838" y="5014913"/>
            <a:ext cx="7391400" cy="17287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35" name="Oval 20"/>
          <p:cNvSpPr>
            <a:spLocks noChangeArrowheads="1"/>
          </p:cNvSpPr>
          <p:nvPr/>
        </p:nvSpPr>
        <p:spPr bwMode="auto">
          <a:xfrm>
            <a:off x="3035300" y="5608638"/>
            <a:ext cx="481013" cy="271462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36" name="Rectangle 21"/>
          <p:cNvSpPr>
            <a:spLocks noChangeArrowheads="1"/>
          </p:cNvSpPr>
          <p:nvPr/>
        </p:nvSpPr>
        <p:spPr bwMode="auto">
          <a:xfrm>
            <a:off x="3035300" y="6203950"/>
            <a:ext cx="385763" cy="2159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37" name="Oval 22"/>
          <p:cNvSpPr>
            <a:spLocks noChangeArrowheads="1"/>
          </p:cNvSpPr>
          <p:nvPr/>
        </p:nvSpPr>
        <p:spPr bwMode="auto">
          <a:xfrm>
            <a:off x="4090988" y="6149975"/>
            <a:ext cx="481012" cy="269875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38" name="Rectangle 23"/>
          <p:cNvSpPr>
            <a:spLocks noChangeArrowheads="1"/>
          </p:cNvSpPr>
          <p:nvPr/>
        </p:nvSpPr>
        <p:spPr bwMode="auto">
          <a:xfrm>
            <a:off x="4090988" y="5608638"/>
            <a:ext cx="385762" cy="2174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 flipV="1">
            <a:off x="3227388" y="5932488"/>
            <a:ext cx="0" cy="2714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0740" name="Group 25"/>
          <p:cNvGrpSpPr>
            <a:grpSpLocks/>
          </p:cNvGrpSpPr>
          <p:nvPr/>
        </p:nvGrpSpPr>
        <p:grpSpPr bwMode="auto">
          <a:xfrm>
            <a:off x="4572000" y="5319713"/>
            <a:ext cx="2017713" cy="342900"/>
            <a:chOff x="2160" y="4468"/>
            <a:chExt cx="953" cy="288"/>
          </a:xfrm>
        </p:grpSpPr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 flipV="1">
              <a:off x="2160" y="4604"/>
              <a:ext cx="227" cy="15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6" name="Text Box 27"/>
            <p:cNvSpPr txBox="1">
              <a:spLocks noChangeArrowheads="1"/>
            </p:cNvSpPr>
            <p:nvPr/>
          </p:nvSpPr>
          <p:spPr bwMode="auto">
            <a:xfrm>
              <a:off x="2160" y="4468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Καφενείο</a:t>
              </a:r>
            </a:p>
          </p:txBody>
        </p:sp>
      </p:grpSp>
      <p:grpSp>
        <p:nvGrpSpPr>
          <p:cNvPr id="30741" name="Group 28"/>
          <p:cNvGrpSpPr>
            <a:grpSpLocks/>
          </p:cNvGrpSpPr>
          <p:nvPr/>
        </p:nvGrpSpPr>
        <p:grpSpPr bwMode="auto">
          <a:xfrm>
            <a:off x="1690688" y="5284788"/>
            <a:ext cx="2208212" cy="377825"/>
            <a:chOff x="799" y="4439"/>
            <a:chExt cx="1043" cy="317"/>
          </a:xfrm>
        </p:grpSpPr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 flipH="1" flipV="1">
              <a:off x="1253" y="4604"/>
              <a:ext cx="181" cy="15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4" name="Text Box 30"/>
            <p:cNvSpPr txBox="1">
              <a:spLocks noChangeArrowheads="1"/>
            </p:cNvSpPr>
            <p:nvPr/>
          </p:nvSpPr>
          <p:spPr bwMode="auto">
            <a:xfrm>
              <a:off x="799" y="4439"/>
              <a:ext cx="1043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Γειτόνισσα</a:t>
              </a:r>
              <a:endParaRPr lang="el-GR" sz="18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</p:txBody>
        </p:sp>
      </p:grpSp>
      <p:grpSp>
        <p:nvGrpSpPr>
          <p:cNvPr id="30742" name="Group 31"/>
          <p:cNvGrpSpPr>
            <a:grpSpLocks/>
          </p:cNvGrpSpPr>
          <p:nvPr/>
        </p:nvGrpSpPr>
        <p:grpSpPr bwMode="auto">
          <a:xfrm>
            <a:off x="4572000" y="6291263"/>
            <a:ext cx="2112963" cy="328612"/>
            <a:chOff x="2160" y="5284"/>
            <a:chExt cx="998" cy="275"/>
          </a:xfrm>
        </p:grpSpPr>
        <p:sp>
          <p:nvSpPr>
            <p:cNvPr id="38944" name="Line 32"/>
            <p:cNvSpPr>
              <a:spLocks noChangeShapeType="1"/>
            </p:cNvSpPr>
            <p:nvPr/>
          </p:nvSpPr>
          <p:spPr bwMode="auto">
            <a:xfrm>
              <a:off x="2160" y="5284"/>
              <a:ext cx="272" cy="1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2" name="Text Box 33"/>
            <p:cNvSpPr txBox="1">
              <a:spLocks noChangeArrowheads="1"/>
            </p:cNvSpPr>
            <p:nvPr/>
          </p:nvSpPr>
          <p:spPr bwMode="auto">
            <a:xfrm>
              <a:off x="2387" y="5329"/>
              <a:ext cx="77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Φίλη</a:t>
              </a:r>
            </a:p>
          </p:txBody>
        </p:sp>
      </p:grpSp>
      <p:sp>
        <p:nvSpPr>
          <p:cNvPr id="30743" name="Oval 34"/>
          <p:cNvSpPr>
            <a:spLocks noChangeArrowheads="1"/>
          </p:cNvSpPr>
          <p:nvPr/>
        </p:nvSpPr>
        <p:spPr bwMode="auto">
          <a:xfrm>
            <a:off x="1308100" y="5718175"/>
            <a:ext cx="95250" cy="523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44" name="Text Box 36"/>
          <p:cNvSpPr txBox="1">
            <a:spLocks noChangeArrowheads="1"/>
          </p:cNvSpPr>
          <p:nvPr/>
        </p:nvSpPr>
        <p:spPr bwMode="auto">
          <a:xfrm>
            <a:off x="252413" y="6308725"/>
            <a:ext cx="827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Χ</a:t>
            </a:r>
            <a:r>
              <a:rPr lang="en-US" sz="1800" b="1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1</a:t>
            </a:r>
            <a:endParaRPr lang="el-GR" sz="1800" b="1">
              <a:solidFill>
                <a:schemeClr val="accent2"/>
              </a:solidFill>
              <a:latin typeface="Arial Unicode MS" charset="0"/>
              <a:cs typeface="Arial Unicode MS" charset="0"/>
            </a:endParaRPr>
          </a:p>
        </p:txBody>
      </p:sp>
      <p:sp>
        <p:nvSpPr>
          <p:cNvPr id="30745" name="Oval 37"/>
          <p:cNvSpPr>
            <a:spLocks noChangeArrowheads="1"/>
          </p:cNvSpPr>
          <p:nvPr/>
        </p:nvSpPr>
        <p:spPr bwMode="auto">
          <a:xfrm>
            <a:off x="6108700" y="5319713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46" name="Oval 38"/>
          <p:cNvSpPr>
            <a:spLocks noChangeArrowheads="1"/>
          </p:cNvSpPr>
          <p:nvPr/>
        </p:nvSpPr>
        <p:spPr bwMode="auto">
          <a:xfrm>
            <a:off x="2363788" y="5913438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47" name="Oval 39"/>
          <p:cNvSpPr>
            <a:spLocks noChangeArrowheads="1"/>
          </p:cNvSpPr>
          <p:nvPr/>
        </p:nvSpPr>
        <p:spPr bwMode="auto">
          <a:xfrm>
            <a:off x="5722938" y="5913438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48" name="Oval 40"/>
          <p:cNvSpPr>
            <a:spLocks noChangeArrowheads="1"/>
          </p:cNvSpPr>
          <p:nvPr/>
        </p:nvSpPr>
        <p:spPr bwMode="auto">
          <a:xfrm>
            <a:off x="1789113" y="6345238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49" name="Oval 41"/>
          <p:cNvSpPr>
            <a:spLocks noChangeArrowheads="1"/>
          </p:cNvSpPr>
          <p:nvPr/>
        </p:nvSpPr>
        <p:spPr bwMode="auto">
          <a:xfrm>
            <a:off x="3322638" y="5265738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50" name="Oval 42"/>
          <p:cNvSpPr>
            <a:spLocks noChangeArrowheads="1"/>
          </p:cNvSpPr>
          <p:nvPr/>
        </p:nvSpPr>
        <p:spPr bwMode="auto">
          <a:xfrm>
            <a:off x="3898900" y="6507163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51" name="Oval 43"/>
          <p:cNvSpPr>
            <a:spLocks noChangeArrowheads="1"/>
          </p:cNvSpPr>
          <p:nvPr/>
        </p:nvSpPr>
        <p:spPr bwMode="auto">
          <a:xfrm>
            <a:off x="4954588" y="5211763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52" name="Oval 44"/>
          <p:cNvSpPr>
            <a:spLocks noChangeArrowheads="1"/>
          </p:cNvSpPr>
          <p:nvPr/>
        </p:nvSpPr>
        <p:spPr bwMode="auto">
          <a:xfrm>
            <a:off x="5916613" y="6183313"/>
            <a:ext cx="96837" cy="53975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8957" name="Line 45"/>
          <p:cNvSpPr>
            <a:spLocks noChangeShapeType="1"/>
          </p:cNvSpPr>
          <p:nvPr/>
        </p:nvSpPr>
        <p:spPr bwMode="auto">
          <a:xfrm flipV="1">
            <a:off x="3516313" y="5535613"/>
            <a:ext cx="1728787" cy="755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4" name="Oval 46"/>
          <p:cNvSpPr>
            <a:spLocks noChangeArrowheads="1"/>
          </p:cNvSpPr>
          <p:nvPr/>
        </p:nvSpPr>
        <p:spPr bwMode="auto">
          <a:xfrm>
            <a:off x="5435600" y="6561138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sp>
        <p:nvSpPr>
          <p:cNvPr id="30755" name="Oval 47"/>
          <p:cNvSpPr>
            <a:spLocks noChangeArrowheads="1"/>
          </p:cNvSpPr>
          <p:nvPr/>
        </p:nvSpPr>
        <p:spPr bwMode="auto">
          <a:xfrm>
            <a:off x="2076450" y="5481638"/>
            <a:ext cx="95250" cy="523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 Unicode MS" charset="0"/>
              <a:cs typeface="Arial Unicode MS" charset="0"/>
            </a:endParaRPr>
          </a:p>
        </p:txBody>
      </p:sp>
      <p:grpSp>
        <p:nvGrpSpPr>
          <p:cNvPr id="30756" name="Group 48"/>
          <p:cNvGrpSpPr>
            <a:grpSpLocks/>
          </p:cNvGrpSpPr>
          <p:nvPr/>
        </p:nvGrpSpPr>
        <p:grpSpPr bwMode="auto">
          <a:xfrm>
            <a:off x="827088" y="2924175"/>
            <a:ext cx="8858250" cy="1924050"/>
            <a:chOff x="663" y="2703"/>
            <a:chExt cx="3731" cy="1260"/>
          </a:xfrm>
        </p:grpSpPr>
        <p:grpSp>
          <p:nvGrpSpPr>
            <p:cNvPr id="30856" name="Group 49"/>
            <p:cNvGrpSpPr>
              <a:grpSpLocks/>
            </p:cNvGrpSpPr>
            <p:nvPr/>
          </p:nvGrpSpPr>
          <p:grpSpPr bwMode="auto">
            <a:xfrm>
              <a:off x="663" y="3379"/>
              <a:ext cx="183" cy="67"/>
              <a:chOff x="210" y="3288"/>
              <a:chExt cx="470" cy="91"/>
            </a:xfrm>
          </p:grpSpPr>
          <p:sp>
            <p:nvSpPr>
              <p:cNvPr id="38962" name="Line 50"/>
              <p:cNvSpPr>
                <a:spLocks noChangeShapeType="1"/>
              </p:cNvSpPr>
              <p:nvPr/>
            </p:nvSpPr>
            <p:spPr bwMode="auto">
              <a:xfrm>
                <a:off x="210" y="3288"/>
                <a:ext cx="472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63" name="Line 51"/>
              <p:cNvSpPr>
                <a:spLocks noChangeShapeType="1"/>
              </p:cNvSpPr>
              <p:nvPr/>
            </p:nvSpPr>
            <p:spPr bwMode="auto">
              <a:xfrm flipH="1">
                <a:off x="215" y="3379"/>
                <a:ext cx="448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57" name="Group 52"/>
            <p:cNvGrpSpPr>
              <a:grpSpLocks/>
            </p:cNvGrpSpPr>
            <p:nvPr/>
          </p:nvGrpSpPr>
          <p:grpSpPr bwMode="auto">
            <a:xfrm rot="10800000">
              <a:off x="1842" y="3379"/>
              <a:ext cx="196" cy="56"/>
              <a:chOff x="210" y="3288"/>
              <a:chExt cx="470" cy="91"/>
            </a:xfrm>
          </p:grpSpPr>
          <p:sp>
            <p:nvSpPr>
              <p:cNvPr id="38965" name="Line 53"/>
              <p:cNvSpPr>
                <a:spLocks noChangeShapeType="1"/>
              </p:cNvSpPr>
              <p:nvPr/>
            </p:nvSpPr>
            <p:spPr bwMode="auto">
              <a:xfrm>
                <a:off x="214" y="3310"/>
                <a:ext cx="468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66" name="Line 54"/>
              <p:cNvSpPr>
                <a:spLocks noChangeShapeType="1"/>
              </p:cNvSpPr>
              <p:nvPr/>
            </p:nvSpPr>
            <p:spPr bwMode="auto">
              <a:xfrm flipH="1">
                <a:off x="228" y="3403"/>
                <a:ext cx="443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58" name="Group 55"/>
            <p:cNvGrpSpPr>
              <a:grpSpLocks/>
            </p:cNvGrpSpPr>
            <p:nvPr/>
          </p:nvGrpSpPr>
          <p:grpSpPr bwMode="auto">
            <a:xfrm rot="-5400000">
              <a:off x="1263" y="3868"/>
              <a:ext cx="130" cy="60"/>
              <a:chOff x="210" y="3288"/>
              <a:chExt cx="470" cy="91"/>
            </a:xfrm>
          </p:grpSpPr>
          <p:sp>
            <p:nvSpPr>
              <p:cNvPr id="38968" name="Line 56"/>
              <p:cNvSpPr>
                <a:spLocks noChangeShapeType="1"/>
              </p:cNvSpPr>
              <p:nvPr/>
            </p:nvSpPr>
            <p:spPr bwMode="auto">
              <a:xfrm>
                <a:off x="225" y="3276"/>
                <a:ext cx="466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69" name="Line 57"/>
              <p:cNvSpPr>
                <a:spLocks noChangeShapeType="1"/>
              </p:cNvSpPr>
              <p:nvPr/>
            </p:nvSpPr>
            <p:spPr bwMode="auto">
              <a:xfrm flipH="1">
                <a:off x="210" y="3379"/>
                <a:ext cx="44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59" name="Group 58"/>
            <p:cNvGrpSpPr>
              <a:grpSpLocks/>
            </p:cNvGrpSpPr>
            <p:nvPr/>
          </p:nvGrpSpPr>
          <p:grpSpPr bwMode="auto">
            <a:xfrm rot="5400000">
              <a:off x="1236" y="2897"/>
              <a:ext cx="205" cy="82"/>
              <a:chOff x="210" y="3288"/>
              <a:chExt cx="470" cy="91"/>
            </a:xfrm>
          </p:grpSpPr>
          <p:sp>
            <p:nvSpPr>
              <p:cNvPr id="38971" name="Line 59"/>
              <p:cNvSpPr>
                <a:spLocks noChangeShapeType="1"/>
              </p:cNvSpPr>
              <p:nvPr/>
            </p:nvSpPr>
            <p:spPr bwMode="auto">
              <a:xfrm>
                <a:off x="168" y="3288"/>
                <a:ext cx="47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72" name="Line 60"/>
              <p:cNvSpPr>
                <a:spLocks noChangeShapeType="1"/>
              </p:cNvSpPr>
              <p:nvPr/>
            </p:nvSpPr>
            <p:spPr bwMode="auto">
              <a:xfrm flipH="1">
                <a:off x="173" y="3379"/>
                <a:ext cx="446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60" name="Group 61"/>
            <p:cNvGrpSpPr>
              <a:grpSpLocks/>
            </p:cNvGrpSpPr>
            <p:nvPr/>
          </p:nvGrpSpPr>
          <p:grpSpPr bwMode="auto">
            <a:xfrm>
              <a:off x="2659" y="3379"/>
              <a:ext cx="212" cy="61"/>
              <a:chOff x="210" y="3288"/>
              <a:chExt cx="470" cy="91"/>
            </a:xfrm>
          </p:grpSpPr>
          <p:sp>
            <p:nvSpPr>
              <p:cNvPr id="38974" name="Line 62"/>
              <p:cNvSpPr>
                <a:spLocks noChangeShapeType="1"/>
              </p:cNvSpPr>
              <p:nvPr/>
            </p:nvSpPr>
            <p:spPr bwMode="auto">
              <a:xfrm>
                <a:off x="210" y="3288"/>
                <a:ext cx="471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75" name="Line 63"/>
              <p:cNvSpPr>
                <a:spLocks noChangeShapeType="1"/>
              </p:cNvSpPr>
              <p:nvPr/>
            </p:nvSpPr>
            <p:spPr bwMode="auto">
              <a:xfrm flipH="1">
                <a:off x="214" y="3379"/>
                <a:ext cx="449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61" name="Group 64"/>
            <p:cNvGrpSpPr>
              <a:grpSpLocks/>
            </p:cNvGrpSpPr>
            <p:nvPr/>
          </p:nvGrpSpPr>
          <p:grpSpPr bwMode="auto">
            <a:xfrm rot="10800000">
              <a:off x="3838" y="3379"/>
              <a:ext cx="167" cy="67"/>
              <a:chOff x="210" y="3288"/>
              <a:chExt cx="470" cy="91"/>
            </a:xfrm>
          </p:grpSpPr>
          <p:sp>
            <p:nvSpPr>
              <p:cNvPr id="38977" name="Line 65"/>
              <p:cNvSpPr>
                <a:spLocks noChangeShapeType="1"/>
              </p:cNvSpPr>
              <p:nvPr/>
            </p:nvSpPr>
            <p:spPr bwMode="auto">
              <a:xfrm>
                <a:off x="233" y="3293"/>
                <a:ext cx="47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78" name="Line 66"/>
              <p:cNvSpPr>
                <a:spLocks noChangeShapeType="1"/>
              </p:cNvSpPr>
              <p:nvPr/>
            </p:nvSpPr>
            <p:spPr bwMode="auto">
              <a:xfrm flipH="1">
                <a:off x="239" y="3385"/>
                <a:ext cx="455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62" name="Group 67"/>
            <p:cNvGrpSpPr>
              <a:grpSpLocks/>
            </p:cNvGrpSpPr>
            <p:nvPr/>
          </p:nvGrpSpPr>
          <p:grpSpPr bwMode="auto">
            <a:xfrm rot="-5400000">
              <a:off x="3313" y="3859"/>
              <a:ext cx="130" cy="78"/>
              <a:chOff x="210" y="3288"/>
              <a:chExt cx="470" cy="91"/>
            </a:xfrm>
          </p:grpSpPr>
          <p:sp>
            <p:nvSpPr>
              <p:cNvPr id="38980" name="Line 68"/>
              <p:cNvSpPr>
                <a:spLocks noChangeShapeType="1"/>
              </p:cNvSpPr>
              <p:nvPr/>
            </p:nvSpPr>
            <p:spPr bwMode="auto">
              <a:xfrm>
                <a:off x="225" y="3276"/>
                <a:ext cx="466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81" name="Line 69"/>
              <p:cNvSpPr>
                <a:spLocks noChangeShapeType="1"/>
              </p:cNvSpPr>
              <p:nvPr/>
            </p:nvSpPr>
            <p:spPr bwMode="auto">
              <a:xfrm flipH="1">
                <a:off x="210" y="3379"/>
                <a:ext cx="44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863" name="Group 70"/>
            <p:cNvGrpSpPr>
              <a:grpSpLocks/>
            </p:cNvGrpSpPr>
            <p:nvPr/>
          </p:nvGrpSpPr>
          <p:grpSpPr bwMode="auto">
            <a:xfrm rot="5400000">
              <a:off x="3252" y="2922"/>
              <a:ext cx="160" cy="76"/>
              <a:chOff x="210" y="3288"/>
              <a:chExt cx="470" cy="91"/>
            </a:xfrm>
          </p:grpSpPr>
          <p:sp>
            <p:nvSpPr>
              <p:cNvPr id="38983" name="Line 71"/>
              <p:cNvSpPr>
                <a:spLocks noChangeShapeType="1"/>
              </p:cNvSpPr>
              <p:nvPr/>
            </p:nvSpPr>
            <p:spPr bwMode="auto">
              <a:xfrm>
                <a:off x="170" y="3292"/>
                <a:ext cx="47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84" name="Line 72"/>
              <p:cNvSpPr>
                <a:spLocks noChangeShapeType="1"/>
              </p:cNvSpPr>
              <p:nvPr/>
            </p:nvSpPr>
            <p:spPr bwMode="auto">
              <a:xfrm flipH="1">
                <a:off x="176" y="3380"/>
                <a:ext cx="449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arrow" w="med" len="med"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0864" name="Text Box 73"/>
            <p:cNvSpPr txBox="1">
              <a:spLocks noChangeArrowheads="1"/>
            </p:cNvSpPr>
            <p:nvPr/>
          </p:nvSpPr>
          <p:spPr bwMode="auto">
            <a:xfrm>
              <a:off x="3473" y="2703"/>
              <a:ext cx="921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l-GR" sz="12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l-GR" sz="12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</p:txBody>
        </p:sp>
      </p:grpSp>
      <p:grpSp>
        <p:nvGrpSpPr>
          <p:cNvPr id="30757" name="Group 74"/>
          <p:cNvGrpSpPr>
            <a:grpSpLocks/>
          </p:cNvGrpSpPr>
          <p:nvPr/>
        </p:nvGrpSpPr>
        <p:grpSpPr bwMode="auto">
          <a:xfrm>
            <a:off x="0" y="3357563"/>
            <a:ext cx="9396413" cy="1592262"/>
            <a:chOff x="255" y="2789"/>
            <a:chExt cx="4156" cy="1376"/>
          </a:xfrm>
        </p:grpSpPr>
        <p:sp>
          <p:nvSpPr>
            <p:cNvPr id="38987" name="Line 75"/>
            <p:cNvSpPr>
              <a:spLocks noChangeShapeType="1"/>
            </p:cNvSpPr>
            <p:nvPr/>
          </p:nvSpPr>
          <p:spPr bwMode="auto">
            <a:xfrm rot="3796764">
              <a:off x="1198" y="3416"/>
              <a:ext cx="192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4" name="Text Box 76"/>
            <p:cNvSpPr txBox="1">
              <a:spLocks noChangeArrowheads="1"/>
            </p:cNvSpPr>
            <p:nvPr/>
          </p:nvSpPr>
          <p:spPr bwMode="auto">
            <a:xfrm>
              <a:off x="1706" y="2789"/>
              <a:ext cx="81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l-GR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Καφενείο</a:t>
              </a:r>
            </a:p>
          </p:txBody>
        </p:sp>
        <p:sp>
          <p:nvSpPr>
            <p:cNvPr id="38989" name="Line 77"/>
            <p:cNvSpPr>
              <a:spLocks noChangeShapeType="1"/>
            </p:cNvSpPr>
            <p:nvPr/>
          </p:nvSpPr>
          <p:spPr bwMode="auto">
            <a:xfrm flipV="1">
              <a:off x="1706" y="2925"/>
              <a:ext cx="317" cy="23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990" name="Line 78"/>
            <p:cNvSpPr>
              <a:spLocks noChangeShapeType="1"/>
            </p:cNvSpPr>
            <p:nvPr/>
          </p:nvSpPr>
          <p:spPr bwMode="auto">
            <a:xfrm flipH="1" flipV="1">
              <a:off x="709" y="2925"/>
              <a:ext cx="271" cy="23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7" name="Text Box 79"/>
            <p:cNvSpPr txBox="1">
              <a:spLocks noChangeArrowheads="1"/>
            </p:cNvSpPr>
            <p:nvPr/>
          </p:nvSpPr>
          <p:spPr bwMode="auto">
            <a:xfrm>
              <a:off x="255" y="2789"/>
              <a:ext cx="952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1200">
                  <a:solidFill>
                    <a:schemeClr val="accent2"/>
                  </a:solidFill>
                </a:rPr>
                <a:t>     </a:t>
              </a:r>
              <a:r>
                <a:rPr lang="el-GR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Γειτόνισσα</a:t>
              </a:r>
              <a:r>
                <a:rPr lang="en-US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 </a:t>
              </a:r>
              <a:endParaRPr lang="el-GR" sz="18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8992" name="Line 80"/>
            <p:cNvSpPr>
              <a:spLocks noChangeShapeType="1"/>
            </p:cNvSpPr>
            <p:nvPr/>
          </p:nvSpPr>
          <p:spPr bwMode="auto">
            <a:xfrm>
              <a:off x="3504" y="3747"/>
              <a:ext cx="543" cy="1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9" name="Text Box 81"/>
            <p:cNvSpPr txBox="1">
              <a:spLocks noChangeArrowheads="1"/>
            </p:cNvSpPr>
            <p:nvPr/>
          </p:nvSpPr>
          <p:spPr bwMode="auto">
            <a:xfrm>
              <a:off x="3884" y="3928"/>
              <a:ext cx="527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rPr>
                <a:t>Φίλη</a:t>
              </a:r>
            </a:p>
          </p:txBody>
        </p:sp>
        <p:grpSp>
          <p:nvGrpSpPr>
            <p:cNvPr id="30840" name="Group 82"/>
            <p:cNvGrpSpPr>
              <a:grpSpLocks/>
            </p:cNvGrpSpPr>
            <p:nvPr/>
          </p:nvGrpSpPr>
          <p:grpSpPr bwMode="auto">
            <a:xfrm>
              <a:off x="1024" y="3111"/>
              <a:ext cx="2676" cy="702"/>
              <a:chOff x="1024" y="3111"/>
              <a:chExt cx="2676" cy="702"/>
            </a:xfrm>
          </p:grpSpPr>
          <p:sp>
            <p:nvSpPr>
              <p:cNvPr id="38995" name="Line 83"/>
              <p:cNvSpPr>
                <a:spLocks noChangeShapeType="1"/>
              </p:cNvSpPr>
              <p:nvPr/>
            </p:nvSpPr>
            <p:spPr bwMode="auto">
              <a:xfrm>
                <a:off x="1145" y="335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96" name="Line 84"/>
              <p:cNvSpPr>
                <a:spLocks noChangeShapeType="1"/>
              </p:cNvSpPr>
              <p:nvPr/>
            </p:nvSpPr>
            <p:spPr bwMode="auto">
              <a:xfrm>
                <a:off x="1599" y="335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997" name="Line 85"/>
              <p:cNvSpPr>
                <a:spLocks noChangeShapeType="1"/>
              </p:cNvSpPr>
              <p:nvPr/>
            </p:nvSpPr>
            <p:spPr bwMode="auto">
              <a:xfrm>
                <a:off x="3169" y="3487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845" name="Oval 86"/>
              <p:cNvSpPr>
                <a:spLocks noChangeArrowheads="1"/>
              </p:cNvSpPr>
              <p:nvPr/>
            </p:nvSpPr>
            <p:spPr bwMode="auto">
              <a:xfrm>
                <a:off x="1024" y="3113"/>
                <a:ext cx="227" cy="228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846" name="Rectangle 87"/>
              <p:cNvSpPr>
                <a:spLocks noChangeArrowheads="1"/>
              </p:cNvSpPr>
              <p:nvPr/>
            </p:nvSpPr>
            <p:spPr bwMode="auto">
              <a:xfrm>
                <a:off x="1281" y="3564"/>
                <a:ext cx="182" cy="18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847" name="Rectangle 88"/>
              <p:cNvSpPr>
                <a:spLocks noChangeArrowheads="1"/>
              </p:cNvSpPr>
              <p:nvPr/>
            </p:nvSpPr>
            <p:spPr bwMode="auto">
              <a:xfrm>
                <a:off x="1522" y="3157"/>
                <a:ext cx="182" cy="181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9001" name="Line 89"/>
              <p:cNvSpPr>
                <a:spLocks noChangeShapeType="1"/>
              </p:cNvSpPr>
              <p:nvPr/>
            </p:nvSpPr>
            <p:spPr bwMode="auto">
              <a:xfrm>
                <a:off x="1160" y="3496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002" name="Line 90"/>
              <p:cNvSpPr>
                <a:spLocks noChangeShapeType="1"/>
              </p:cNvSpPr>
              <p:nvPr/>
            </p:nvSpPr>
            <p:spPr bwMode="auto">
              <a:xfrm flipV="1">
                <a:off x="1372" y="3474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850" name="Oval 91"/>
              <p:cNvSpPr>
                <a:spLocks noChangeArrowheads="1"/>
              </p:cNvSpPr>
              <p:nvPr/>
            </p:nvSpPr>
            <p:spPr bwMode="auto">
              <a:xfrm>
                <a:off x="3065" y="3113"/>
                <a:ext cx="227" cy="228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9004" name="Line 92"/>
              <p:cNvSpPr>
                <a:spLocks noChangeShapeType="1"/>
              </p:cNvSpPr>
              <p:nvPr/>
            </p:nvSpPr>
            <p:spPr bwMode="auto">
              <a:xfrm>
                <a:off x="3169" y="3338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852" name="Rectangle 93"/>
              <p:cNvSpPr>
                <a:spLocks noChangeArrowheads="1"/>
              </p:cNvSpPr>
              <p:nvPr/>
            </p:nvSpPr>
            <p:spPr bwMode="auto">
              <a:xfrm>
                <a:off x="3518" y="3157"/>
                <a:ext cx="182" cy="181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9006" name="Line 94"/>
              <p:cNvSpPr>
                <a:spLocks noChangeShapeType="1"/>
              </p:cNvSpPr>
              <p:nvPr/>
            </p:nvSpPr>
            <p:spPr bwMode="auto">
              <a:xfrm>
                <a:off x="3622" y="3338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007" name="Line 95"/>
              <p:cNvSpPr>
                <a:spLocks noChangeShapeType="1"/>
              </p:cNvSpPr>
              <p:nvPr/>
            </p:nvSpPr>
            <p:spPr bwMode="auto">
              <a:xfrm flipV="1">
                <a:off x="3396" y="3474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855" name="Oval 96"/>
              <p:cNvSpPr>
                <a:spLocks noChangeArrowheads="1"/>
              </p:cNvSpPr>
              <p:nvPr/>
            </p:nvSpPr>
            <p:spPr bwMode="auto">
              <a:xfrm>
                <a:off x="3291" y="3586"/>
                <a:ext cx="227" cy="226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</p:grpSp>
        <p:sp>
          <p:nvSpPr>
            <p:cNvPr id="39009" name="Line 97"/>
            <p:cNvSpPr>
              <a:spLocks noChangeShapeType="1"/>
            </p:cNvSpPr>
            <p:nvPr/>
          </p:nvSpPr>
          <p:spPr bwMode="auto">
            <a:xfrm flipV="1">
              <a:off x="1480" y="2971"/>
              <a:ext cx="725" cy="67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758" name="Group 98"/>
          <p:cNvGrpSpPr>
            <a:grpSpLocks/>
          </p:cNvGrpSpPr>
          <p:nvPr/>
        </p:nvGrpSpPr>
        <p:grpSpPr bwMode="auto">
          <a:xfrm>
            <a:off x="758825" y="2276475"/>
            <a:ext cx="8224838" cy="361950"/>
            <a:chOff x="435" y="1827"/>
            <a:chExt cx="3885" cy="324"/>
          </a:xfrm>
        </p:grpSpPr>
        <p:sp>
          <p:nvSpPr>
            <p:cNvPr id="30831" name="Text Box 99"/>
            <p:cNvSpPr txBox="1">
              <a:spLocks noChangeArrowheads="1"/>
            </p:cNvSpPr>
            <p:nvPr/>
          </p:nvSpPr>
          <p:spPr bwMode="auto">
            <a:xfrm>
              <a:off x="3430" y="1934"/>
              <a:ext cx="89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endParaRPr lang="en-US" sz="12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0832" name="Text Box 100"/>
            <p:cNvSpPr txBox="1">
              <a:spLocks noChangeArrowheads="1"/>
            </p:cNvSpPr>
            <p:nvPr/>
          </p:nvSpPr>
          <p:spPr bwMode="auto">
            <a:xfrm rot="-5400000">
              <a:off x="337" y="1925"/>
              <a:ext cx="324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lnSpc>
                  <a:spcPct val="65000"/>
                </a:lnSpc>
                <a:spcBef>
                  <a:spcPct val="50000"/>
                </a:spcBef>
              </a:pPr>
              <a:endParaRPr lang="en-US" sz="1800">
                <a:solidFill>
                  <a:schemeClr val="tx1"/>
                </a:solidFill>
                <a:latin typeface="Arial Unicode MS" charset="0"/>
                <a:cs typeface="Arial Unicode MS" charset="0"/>
              </a:endParaRPr>
            </a:p>
          </p:txBody>
        </p:sp>
      </p:grpSp>
      <p:sp>
        <p:nvSpPr>
          <p:cNvPr id="30759" name="Text Box 101"/>
          <p:cNvSpPr txBox="1">
            <a:spLocks noChangeArrowheads="1"/>
          </p:cNvSpPr>
          <p:nvPr/>
        </p:nvSpPr>
        <p:spPr bwMode="auto">
          <a:xfrm>
            <a:off x="7019925" y="2636838"/>
            <a:ext cx="19192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>
                <a:solidFill>
                  <a:schemeClr val="accent2"/>
                </a:solidFill>
              </a:rPr>
              <a:t> </a:t>
            </a:r>
            <a:endParaRPr lang="el-GR" sz="1200">
              <a:solidFill>
                <a:schemeClr val="accent2"/>
              </a:solidFill>
              <a:latin typeface="Arial Unicode MS" charset="0"/>
              <a:cs typeface="Arial Unicode MS" charset="0"/>
            </a:endParaRPr>
          </a:p>
        </p:txBody>
      </p:sp>
      <p:grpSp>
        <p:nvGrpSpPr>
          <p:cNvPr id="30760" name="Group 102"/>
          <p:cNvGrpSpPr>
            <a:grpSpLocks/>
          </p:cNvGrpSpPr>
          <p:nvPr/>
        </p:nvGrpSpPr>
        <p:grpSpPr bwMode="auto">
          <a:xfrm>
            <a:off x="611188" y="1341438"/>
            <a:ext cx="5121275" cy="1025525"/>
            <a:chOff x="390" y="1104"/>
            <a:chExt cx="2419" cy="771"/>
          </a:xfrm>
        </p:grpSpPr>
        <p:sp>
          <p:nvSpPr>
            <p:cNvPr id="30828" name="Rectangle 103"/>
            <p:cNvSpPr>
              <a:spLocks noChangeArrowheads="1"/>
            </p:cNvSpPr>
            <p:nvPr/>
          </p:nvSpPr>
          <p:spPr bwMode="auto">
            <a:xfrm>
              <a:off x="1539" y="1382"/>
              <a:ext cx="272" cy="22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0829" name="Oval 104"/>
            <p:cNvSpPr>
              <a:spLocks noChangeArrowheads="1"/>
            </p:cNvSpPr>
            <p:nvPr/>
          </p:nvSpPr>
          <p:spPr bwMode="auto">
            <a:xfrm>
              <a:off x="2537" y="1384"/>
              <a:ext cx="272" cy="272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0830" name="Text Box 105"/>
            <p:cNvSpPr txBox="1">
              <a:spLocks noChangeArrowheads="1"/>
            </p:cNvSpPr>
            <p:nvPr/>
          </p:nvSpPr>
          <p:spPr bwMode="auto">
            <a:xfrm rot="-5400000">
              <a:off x="57" y="1437"/>
              <a:ext cx="771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75000"/>
                </a:spcBef>
              </a:pPr>
              <a:endParaRPr lang="en-US" sz="12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</p:txBody>
        </p:sp>
      </p:grpSp>
      <p:grpSp>
        <p:nvGrpSpPr>
          <p:cNvPr id="30761" name="Group 106"/>
          <p:cNvGrpSpPr>
            <a:grpSpLocks/>
          </p:cNvGrpSpPr>
          <p:nvPr/>
        </p:nvGrpSpPr>
        <p:grpSpPr bwMode="auto">
          <a:xfrm>
            <a:off x="2700338" y="1557338"/>
            <a:ext cx="5729287" cy="720725"/>
            <a:chOff x="1403" y="1248"/>
            <a:chExt cx="2707" cy="513"/>
          </a:xfrm>
        </p:grpSpPr>
        <p:sp>
          <p:nvSpPr>
            <p:cNvPr id="30826" name="Oval 107"/>
            <p:cNvSpPr>
              <a:spLocks noChangeArrowheads="1"/>
            </p:cNvSpPr>
            <p:nvPr/>
          </p:nvSpPr>
          <p:spPr bwMode="auto">
            <a:xfrm>
              <a:off x="1403" y="1248"/>
              <a:ext cx="1542" cy="499"/>
            </a:xfrm>
            <a:prstGeom prst="ellips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Arial Unicode MS" charset="0"/>
                <a:cs typeface="Arial Unicode MS" charset="0"/>
              </a:endParaRPr>
            </a:p>
          </p:txBody>
        </p:sp>
        <p:sp>
          <p:nvSpPr>
            <p:cNvPr id="30827" name="Text Box 108"/>
            <p:cNvSpPr txBox="1">
              <a:spLocks noChangeArrowheads="1"/>
            </p:cNvSpPr>
            <p:nvPr/>
          </p:nvSpPr>
          <p:spPr bwMode="auto">
            <a:xfrm>
              <a:off x="3339" y="1566"/>
              <a:ext cx="77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Arial" charset="0"/>
                  <a:ea typeface="ＭＳ Ｐゴシック" charset="0"/>
                  <a:cs typeface="Geneva" charset="0"/>
                  <a:sym typeface="Arial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  <a:ea typeface="Geneva" charset="0"/>
                  <a:cs typeface="Geneva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sz="1200">
                <a:solidFill>
                  <a:schemeClr val="accent2"/>
                </a:solidFill>
                <a:latin typeface="Arial Unicode MS" charset="0"/>
                <a:cs typeface="Arial Unicode MS" charset="0"/>
              </a:endParaRPr>
            </a:p>
          </p:txBody>
        </p:sp>
      </p:grpSp>
      <p:grpSp>
        <p:nvGrpSpPr>
          <p:cNvPr id="30762" name="Group 109"/>
          <p:cNvGrpSpPr>
            <a:grpSpLocks/>
          </p:cNvGrpSpPr>
          <p:nvPr/>
        </p:nvGrpSpPr>
        <p:grpSpPr bwMode="auto">
          <a:xfrm>
            <a:off x="684213" y="187325"/>
            <a:ext cx="8459787" cy="1639888"/>
            <a:chOff x="394" y="329"/>
            <a:chExt cx="3989" cy="1190"/>
          </a:xfrm>
        </p:grpSpPr>
        <p:sp>
          <p:nvSpPr>
            <p:cNvPr id="39022" name="Line 110"/>
            <p:cNvSpPr>
              <a:spLocks noChangeShapeType="1"/>
            </p:cNvSpPr>
            <p:nvPr/>
          </p:nvSpPr>
          <p:spPr bwMode="auto">
            <a:xfrm flipH="1" flipV="1">
              <a:off x="1117" y="884"/>
              <a:ext cx="408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23" name="Line 111"/>
            <p:cNvSpPr>
              <a:spLocks noChangeShapeType="1"/>
            </p:cNvSpPr>
            <p:nvPr/>
          </p:nvSpPr>
          <p:spPr bwMode="auto">
            <a:xfrm flipH="1" flipV="1">
              <a:off x="1207" y="793"/>
              <a:ext cx="590" cy="5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24" name="Line 112"/>
            <p:cNvSpPr>
              <a:spLocks noChangeShapeType="1"/>
            </p:cNvSpPr>
            <p:nvPr/>
          </p:nvSpPr>
          <p:spPr bwMode="auto">
            <a:xfrm flipV="1">
              <a:off x="2614" y="884"/>
              <a:ext cx="543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25" name="Line 113"/>
            <p:cNvSpPr>
              <a:spLocks noChangeShapeType="1"/>
            </p:cNvSpPr>
            <p:nvPr/>
          </p:nvSpPr>
          <p:spPr bwMode="auto">
            <a:xfrm flipV="1">
              <a:off x="2795" y="930"/>
              <a:ext cx="454" cy="5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26" name="Line 114"/>
            <p:cNvSpPr>
              <a:spLocks noChangeShapeType="1"/>
            </p:cNvSpPr>
            <p:nvPr/>
          </p:nvSpPr>
          <p:spPr bwMode="auto">
            <a:xfrm flipV="1">
              <a:off x="1480" y="793"/>
              <a:ext cx="453" cy="5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27" name="Line 115"/>
            <p:cNvSpPr>
              <a:spLocks noChangeShapeType="1"/>
            </p:cNvSpPr>
            <p:nvPr/>
          </p:nvSpPr>
          <p:spPr bwMode="auto">
            <a:xfrm flipH="1" flipV="1">
              <a:off x="2341" y="748"/>
              <a:ext cx="454" cy="5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0774" name="Group 116"/>
            <p:cNvGrpSpPr>
              <a:grpSpLocks/>
            </p:cNvGrpSpPr>
            <p:nvPr/>
          </p:nvGrpSpPr>
          <p:grpSpPr bwMode="auto">
            <a:xfrm>
              <a:off x="394" y="329"/>
              <a:ext cx="3989" cy="868"/>
              <a:chOff x="394" y="329"/>
              <a:chExt cx="3989" cy="868"/>
            </a:xfrm>
          </p:grpSpPr>
          <p:sp>
            <p:nvSpPr>
              <p:cNvPr id="30775" name="Oval 117"/>
              <p:cNvSpPr>
                <a:spLocks noChangeArrowheads="1"/>
              </p:cNvSpPr>
              <p:nvPr/>
            </p:nvSpPr>
            <p:spPr bwMode="auto">
              <a:xfrm>
                <a:off x="1842" y="430"/>
                <a:ext cx="591" cy="40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accent2"/>
                  </a:solidFill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776" name="Text Box 118"/>
              <p:cNvSpPr txBox="1">
                <a:spLocks noChangeArrowheads="1"/>
              </p:cNvSpPr>
              <p:nvPr/>
            </p:nvSpPr>
            <p:spPr bwMode="auto">
              <a:xfrm rot="-5400000">
                <a:off x="25" y="698"/>
                <a:ext cx="867" cy="1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Geneva" charset="0"/>
                    <a:sym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777" name="Text Box 119"/>
              <p:cNvSpPr txBox="1">
                <a:spLocks noChangeArrowheads="1"/>
              </p:cNvSpPr>
              <p:nvPr/>
            </p:nvSpPr>
            <p:spPr bwMode="auto">
              <a:xfrm>
                <a:off x="3566" y="703"/>
                <a:ext cx="754" cy="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Geneva" charset="0"/>
                    <a:sym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endParaRPr>
              </a:p>
            </p:txBody>
          </p:sp>
          <p:grpSp>
            <p:nvGrpSpPr>
              <p:cNvPr id="30778" name="Group 120"/>
              <p:cNvGrpSpPr>
                <a:grpSpLocks/>
              </p:cNvGrpSpPr>
              <p:nvPr/>
            </p:nvGrpSpPr>
            <p:grpSpPr bwMode="auto">
              <a:xfrm>
                <a:off x="799" y="476"/>
                <a:ext cx="681" cy="499"/>
                <a:chOff x="799" y="476"/>
                <a:chExt cx="681" cy="499"/>
              </a:xfrm>
            </p:grpSpPr>
            <p:sp>
              <p:nvSpPr>
                <p:cNvPr id="30803" name="Oval 121"/>
                <p:cNvSpPr>
                  <a:spLocks noChangeArrowheads="1"/>
                </p:cNvSpPr>
                <p:nvPr/>
              </p:nvSpPr>
              <p:spPr bwMode="auto">
                <a:xfrm>
                  <a:off x="799" y="476"/>
                  <a:ext cx="681" cy="498"/>
                </a:xfrm>
                <a:prstGeom prst="ellips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Arial Unicode MS" charset="0"/>
                    <a:cs typeface="Arial Unicode MS" charset="0"/>
                  </a:endParaRPr>
                </a:p>
              </p:txBody>
            </p:sp>
            <p:sp>
              <p:nvSpPr>
                <p:cNvPr id="30804" name="Rectangle 122"/>
                <p:cNvSpPr>
                  <a:spLocks noChangeArrowheads="1"/>
                </p:cNvSpPr>
                <p:nvPr/>
              </p:nvSpPr>
              <p:spPr bwMode="auto">
                <a:xfrm>
                  <a:off x="1117" y="792"/>
                  <a:ext cx="91" cy="9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Arial Unicode MS" charset="0"/>
                    <a:cs typeface="Arial Unicode MS" charset="0"/>
                  </a:endParaRPr>
                </a:p>
              </p:txBody>
            </p:sp>
            <p:sp>
              <p:nvSpPr>
                <p:cNvPr id="308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1026" y="521"/>
                  <a:ext cx="91" cy="90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Arial Unicode MS" charset="0"/>
                    <a:cs typeface="Arial Unicode MS" charset="0"/>
                  </a:endParaRPr>
                </a:p>
              </p:txBody>
            </p:sp>
            <p:sp>
              <p:nvSpPr>
                <p:cNvPr id="30806" name="Oval 124"/>
                <p:cNvSpPr>
                  <a:spLocks noChangeArrowheads="1"/>
                </p:cNvSpPr>
                <p:nvPr/>
              </p:nvSpPr>
              <p:spPr bwMode="auto">
                <a:xfrm>
                  <a:off x="1298" y="612"/>
                  <a:ext cx="90" cy="90"/>
                </a:xfrm>
                <a:prstGeom prst="ellips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Arial Unicode MS" charset="0"/>
                    <a:cs typeface="Arial Unicode MS" charset="0"/>
                  </a:endParaRPr>
                </a:p>
              </p:txBody>
            </p:sp>
            <p:sp>
              <p:nvSpPr>
                <p:cNvPr id="30807" name="Oval 125"/>
                <p:cNvSpPr>
                  <a:spLocks noChangeArrowheads="1"/>
                </p:cNvSpPr>
                <p:nvPr/>
              </p:nvSpPr>
              <p:spPr bwMode="auto">
                <a:xfrm>
                  <a:off x="890" y="657"/>
                  <a:ext cx="91" cy="92"/>
                </a:xfrm>
                <a:prstGeom prst="ellips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Arial Unicode MS" charset="0"/>
                    <a:cs typeface="Arial Unicode MS" charset="0"/>
                  </a:endParaRPr>
                </a:p>
              </p:txBody>
            </p:sp>
            <p:grpSp>
              <p:nvGrpSpPr>
                <p:cNvPr id="30808" name="Group 126"/>
                <p:cNvGrpSpPr>
                  <a:grpSpLocks/>
                </p:cNvGrpSpPr>
                <p:nvPr/>
              </p:nvGrpSpPr>
              <p:grpSpPr bwMode="auto">
                <a:xfrm rot="1952088">
                  <a:off x="1162" y="567"/>
                  <a:ext cx="136" cy="46"/>
                  <a:chOff x="2024" y="703"/>
                  <a:chExt cx="680" cy="90"/>
                </a:xfrm>
              </p:grpSpPr>
              <p:sp>
                <p:nvSpPr>
                  <p:cNvPr id="3903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2065" y="704"/>
                    <a:ext cx="62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39040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00" y="795"/>
                    <a:ext cx="59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0809" name="Group 129"/>
                <p:cNvGrpSpPr>
                  <a:grpSpLocks/>
                </p:cNvGrpSpPr>
                <p:nvPr/>
              </p:nvGrpSpPr>
              <p:grpSpPr bwMode="auto">
                <a:xfrm rot="-2926937">
                  <a:off x="913" y="589"/>
                  <a:ext cx="90" cy="46"/>
                  <a:chOff x="2024" y="703"/>
                  <a:chExt cx="680" cy="90"/>
                </a:xfrm>
              </p:grpSpPr>
              <p:sp>
                <p:nvSpPr>
                  <p:cNvPr id="3904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2136" y="694"/>
                    <a:ext cx="61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39043" name="Line 1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107" y="781"/>
                    <a:ext cx="58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0810" name="Group 132"/>
                <p:cNvGrpSpPr>
                  <a:grpSpLocks/>
                </p:cNvGrpSpPr>
                <p:nvPr/>
              </p:nvGrpSpPr>
              <p:grpSpPr bwMode="auto">
                <a:xfrm rot="1712850">
                  <a:off x="981" y="748"/>
                  <a:ext cx="90" cy="46"/>
                  <a:chOff x="2024" y="703"/>
                  <a:chExt cx="680" cy="90"/>
                </a:xfrm>
              </p:grpSpPr>
              <p:sp>
                <p:nvSpPr>
                  <p:cNvPr id="39045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2009" y="688"/>
                    <a:ext cx="62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39046" name="Line 1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53" y="782"/>
                    <a:ext cx="58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0811" name="Group 135"/>
                <p:cNvGrpSpPr>
                  <a:grpSpLocks/>
                </p:cNvGrpSpPr>
                <p:nvPr/>
              </p:nvGrpSpPr>
              <p:grpSpPr bwMode="auto">
                <a:xfrm rot="18276239" flipH="1">
                  <a:off x="1230" y="726"/>
                  <a:ext cx="91" cy="45"/>
                  <a:chOff x="2024" y="703"/>
                  <a:chExt cx="680" cy="90"/>
                </a:xfrm>
              </p:grpSpPr>
              <p:sp>
                <p:nvSpPr>
                  <p:cNvPr id="39048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2058" y="695"/>
                    <a:ext cx="56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39049" name="Line 1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15" y="779"/>
                    <a:ext cx="53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0812" name="Group 138"/>
                <p:cNvGrpSpPr>
                  <a:grpSpLocks/>
                </p:cNvGrpSpPr>
                <p:nvPr/>
              </p:nvGrpSpPr>
              <p:grpSpPr bwMode="auto">
                <a:xfrm rot="3910022">
                  <a:off x="1072" y="657"/>
                  <a:ext cx="135" cy="46"/>
                  <a:chOff x="2024" y="703"/>
                  <a:chExt cx="680" cy="90"/>
                </a:xfrm>
              </p:grpSpPr>
              <p:sp>
                <p:nvSpPr>
                  <p:cNvPr id="39051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2035" y="695"/>
                    <a:ext cx="6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39052" name="Line 1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8" y="772"/>
                    <a:ext cx="5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grpSp>
              <p:nvGrpSpPr>
                <p:cNvPr id="30813" name="Group 141"/>
                <p:cNvGrpSpPr>
                  <a:grpSpLocks/>
                </p:cNvGrpSpPr>
                <p:nvPr/>
              </p:nvGrpSpPr>
              <p:grpSpPr bwMode="auto">
                <a:xfrm rot="-959561">
                  <a:off x="1026" y="645"/>
                  <a:ext cx="182" cy="44"/>
                  <a:chOff x="2024" y="703"/>
                  <a:chExt cx="680" cy="90"/>
                </a:xfrm>
              </p:grpSpPr>
              <p:sp>
                <p:nvSpPr>
                  <p:cNvPr id="39054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2062" y="690"/>
                    <a:ext cx="6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39055" name="Line 1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23" y="785"/>
                    <a:ext cx="58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 type="arrow" w="med" len="med"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</p:grpSp>
          <p:sp>
            <p:nvSpPr>
              <p:cNvPr id="30779" name="Oval 144"/>
              <p:cNvSpPr>
                <a:spLocks noChangeArrowheads="1"/>
              </p:cNvSpPr>
              <p:nvPr/>
            </p:nvSpPr>
            <p:spPr bwMode="auto">
              <a:xfrm rot="537505">
                <a:off x="2886" y="521"/>
                <a:ext cx="681" cy="498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780" name="Rectangle 145"/>
              <p:cNvSpPr>
                <a:spLocks noChangeArrowheads="1"/>
              </p:cNvSpPr>
              <p:nvPr/>
            </p:nvSpPr>
            <p:spPr bwMode="auto">
              <a:xfrm rot="537505">
                <a:off x="2976" y="702"/>
                <a:ext cx="91" cy="91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781" name="Oval 146"/>
              <p:cNvSpPr>
                <a:spLocks noChangeArrowheads="1"/>
              </p:cNvSpPr>
              <p:nvPr/>
            </p:nvSpPr>
            <p:spPr bwMode="auto">
              <a:xfrm rot="537505">
                <a:off x="3158" y="521"/>
                <a:ext cx="91" cy="90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grpSp>
            <p:nvGrpSpPr>
              <p:cNvPr id="30782" name="Group 147"/>
              <p:cNvGrpSpPr>
                <a:grpSpLocks/>
              </p:cNvGrpSpPr>
              <p:nvPr/>
            </p:nvGrpSpPr>
            <p:grpSpPr bwMode="auto">
              <a:xfrm rot="2489594">
                <a:off x="3269" y="627"/>
                <a:ext cx="136" cy="46"/>
                <a:chOff x="2024" y="703"/>
                <a:chExt cx="680" cy="90"/>
              </a:xfrm>
            </p:grpSpPr>
            <p:sp>
              <p:nvSpPr>
                <p:cNvPr id="39060" name="Line 148"/>
                <p:cNvSpPr>
                  <a:spLocks noChangeShapeType="1"/>
                </p:cNvSpPr>
                <p:nvPr/>
              </p:nvSpPr>
              <p:spPr bwMode="auto">
                <a:xfrm>
                  <a:off x="2059" y="705"/>
                  <a:ext cx="629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61" name="Line 149"/>
                <p:cNvSpPr>
                  <a:spLocks noChangeShapeType="1"/>
                </p:cNvSpPr>
                <p:nvPr/>
              </p:nvSpPr>
              <p:spPr bwMode="auto">
                <a:xfrm flipH="1">
                  <a:off x="2006" y="778"/>
                  <a:ext cx="573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0783" name="Group 150"/>
              <p:cNvGrpSpPr>
                <a:grpSpLocks/>
              </p:cNvGrpSpPr>
              <p:nvPr/>
            </p:nvGrpSpPr>
            <p:grpSpPr bwMode="auto">
              <a:xfrm rot="-2389431">
                <a:off x="3019" y="607"/>
                <a:ext cx="90" cy="46"/>
                <a:chOff x="2024" y="703"/>
                <a:chExt cx="680" cy="90"/>
              </a:xfrm>
            </p:grpSpPr>
            <p:sp>
              <p:nvSpPr>
                <p:cNvPr id="39063" name="Line 151"/>
                <p:cNvSpPr>
                  <a:spLocks noChangeShapeType="1"/>
                </p:cNvSpPr>
                <p:nvPr/>
              </p:nvSpPr>
              <p:spPr bwMode="auto">
                <a:xfrm>
                  <a:off x="2070" y="702"/>
                  <a:ext cx="633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64" name="Line 152"/>
                <p:cNvSpPr>
                  <a:spLocks noChangeShapeType="1"/>
                </p:cNvSpPr>
                <p:nvPr/>
              </p:nvSpPr>
              <p:spPr bwMode="auto">
                <a:xfrm flipH="1">
                  <a:off x="2027" y="761"/>
                  <a:ext cx="583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0784" name="Group 153"/>
              <p:cNvGrpSpPr>
                <a:grpSpLocks/>
              </p:cNvGrpSpPr>
              <p:nvPr/>
            </p:nvGrpSpPr>
            <p:grpSpPr bwMode="auto">
              <a:xfrm rot="2250355">
                <a:off x="3062" y="774"/>
                <a:ext cx="90" cy="46"/>
                <a:chOff x="2024" y="703"/>
                <a:chExt cx="680" cy="90"/>
              </a:xfrm>
            </p:grpSpPr>
            <p:sp>
              <p:nvSpPr>
                <p:cNvPr id="39066" name="Line 154"/>
                <p:cNvSpPr>
                  <a:spLocks noChangeShapeType="1"/>
                </p:cNvSpPr>
                <p:nvPr/>
              </p:nvSpPr>
              <p:spPr bwMode="auto">
                <a:xfrm>
                  <a:off x="2007" y="703"/>
                  <a:ext cx="633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67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1950" y="794"/>
                  <a:ext cx="60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0785" name="Group 156"/>
              <p:cNvGrpSpPr>
                <a:grpSpLocks/>
              </p:cNvGrpSpPr>
              <p:nvPr/>
            </p:nvGrpSpPr>
            <p:grpSpPr bwMode="auto">
              <a:xfrm rot="18813745" flipH="1">
                <a:off x="3311" y="791"/>
                <a:ext cx="91" cy="45"/>
                <a:chOff x="2024" y="703"/>
                <a:chExt cx="680" cy="90"/>
              </a:xfrm>
            </p:grpSpPr>
            <p:sp>
              <p:nvSpPr>
                <p:cNvPr id="39069" name="Line 157"/>
                <p:cNvSpPr>
                  <a:spLocks noChangeShapeType="1"/>
                </p:cNvSpPr>
                <p:nvPr/>
              </p:nvSpPr>
              <p:spPr bwMode="auto">
                <a:xfrm>
                  <a:off x="2082" y="694"/>
                  <a:ext cx="628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70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2047" y="793"/>
                  <a:ext cx="594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0786" name="Group 159"/>
              <p:cNvGrpSpPr>
                <a:grpSpLocks/>
              </p:cNvGrpSpPr>
              <p:nvPr/>
            </p:nvGrpSpPr>
            <p:grpSpPr bwMode="auto">
              <a:xfrm rot="4447527">
                <a:off x="3166" y="702"/>
                <a:ext cx="135" cy="46"/>
                <a:chOff x="2024" y="703"/>
                <a:chExt cx="680" cy="90"/>
              </a:xfrm>
            </p:grpSpPr>
            <p:sp>
              <p:nvSpPr>
                <p:cNvPr id="39072" name="Line 160"/>
                <p:cNvSpPr>
                  <a:spLocks noChangeShapeType="1"/>
                </p:cNvSpPr>
                <p:nvPr/>
              </p:nvSpPr>
              <p:spPr bwMode="auto">
                <a:xfrm>
                  <a:off x="2016" y="694"/>
                  <a:ext cx="627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73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1948" y="792"/>
                  <a:ext cx="598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30787" name="Group 162"/>
              <p:cNvGrpSpPr>
                <a:grpSpLocks/>
              </p:cNvGrpSpPr>
              <p:nvPr/>
            </p:nvGrpSpPr>
            <p:grpSpPr bwMode="auto">
              <a:xfrm rot="-422054">
                <a:off x="3122" y="687"/>
                <a:ext cx="182" cy="44"/>
                <a:chOff x="2024" y="703"/>
                <a:chExt cx="680" cy="90"/>
              </a:xfrm>
            </p:grpSpPr>
            <p:sp>
              <p:nvSpPr>
                <p:cNvPr id="39075" name="Line 163"/>
                <p:cNvSpPr>
                  <a:spLocks noChangeShapeType="1"/>
                </p:cNvSpPr>
                <p:nvPr/>
              </p:nvSpPr>
              <p:spPr bwMode="auto">
                <a:xfrm>
                  <a:off x="2041" y="702"/>
                  <a:ext cx="66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076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2001" y="779"/>
                  <a:ext cx="593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arrow" w="med" len="med"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0788" name="Oval 165"/>
              <p:cNvSpPr>
                <a:spLocks noChangeArrowheads="1"/>
              </p:cNvSpPr>
              <p:nvPr/>
            </p:nvSpPr>
            <p:spPr bwMode="auto">
              <a:xfrm rot="537505">
                <a:off x="3158" y="839"/>
                <a:ext cx="91" cy="9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789" name="Rectangle 166"/>
              <p:cNvSpPr>
                <a:spLocks noChangeArrowheads="1"/>
              </p:cNvSpPr>
              <p:nvPr/>
            </p:nvSpPr>
            <p:spPr bwMode="auto">
              <a:xfrm rot="537505">
                <a:off x="3385" y="702"/>
                <a:ext cx="91" cy="91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 Unicode MS" charset="0"/>
                  <a:cs typeface="Arial Unicode MS" charset="0"/>
                </a:endParaRPr>
              </a:p>
            </p:txBody>
          </p:sp>
          <p:sp>
            <p:nvSpPr>
              <p:cNvPr id="30790" name="Text Box 167"/>
              <p:cNvSpPr txBox="1">
                <a:spLocks noChangeArrowheads="1"/>
              </p:cNvSpPr>
              <p:nvPr/>
            </p:nvSpPr>
            <p:spPr bwMode="auto">
              <a:xfrm>
                <a:off x="3538" y="460"/>
                <a:ext cx="845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Geneva" charset="0"/>
                    <a:sym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  <a:ea typeface="Geneva" charset="0"/>
                    <a:cs typeface="Geneva" charset="0"/>
                    <a:sym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1200">
                  <a:solidFill>
                    <a:schemeClr val="accent2"/>
                  </a:solidFill>
                  <a:latin typeface="Arial Unicode MS" charset="0"/>
                  <a:cs typeface="Arial Unicode MS" charset="0"/>
                </a:endParaRPr>
              </a:p>
            </p:txBody>
          </p:sp>
        </p:grpSp>
      </p:grpSp>
      <p:sp>
        <p:nvSpPr>
          <p:cNvPr id="30763" name="Text Box 170"/>
          <p:cNvSpPr txBox="1">
            <a:spLocks noChangeArrowheads="1"/>
          </p:cNvSpPr>
          <p:nvPr/>
        </p:nvSpPr>
        <p:spPr bwMode="auto">
          <a:xfrm>
            <a:off x="6983413" y="1341438"/>
            <a:ext cx="21605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>
                <a:solidFill>
                  <a:schemeClr val="accent2"/>
                </a:solidFill>
              </a:rPr>
              <a:t>-</a:t>
            </a:r>
            <a:endParaRPr lang="en-US" sz="1200">
              <a:solidFill>
                <a:schemeClr val="tx1"/>
              </a:solidFill>
              <a:latin typeface="Arial Unicode MS" charset="0"/>
              <a:cs typeface="Arial Unicode MS" charset="0"/>
            </a:endParaRPr>
          </a:p>
        </p:txBody>
      </p:sp>
      <p:grpSp>
        <p:nvGrpSpPr>
          <p:cNvPr id="30764" name="Group 172"/>
          <p:cNvGrpSpPr>
            <a:grpSpLocks/>
          </p:cNvGrpSpPr>
          <p:nvPr/>
        </p:nvGrpSpPr>
        <p:grpSpPr bwMode="auto">
          <a:xfrm>
            <a:off x="3924300" y="1773238"/>
            <a:ext cx="1055688" cy="161925"/>
            <a:chOff x="2024" y="703"/>
            <a:chExt cx="680" cy="90"/>
          </a:xfrm>
        </p:grpSpPr>
        <p:sp>
          <p:nvSpPr>
            <p:cNvPr id="39085" name="Line 173"/>
            <p:cNvSpPr>
              <a:spLocks noChangeShapeType="1"/>
            </p:cNvSpPr>
            <p:nvPr/>
          </p:nvSpPr>
          <p:spPr bwMode="auto">
            <a:xfrm>
              <a:off x="2069" y="703"/>
              <a:ext cx="635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86" name="Line 174"/>
            <p:cNvSpPr>
              <a:spLocks noChangeShapeType="1"/>
            </p:cNvSpPr>
            <p:nvPr/>
          </p:nvSpPr>
          <p:spPr bwMode="auto">
            <a:xfrm flipH="1">
              <a:off x="2024" y="793"/>
              <a:ext cx="59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65" name="Text Box 175"/>
          <p:cNvSpPr txBox="1">
            <a:spLocks noChangeArrowheads="1"/>
          </p:cNvSpPr>
          <p:nvPr/>
        </p:nvSpPr>
        <p:spPr bwMode="auto">
          <a:xfrm>
            <a:off x="3635375" y="404813"/>
            <a:ext cx="153670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Geneva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  <a:ea typeface="Geneva" charset="0"/>
                <a:cs typeface="Geneva" charset="0"/>
                <a:sym typeface="Arial" charset="0"/>
              </a:defRPr>
            </a:lvl9pPr>
          </a:lstStyle>
          <a:p>
            <a:pPr algn="ctr" eaLnBrk="1" hangingPunct="1"/>
            <a:r>
              <a:rPr lang="el-GR" sz="900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Οικοδόμηση </a:t>
            </a:r>
          </a:p>
          <a:p>
            <a:pPr algn="ctr" eaLnBrk="1" hangingPunct="1"/>
            <a:r>
              <a:rPr lang="el-GR" sz="900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του </a:t>
            </a:r>
          </a:p>
          <a:p>
            <a:pPr algn="ctr" eaLnBrk="1" hangingPunct="1"/>
            <a:r>
              <a:rPr lang="el-GR" sz="900">
                <a:solidFill>
                  <a:schemeClr val="accent2"/>
                </a:solidFill>
                <a:latin typeface="Arial Unicode MS" charset="0"/>
                <a:cs typeface="Arial Unicode MS" charset="0"/>
              </a:rPr>
              <a:t>ΕΜΕΙΣ</a:t>
            </a:r>
          </a:p>
          <a:p>
            <a:pPr algn="ctr" eaLnBrk="1" hangingPunct="1"/>
            <a:endParaRPr lang="en-US" sz="1800">
              <a:solidFill>
                <a:schemeClr val="tx1"/>
              </a:solidFill>
              <a:latin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42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4908"/>
          </a:xfrm>
        </p:spPr>
        <p:txBody>
          <a:bodyPr>
            <a:noAutofit/>
          </a:bodyPr>
          <a:lstStyle/>
          <a:p>
            <a:pPr algn="l"/>
            <a:r>
              <a:rPr lang="el-GR" sz="3600" b="1" i="1" dirty="0" smtClean="0">
                <a:solidFill>
                  <a:schemeClr val="bg1"/>
                </a:solidFill>
              </a:rPr>
              <a:t>Νομοθεσία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4908"/>
            <a:ext cx="8229600" cy="6173092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Αλλαγή οκογενειακού δικαίου σχετικά με την υιοθεσία και την επιτροπεία ανηλίκων (1996)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με βάση το πνεύμα Διεθνών Συμβάσεων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Υποβοήθηση ανθρώπινης αναπαραγωγής (2002, 2005)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Ενδοοιογενειακή βία (2006)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Σύμφωνο ελεύθερης συμβίωσης (2008 και 2016</a:t>
            </a:r>
            <a:r>
              <a:rPr lang="el-GR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Υιοθεσ</a:t>
            </a:r>
            <a:r>
              <a:rPr lang="el-GR" b="1" dirty="0" smtClean="0">
                <a:solidFill>
                  <a:schemeClr val="bg1"/>
                </a:solidFill>
              </a:rPr>
              <a:t>ία από ζευγάρι ίδιου φύλου (2018)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Νομική αναγνώριση της ταυτότητας φύλου για τα διεμφυλικά πρόσωπα (2017)</a:t>
            </a:r>
          </a:p>
          <a:p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l-GR" b="1" dirty="0" smtClean="0">
                <a:solidFill>
                  <a:schemeClr val="bg1"/>
                </a:solidFill>
              </a:rPr>
              <a:t>  </a:t>
            </a:r>
            <a:r>
              <a:rPr lang="el-GR" b="1" dirty="0" smtClean="0">
                <a:solidFill>
                  <a:schemeClr val="bg1"/>
                </a:solidFill>
              </a:rPr>
              <a:t>Προστασία ατομικών δικαιωμάτων και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ελεύθερηςεπιλογής</a:t>
            </a:r>
            <a:r>
              <a:rPr lang="el-GR" b="1" dirty="0" smtClean="0">
                <a:solidFill>
                  <a:schemeClr val="bg1"/>
                </a:solidFill>
              </a:rPr>
              <a:t>. Ο νόμος υπολείπεται του ευρωπαίκού δικαίου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679889" y="4978934"/>
            <a:ext cx="822960" cy="31496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9918"/>
          </a:xfrm>
        </p:spPr>
        <p:txBody>
          <a:bodyPr>
            <a:normAutofit/>
          </a:bodyPr>
          <a:lstStyle/>
          <a:p>
            <a:r>
              <a:rPr lang="el-GR" sz="3600" b="1" i="1" dirty="0" smtClean="0">
                <a:solidFill>
                  <a:schemeClr val="bg1"/>
                </a:solidFill>
              </a:rPr>
              <a:t>Μέτρα οικογενειακής πολιτικής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4556"/>
            <a:ext cx="8229600" cy="58734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Υπερβαίνουν τα όρια του οικογενειακού δικαίου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-υλική βοήθεια/επιδόματα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-φοροαπαλλαγές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-υπηρεσίες και υποδομές (βρεφονηπιακοί σταθμοί, συμβουλευτικές υπηρεσίες, φροντίδα ηλικιωμένων)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-ωράριο εργασίας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-άδειες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-προστασία μητρότητας (μέτρα κοινωνικής ασφάλισης</a:t>
            </a:r>
            <a:r>
              <a:rPr lang="el-GR" sz="2800" b="1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el-GR" sz="2800" b="1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                      Ελλειματικό κράτος πρόνοιας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3995817" y="5385178"/>
            <a:ext cx="822960" cy="511363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Down Arrow 4"/>
          <p:cNvSpPr/>
          <p:nvPr/>
        </p:nvSpPr>
        <p:spPr>
          <a:xfrm>
            <a:off x="4538107" y="6152224"/>
            <a:ext cx="45719" cy="4571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95817" y="66207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l-GR" sz="4000" b="1" u="heavy" dirty="0">
                <a:solidFill>
                  <a:schemeClr val="bg1"/>
                </a:solidFill>
              </a:rPr>
              <a:t>π</a:t>
            </a:r>
            <a:r>
              <a:rPr lang="el-GR" sz="4000" b="1" u="heavy" dirty="0" smtClean="0">
                <a:solidFill>
                  <a:schemeClr val="bg1"/>
                </a:solidFill>
              </a:rPr>
              <a:t>ρονεωτερική μορφή</a:t>
            </a:r>
            <a:endParaRPr lang="en-US" sz="4000" b="1" u="heav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320"/>
            <a:ext cx="8229600" cy="5464997"/>
          </a:xfrm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γ</a:t>
            </a:r>
            <a:r>
              <a:rPr lang="el-GR" b="1" dirty="0" smtClean="0">
                <a:solidFill>
                  <a:schemeClr val="bg1"/>
                </a:solidFill>
              </a:rPr>
              <a:t>άμος στηρίζονταν στην οικογένεια που υπήρχε πριν και μετά από αυτόν </a:t>
            </a:r>
            <a:r>
              <a:rPr lang="en-US" b="1" dirty="0" smtClean="0">
                <a:solidFill>
                  <a:schemeClr val="bg1"/>
                </a:solidFill>
              </a:rPr>
              <a:t>(Durkheim)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όχι σαφής διαχωρισμός από την ευρύτερη κοινότητα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Ατομικές ανάγκες και συμφέροντα ταυτίζοναν με αυτά της ομάδας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όχι αναζήτηση συναισθηματικής εγγύτητας</a:t>
            </a:r>
          </a:p>
          <a:p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ρωτικές σχέσεις  με στόχο την αναπαρα-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γωγή και όχι στην απόλαυση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196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70522"/>
            <a:ext cx="9144000" cy="583598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l-GR" b="1" i="1" dirty="0" smtClean="0">
                <a:solidFill>
                  <a:schemeClr val="bg1"/>
                </a:solidFill>
              </a:rPr>
              <a:t>Σκεφθείτε την οικογένεια σας. Υπάρχουν </a:t>
            </a:r>
          </a:p>
          <a:p>
            <a:pPr marL="0" indent="0"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χαρακτηριστικά και από τις τρεις φάσεις στην</a:t>
            </a:r>
          </a:p>
          <a:p>
            <a:pPr marL="0" indent="0">
              <a:buNone/>
            </a:pPr>
            <a:r>
              <a:rPr lang="el-GR" b="1" i="1" dirty="0">
                <a:solidFill>
                  <a:schemeClr val="bg1"/>
                </a:solidFill>
              </a:rPr>
              <a:t>ο</a:t>
            </a:r>
            <a:r>
              <a:rPr lang="el-GR" b="1" i="1" dirty="0" smtClean="0">
                <a:solidFill>
                  <a:schemeClr val="bg1"/>
                </a:solidFill>
              </a:rPr>
              <a:t>ικογένεια σας; </a:t>
            </a:r>
          </a:p>
          <a:p>
            <a:pPr marL="0" indent="0">
              <a:buNone/>
            </a:pPr>
            <a:endParaRPr lang="el-GR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- Σκεφτείτε ειδικότερα στην κατανομή ρόλων των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δύο φύλων στην οικογένεια που μεγαλώσατε;</a:t>
            </a:r>
          </a:p>
          <a:p>
            <a:pPr>
              <a:buNone/>
            </a:pPr>
            <a:endParaRPr lang="el-GR" b="1" i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l-GR" b="1" i="1" dirty="0" smtClean="0">
                <a:solidFill>
                  <a:schemeClr val="bg1"/>
                </a:solidFill>
              </a:rPr>
              <a:t>Θυμηθείτε ποια ήταν η πρώτη φορά στη ζωή σας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που καταλάβατε ότι οι προδιαγραφές του ρόλου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του δικού σας φύλου ήταν διαφορετικές από αυτές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του αντίθετου φύλου;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l-GR" b="1" u="heavy" dirty="0">
                <a:solidFill>
                  <a:schemeClr val="bg1"/>
                </a:solidFill>
              </a:rPr>
              <a:t>α</a:t>
            </a:r>
            <a:r>
              <a:rPr lang="el-GR" b="1" u="heavy" dirty="0" smtClean="0">
                <a:solidFill>
                  <a:schemeClr val="bg1"/>
                </a:solidFill>
              </a:rPr>
              <a:t>στική-βιομηχανική οργάνωση της κοινωνίας</a:t>
            </a:r>
            <a:endParaRPr lang="en-US" b="1" u="heav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5948"/>
          </a:xfrm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π</a:t>
            </a:r>
            <a:r>
              <a:rPr lang="el-GR" b="1" dirty="0" smtClean="0">
                <a:solidFill>
                  <a:schemeClr val="bg1"/>
                </a:solidFill>
              </a:rPr>
              <a:t>υρηνική μορφή απομονωμένη από την κοινότητα</a:t>
            </a:r>
          </a:p>
          <a:p>
            <a:r>
              <a:rPr lang="en-US" b="1" dirty="0">
                <a:solidFill>
                  <a:schemeClr val="bg1"/>
                </a:solidFill>
              </a:rPr>
              <a:t>x</a:t>
            </a:r>
            <a:r>
              <a:rPr lang="el-GR" b="1" dirty="0" smtClean="0">
                <a:solidFill>
                  <a:schemeClr val="bg1"/>
                </a:solidFill>
              </a:rPr>
              <a:t>αρακτηριστικά της νεωτερικότητας </a:t>
            </a:r>
            <a:r>
              <a:rPr lang="en-US" b="1" dirty="0" smtClean="0">
                <a:solidFill>
                  <a:schemeClr val="bg1"/>
                </a:solidFill>
              </a:rPr>
              <a:t>(Parsons)</a:t>
            </a:r>
          </a:p>
          <a:p>
            <a:r>
              <a:rPr lang="el-GR" b="1" dirty="0">
                <a:solidFill>
                  <a:schemeClr val="bg1"/>
                </a:solidFill>
              </a:rPr>
              <a:t>ρ</a:t>
            </a:r>
            <a:r>
              <a:rPr lang="el-GR" b="1" dirty="0" smtClean="0">
                <a:solidFill>
                  <a:schemeClr val="bg1"/>
                </a:solidFill>
              </a:rPr>
              <a:t>όλοι αυστηρά περιχαρακωμένοι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πατρική εξουσία αυταρχική</a:t>
            </a:r>
          </a:p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τομικές επιλογές περιορισμένες</a:t>
            </a:r>
          </a:p>
          <a:p>
            <a:r>
              <a:rPr lang="el-GR" b="1" dirty="0">
                <a:solidFill>
                  <a:schemeClr val="bg1"/>
                </a:solidFill>
              </a:rPr>
              <a:t>ο</a:t>
            </a:r>
            <a:r>
              <a:rPr lang="el-GR" b="1" dirty="0" smtClean="0">
                <a:solidFill>
                  <a:schemeClr val="bg1"/>
                </a:solidFill>
              </a:rPr>
              <a:t>ικογένεια απορροφημένη  με την ανατροφή παιδιών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12976"/>
          </a:xfrm>
        </p:spPr>
        <p:txBody>
          <a:bodyPr/>
          <a:lstStyle/>
          <a:p>
            <a:r>
              <a:rPr lang="el-GR" b="1" u="heavy" dirty="0" smtClean="0">
                <a:solidFill>
                  <a:schemeClr val="bg1"/>
                </a:solidFill>
              </a:rPr>
              <a:t>‘Ύστερη νεωτερικότητα</a:t>
            </a:r>
            <a:endParaRPr lang="en-US" b="1" u="heav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976"/>
            <a:ext cx="8229600" cy="5450728"/>
          </a:xfrm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πικράτηση ρευστότητας και αβεβαιότητας </a:t>
            </a:r>
            <a:r>
              <a:rPr lang="en-US" b="1" dirty="0" smtClean="0">
                <a:solidFill>
                  <a:schemeClr val="bg1"/>
                </a:solidFill>
              </a:rPr>
              <a:t>(Bauman)</a:t>
            </a:r>
          </a:p>
          <a:p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ξατομίκευση και προσωπικές επιλογές</a:t>
            </a:r>
          </a:p>
          <a:p>
            <a:r>
              <a:rPr lang="el-GR" b="1" dirty="0">
                <a:solidFill>
                  <a:schemeClr val="bg1"/>
                </a:solidFill>
              </a:rPr>
              <a:t>κ</a:t>
            </a:r>
            <a:r>
              <a:rPr lang="el-GR" b="1" dirty="0" smtClean="0">
                <a:solidFill>
                  <a:schemeClr val="bg1"/>
                </a:solidFill>
              </a:rPr>
              <a:t>ανονικότητα τίθεται σε επερώτηση</a:t>
            </a:r>
          </a:p>
          <a:p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ναλλακτικές μορφές γάμου και οκογένειας</a:t>
            </a:r>
          </a:p>
          <a:p>
            <a:r>
              <a:rPr lang="el-GR" b="1" dirty="0">
                <a:solidFill>
                  <a:schemeClr val="bg1"/>
                </a:solidFill>
              </a:rPr>
              <a:t>γ</a:t>
            </a:r>
            <a:r>
              <a:rPr lang="el-GR" b="1" dirty="0" smtClean="0">
                <a:solidFill>
                  <a:schemeClr val="bg1"/>
                </a:solidFill>
              </a:rPr>
              <a:t>άμος όχι πια επεισόδιο στην ιστορία της οικογένειας αλλά αποκτά αυτοτέλεια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876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Κριτήρια προσδιορισμού κάθε φάσης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1514"/>
            <a:ext cx="8229600" cy="4984649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ρευστά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ανεπαρκείς οι μεταβλητές του χώρου και του χρόνου</a:t>
            </a:r>
          </a:p>
          <a:p>
            <a:r>
              <a:rPr lang="el-GR" b="1" dirty="0">
                <a:solidFill>
                  <a:schemeClr val="bg1"/>
                </a:solidFill>
              </a:rPr>
              <a:t>δ</a:t>
            </a:r>
            <a:r>
              <a:rPr lang="el-GR" b="1" dirty="0" smtClean="0">
                <a:solidFill>
                  <a:schemeClr val="bg1"/>
                </a:solidFill>
              </a:rPr>
              <a:t>εν ακολουθούν συνεκτικό τρόπο ζωής ή αντιλήψεων σε όλο το φάσμα των κοινωνικών θεσμών/αντιφάσεις</a:t>
            </a:r>
          </a:p>
          <a:p>
            <a:r>
              <a:rPr lang="el-GR" b="1" dirty="0">
                <a:solidFill>
                  <a:schemeClr val="bg1"/>
                </a:solidFill>
              </a:rPr>
              <a:t>κ</a:t>
            </a:r>
            <a:r>
              <a:rPr lang="el-GR" b="1" dirty="0" smtClean="0">
                <a:solidFill>
                  <a:schemeClr val="bg1"/>
                </a:solidFill>
              </a:rPr>
              <a:t>οινωνικές και οικονομικές μεταβλητές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η ρήξη μεταξύ διαδοχικών μορφών κοινωνικής ζωής δεν είναι απόλυτη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bg1"/>
                </a:solidFill>
              </a:rPr>
              <a:t>άρα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καλύτερη κατανόηση των αλλαγών στην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</a:rPr>
              <a:t>οικογένεια προσφέρει η διεργασία</a:t>
            </a:r>
          </a:p>
          <a:p>
            <a:pPr>
              <a:buNone/>
            </a:pPr>
            <a:r>
              <a:rPr lang="el-GR" sz="3600" b="1" dirty="0">
                <a:solidFill>
                  <a:schemeClr val="bg1"/>
                </a:solidFill>
              </a:rPr>
              <a:t>ο</a:t>
            </a:r>
            <a:r>
              <a:rPr lang="el-GR" sz="3600" b="1" dirty="0" smtClean="0">
                <a:solidFill>
                  <a:schemeClr val="bg1"/>
                </a:solidFill>
              </a:rPr>
              <a:t>ριοθετήσεων στις οποίες προβαίνει το</a:t>
            </a:r>
          </a:p>
          <a:p>
            <a:pPr>
              <a:buNone/>
            </a:pPr>
            <a:r>
              <a:rPr lang="el-GR" sz="3600" b="1" dirty="0">
                <a:solidFill>
                  <a:schemeClr val="bg1"/>
                </a:solidFill>
              </a:rPr>
              <a:t>σ</a:t>
            </a:r>
            <a:r>
              <a:rPr lang="el-GR" sz="3600" b="1" dirty="0" smtClean="0">
                <a:solidFill>
                  <a:schemeClr val="bg1"/>
                </a:solidFill>
              </a:rPr>
              <a:t>ύστημα  (Βασιλείου και Βασιλείου) </a:t>
            </a:r>
            <a:r>
              <a:rPr lang="el-GR" sz="3600" b="1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</a:p>
          <a:p>
            <a:pPr>
              <a:buNone/>
            </a:pPr>
            <a:r>
              <a:rPr lang="el-GR" sz="3600" b="1" dirty="0" smtClean="0">
                <a:solidFill>
                  <a:schemeClr val="bg1"/>
                </a:solidFill>
                <a:ea typeface="Wingdings"/>
                <a:cs typeface="Wingdings"/>
              </a:rPr>
              <a:t>αξίες, στόχοι, μηχανισμοί επεξεργασίας</a:t>
            </a:r>
          </a:p>
          <a:p>
            <a:pPr>
              <a:buNone/>
            </a:pPr>
            <a:r>
              <a:rPr lang="el-GR" sz="3600" b="1" dirty="0">
                <a:solidFill>
                  <a:schemeClr val="bg1"/>
                </a:solidFill>
                <a:ea typeface="Wingdings"/>
                <a:cs typeface="Wingdings"/>
              </a:rPr>
              <a:t>π</a:t>
            </a:r>
            <a:r>
              <a:rPr lang="el-GR" sz="3600" b="1" dirty="0" smtClean="0">
                <a:solidFill>
                  <a:schemeClr val="bg1"/>
                </a:solidFill>
                <a:ea typeface="Wingdings"/>
                <a:cs typeface="Wingdings"/>
              </a:rPr>
              <a:t>ληροφοριών, λήψη αποφάσεων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6135"/>
          </a:xfrm>
        </p:spPr>
        <p:txBody>
          <a:bodyPr/>
          <a:lstStyle/>
          <a:p>
            <a:r>
              <a:rPr lang="el-GR" u="heavy" dirty="0" smtClean="0">
                <a:solidFill>
                  <a:schemeClr val="bg1"/>
                </a:solidFill>
              </a:rPr>
              <a:t>Παραδοσιακή οικογένεια</a:t>
            </a:r>
            <a:endParaRPr lang="en-US" u="heav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7362"/>
            <a:ext cx="8229600" cy="5621955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ι</a:t>
            </a:r>
            <a:r>
              <a:rPr lang="el-GR" b="1" dirty="0" smtClean="0">
                <a:solidFill>
                  <a:schemeClr val="bg1"/>
                </a:solidFill>
              </a:rPr>
              <a:t>δεολογία συλλογικότητας</a:t>
            </a:r>
          </a:p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λληλεξάρτηση προϋπόθεση επιβίωσης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έμφαση όχι στα ατομικά δικαιώματα αλλά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στις υποχρεώσεις</a:t>
            </a:r>
          </a:p>
          <a:p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ξίες και στόχοι κοινά αποδεκτοί</a:t>
            </a:r>
          </a:p>
          <a:p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πιλογές και αποφάσεις επιβεβλημένες</a:t>
            </a:r>
          </a:p>
          <a:p>
            <a:r>
              <a:rPr lang="el-GR" b="1" dirty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 οικογένεια δεν αποτελεί αυτο-οριοθετημένο σύστημα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ταυτόχρονα οικονομική και αναπαραγωγική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μονάδα</a:t>
            </a:r>
          </a:p>
          <a:p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2724"/>
          </a:xfrm>
        </p:spPr>
        <p:txBody>
          <a:bodyPr>
            <a:normAutofit fontScale="90000"/>
          </a:bodyPr>
          <a:lstStyle/>
          <a:p>
            <a:r>
              <a:rPr lang="el-GR" sz="4000" b="1" i="1" dirty="0" smtClean="0">
                <a:solidFill>
                  <a:schemeClr val="bg1"/>
                </a:solidFill>
              </a:rPr>
              <a:t>Παραδοσιακή οικογένεια και ρόλοι των φύλων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26"/>
            <a:ext cx="8229600" cy="5407921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Διαχωρισμός ανδρών και γυναικών στο χώρο και στις δραστηριότητες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- άνδρες «δημόσια» σφαίρα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- γυναίκες «οικιακή» σφαίρα</a:t>
            </a:r>
          </a:p>
          <a:p>
            <a:r>
              <a:rPr lang="el-GR" b="1" dirty="0">
                <a:solidFill>
                  <a:schemeClr val="bg1"/>
                </a:solidFill>
              </a:rPr>
              <a:t>ρ</a:t>
            </a:r>
            <a:r>
              <a:rPr lang="el-GR" b="1" dirty="0" smtClean="0">
                <a:solidFill>
                  <a:schemeClr val="bg1"/>
                </a:solidFill>
              </a:rPr>
              <a:t>όλοι συμπληρωματικοί </a:t>
            </a:r>
          </a:p>
          <a:p>
            <a:r>
              <a:rPr lang="el-GR" b="1" dirty="0">
                <a:solidFill>
                  <a:schemeClr val="bg1"/>
                </a:solidFill>
              </a:rPr>
              <a:t>ι</a:t>
            </a:r>
            <a:r>
              <a:rPr lang="el-GR" b="1" dirty="0" smtClean="0">
                <a:solidFill>
                  <a:schemeClr val="bg1"/>
                </a:solidFill>
              </a:rPr>
              <a:t>δεολογία του ζευγαριού απούσα</a:t>
            </a:r>
          </a:p>
          <a:p>
            <a:r>
              <a:rPr lang="el-GR" b="1" dirty="0">
                <a:solidFill>
                  <a:schemeClr val="bg1"/>
                </a:solidFill>
              </a:rPr>
              <a:t>σ</a:t>
            </a:r>
            <a:r>
              <a:rPr lang="el-GR" b="1" dirty="0" smtClean="0">
                <a:solidFill>
                  <a:schemeClr val="bg1"/>
                </a:solidFill>
              </a:rPr>
              <a:t>υναισθηματική πληρότητα των γυναικών στη συναναστροφή με άλλες γυναίκες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1632</Words>
  <Application>Microsoft Macintosh PowerPoint</Application>
  <PresentationFormat>On-screen Show (4:3)</PresentationFormat>
  <Paragraphs>254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Η δυναμική της ελληνικής οικογένειας από το παραδοσιακό στο νεωτερικό πρότυπο και νομοθετικές αλλαγές στο οικογενειακό δίκαιο</vt:lpstr>
      <vt:lpstr>PowerPoint Presentation</vt:lpstr>
      <vt:lpstr>προνεωτερική μορφή</vt:lpstr>
      <vt:lpstr>αστική-βιομηχανική οργάνωση της κοινωνίας</vt:lpstr>
      <vt:lpstr>‘Ύστερη νεωτερικότητα</vt:lpstr>
      <vt:lpstr>Κριτήρια προσδιορισμού κάθε φάσης</vt:lpstr>
      <vt:lpstr>άρα</vt:lpstr>
      <vt:lpstr>Παραδοσιακή οικογένεια</vt:lpstr>
      <vt:lpstr>Παραδοσιακή οικογένεια και ρόλοι των φύλων</vt:lpstr>
      <vt:lpstr>PowerPoint Presentation</vt:lpstr>
      <vt:lpstr>Το οικογενειακό δίκαιο πριν το 1983</vt:lpstr>
      <vt:lpstr>PowerPoint Presentation</vt:lpstr>
      <vt:lpstr>PowerPoint Presentation</vt:lpstr>
      <vt:lpstr>Νεωτερική οικογένεια</vt:lpstr>
      <vt:lpstr>νεωτερική οικογένεια και ρόλοι των φύλων</vt:lpstr>
      <vt:lpstr>PowerPoint Presentation</vt:lpstr>
      <vt:lpstr>Νομοθεσία</vt:lpstr>
      <vt:lpstr>PowerPoint Presentation</vt:lpstr>
      <vt:lpstr>PowerPoint Presentation</vt:lpstr>
      <vt:lpstr>PowerPoint Presentation</vt:lpstr>
      <vt:lpstr>PowerPoint Presentation</vt:lpstr>
      <vt:lpstr>Ύστερη νεωτερικότητα</vt:lpstr>
      <vt:lpstr>PowerPoint Presentation</vt:lpstr>
      <vt:lpstr>Οικογένεια της ύστερης νεωτερικότητας</vt:lpstr>
      <vt:lpstr>Μετασχηματισμοί στους ρόλους των φύλων</vt:lpstr>
      <vt:lpstr>PowerPoint Presentation</vt:lpstr>
      <vt:lpstr>Πολιτισμική Αλλαγή και “Σχετίζεσθαι” Ζευγαριού (Βάσω Βασιλείου)</vt:lpstr>
      <vt:lpstr>Νομοθεσία</vt:lpstr>
      <vt:lpstr>Μέτρα οικογενειακής πολιτικής</vt:lpstr>
      <vt:lpstr>PowerPoint Presentation</vt:lpstr>
    </vt:vector>
  </TitlesOfParts>
  <Company>THALIA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</dc:creator>
  <cp:lastModifiedBy>Mac</cp:lastModifiedBy>
  <cp:revision>52</cp:revision>
  <dcterms:created xsi:type="dcterms:W3CDTF">2014-11-09T18:31:29Z</dcterms:created>
  <dcterms:modified xsi:type="dcterms:W3CDTF">2018-10-28T16:39:28Z</dcterms:modified>
</cp:coreProperties>
</file>