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4" r:id="rId22"/>
    <p:sldId id="276" r:id="rId23"/>
    <p:sldId id="277" r:id="rId24"/>
    <p:sldId id="296"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795" autoAdjust="0"/>
  </p:normalViewPr>
  <p:slideViewPr>
    <p:cSldViewPr snapToGrid="0" snapToObjects="1">
      <p:cViewPr>
        <p:scale>
          <a:sx n="75" d="100"/>
          <a:sy n="75" d="100"/>
        </p:scale>
        <p:origin x="-424" y="-3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C8CD9D-C7EF-ED41-A1B3-19B5C9A01F65}" type="datetimeFigureOut">
              <a:rPr lang="en-US" smtClean="0"/>
              <a:pPr/>
              <a:t>1/12/19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282901-BAB8-9044-A06B-42737E6BD079}" type="slidenum">
              <a:rPr lang="en-US" smtClean="0"/>
              <a:pPr/>
              <a:t>‹#›</a:t>
            </a:fld>
            <a:endParaRPr lang="en-US"/>
          </a:p>
        </p:txBody>
      </p:sp>
    </p:spTree>
    <p:extLst>
      <p:ext uri="{BB962C8B-B14F-4D97-AF65-F5344CB8AC3E}">
        <p14:creationId xmlns:p14="http://schemas.microsoft.com/office/powerpoint/2010/main" val="8698379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282901-BAB8-9044-A06B-42737E6BD079}"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a:p>
        </p:txBody>
      </p:sp>
      <p:sp>
        <p:nvSpPr>
          <p:cNvPr id="4" name="Date Placeholder 3"/>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143E9A23-73AF-024D-B1AD-61C065DD5504}" type="datetimeFigureOut">
              <a:rPr lang="en-US" smtClean="0"/>
              <a:pPr/>
              <a:t>1/12/19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6F08EA-3E47-D646-9F25-F0B43BF1A00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E9A23-73AF-024D-B1AD-61C065DD5504}" type="datetimeFigureOut">
              <a:rPr lang="en-US" smtClean="0"/>
              <a:pPr/>
              <a:t>1/12/19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F08EA-3E47-D646-9F25-F0B43BF1A00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6423"/>
            <a:ext cx="7772400" cy="1774028"/>
          </a:xfrm>
        </p:spPr>
        <p:txBody>
          <a:bodyPr/>
          <a:lstStyle/>
          <a:p>
            <a:r>
              <a:rPr lang="el-GR" b="1" dirty="0" smtClean="0">
                <a:solidFill>
                  <a:schemeClr val="bg1"/>
                </a:solidFill>
              </a:rPr>
              <a:t>Η ψυχαναλυτική προσέγγιση της οικογενειακής ζωής</a:t>
            </a:r>
            <a:endParaRPr lang="en-US" b="1" dirty="0">
              <a:solidFill>
                <a:schemeClr val="bg1"/>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320357"/>
            <a:ext cx="9143999" cy="6328959"/>
          </a:xfrm>
        </p:spPr>
        <p:txBody>
          <a:bodyPr>
            <a:normAutofit fontScale="92500" lnSpcReduction="10000"/>
          </a:bodyPr>
          <a:lstStyle/>
          <a:p>
            <a:pPr>
              <a:buNone/>
            </a:pPr>
            <a:r>
              <a:rPr lang="en-US" b="1" dirty="0" smtClean="0">
                <a:solidFill>
                  <a:schemeClr val="bg1"/>
                </a:solidFill>
              </a:rPr>
              <a:t>Freud </a:t>
            </a:r>
            <a:r>
              <a:rPr lang="el-GR" dirty="0" smtClean="0">
                <a:solidFill>
                  <a:schemeClr val="bg1"/>
                </a:solidFill>
                <a:latin typeface="Wingdings"/>
                <a:ea typeface="Wingdings"/>
                <a:cs typeface="Wingdings"/>
              </a:rPr>
              <a:t></a:t>
            </a:r>
            <a:r>
              <a:rPr lang="el-GR" b="1" dirty="0" smtClean="0">
                <a:solidFill>
                  <a:schemeClr val="bg1"/>
                </a:solidFill>
              </a:rPr>
              <a:t>ανάπτυξη</a:t>
            </a:r>
            <a:r>
              <a:rPr lang="el-GR" dirty="0" smtClean="0">
                <a:solidFill>
                  <a:schemeClr val="bg1"/>
                </a:solidFill>
                <a:latin typeface="Wingdings"/>
                <a:ea typeface="Wingdings"/>
                <a:cs typeface="Wingdings"/>
              </a:rPr>
              <a:t></a:t>
            </a:r>
            <a:r>
              <a:rPr lang="el-GR" b="1" dirty="0" smtClean="0">
                <a:solidFill>
                  <a:schemeClr val="bg1"/>
                </a:solidFill>
              </a:rPr>
              <a:t> απαιτητική μετάβαση από</a:t>
            </a:r>
          </a:p>
          <a:p>
            <a:pPr>
              <a:buNone/>
            </a:pPr>
            <a:r>
              <a:rPr lang="el-GR" b="1" dirty="0">
                <a:solidFill>
                  <a:schemeClr val="bg1"/>
                </a:solidFill>
              </a:rPr>
              <a:t>π</a:t>
            </a:r>
            <a:r>
              <a:rPr lang="el-GR" b="1" dirty="0" smtClean="0">
                <a:solidFill>
                  <a:schemeClr val="bg1"/>
                </a:solidFill>
              </a:rPr>
              <a:t>ρωτόγονη και άναρχη κατάσταση σε κατάσταση</a:t>
            </a:r>
          </a:p>
          <a:p>
            <a:pPr>
              <a:buNone/>
            </a:pPr>
            <a:r>
              <a:rPr lang="el-GR" b="1" dirty="0">
                <a:solidFill>
                  <a:schemeClr val="bg1"/>
                </a:solidFill>
              </a:rPr>
              <a:t>ε</a:t>
            </a:r>
            <a:r>
              <a:rPr lang="el-GR" b="1" dirty="0" smtClean="0">
                <a:solidFill>
                  <a:schemeClr val="bg1"/>
                </a:solidFill>
              </a:rPr>
              <a:t>λέγχου</a:t>
            </a:r>
            <a:r>
              <a:rPr lang="el-GR" dirty="0" smtClean="0">
                <a:solidFill>
                  <a:schemeClr val="bg1"/>
                </a:solidFill>
                <a:latin typeface="Wingdings"/>
                <a:ea typeface="Wingdings"/>
                <a:cs typeface="Wingdings"/>
              </a:rPr>
              <a:t></a:t>
            </a:r>
            <a:r>
              <a:rPr lang="el-GR" b="1" dirty="0" smtClean="0">
                <a:solidFill>
                  <a:schemeClr val="bg1"/>
                </a:solidFill>
              </a:rPr>
              <a:t> αρχή της πραγματικότητας</a:t>
            </a:r>
            <a:r>
              <a:rPr lang="el-GR" dirty="0" smtClean="0">
                <a:solidFill>
                  <a:schemeClr val="bg1"/>
                </a:solidFill>
                <a:latin typeface="Wingdings"/>
                <a:ea typeface="Wingdings"/>
                <a:cs typeface="Wingdings"/>
              </a:rPr>
              <a:t></a:t>
            </a:r>
            <a:r>
              <a:rPr lang="el-GR" b="1" dirty="0" smtClean="0">
                <a:solidFill>
                  <a:schemeClr val="bg1"/>
                </a:solidFill>
              </a:rPr>
              <a:t> αστυνό-</a:t>
            </a:r>
          </a:p>
          <a:p>
            <a:pPr>
              <a:buNone/>
            </a:pPr>
            <a:r>
              <a:rPr lang="el-GR" b="1" dirty="0">
                <a:solidFill>
                  <a:schemeClr val="bg1"/>
                </a:solidFill>
              </a:rPr>
              <a:t>μ</a:t>
            </a:r>
            <a:r>
              <a:rPr lang="el-GR" b="1" dirty="0" smtClean="0">
                <a:solidFill>
                  <a:schemeClr val="bg1"/>
                </a:solidFill>
              </a:rPr>
              <a:t>ευση από την οικογένεια κυρίως στο χώρο της</a:t>
            </a:r>
          </a:p>
          <a:p>
            <a:pPr>
              <a:buNone/>
            </a:pPr>
            <a:r>
              <a:rPr lang="el-GR" b="1" dirty="0" smtClean="0">
                <a:solidFill>
                  <a:schemeClr val="bg1"/>
                </a:solidFill>
              </a:rPr>
              <a:t>σεξουαλικότητας. Το παιδί άναρχο, διαστροφικό,</a:t>
            </a:r>
          </a:p>
          <a:p>
            <a:pPr>
              <a:buNone/>
            </a:pPr>
            <a:r>
              <a:rPr lang="el-GR" b="1" dirty="0">
                <a:solidFill>
                  <a:schemeClr val="bg1"/>
                </a:solidFill>
              </a:rPr>
              <a:t>ν</a:t>
            </a:r>
            <a:r>
              <a:rPr lang="el-GR" b="1" dirty="0" smtClean="0">
                <a:solidFill>
                  <a:schemeClr val="bg1"/>
                </a:solidFill>
              </a:rPr>
              <a:t>αρκισσιστικό και αυτοερωτικό ζώο. Πιέζεται να</a:t>
            </a:r>
          </a:p>
          <a:p>
            <a:pPr>
              <a:buNone/>
            </a:pPr>
            <a:r>
              <a:rPr lang="el-GR" b="1" dirty="0">
                <a:solidFill>
                  <a:schemeClr val="bg1"/>
                </a:solidFill>
              </a:rPr>
              <a:t>ο</a:t>
            </a:r>
            <a:r>
              <a:rPr lang="el-GR" b="1" dirty="0" smtClean="0">
                <a:solidFill>
                  <a:schemeClr val="bg1"/>
                </a:solidFill>
              </a:rPr>
              <a:t>ργανώσει τις σεξουαλικές του ανάγκες και να</a:t>
            </a:r>
          </a:p>
          <a:p>
            <a:pPr>
              <a:buNone/>
            </a:pPr>
            <a:r>
              <a:rPr lang="el-GR" b="1" dirty="0">
                <a:solidFill>
                  <a:schemeClr val="bg1"/>
                </a:solidFill>
              </a:rPr>
              <a:t>σ</a:t>
            </a:r>
            <a:r>
              <a:rPr lang="el-GR" b="1" dirty="0" smtClean="0">
                <a:solidFill>
                  <a:schemeClr val="bg1"/>
                </a:solidFill>
              </a:rPr>
              <a:t>τρέψει τη συμπεριφορά του σε κοινωνικά</a:t>
            </a:r>
          </a:p>
          <a:p>
            <a:pPr>
              <a:buNone/>
            </a:pPr>
            <a:r>
              <a:rPr lang="el-GR" b="1" dirty="0">
                <a:solidFill>
                  <a:schemeClr val="bg1"/>
                </a:solidFill>
              </a:rPr>
              <a:t>α</a:t>
            </a:r>
            <a:r>
              <a:rPr lang="el-GR" b="1" dirty="0" smtClean="0">
                <a:solidFill>
                  <a:schemeClr val="bg1"/>
                </a:solidFill>
              </a:rPr>
              <a:t>ποδεκτές κατευθύνσεις (Οιδιπόδειο σύμλεγμα). </a:t>
            </a:r>
          </a:p>
          <a:p>
            <a:pPr>
              <a:buNone/>
            </a:pPr>
            <a:r>
              <a:rPr lang="el-GR" b="1" dirty="0" smtClean="0">
                <a:solidFill>
                  <a:schemeClr val="bg1"/>
                </a:solidFill>
              </a:rPr>
              <a:t>Εφόσον η αιμομιξία είναι ταμπού πρέπει να </a:t>
            </a:r>
          </a:p>
          <a:p>
            <a:pPr>
              <a:buNone/>
            </a:pPr>
            <a:r>
              <a:rPr lang="el-GR" b="1" dirty="0" smtClean="0">
                <a:solidFill>
                  <a:schemeClr val="bg1"/>
                </a:solidFill>
              </a:rPr>
              <a:t>επανακατευθύνει και να υποτάξει την επιθυμία  που</a:t>
            </a:r>
          </a:p>
          <a:p>
            <a:pPr>
              <a:buNone/>
            </a:pPr>
            <a:r>
              <a:rPr lang="el-GR" b="1" dirty="0" smtClean="0">
                <a:solidFill>
                  <a:schemeClr val="bg1"/>
                </a:solidFill>
              </a:rPr>
              <a:t>κατευθύνεται στο γονιό του αντίθετου φύλου.</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14061" y="642101"/>
            <a:ext cx="8929939" cy="5907334"/>
          </a:xfrm>
        </p:spPr>
        <p:txBody>
          <a:bodyPr>
            <a:normAutofit/>
          </a:bodyPr>
          <a:lstStyle/>
          <a:p>
            <a:r>
              <a:rPr lang="el-GR" b="1" dirty="0" smtClean="0">
                <a:solidFill>
                  <a:schemeClr val="bg1"/>
                </a:solidFill>
              </a:rPr>
              <a:t>Ο πατέρας κυρίαρχος</a:t>
            </a:r>
            <a:r>
              <a:rPr lang="el-GR" dirty="0" smtClean="0">
                <a:solidFill>
                  <a:schemeClr val="bg1"/>
                </a:solidFill>
                <a:latin typeface="Wingdings"/>
                <a:ea typeface="Wingdings"/>
                <a:cs typeface="Wingdings"/>
              </a:rPr>
              <a:t></a:t>
            </a:r>
            <a:r>
              <a:rPr lang="el-GR" b="1" dirty="0" smtClean="0">
                <a:solidFill>
                  <a:schemeClr val="bg1"/>
                </a:solidFill>
              </a:rPr>
              <a:t> αντιπροσωπεύει την</a:t>
            </a:r>
          </a:p>
          <a:p>
            <a:pPr>
              <a:buNone/>
            </a:pPr>
            <a:r>
              <a:rPr lang="el-GR" b="1" dirty="0">
                <a:solidFill>
                  <a:schemeClr val="bg1"/>
                </a:solidFill>
              </a:rPr>
              <a:t>α</a:t>
            </a:r>
            <a:r>
              <a:rPr lang="el-GR" b="1" dirty="0" smtClean="0">
                <a:solidFill>
                  <a:schemeClr val="bg1"/>
                </a:solidFill>
              </a:rPr>
              <a:t>ρχή της εξουσίας. Στην οιδιπόδεια περίοδο ο </a:t>
            </a:r>
          </a:p>
          <a:p>
            <a:pPr>
              <a:buNone/>
            </a:pPr>
            <a:r>
              <a:rPr lang="el-GR" b="1" dirty="0" smtClean="0">
                <a:solidFill>
                  <a:schemeClr val="bg1"/>
                </a:solidFill>
              </a:rPr>
              <a:t>αληθινός πατέρας </a:t>
            </a:r>
            <a:r>
              <a:rPr lang="el-GR" b="1" dirty="0">
                <a:solidFill>
                  <a:schemeClr val="bg1"/>
                </a:solidFill>
              </a:rPr>
              <a:t>χάνεται. </a:t>
            </a:r>
            <a:r>
              <a:rPr lang="el-GR" b="1" dirty="0" smtClean="0">
                <a:solidFill>
                  <a:schemeClr val="bg1"/>
                </a:solidFill>
              </a:rPr>
              <a:t> Αυτό που κυριαρχεί</a:t>
            </a:r>
          </a:p>
          <a:p>
            <a:pPr>
              <a:buNone/>
            </a:pPr>
            <a:r>
              <a:rPr lang="el-GR" b="1" dirty="0">
                <a:solidFill>
                  <a:schemeClr val="bg1"/>
                </a:solidFill>
              </a:rPr>
              <a:t>ε</a:t>
            </a:r>
            <a:r>
              <a:rPr lang="el-GR" b="1" dirty="0" smtClean="0">
                <a:solidFill>
                  <a:schemeClr val="bg1"/>
                </a:solidFill>
              </a:rPr>
              <a:t>ίναι η  αντιπροσώπευση του </a:t>
            </a:r>
            <a:r>
              <a:rPr lang="el-GR" b="1" dirty="0">
                <a:solidFill>
                  <a:schemeClr val="bg1"/>
                </a:solidFill>
              </a:rPr>
              <a:t>«</a:t>
            </a:r>
            <a:r>
              <a:rPr lang="el-GR" b="1" dirty="0" smtClean="0">
                <a:solidFill>
                  <a:schemeClr val="bg1"/>
                </a:solidFill>
              </a:rPr>
              <a:t>νόμου»  </a:t>
            </a:r>
            <a:r>
              <a:rPr lang="el-GR" b="1" dirty="0">
                <a:solidFill>
                  <a:schemeClr val="bg1"/>
                </a:solidFill>
              </a:rPr>
              <a:t>που </a:t>
            </a:r>
            <a:r>
              <a:rPr lang="el-GR" b="1" dirty="0" smtClean="0">
                <a:solidFill>
                  <a:schemeClr val="bg1"/>
                </a:solidFill>
              </a:rPr>
              <a:t>θέτει</a:t>
            </a:r>
          </a:p>
          <a:p>
            <a:pPr>
              <a:buNone/>
            </a:pPr>
            <a:r>
              <a:rPr lang="el-GR" b="1" dirty="0">
                <a:solidFill>
                  <a:schemeClr val="bg1"/>
                </a:solidFill>
              </a:rPr>
              <a:t>η</a:t>
            </a:r>
            <a:r>
              <a:rPr lang="el-GR" b="1" dirty="0" smtClean="0">
                <a:solidFill>
                  <a:schemeClr val="bg1"/>
                </a:solidFill>
              </a:rPr>
              <a:t> κοινωνία</a:t>
            </a:r>
            <a:r>
              <a:rPr lang="el-GR" b="1" dirty="0">
                <a:solidFill>
                  <a:schemeClr val="bg1"/>
                </a:solidFill>
              </a:rPr>
              <a:t>. </a:t>
            </a:r>
            <a:r>
              <a:rPr lang="el-GR" b="1" dirty="0" smtClean="0">
                <a:solidFill>
                  <a:schemeClr val="bg1"/>
                </a:solidFill>
              </a:rPr>
              <a:t>Η οικογενειακή ζωή είναι σύμπλεγμα</a:t>
            </a:r>
          </a:p>
          <a:p>
            <a:pPr>
              <a:buNone/>
            </a:pPr>
            <a:r>
              <a:rPr lang="el-GR" b="1" dirty="0" smtClean="0">
                <a:solidFill>
                  <a:schemeClr val="bg1"/>
                </a:solidFill>
              </a:rPr>
              <a:t>σχέσεων μέσα στο οποίο το άτομο αντιμετωπίζει</a:t>
            </a:r>
          </a:p>
          <a:p>
            <a:pPr>
              <a:buNone/>
            </a:pPr>
            <a:r>
              <a:rPr lang="el-GR" b="1" dirty="0" smtClean="0">
                <a:solidFill>
                  <a:schemeClr val="bg1"/>
                </a:solidFill>
              </a:rPr>
              <a:t>την ισχύ και την εξουσία της κοινωνίας.</a:t>
            </a:r>
          </a:p>
          <a:p>
            <a:pPr>
              <a:buNone/>
            </a:pPr>
            <a:r>
              <a:rPr lang="el-GR" b="1" dirty="0" smtClean="0">
                <a:solidFill>
                  <a:schemeClr val="bg1"/>
                </a:solidFill>
              </a:rPr>
              <a:t>Το στοίχημα για την οικογένεια είναι να δώσει στο</a:t>
            </a:r>
          </a:p>
          <a:p>
            <a:pPr>
              <a:buNone/>
            </a:pPr>
            <a:r>
              <a:rPr lang="el-GR" b="1" dirty="0" smtClean="0">
                <a:solidFill>
                  <a:schemeClr val="bg1"/>
                </a:solidFill>
              </a:rPr>
              <a:t>παιδί πρότυπα σχέσεων που θα διαμορφώσουν</a:t>
            </a:r>
          </a:p>
          <a:p>
            <a:pPr>
              <a:buNone/>
            </a:pPr>
            <a:r>
              <a:rPr lang="el-GR" b="1" dirty="0" smtClean="0">
                <a:solidFill>
                  <a:schemeClr val="bg1"/>
                </a:solidFill>
              </a:rPr>
              <a:t>την ταυτότητά του.</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 y="320358"/>
            <a:ext cx="9144000" cy="6186270"/>
          </a:xfrm>
        </p:spPr>
        <p:txBody>
          <a:bodyPr/>
          <a:lstStyle/>
          <a:p>
            <a:pPr>
              <a:buNone/>
            </a:pPr>
            <a:r>
              <a:rPr lang="el-GR" b="1" dirty="0" smtClean="0">
                <a:solidFill>
                  <a:schemeClr val="bg1"/>
                </a:solidFill>
              </a:rPr>
              <a:t>(Γ) Δύσκολος και συγκρουσιακός χαρακτήρας της</a:t>
            </a:r>
          </a:p>
          <a:p>
            <a:pPr>
              <a:buNone/>
            </a:pPr>
            <a:r>
              <a:rPr lang="el-GR" b="1" dirty="0">
                <a:solidFill>
                  <a:schemeClr val="bg1"/>
                </a:solidFill>
              </a:rPr>
              <a:t>κ</a:t>
            </a:r>
            <a:r>
              <a:rPr lang="el-GR" b="1" dirty="0" smtClean="0">
                <a:solidFill>
                  <a:schemeClr val="bg1"/>
                </a:solidFill>
              </a:rPr>
              <a:t>οινωνικοποίησης έναντι της θεωρίας των ρόλων.</a:t>
            </a:r>
          </a:p>
          <a:p>
            <a:pPr>
              <a:buNone/>
            </a:pPr>
            <a:r>
              <a:rPr lang="el-GR" b="1" dirty="0" smtClean="0">
                <a:solidFill>
                  <a:schemeClr val="bg1"/>
                </a:solidFill>
              </a:rPr>
              <a:t>Συστημική θεωρία</a:t>
            </a:r>
            <a:r>
              <a:rPr lang="el-GR" dirty="0" smtClean="0">
                <a:solidFill>
                  <a:schemeClr val="bg1"/>
                </a:solidFill>
                <a:latin typeface="Wingdings"/>
                <a:ea typeface="Wingdings"/>
                <a:cs typeface="Wingdings"/>
              </a:rPr>
              <a:t></a:t>
            </a:r>
            <a:r>
              <a:rPr lang="el-GR" b="1" dirty="0" smtClean="0">
                <a:solidFill>
                  <a:schemeClr val="bg1"/>
                </a:solidFill>
              </a:rPr>
              <a:t> σχήματα διαπραγμάτευσης</a:t>
            </a:r>
          </a:p>
          <a:p>
            <a:pPr>
              <a:buNone/>
            </a:pPr>
            <a:r>
              <a:rPr lang="el-GR" b="1" dirty="0">
                <a:solidFill>
                  <a:schemeClr val="bg1"/>
                </a:solidFill>
              </a:rPr>
              <a:t>μ</a:t>
            </a:r>
            <a:r>
              <a:rPr lang="el-GR" b="1" dirty="0" smtClean="0">
                <a:solidFill>
                  <a:schemeClr val="bg1"/>
                </a:solidFill>
              </a:rPr>
              <a:t>έσα στην οικογένεια.</a:t>
            </a:r>
          </a:p>
          <a:p>
            <a:pPr>
              <a:buNone/>
            </a:pPr>
            <a:r>
              <a:rPr lang="el-GR" b="1" dirty="0" smtClean="0">
                <a:solidFill>
                  <a:schemeClr val="bg1"/>
                </a:solidFill>
              </a:rPr>
              <a:t>Θεωρία των ρόλων </a:t>
            </a:r>
            <a:r>
              <a:rPr lang="el-GR" dirty="0" smtClean="0">
                <a:solidFill>
                  <a:schemeClr val="bg1"/>
                </a:solidFill>
                <a:latin typeface="Wingdings"/>
                <a:ea typeface="Wingdings"/>
                <a:cs typeface="Wingdings"/>
              </a:rPr>
              <a:t></a:t>
            </a:r>
            <a:r>
              <a:rPr lang="el-GR" b="1" dirty="0" smtClean="0">
                <a:solidFill>
                  <a:schemeClr val="bg1"/>
                </a:solidFill>
              </a:rPr>
              <a:t>η κοινωνική θέση των ατόμων </a:t>
            </a:r>
          </a:p>
          <a:p>
            <a:pPr>
              <a:buNone/>
            </a:pPr>
            <a:r>
              <a:rPr lang="el-GR" b="1" dirty="0">
                <a:solidFill>
                  <a:schemeClr val="bg1"/>
                </a:solidFill>
              </a:rPr>
              <a:t>π</a:t>
            </a:r>
            <a:r>
              <a:rPr lang="el-GR" b="1" dirty="0" smtClean="0">
                <a:solidFill>
                  <a:schemeClr val="bg1"/>
                </a:solidFill>
              </a:rPr>
              <a:t>ου μετέχουν στην οικογένεια επηρεάζει τη</a:t>
            </a:r>
          </a:p>
          <a:p>
            <a:pPr>
              <a:buNone/>
            </a:pPr>
            <a:r>
              <a:rPr lang="el-GR" b="1" dirty="0" smtClean="0">
                <a:solidFill>
                  <a:schemeClr val="bg1"/>
                </a:solidFill>
              </a:rPr>
              <a:t>διεργασία.</a:t>
            </a:r>
          </a:p>
          <a:p>
            <a:pPr>
              <a:buNone/>
            </a:pPr>
            <a:r>
              <a:rPr lang="el-GR" b="1" dirty="0" smtClean="0">
                <a:solidFill>
                  <a:schemeClr val="bg1"/>
                </a:solidFill>
              </a:rPr>
              <a:t>Ψυχανάλυση</a:t>
            </a:r>
            <a:r>
              <a:rPr lang="el-GR" dirty="0" smtClean="0">
                <a:solidFill>
                  <a:schemeClr val="bg1"/>
                </a:solidFill>
                <a:latin typeface="Wingdings"/>
                <a:ea typeface="Wingdings"/>
                <a:cs typeface="Wingdings"/>
              </a:rPr>
              <a:t></a:t>
            </a:r>
            <a:r>
              <a:rPr lang="el-GR" b="1" dirty="0" smtClean="0">
                <a:solidFill>
                  <a:schemeClr val="bg1"/>
                </a:solidFill>
              </a:rPr>
              <a:t>εκτός από τα συνειδητά συμφέρο-</a:t>
            </a:r>
          </a:p>
          <a:p>
            <a:pPr>
              <a:buNone/>
            </a:pPr>
            <a:r>
              <a:rPr lang="el-GR" b="1" dirty="0">
                <a:solidFill>
                  <a:schemeClr val="bg1"/>
                </a:solidFill>
              </a:rPr>
              <a:t>ν</a:t>
            </a:r>
            <a:r>
              <a:rPr lang="el-GR" b="1" dirty="0" smtClean="0">
                <a:solidFill>
                  <a:schemeClr val="bg1"/>
                </a:solidFill>
              </a:rPr>
              <a:t>τα και τη συνειδητή κατανόηση εμπλέκεται και το</a:t>
            </a:r>
          </a:p>
          <a:p>
            <a:pPr>
              <a:buNone/>
            </a:pPr>
            <a:r>
              <a:rPr lang="el-GR" b="1" dirty="0">
                <a:solidFill>
                  <a:schemeClr val="bg1"/>
                </a:solidFill>
              </a:rPr>
              <a:t>α</a:t>
            </a:r>
            <a:r>
              <a:rPr lang="el-GR" b="1" dirty="0" smtClean="0">
                <a:solidFill>
                  <a:schemeClr val="bg1"/>
                </a:solidFill>
              </a:rPr>
              <a:t>συνείδητο. </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0040" y="87165"/>
            <a:ext cx="8229600" cy="635057"/>
          </a:xfrm>
        </p:spPr>
        <p:txBody>
          <a:bodyPr>
            <a:normAutofit fontScale="90000"/>
          </a:bodyPr>
          <a:lstStyle/>
          <a:p>
            <a:r>
              <a:rPr lang="el-GR" b="1" dirty="0" smtClean="0">
                <a:solidFill>
                  <a:schemeClr val="bg1"/>
                </a:solidFill>
              </a:rPr>
              <a:t>Ρεύματα εντός ψυχανάλυσης</a:t>
            </a:r>
            <a:endParaRPr lang="en-US" b="1" dirty="0">
              <a:solidFill>
                <a:schemeClr val="bg1"/>
              </a:solidFill>
            </a:endParaRPr>
          </a:p>
        </p:txBody>
      </p:sp>
      <p:sp>
        <p:nvSpPr>
          <p:cNvPr id="3" name="Content Placeholder 2"/>
          <p:cNvSpPr>
            <a:spLocks noGrp="1"/>
          </p:cNvSpPr>
          <p:nvPr>
            <p:ph idx="1"/>
          </p:nvPr>
        </p:nvSpPr>
        <p:spPr>
          <a:xfrm>
            <a:off x="174319" y="722222"/>
            <a:ext cx="8790691" cy="6000311"/>
          </a:xfrm>
        </p:spPr>
        <p:txBody>
          <a:bodyPr>
            <a:normAutofit fontScale="92500" lnSpcReduction="10000"/>
          </a:bodyPr>
          <a:lstStyle/>
          <a:p>
            <a:pPr marL="0" indent="0">
              <a:buNone/>
            </a:pPr>
            <a:r>
              <a:rPr lang="el-GR" sz="2800" b="1" dirty="0" smtClean="0">
                <a:solidFill>
                  <a:schemeClr val="bg1"/>
                </a:solidFill>
              </a:rPr>
              <a:t>   </a:t>
            </a:r>
            <a:r>
              <a:rPr lang="el-GR" b="1" u="heavy" dirty="0" smtClean="0">
                <a:solidFill>
                  <a:schemeClr val="bg1"/>
                </a:solidFill>
              </a:rPr>
              <a:t>Ένστικτα έναντι αντικειμενοτρόπων σχέσεων</a:t>
            </a:r>
            <a:endParaRPr lang="en-GB" b="1" u="heavy" dirty="0" smtClean="0">
              <a:solidFill>
                <a:schemeClr val="bg1"/>
              </a:solidFill>
            </a:endParaRPr>
          </a:p>
          <a:p>
            <a:pPr marL="0" indent="0" algn="ctr">
              <a:buNone/>
            </a:pPr>
            <a:r>
              <a:rPr lang="el-GR" b="1" u="heavy" dirty="0" smtClean="0">
                <a:solidFill>
                  <a:schemeClr val="bg1"/>
                </a:solidFill>
              </a:rPr>
              <a:t>‘Ενστικτα</a:t>
            </a:r>
          </a:p>
          <a:p>
            <a:pPr marL="0" indent="0">
              <a:buNone/>
            </a:pPr>
            <a:r>
              <a:rPr lang="en-GB" b="1" u="heavy" dirty="0" smtClean="0">
                <a:solidFill>
                  <a:schemeClr val="bg1"/>
                </a:solidFill>
              </a:rPr>
              <a:t> </a:t>
            </a:r>
            <a:r>
              <a:rPr lang="en-US" b="1" dirty="0" smtClean="0">
                <a:solidFill>
                  <a:schemeClr val="bg1"/>
                </a:solidFill>
              </a:rPr>
              <a:t>Freud</a:t>
            </a:r>
            <a:r>
              <a:rPr lang="el-GR" b="1" dirty="0" smtClean="0">
                <a:solidFill>
                  <a:schemeClr val="bg1"/>
                </a:solidFill>
              </a:rPr>
              <a:t> </a:t>
            </a:r>
            <a:r>
              <a:rPr lang="el-GR" dirty="0">
                <a:solidFill>
                  <a:schemeClr val="bg1"/>
                </a:solidFill>
                <a:latin typeface="Wingdings"/>
                <a:ea typeface="Wingdings"/>
                <a:cs typeface="Wingdings"/>
              </a:rPr>
              <a:t></a:t>
            </a:r>
            <a:r>
              <a:rPr lang="el-GR" b="1" dirty="0" smtClean="0">
                <a:solidFill>
                  <a:schemeClr val="bg1"/>
                </a:solidFill>
              </a:rPr>
              <a:t>το βρέφος διαθέτει εγγενή ένστικτα</a:t>
            </a:r>
          </a:p>
          <a:p>
            <a:pPr marL="0" indent="0">
              <a:buNone/>
            </a:pPr>
            <a:r>
              <a:rPr lang="el-GR" b="1" dirty="0">
                <a:solidFill>
                  <a:schemeClr val="bg1"/>
                </a:solidFill>
              </a:rPr>
              <a:t>π</a:t>
            </a:r>
            <a:r>
              <a:rPr lang="el-GR" b="1" dirty="0" smtClean="0">
                <a:solidFill>
                  <a:schemeClr val="bg1"/>
                </a:solidFill>
              </a:rPr>
              <a:t>ου καταστέλλονται στην παιδική ηλικία και</a:t>
            </a:r>
          </a:p>
          <a:p>
            <a:pPr marL="0" indent="0">
              <a:buNone/>
            </a:pPr>
            <a:r>
              <a:rPr lang="el-GR" b="1" dirty="0">
                <a:solidFill>
                  <a:schemeClr val="bg1"/>
                </a:solidFill>
              </a:rPr>
              <a:t>α</a:t>
            </a:r>
            <a:r>
              <a:rPr lang="el-GR" b="1" dirty="0" smtClean="0">
                <a:solidFill>
                  <a:schemeClr val="bg1"/>
                </a:solidFill>
              </a:rPr>
              <a:t>πωθούνται στο ασυνείδητο. </a:t>
            </a:r>
            <a:r>
              <a:rPr lang="el-GR" b="1" u="heavy" dirty="0" smtClean="0">
                <a:solidFill>
                  <a:schemeClr val="bg1"/>
                </a:solidFill>
              </a:rPr>
              <a:t>Ένστικτο</a:t>
            </a:r>
            <a:r>
              <a:rPr lang="el-GR" b="1" dirty="0" smtClean="0">
                <a:solidFill>
                  <a:schemeClr val="bg1"/>
                </a:solidFill>
              </a:rPr>
              <a:t> </a:t>
            </a:r>
            <a:r>
              <a:rPr lang="el-GR" dirty="0">
                <a:solidFill>
                  <a:schemeClr val="bg1"/>
                </a:solidFill>
                <a:latin typeface="Wingdings"/>
                <a:ea typeface="Wingdings"/>
                <a:cs typeface="Wingdings"/>
              </a:rPr>
              <a:t></a:t>
            </a:r>
            <a:r>
              <a:rPr lang="el-GR" b="1" dirty="0" smtClean="0">
                <a:solidFill>
                  <a:schemeClr val="bg1"/>
                </a:solidFill>
              </a:rPr>
              <a:t>βιολογική κινητήρια δύναμη που ωθεί προς συγκεκριμένες μορφές ικανοποίησης</a:t>
            </a:r>
            <a:r>
              <a:rPr lang="el-GR" dirty="0">
                <a:solidFill>
                  <a:schemeClr val="bg1"/>
                </a:solidFill>
                <a:latin typeface="Wingdings"/>
                <a:ea typeface="Wingdings"/>
                <a:cs typeface="Wingdings"/>
              </a:rPr>
              <a:t></a:t>
            </a:r>
            <a:r>
              <a:rPr lang="el-GR" b="1" dirty="0" smtClean="0">
                <a:solidFill>
                  <a:schemeClr val="bg1"/>
                </a:solidFill>
              </a:rPr>
              <a:t> τυφλό και αχρονικό, δεν αναγνωρίζει όρια, αδυναμίες, περιορισμούς πόρων, π.χ. </a:t>
            </a:r>
            <a:r>
              <a:rPr lang="el-GR" b="1" dirty="0">
                <a:solidFill>
                  <a:schemeClr val="bg1"/>
                </a:solidFill>
              </a:rPr>
              <a:t>π</a:t>
            </a:r>
            <a:r>
              <a:rPr lang="el-GR" b="1" dirty="0" smtClean="0">
                <a:solidFill>
                  <a:schemeClr val="bg1"/>
                </a:solidFill>
              </a:rPr>
              <a:t>είνα αλλά και το σεξουαλικό ένστικτο και η επιθετικότητα (ένστικτο ζωής και θανάτου). Ένστικτο του</a:t>
            </a:r>
            <a:r>
              <a:rPr lang="en-GB" b="1" dirty="0" smtClean="0">
                <a:solidFill>
                  <a:schemeClr val="bg1"/>
                </a:solidFill>
              </a:rPr>
              <a:t> </a:t>
            </a:r>
            <a:r>
              <a:rPr lang="el-GR" b="1" dirty="0" smtClean="0">
                <a:solidFill>
                  <a:schemeClr val="bg1"/>
                </a:solidFill>
              </a:rPr>
              <a:t>θανάτου που ωθεί προς την εντροπία και το χάος και ένστικτο ζωής που ωθεί προς τις σχέσεις και τη συνέχιση</a:t>
            </a:r>
            <a:r>
              <a:rPr lang="en-GB" b="1" dirty="0" smtClean="0">
                <a:solidFill>
                  <a:schemeClr val="bg1"/>
                </a:solidFill>
              </a:rPr>
              <a:t> </a:t>
            </a:r>
            <a:r>
              <a:rPr lang="el-GR" b="1" dirty="0" smtClean="0">
                <a:solidFill>
                  <a:schemeClr val="bg1"/>
                </a:solidFill>
              </a:rPr>
              <a:t>της ζωής. </a:t>
            </a:r>
            <a:endParaRPr lang="en-US" b="1" dirty="0">
              <a:solidFill>
                <a:schemeClr val="bg1"/>
              </a:solidFill>
            </a:endParaRPr>
          </a:p>
        </p:txBody>
      </p:sp>
    </p:spTree>
    <p:extLst>
      <p:ext uri="{BB962C8B-B14F-4D97-AF65-F5344CB8AC3E}">
        <p14:creationId xmlns:p14="http://schemas.microsoft.com/office/powerpoint/2010/main" val="28325103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35379"/>
            <a:ext cx="8229600" cy="45719"/>
          </a:xfrm>
        </p:spPr>
        <p:txBody>
          <a:bodyPr>
            <a:normAutofit fontScale="90000"/>
          </a:bodyPr>
          <a:lstStyle/>
          <a:p>
            <a:r>
              <a:rPr lang="el-GR" dirty="0" smtClean="0"/>
              <a:t>-</a:t>
            </a:r>
            <a:endParaRPr lang="en-US" dirty="0"/>
          </a:p>
        </p:txBody>
      </p:sp>
      <p:sp>
        <p:nvSpPr>
          <p:cNvPr id="3" name="Content Placeholder 2"/>
          <p:cNvSpPr>
            <a:spLocks noGrp="1"/>
          </p:cNvSpPr>
          <p:nvPr>
            <p:ph idx="1"/>
          </p:nvPr>
        </p:nvSpPr>
        <p:spPr>
          <a:xfrm>
            <a:off x="211674" y="281098"/>
            <a:ext cx="8932326" cy="6318521"/>
          </a:xfrm>
        </p:spPr>
        <p:txBody>
          <a:bodyPr>
            <a:normAutofit lnSpcReduction="10000"/>
          </a:bodyPr>
          <a:lstStyle/>
          <a:p>
            <a:r>
              <a:rPr lang="el-GR" b="1" dirty="0" smtClean="0">
                <a:solidFill>
                  <a:schemeClr val="bg1"/>
                </a:solidFill>
              </a:rPr>
              <a:t>Παιδιά</a:t>
            </a:r>
            <a:r>
              <a:rPr lang="el-GR" b="1" dirty="0">
                <a:solidFill>
                  <a:schemeClr val="bg1"/>
                </a:solidFill>
                <a:latin typeface="Wingdings"/>
                <a:ea typeface="Wingdings"/>
                <a:cs typeface="Wingdings"/>
              </a:rPr>
              <a:t></a:t>
            </a:r>
            <a:r>
              <a:rPr lang="el-GR" b="1" dirty="0" smtClean="0">
                <a:solidFill>
                  <a:schemeClr val="bg1"/>
                </a:solidFill>
              </a:rPr>
              <a:t> πολυμορφικά διαστροφικά </a:t>
            </a:r>
            <a:r>
              <a:rPr lang="el-GR" b="1" dirty="0" smtClean="0">
                <a:solidFill>
                  <a:schemeClr val="bg1"/>
                </a:solidFill>
                <a:latin typeface="Wingdings"/>
                <a:ea typeface="Wingdings"/>
                <a:cs typeface="Wingdings"/>
              </a:rPr>
              <a:t></a:t>
            </a:r>
            <a:r>
              <a:rPr lang="el-GR" b="1" dirty="0" smtClean="0">
                <a:solidFill>
                  <a:schemeClr val="bg1"/>
                </a:solidFill>
              </a:rPr>
              <a:t>όλες οι</a:t>
            </a:r>
          </a:p>
          <a:p>
            <a:pPr marL="0" indent="0">
              <a:buNone/>
            </a:pPr>
            <a:r>
              <a:rPr lang="el-GR" b="1" dirty="0" smtClean="0">
                <a:solidFill>
                  <a:schemeClr val="bg1"/>
                </a:solidFill>
              </a:rPr>
              <a:t>μορφές αισθησιακής ικανοποίησης. Ελκονται</a:t>
            </a:r>
          </a:p>
          <a:p>
            <a:pPr marL="0" indent="0">
              <a:buNone/>
            </a:pPr>
            <a:r>
              <a:rPr lang="el-GR" b="1" dirty="0">
                <a:solidFill>
                  <a:schemeClr val="bg1"/>
                </a:solidFill>
              </a:rPr>
              <a:t>α</a:t>
            </a:r>
            <a:r>
              <a:rPr lang="el-GR" b="1" dirty="0" smtClean="0">
                <a:solidFill>
                  <a:schemeClr val="bg1"/>
                </a:solidFill>
              </a:rPr>
              <a:t>πό αισθησιακές/ερωτικές εμπειρίες χωρίς να</a:t>
            </a:r>
          </a:p>
          <a:p>
            <a:pPr marL="0" indent="0">
              <a:buNone/>
            </a:pPr>
            <a:r>
              <a:rPr lang="el-GR" b="1" dirty="0">
                <a:solidFill>
                  <a:schemeClr val="bg1"/>
                </a:solidFill>
              </a:rPr>
              <a:t>ε</a:t>
            </a:r>
            <a:r>
              <a:rPr lang="el-GR" b="1" dirty="0" smtClean="0">
                <a:solidFill>
                  <a:schemeClr val="bg1"/>
                </a:solidFill>
              </a:rPr>
              <a:t>ίναι εγγενώς ούτε ετεροφυλόφιλα ούτε ομο-</a:t>
            </a:r>
          </a:p>
          <a:p>
            <a:pPr marL="0" indent="0">
              <a:buNone/>
            </a:pPr>
            <a:r>
              <a:rPr lang="el-GR" b="1" dirty="0" smtClean="0">
                <a:solidFill>
                  <a:schemeClr val="bg1"/>
                </a:solidFill>
              </a:rPr>
              <a:t>φυλόφιλα-- ανοργάνωτη (κοινωνικά) σεξουαλικό-</a:t>
            </a:r>
          </a:p>
          <a:p>
            <a:pPr marL="0" indent="0">
              <a:buNone/>
            </a:pPr>
            <a:r>
              <a:rPr lang="el-GR" b="1" dirty="0">
                <a:solidFill>
                  <a:schemeClr val="bg1"/>
                </a:solidFill>
              </a:rPr>
              <a:t>τ</a:t>
            </a:r>
            <a:r>
              <a:rPr lang="el-GR" b="1" dirty="0" smtClean="0">
                <a:solidFill>
                  <a:schemeClr val="bg1"/>
                </a:solidFill>
              </a:rPr>
              <a:t>ητα. Η ταυτότητα φύλου εξαρτάται από τις</a:t>
            </a:r>
          </a:p>
          <a:p>
            <a:pPr marL="0" indent="0">
              <a:buNone/>
            </a:pPr>
            <a:r>
              <a:rPr lang="el-GR" b="1" dirty="0">
                <a:solidFill>
                  <a:schemeClr val="bg1"/>
                </a:solidFill>
              </a:rPr>
              <a:t>ε</a:t>
            </a:r>
            <a:r>
              <a:rPr lang="el-GR" b="1" dirty="0" smtClean="0">
                <a:solidFill>
                  <a:schemeClr val="bg1"/>
                </a:solidFill>
              </a:rPr>
              <a:t>μπειρίες της πρώϊμης οικογενειακής ζωής</a:t>
            </a:r>
            <a:r>
              <a:rPr lang="el-GR" b="1" dirty="0">
                <a:solidFill>
                  <a:schemeClr val="bg1"/>
                </a:solidFill>
              </a:rPr>
              <a:t> </a:t>
            </a:r>
            <a:r>
              <a:rPr lang="el-GR" b="1" dirty="0">
                <a:solidFill>
                  <a:schemeClr val="bg1"/>
                </a:solidFill>
                <a:latin typeface="Wingdings"/>
                <a:ea typeface="Wingdings"/>
                <a:cs typeface="Wingdings"/>
              </a:rPr>
              <a:t></a:t>
            </a:r>
            <a:endParaRPr lang="el-GR" b="1" dirty="0" smtClean="0">
              <a:solidFill>
                <a:schemeClr val="bg1"/>
              </a:solidFill>
            </a:endParaRPr>
          </a:p>
          <a:p>
            <a:pPr marL="0" indent="0">
              <a:buNone/>
            </a:pPr>
            <a:r>
              <a:rPr lang="el-GR" b="1" dirty="0">
                <a:solidFill>
                  <a:schemeClr val="bg1"/>
                </a:solidFill>
              </a:rPr>
              <a:t>φ</a:t>
            </a:r>
            <a:r>
              <a:rPr lang="el-GR" b="1" dirty="0" smtClean="0">
                <a:solidFill>
                  <a:schemeClr val="bg1"/>
                </a:solidFill>
              </a:rPr>
              <a:t>ορτισμένη και πολύπλοκη διαδικασία διότι η</a:t>
            </a:r>
          </a:p>
          <a:p>
            <a:pPr marL="0" indent="0">
              <a:buNone/>
            </a:pPr>
            <a:r>
              <a:rPr lang="el-GR" b="1" dirty="0">
                <a:solidFill>
                  <a:schemeClr val="bg1"/>
                </a:solidFill>
              </a:rPr>
              <a:t>σ</a:t>
            </a:r>
            <a:r>
              <a:rPr lang="el-GR" b="1" dirty="0" smtClean="0">
                <a:solidFill>
                  <a:schemeClr val="bg1"/>
                </a:solidFill>
              </a:rPr>
              <a:t>εξουαλική ταυτότητα δεν είναι απλά εσωτερίκ-</a:t>
            </a:r>
          </a:p>
          <a:p>
            <a:pPr marL="0" indent="0">
              <a:buNone/>
            </a:pPr>
            <a:r>
              <a:rPr lang="el-GR" b="1" dirty="0">
                <a:solidFill>
                  <a:schemeClr val="bg1"/>
                </a:solidFill>
              </a:rPr>
              <a:t>ε</a:t>
            </a:r>
            <a:r>
              <a:rPr lang="el-GR" b="1" dirty="0" smtClean="0">
                <a:solidFill>
                  <a:schemeClr val="bg1"/>
                </a:solidFill>
              </a:rPr>
              <a:t>υση ρόλων αλλά και ασυνείδητες επιθυμίες που τους αντιβαίνουν. </a:t>
            </a:r>
            <a:endParaRPr lang="en-US" b="1" dirty="0">
              <a:solidFill>
                <a:schemeClr val="bg1"/>
              </a:solidFill>
            </a:endParaRPr>
          </a:p>
        </p:txBody>
      </p:sp>
    </p:spTree>
    <p:extLst>
      <p:ext uri="{BB962C8B-B14F-4D97-AF65-F5344CB8AC3E}">
        <p14:creationId xmlns:p14="http://schemas.microsoft.com/office/powerpoint/2010/main" val="3544944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12069"/>
            <a:ext cx="8229600" cy="160666"/>
          </a:xfrm>
        </p:spPr>
        <p:txBody>
          <a:bodyPr>
            <a:normAutofit fontScale="90000"/>
          </a:bodyPr>
          <a:lstStyle/>
          <a:p>
            <a:endParaRPr lang="en-US" dirty="0"/>
          </a:p>
        </p:txBody>
      </p:sp>
      <p:sp>
        <p:nvSpPr>
          <p:cNvPr id="3" name="Content Placeholder 2"/>
          <p:cNvSpPr>
            <a:spLocks noGrp="1"/>
          </p:cNvSpPr>
          <p:nvPr>
            <p:ph idx="1"/>
          </p:nvPr>
        </p:nvSpPr>
        <p:spPr>
          <a:xfrm>
            <a:off x="211674" y="272735"/>
            <a:ext cx="8765788" cy="6364239"/>
          </a:xfrm>
        </p:spPr>
        <p:txBody>
          <a:bodyPr/>
          <a:lstStyle/>
          <a:p>
            <a:r>
              <a:rPr lang="el-GR" b="1" dirty="0" smtClean="0">
                <a:solidFill>
                  <a:schemeClr val="bg1"/>
                </a:solidFill>
              </a:rPr>
              <a:t>Το ασυνείδητο είναι δυναμικό και ισχυρό, απαι-</a:t>
            </a:r>
          </a:p>
          <a:p>
            <a:pPr marL="0" indent="0">
              <a:buNone/>
            </a:pPr>
            <a:r>
              <a:rPr lang="el-GR" b="1" dirty="0">
                <a:solidFill>
                  <a:schemeClr val="bg1"/>
                </a:solidFill>
              </a:rPr>
              <a:t>τ</a:t>
            </a:r>
            <a:r>
              <a:rPr lang="el-GR" b="1" dirty="0" smtClean="0">
                <a:solidFill>
                  <a:schemeClr val="bg1"/>
                </a:solidFill>
              </a:rPr>
              <a:t>εί ενεργή απώθηση διότι είναι δομημένο γύρω</a:t>
            </a:r>
          </a:p>
          <a:p>
            <a:pPr marL="0" indent="0">
              <a:buNone/>
            </a:pPr>
            <a:r>
              <a:rPr lang="el-GR" b="1" dirty="0">
                <a:solidFill>
                  <a:schemeClr val="bg1"/>
                </a:solidFill>
              </a:rPr>
              <a:t>α</a:t>
            </a:r>
            <a:r>
              <a:rPr lang="el-GR" b="1" dirty="0" smtClean="0">
                <a:solidFill>
                  <a:schemeClr val="bg1"/>
                </a:solidFill>
              </a:rPr>
              <a:t>πό ενστικτώδεις ενέργειες που μπορεί να μην </a:t>
            </a:r>
          </a:p>
          <a:p>
            <a:pPr marL="0" indent="0">
              <a:buNone/>
            </a:pPr>
            <a:r>
              <a:rPr lang="el-GR" b="1" dirty="0">
                <a:solidFill>
                  <a:schemeClr val="bg1"/>
                </a:solidFill>
              </a:rPr>
              <a:t>ε</a:t>
            </a:r>
            <a:r>
              <a:rPr lang="el-GR" b="1" dirty="0" smtClean="0">
                <a:solidFill>
                  <a:schemeClr val="bg1"/>
                </a:solidFill>
              </a:rPr>
              <a:t>ίναι κοινωνικά αποδεκτές</a:t>
            </a:r>
            <a:r>
              <a:rPr lang="el-GR" b="1" dirty="0">
                <a:solidFill>
                  <a:schemeClr val="bg1"/>
                </a:solidFill>
              </a:rPr>
              <a:t> </a:t>
            </a:r>
            <a:r>
              <a:rPr lang="el-GR" b="1" dirty="0">
                <a:solidFill>
                  <a:schemeClr val="bg1"/>
                </a:solidFill>
                <a:latin typeface="Wingdings"/>
                <a:ea typeface="Wingdings"/>
                <a:cs typeface="Wingdings"/>
              </a:rPr>
              <a:t></a:t>
            </a:r>
            <a:r>
              <a:rPr lang="el-GR" b="1" dirty="0" smtClean="0">
                <a:solidFill>
                  <a:schemeClr val="bg1"/>
                </a:solidFill>
              </a:rPr>
              <a:t> άτομο και κοινωνία</a:t>
            </a:r>
          </a:p>
          <a:p>
            <a:pPr marL="0" indent="0">
              <a:buNone/>
            </a:pPr>
            <a:r>
              <a:rPr lang="el-GR" b="1" dirty="0">
                <a:solidFill>
                  <a:schemeClr val="bg1"/>
                </a:solidFill>
              </a:rPr>
              <a:t>σ</a:t>
            </a:r>
            <a:r>
              <a:rPr lang="el-GR" b="1" dirty="0" smtClean="0">
                <a:solidFill>
                  <a:schemeClr val="bg1"/>
                </a:solidFill>
              </a:rPr>
              <a:t>ε σύγκρουση </a:t>
            </a:r>
            <a:r>
              <a:rPr lang="el-GR" b="1" dirty="0">
                <a:solidFill>
                  <a:schemeClr val="bg1"/>
                </a:solidFill>
              </a:rPr>
              <a:t> </a:t>
            </a:r>
            <a:r>
              <a:rPr lang="el-GR" b="1" dirty="0">
                <a:solidFill>
                  <a:schemeClr val="bg1"/>
                </a:solidFill>
                <a:latin typeface="Wingdings"/>
                <a:ea typeface="Wingdings"/>
                <a:cs typeface="Wingdings"/>
              </a:rPr>
              <a:t></a:t>
            </a:r>
            <a:r>
              <a:rPr lang="el-GR" b="1" dirty="0" smtClean="0">
                <a:solidFill>
                  <a:schemeClr val="bg1"/>
                </a:solidFill>
              </a:rPr>
              <a:t>το βρέφος αυτοενεργοποιού-μενο. Ο </a:t>
            </a:r>
            <a:r>
              <a:rPr lang="en-US" b="1" dirty="0" smtClean="0">
                <a:solidFill>
                  <a:schemeClr val="bg1"/>
                </a:solidFill>
              </a:rPr>
              <a:t>Freud </a:t>
            </a:r>
            <a:r>
              <a:rPr lang="el-GR" b="1" dirty="0" smtClean="0">
                <a:solidFill>
                  <a:schemeClr val="bg1"/>
                </a:solidFill>
              </a:rPr>
              <a:t>όμως δεν προτείνει μια θεωρία </a:t>
            </a:r>
          </a:p>
          <a:p>
            <a:pPr marL="0" indent="0">
              <a:buNone/>
            </a:pPr>
            <a:r>
              <a:rPr lang="el-GR" b="1" dirty="0" smtClean="0">
                <a:solidFill>
                  <a:schemeClr val="bg1"/>
                </a:solidFill>
              </a:rPr>
              <a:t>για την ταυτότητα</a:t>
            </a:r>
            <a:r>
              <a:rPr lang="el-GR" b="1" dirty="0">
                <a:solidFill>
                  <a:schemeClr val="bg1"/>
                </a:solidFill>
              </a:rPr>
              <a:t> </a:t>
            </a:r>
            <a:r>
              <a:rPr lang="el-GR" b="1" dirty="0">
                <a:solidFill>
                  <a:schemeClr val="bg1"/>
                </a:solidFill>
                <a:latin typeface="Wingdings"/>
                <a:ea typeface="Wingdings"/>
                <a:cs typeface="Wingdings"/>
              </a:rPr>
              <a:t></a:t>
            </a:r>
            <a:r>
              <a:rPr lang="el-GR" b="1" dirty="0" smtClean="0">
                <a:solidFill>
                  <a:schemeClr val="bg1"/>
                </a:solidFill>
              </a:rPr>
              <a:t>διαδικασία που προϋποθέ-τει απαρτίωση </a:t>
            </a:r>
            <a:r>
              <a:rPr lang="en-US" b="1" dirty="0" smtClean="0">
                <a:solidFill>
                  <a:schemeClr val="bg1"/>
                </a:solidFill>
              </a:rPr>
              <a:t>(S. Frosh)</a:t>
            </a:r>
            <a:r>
              <a:rPr lang="el-GR" b="1" dirty="0" smtClean="0">
                <a:solidFill>
                  <a:schemeClr val="bg1"/>
                </a:solidFill>
              </a:rPr>
              <a:t>.</a:t>
            </a:r>
          </a:p>
          <a:p>
            <a:pPr marL="0" indent="0">
              <a:buNone/>
            </a:pPr>
            <a:r>
              <a:rPr lang="el-GR" b="1" u="heavy" dirty="0" smtClean="0">
                <a:solidFill>
                  <a:schemeClr val="bg1"/>
                </a:solidFill>
              </a:rPr>
              <a:t>Αντικειμενοτρόπες σχέσεις </a:t>
            </a:r>
            <a:r>
              <a:rPr lang="en-US" b="1" dirty="0" smtClean="0">
                <a:solidFill>
                  <a:schemeClr val="bg1"/>
                </a:solidFill>
              </a:rPr>
              <a:t>(Winnicott, Fairburn)</a:t>
            </a:r>
          </a:p>
          <a:p>
            <a:pPr marL="0" indent="0">
              <a:buNone/>
            </a:pPr>
            <a:r>
              <a:rPr lang="en-US" b="1" dirty="0" smtClean="0">
                <a:solidFill>
                  <a:schemeClr val="bg1"/>
                </a:solidFill>
              </a:rPr>
              <a:t>1950-1960. </a:t>
            </a:r>
            <a:r>
              <a:rPr lang="el-GR" b="1" dirty="0" smtClean="0">
                <a:solidFill>
                  <a:schemeClr val="bg1"/>
                </a:solidFill>
              </a:rPr>
              <a:t>Υποστηρίζουν ένα πιο ειρηνικό ξεκί-</a:t>
            </a:r>
          </a:p>
          <a:p>
            <a:pPr marL="0" indent="0">
              <a:buNone/>
            </a:pPr>
            <a:r>
              <a:rPr lang="el-GR" b="1" dirty="0">
                <a:solidFill>
                  <a:schemeClr val="bg1"/>
                </a:solidFill>
              </a:rPr>
              <a:t>ν</a:t>
            </a:r>
            <a:r>
              <a:rPr lang="el-GR" b="1" dirty="0" smtClean="0">
                <a:solidFill>
                  <a:schemeClr val="bg1"/>
                </a:solidFill>
              </a:rPr>
              <a:t>ημα και πιο αισιόδοξη έκβαση.</a:t>
            </a:r>
            <a:endParaRPr lang="en-US" b="1" dirty="0">
              <a:solidFill>
                <a:schemeClr val="bg1"/>
              </a:solidFill>
            </a:endParaRPr>
          </a:p>
        </p:txBody>
      </p:sp>
    </p:spTree>
    <p:extLst>
      <p:ext uri="{BB962C8B-B14F-4D97-AF65-F5344CB8AC3E}">
        <p14:creationId xmlns:p14="http://schemas.microsoft.com/office/powerpoint/2010/main" val="4051244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0283"/>
            <a:ext cx="8229600" cy="100828"/>
          </a:xfrm>
        </p:spPr>
        <p:txBody>
          <a:bodyPr>
            <a:normAutofit fontScale="90000"/>
          </a:bodyPr>
          <a:lstStyle/>
          <a:p>
            <a:endParaRPr lang="en-US" dirty="0"/>
          </a:p>
        </p:txBody>
      </p:sp>
      <p:sp>
        <p:nvSpPr>
          <p:cNvPr id="3" name="Content Placeholder 2"/>
          <p:cNvSpPr>
            <a:spLocks noGrp="1"/>
          </p:cNvSpPr>
          <p:nvPr>
            <p:ph idx="1"/>
          </p:nvPr>
        </p:nvSpPr>
        <p:spPr>
          <a:xfrm>
            <a:off x="1" y="361112"/>
            <a:ext cx="9144000" cy="6213602"/>
          </a:xfrm>
        </p:spPr>
        <p:txBody>
          <a:bodyPr>
            <a:normAutofit fontScale="92500" lnSpcReduction="20000"/>
          </a:bodyPr>
          <a:lstStyle/>
          <a:p>
            <a:pPr marL="0" indent="0">
              <a:buNone/>
            </a:pPr>
            <a:r>
              <a:rPr lang="el-GR" b="1" dirty="0" smtClean="0">
                <a:solidFill>
                  <a:schemeClr val="bg1"/>
                </a:solidFill>
              </a:rPr>
              <a:t>• Δεν κυριαρχεί η λειτουργία των ενστίκτων αλλά ο τρόπος που τα βρέφη οικοδομούν σχέσεις με τα πρόσωπα/αντικείμενα του περιβάλλοντος. </a:t>
            </a:r>
          </a:p>
          <a:p>
            <a:pPr marL="0" indent="0">
              <a:buNone/>
            </a:pPr>
            <a:r>
              <a:rPr lang="el-GR" b="1" dirty="0" smtClean="0">
                <a:solidFill>
                  <a:schemeClr val="bg1"/>
                </a:solidFill>
              </a:rPr>
              <a:t>Έμφαση στις πρώϊμες σχέσεις μέσα στην οικογένεια.</a:t>
            </a:r>
          </a:p>
          <a:p>
            <a:pPr marL="0" indent="0">
              <a:buNone/>
            </a:pPr>
            <a:r>
              <a:rPr lang="el-GR" b="1" dirty="0" smtClean="0">
                <a:solidFill>
                  <a:schemeClr val="bg1"/>
                </a:solidFill>
              </a:rPr>
              <a:t>• Το ασυνείδητο δεν δομείται από εγγενή ένστικτα</a:t>
            </a:r>
          </a:p>
          <a:p>
            <a:pPr marL="0" indent="0">
              <a:buNone/>
            </a:pPr>
            <a:r>
              <a:rPr lang="el-GR" b="1" dirty="0" smtClean="0">
                <a:solidFill>
                  <a:schemeClr val="bg1"/>
                </a:solidFill>
              </a:rPr>
              <a:t>αλλά από ψυχικά κατάλοιπα πρώϊμων σχέσεων.</a:t>
            </a:r>
          </a:p>
          <a:p>
            <a:pPr marL="0" indent="0">
              <a:buNone/>
            </a:pPr>
            <a:r>
              <a:rPr lang="el-GR" b="1" dirty="0" smtClean="0">
                <a:solidFill>
                  <a:schemeClr val="bg1"/>
                </a:solidFill>
              </a:rPr>
              <a:t>• Σύνθεση και όχι αντίθεση με την κοινωνία.</a:t>
            </a:r>
          </a:p>
          <a:p>
            <a:pPr marL="0" indent="0">
              <a:buNone/>
            </a:pPr>
            <a:r>
              <a:rPr lang="el-GR" b="1" dirty="0" smtClean="0">
                <a:solidFill>
                  <a:schemeClr val="bg1"/>
                </a:solidFill>
              </a:rPr>
              <a:t>• Σχεσιακό πλαίσιο ανάπτυξης έναντι ενστίκτων.</a:t>
            </a:r>
          </a:p>
          <a:p>
            <a:pPr marL="0" indent="0">
              <a:buNone/>
            </a:pPr>
            <a:r>
              <a:rPr lang="el-GR" b="1" dirty="0" smtClean="0">
                <a:solidFill>
                  <a:schemeClr val="bg1"/>
                </a:solidFill>
              </a:rPr>
              <a:t>• Ποιότητα σχέσεων έναντι ορμών.</a:t>
            </a:r>
          </a:p>
          <a:p>
            <a:pPr marL="0" indent="0">
              <a:buNone/>
            </a:pPr>
            <a:r>
              <a:rPr lang="el-GR" b="1" dirty="0" smtClean="0">
                <a:solidFill>
                  <a:schemeClr val="bg1"/>
                </a:solidFill>
              </a:rPr>
              <a:t>• Οι πρώϊμες σχέσεις διαμορφώνουν το πρότυπο</a:t>
            </a:r>
          </a:p>
          <a:p>
            <a:pPr marL="0" indent="0">
              <a:buNone/>
            </a:pPr>
            <a:r>
              <a:rPr lang="el-GR" b="1" dirty="0" smtClean="0">
                <a:solidFill>
                  <a:schemeClr val="bg1"/>
                </a:solidFill>
              </a:rPr>
              <a:t>για τις επόμενες σχέσεις.</a:t>
            </a:r>
          </a:p>
          <a:p>
            <a:pPr marL="0" indent="0">
              <a:buNone/>
            </a:pPr>
            <a:r>
              <a:rPr lang="el-GR" b="1" dirty="0" smtClean="0">
                <a:solidFill>
                  <a:schemeClr val="bg1"/>
                </a:solidFill>
              </a:rPr>
              <a:t>• Εαυτός προϊόν της πρώτης φροντίδας (στοργική ή απάνθρωπη, συστηματική ή αποδιοργανωμένη, με</a:t>
            </a:r>
          </a:p>
          <a:p>
            <a:pPr marL="0" indent="0">
              <a:buNone/>
            </a:pPr>
            <a:r>
              <a:rPr lang="el-GR" b="1" dirty="0" smtClean="0">
                <a:solidFill>
                  <a:schemeClr val="bg1"/>
                </a:solidFill>
              </a:rPr>
              <a:t>συνέπεια ή όχι).</a:t>
            </a:r>
          </a:p>
          <a:p>
            <a:pPr marL="0" indent="0">
              <a:buNone/>
            </a:pPr>
            <a:endParaRPr lang="el-GR" b="1" dirty="0" smtClean="0">
              <a:solidFill>
                <a:schemeClr val="bg1"/>
              </a:solidFill>
            </a:endParaRPr>
          </a:p>
          <a:p>
            <a:pPr marL="0" indent="0">
              <a:buNone/>
            </a:pPr>
            <a:endParaRPr lang="el-GR" b="1" dirty="0" smtClean="0">
              <a:solidFill>
                <a:schemeClr val="bg1"/>
              </a:solidFill>
            </a:endParaRPr>
          </a:p>
        </p:txBody>
      </p:sp>
    </p:spTree>
    <p:extLst>
      <p:ext uri="{BB962C8B-B14F-4D97-AF65-F5344CB8AC3E}">
        <p14:creationId xmlns:p14="http://schemas.microsoft.com/office/powerpoint/2010/main" val="1674836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320358"/>
            <a:ext cx="9144000" cy="6343228"/>
          </a:xfrm>
        </p:spPr>
        <p:txBody>
          <a:bodyPr>
            <a:normAutofit lnSpcReduction="10000"/>
          </a:bodyPr>
          <a:lstStyle/>
          <a:p>
            <a:pPr>
              <a:buNone/>
            </a:pPr>
            <a:r>
              <a:rPr lang="en-US" b="1" u="sng" dirty="0" smtClean="0">
                <a:solidFill>
                  <a:schemeClr val="bg1"/>
                </a:solidFill>
              </a:rPr>
              <a:t>Freud </a:t>
            </a:r>
            <a:r>
              <a:rPr lang="el-GR" b="1" dirty="0" smtClean="0">
                <a:solidFill>
                  <a:schemeClr val="bg1"/>
                </a:solidFill>
                <a:latin typeface="Wingdings"/>
                <a:ea typeface="Wingdings"/>
                <a:cs typeface="Wingdings"/>
              </a:rPr>
              <a:t></a:t>
            </a:r>
            <a:r>
              <a:rPr lang="el-GR" b="1" dirty="0" smtClean="0">
                <a:solidFill>
                  <a:schemeClr val="bg1"/>
                </a:solidFill>
              </a:rPr>
              <a:t>απαισιόδοξος. </a:t>
            </a:r>
          </a:p>
          <a:p>
            <a:pPr>
              <a:buNone/>
            </a:pPr>
            <a:r>
              <a:rPr lang="el-GR" b="1" dirty="0" smtClean="0">
                <a:solidFill>
                  <a:schemeClr val="bg1"/>
                </a:solidFill>
              </a:rPr>
              <a:t>-Ανθρώπινη φύση διαιρεμένη, αντιφατική, </a:t>
            </a:r>
          </a:p>
          <a:p>
            <a:pPr>
              <a:buNone/>
            </a:pPr>
            <a:r>
              <a:rPr lang="el-GR" b="1" dirty="0" smtClean="0">
                <a:solidFill>
                  <a:schemeClr val="bg1"/>
                </a:solidFill>
              </a:rPr>
              <a:t>συγκρουσιακή.</a:t>
            </a:r>
          </a:p>
          <a:p>
            <a:pPr>
              <a:buNone/>
            </a:pPr>
            <a:r>
              <a:rPr lang="el-GR" b="1" dirty="0" smtClean="0">
                <a:solidFill>
                  <a:schemeClr val="bg1"/>
                </a:solidFill>
              </a:rPr>
              <a:t>-Ζωή</a:t>
            </a:r>
            <a:r>
              <a:rPr lang="el-GR" b="1" dirty="0" smtClean="0">
                <a:solidFill>
                  <a:schemeClr val="bg1"/>
                </a:solidFill>
                <a:latin typeface="Wingdings"/>
                <a:ea typeface="Wingdings"/>
                <a:cs typeface="Wingdings"/>
              </a:rPr>
              <a:t></a:t>
            </a:r>
            <a:r>
              <a:rPr lang="el-GR" b="1" dirty="0" smtClean="0">
                <a:solidFill>
                  <a:schemeClr val="bg1"/>
                </a:solidFill>
              </a:rPr>
              <a:t> αποφυγή του πόνου και όχι αναζήτηση της</a:t>
            </a:r>
          </a:p>
          <a:p>
            <a:pPr>
              <a:buNone/>
            </a:pPr>
            <a:r>
              <a:rPr lang="el-GR" b="1" dirty="0" smtClean="0">
                <a:solidFill>
                  <a:schemeClr val="bg1"/>
                </a:solidFill>
              </a:rPr>
              <a:t>ευχαρίστησης.</a:t>
            </a:r>
          </a:p>
          <a:p>
            <a:pPr>
              <a:buNone/>
            </a:pPr>
            <a:r>
              <a:rPr lang="el-GR" b="1" dirty="0" smtClean="0">
                <a:solidFill>
                  <a:schemeClr val="bg1"/>
                </a:solidFill>
              </a:rPr>
              <a:t>-Θεραπεία </a:t>
            </a:r>
            <a:r>
              <a:rPr lang="el-GR" b="1" dirty="0" smtClean="0">
                <a:solidFill>
                  <a:schemeClr val="bg1"/>
                </a:solidFill>
                <a:latin typeface="Wingdings"/>
                <a:ea typeface="Wingdings"/>
                <a:cs typeface="Wingdings"/>
              </a:rPr>
              <a:t></a:t>
            </a:r>
            <a:r>
              <a:rPr lang="el-GR" b="1" dirty="0" smtClean="0">
                <a:solidFill>
                  <a:schemeClr val="bg1"/>
                </a:solidFill>
              </a:rPr>
              <a:t>μειώνει την ακραία μορφή δυστυχίας.</a:t>
            </a:r>
          </a:p>
          <a:p>
            <a:pPr>
              <a:buNone/>
            </a:pPr>
            <a:r>
              <a:rPr lang="el-GR" b="1" dirty="0" smtClean="0">
                <a:solidFill>
                  <a:schemeClr val="bg1"/>
                </a:solidFill>
              </a:rPr>
              <a:t>συμφιλιώνει με τις συγκρούσεις και κάνει πιο καλή</a:t>
            </a:r>
          </a:p>
          <a:p>
            <a:pPr>
              <a:buNone/>
            </a:pPr>
            <a:r>
              <a:rPr lang="el-GR" b="1" dirty="0" smtClean="0">
                <a:solidFill>
                  <a:schemeClr val="bg1"/>
                </a:solidFill>
              </a:rPr>
              <a:t>τη διαχείρισή τους.</a:t>
            </a:r>
          </a:p>
          <a:p>
            <a:pPr>
              <a:buFontTx/>
              <a:buChar char="-"/>
            </a:pPr>
            <a:r>
              <a:rPr lang="el-GR" b="1" dirty="0" smtClean="0">
                <a:solidFill>
                  <a:schemeClr val="bg1"/>
                </a:solidFill>
              </a:rPr>
              <a:t>Είμαστε όλοι λίγο-πολύ νευρωτικοί. Κανείς δεν </a:t>
            </a:r>
          </a:p>
          <a:p>
            <a:pPr>
              <a:buNone/>
            </a:pPr>
            <a:r>
              <a:rPr lang="el-GR" b="1" dirty="0" smtClean="0">
                <a:solidFill>
                  <a:schemeClr val="bg1"/>
                </a:solidFill>
              </a:rPr>
              <a:t>είναι ολοκληρωτικά προσαρμοσμένος στις κοινωνι-</a:t>
            </a:r>
          </a:p>
          <a:p>
            <a:pPr>
              <a:buNone/>
            </a:pPr>
            <a:r>
              <a:rPr lang="el-GR" b="1" dirty="0" smtClean="0">
                <a:solidFill>
                  <a:schemeClr val="bg1"/>
                </a:solidFill>
              </a:rPr>
              <a:t>κές συνθήκες.</a:t>
            </a:r>
            <a:endParaRPr lang="en-US" b="1"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71248" y="320357"/>
            <a:ext cx="8733715" cy="6328959"/>
          </a:xfrm>
        </p:spPr>
        <p:txBody>
          <a:bodyPr>
            <a:normAutofit fontScale="92500" lnSpcReduction="10000"/>
          </a:bodyPr>
          <a:lstStyle/>
          <a:p>
            <a:pPr>
              <a:buNone/>
            </a:pPr>
            <a:r>
              <a:rPr lang="el-GR" b="1" u="heavy" dirty="0" smtClean="0">
                <a:solidFill>
                  <a:schemeClr val="bg1"/>
                </a:solidFill>
              </a:rPr>
              <a:t>Θεωρία αντικειμενοτρόπων σχέσεων</a:t>
            </a:r>
            <a:endParaRPr lang="el-GR" b="1" dirty="0" smtClean="0">
              <a:solidFill>
                <a:schemeClr val="bg1"/>
              </a:solidFill>
            </a:endParaRPr>
          </a:p>
          <a:p>
            <a:pPr>
              <a:buNone/>
            </a:pPr>
            <a:r>
              <a:rPr lang="el-GR" b="1" dirty="0" smtClean="0">
                <a:solidFill>
                  <a:schemeClr val="bg1"/>
                </a:solidFill>
              </a:rPr>
              <a:t>•Δεν είναι απαραίτητος ένας ανεπίλυτος αγώνας</a:t>
            </a:r>
          </a:p>
          <a:p>
            <a:pPr>
              <a:buNone/>
            </a:pPr>
            <a:r>
              <a:rPr lang="el-GR" b="1" dirty="0" smtClean="0">
                <a:solidFill>
                  <a:schemeClr val="bg1"/>
                </a:solidFill>
              </a:rPr>
              <a:t>αν η μητρική φροντίδα είναι «αρκετά καλή» και </a:t>
            </a:r>
          </a:p>
          <a:p>
            <a:pPr>
              <a:buNone/>
            </a:pPr>
            <a:r>
              <a:rPr lang="el-GR" b="1" dirty="0" smtClean="0">
                <a:solidFill>
                  <a:schemeClr val="bg1"/>
                </a:solidFill>
              </a:rPr>
              <a:t>ικανοποιεί τις περισσότερες από τις βασικές </a:t>
            </a:r>
          </a:p>
          <a:p>
            <a:pPr>
              <a:buNone/>
            </a:pPr>
            <a:r>
              <a:rPr lang="el-GR" b="1" dirty="0" smtClean="0">
                <a:solidFill>
                  <a:schemeClr val="bg1"/>
                </a:solidFill>
              </a:rPr>
              <a:t>ανάγκες </a:t>
            </a:r>
            <a:r>
              <a:rPr lang="en-US" b="1" dirty="0" smtClean="0">
                <a:solidFill>
                  <a:schemeClr val="bg1"/>
                </a:solidFill>
              </a:rPr>
              <a:t>(Wninicott). </a:t>
            </a:r>
            <a:r>
              <a:rPr lang="el-GR" b="1" dirty="0" smtClean="0">
                <a:solidFill>
                  <a:schemeClr val="bg1"/>
                </a:solidFill>
              </a:rPr>
              <a:t>Το ασυνείδητο και το</a:t>
            </a:r>
          </a:p>
          <a:p>
            <a:pPr>
              <a:buNone/>
            </a:pPr>
            <a:r>
              <a:rPr lang="el-GR" b="1" dirty="0" smtClean="0">
                <a:solidFill>
                  <a:schemeClr val="bg1"/>
                </a:solidFill>
              </a:rPr>
              <a:t>συνειδητό μπορούν να συνδυαστούν συνεκτικά.</a:t>
            </a:r>
          </a:p>
          <a:p>
            <a:pPr>
              <a:buNone/>
            </a:pPr>
            <a:r>
              <a:rPr lang="el-GR" b="1" dirty="0" smtClean="0">
                <a:solidFill>
                  <a:schemeClr val="bg1"/>
                </a:solidFill>
              </a:rPr>
              <a:t>• Η </a:t>
            </a:r>
            <a:r>
              <a:rPr lang="el-GR" b="1" u="sng" dirty="0" smtClean="0">
                <a:solidFill>
                  <a:schemeClr val="bg1"/>
                </a:solidFill>
              </a:rPr>
              <a:t>μη </a:t>
            </a:r>
            <a:r>
              <a:rPr lang="el-GR" b="1" dirty="0" smtClean="0">
                <a:solidFill>
                  <a:schemeClr val="bg1"/>
                </a:solidFill>
              </a:rPr>
              <a:t>προσαρμογή στην οικογενειακή ζωή δεν</a:t>
            </a:r>
          </a:p>
          <a:p>
            <a:pPr>
              <a:buNone/>
            </a:pPr>
            <a:r>
              <a:rPr lang="el-GR" b="1" dirty="0" smtClean="0">
                <a:solidFill>
                  <a:schemeClr val="bg1"/>
                </a:solidFill>
              </a:rPr>
              <a:t>είναι αναπόφευκτη.  Είναι αποτέλεσμα προβλη-</a:t>
            </a:r>
          </a:p>
          <a:p>
            <a:pPr>
              <a:buNone/>
            </a:pPr>
            <a:r>
              <a:rPr lang="el-GR" b="1" dirty="0" smtClean="0">
                <a:solidFill>
                  <a:schemeClr val="bg1"/>
                </a:solidFill>
              </a:rPr>
              <a:t>μάτων στις σχέσεις γονιών-παιδιών (σκληρές,</a:t>
            </a:r>
          </a:p>
          <a:p>
            <a:pPr>
              <a:buNone/>
            </a:pPr>
            <a:r>
              <a:rPr lang="el-GR" b="1" dirty="0" smtClean="0">
                <a:solidFill>
                  <a:schemeClr val="bg1"/>
                </a:solidFill>
              </a:rPr>
              <a:t>αδιάφορες κλπ)</a:t>
            </a:r>
          </a:p>
          <a:p>
            <a:pPr>
              <a:buNone/>
            </a:pPr>
            <a:r>
              <a:rPr lang="el-GR" b="1" dirty="0" smtClean="0">
                <a:solidFill>
                  <a:schemeClr val="bg1"/>
                </a:solidFill>
              </a:rPr>
              <a:t>•Οι αρνητικές πρώϊμες εμπειρίες μπορεί να ανα-</a:t>
            </a:r>
          </a:p>
          <a:p>
            <a:pPr>
              <a:buNone/>
            </a:pPr>
            <a:r>
              <a:rPr lang="el-GR" b="1" dirty="0" smtClean="0">
                <a:solidFill>
                  <a:schemeClr val="bg1"/>
                </a:solidFill>
              </a:rPr>
              <a:t>πληρωθούν.</a:t>
            </a:r>
          </a:p>
          <a:p>
            <a:pPr>
              <a:buNone/>
            </a:pPr>
            <a:endParaRPr lang="en-US" b="1" u="heavy"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42603" y="320357"/>
            <a:ext cx="8901397" cy="6229077"/>
          </a:xfrm>
        </p:spPr>
        <p:txBody>
          <a:bodyPr>
            <a:normAutofit lnSpcReduction="10000"/>
          </a:bodyPr>
          <a:lstStyle/>
          <a:p>
            <a:pPr>
              <a:buNone/>
            </a:pPr>
            <a:r>
              <a:rPr lang="el-GR" b="1" u="heavy" dirty="0" smtClean="0">
                <a:solidFill>
                  <a:schemeClr val="bg1"/>
                </a:solidFill>
              </a:rPr>
              <a:t>Κοινωνική και μη κοινωνική ψυχανάλυση</a:t>
            </a:r>
          </a:p>
          <a:p>
            <a:pPr>
              <a:buNone/>
            </a:pPr>
            <a:r>
              <a:rPr lang="el-GR" b="1" dirty="0" smtClean="0">
                <a:solidFill>
                  <a:schemeClr val="bg1"/>
                </a:solidFill>
              </a:rPr>
              <a:t>• Η θεωρία των αντικειμενοτρόπων σχέσεων συ-</a:t>
            </a:r>
          </a:p>
          <a:p>
            <a:pPr>
              <a:buNone/>
            </a:pPr>
            <a:r>
              <a:rPr lang="el-GR" b="1" dirty="0" smtClean="0">
                <a:solidFill>
                  <a:schemeClr val="bg1"/>
                </a:solidFill>
              </a:rPr>
              <a:t>νομιλεί με άλλες κοινωνικές επιστήμες.  Ενώ δεν</a:t>
            </a:r>
          </a:p>
          <a:p>
            <a:pPr>
              <a:buNone/>
            </a:pPr>
            <a:r>
              <a:rPr lang="el-GR" b="1" dirty="0" smtClean="0">
                <a:solidFill>
                  <a:schemeClr val="bg1"/>
                </a:solidFill>
              </a:rPr>
              <a:t>αποδέχεται τα έμφυτα κίνητρα του </a:t>
            </a:r>
            <a:r>
              <a:rPr lang="en-US" b="1" dirty="0" smtClean="0">
                <a:solidFill>
                  <a:schemeClr val="bg1"/>
                </a:solidFill>
              </a:rPr>
              <a:t>Freud</a:t>
            </a:r>
            <a:r>
              <a:rPr lang="el-GR" b="1" dirty="0" smtClean="0">
                <a:solidFill>
                  <a:schemeClr val="bg1"/>
                </a:solidFill>
              </a:rPr>
              <a:t>,</a:t>
            </a:r>
            <a:r>
              <a:rPr lang="en-US" b="1" dirty="0" smtClean="0">
                <a:solidFill>
                  <a:schemeClr val="bg1"/>
                </a:solidFill>
              </a:rPr>
              <a:t> </a:t>
            </a:r>
            <a:r>
              <a:rPr lang="el-GR" b="1" dirty="0" smtClean="0">
                <a:solidFill>
                  <a:schemeClr val="bg1"/>
                </a:solidFill>
              </a:rPr>
              <a:t>δέχεται</a:t>
            </a:r>
          </a:p>
          <a:p>
            <a:pPr>
              <a:buNone/>
            </a:pPr>
            <a:r>
              <a:rPr lang="el-GR" b="1" dirty="0" smtClean="0">
                <a:solidFill>
                  <a:schemeClr val="bg1"/>
                </a:solidFill>
              </a:rPr>
              <a:t>τη βιολογική βάση.</a:t>
            </a:r>
            <a:r>
              <a:rPr lang="en-US" b="1" dirty="0" smtClean="0">
                <a:solidFill>
                  <a:schemeClr val="bg1"/>
                </a:solidFill>
              </a:rPr>
              <a:t> Shaffer</a:t>
            </a:r>
            <a:r>
              <a:rPr lang="el-GR" b="1" dirty="0" smtClean="0">
                <a:solidFill>
                  <a:schemeClr val="bg1"/>
                </a:solidFill>
              </a:rPr>
              <a:t> </a:t>
            </a:r>
            <a:r>
              <a:rPr lang="el-GR" b="1" dirty="0" smtClean="0">
                <a:solidFill>
                  <a:schemeClr val="bg1"/>
                </a:solidFill>
                <a:latin typeface="Wingdings"/>
                <a:ea typeface="Wingdings"/>
                <a:cs typeface="Wingdings"/>
              </a:rPr>
              <a:t></a:t>
            </a:r>
            <a:r>
              <a:rPr lang="en-US" b="1" dirty="0" smtClean="0">
                <a:solidFill>
                  <a:schemeClr val="bg1"/>
                </a:solidFill>
              </a:rPr>
              <a:t> </a:t>
            </a:r>
            <a:r>
              <a:rPr lang="el-GR" b="1" dirty="0" smtClean="0">
                <a:solidFill>
                  <a:schemeClr val="bg1"/>
                </a:solidFill>
              </a:rPr>
              <a:t>τα μωρά έχουν μια</a:t>
            </a:r>
          </a:p>
          <a:p>
            <a:pPr>
              <a:buNone/>
            </a:pPr>
            <a:r>
              <a:rPr lang="el-GR" b="1" dirty="0" smtClean="0">
                <a:solidFill>
                  <a:schemeClr val="bg1"/>
                </a:solidFill>
              </a:rPr>
              <a:t>έμφυτη κοινωνικότητα που τα προδιαθέτει </a:t>
            </a:r>
            <a:r>
              <a:rPr lang="el-GR" b="1" dirty="0" smtClean="0">
                <a:solidFill>
                  <a:schemeClr val="bg1"/>
                </a:solidFill>
                <a:latin typeface="Wingdings"/>
                <a:ea typeface="Wingdings"/>
                <a:cs typeface="Wingdings"/>
              </a:rPr>
              <a:t></a:t>
            </a:r>
            <a:endParaRPr lang="el-GR" b="1" dirty="0" smtClean="0">
              <a:solidFill>
                <a:schemeClr val="bg1"/>
              </a:solidFill>
            </a:endParaRPr>
          </a:p>
          <a:p>
            <a:pPr>
              <a:buNone/>
            </a:pPr>
            <a:r>
              <a:rPr lang="el-GR" b="1" dirty="0" smtClean="0">
                <a:solidFill>
                  <a:schemeClr val="bg1"/>
                </a:solidFill>
              </a:rPr>
              <a:t>σύνδεση με την πειραματική εξελικτική ψυχολογία</a:t>
            </a:r>
          </a:p>
          <a:p>
            <a:pPr>
              <a:buNone/>
            </a:pPr>
            <a:r>
              <a:rPr lang="el-GR" b="1" dirty="0" smtClean="0">
                <a:solidFill>
                  <a:schemeClr val="bg1"/>
                </a:solidFill>
              </a:rPr>
              <a:t>• Η Ψ του </a:t>
            </a:r>
            <a:r>
              <a:rPr lang="en-US" b="1" dirty="0" smtClean="0">
                <a:solidFill>
                  <a:schemeClr val="bg1"/>
                </a:solidFill>
              </a:rPr>
              <a:t>Freud </a:t>
            </a:r>
            <a:r>
              <a:rPr lang="el-GR" b="1" dirty="0" smtClean="0">
                <a:solidFill>
                  <a:schemeClr val="bg1"/>
                </a:solidFill>
              </a:rPr>
              <a:t> συνομιλεί με κοινωνιολογικά</a:t>
            </a:r>
          </a:p>
          <a:p>
            <a:pPr>
              <a:buNone/>
            </a:pPr>
            <a:r>
              <a:rPr lang="el-GR" b="1" dirty="0" smtClean="0">
                <a:solidFill>
                  <a:schemeClr val="bg1"/>
                </a:solidFill>
              </a:rPr>
              <a:t>προσανατολισμένες θεωρίες, π.χ. η σεξουαλικό-</a:t>
            </a:r>
          </a:p>
          <a:p>
            <a:pPr>
              <a:buNone/>
            </a:pPr>
            <a:r>
              <a:rPr lang="el-GR" b="1" dirty="0" smtClean="0">
                <a:solidFill>
                  <a:schemeClr val="bg1"/>
                </a:solidFill>
              </a:rPr>
              <a:t>τητα μέσα σε μια ιστορική/πολιτισμική περίοδο.</a:t>
            </a:r>
          </a:p>
          <a:p>
            <a:pPr>
              <a:buNone/>
            </a:pPr>
            <a:r>
              <a:rPr lang="el-GR" b="1" dirty="0" smtClean="0">
                <a:solidFill>
                  <a:schemeClr val="bg1"/>
                </a:solidFill>
              </a:rPr>
              <a:t>Ελκύει και συντηρητικούς και μαρξιστές.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0696" y="516570"/>
            <a:ext cx="8863540" cy="6118477"/>
          </a:xfrm>
        </p:spPr>
        <p:txBody>
          <a:bodyPr>
            <a:normAutofit/>
          </a:bodyPr>
          <a:lstStyle/>
          <a:p>
            <a:pPr>
              <a:buNone/>
            </a:pPr>
            <a:r>
              <a:rPr lang="el-GR" sz="4000" b="1" dirty="0" smtClean="0">
                <a:solidFill>
                  <a:schemeClr val="bg1"/>
                </a:solidFill>
              </a:rPr>
              <a:t>Η ψυχανάλυση επηρέασε καταλυτικά</a:t>
            </a:r>
            <a:endParaRPr lang="en-GB" sz="4000" b="1" dirty="0" smtClean="0">
              <a:solidFill>
                <a:schemeClr val="bg1"/>
              </a:solidFill>
            </a:endParaRPr>
          </a:p>
          <a:p>
            <a:pPr>
              <a:buNone/>
            </a:pPr>
            <a:r>
              <a:rPr lang="el-GR" sz="4000" b="1" dirty="0" smtClean="0">
                <a:solidFill>
                  <a:schemeClr val="bg1"/>
                </a:solidFill>
              </a:rPr>
              <a:t>τη</a:t>
            </a:r>
            <a:r>
              <a:rPr lang="en-GB" sz="4000" b="1" dirty="0" smtClean="0">
                <a:solidFill>
                  <a:schemeClr val="bg1"/>
                </a:solidFill>
              </a:rPr>
              <a:t> </a:t>
            </a:r>
            <a:r>
              <a:rPr lang="el-GR" sz="4000" b="1" dirty="0" smtClean="0">
                <a:solidFill>
                  <a:schemeClr val="bg1"/>
                </a:solidFill>
              </a:rPr>
              <a:t>συλλογική εικόνα που έχουμε για τη</a:t>
            </a:r>
            <a:r>
              <a:rPr lang="en-GB" sz="4000" b="1" dirty="0" smtClean="0">
                <a:solidFill>
                  <a:schemeClr val="bg1"/>
                </a:solidFill>
              </a:rPr>
              <a:t>  </a:t>
            </a:r>
            <a:endParaRPr lang="el-GR" sz="4000" b="1" dirty="0">
              <a:solidFill>
                <a:schemeClr val="bg1"/>
              </a:solidFill>
            </a:endParaRPr>
          </a:p>
          <a:p>
            <a:pPr>
              <a:buNone/>
            </a:pPr>
            <a:r>
              <a:rPr lang="el-GR" sz="4000" b="1" dirty="0">
                <a:solidFill>
                  <a:schemeClr val="bg1"/>
                </a:solidFill>
              </a:rPr>
              <a:t>μ</a:t>
            </a:r>
            <a:r>
              <a:rPr lang="el-GR" sz="4000" b="1" dirty="0" smtClean="0">
                <a:solidFill>
                  <a:schemeClr val="bg1"/>
                </a:solidFill>
              </a:rPr>
              <a:t>ητέρα και  τον πατέρα, τις ανάγκες και</a:t>
            </a:r>
          </a:p>
          <a:p>
            <a:pPr>
              <a:buNone/>
            </a:pPr>
            <a:r>
              <a:rPr lang="el-GR" sz="4000" b="1" dirty="0" smtClean="0">
                <a:solidFill>
                  <a:schemeClr val="bg1"/>
                </a:solidFill>
              </a:rPr>
              <a:t>τις επιθυμίες των παιδιών τους, τους</a:t>
            </a:r>
          </a:p>
          <a:p>
            <a:pPr>
              <a:buNone/>
            </a:pPr>
            <a:r>
              <a:rPr lang="el-GR" sz="4000" b="1" dirty="0" smtClean="0">
                <a:solidFill>
                  <a:schemeClr val="bg1"/>
                </a:solidFill>
              </a:rPr>
              <a:t>οικογενειακούς ανταγωνισμούς, τα</a:t>
            </a:r>
          </a:p>
          <a:p>
            <a:pPr>
              <a:buNone/>
            </a:pPr>
            <a:r>
              <a:rPr lang="el-GR" sz="4000" b="1" dirty="0" smtClean="0">
                <a:solidFill>
                  <a:schemeClr val="bg1"/>
                </a:solidFill>
              </a:rPr>
              <a:t>προβλήματα σεξουαλικής ταυτότητας</a:t>
            </a:r>
          </a:p>
          <a:p>
            <a:pPr>
              <a:buNone/>
            </a:pPr>
            <a:r>
              <a:rPr lang="el-GR" sz="4000" b="1" dirty="0" smtClean="0">
                <a:solidFill>
                  <a:schemeClr val="bg1"/>
                </a:solidFill>
              </a:rPr>
              <a:t>και ταυτότητας φύλου</a:t>
            </a: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99790" y="320357"/>
            <a:ext cx="8762258" cy="6300421"/>
          </a:xfrm>
        </p:spPr>
        <p:txBody>
          <a:bodyPr>
            <a:normAutofit lnSpcReduction="10000"/>
          </a:bodyPr>
          <a:lstStyle/>
          <a:p>
            <a:r>
              <a:rPr lang="el-GR" b="1" dirty="0" smtClean="0">
                <a:solidFill>
                  <a:schemeClr val="bg1"/>
                </a:solidFill>
              </a:rPr>
              <a:t>Η σύγκρουση ατόμου-κοινωνίας μπορεί να έχει</a:t>
            </a:r>
          </a:p>
          <a:p>
            <a:pPr>
              <a:buNone/>
            </a:pPr>
            <a:r>
              <a:rPr lang="el-GR" b="1" dirty="0" smtClean="0">
                <a:solidFill>
                  <a:schemeClr val="bg1"/>
                </a:solidFill>
              </a:rPr>
              <a:t>   διπλή </a:t>
            </a:r>
            <a:r>
              <a:rPr lang="el-GR" b="1" dirty="0">
                <a:solidFill>
                  <a:schemeClr val="bg1"/>
                </a:solidFill>
              </a:rPr>
              <a:t>ανάγνωση και </a:t>
            </a:r>
            <a:r>
              <a:rPr lang="el-GR" b="1" dirty="0" smtClean="0">
                <a:solidFill>
                  <a:schemeClr val="bg1"/>
                </a:solidFill>
              </a:rPr>
              <a:t>διαβάζ</a:t>
            </a:r>
            <a:r>
              <a:rPr lang="el-GR" b="1" dirty="0" smtClean="0">
                <a:solidFill>
                  <a:schemeClr val="bg1"/>
                </a:solidFill>
              </a:rPr>
              <a:t>ετ</a:t>
            </a:r>
            <a:r>
              <a:rPr lang="el-GR" b="1" dirty="0" smtClean="0">
                <a:solidFill>
                  <a:schemeClr val="bg1"/>
                </a:solidFill>
              </a:rPr>
              <a:t>αι </a:t>
            </a:r>
            <a:r>
              <a:rPr lang="el-GR" b="1" dirty="0">
                <a:solidFill>
                  <a:schemeClr val="bg1"/>
                </a:solidFill>
              </a:rPr>
              <a:t>ανάλογα με την οπτική </a:t>
            </a:r>
            <a:r>
              <a:rPr lang="el-GR" b="1" dirty="0" smtClean="0">
                <a:solidFill>
                  <a:schemeClr val="bg1"/>
                </a:solidFill>
              </a:rPr>
              <a:t>του αναγνώστη:</a:t>
            </a:r>
          </a:p>
          <a:p>
            <a:pPr>
              <a:buNone/>
            </a:pPr>
            <a:r>
              <a:rPr lang="el-GR" b="1" dirty="0">
                <a:solidFill>
                  <a:schemeClr val="bg1"/>
                </a:solidFill>
              </a:rPr>
              <a:t> </a:t>
            </a:r>
            <a:r>
              <a:rPr lang="el-GR" b="1" dirty="0" smtClean="0">
                <a:solidFill>
                  <a:schemeClr val="bg1"/>
                </a:solidFill>
              </a:rPr>
              <a:t>  η σύγκρουση μπορεί να παίρνει την ίδια μορφή σε κάθε κοινωνία αφού καθορίζεται από το ασυνείδητο που είναι παναθρώπινο, αλλά μπορεί και να εξαρτάται από τις ισχύουσες δομές οικογένειας που διαφέρουν ανάλογα με την κοινωνία και την εποχή. Οι ερμηνείες του </a:t>
            </a:r>
            <a:r>
              <a:rPr lang="en-US" b="1" dirty="0" smtClean="0">
                <a:solidFill>
                  <a:schemeClr val="bg1"/>
                </a:solidFill>
              </a:rPr>
              <a:t>Freud </a:t>
            </a:r>
            <a:r>
              <a:rPr lang="el-GR" b="1" dirty="0" smtClean="0">
                <a:solidFill>
                  <a:schemeClr val="bg1"/>
                </a:solidFill>
              </a:rPr>
              <a:t>είναι αμφιλεγόμενες όχι μόνο διότι η</a:t>
            </a:r>
          </a:p>
          <a:p>
            <a:pPr>
              <a:buNone/>
            </a:pPr>
            <a:r>
              <a:rPr lang="el-GR" b="1" dirty="0">
                <a:solidFill>
                  <a:schemeClr val="bg1"/>
                </a:solidFill>
              </a:rPr>
              <a:t> </a:t>
            </a:r>
            <a:r>
              <a:rPr lang="el-GR" b="1" dirty="0" smtClean="0">
                <a:solidFill>
                  <a:schemeClr val="bg1"/>
                </a:solidFill>
              </a:rPr>
              <a:t>   θεωρία του άλλαξε στην πορεία της ζωής του</a:t>
            </a:r>
          </a:p>
          <a:p>
            <a:pPr>
              <a:buNone/>
            </a:pPr>
            <a:r>
              <a:rPr lang="el-GR" b="1" dirty="0">
                <a:solidFill>
                  <a:schemeClr val="bg1"/>
                </a:solidFill>
              </a:rPr>
              <a:t> </a:t>
            </a:r>
            <a:r>
              <a:rPr lang="el-GR" b="1" dirty="0" smtClean="0">
                <a:solidFill>
                  <a:schemeClr val="bg1"/>
                </a:solidFill>
              </a:rPr>
              <a:t>   αλλά και διότι έχει διαβαστεί ποικιλοτρόπως.</a:t>
            </a:r>
          </a:p>
          <a:p>
            <a:pPr>
              <a:buNone/>
            </a:pPr>
            <a:r>
              <a:rPr lang="el-GR" b="1" dirty="0">
                <a:solidFill>
                  <a:schemeClr val="bg1"/>
                </a:solidFill>
              </a:rPr>
              <a:t> </a:t>
            </a:r>
            <a:r>
              <a:rPr lang="el-GR" b="1" dirty="0" smtClean="0">
                <a:solidFill>
                  <a:schemeClr val="bg1"/>
                </a:solidFill>
              </a:rPr>
              <a:t>   </a:t>
            </a:r>
          </a:p>
          <a:p>
            <a:pPr>
              <a:buNone/>
            </a:pPr>
            <a:endParaRPr lang="el-GR" b="1" dirty="0" smtClean="0">
              <a:solidFill>
                <a:schemeClr val="bg1"/>
              </a:solidFill>
            </a:endParaRPr>
          </a:p>
          <a:p>
            <a:pPr>
              <a:buNone/>
            </a:pPr>
            <a:endParaRPr lang="el-GR" b="1" dirty="0" smtClean="0">
              <a:solidFill>
                <a:schemeClr val="bg1"/>
              </a:solidFill>
            </a:endParaRPr>
          </a:p>
          <a:p>
            <a:pPr>
              <a:buNone/>
            </a:pPr>
            <a:endParaRPr lang="en-US" b="1"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9997"/>
          </a:xfrm>
        </p:spPr>
        <p:txBody>
          <a:bodyPr>
            <a:normAutofit fontScale="90000"/>
          </a:bodyPr>
          <a:lstStyle/>
          <a:p>
            <a:endParaRPr lang="en-US" dirty="0"/>
          </a:p>
        </p:txBody>
      </p:sp>
      <p:sp>
        <p:nvSpPr>
          <p:cNvPr id="3" name="Content Placeholder 2"/>
          <p:cNvSpPr>
            <a:spLocks noGrp="1"/>
          </p:cNvSpPr>
          <p:nvPr>
            <p:ph idx="1"/>
          </p:nvPr>
        </p:nvSpPr>
        <p:spPr>
          <a:xfrm>
            <a:off x="457200" y="484636"/>
            <a:ext cx="8686800" cy="5641528"/>
          </a:xfrm>
        </p:spPr>
        <p:txBody>
          <a:bodyPr>
            <a:normAutofit/>
          </a:bodyPr>
          <a:lstStyle/>
          <a:p>
            <a:r>
              <a:rPr lang="el-GR" b="1" dirty="0">
                <a:solidFill>
                  <a:schemeClr val="bg1"/>
                </a:solidFill>
              </a:rPr>
              <a:t>Η Ψ περιγράφει τη συγκρότηση της προσω-</a:t>
            </a:r>
          </a:p>
          <a:p>
            <a:pPr>
              <a:buNone/>
            </a:pPr>
            <a:r>
              <a:rPr lang="el-GR" b="1" dirty="0">
                <a:solidFill>
                  <a:schemeClr val="bg1"/>
                </a:solidFill>
              </a:rPr>
              <a:t>πικότητας στο πλαίσιο της οικογενειακής ζωής </a:t>
            </a:r>
          </a:p>
          <a:p>
            <a:pPr>
              <a:buNone/>
            </a:pPr>
            <a:r>
              <a:rPr lang="el-GR" b="1" dirty="0">
                <a:solidFill>
                  <a:schemeClr val="bg1"/>
                </a:solidFill>
              </a:rPr>
              <a:t>μέσα από γεγονότα, τις κρίσεις και τις εξελικτι-</a:t>
            </a:r>
          </a:p>
          <a:p>
            <a:pPr>
              <a:buNone/>
            </a:pPr>
            <a:r>
              <a:rPr lang="el-GR" b="1" dirty="0">
                <a:solidFill>
                  <a:schemeClr val="bg1"/>
                </a:solidFill>
              </a:rPr>
              <a:t>κές απαιτήσεις της βρεφικής και </a:t>
            </a:r>
            <a:r>
              <a:rPr lang="el-GR" b="1" dirty="0" smtClean="0">
                <a:solidFill>
                  <a:schemeClr val="bg1"/>
                </a:solidFill>
              </a:rPr>
              <a:t>παιδικής</a:t>
            </a:r>
          </a:p>
          <a:p>
            <a:pPr>
              <a:buNone/>
            </a:pPr>
            <a:r>
              <a:rPr lang="el-GR" b="1" dirty="0">
                <a:solidFill>
                  <a:schemeClr val="bg1"/>
                </a:solidFill>
              </a:rPr>
              <a:t>η</a:t>
            </a:r>
            <a:r>
              <a:rPr lang="el-GR" b="1" dirty="0" smtClean="0">
                <a:solidFill>
                  <a:schemeClr val="bg1"/>
                </a:solidFill>
              </a:rPr>
              <a:t>λικίας που </a:t>
            </a:r>
            <a:r>
              <a:rPr lang="el-GR" b="1" dirty="0">
                <a:solidFill>
                  <a:schemeClr val="bg1"/>
                </a:solidFill>
              </a:rPr>
              <a:t>οργανώνουν και παγιώνουν </a:t>
            </a:r>
            <a:r>
              <a:rPr lang="el-GR" b="1" dirty="0" smtClean="0">
                <a:solidFill>
                  <a:schemeClr val="bg1"/>
                </a:solidFill>
              </a:rPr>
              <a:t>την</a:t>
            </a:r>
          </a:p>
          <a:p>
            <a:pPr>
              <a:buNone/>
            </a:pPr>
            <a:r>
              <a:rPr lang="el-GR" b="1" dirty="0" smtClean="0">
                <a:solidFill>
                  <a:schemeClr val="bg1"/>
                </a:solidFill>
              </a:rPr>
              <a:t>ταυτότητα</a:t>
            </a:r>
            <a:r>
              <a:rPr lang="el-GR" b="1" dirty="0">
                <a:solidFill>
                  <a:schemeClr val="bg1"/>
                </a:solidFill>
              </a:rPr>
              <a:t>. Η </a:t>
            </a:r>
            <a:r>
              <a:rPr lang="el-GR" b="1" dirty="0" smtClean="0">
                <a:solidFill>
                  <a:schemeClr val="bg1"/>
                </a:solidFill>
              </a:rPr>
              <a:t>κοινωνικοποίηση </a:t>
            </a:r>
            <a:r>
              <a:rPr lang="el-GR" b="1" dirty="0">
                <a:solidFill>
                  <a:schemeClr val="bg1"/>
                </a:solidFill>
              </a:rPr>
              <a:t>δεν </a:t>
            </a:r>
            <a:r>
              <a:rPr lang="el-GR" b="1" dirty="0" smtClean="0">
                <a:solidFill>
                  <a:schemeClr val="bg1"/>
                </a:solidFill>
              </a:rPr>
              <a:t>είναι απλώς</a:t>
            </a:r>
          </a:p>
          <a:p>
            <a:pPr>
              <a:buNone/>
            </a:pPr>
            <a:r>
              <a:rPr lang="el-GR" b="1" dirty="0">
                <a:solidFill>
                  <a:schemeClr val="bg1"/>
                </a:solidFill>
              </a:rPr>
              <a:t>ε</a:t>
            </a:r>
            <a:r>
              <a:rPr lang="el-GR" b="1" dirty="0" smtClean="0">
                <a:solidFill>
                  <a:schemeClr val="bg1"/>
                </a:solidFill>
              </a:rPr>
              <a:t>σωτερίκευση ρόλων</a:t>
            </a:r>
            <a:r>
              <a:rPr lang="el-GR" b="1" dirty="0">
                <a:solidFill>
                  <a:schemeClr val="bg1"/>
                </a:solidFill>
              </a:rPr>
              <a:t>. </a:t>
            </a:r>
            <a:r>
              <a:rPr lang="el-GR" b="1" dirty="0" smtClean="0">
                <a:solidFill>
                  <a:schemeClr val="bg1"/>
                </a:solidFill>
              </a:rPr>
              <a:t>Για να ερμηνεύσει κάποιος</a:t>
            </a:r>
          </a:p>
          <a:p>
            <a:pPr>
              <a:buNone/>
            </a:pPr>
            <a:r>
              <a:rPr lang="el-GR" b="1" dirty="0">
                <a:solidFill>
                  <a:schemeClr val="bg1"/>
                </a:solidFill>
              </a:rPr>
              <a:t>τ</a:t>
            </a:r>
            <a:r>
              <a:rPr lang="el-GR" b="1" dirty="0" smtClean="0">
                <a:solidFill>
                  <a:schemeClr val="bg1"/>
                </a:solidFill>
              </a:rPr>
              <a:t>ην οικογένεια δεν φτάνει να δει τί περιμένει</a:t>
            </a:r>
          </a:p>
          <a:p>
            <a:pPr>
              <a:buNone/>
            </a:pPr>
            <a:r>
              <a:rPr lang="el-GR" b="1" dirty="0" smtClean="0">
                <a:solidFill>
                  <a:schemeClr val="bg1"/>
                </a:solidFill>
              </a:rPr>
              <a:t>η κοινωνία από τα μέλη της.</a:t>
            </a:r>
            <a:endParaRPr lang="el-GR" b="1" dirty="0">
              <a:solidFill>
                <a:schemeClr val="bg1"/>
              </a:solidFill>
            </a:endParaRPr>
          </a:p>
          <a:p>
            <a:endParaRPr lang="en-US" dirty="0"/>
          </a:p>
        </p:txBody>
      </p:sp>
    </p:spTree>
    <p:extLst>
      <p:ext uri="{BB962C8B-B14F-4D97-AF65-F5344CB8AC3E}">
        <p14:creationId xmlns:p14="http://schemas.microsoft.com/office/powerpoint/2010/main" val="1227654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5900"/>
          </a:xfrm>
        </p:spPr>
        <p:txBody>
          <a:bodyPr>
            <a:noAutofit/>
          </a:bodyPr>
          <a:lstStyle/>
          <a:p>
            <a:r>
              <a:rPr lang="el-GR" sz="3600" b="1" dirty="0" smtClean="0">
                <a:solidFill>
                  <a:schemeClr val="bg1"/>
                </a:solidFill>
              </a:rPr>
              <a:t>Φεμινιστική θεωρία των αντικειμενοτρόπων σχέσεων</a:t>
            </a:r>
            <a:endParaRPr lang="en-US" sz="3600" b="1" dirty="0">
              <a:solidFill>
                <a:schemeClr val="bg1"/>
              </a:solidFill>
            </a:endParaRPr>
          </a:p>
        </p:txBody>
      </p:sp>
      <p:sp>
        <p:nvSpPr>
          <p:cNvPr id="3" name="Content Placeholder 2"/>
          <p:cNvSpPr>
            <a:spLocks noGrp="1"/>
          </p:cNvSpPr>
          <p:nvPr>
            <p:ph idx="1"/>
          </p:nvPr>
        </p:nvSpPr>
        <p:spPr>
          <a:xfrm>
            <a:off x="171249" y="1526774"/>
            <a:ext cx="8972751" cy="5136811"/>
          </a:xfrm>
        </p:spPr>
        <p:txBody>
          <a:bodyPr>
            <a:normAutofit lnSpcReduction="10000"/>
          </a:bodyPr>
          <a:lstStyle/>
          <a:p>
            <a:pPr>
              <a:buNone/>
            </a:pPr>
            <a:r>
              <a:rPr lang="el-GR" b="1" dirty="0" smtClean="0">
                <a:solidFill>
                  <a:schemeClr val="bg1"/>
                </a:solidFill>
              </a:rPr>
              <a:t>• Δείχνει πως το κοινωνικό πλαίσιο σνδέεται με τη</a:t>
            </a:r>
          </a:p>
          <a:p>
            <a:pPr>
              <a:buNone/>
            </a:pPr>
            <a:r>
              <a:rPr lang="el-GR" b="1" dirty="0" smtClean="0">
                <a:solidFill>
                  <a:schemeClr val="bg1"/>
                </a:solidFill>
              </a:rPr>
              <a:t>διαμόρφωση της ταυτότητας </a:t>
            </a:r>
            <a:r>
              <a:rPr lang="el-GR" b="1" dirty="0" smtClean="0">
                <a:solidFill>
                  <a:schemeClr val="bg1"/>
                </a:solidFill>
                <a:latin typeface="Wingdings"/>
                <a:ea typeface="Wingdings"/>
                <a:cs typeface="Wingdings"/>
              </a:rPr>
              <a:t></a:t>
            </a:r>
            <a:r>
              <a:rPr lang="en-US" b="1" dirty="0" smtClean="0">
                <a:solidFill>
                  <a:schemeClr val="bg1"/>
                </a:solidFill>
              </a:rPr>
              <a:t>Nancy </a:t>
            </a:r>
            <a:r>
              <a:rPr lang="en-US" b="1" dirty="0" err="1" smtClean="0">
                <a:solidFill>
                  <a:schemeClr val="bg1"/>
                </a:solidFill>
              </a:rPr>
              <a:t>Chodorow</a:t>
            </a:r>
            <a:r>
              <a:rPr lang="el-GR" b="1" dirty="0" smtClean="0">
                <a:solidFill>
                  <a:schemeClr val="bg1"/>
                </a:solidFill>
              </a:rPr>
              <a:t>:</a:t>
            </a:r>
          </a:p>
          <a:p>
            <a:pPr>
              <a:buNone/>
            </a:pPr>
            <a:r>
              <a:rPr lang="el-GR" b="1" dirty="0" smtClean="0">
                <a:solidFill>
                  <a:schemeClr val="bg1"/>
                </a:solidFill>
              </a:rPr>
              <a:t>η οπτική του </a:t>
            </a:r>
            <a:r>
              <a:rPr lang="en-US" b="1" dirty="0" smtClean="0">
                <a:solidFill>
                  <a:schemeClr val="bg1"/>
                </a:solidFill>
              </a:rPr>
              <a:t>Freud </a:t>
            </a:r>
            <a:r>
              <a:rPr lang="el-GR" b="1" dirty="0" smtClean="0">
                <a:solidFill>
                  <a:schemeClr val="bg1"/>
                </a:solidFill>
              </a:rPr>
              <a:t>μεροληπτική και πατριαρχική.</a:t>
            </a:r>
            <a:endParaRPr lang="en-GB" b="1" dirty="0" smtClean="0">
              <a:solidFill>
                <a:schemeClr val="bg1"/>
              </a:solidFill>
            </a:endParaRPr>
          </a:p>
          <a:p>
            <a:pPr>
              <a:buNone/>
            </a:pPr>
            <a:endParaRPr lang="el-GR" b="1" dirty="0" smtClean="0">
              <a:solidFill>
                <a:schemeClr val="bg1"/>
              </a:solidFill>
            </a:endParaRPr>
          </a:p>
          <a:p>
            <a:pPr>
              <a:buNone/>
            </a:pPr>
            <a:r>
              <a:rPr lang="el-GR" b="1" dirty="0" smtClean="0">
                <a:solidFill>
                  <a:schemeClr val="bg1"/>
                </a:solidFill>
              </a:rPr>
              <a:t>• Συμβάλλει στην κοινωνική και πολιτική θεωρία</a:t>
            </a:r>
          </a:p>
          <a:p>
            <a:pPr>
              <a:buNone/>
            </a:pPr>
            <a:r>
              <a:rPr lang="el-GR" b="1" dirty="0" smtClean="0">
                <a:solidFill>
                  <a:schemeClr val="bg1"/>
                </a:solidFill>
              </a:rPr>
              <a:t>περί οικογένειας.</a:t>
            </a:r>
            <a:endParaRPr lang="en-GB" b="1" dirty="0" smtClean="0">
              <a:solidFill>
                <a:schemeClr val="bg1"/>
              </a:solidFill>
            </a:endParaRPr>
          </a:p>
          <a:p>
            <a:pPr>
              <a:buNone/>
            </a:pPr>
            <a:endParaRPr lang="el-GR" b="1" dirty="0" smtClean="0">
              <a:solidFill>
                <a:schemeClr val="bg1"/>
              </a:solidFill>
            </a:endParaRPr>
          </a:p>
          <a:p>
            <a:pPr>
              <a:buNone/>
            </a:pPr>
            <a:r>
              <a:rPr lang="el-GR" b="1" dirty="0" smtClean="0">
                <a:solidFill>
                  <a:schemeClr val="bg1"/>
                </a:solidFill>
              </a:rPr>
              <a:t>• Κριτική </a:t>
            </a:r>
            <a:r>
              <a:rPr lang="el-GR" b="1" dirty="0" smtClean="0">
                <a:solidFill>
                  <a:schemeClr val="bg1"/>
                </a:solidFill>
                <a:latin typeface="Wingdings"/>
                <a:ea typeface="Wingdings"/>
                <a:cs typeface="Wingdings"/>
              </a:rPr>
              <a:t></a:t>
            </a:r>
            <a:r>
              <a:rPr lang="el-GR" b="1" dirty="0" smtClean="0">
                <a:solidFill>
                  <a:schemeClr val="bg1"/>
                </a:solidFill>
              </a:rPr>
              <a:t>ελαφρύτερη εκδοχή της Ψ ή ηπιότερη</a:t>
            </a:r>
          </a:p>
          <a:p>
            <a:pPr>
              <a:buNone/>
            </a:pPr>
            <a:r>
              <a:rPr lang="en-US" b="1" dirty="0" smtClean="0">
                <a:solidFill>
                  <a:schemeClr val="bg1"/>
                </a:solidFill>
              </a:rPr>
              <a:t> </a:t>
            </a:r>
            <a:r>
              <a:rPr lang="el-GR" b="1" dirty="0" smtClean="0">
                <a:solidFill>
                  <a:schemeClr val="bg1"/>
                </a:solidFill>
              </a:rPr>
              <a:t>μορφή του φεμινισμού.</a:t>
            </a:r>
            <a:endParaRPr lang="en-US" b="1"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 y="320357"/>
            <a:ext cx="9144000" cy="6328959"/>
          </a:xfrm>
        </p:spPr>
        <p:txBody>
          <a:bodyPr>
            <a:normAutofit/>
          </a:bodyPr>
          <a:lstStyle/>
          <a:p>
            <a:pPr>
              <a:buNone/>
            </a:pPr>
            <a:r>
              <a:rPr lang="el-GR" b="1" u="heavy" dirty="0" smtClean="0">
                <a:solidFill>
                  <a:schemeClr val="bg1"/>
                </a:solidFill>
              </a:rPr>
              <a:t>Η ανάπτυξη της ταυτότητας φύλου συνδέεται με</a:t>
            </a:r>
          </a:p>
          <a:p>
            <a:pPr>
              <a:buNone/>
            </a:pPr>
            <a:r>
              <a:rPr lang="el-GR" b="1" u="heavy" dirty="0" smtClean="0">
                <a:solidFill>
                  <a:schemeClr val="bg1"/>
                </a:solidFill>
              </a:rPr>
              <a:t>την κοινωνική αναπαραγωγή της οικογένειας</a:t>
            </a:r>
          </a:p>
          <a:p>
            <a:pPr>
              <a:buNone/>
            </a:pPr>
            <a:endParaRPr lang="el-GR" b="1" u="heavy" dirty="0" smtClean="0">
              <a:solidFill>
                <a:schemeClr val="bg1"/>
              </a:solidFill>
            </a:endParaRPr>
          </a:p>
          <a:p>
            <a:pPr>
              <a:buNone/>
            </a:pPr>
            <a:r>
              <a:rPr lang="en-US" b="1" dirty="0" smtClean="0">
                <a:solidFill>
                  <a:schemeClr val="bg1"/>
                </a:solidFill>
              </a:rPr>
              <a:t>•</a:t>
            </a:r>
            <a:r>
              <a:rPr lang="el-GR" b="1" dirty="0" smtClean="0">
                <a:solidFill>
                  <a:schemeClr val="bg1"/>
                </a:solidFill>
              </a:rPr>
              <a:t>Μέσα από την ανθρωπολογία, κοινωνιολογία, ψυ-</a:t>
            </a:r>
          </a:p>
          <a:p>
            <a:pPr>
              <a:buNone/>
            </a:pPr>
            <a:r>
              <a:rPr lang="el-GR" b="1" dirty="0" smtClean="0">
                <a:solidFill>
                  <a:schemeClr val="bg1"/>
                </a:solidFill>
              </a:rPr>
              <a:t>χολογία και φεμινιστική θεωρία </a:t>
            </a:r>
            <a:r>
              <a:rPr lang="el-GR" b="1" dirty="0" smtClean="0">
                <a:solidFill>
                  <a:schemeClr val="bg1"/>
                </a:solidFill>
                <a:latin typeface="Wingdings"/>
                <a:ea typeface="Wingdings"/>
                <a:cs typeface="Wingdings"/>
              </a:rPr>
              <a:t> </a:t>
            </a:r>
            <a:r>
              <a:rPr lang="el-GR" b="1" dirty="0" smtClean="0">
                <a:solidFill>
                  <a:schemeClr val="bg1"/>
                </a:solidFill>
                <a:latin typeface="Calibri"/>
                <a:ea typeface="Wingdings"/>
                <a:cs typeface="Wingdings"/>
              </a:rPr>
              <a:t> σημαντικές</a:t>
            </a:r>
          </a:p>
          <a:p>
            <a:pPr>
              <a:buNone/>
            </a:pPr>
            <a:r>
              <a:rPr lang="el-GR" b="1" dirty="0" smtClean="0">
                <a:solidFill>
                  <a:schemeClr val="bg1"/>
                </a:solidFill>
                <a:latin typeface="Calibri"/>
                <a:ea typeface="Wingdings"/>
                <a:cs typeface="Wingdings"/>
              </a:rPr>
              <a:t>αιτιώδεις σχέσεις μεταξύ του διαφυλικού κατα-</a:t>
            </a:r>
          </a:p>
          <a:p>
            <a:pPr>
              <a:buNone/>
            </a:pPr>
            <a:r>
              <a:rPr lang="el-GR" b="1" dirty="0" smtClean="0">
                <a:solidFill>
                  <a:schemeClr val="bg1"/>
                </a:solidFill>
                <a:latin typeface="Calibri"/>
                <a:ea typeface="Wingdings"/>
                <a:cs typeface="Wingdings"/>
              </a:rPr>
              <a:t>μερισμού εργασίας (που έχει περίπου την ίδια</a:t>
            </a:r>
          </a:p>
          <a:p>
            <a:pPr>
              <a:buNone/>
            </a:pPr>
            <a:r>
              <a:rPr lang="el-GR" b="1" dirty="0" smtClean="0">
                <a:solidFill>
                  <a:schemeClr val="bg1"/>
                </a:solidFill>
                <a:latin typeface="Calibri"/>
                <a:ea typeface="Wingdings"/>
                <a:cs typeface="Wingdings"/>
              </a:rPr>
              <a:t>μορφή σε όλες τις κοινωνίες), του γεγονότος της</a:t>
            </a:r>
          </a:p>
          <a:p>
            <a:pPr>
              <a:buNone/>
            </a:pPr>
            <a:r>
              <a:rPr lang="el-GR" b="1" dirty="0" smtClean="0">
                <a:solidFill>
                  <a:schemeClr val="bg1"/>
                </a:solidFill>
                <a:latin typeface="Calibri"/>
                <a:ea typeface="Wingdings"/>
                <a:cs typeface="Wingdings"/>
              </a:rPr>
              <a:t>πατριαρχίας και της ανδρικής κυριαρχίας, και </a:t>
            </a:r>
          </a:p>
          <a:p>
            <a:pPr>
              <a:buNone/>
            </a:pPr>
            <a:r>
              <a:rPr lang="el-GR" b="1" dirty="0" smtClean="0">
                <a:solidFill>
                  <a:schemeClr val="bg1"/>
                </a:solidFill>
                <a:latin typeface="Calibri"/>
                <a:ea typeface="Wingdings"/>
                <a:cs typeface="Wingdings"/>
              </a:rPr>
              <a:t>της ψυχολογίας της ταυτότητας φύλου.</a:t>
            </a:r>
          </a:p>
          <a:p>
            <a:pPr>
              <a:buNone/>
            </a:pPr>
            <a:endParaRPr lang="en-US" b="1" dirty="0">
              <a:solidFill>
                <a:schemeClr val="bg1"/>
              </a:solidFill>
              <a:latin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74638"/>
          </a:xfrm>
        </p:spPr>
        <p:txBody>
          <a:bodyPr>
            <a:normAutofit fontScale="90000"/>
          </a:bodyPr>
          <a:lstStyle/>
          <a:p>
            <a:endParaRPr lang="en-US" dirty="0"/>
          </a:p>
        </p:txBody>
      </p:sp>
      <p:sp>
        <p:nvSpPr>
          <p:cNvPr id="3" name="Content Placeholder 2"/>
          <p:cNvSpPr>
            <a:spLocks noGrp="1"/>
          </p:cNvSpPr>
          <p:nvPr>
            <p:ph idx="1"/>
          </p:nvPr>
        </p:nvSpPr>
        <p:spPr>
          <a:xfrm>
            <a:off x="203200" y="274639"/>
            <a:ext cx="8940800" cy="6380162"/>
          </a:xfrm>
        </p:spPr>
        <p:txBody>
          <a:bodyPr>
            <a:normAutofit fontScale="92500" lnSpcReduction="20000"/>
          </a:bodyPr>
          <a:lstStyle/>
          <a:p>
            <a:pPr>
              <a:buNone/>
            </a:pPr>
            <a:r>
              <a:rPr lang="el-GR" b="1" dirty="0" smtClean="0">
                <a:solidFill>
                  <a:schemeClr val="bg1"/>
                </a:solidFill>
              </a:rPr>
              <a:t>Οι μορφές μητρότητας αποτελούν το συνδετικό</a:t>
            </a:r>
          </a:p>
          <a:p>
            <a:pPr>
              <a:buNone/>
            </a:pPr>
            <a:r>
              <a:rPr lang="el-GR" b="1" dirty="0" smtClean="0">
                <a:solidFill>
                  <a:schemeClr val="bg1"/>
                </a:solidFill>
              </a:rPr>
              <a:t>κρίκο και εξηγούν την ψυχική δομή γυναικών και</a:t>
            </a:r>
          </a:p>
          <a:p>
            <a:pPr>
              <a:buNone/>
            </a:pPr>
            <a:r>
              <a:rPr lang="el-GR" b="1" dirty="0" smtClean="0">
                <a:solidFill>
                  <a:schemeClr val="bg1"/>
                </a:solidFill>
              </a:rPr>
              <a:t>ανδρών και την κοινωνική δομή</a:t>
            </a:r>
            <a:r>
              <a:rPr lang="el-GR" b="1" dirty="0" smtClean="0">
                <a:solidFill>
                  <a:schemeClr val="bg1"/>
                </a:solidFill>
                <a:latin typeface="Wingdings"/>
                <a:ea typeface="Wingdings"/>
                <a:cs typeface="Wingdings"/>
              </a:rPr>
              <a:t> </a:t>
            </a:r>
            <a:r>
              <a:rPr lang="el-GR" b="1" dirty="0" smtClean="0">
                <a:solidFill>
                  <a:schemeClr val="bg1"/>
                </a:solidFill>
              </a:rPr>
              <a:t>οικουμενικός</a:t>
            </a:r>
          </a:p>
          <a:p>
            <a:pPr>
              <a:buNone/>
            </a:pPr>
            <a:r>
              <a:rPr lang="el-GR" b="1" dirty="0" smtClean="0">
                <a:solidFill>
                  <a:schemeClr val="bg1"/>
                </a:solidFill>
              </a:rPr>
              <a:t>καταμερισμός εργασίας όπου (α) οι γυναίκες</a:t>
            </a:r>
          </a:p>
          <a:p>
            <a:pPr>
              <a:buNone/>
            </a:pPr>
            <a:r>
              <a:rPr lang="el-GR" b="1" dirty="0" smtClean="0">
                <a:solidFill>
                  <a:schemeClr val="bg1"/>
                </a:solidFill>
              </a:rPr>
              <a:t>αναλαμβάνουν την κύρια φροντίδα των παιδιών, </a:t>
            </a:r>
          </a:p>
          <a:p>
            <a:pPr>
              <a:buNone/>
            </a:pPr>
            <a:r>
              <a:rPr lang="el-GR" b="1" dirty="0" smtClean="0">
                <a:solidFill>
                  <a:schemeClr val="bg1"/>
                </a:solidFill>
              </a:rPr>
              <a:t>(β) έχουν υποδέεστερη θέση (οικονομική και</a:t>
            </a:r>
          </a:p>
          <a:p>
            <a:pPr>
              <a:buNone/>
            </a:pPr>
            <a:r>
              <a:rPr lang="el-GR" b="1" dirty="0" smtClean="0">
                <a:solidFill>
                  <a:schemeClr val="bg1"/>
                </a:solidFill>
              </a:rPr>
              <a:t>εξουσίας) --υποτίμηση οικιακής εργασίας,</a:t>
            </a:r>
          </a:p>
          <a:p>
            <a:pPr>
              <a:buNone/>
            </a:pPr>
            <a:r>
              <a:rPr lang="el-GR" b="1" dirty="0" smtClean="0">
                <a:solidFill>
                  <a:schemeClr val="bg1"/>
                </a:solidFill>
              </a:rPr>
              <a:t>(γ) γυναίκες και άνδρες  αποδίδουν διαφορετική </a:t>
            </a:r>
          </a:p>
          <a:p>
            <a:pPr>
              <a:buNone/>
            </a:pPr>
            <a:r>
              <a:rPr lang="el-GR" b="1" dirty="0" smtClean="0">
                <a:solidFill>
                  <a:schemeClr val="bg1"/>
                </a:solidFill>
              </a:rPr>
              <a:t>αξία σε πολύ διαφορετικές μορφής ταυτότητας. </a:t>
            </a:r>
          </a:p>
          <a:p>
            <a:pPr>
              <a:buNone/>
            </a:pPr>
            <a:r>
              <a:rPr lang="el-GR" b="1" dirty="0" smtClean="0">
                <a:solidFill>
                  <a:schemeClr val="bg1"/>
                </a:solidFill>
              </a:rPr>
              <a:t>Οι γυναίκες είναι πιο συντονισμένες με τις</a:t>
            </a:r>
          </a:p>
          <a:p>
            <a:pPr>
              <a:buNone/>
            </a:pPr>
            <a:r>
              <a:rPr lang="el-GR" b="1" dirty="0" smtClean="0">
                <a:solidFill>
                  <a:schemeClr val="bg1"/>
                </a:solidFill>
              </a:rPr>
              <a:t>ανάγκες των άλλων ενώ οι άντρες πιο ανώριμοι</a:t>
            </a:r>
          </a:p>
          <a:p>
            <a:pPr>
              <a:buNone/>
            </a:pPr>
            <a:r>
              <a:rPr lang="el-GR" b="1" dirty="0" smtClean="0">
                <a:solidFill>
                  <a:schemeClr val="bg1"/>
                </a:solidFill>
              </a:rPr>
              <a:t>συναισθηματικά αλλά πιο ικανοί να υιοθετήσουν</a:t>
            </a:r>
          </a:p>
          <a:p>
            <a:pPr>
              <a:buNone/>
            </a:pPr>
            <a:r>
              <a:rPr lang="el-GR" b="1" dirty="0" smtClean="0">
                <a:solidFill>
                  <a:schemeClr val="bg1"/>
                </a:solidFill>
              </a:rPr>
              <a:t>αυτόνομη και ανεξάρτητη στάση.</a:t>
            </a:r>
          </a:p>
          <a:p>
            <a:pPr>
              <a:buNone/>
            </a:pPr>
            <a:endParaRPr lang="el-GR" b="1" dirty="0" smtClean="0">
              <a:solidFill>
                <a:schemeClr val="bg1"/>
              </a:solidFill>
            </a:endParaRPr>
          </a:p>
          <a:p>
            <a:pPr>
              <a:buNone/>
            </a:pPr>
            <a:endParaRPr lang="en-US" b="1" dirty="0" smtClean="0">
              <a:solidFill>
                <a:schemeClr val="bg1"/>
              </a:solidFill>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99791" y="320358"/>
            <a:ext cx="8747986" cy="6114310"/>
          </a:xfrm>
        </p:spPr>
        <p:txBody>
          <a:bodyPr>
            <a:normAutofit fontScale="85000" lnSpcReduction="10000"/>
          </a:bodyPr>
          <a:lstStyle/>
          <a:p>
            <a:pPr>
              <a:buNone/>
            </a:pPr>
            <a:r>
              <a:rPr lang="en-US" b="1" dirty="0" smtClean="0">
                <a:solidFill>
                  <a:schemeClr val="bg1"/>
                </a:solidFill>
              </a:rPr>
              <a:t>Chodorow:</a:t>
            </a:r>
            <a:r>
              <a:rPr lang="el-GR" b="1" dirty="0" smtClean="0">
                <a:solidFill>
                  <a:schemeClr val="bg1"/>
                </a:solidFill>
              </a:rPr>
              <a:t> πολλές γυναίκες αμφίθυμες απέναντι </a:t>
            </a:r>
          </a:p>
          <a:p>
            <a:pPr>
              <a:buNone/>
            </a:pPr>
            <a:r>
              <a:rPr lang="el-GR" b="1" dirty="0" smtClean="0">
                <a:solidFill>
                  <a:schemeClr val="bg1"/>
                </a:solidFill>
              </a:rPr>
              <a:t>στο κόστος και τις δυσκολίες της μητρικής φροντί-</a:t>
            </a:r>
          </a:p>
          <a:p>
            <a:pPr>
              <a:buNone/>
            </a:pPr>
            <a:r>
              <a:rPr lang="el-GR" b="1" dirty="0" smtClean="0">
                <a:solidFill>
                  <a:schemeClr val="bg1"/>
                </a:solidFill>
              </a:rPr>
              <a:t>δας αλλά αντλούν και ευχαρίστηση από το ρόλο.</a:t>
            </a:r>
          </a:p>
          <a:p>
            <a:pPr>
              <a:buNone/>
            </a:pPr>
            <a:r>
              <a:rPr lang="el-GR" b="1" dirty="0" smtClean="0">
                <a:solidFill>
                  <a:schemeClr val="bg1"/>
                </a:solidFill>
              </a:rPr>
              <a:t>Επενδύουν στη μητρότητα. Οι άντρες επενδύουν</a:t>
            </a:r>
          </a:p>
          <a:p>
            <a:pPr>
              <a:buNone/>
            </a:pPr>
            <a:r>
              <a:rPr lang="el-GR" b="1" dirty="0" smtClean="0">
                <a:solidFill>
                  <a:schemeClr val="bg1"/>
                </a:solidFill>
              </a:rPr>
              <a:t>στον ανδρισμό αλλά πολλοί είναι αμφίθυμοι απέναντι</a:t>
            </a:r>
          </a:p>
          <a:p>
            <a:pPr>
              <a:buNone/>
            </a:pPr>
            <a:r>
              <a:rPr lang="el-GR" b="1" dirty="0" smtClean="0">
                <a:solidFill>
                  <a:schemeClr val="bg1"/>
                </a:solidFill>
              </a:rPr>
              <a:t>στον αποκλεισμό τους από την οκογενειακή ζωή. Γιατί και</a:t>
            </a:r>
          </a:p>
          <a:p>
            <a:pPr>
              <a:buNone/>
            </a:pPr>
            <a:r>
              <a:rPr lang="el-GR" b="1" dirty="0" smtClean="0">
                <a:solidFill>
                  <a:schemeClr val="bg1"/>
                </a:solidFill>
              </a:rPr>
              <a:t>οι δύο παίρνουν αυτό το κόστος; </a:t>
            </a:r>
          </a:p>
          <a:p>
            <a:pPr>
              <a:buNone/>
            </a:pPr>
            <a:r>
              <a:rPr lang="el-GR" b="1" dirty="0" smtClean="0">
                <a:solidFill>
                  <a:schemeClr val="bg1"/>
                </a:solidFill>
              </a:rPr>
              <a:t>• Η αίσθηση εαυτού και της ταυτότητας φύλου</a:t>
            </a:r>
          </a:p>
          <a:p>
            <a:pPr>
              <a:buNone/>
            </a:pPr>
            <a:r>
              <a:rPr lang="el-GR" b="1" dirty="0" smtClean="0">
                <a:solidFill>
                  <a:schemeClr val="bg1"/>
                </a:solidFill>
              </a:rPr>
              <a:t>εδραιώνεται μεταξύ μεταξύ 1 ½ -3 ετών μέσα από τις</a:t>
            </a:r>
          </a:p>
          <a:p>
            <a:pPr>
              <a:buNone/>
            </a:pPr>
            <a:r>
              <a:rPr lang="el-GR" b="1" dirty="0" smtClean="0">
                <a:solidFill>
                  <a:schemeClr val="bg1"/>
                </a:solidFill>
              </a:rPr>
              <a:t>σχέσεις με μια γυναίκα. Το σχεσιακό πλαίσιο διαφορετικό</a:t>
            </a:r>
          </a:p>
          <a:p>
            <a:pPr>
              <a:buNone/>
            </a:pPr>
            <a:r>
              <a:rPr lang="el-GR" b="1" dirty="0" smtClean="0">
                <a:solidFill>
                  <a:schemeClr val="bg1"/>
                </a:solidFill>
              </a:rPr>
              <a:t>για κορίτσια και αγόρια. Οι μητέρες έχουν διαφορετικές</a:t>
            </a:r>
          </a:p>
          <a:p>
            <a:pPr>
              <a:buNone/>
            </a:pPr>
            <a:r>
              <a:rPr lang="el-GR" b="1" dirty="0" smtClean="0">
                <a:solidFill>
                  <a:schemeClr val="bg1"/>
                </a:solidFill>
              </a:rPr>
              <a:t>προσδοκίες από τις σχέσεις τους με την κόρη και το γυιό. </a:t>
            </a:r>
          </a:p>
          <a:p>
            <a:pPr>
              <a:buNone/>
            </a:pPr>
            <a:endParaRPr lang="el-GR" b="1" dirty="0" smtClean="0">
              <a:solidFill>
                <a:schemeClr val="bg1"/>
              </a:solidFill>
            </a:endParaRPr>
          </a:p>
          <a:p>
            <a:pPr>
              <a:buNone/>
            </a:pPr>
            <a:endParaRPr lang="el-GR" b="1" dirty="0" smtClean="0">
              <a:solidFill>
                <a:schemeClr val="bg1"/>
              </a:solidFill>
            </a:endParaRPr>
          </a:p>
          <a:p>
            <a:pPr>
              <a:buNone/>
            </a:pPr>
            <a:endParaRPr lang="el-GR" b="1" dirty="0" smtClean="0">
              <a:solidFill>
                <a:schemeClr val="bg1"/>
              </a:solidFill>
            </a:endParaRPr>
          </a:p>
          <a:p>
            <a:pPr>
              <a:buNone/>
            </a:pPr>
            <a:endParaRPr lang="el-GR" b="1" dirty="0" smtClean="0">
              <a:solidFill>
                <a:schemeClr val="bg1"/>
              </a:solidFill>
            </a:endParaRPr>
          </a:p>
          <a:p>
            <a:pPr>
              <a:buNone/>
            </a:pPr>
            <a:endParaRPr lang="en-US" b="1"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99790" y="320357"/>
            <a:ext cx="8944209" cy="6328959"/>
          </a:xfrm>
        </p:spPr>
        <p:txBody>
          <a:bodyPr>
            <a:normAutofit fontScale="92500"/>
          </a:bodyPr>
          <a:lstStyle/>
          <a:p>
            <a:r>
              <a:rPr lang="el-GR" b="1" dirty="0" smtClean="0">
                <a:solidFill>
                  <a:schemeClr val="bg1"/>
                </a:solidFill>
              </a:rPr>
              <a:t>Το περιεχόμενο του φύλου </a:t>
            </a:r>
            <a:r>
              <a:rPr lang="el-GR" b="1" dirty="0" smtClean="0">
                <a:solidFill>
                  <a:schemeClr val="bg1"/>
                </a:solidFill>
                <a:latin typeface="Wingdings"/>
                <a:ea typeface="Wingdings"/>
                <a:cs typeface="Wingdings"/>
              </a:rPr>
              <a:t></a:t>
            </a:r>
            <a:r>
              <a:rPr lang="el-GR" b="1" dirty="0" smtClean="0">
                <a:solidFill>
                  <a:schemeClr val="bg1"/>
                </a:solidFill>
              </a:rPr>
              <a:t>αποτέλεσμα κοι-</a:t>
            </a:r>
          </a:p>
          <a:p>
            <a:pPr>
              <a:buNone/>
            </a:pPr>
            <a:r>
              <a:rPr lang="el-GR" b="1" dirty="0" smtClean="0">
                <a:solidFill>
                  <a:schemeClr val="bg1"/>
                </a:solidFill>
              </a:rPr>
              <a:t>νωνικής κατασκευής και όχι ενστίκτου. Βιολογικές</a:t>
            </a:r>
          </a:p>
          <a:p>
            <a:pPr>
              <a:buNone/>
            </a:pPr>
            <a:r>
              <a:rPr lang="el-GR" b="1" dirty="0" smtClean="0">
                <a:solidFill>
                  <a:schemeClr val="bg1"/>
                </a:solidFill>
              </a:rPr>
              <a:t>διαφορές φύλου δεν προκαθρορίζουν την ενήλικη</a:t>
            </a:r>
          </a:p>
          <a:p>
            <a:pPr>
              <a:buNone/>
            </a:pPr>
            <a:r>
              <a:rPr lang="el-GR" b="1" dirty="0" smtClean="0">
                <a:solidFill>
                  <a:schemeClr val="bg1"/>
                </a:solidFill>
              </a:rPr>
              <a:t>ταυτότητα –διαμοσελαβούνται από την κουλτού-</a:t>
            </a:r>
          </a:p>
          <a:p>
            <a:pPr>
              <a:buNone/>
            </a:pPr>
            <a:r>
              <a:rPr lang="el-GR" b="1" dirty="0" smtClean="0">
                <a:solidFill>
                  <a:schemeClr val="bg1"/>
                </a:solidFill>
              </a:rPr>
              <a:t>ρα και τις κοινωνικές σχέσεις.</a:t>
            </a:r>
          </a:p>
          <a:p>
            <a:pPr>
              <a:buNone/>
            </a:pPr>
            <a:endParaRPr lang="el-GR" b="1" dirty="0" smtClean="0">
              <a:solidFill>
                <a:schemeClr val="bg1"/>
              </a:solidFill>
            </a:endParaRPr>
          </a:p>
          <a:p>
            <a:r>
              <a:rPr lang="el-GR" b="1" dirty="0" smtClean="0">
                <a:solidFill>
                  <a:schemeClr val="bg1"/>
                </a:solidFill>
              </a:rPr>
              <a:t>Οι κόρες διαφέρουν λιγότερο </a:t>
            </a:r>
            <a:r>
              <a:rPr lang="el-GR" b="1" dirty="0" smtClean="0">
                <a:solidFill>
                  <a:schemeClr val="bg1"/>
                </a:solidFill>
              </a:rPr>
              <a:t>απ</a:t>
            </a:r>
            <a:r>
              <a:rPr lang="el-GR" b="1" dirty="0" smtClean="0">
                <a:solidFill>
                  <a:schemeClr val="bg1"/>
                </a:solidFill>
              </a:rPr>
              <a:t>ό </a:t>
            </a:r>
            <a:r>
              <a:rPr lang="el-GR" b="1" dirty="0" smtClean="0">
                <a:solidFill>
                  <a:schemeClr val="bg1"/>
                </a:solidFill>
              </a:rPr>
              <a:t>τη </a:t>
            </a:r>
            <a:r>
              <a:rPr lang="el-GR" b="1" dirty="0" smtClean="0">
                <a:solidFill>
                  <a:schemeClr val="bg1"/>
                </a:solidFill>
              </a:rPr>
              <a:t>μητέρα. Ταυτί-</a:t>
            </a:r>
          </a:p>
          <a:p>
            <a:pPr>
              <a:buNone/>
            </a:pPr>
            <a:r>
              <a:rPr lang="el-GR" b="1" dirty="0" smtClean="0">
                <a:solidFill>
                  <a:schemeClr val="bg1"/>
                </a:solidFill>
              </a:rPr>
              <a:t>ζονται μαζί της. Αγόρια διαχωρίζονται με βάση τη </a:t>
            </a:r>
          </a:p>
          <a:p>
            <a:pPr>
              <a:buNone/>
            </a:pPr>
            <a:r>
              <a:rPr lang="el-GR" b="1" dirty="0" smtClean="0">
                <a:solidFill>
                  <a:schemeClr val="bg1"/>
                </a:solidFill>
              </a:rPr>
              <a:t>διαφορά από τη μητέρα. Η προσκόλληση εξελίσ-</a:t>
            </a:r>
          </a:p>
          <a:p>
            <a:pPr>
              <a:buNone/>
            </a:pPr>
            <a:r>
              <a:rPr lang="el-GR" b="1" dirty="0" smtClean="0">
                <a:solidFill>
                  <a:schemeClr val="bg1"/>
                </a:solidFill>
              </a:rPr>
              <a:t>σεται δαφορετικά. Τα αγόρια κάνουν άλλες </a:t>
            </a:r>
          </a:p>
          <a:p>
            <a:pPr>
              <a:buNone/>
            </a:pPr>
            <a:r>
              <a:rPr lang="el-GR" b="1" dirty="0" smtClean="0">
                <a:solidFill>
                  <a:schemeClr val="bg1"/>
                </a:solidFill>
              </a:rPr>
              <a:t>ταυτίσεις.</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320358"/>
            <a:ext cx="9144000" cy="6286152"/>
          </a:xfrm>
        </p:spPr>
        <p:txBody>
          <a:bodyPr>
            <a:normAutofit fontScale="92500"/>
          </a:bodyPr>
          <a:lstStyle/>
          <a:p>
            <a:r>
              <a:rPr lang="el-GR" b="1" dirty="0" smtClean="0">
                <a:solidFill>
                  <a:schemeClr val="bg1"/>
                </a:solidFill>
              </a:rPr>
              <a:t>Αγόρια και κορίτσια ενδυναμώνονται από μητρική</a:t>
            </a:r>
          </a:p>
          <a:p>
            <a:pPr>
              <a:buNone/>
            </a:pPr>
            <a:r>
              <a:rPr lang="el-GR" b="1" dirty="0" smtClean="0">
                <a:solidFill>
                  <a:schemeClr val="bg1"/>
                </a:solidFill>
              </a:rPr>
              <a:t>φροντίδα </a:t>
            </a:r>
            <a:r>
              <a:rPr lang="el-GR" b="1" u="sng" dirty="0" smtClean="0">
                <a:solidFill>
                  <a:schemeClr val="bg1"/>
                </a:solidFill>
              </a:rPr>
              <a:t>αλλά και </a:t>
            </a:r>
            <a:r>
              <a:rPr lang="el-GR" b="1" dirty="0" smtClean="0">
                <a:solidFill>
                  <a:schemeClr val="bg1"/>
                </a:solidFill>
              </a:rPr>
              <a:t>βλάπτονται: • κορίτσια δυσκο-</a:t>
            </a:r>
          </a:p>
          <a:p>
            <a:pPr>
              <a:buNone/>
            </a:pPr>
            <a:r>
              <a:rPr lang="el-GR" b="1" dirty="0" smtClean="0">
                <a:solidFill>
                  <a:schemeClr val="bg1"/>
                </a:solidFill>
              </a:rPr>
              <a:t>λεύονται να απομακρυνθούν ουσιαστικά, να</a:t>
            </a:r>
          </a:p>
          <a:p>
            <a:pPr>
              <a:buNone/>
            </a:pPr>
            <a:r>
              <a:rPr lang="el-GR" b="1" dirty="0" smtClean="0">
                <a:solidFill>
                  <a:schemeClr val="bg1"/>
                </a:solidFill>
              </a:rPr>
              <a:t>αναπτύξουν δική τους ταυτότητα. Μαθαίνουν όμως</a:t>
            </a:r>
          </a:p>
          <a:p>
            <a:pPr>
              <a:buNone/>
            </a:pPr>
            <a:r>
              <a:rPr lang="el-GR" b="1" dirty="0" smtClean="0">
                <a:solidFill>
                  <a:schemeClr val="bg1"/>
                </a:solidFill>
              </a:rPr>
              <a:t>να συνδέονται •αγόρια διαμορφώνονται μέσα από</a:t>
            </a:r>
          </a:p>
          <a:p>
            <a:pPr>
              <a:buNone/>
            </a:pPr>
            <a:r>
              <a:rPr lang="el-GR" b="1" dirty="0" smtClean="0">
                <a:solidFill>
                  <a:schemeClr val="bg1"/>
                </a:solidFill>
              </a:rPr>
              <a:t>αντίδραση προς τη μητέρα. Κατασκευάζεται ο  </a:t>
            </a:r>
          </a:p>
          <a:p>
            <a:pPr>
              <a:buNone/>
            </a:pPr>
            <a:r>
              <a:rPr lang="el-GR" b="1" dirty="0" smtClean="0">
                <a:solidFill>
                  <a:schemeClr val="bg1"/>
                </a:solidFill>
              </a:rPr>
              <a:t>ανδρισμός τους και κερδίζουν σε αυτονομία </a:t>
            </a:r>
          </a:p>
          <a:p>
            <a:pPr>
              <a:buNone/>
            </a:pPr>
            <a:r>
              <a:rPr lang="el-GR" b="1" dirty="0" smtClean="0">
                <a:solidFill>
                  <a:schemeClr val="bg1"/>
                </a:solidFill>
              </a:rPr>
              <a:t>αλλά δεν μαθαίνουν να ν</a:t>
            </a:r>
            <a:r>
              <a:rPr lang="en-US" b="1" dirty="0" smtClean="0">
                <a:solidFill>
                  <a:schemeClr val="bg1"/>
                </a:solidFill>
              </a:rPr>
              <a:t>o</a:t>
            </a:r>
            <a:r>
              <a:rPr lang="el-GR" b="1" dirty="0" smtClean="0">
                <a:solidFill>
                  <a:schemeClr val="bg1"/>
                </a:solidFill>
              </a:rPr>
              <a:t>ιάζονται για τους άλλους.</a:t>
            </a:r>
          </a:p>
          <a:p>
            <a:pPr>
              <a:buNone/>
            </a:pPr>
            <a:r>
              <a:rPr lang="el-GR" b="1" dirty="0" smtClean="0">
                <a:solidFill>
                  <a:schemeClr val="bg1"/>
                </a:solidFill>
              </a:rPr>
              <a:t>Διαμορφώνουν πιο άκαμπτα ψυχολογικά όρια. </a:t>
            </a:r>
          </a:p>
          <a:p>
            <a:pPr>
              <a:buNone/>
            </a:pPr>
            <a:r>
              <a:rPr lang="el-GR" b="1" dirty="0" smtClean="0">
                <a:solidFill>
                  <a:schemeClr val="bg1"/>
                </a:solidFill>
              </a:rPr>
              <a:t>Δυσκολίες όταν ο πατέρας είναι απών </a:t>
            </a:r>
            <a:r>
              <a:rPr lang="en-US" b="1" dirty="0" smtClean="0">
                <a:solidFill>
                  <a:schemeClr val="bg1"/>
                </a:solidFill>
              </a:rPr>
              <a:t>(Corneau:</a:t>
            </a:r>
          </a:p>
          <a:p>
            <a:pPr>
              <a:buNone/>
            </a:pPr>
            <a:r>
              <a:rPr lang="fr-FR" b="1" dirty="0" smtClean="0">
                <a:solidFill>
                  <a:schemeClr val="bg1"/>
                </a:solidFill>
              </a:rPr>
              <a:t>Père manquant, fils manque).</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4774"/>
          </a:xfrm>
        </p:spPr>
        <p:txBody>
          <a:bodyPr>
            <a:normAutofit fontScale="90000"/>
          </a:bodyPr>
          <a:lstStyle/>
          <a:p>
            <a:endParaRPr lang="en-US"/>
          </a:p>
        </p:txBody>
      </p:sp>
      <p:sp>
        <p:nvSpPr>
          <p:cNvPr id="3" name="Content Placeholder 2"/>
          <p:cNvSpPr>
            <a:spLocks noGrp="1"/>
          </p:cNvSpPr>
          <p:nvPr>
            <p:ph idx="1"/>
          </p:nvPr>
        </p:nvSpPr>
        <p:spPr>
          <a:xfrm>
            <a:off x="0" y="0"/>
            <a:ext cx="9143999" cy="6858000"/>
          </a:xfrm>
        </p:spPr>
        <p:txBody>
          <a:bodyPr>
            <a:normAutofit fontScale="92500" lnSpcReduction="20000"/>
          </a:bodyPr>
          <a:lstStyle/>
          <a:p>
            <a:pPr>
              <a:buNone/>
            </a:pPr>
            <a:r>
              <a:rPr lang="el-GR" b="1" dirty="0" smtClean="0">
                <a:solidFill>
                  <a:schemeClr val="bg1"/>
                </a:solidFill>
              </a:rPr>
              <a:t>•Συνδέσεις ψυχολογίας, πατριαρχίας και μητρό-</a:t>
            </a:r>
          </a:p>
          <a:p>
            <a:pPr>
              <a:buNone/>
            </a:pPr>
            <a:r>
              <a:rPr lang="el-GR" b="1" dirty="0" smtClean="0">
                <a:solidFill>
                  <a:schemeClr val="bg1"/>
                </a:solidFill>
              </a:rPr>
              <a:t>τητας </a:t>
            </a:r>
            <a:r>
              <a:rPr lang="el-GR" b="1" dirty="0" smtClean="0">
                <a:solidFill>
                  <a:schemeClr val="bg1"/>
                </a:solidFill>
                <a:latin typeface="Wingdings"/>
                <a:ea typeface="Wingdings"/>
                <a:cs typeface="Wingdings"/>
              </a:rPr>
              <a:t></a:t>
            </a:r>
            <a:r>
              <a:rPr lang="el-GR" b="1" dirty="0" smtClean="0">
                <a:solidFill>
                  <a:schemeClr val="bg1"/>
                </a:solidFill>
              </a:rPr>
              <a:t>διαλεκτικές και ανατροφοδοτούμενες.</a:t>
            </a:r>
          </a:p>
          <a:p>
            <a:pPr>
              <a:buNone/>
            </a:pPr>
            <a:r>
              <a:rPr lang="el-GR" b="1" dirty="0" smtClean="0">
                <a:solidFill>
                  <a:schemeClr val="bg1"/>
                </a:solidFill>
              </a:rPr>
              <a:t>Λιγότερο και πιο αργοπορημένος ο αποχωρισμός</a:t>
            </a:r>
          </a:p>
          <a:p>
            <a:pPr>
              <a:buNone/>
            </a:pPr>
            <a:r>
              <a:rPr lang="el-GR" b="1" dirty="0" smtClean="0">
                <a:solidFill>
                  <a:schemeClr val="bg1"/>
                </a:solidFill>
              </a:rPr>
              <a:t>κοριτσιών από μητέρα. Περισσότερες ευκαιρίες για</a:t>
            </a:r>
          </a:p>
          <a:p>
            <a:pPr>
              <a:buNone/>
            </a:pPr>
            <a:r>
              <a:rPr lang="el-GR" b="1" dirty="0" smtClean="0">
                <a:solidFill>
                  <a:schemeClr val="bg1"/>
                </a:solidFill>
              </a:rPr>
              <a:t>μετάδοση των κυρίαρχων ιδεολογιών σχετικά με το </a:t>
            </a:r>
          </a:p>
          <a:p>
            <a:pPr>
              <a:buNone/>
            </a:pPr>
            <a:r>
              <a:rPr lang="el-GR" b="1" dirty="0" smtClean="0">
                <a:solidFill>
                  <a:schemeClr val="bg1"/>
                </a:solidFill>
              </a:rPr>
              <a:t>ρόλο της γυναίκας                                                       </a:t>
            </a:r>
            <a:endParaRPr lang="en-US" b="1" dirty="0" smtClean="0">
              <a:solidFill>
                <a:schemeClr val="bg1"/>
              </a:solidFill>
            </a:endParaRPr>
          </a:p>
          <a:p>
            <a:pPr>
              <a:buNone/>
            </a:pPr>
            <a:r>
              <a:rPr lang="en-US" b="1" dirty="0" smtClean="0">
                <a:solidFill>
                  <a:schemeClr val="bg1"/>
                </a:solidFill>
              </a:rPr>
              <a:t>M.</a:t>
            </a:r>
            <a:r>
              <a:rPr lang="el-GR" b="1" dirty="0" smtClean="0">
                <a:solidFill>
                  <a:schemeClr val="bg1"/>
                </a:solidFill>
              </a:rPr>
              <a:t> </a:t>
            </a:r>
            <a:r>
              <a:rPr lang="en-US" b="1" dirty="0" smtClean="0">
                <a:solidFill>
                  <a:schemeClr val="bg1"/>
                </a:solidFill>
              </a:rPr>
              <a:t>Mead</a:t>
            </a:r>
            <a:r>
              <a:rPr lang="el-GR" b="1" dirty="0" smtClean="0">
                <a:solidFill>
                  <a:schemeClr val="bg1"/>
                </a:solidFill>
                <a:latin typeface="Wingdings"/>
                <a:ea typeface="Wingdings"/>
                <a:cs typeface="Wingdings"/>
              </a:rPr>
              <a:t></a:t>
            </a:r>
            <a:r>
              <a:rPr lang="el-GR" b="1" dirty="0" smtClean="0">
                <a:solidFill>
                  <a:schemeClr val="bg1"/>
                </a:solidFill>
              </a:rPr>
              <a:t>η φωνή της μητέρας είναι που</a:t>
            </a:r>
          </a:p>
          <a:p>
            <a:pPr>
              <a:buNone/>
            </a:pPr>
            <a:r>
              <a:rPr lang="el-GR" b="1" dirty="0" smtClean="0">
                <a:solidFill>
                  <a:schemeClr val="bg1"/>
                </a:solidFill>
              </a:rPr>
              <a:t>επιδοκιμάζει ή αποδοκιμάζει. Η ενοχλητική φωνή</a:t>
            </a:r>
          </a:p>
          <a:p>
            <a:pPr>
              <a:buNone/>
            </a:pPr>
            <a:r>
              <a:rPr lang="el-GR" b="1" dirty="0" smtClean="0">
                <a:solidFill>
                  <a:schemeClr val="bg1"/>
                </a:solidFill>
              </a:rPr>
              <a:t>της συνείδησης είναι θηλυκή. Αγόρια και κορίτσια</a:t>
            </a:r>
          </a:p>
          <a:p>
            <a:pPr>
              <a:buNone/>
            </a:pPr>
            <a:r>
              <a:rPr lang="el-GR" b="1" dirty="0" smtClean="0">
                <a:solidFill>
                  <a:schemeClr val="bg1"/>
                </a:solidFill>
              </a:rPr>
              <a:t>πρέπει να περάσουν από απόρριψη της μητέρας που </a:t>
            </a:r>
          </a:p>
          <a:p>
            <a:pPr>
              <a:buNone/>
            </a:pPr>
            <a:r>
              <a:rPr lang="el-GR" b="1" dirty="0">
                <a:solidFill>
                  <a:schemeClr val="bg1"/>
                </a:solidFill>
              </a:rPr>
              <a:t>π</a:t>
            </a:r>
            <a:r>
              <a:rPr lang="el-GR" b="1" dirty="0" smtClean="0">
                <a:solidFill>
                  <a:schemeClr val="bg1"/>
                </a:solidFill>
              </a:rPr>
              <a:t>ρέπει να επιτελέσουν</a:t>
            </a:r>
            <a:r>
              <a:rPr lang="el-GR" b="1" dirty="0">
                <a:solidFill>
                  <a:schemeClr val="bg1"/>
                </a:solidFill>
              </a:rPr>
              <a:t> </a:t>
            </a:r>
            <a:r>
              <a:rPr lang="el-GR" b="1" dirty="0" smtClean="0">
                <a:solidFill>
                  <a:schemeClr val="bg1"/>
                </a:solidFill>
              </a:rPr>
              <a:t> (συνειδητά ή ασυνείδητα). </a:t>
            </a:r>
          </a:p>
          <a:p>
            <a:pPr>
              <a:buNone/>
            </a:pPr>
            <a:r>
              <a:rPr lang="el-GR" b="1" dirty="0" smtClean="0">
                <a:solidFill>
                  <a:schemeClr val="bg1"/>
                </a:solidFill>
              </a:rPr>
              <a:t>Αναζήτηση προτύπων ταύτισης μακριά από τη μητέρα</a:t>
            </a:r>
          </a:p>
          <a:p>
            <a:pPr>
              <a:buNone/>
            </a:pPr>
            <a:r>
              <a:rPr lang="el-GR" b="1" dirty="0" smtClean="0">
                <a:solidFill>
                  <a:schemeClr val="bg1"/>
                </a:solidFill>
              </a:rPr>
              <a:t>για τ’αγόρια </a:t>
            </a:r>
            <a:r>
              <a:rPr lang="el-GR" b="1" dirty="0" smtClean="0">
                <a:solidFill>
                  <a:schemeClr val="bg1"/>
                </a:solidFill>
                <a:latin typeface="Wingdings"/>
                <a:ea typeface="Wingdings"/>
                <a:cs typeface="Wingdings"/>
              </a:rPr>
              <a:t></a:t>
            </a:r>
            <a:r>
              <a:rPr lang="el-GR" b="1" dirty="0" smtClean="0">
                <a:solidFill>
                  <a:schemeClr val="bg1"/>
                </a:solidFill>
              </a:rPr>
              <a:t>ενισχύεται η υποτίμηση γυναικών και </a:t>
            </a:r>
          </a:p>
          <a:p>
            <a:pPr>
              <a:buNone/>
            </a:pPr>
            <a:r>
              <a:rPr lang="el-GR" b="1" dirty="0" smtClean="0">
                <a:solidFill>
                  <a:schemeClr val="bg1"/>
                </a:solidFill>
              </a:rPr>
              <a:t>η πατριαρχία.</a:t>
            </a:r>
            <a:endParaRPr lang="en-US" b="1"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8455"/>
          </a:xfrm>
        </p:spPr>
        <p:txBody>
          <a:bodyPr>
            <a:normAutofit fontScale="90000"/>
          </a:bodyPr>
          <a:lstStyle/>
          <a:p>
            <a:r>
              <a:rPr lang="el-GR" sz="3600" b="1" u="heavy" dirty="0" smtClean="0">
                <a:solidFill>
                  <a:schemeClr val="bg1"/>
                </a:solidFill>
              </a:rPr>
              <a:t>Η ψυχοπαθολογία του</a:t>
            </a:r>
            <a:r>
              <a:rPr lang="en-US" sz="3600" b="1" u="heavy" dirty="0" smtClean="0">
                <a:solidFill>
                  <a:schemeClr val="bg1"/>
                </a:solidFill>
              </a:rPr>
              <a:t> </a:t>
            </a:r>
            <a:r>
              <a:rPr lang="el-GR" sz="3600" b="1" u="heavy" dirty="0" smtClean="0">
                <a:solidFill>
                  <a:schemeClr val="bg1"/>
                </a:solidFill>
              </a:rPr>
              <a:t>συνηθισμένου ζευγαριού</a:t>
            </a:r>
            <a:endParaRPr lang="en-US" sz="3600" b="1" u="heavy" dirty="0">
              <a:solidFill>
                <a:schemeClr val="bg1"/>
              </a:solidFill>
            </a:endParaRPr>
          </a:p>
        </p:txBody>
      </p:sp>
      <p:sp>
        <p:nvSpPr>
          <p:cNvPr id="3" name="Content Placeholder 2"/>
          <p:cNvSpPr>
            <a:spLocks noGrp="1"/>
          </p:cNvSpPr>
          <p:nvPr>
            <p:ph idx="1"/>
          </p:nvPr>
        </p:nvSpPr>
        <p:spPr>
          <a:xfrm>
            <a:off x="1" y="1337733"/>
            <a:ext cx="9144000" cy="5311583"/>
          </a:xfrm>
        </p:spPr>
        <p:txBody>
          <a:bodyPr/>
          <a:lstStyle/>
          <a:p>
            <a:pPr>
              <a:buNone/>
            </a:pPr>
            <a:r>
              <a:rPr lang="en-US" b="1" dirty="0" err="1" smtClean="0">
                <a:solidFill>
                  <a:schemeClr val="bg1"/>
                </a:solidFill>
              </a:rPr>
              <a:t>Chodorow</a:t>
            </a:r>
            <a:r>
              <a:rPr lang="en-US" b="1" dirty="0" smtClean="0">
                <a:solidFill>
                  <a:schemeClr val="bg1"/>
                </a:solidFill>
              </a:rPr>
              <a:t> </a:t>
            </a:r>
            <a:r>
              <a:rPr lang="el-GR" b="1" dirty="0" smtClean="0">
                <a:solidFill>
                  <a:schemeClr val="bg1"/>
                </a:solidFill>
                <a:latin typeface="Wingdings"/>
                <a:ea typeface="Wingdings"/>
                <a:cs typeface="Wingdings"/>
              </a:rPr>
              <a:t></a:t>
            </a:r>
            <a:r>
              <a:rPr lang="el-GR" b="1" dirty="0" smtClean="0">
                <a:solidFill>
                  <a:schemeClr val="bg1"/>
                </a:solidFill>
              </a:rPr>
              <a:t>σκοτεινή πλευρά των ανδρών και </a:t>
            </a:r>
          </a:p>
          <a:p>
            <a:pPr>
              <a:buNone/>
            </a:pPr>
            <a:r>
              <a:rPr lang="el-GR" b="1" dirty="0" smtClean="0">
                <a:solidFill>
                  <a:schemeClr val="bg1"/>
                </a:solidFill>
              </a:rPr>
              <a:t>γυναικών. Αλληλοσυμπληρώνονται ψυχολογικά,</a:t>
            </a:r>
          </a:p>
          <a:p>
            <a:pPr>
              <a:buNone/>
            </a:pPr>
            <a:r>
              <a:rPr lang="el-GR" b="1" dirty="0" smtClean="0">
                <a:solidFill>
                  <a:schemeClr val="bg1"/>
                </a:solidFill>
              </a:rPr>
              <a:t>και οι δύο ανεπαρκείς. Αμοιβαία τροφοδοτούμενος </a:t>
            </a:r>
          </a:p>
          <a:p>
            <a:pPr>
              <a:buNone/>
            </a:pPr>
            <a:r>
              <a:rPr lang="el-GR" b="1" dirty="0" smtClean="0">
                <a:solidFill>
                  <a:schemeClr val="bg1"/>
                </a:solidFill>
              </a:rPr>
              <a:t>ψυχολογικός περιορισμός. </a:t>
            </a:r>
            <a:r>
              <a:rPr lang="en-US" b="1" dirty="0" err="1" smtClean="0">
                <a:solidFill>
                  <a:schemeClr val="bg1"/>
                </a:solidFill>
              </a:rPr>
              <a:t>Christiane</a:t>
            </a:r>
            <a:r>
              <a:rPr lang="en-US" b="1" dirty="0" smtClean="0">
                <a:solidFill>
                  <a:schemeClr val="bg1"/>
                </a:solidFill>
              </a:rPr>
              <a:t> Olivier: </a:t>
            </a:r>
            <a:r>
              <a:rPr lang="el-GR" b="1" dirty="0" smtClean="0">
                <a:solidFill>
                  <a:schemeClr val="bg1"/>
                </a:solidFill>
              </a:rPr>
              <a:t>«Τα</a:t>
            </a:r>
          </a:p>
          <a:p>
            <a:pPr>
              <a:buNone/>
            </a:pPr>
            <a:r>
              <a:rPr lang="el-GR" b="1" dirty="0" smtClean="0">
                <a:solidFill>
                  <a:schemeClr val="bg1"/>
                </a:solidFill>
              </a:rPr>
              <a:t>Παιδιά της Ιοκάστης» </a:t>
            </a:r>
            <a:r>
              <a:rPr lang="el-GR" b="1" dirty="0" smtClean="0">
                <a:solidFill>
                  <a:schemeClr val="bg1"/>
                </a:solidFill>
                <a:latin typeface="Wingdings"/>
                <a:ea typeface="Wingdings"/>
                <a:cs typeface="Wingdings"/>
              </a:rPr>
              <a:t></a:t>
            </a:r>
            <a:r>
              <a:rPr lang="el-GR" b="1" dirty="0" smtClean="0">
                <a:solidFill>
                  <a:schemeClr val="bg1"/>
                </a:solidFill>
              </a:rPr>
              <a:t>Οι ετεροφυλόφιλες σχέσεις</a:t>
            </a:r>
          </a:p>
          <a:p>
            <a:pPr>
              <a:buNone/>
            </a:pPr>
            <a:r>
              <a:rPr lang="el-GR" b="1" dirty="0" smtClean="0">
                <a:solidFill>
                  <a:schemeClr val="bg1"/>
                </a:solidFill>
              </a:rPr>
              <a:t>στηρίζονται στην αμοιβαία ασυμβατότητα αρσενι-</a:t>
            </a:r>
          </a:p>
          <a:p>
            <a:pPr>
              <a:buNone/>
            </a:pPr>
            <a:r>
              <a:rPr lang="el-GR" b="1" dirty="0" smtClean="0">
                <a:solidFill>
                  <a:schemeClr val="bg1"/>
                </a:solidFill>
              </a:rPr>
              <a:t>κών και θηλυκών ψυχικών στρατηγικών που είναι </a:t>
            </a:r>
          </a:p>
          <a:p>
            <a:pPr>
              <a:buNone/>
            </a:pPr>
            <a:r>
              <a:rPr lang="el-GR" b="1" dirty="0">
                <a:solidFill>
                  <a:schemeClr val="bg1"/>
                </a:solidFill>
              </a:rPr>
              <a:t>π</a:t>
            </a:r>
            <a:r>
              <a:rPr lang="el-GR" b="1" dirty="0" smtClean="0">
                <a:solidFill>
                  <a:schemeClr val="bg1"/>
                </a:solidFill>
              </a:rPr>
              <a:t>ροϊόν της</a:t>
            </a:r>
            <a:r>
              <a:rPr lang="el-GR" b="1" dirty="0">
                <a:solidFill>
                  <a:schemeClr val="bg1"/>
                </a:solidFill>
              </a:rPr>
              <a:t> </a:t>
            </a:r>
            <a:r>
              <a:rPr lang="el-GR" b="1" dirty="0" smtClean="0">
                <a:solidFill>
                  <a:schemeClr val="bg1"/>
                </a:solidFill>
              </a:rPr>
              <a:t>μητρικής φροντίδας. </a:t>
            </a:r>
            <a:endParaRPr lang="en-US"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88900"/>
            <a:ext cx="8572500" cy="6531879"/>
          </a:xfrm>
        </p:spPr>
        <p:txBody>
          <a:bodyPr>
            <a:normAutofit/>
          </a:bodyPr>
          <a:lstStyle/>
          <a:p>
            <a:pPr>
              <a:buNone/>
            </a:pPr>
            <a:r>
              <a:rPr lang="el-GR" sz="2600" b="1" dirty="0" smtClean="0">
                <a:solidFill>
                  <a:schemeClr val="bg1"/>
                </a:solidFill>
              </a:rPr>
              <a:t>Επιχειρηματολογία της ψυχανάλυσης:</a:t>
            </a:r>
          </a:p>
          <a:p>
            <a:pPr>
              <a:buNone/>
            </a:pPr>
            <a:r>
              <a:rPr lang="el-GR" sz="2600" b="1" dirty="0" smtClean="0">
                <a:solidFill>
                  <a:schemeClr val="bg1"/>
                </a:solidFill>
              </a:rPr>
              <a:t>(Α) Προβάλλει ένα ξεκάθαρο επιχείρημα για τη</a:t>
            </a:r>
          </a:p>
          <a:p>
            <a:pPr>
              <a:buNone/>
            </a:pPr>
            <a:r>
              <a:rPr lang="el-GR" sz="2600" b="1" dirty="0">
                <a:solidFill>
                  <a:schemeClr val="bg1"/>
                </a:solidFill>
              </a:rPr>
              <a:t>φ</a:t>
            </a:r>
            <a:r>
              <a:rPr lang="el-GR" sz="2600" b="1" dirty="0" smtClean="0">
                <a:solidFill>
                  <a:schemeClr val="bg1"/>
                </a:solidFill>
              </a:rPr>
              <a:t>ύση της ταυτότητας, της υποκειμενικότητας</a:t>
            </a:r>
          </a:p>
          <a:p>
            <a:pPr>
              <a:buNone/>
            </a:pPr>
            <a:r>
              <a:rPr lang="el-GR" sz="2600" b="1" dirty="0">
                <a:solidFill>
                  <a:schemeClr val="bg1"/>
                </a:solidFill>
              </a:rPr>
              <a:t>κ</a:t>
            </a:r>
            <a:r>
              <a:rPr lang="el-GR" sz="2600" b="1" dirty="0" smtClean="0">
                <a:solidFill>
                  <a:schemeClr val="bg1"/>
                </a:solidFill>
              </a:rPr>
              <a:t>αι της ατομικής ψυχολογίας, τονίζοντας τον</a:t>
            </a:r>
          </a:p>
          <a:p>
            <a:pPr>
              <a:buNone/>
            </a:pPr>
            <a:r>
              <a:rPr lang="el-GR" sz="2600" b="1" dirty="0">
                <a:solidFill>
                  <a:schemeClr val="bg1"/>
                </a:solidFill>
              </a:rPr>
              <a:t>ρ</a:t>
            </a:r>
            <a:r>
              <a:rPr lang="el-GR" sz="2600" b="1" dirty="0" smtClean="0">
                <a:solidFill>
                  <a:schemeClr val="bg1"/>
                </a:solidFill>
              </a:rPr>
              <a:t>όλο του ασυνειδήτου και των αντιφάσεων</a:t>
            </a:r>
          </a:p>
          <a:p>
            <a:pPr>
              <a:buNone/>
            </a:pPr>
            <a:r>
              <a:rPr lang="el-GR" sz="2600" b="1" dirty="0">
                <a:solidFill>
                  <a:schemeClr val="bg1"/>
                </a:solidFill>
              </a:rPr>
              <a:t>σ</a:t>
            </a:r>
            <a:r>
              <a:rPr lang="el-GR" sz="2600" b="1" dirty="0" smtClean="0">
                <a:solidFill>
                  <a:schemeClr val="bg1"/>
                </a:solidFill>
              </a:rPr>
              <a:t>την ανθρώπινη εμπειρία.</a:t>
            </a:r>
          </a:p>
          <a:p>
            <a:pPr>
              <a:buNone/>
            </a:pPr>
            <a:r>
              <a:rPr lang="el-GR" sz="2600" b="1" dirty="0" smtClean="0">
                <a:solidFill>
                  <a:schemeClr val="bg1"/>
                </a:solidFill>
              </a:rPr>
              <a:t>(Β) Θεωρεί ότι οι οικογένειες διαμεσολαβούν </a:t>
            </a:r>
          </a:p>
          <a:p>
            <a:pPr>
              <a:buNone/>
            </a:pPr>
            <a:r>
              <a:rPr lang="el-GR" sz="2600" b="1" dirty="0">
                <a:solidFill>
                  <a:schemeClr val="bg1"/>
                </a:solidFill>
              </a:rPr>
              <a:t>μ</a:t>
            </a:r>
            <a:r>
              <a:rPr lang="el-GR" sz="2600" b="1" dirty="0" smtClean="0">
                <a:solidFill>
                  <a:schemeClr val="bg1"/>
                </a:solidFill>
              </a:rPr>
              <a:t>εταξύ του παιδιού, της κουλτούρας και της</a:t>
            </a:r>
          </a:p>
          <a:p>
            <a:pPr>
              <a:buNone/>
            </a:pPr>
            <a:r>
              <a:rPr lang="el-GR" sz="2600" b="1" dirty="0">
                <a:solidFill>
                  <a:schemeClr val="bg1"/>
                </a:solidFill>
              </a:rPr>
              <a:t>κ</a:t>
            </a:r>
            <a:r>
              <a:rPr lang="el-GR" sz="2600" b="1" dirty="0" smtClean="0">
                <a:solidFill>
                  <a:schemeClr val="bg1"/>
                </a:solidFill>
              </a:rPr>
              <a:t>οινωνίας και διαμορφώνουν το κάθε άτομο.</a:t>
            </a:r>
          </a:p>
          <a:p>
            <a:pPr>
              <a:buNone/>
            </a:pPr>
            <a:r>
              <a:rPr lang="el-GR" sz="2600" b="1" dirty="0" smtClean="0">
                <a:solidFill>
                  <a:schemeClr val="bg1"/>
                </a:solidFill>
              </a:rPr>
              <a:t>(Γ) Προτείνει μια δυναμική αλλά και ιστορική</a:t>
            </a:r>
          </a:p>
          <a:p>
            <a:pPr>
              <a:buNone/>
            </a:pPr>
            <a:r>
              <a:rPr lang="el-GR" sz="2600" b="1" dirty="0" smtClean="0">
                <a:solidFill>
                  <a:schemeClr val="bg1"/>
                </a:solidFill>
              </a:rPr>
              <a:t>άποψη για τις ενήλικες σεξουαλικές σχέσεις</a:t>
            </a:r>
          </a:p>
          <a:p>
            <a:pPr>
              <a:buNone/>
            </a:pPr>
            <a:r>
              <a:rPr lang="el-GR" sz="2600" b="1" dirty="0">
                <a:solidFill>
                  <a:schemeClr val="bg1"/>
                </a:solidFill>
              </a:rPr>
              <a:t>κ</a:t>
            </a:r>
            <a:r>
              <a:rPr lang="el-GR" sz="2600" b="1" dirty="0" smtClean="0">
                <a:solidFill>
                  <a:schemeClr val="bg1"/>
                </a:solidFill>
              </a:rPr>
              <a:t>αι την οικογενειακή ζωή. Το παρόν εξαρτάται από</a:t>
            </a:r>
          </a:p>
          <a:p>
            <a:pPr>
              <a:buNone/>
            </a:pPr>
            <a:r>
              <a:rPr lang="el-GR" sz="2600" b="1" dirty="0" smtClean="0">
                <a:solidFill>
                  <a:schemeClr val="bg1"/>
                </a:solidFill>
              </a:rPr>
              <a:t>τις προγενέστερες εμπειρίες οικοκενειακής ζωής.</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1" y="320357"/>
            <a:ext cx="9144000" cy="6300421"/>
          </a:xfrm>
        </p:spPr>
        <p:txBody>
          <a:bodyPr>
            <a:normAutofit lnSpcReduction="10000"/>
          </a:bodyPr>
          <a:lstStyle/>
          <a:p>
            <a:pPr>
              <a:buFontTx/>
              <a:buChar char="-"/>
            </a:pPr>
            <a:r>
              <a:rPr lang="el-GR" b="1" dirty="0" smtClean="0">
                <a:solidFill>
                  <a:schemeClr val="bg1"/>
                </a:solidFill>
              </a:rPr>
              <a:t>Τα πρώτα χρόνια  το ζευγάρι μοιράζεται μια</a:t>
            </a:r>
          </a:p>
          <a:p>
            <a:pPr>
              <a:buNone/>
            </a:pPr>
            <a:r>
              <a:rPr lang="el-GR" b="1" dirty="0" smtClean="0">
                <a:solidFill>
                  <a:schemeClr val="bg1"/>
                </a:solidFill>
              </a:rPr>
              <a:t>συμβιωτική επιθυμία, ανάλογη με αυτή που</a:t>
            </a:r>
          </a:p>
          <a:p>
            <a:pPr>
              <a:buNone/>
            </a:pPr>
            <a:r>
              <a:rPr lang="el-GR" b="1" dirty="0" smtClean="0">
                <a:solidFill>
                  <a:schemeClr val="bg1"/>
                </a:solidFill>
              </a:rPr>
              <a:t>προσφέρει ημητέρα</a:t>
            </a:r>
            <a:r>
              <a:rPr lang="en-US" b="1" dirty="0" smtClean="0">
                <a:solidFill>
                  <a:schemeClr val="bg1"/>
                </a:solidFill>
              </a:rPr>
              <a:t> </a:t>
            </a:r>
            <a:r>
              <a:rPr lang="el-GR" b="1" dirty="0" smtClean="0">
                <a:solidFill>
                  <a:schemeClr val="bg1"/>
                </a:solidFill>
              </a:rPr>
              <a:t>σε ένα όνειρο</a:t>
            </a:r>
          </a:p>
          <a:p>
            <a:pPr>
              <a:buNone/>
            </a:pPr>
            <a:r>
              <a:rPr lang="el-GR" b="1" dirty="0" smtClean="0">
                <a:solidFill>
                  <a:schemeClr val="bg1"/>
                </a:solidFill>
              </a:rPr>
              <a:t>αλληλοσυμπλήρωσης  </a:t>
            </a:r>
            <a:r>
              <a:rPr lang="el-GR" b="1" dirty="0" smtClean="0">
                <a:solidFill>
                  <a:schemeClr val="bg1"/>
                </a:solidFill>
                <a:latin typeface="Wingdings"/>
                <a:ea typeface="Wingdings"/>
                <a:cs typeface="Wingdings"/>
              </a:rPr>
              <a:t></a:t>
            </a:r>
            <a:r>
              <a:rPr lang="el-GR" b="1" dirty="0" smtClean="0">
                <a:solidFill>
                  <a:schemeClr val="bg1"/>
                </a:solidFill>
              </a:rPr>
              <a:t>διαφορετικά άγχη γα τον</a:t>
            </a:r>
          </a:p>
          <a:p>
            <a:pPr>
              <a:buNone/>
            </a:pPr>
            <a:r>
              <a:rPr lang="el-GR" b="1" dirty="0" smtClean="0">
                <a:solidFill>
                  <a:schemeClr val="bg1"/>
                </a:solidFill>
              </a:rPr>
              <a:t>καθένα </a:t>
            </a:r>
            <a:r>
              <a:rPr lang="el-GR" b="1" dirty="0" smtClean="0">
                <a:solidFill>
                  <a:schemeClr val="bg1"/>
                </a:solidFill>
                <a:latin typeface="Wingdings"/>
                <a:ea typeface="Wingdings"/>
                <a:cs typeface="Wingdings"/>
              </a:rPr>
              <a:t></a:t>
            </a:r>
            <a:r>
              <a:rPr lang="el-GR" b="1" dirty="0" smtClean="0">
                <a:solidFill>
                  <a:schemeClr val="bg1"/>
                </a:solidFill>
              </a:rPr>
              <a:t>άνδρες φοβούνται την απώλεια της</a:t>
            </a:r>
          </a:p>
          <a:p>
            <a:pPr>
              <a:buNone/>
            </a:pPr>
            <a:r>
              <a:rPr lang="el-GR" b="1" dirty="0" smtClean="0">
                <a:solidFill>
                  <a:schemeClr val="bg1"/>
                </a:solidFill>
              </a:rPr>
              <a:t>ελευθερίας και οι γυναίκες ότι δεν θα αγαπηθούν</a:t>
            </a:r>
          </a:p>
          <a:p>
            <a:pPr>
              <a:buNone/>
            </a:pPr>
            <a:r>
              <a:rPr lang="el-GR" b="1" dirty="0" smtClean="0">
                <a:solidFill>
                  <a:schemeClr val="bg1"/>
                </a:solidFill>
              </a:rPr>
              <a:t>αρκετά. </a:t>
            </a:r>
          </a:p>
          <a:p>
            <a:pPr>
              <a:buNone/>
            </a:pPr>
            <a:r>
              <a:rPr lang="el-GR" b="1" dirty="0" smtClean="0">
                <a:solidFill>
                  <a:schemeClr val="bg1"/>
                </a:solidFill>
              </a:rPr>
              <a:t>Ασυνείδητες φαντασιώσεις με σπιροειδείς επιπτώ-</a:t>
            </a:r>
          </a:p>
          <a:p>
            <a:pPr>
              <a:buNone/>
            </a:pPr>
            <a:r>
              <a:rPr lang="el-GR" b="1" dirty="0" smtClean="0">
                <a:solidFill>
                  <a:schemeClr val="bg1"/>
                </a:solidFill>
              </a:rPr>
              <a:t>σεις </a:t>
            </a:r>
            <a:r>
              <a:rPr lang="el-GR" b="1" dirty="0" smtClean="0">
                <a:solidFill>
                  <a:schemeClr val="bg1"/>
                </a:solidFill>
                <a:latin typeface="Wingdings"/>
                <a:ea typeface="Wingdings"/>
                <a:cs typeface="Wingdings"/>
              </a:rPr>
              <a:t></a:t>
            </a:r>
            <a:r>
              <a:rPr lang="el-GR" b="1" dirty="0" smtClean="0">
                <a:solidFill>
                  <a:schemeClr val="bg1"/>
                </a:solidFill>
              </a:rPr>
              <a:t>άνδρες αποσύρονται, γυναίκες φοβούνται</a:t>
            </a:r>
          </a:p>
          <a:p>
            <a:pPr>
              <a:buNone/>
            </a:pPr>
            <a:r>
              <a:rPr lang="el-GR" b="1" dirty="0" smtClean="0">
                <a:solidFill>
                  <a:schemeClr val="bg1"/>
                </a:solidFill>
              </a:rPr>
              <a:t>την εγκατάλειψη και απαιτούν αποδείξεις </a:t>
            </a:r>
          </a:p>
          <a:p>
            <a:pPr>
              <a:buNone/>
            </a:pPr>
            <a:r>
              <a:rPr lang="el-GR" b="1" dirty="0">
                <a:solidFill>
                  <a:schemeClr val="bg1"/>
                </a:solidFill>
              </a:rPr>
              <a:t>α</a:t>
            </a:r>
            <a:r>
              <a:rPr lang="el-GR" b="1" dirty="0" smtClean="0">
                <a:solidFill>
                  <a:schemeClr val="bg1"/>
                </a:solidFill>
              </a:rPr>
              <a:t>γάπης </a:t>
            </a:r>
            <a:r>
              <a:rPr lang="el-GR" b="1" dirty="0" smtClean="0">
                <a:solidFill>
                  <a:schemeClr val="bg1"/>
                </a:solidFill>
                <a:latin typeface="Wingdings"/>
                <a:ea typeface="Wingdings"/>
                <a:cs typeface="Wingdings"/>
              </a:rPr>
              <a:t></a:t>
            </a:r>
            <a:r>
              <a:rPr lang="el-GR" b="1" dirty="0" smtClean="0">
                <a:solidFill>
                  <a:schemeClr val="bg1"/>
                </a:solidFill>
              </a:rPr>
              <a:t>μεγαλύτερος φόβος στους άνδρες.</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1967"/>
          </a:xfrm>
        </p:spPr>
        <p:txBody>
          <a:bodyPr>
            <a:normAutofit fontScale="90000"/>
          </a:bodyPr>
          <a:lstStyle/>
          <a:p>
            <a:endParaRPr lang="en-US"/>
          </a:p>
        </p:txBody>
      </p:sp>
      <p:sp>
        <p:nvSpPr>
          <p:cNvPr id="3" name="Content Placeholder 2"/>
          <p:cNvSpPr>
            <a:spLocks noGrp="1"/>
          </p:cNvSpPr>
          <p:nvPr>
            <p:ph idx="1"/>
          </p:nvPr>
        </p:nvSpPr>
        <p:spPr>
          <a:xfrm>
            <a:off x="0" y="456605"/>
            <a:ext cx="9144000" cy="6135636"/>
          </a:xfrm>
        </p:spPr>
        <p:txBody>
          <a:bodyPr/>
          <a:lstStyle/>
          <a:p>
            <a:pPr>
              <a:buFontTx/>
              <a:buChar char="-"/>
            </a:pPr>
            <a:r>
              <a:rPr lang="el-GR" b="1" dirty="0" smtClean="0">
                <a:solidFill>
                  <a:schemeClr val="bg1"/>
                </a:solidFill>
              </a:rPr>
              <a:t>Οι άνδρες δεν μπορούν να δείξουν στοργή και</a:t>
            </a:r>
          </a:p>
          <a:p>
            <a:pPr>
              <a:buNone/>
            </a:pPr>
            <a:r>
              <a:rPr lang="el-GR" b="1" dirty="0" smtClean="0">
                <a:solidFill>
                  <a:schemeClr val="bg1"/>
                </a:solidFill>
              </a:rPr>
              <a:t>αυτό το αντκαθιστά η σεξουαλική πράξη </a:t>
            </a:r>
            <a:r>
              <a:rPr lang="el-GR" b="1" dirty="0" smtClean="0">
                <a:solidFill>
                  <a:schemeClr val="bg1"/>
                </a:solidFill>
                <a:latin typeface="Wingdings"/>
                <a:ea typeface="Wingdings"/>
                <a:cs typeface="Wingdings"/>
              </a:rPr>
              <a:t></a:t>
            </a:r>
            <a:endParaRPr lang="el-GR" b="1" dirty="0" smtClean="0">
              <a:solidFill>
                <a:schemeClr val="bg1"/>
              </a:solidFill>
            </a:endParaRPr>
          </a:p>
          <a:p>
            <a:pPr>
              <a:buNone/>
            </a:pPr>
            <a:r>
              <a:rPr lang="el-GR" b="1" dirty="0" smtClean="0">
                <a:solidFill>
                  <a:schemeClr val="bg1"/>
                </a:solidFill>
              </a:rPr>
              <a:t>ωθούνται στην κυριαρχία για να μη κυριαρχηθούν.</a:t>
            </a:r>
          </a:p>
          <a:p>
            <a:pPr>
              <a:buNone/>
            </a:pPr>
            <a:r>
              <a:rPr lang="el-GR" b="1" dirty="0" smtClean="0">
                <a:solidFill>
                  <a:schemeClr val="bg1"/>
                </a:solidFill>
              </a:rPr>
              <a:t>Ξαναπαίζεται το σενάριο της αδυναμίας και του</a:t>
            </a:r>
          </a:p>
          <a:p>
            <a:pPr>
              <a:buNone/>
            </a:pPr>
            <a:r>
              <a:rPr lang="el-GR" b="1" dirty="0" smtClean="0">
                <a:solidFill>
                  <a:schemeClr val="bg1"/>
                </a:solidFill>
              </a:rPr>
              <a:t>φόβου μπρος στη μητέρα. Αμφιθυμία απέναντι</a:t>
            </a:r>
          </a:p>
          <a:p>
            <a:pPr>
              <a:buNone/>
            </a:pPr>
            <a:r>
              <a:rPr lang="el-GR" b="1" dirty="0" smtClean="0">
                <a:solidFill>
                  <a:schemeClr val="bg1"/>
                </a:solidFill>
              </a:rPr>
              <a:t>στην επιθυμία των γυναικών διότι τις προτιμούν να </a:t>
            </a:r>
          </a:p>
          <a:p>
            <a:pPr>
              <a:buNone/>
            </a:pPr>
            <a:r>
              <a:rPr lang="el-GR" b="1" dirty="0" smtClean="0">
                <a:solidFill>
                  <a:schemeClr val="bg1"/>
                </a:solidFill>
              </a:rPr>
              <a:t>είναι αντικείμενα επιθυμίας και όχι ανεξάρτητα</a:t>
            </a:r>
          </a:p>
          <a:p>
            <a:pPr>
              <a:buNone/>
            </a:pPr>
            <a:r>
              <a:rPr lang="el-GR" b="1" dirty="0" smtClean="0">
                <a:solidFill>
                  <a:schemeClr val="bg1"/>
                </a:solidFill>
              </a:rPr>
              <a:t>υποκείμενα. Ανδρικές ερωτικές φαντασιώσεις </a:t>
            </a:r>
            <a:r>
              <a:rPr lang="el-GR" b="1" dirty="0" smtClean="0">
                <a:solidFill>
                  <a:schemeClr val="bg1"/>
                </a:solidFill>
                <a:latin typeface="Wingdings"/>
                <a:ea typeface="Wingdings"/>
                <a:cs typeface="Wingdings"/>
              </a:rPr>
              <a:t></a:t>
            </a:r>
            <a:endParaRPr lang="el-GR" b="1" dirty="0" smtClean="0">
              <a:solidFill>
                <a:schemeClr val="bg1"/>
              </a:solidFill>
            </a:endParaRPr>
          </a:p>
          <a:p>
            <a:pPr>
              <a:buNone/>
            </a:pPr>
            <a:r>
              <a:rPr lang="el-GR" b="1" dirty="0" smtClean="0">
                <a:solidFill>
                  <a:schemeClr val="bg1"/>
                </a:solidFill>
              </a:rPr>
              <a:t>γυναίκες υποταγμένες, ελεγχόμενες, ανίσχυρες,</a:t>
            </a:r>
          </a:p>
          <a:p>
            <a:pPr>
              <a:buNone/>
            </a:pPr>
            <a:r>
              <a:rPr lang="el-GR" b="1" dirty="0" smtClean="0">
                <a:solidFill>
                  <a:schemeClr val="bg1"/>
                </a:solidFill>
              </a:rPr>
              <a:t>κτήμα των ανδρών.</a:t>
            </a:r>
            <a:endParaRPr lang="en-US" b="1"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0505"/>
          </a:xfrm>
        </p:spPr>
        <p:txBody>
          <a:bodyPr>
            <a:normAutofit fontScale="90000"/>
          </a:bodyPr>
          <a:lstStyle/>
          <a:p>
            <a:endParaRPr lang="en-US" dirty="0"/>
          </a:p>
        </p:txBody>
      </p:sp>
      <p:sp>
        <p:nvSpPr>
          <p:cNvPr id="3" name="Content Placeholder 2"/>
          <p:cNvSpPr>
            <a:spLocks noGrp="1"/>
          </p:cNvSpPr>
          <p:nvPr>
            <p:ph idx="1"/>
          </p:nvPr>
        </p:nvSpPr>
        <p:spPr>
          <a:xfrm>
            <a:off x="199791" y="485144"/>
            <a:ext cx="8733715" cy="6149904"/>
          </a:xfrm>
        </p:spPr>
        <p:txBody>
          <a:bodyPr>
            <a:normAutofit lnSpcReduction="10000"/>
          </a:bodyPr>
          <a:lstStyle/>
          <a:p>
            <a:pPr>
              <a:buFontTx/>
              <a:buChar char="-"/>
            </a:pPr>
            <a:r>
              <a:rPr lang="el-GR" b="1" dirty="0" smtClean="0">
                <a:solidFill>
                  <a:schemeClr val="bg1"/>
                </a:solidFill>
              </a:rPr>
              <a:t>Οι γυναίκες στρέφονται προς την αγάπη για να</a:t>
            </a:r>
          </a:p>
          <a:p>
            <a:pPr>
              <a:buNone/>
            </a:pPr>
            <a:r>
              <a:rPr lang="el-GR" b="1" dirty="0" smtClean="0">
                <a:solidFill>
                  <a:schemeClr val="bg1"/>
                </a:solidFill>
              </a:rPr>
              <a:t>βρουν την ενότητα του εαυτού </a:t>
            </a:r>
            <a:r>
              <a:rPr lang="el-GR" b="1" dirty="0" smtClean="0">
                <a:solidFill>
                  <a:schemeClr val="bg1"/>
                </a:solidFill>
                <a:latin typeface="Wingdings"/>
                <a:ea typeface="Wingdings"/>
                <a:cs typeface="Wingdings"/>
              </a:rPr>
              <a:t></a:t>
            </a:r>
            <a:r>
              <a:rPr lang="el-GR" b="1" dirty="0" smtClean="0">
                <a:solidFill>
                  <a:schemeClr val="bg1"/>
                </a:solidFill>
              </a:rPr>
              <a:t>ανάμεσα σε</a:t>
            </a:r>
          </a:p>
          <a:p>
            <a:pPr>
              <a:buNone/>
            </a:pPr>
            <a:r>
              <a:rPr lang="el-GR" b="1" dirty="0" smtClean="0">
                <a:solidFill>
                  <a:schemeClr val="bg1"/>
                </a:solidFill>
              </a:rPr>
              <a:t>«υποκείμενο που το εκτιμούν» και «αντικείμενο</a:t>
            </a:r>
          </a:p>
          <a:p>
            <a:pPr>
              <a:buNone/>
            </a:pPr>
            <a:r>
              <a:rPr lang="el-GR" b="1" dirty="0" smtClean="0">
                <a:solidFill>
                  <a:schemeClr val="bg1"/>
                </a:solidFill>
              </a:rPr>
              <a:t>που το επιθυμούν» </a:t>
            </a:r>
            <a:r>
              <a:rPr lang="el-GR" b="1" dirty="0" smtClean="0">
                <a:solidFill>
                  <a:schemeClr val="bg1"/>
                </a:solidFill>
                <a:latin typeface="Wingdings"/>
                <a:ea typeface="Wingdings"/>
                <a:cs typeface="Wingdings"/>
              </a:rPr>
              <a:t></a:t>
            </a:r>
            <a:r>
              <a:rPr lang="el-GR" b="1" dirty="0" smtClean="0">
                <a:solidFill>
                  <a:schemeClr val="bg1"/>
                </a:solidFill>
              </a:rPr>
              <a:t>ικανοποιητικό αντικείμενο</a:t>
            </a:r>
          </a:p>
          <a:p>
            <a:pPr>
              <a:buNone/>
            </a:pPr>
            <a:r>
              <a:rPr lang="el-GR" b="1" dirty="0" smtClean="0">
                <a:solidFill>
                  <a:schemeClr val="bg1"/>
                </a:solidFill>
              </a:rPr>
              <a:t>για τον άντρα. Έχουν ανάγκη να αισθανθούν επι-</a:t>
            </a:r>
          </a:p>
          <a:p>
            <a:pPr>
              <a:buNone/>
            </a:pPr>
            <a:r>
              <a:rPr lang="el-GR" b="1" dirty="0" smtClean="0">
                <a:solidFill>
                  <a:schemeClr val="bg1"/>
                </a:solidFill>
              </a:rPr>
              <a:t>θυμητές και αγαπητές γι αυτό που είναι και όχι </a:t>
            </a:r>
          </a:p>
          <a:p>
            <a:pPr>
              <a:buNone/>
            </a:pPr>
            <a:r>
              <a:rPr lang="el-GR" b="1" dirty="0" smtClean="0">
                <a:solidFill>
                  <a:schemeClr val="bg1"/>
                </a:solidFill>
              </a:rPr>
              <a:t>ως κομμάτι της μητέρας. Τα αγόρια λόγω φύλου</a:t>
            </a:r>
          </a:p>
          <a:p>
            <a:pPr>
              <a:buNone/>
            </a:pPr>
            <a:r>
              <a:rPr lang="el-GR" b="1" dirty="0" smtClean="0">
                <a:solidFill>
                  <a:schemeClr val="bg1"/>
                </a:solidFill>
              </a:rPr>
              <a:t>είναι υποκείμενα και αντικείμενα αγάπης αλλά</a:t>
            </a:r>
          </a:p>
          <a:p>
            <a:pPr>
              <a:buNone/>
            </a:pPr>
            <a:r>
              <a:rPr lang="el-GR" b="1" dirty="0" smtClean="0">
                <a:solidFill>
                  <a:schemeClr val="bg1"/>
                </a:solidFill>
              </a:rPr>
              <a:t>πρέπει να απελευθερωθούν από την αγάπη της </a:t>
            </a:r>
          </a:p>
          <a:p>
            <a:pPr>
              <a:buNone/>
            </a:pPr>
            <a:r>
              <a:rPr lang="el-GR" b="1" dirty="0" smtClean="0">
                <a:solidFill>
                  <a:schemeClr val="bg1"/>
                </a:solidFill>
              </a:rPr>
              <a:t>μάνας και να διαχειριστούν αργότερα τις ισχυρές</a:t>
            </a:r>
          </a:p>
          <a:p>
            <a:pPr>
              <a:buNone/>
            </a:pPr>
            <a:r>
              <a:rPr lang="el-GR" b="1" dirty="0" smtClean="0">
                <a:solidFill>
                  <a:schemeClr val="bg1"/>
                </a:solidFill>
              </a:rPr>
              <a:t>γυναίκες. </a:t>
            </a:r>
          </a:p>
          <a:p>
            <a:pPr>
              <a:buNone/>
            </a:pPr>
            <a:endParaRPr lang="el-GR" b="1" dirty="0" smtClean="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71249" y="320358"/>
            <a:ext cx="8972751" cy="6343228"/>
          </a:xfrm>
        </p:spPr>
        <p:txBody>
          <a:bodyPr>
            <a:normAutofit fontScale="92500" lnSpcReduction="20000"/>
          </a:bodyPr>
          <a:lstStyle/>
          <a:p>
            <a:pPr>
              <a:buFontTx/>
              <a:buChar char="-"/>
            </a:pPr>
            <a:r>
              <a:rPr lang="el-GR" b="1" dirty="0" smtClean="0">
                <a:solidFill>
                  <a:schemeClr val="bg1"/>
                </a:solidFill>
              </a:rPr>
              <a:t>Η ανεπάρκεια των ανδρών είναι που στρέφει </a:t>
            </a:r>
          </a:p>
          <a:p>
            <a:pPr>
              <a:buNone/>
            </a:pPr>
            <a:r>
              <a:rPr lang="el-GR" b="1" dirty="0" smtClean="0">
                <a:solidFill>
                  <a:schemeClr val="bg1"/>
                </a:solidFill>
              </a:rPr>
              <a:t>τις γυναίκες προς τα παιδιά και κυρίως προς τις </a:t>
            </a:r>
          </a:p>
          <a:p>
            <a:pPr>
              <a:buNone/>
            </a:pPr>
            <a:r>
              <a:rPr lang="el-GR" b="1" dirty="0" smtClean="0">
                <a:solidFill>
                  <a:schemeClr val="bg1"/>
                </a:solidFill>
              </a:rPr>
              <a:t>κόρες για να ζήσουν στοργικές σχέσεις/ πολιτισμι-</a:t>
            </a:r>
          </a:p>
          <a:p>
            <a:pPr>
              <a:buNone/>
            </a:pPr>
            <a:r>
              <a:rPr lang="el-GR" b="1" dirty="0" smtClean="0">
                <a:solidFill>
                  <a:schemeClr val="bg1"/>
                </a:solidFill>
              </a:rPr>
              <a:t>κές διαφορές—προς τους γυιούς στη Μεσόγειο </a:t>
            </a:r>
            <a:endParaRPr lang="en-US" b="1" dirty="0" smtClean="0">
              <a:solidFill>
                <a:schemeClr val="bg1"/>
              </a:solidFill>
            </a:endParaRPr>
          </a:p>
          <a:p>
            <a:pPr>
              <a:buNone/>
            </a:pPr>
            <a:r>
              <a:rPr lang="en-US" b="1" dirty="0" smtClean="0">
                <a:solidFill>
                  <a:schemeClr val="bg1"/>
                </a:solidFill>
              </a:rPr>
              <a:t>(du </a:t>
            </a:r>
            <a:r>
              <a:rPr lang="en-US" b="1" dirty="0" err="1" smtClean="0">
                <a:solidFill>
                  <a:schemeClr val="bg1"/>
                </a:solidFill>
              </a:rPr>
              <a:t>Jardin</a:t>
            </a:r>
            <a:r>
              <a:rPr lang="en-US" b="1" dirty="0" smtClean="0">
                <a:solidFill>
                  <a:schemeClr val="bg1"/>
                </a:solidFill>
              </a:rPr>
              <a:t>).</a:t>
            </a:r>
            <a:endParaRPr lang="el-GR" b="1" dirty="0" smtClean="0">
              <a:solidFill>
                <a:schemeClr val="bg1"/>
              </a:solidFill>
            </a:endParaRPr>
          </a:p>
          <a:p>
            <a:pPr>
              <a:buNone/>
            </a:pPr>
            <a:r>
              <a:rPr lang="el-GR" b="1" dirty="0" smtClean="0">
                <a:solidFill>
                  <a:schemeClr val="bg1"/>
                </a:solidFill>
              </a:rPr>
              <a:t>Γυναίκες που συγχέουν τα όρια μητέρας-κόρης</a:t>
            </a:r>
          </a:p>
          <a:p>
            <a:pPr>
              <a:buNone/>
            </a:pPr>
            <a:r>
              <a:rPr lang="el-GR" b="1" dirty="0" smtClean="0">
                <a:solidFill>
                  <a:schemeClr val="bg1"/>
                </a:solidFill>
              </a:rPr>
              <a:t>και περιμένουν από τις κόρες να τις φροντίσουν</a:t>
            </a:r>
            <a:r>
              <a:rPr lang="el-GR" b="1" dirty="0" smtClean="0">
                <a:solidFill>
                  <a:schemeClr val="bg1"/>
                </a:solidFill>
                <a:latin typeface="Wingdings"/>
                <a:ea typeface="Wingdings"/>
                <a:cs typeface="Wingdings"/>
              </a:rPr>
              <a:t></a:t>
            </a:r>
            <a:endParaRPr lang="el-GR" b="1" dirty="0" smtClean="0">
              <a:solidFill>
                <a:schemeClr val="bg1"/>
              </a:solidFill>
            </a:endParaRPr>
          </a:p>
          <a:p>
            <a:pPr>
              <a:buNone/>
            </a:pPr>
            <a:r>
              <a:rPr lang="el-GR" b="1" dirty="0">
                <a:solidFill>
                  <a:schemeClr val="bg1"/>
                </a:solidFill>
              </a:rPr>
              <a:t>α</a:t>
            </a:r>
            <a:r>
              <a:rPr lang="el-GR" b="1" dirty="0" smtClean="0">
                <a:solidFill>
                  <a:schemeClr val="bg1"/>
                </a:solidFill>
              </a:rPr>
              <a:t>υτές μεγαλώνουν συναισθηματικά αποστερημέ-</a:t>
            </a:r>
          </a:p>
          <a:p>
            <a:pPr>
              <a:buNone/>
            </a:pPr>
            <a:r>
              <a:rPr lang="el-GR" b="1" dirty="0" smtClean="0">
                <a:solidFill>
                  <a:schemeClr val="bg1"/>
                </a:solidFill>
              </a:rPr>
              <a:t>νες αλλά απωθούν τη στέρηση</a:t>
            </a:r>
            <a:r>
              <a:rPr lang="el-GR" b="1" dirty="0" smtClean="0">
                <a:solidFill>
                  <a:schemeClr val="bg1"/>
                </a:solidFill>
                <a:latin typeface="Wingdings"/>
                <a:ea typeface="Wingdings"/>
                <a:cs typeface="Wingdings"/>
              </a:rPr>
              <a:t></a:t>
            </a:r>
            <a:r>
              <a:rPr lang="el-GR" b="1" dirty="0" smtClean="0">
                <a:solidFill>
                  <a:schemeClr val="bg1"/>
                </a:solidFill>
              </a:rPr>
              <a:t> γυναίκες που</a:t>
            </a:r>
          </a:p>
          <a:p>
            <a:pPr>
              <a:buNone/>
            </a:pPr>
            <a:r>
              <a:rPr lang="el-GR" b="1" dirty="0" smtClean="0">
                <a:solidFill>
                  <a:schemeClr val="bg1"/>
                </a:solidFill>
              </a:rPr>
              <a:t>νοιάζονται για τους άλλους και διαθέτουν απόθεμα</a:t>
            </a:r>
          </a:p>
          <a:p>
            <a:pPr>
              <a:buNone/>
            </a:pPr>
            <a:r>
              <a:rPr lang="el-GR" b="1" dirty="0" smtClean="0">
                <a:solidFill>
                  <a:schemeClr val="bg1"/>
                </a:solidFill>
              </a:rPr>
              <a:t>ανικανοποίητων αναγκών από το οποίο μπορούν να </a:t>
            </a:r>
          </a:p>
          <a:p>
            <a:pPr>
              <a:buNone/>
            </a:pPr>
            <a:r>
              <a:rPr lang="el-GR" b="1" dirty="0" smtClean="0">
                <a:solidFill>
                  <a:schemeClr val="bg1"/>
                </a:solidFill>
              </a:rPr>
              <a:t>αντλούν –  με κέρδος για τους άντρες που αποτελούν</a:t>
            </a:r>
          </a:p>
          <a:p>
            <a:pPr>
              <a:buNone/>
            </a:pPr>
            <a:r>
              <a:rPr lang="el-GR" b="1" dirty="0" smtClean="0">
                <a:solidFill>
                  <a:schemeClr val="bg1"/>
                </a:solidFill>
              </a:rPr>
              <a:t>αντικείμενο της φροντίδας τους.</a:t>
            </a:r>
          </a:p>
          <a:p>
            <a:pPr>
              <a:buNone/>
            </a:pPr>
            <a:endParaRPr lang="el-GR" b="1" dirty="0" smtClean="0">
              <a:solidFill>
                <a:schemeClr val="bg1"/>
              </a:solidFill>
            </a:endParaRPr>
          </a:p>
          <a:p>
            <a:pPr>
              <a:buNone/>
            </a:pPr>
            <a:endParaRPr lang="el-GR" b="1" dirty="0" smtClean="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56875" y="0"/>
            <a:ext cx="8662360" cy="6858000"/>
          </a:xfrm>
        </p:spPr>
        <p:txBody>
          <a:bodyPr>
            <a:normAutofit fontScale="92500"/>
          </a:bodyPr>
          <a:lstStyle/>
          <a:p>
            <a:pPr>
              <a:buNone/>
            </a:pPr>
            <a:r>
              <a:rPr lang="en-US" b="1" dirty="0" smtClean="0">
                <a:solidFill>
                  <a:schemeClr val="bg1"/>
                </a:solidFill>
              </a:rPr>
              <a:t>Wendy </a:t>
            </a:r>
            <a:r>
              <a:rPr lang="en-US" b="1" dirty="0" err="1" smtClean="0">
                <a:solidFill>
                  <a:schemeClr val="bg1"/>
                </a:solidFill>
              </a:rPr>
              <a:t>Hollway</a:t>
            </a:r>
            <a:r>
              <a:rPr lang="en-US" b="1" dirty="0" smtClean="0">
                <a:solidFill>
                  <a:schemeClr val="bg1"/>
                </a:solidFill>
              </a:rPr>
              <a:t> </a:t>
            </a:r>
            <a:r>
              <a:rPr lang="el-GR" b="1" dirty="0" smtClean="0">
                <a:solidFill>
                  <a:schemeClr val="bg1"/>
                </a:solidFill>
              </a:rPr>
              <a:t>λόγος των γυναικών που τονίζει </a:t>
            </a:r>
          </a:p>
          <a:p>
            <a:pPr>
              <a:buNone/>
            </a:pPr>
            <a:r>
              <a:rPr lang="el-GR" b="1" dirty="0" smtClean="0">
                <a:solidFill>
                  <a:schemeClr val="bg1"/>
                </a:solidFill>
              </a:rPr>
              <a:t>τη σημασία της δέσμευσης, της φροντίδας, της</a:t>
            </a:r>
          </a:p>
          <a:p>
            <a:pPr>
              <a:buNone/>
            </a:pPr>
            <a:r>
              <a:rPr lang="el-GR" b="1" dirty="0" smtClean="0">
                <a:solidFill>
                  <a:schemeClr val="bg1"/>
                </a:solidFill>
              </a:rPr>
              <a:t>αμοιβαίας υποστήριξης, της σχέσης, του δεσμού.</a:t>
            </a:r>
          </a:p>
          <a:p>
            <a:pPr>
              <a:buNone/>
            </a:pPr>
            <a:r>
              <a:rPr lang="el-GR" b="1" dirty="0" smtClean="0">
                <a:solidFill>
                  <a:schemeClr val="bg1"/>
                </a:solidFill>
              </a:rPr>
              <a:t>Λόγος των ανδρών που δίνει έμφαση στην προ-</a:t>
            </a:r>
          </a:p>
          <a:p>
            <a:pPr>
              <a:buNone/>
            </a:pPr>
            <a:r>
              <a:rPr lang="el-GR" b="1" dirty="0" smtClean="0">
                <a:solidFill>
                  <a:schemeClr val="bg1"/>
                </a:solidFill>
              </a:rPr>
              <a:t>σωπική ικανοποίηση πάνω από τη σημασία της </a:t>
            </a:r>
          </a:p>
          <a:p>
            <a:pPr>
              <a:buNone/>
            </a:pPr>
            <a:r>
              <a:rPr lang="el-GR" b="1" dirty="0" smtClean="0">
                <a:solidFill>
                  <a:schemeClr val="bg1"/>
                </a:solidFill>
              </a:rPr>
              <a:t>σχέσης, στη σεξουαλική ικανοποίηση έναντι της </a:t>
            </a:r>
          </a:p>
          <a:p>
            <a:pPr>
              <a:buNone/>
            </a:pPr>
            <a:r>
              <a:rPr lang="el-GR" b="1" dirty="0" smtClean="0">
                <a:solidFill>
                  <a:schemeClr val="bg1"/>
                </a:solidFill>
              </a:rPr>
              <a:t>μονογαμίας που δήθεν πηγάζει από βιολογικές</a:t>
            </a:r>
          </a:p>
          <a:p>
            <a:pPr>
              <a:buNone/>
            </a:pPr>
            <a:r>
              <a:rPr lang="el-GR" b="1" dirty="0" smtClean="0">
                <a:solidFill>
                  <a:schemeClr val="bg1"/>
                </a:solidFill>
              </a:rPr>
              <a:t>ανάγκες και όχι από την ανάγκη για φροντίδα και</a:t>
            </a:r>
          </a:p>
          <a:p>
            <a:pPr>
              <a:buNone/>
            </a:pPr>
            <a:r>
              <a:rPr lang="el-GR" b="1" dirty="0" smtClean="0">
                <a:solidFill>
                  <a:schemeClr val="bg1"/>
                </a:solidFill>
              </a:rPr>
              <a:t>αμοιβαία υποστήριξη.</a:t>
            </a:r>
          </a:p>
          <a:p>
            <a:pPr>
              <a:buNone/>
            </a:pPr>
            <a:r>
              <a:rPr lang="el-GR" b="1" dirty="0" smtClean="0">
                <a:solidFill>
                  <a:schemeClr val="bg1"/>
                </a:solidFill>
              </a:rPr>
              <a:t>• Αγόρια και κορίτσια κατασκευάζουν τη σεξουα-</a:t>
            </a:r>
          </a:p>
          <a:p>
            <a:pPr>
              <a:buNone/>
            </a:pPr>
            <a:r>
              <a:rPr lang="el-GR" b="1" dirty="0" smtClean="0">
                <a:solidFill>
                  <a:schemeClr val="bg1"/>
                </a:solidFill>
              </a:rPr>
              <a:t>λικότητά τους βάσει των κυρίαρχων λόγων</a:t>
            </a:r>
          </a:p>
          <a:p>
            <a:pPr>
              <a:buNone/>
            </a:pPr>
            <a:r>
              <a:rPr lang="el-GR" b="1" dirty="0" smtClean="0">
                <a:solidFill>
                  <a:schemeClr val="bg1"/>
                </a:solidFill>
              </a:rPr>
              <a:t>            </a:t>
            </a:r>
            <a:r>
              <a:rPr lang="en-US" b="1" dirty="0" smtClean="0">
                <a:solidFill>
                  <a:schemeClr val="bg1"/>
                </a:solidFill>
              </a:rPr>
              <a:t>Macho </a:t>
            </a:r>
            <a:r>
              <a:rPr lang="el-GR" b="1" dirty="0" smtClean="0">
                <a:solidFill>
                  <a:schemeClr val="bg1"/>
                </a:solidFill>
              </a:rPr>
              <a:t>άνδρας – θηλυκή γυναίκα</a:t>
            </a:r>
          </a:p>
          <a:p>
            <a:pPr>
              <a:buNone/>
            </a:pPr>
            <a:endParaRPr lang="el-GR" b="1" dirty="0" smtClean="0">
              <a:solidFill>
                <a:schemeClr val="bg1"/>
              </a:solidFill>
            </a:endParaRPr>
          </a:p>
          <a:p>
            <a:pPr>
              <a:buNone/>
            </a:pPr>
            <a:endParaRPr lang="en-US" b="1" dirty="0">
              <a:solidFill>
                <a:schemeClr val="bg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 y="0"/>
            <a:ext cx="9144000" cy="6858000"/>
          </a:xfrm>
        </p:spPr>
        <p:txBody>
          <a:bodyPr>
            <a:normAutofit fontScale="92500" lnSpcReduction="20000"/>
          </a:bodyPr>
          <a:lstStyle/>
          <a:p>
            <a:r>
              <a:rPr lang="el-GR" b="1" dirty="0" smtClean="0">
                <a:solidFill>
                  <a:schemeClr val="bg1"/>
                </a:solidFill>
              </a:rPr>
              <a:t>Επιτυχία για τα κορίτσια είναι ότι «έχουν έναν</a:t>
            </a:r>
          </a:p>
          <a:p>
            <a:pPr>
              <a:buNone/>
            </a:pPr>
            <a:r>
              <a:rPr lang="el-GR" b="1" dirty="0" smtClean="0">
                <a:solidFill>
                  <a:schemeClr val="bg1"/>
                </a:solidFill>
              </a:rPr>
              <a:t>άνδρα». Η έκφραση σεξουαλικής επιθυμίας δύσκολη</a:t>
            </a:r>
          </a:p>
          <a:p>
            <a:pPr>
              <a:buNone/>
            </a:pPr>
            <a:r>
              <a:rPr lang="el-GR" b="1" dirty="0" smtClean="0">
                <a:solidFill>
                  <a:schemeClr val="bg1"/>
                </a:solidFill>
              </a:rPr>
              <a:t>για τις γυναίκες ενώ για τους άνδρες δύσκολη η</a:t>
            </a:r>
          </a:p>
          <a:p>
            <a:pPr>
              <a:buNone/>
            </a:pPr>
            <a:r>
              <a:rPr lang="el-GR" b="1" dirty="0" smtClean="0">
                <a:solidFill>
                  <a:schemeClr val="bg1"/>
                </a:solidFill>
              </a:rPr>
              <a:t>εκδήλωση δέσμευσης.</a:t>
            </a:r>
          </a:p>
          <a:p>
            <a:r>
              <a:rPr lang="el-GR" b="1" dirty="0" smtClean="0">
                <a:solidFill>
                  <a:schemeClr val="bg1"/>
                </a:solidFill>
              </a:rPr>
              <a:t>Η ταυτότητα φύλου είναι πάντα αντιφατική –</a:t>
            </a:r>
          </a:p>
          <a:p>
            <a:pPr>
              <a:buNone/>
            </a:pPr>
            <a:r>
              <a:rPr lang="el-GR" b="1" dirty="0" smtClean="0">
                <a:solidFill>
                  <a:schemeClr val="bg1"/>
                </a:solidFill>
              </a:rPr>
              <a:t>σχέσεις ανδρών-γυναικών αμφίθυμες με αντιφατικές</a:t>
            </a:r>
          </a:p>
          <a:p>
            <a:pPr>
              <a:buNone/>
            </a:pPr>
            <a:r>
              <a:rPr lang="el-GR" b="1" dirty="0" smtClean="0">
                <a:solidFill>
                  <a:schemeClr val="bg1"/>
                </a:solidFill>
              </a:rPr>
              <a:t>επιθυμίες.</a:t>
            </a:r>
          </a:p>
          <a:p>
            <a:r>
              <a:rPr lang="el-GR" b="1" dirty="0" smtClean="0">
                <a:solidFill>
                  <a:schemeClr val="bg1"/>
                </a:solidFill>
              </a:rPr>
              <a:t>Ανδρες που χρησιμοποιούν το σεξ για να κρύψουν</a:t>
            </a:r>
          </a:p>
          <a:p>
            <a:pPr>
              <a:buNone/>
            </a:pPr>
            <a:r>
              <a:rPr lang="el-GR" b="1" dirty="0" smtClean="0">
                <a:solidFill>
                  <a:schemeClr val="bg1"/>
                </a:solidFill>
              </a:rPr>
              <a:t>την επιθυμία για ζεστασιά και οικειότητα ή άνδρες που</a:t>
            </a:r>
          </a:p>
          <a:p>
            <a:pPr>
              <a:buNone/>
            </a:pPr>
            <a:r>
              <a:rPr lang="el-GR" b="1" dirty="0" smtClean="0">
                <a:solidFill>
                  <a:schemeClr val="bg1"/>
                </a:solidFill>
              </a:rPr>
              <a:t>κρύβουν την εξάρτησή τους προβάλλοντας την</a:t>
            </a:r>
          </a:p>
          <a:p>
            <a:pPr>
              <a:buNone/>
            </a:pPr>
            <a:r>
              <a:rPr lang="el-GR" b="1" dirty="0" smtClean="0">
                <a:solidFill>
                  <a:schemeClr val="bg1"/>
                </a:solidFill>
              </a:rPr>
              <a:t>εξάρτηση στη γυναίκα («με χρειάζεται» αντί «την</a:t>
            </a:r>
          </a:p>
          <a:p>
            <a:pPr>
              <a:buNone/>
            </a:pPr>
            <a:r>
              <a:rPr lang="el-GR" b="1" dirty="0" smtClean="0">
                <a:solidFill>
                  <a:schemeClr val="bg1"/>
                </a:solidFill>
              </a:rPr>
              <a:t>χρειάζομαι») ή άνδρες που ελέγχουν τους φόβους τους</a:t>
            </a:r>
          </a:p>
          <a:p>
            <a:pPr>
              <a:buNone/>
            </a:pPr>
            <a:r>
              <a:rPr lang="el-GR" b="1" dirty="0" smtClean="0">
                <a:solidFill>
                  <a:schemeClr val="bg1"/>
                </a:solidFill>
              </a:rPr>
              <a:t>μέσα από αλλεπάλληλες σχέσεις –άνδρες</a:t>
            </a:r>
          </a:p>
          <a:p>
            <a:pPr>
              <a:buNone/>
            </a:pPr>
            <a:r>
              <a:rPr lang="el-GR" b="1" dirty="0" smtClean="0">
                <a:solidFill>
                  <a:schemeClr val="bg1"/>
                </a:solidFill>
              </a:rPr>
              <a:t>που προσεγγίζουν και μετά απομακρύνονται.</a:t>
            </a:r>
          </a:p>
          <a:p>
            <a:pPr>
              <a:buNone/>
            </a:pPr>
            <a:endParaRPr lang="el-GR" b="1" dirty="0" smtClean="0">
              <a:solidFill>
                <a:schemeClr val="bg1"/>
              </a:solidFill>
            </a:endParaRPr>
          </a:p>
          <a:p>
            <a:pPr>
              <a:buNone/>
            </a:pPr>
            <a:endParaRPr lang="en-US" b="1"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85519" y="274638"/>
            <a:ext cx="8958481" cy="6388948"/>
          </a:xfrm>
        </p:spPr>
        <p:txBody>
          <a:bodyPr>
            <a:normAutofit/>
          </a:bodyPr>
          <a:lstStyle/>
          <a:p>
            <a:r>
              <a:rPr lang="el-GR" b="1" dirty="0" smtClean="0">
                <a:solidFill>
                  <a:schemeClr val="bg1"/>
                </a:solidFill>
              </a:rPr>
              <a:t>Νεοφροϋδικές μελέτες ΄30 – ’40 </a:t>
            </a:r>
            <a:r>
              <a:rPr lang="en-US" b="1" dirty="0" smtClean="0">
                <a:solidFill>
                  <a:schemeClr val="bg1"/>
                </a:solidFill>
              </a:rPr>
              <a:t>Karen Horney</a:t>
            </a:r>
            <a:r>
              <a:rPr lang="el-GR" b="1" dirty="0" smtClean="0">
                <a:solidFill>
                  <a:schemeClr val="bg1"/>
                </a:solidFill>
                <a:latin typeface="Wingdings"/>
                <a:ea typeface="Wingdings"/>
                <a:cs typeface="Wingdings"/>
              </a:rPr>
              <a:t></a:t>
            </a:r>
            <a:endParaRPr lang="el-GR" b="1" dirty="0" smtClean="0">
              <a:solidFill>
                <a:schemeClr val="bg1"/>
              </a:solidFill>
            </a:endParaRPr>
          </a:p>
          <a:p>
            <a:pPr>
              <a:buNone/>
            </a:pPr>
            <a:r>
              <a:rPr lang="el-GR" b="1" dirty="0" smtClean="0">
                <a:solidFill>
                  <a:schemeClr val="bg1"/>
                </a:solidFill>
              </a:rPr>
              <a:t>γυναικεία νεύρωση κλίνει προς τον μαζοχισμό και</a:t>
            </a:r>
          </a:p>
          <a:p>
            <a:pPr>
              <a:buNone/>
            </a:pPr>
            <a:r>
              <a:rPr lang="el-GR" b="1" dirty="0" smtClean="0">
                <a:solidFill>
                  <a:schemeClr val="bg1"/>
                </a:solidFill>
              </a:rPr>
              <a:t>επιθυμία υποταγής. Ανδρική νεύρωση προς την </a:t>
            </a:r>
          </a:p>
          <a:p>
            <a:pPr>
              <a:buNone/>
            </a:pPr>
            <a:r>
              <a:rPr lang="el-GR" b="1" dirty="0" smtClean="0">
                <a:solidFill>
                  <a:schemeClr val="bg1"/>
                </a:solidFill>
              </a:rPr>
              <a:t>απόσυρση και την αναζήτηση της εξουσίας και της</a:t>
            </a:r>
          </a:p>
          <a:p>
            <a:pPr>
              <a:buNone/>
            </a:pPr>
            <a:r>
              <a:rPr lang="el-GR" b="1" dirty="0" smtClean="0">
                <a:solidFill>
                  <a:schemeClr val="bg1"/>
                </a:solidFill>
              </a:rPr>
              <a:t>ανεξαρτησίας. Συμπληρωματικές νευρώσεις.</a:t>
            </a:r>
          </a:p>
          <a:p>
            <a:pPr>
              <a:buNone/>
            </a:pPr>
            <a:r>
              <a:rPr lang="el-GR" b="1" dirty="0" smtClean="0">
                <a:solidFill>
                  <a:schemeClr val="bg1"/>
                </a:solidFill>
              </a:rPr>
              <a:t>• Η απιστία επηρεάζει διαφορετικά άνδρες και</a:t>
            </a:r>
          </a:p>
          <a:p>
            <a:pPr>
              <a:buNone/>
            </a:pPr>
            <a:r>
              <a:rPr lang="el-GR" b="1" dirty="0" smtClean="0">
                <a:solidFill>
                  <a:schemeClr val="bg1"/>
                </a:solidFill>
              </a:rPr>
              <a:t>γυναίκες: η ζήλια στον άνδρα εκφράζεται με την</a:t>
            </a:r>
          </a:p>
          <a:p>
            <a:pPr>
              <a:buNone/>
            </a:pPr>
            <a:r>
              <a:rPr lang="el-GR" b="1" dirty="0" smtClean="0">
                <a:solidFill>
                  <a:schemeClr val="bg1"/>
                </a:solidFill>
              </a:rPr>
              <a:t>επανάκτηση του ελέγχου στη σχέση</a:t>
            </a:r>
            <a:r>
              <a:rPr lang="el-GR" b="1" dirty="0" smtClean="0">
                <a:solidFill>
                  <a:schemeClr val="bg1"/>
                </a:solidFill>
                <a:latin typeface="Wingdings"/>
                <a:ea typeface="Wingdings"/>
                <a:cs typeface="Wingdings"/>
              </a:rPr>
              <a:t></a:t>
            </a:r>
            <a:r>
              <a:rPr lang="el-GR" b="1" dirty="0" smtClean="0">
                <a:solidFill>
                  <a:schemeClr val="bg1"/>
                </a:solidFill>
              </a:rPr>
              <a:t> σεξουαλική</a:t>
            </a:r>
          </a:p>
          <a:p>
            <a:pPr>
              <a:buNone/>
            </a:pPr>
            <a:r>
              <a:rPr lang="el-GR" b="1" dirty="0" smtClean="0">
                <a:solidFill>
                  <a:schemeClr val="bg1"/>
                </a:solidFill>
              </a:rPr>
              <a:t>δυσλειτουργία, ενώ η ζήλια στη γυναίκα συνδέεται</a:t>
            </a:r>
          </a:p>
          <a:p>
            <a:pPr>
              <a:buNone/>
            </a:pPr>
            <a:r>
              <a:rPr lang="el-GR" b="1" dirty="0">
                <a:solidFill>
                  <a:schemeClr val="bg1"/>
                </a:solidFill>
              </a:rPr>
              <a:t>μ</a:t>
            </a:r>
            <a:r>
              <a:rPr lang="el-GR" b="1" dirty="0" smtClean="0">
                <a:solidFill>
                  <a:schemeClr val="bg1"/>
                </a:solidFill>
              </a:rPr>
              <a:t>ε φόβο εγκατάλειψης.</a:t>
            </a:r>
            <a:endParaRPr lang="en-US" b="1" dirty="0" smtClean="0">
              <a:solidFill>
                <a:schemeClr val="bg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99790" y="274638"/>
            <a:ext cx="8944209" cy="6403217"/>
          </a:xfrm>
        </p:spPr>
        <p:txBody>
          <a:bodyPr>
            <a:normAutofit lnSpcReduction="10000"/>
          </a:bodyPr>
          <a:lstStyle/>
          <a:p>
            <a:r>
              <a:rPr lang="el-GR" b="1" dirty="0" smtClean="0">
                <a:solidFill>
                  <a:schemeClr val="bg1"/>
                </a:solidFill>
              </a:rPr>
              <a:t>Οι κοινωνιογλωσσολόγοι μελετούν τις</a:t>
            </a:r>
          </a:p>
          <a:p>
            <a:pPr>
              <a:buNone/>
            </a:pPr>
            <a:r>
              <a:rPr lang="el-GR" b="1" dirty="0" smtClean="0">
                <a:solidFill>
                  <a:schemeClr val="bg1"/>
                </a:solidFill>
              </a:rPr>
              <a:t>    συνομιλιακές στρατηγικές των ζευγαριών:</a:t>
            </a:r>
          </a:p>
          <a:p>
            <a:pPr>
              <a:buNone/>
            </a:pPr>
            <a:r>
              <a:rPr lang="el-GR" b="1" dirty="0" smtClean="0">
                <a:solidFill>
                  <a:schemeClr val="bg1"/>
                </a:solidFill>
              </a:rPr>
              <a:t>    Στην επικοινωνία του ζευγαριού συνεχής εξισορρόπηση μεταξύ δέσμευσης και ανεξαρτησίας, σύνδεσης και αυτονομίας. Στις συνομιλιακές στρατηγικές οι άνδρες χρησιμοποιούν κυριαρχικές στρατηγικές, δίνουν συμβουλές, έχουν προστατευτικό τόνο. Οι γυναίκες συζητούν περισσότερο, ζητούν κατανόηση, δεν ερμηνεύουν τα προβλήματα ως ένδειξη αδυναμίας, και στην παράθεση δυσκολιών από τους άντρες απαντούν με παράθεση δικών τους προβλημάτων.</a:t>
            </a: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6119"/>
          </a:xfrm>
        </p:spPr>
        <p:txBody>
          <a:bodyPr>
            <a:normAutofit fontScale="90000"/>
          </a:bodyPr>
          <a:lstStyle/>
          <a:p>
            <a:endParaRPr lang="en-US" dirty="0"/>
          </a:p>
        </p:txBody>
      </p:sp>
      <p:sp>
        <p:nvSpPr>
          <p:cNvPr id="3" name="Content Placeholder 2"/>
          <p:cNvSpPr>
            <a:spLocks noGrp="1"/>
          </p:cNvSpPr>
          <p:nvPr>
            <p:ph idx="1"/>
          </p:nvPr>
        </p:nvSpPr>
        <p:spPr>
          <a:xfrm>
            <a:off x="457200" y="570758"/>
            <a:ext cx="8229600" cy="5555406"/>
          </a:xfrm>
        </p:spPr>
        <p:txBody>
          <a:bodyPr/>
          <a:lstStyle/>
          <a:p>
            <a:pPr>
              <a:buNone/>
            </a:pPr>
            <a:r>
              <a:rPr lang="el-GR" b="1" dirty="0" smtClean="0">
                <a:solidFill>
                  <a:schemeClr val="bg1"/>
                </a:solidFill>
              </a:rPr>
              <a:t>Η ιδανική σχέση οικοδομείται πάνω στη</a:t>
            </a:r>
          </a:p>
          <a:p>
            <a:pPr>
              <a:buNone/>
            </a:pPr>
            <a:r>
              <a:rPr lang="el-GR" b="1" dirty="0" smtClean="0">
                <a:solidFill>
                  <a:schemeClr val="bg1"/>
                </a:solidFill>
              </a:rPr>
              <a:t>γνώση και τη διαπραγμάτευση των ψυχικών</a:t>
            </a:r>
          </a:p>
          <a:p>
            <a:pPr>
              <a:buNone/>
            </a:pPr>
            <a:r>
              <a:rPr lang="el-GR" b="1" dirty="0" smtClean="0">
                <a:solidFill>
                  <a:schemeClr val="bg1"/>
                </a:solidFill>
              </a:rPr>
              <a:t>περιορισμών και των ασυνείδητων</a:t>
            </a:r>
          </a:p>
          <a:p>
            <a:pPr>
              <a:buNone/>
            </a:pPr>
            <a:r>
              <a:rPr lang="el-GR" b="1" dirty="0" smtClean="0">
                <a:solidFill>
                  <a:schemeClr val="bg1"/>
                </a:solidFill>
              </a:rPr>
              <a:t>φαντασιώσεων.</a:t>
            </a:r>
            <a:endParaRPr lang="en-US" b="1" dirty="0">
              <a:solidFill>
                <a:schemeClr val="bg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smtClean="0">
                <a:solidFill>
                  <a:schemeClr val="bg1"/>
                </a:solidFill>
              </a:rPr>
              <a:t>Αξιολόγηση των ψυχαναλυτικών προσεγγίσεων</a:t>
            </a:r>
            <a:endParaRPr lang="en-US" sz="3600" b="1" dirty="0">
              <a:solidFill>
                <a:schemeClr val="bg1"/>
              </a:solidFill>
            </a:endParaRPr>
          </a:p>
        </p:txBody>
      </p:sp>
      <p:sp>
        <p:nvSpPr>
          <p:cNvPr id="3" name="Content Placeholder 2"/>
          <p:cNvSpPr>
            <a:spLocks noGrp="1"/>
          </p:cNvSpPr>
          <p:nvPr>
            <p:ph idx="1"/>
          </p:nvPr>
        </p:nvSpPr>
        <p:spPr>
          <a:xfrm>
            <a:off x="0" y="1417638"/>
            <a:ext cx="9143999" cy="5160334"/>
          </a:xfrm>
        </p:spPr>
        <p:txBody>
          <a:bodyPr>
            <a:normAutofit fontScale="92500"/>
          </a:bodyPr>
          <a:lstStyle/>
          <a:p>
            <a:pPr>
              <a:buNone/>
            </a:pPr>
            <a:r>
              <a:rPr lang="el-GR" b="1" dirty="0" smtClean="0">
                <a:solidFill>
                  <a:schemeClr val="bg1"/>
                </a:solidFill>
              </a:rPr>
              <a:t>• Δεν είναι επαρκώς επιστημονική </a:t>
            </a:r>
            <a:r>
              <a:rPr lang="en-US" b="1" dirty="0" smtClean="0">
                <a:solidFill>
                  <a:schemeClr val="bg1"/>
                </a:solidFill>
              </a:rPr>
              <a:t>(</a:t>
            </a:r>
            <a:r>
              <a:rPr lang="en-US" b="1" dirty="0" err="1" smtClean="0">
                <a:solidFill>
                  <a:schemeClr val="bg1"/>
                </a:solidFill>
              </a:rPr>
              <a:t>Eysenck</a:t>
            </a:r>
            <a:r>
              <a:rPr lang="en-US" b="1" dirty="0" smtClean="0">
                <a:solidFill>
                  <a:schemeClr val="bg1"/>
                </a:solidFill>
              </a:rPr>
              <a:t>). </a:t>
            </a:r>
            <a:endParaRPr lang="el-GR" b="1" dirty="0" smtClean="0">
              <a:solidFill>
                <a:schemeClr val="bg1"/>
              </a:solidFill>
            </a:endParaRPr>
          </a:p>
          <a:p>
            <a:pPr>
              <a:buNone/>
            </a:pPr>
            <a:r>
              <a:rPr lang="el-GR" b="1" dirty="0" smtClean="0">
                <a:solidFill>
                  <a:schemeClr val="bg1"/>
                </a:solidFill>
              </a:rPr>
              <a:t>• Δεν παίρνει υπ’ όψη της φυλετικές και ταξικές</a:t>
            </a:r>
          </a:p>
          <a:p>
            <a:pPr>
              <a:buNone/>
            </a:pPr>
            <a:r>
              <a:rPr lang="el-GR" b="1" dirty="0" smtClean="0">
                <a:solidFill>
                  <a:schemeClr val="bg1"/>
                </a:solidFill>
              </a:rPr>
              <a:t>ανισότητες.</a:t>
            </a:r>
          </a:p>
          <a:p>
            <a:pPr>
              <a:buNone/>
            </a:pPr>
            <a:r>
              <a:rPr lang="el-GR" b="1" dirty="0" smtClean="0">
                <a:solidFill>
                  <a:schemeClr val="bg1"/>
                </a:solidFill>
              </a:rPr>
              <a:t>• Δίνει έμφαση στη σκοτεινή πλευρά της ζωής.</a:t>
            </a:r>
          </a:p>
          <a:p>
            <a:pPr>
              <a:buNone/>
            </a:pPr>
            <a:r>
              <a:rPr lang="el-GR" b="1" dirty="0" smtClean="0">
                <a:solidFill>
                  <a:schemeClr val="bg1"/>
                </a:solidFill>
              </a:rPr>
              <a:t>• Ψυχολογιοποιεί.</a:t>
            </a:r>
          </a:p>
          <a:p>
            <a:pPr>
              <a:buNone/>
            </a:pPr>
            <a:r>
              <a:rPr lang="el-GR" b="1" u="sng" dirty="0" smtClean="0">
                <a:solidFill>
                  <a:schemeClr val="bg1"/>
                </a:solidFill>
              </a:rPr>
              <a:t>Αντίλογος</a:t>
            </a:r>
            <a:r>
              <a:rPr lang="el-GR" b="1" dirty="0" smtClean="0">
                <a:solidFill>
                  <a:schemeClr val="bg1"/>
                </a:solidFill>
              </a:rPr>
              <a:t>: </a:t>
            </a:r>
            <a:r>
              <a:rPr lang="en-US" b="1" dirty="0" smtClean="0">
                <a:solidFill>
                  <a:schemeClr val="bg1"/>
                </a:solidFill>
              </a:rPr>
              <a:t>Frosh </a:t>
            </a:r>
            <a:r>
              <a:rPr lang="el-GR" b="1" dirty="0" smtClean="0">
                <a:solidFill>
                  <a:schemeClr val="bg1"/>
                </a:solidFill>
                <a:latin typeface="Wingdings"/>
                <a:ea typeface="Wingdings"/>
                <a:cs typeface="Wingdings"/>
              </a:rPr>
              <a:t></a:t>
            </a:r>
            <a:r>
              <a:rPr lang="en-US" b="1" dirty="0" smtClean="0">
                <a:solidFill>
                  <a:schemeClr val="bg1"/>
                </a:solidFill>
              </a:rPr>
              <a:t> </a:t>
            </a:r>
            <a:r>
              <a:rPr lang="el-GR" b="1" dirty="0" smtClean="0">
                <a:solidFill>
                  <a:schemeClr val="bg1"/>
                </a:solidFill>
              </a:rPr>
              <a:t>την Ψ  ενδιαφέρει η υποκειμενι-</a:t>
            </a:r>
          </a:p>
          <a:p>
            <a:pPr>
              <a:buNone/>
            </a:pPr>
            <a:r>
              <a:rPr lang="el-GR" b="1" dirty="0" smtClean="0">
                <a:solidFill>
                  <a:schemeClr val="bg1"/>
                </a:solidFill>
              </a:rPr>
              <a:t>κότητα, η μεταβαλλόμενη και κατακερματισμένη</a:t>
            </a:r>
          </a:p>
          <a:p>
            <a:pPr>
              <a:buNone/>
            </a:pPr>
            <a:r>
              <a:rPr lang="el-GR" b="1" dirty="0" smtClean="0">
                <a:solidFill>
                  <a:schemeClr val="bg1"/>
                </a:solidFill>
              </a:rPr>
              <a:t>εμπειρία και η σύνδεση της υποκειμενικότητας</a:t>
            </a:r>
          </a:p>
          <a:p>
            <a:pPr>
              <a:buNone/>
            </a:pPr>
            <a:r>
              <a:rPr lang="el-GR" b="1" dirty="0" smtClean="0">
                <a:solidFill>
                  <a:schemeClr val="bg1"/>
                </a:solidFill>
              </a:rPr>
              <a:t>με τον εξωτερικό κόσμο.</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320357"/>
            <a:ext cx="9144000" cy="6143463"/>
          </a:xfrm>
        </p:spPr>
        <p:txBody>
          <a:bodyPr/>
          <a:lstStyle/>
          <a:p>
            <a:pPr>
              <a:buNone/>
            </a:pPr>
            <a:r>
              <a:rPr lang="el-GR" b="1" dirty="0" smtClean="0">
                <a:solidFill>
                  <a:schemeClr val="bg1"/>
                </a:solidFill>
              </a:rPr>
              <a:t>(Α) Ψυχολογική ταυτότητα και οικογενειακή ζωή</a:t>
            </a:r>
            <a:r>
              <a:rPr lang="el-GR" dirty="0" smtClean="0">
                <a:solidFill>
                  <a:schemeClr val="bg1"/>
                </a:solidFill>
                <a:latin typeface="Wingdings"/>
                <a:ea typeface="Wingdings"/>
                <a:cs typeface="Wingdings"/>
              </a:rPr>
              <a:t></a:t>
            </a:r>
            <a:endParaRPr lang="el-GR" b="1" dirty="0" smtClean="0">
              <a:solidFill>
                <a:schemeClr val="bg1"/>
              </a:solidFill>
            </a:endParaRPr>
          </a:p>
          <a:p>
            <a:pPr>
              <a:buNone/>
            </a:pPr>
            <a:r>
              <a:rPr lang="el-GR" b="1" dirty="0" smtClean="0">
                <a:solidFill>
                  <a:schemeClr val="bg1"/>
                </a:solidFill>
              </a:rPr>
              <a:t>η οικογένεια καζάνι που βράζει καταπιεσμένων</a:t>
            </a:r>
          </a:p>
          <a:p>
            <a:pPr>
              <a:buNone/>
            </a:pPr>
            <a:r>
              <a:rPr lang="el-GR" b="1" dirty="0" smtClean="0">
                <a:solidFill>
                  <a:schemeClr val="bg1"/>
                </a:solidFill>
              </a:rPr>
              <a:t>συναισθημάτων και ενορμήσεων όπου δια-</a:t>
            </a:r>
          </a:p>
          <a:p>
            <a:pPr>
              <a:buNone/>
            </a:pPr>
            <a:r>
              <a:rPr lang="el-GR" b="1" dirty="0" smtClean="0">
                <a:solidFill>
                  <a:schemeClr val="bg1"/>
                </a:solidFill>
              </a:rPr>
              <a:t>μορφώνονται/προγραμματίζονται τα νήπια</a:t>
            </a:r>
          </a:p>
          <a:p>
            <a:pPr>
              <a:buNone/>
            </a:pPr>
            <a:r>
              <a:rPr lang="el-GR" b="1" dirty="0" smtClean="0">
                <a:solidFill>
                  <a:schemeClr val="bg1"/>
                </a:solidFill>
              </a:rPr>
              <a:t>(μερικές φορές με άγριο τρόπο) για να γίνουν</a:t>
            </a:r>
          </a:p>
          <a:p>
            <a:pPr>
              <a:buNone/>
            </a:pPr>
            <a:r>
              <a:rPr lang="el-GR" b="1" dirty="0" smtClean="0">
                <a:solidFill>
                  <a:schemeClr val="bg1"/>
                </a:solidFill>
              </a:rPr>
              <a:t>κοινωνικά όντα. </a:t>
            </a:r>
          </a:p>
          <a:p>
            <a:r>
              <a:rPr lang="el-GR" b="1" dirty="0" smtClean="0">
                <a:solidFill>
                  <a:schemeClr val="bg1"/>
                </a:solidFill>
              </a:rPr>
              <a:t>Οι άνθρωποι δεν είναι όντα με λογική και συνοχή.</a:t>
            </a:r>
          </a:p>
          <a:p>
            <a:pPr>
              <a:buNone/>
            </a:pPr>
            <a:r>
              <a:rPr lang="el-GR" b="1" dirty="0" smtClean="0">
                <a:solidFill>
                  <a:schemeClr val="bg1"/>
                </a:solidFill>
              </a:rPr>
              <a:t>Οι ενέργειές τους δεν οργανώνονται από μια</a:t>
            </a:r>
          </a:p>
          <a:p>
            <a:pPr>
              <a:buNone/>
            </a:pPr>
            <a:r>
              <a:rPr lang="el-GR" b="1" dirty="0">
                <a:solidFill>
                  <a:schemeClr val="bg1"/>
                </a:solidFill>
              </a:rPr>
              <a:t>κ</a:t>
            </a:r>
            <a:r>
              <a:rPr lang="el-GR" b="1" dirty="0" smtClean="0">
                <a:solidFill>
                  <a:schemeClr val="bg1"/>
                </a:solidFill>
              </a:rPr>
              <a:t>εντρική συνείδηση που καθοδηγεί και συγκροτεί</a:t>
            </a:r>
          </a:p>
          <a:p>
            <a:pPr>
              <a:buNone/>
            </a:pPr>
            <a:r>
              <a:rPr lang="el-GR" b="1" dirty="0">
                <a:solidFill>
                  <a:schemeClr val="bg1"/>
                </a:solidFill>
              </a:rPr>
              <a:t>τ</a:t>
            </a:r>
            <a:r>
              <a:rPr lang="el-GR" b="1" dirty="0" smtClean="0">
                <a:solidFill>
                  <a:schemeClr val="bg1"/>
                </a:solidFill>
              </a:rPr>
              <a:t>ην ψυχική ζωή.</a:t>
            </a:r>
          </a:p>
          <a:p>
            <a:pPr>
              <a:buNone/>
            </a:pPr>
            <a:endParaRPr lang="el-GR" b="1" dirty="0" smtClean="0">
              <a:solidFill>
                <a:schemeClr val="bg1"/>
              </a:solidFill>
            </a:endParaRP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71248" y="320358"/>
            <a:ext cx="8790799" cy="6286152"/>
          </a:xfrm>
        </p:spPr>
        <p:txBody>
          <a:bodyPr>
            <a:normAutofit fontScale="92500" lnSpcReduction="10000"/>
          </a:bodyPr>
          <a:lstStyle/>
          <a:p>
            <a:r>
              <a:rPr lang="el-GR" b="1" dirty="0" smtClean="0">
                <a:solidFill>
                  <a:schemeClr val="bg1"/>
                </a:solidFill>
              </a:rPr>
              <a:t>Κριτική των συστημικών: η Ψ ενδιαφέρεται</a:t>
            </a:r>
          </a:p>
          <a:p>
            <a:pPr>
              <a:buNone/>
            </a:pPr>
            <a:r>
              <a:rPr lang="el-GR" b="1" dirty="0" smtClean="0">
                <a:solidFill>
                  <a:schemeClr val="bg1"/>
                </a:solidFill>
              </a:rPr>
              <a:t>υπερβολικά για το παρελθόν και παραμελεί τη</a:t>
            </a:r>
          </a:p>
          <a:p>
            <a:pPr>
              <a:buNone/>
            </a:pPr>
            <a:r>
              <a:rPr lang="el-GR" b="1" dirty="0" smtClean="0">
                <a:solidFill>
                  <a:schemeClr val="bg1"/>
                </a:solidFill>
              </a:rPr>
              <a:t>διαπροσωπική οικογενειακή αλληλεπίδραση. </a:t>
            </a:r>
          </a:p>
          <a:p>
            <a:pPr>
              <a:buNone/>
            </a:pPr>
            <a:r>
              <a:rPr lang="el-GR" b="1" dirty="0">
                <a:solidFill>
                  <a:schemeClr val="bg1"/>
                </a:solidFill>
              </a:rPr>
              <a:t>Π</a:t>
            </a:r>
            <a:r>
              <a:rPr lang="el-GR" b="1" dirty="0" smtClean="0">
                <a:solidFill>
                  <a:schemeClr val="bg1"/>
                </a:solidFill>
              </a:rPr>
              <a:t>ολύ χρησιμότερες οι έννοιες των οικογενειακών</a:t>
            </a:r>
          </a:p>
          <a:p>
            <a:pPr>
              <a:buNone/>
            </a:pPr>
            <a:r>
              <a:rPr lang="el-GR" b="1" dirty="0" smtClean="0">
                <a:solidFill>
                  <a:schemeClr val="bg1"/>
                </a:solidFill>
              </a:rPr>
              <a:t>κατασκευών, κανόνων και διαπραγματεύσεων.</a:t>
            </a:r>
          </a:p>
          <a:p>
            <a:pPr>
              <a:buNone/>
            </a:pPr>
            <a:r>
              <a:rPr lang="el-GR" b="1" u="sng" dirty="0" smtClean="0">
                <a:solidFill>
                  <a:schemeClr val="bg1"/>
                </a:solidFill>
              </a:rPr>
              <a:t>Αντίλογος</a:t>
            </a:r>
            <a:r>
              <a:rPr lang="el-GR" b="1" dirty="0" smtClean="0">
                <a:solidFill>
                  <a:schemeClr val="bg1"/>
                </a:solidFill>
              </a:rPr>
              <a:t>: Διαφορετική θεραπευτική προσέγγιση.</a:t>
            </a:r>
          </a:p>
          <a:p>
            <a:pPr>
              <a:buNone/>
            </a:pPr>
            <a:r>
              <a:rPr lang="en-US" b="1" dirty="0" err="1" smtClean="0">
                <a:solidFill>
                  <a:schemeClr val="bg1"/>
                </a:solidFill>
              </a:rPr>
              <a:t>Chodorow</a:t>
            </a:r>
            <a:r>
              <a:rPr lang="el-GR" b="1">
                <a:solidFill>
                  <a:schemeClr val="bg1"/>
                </a:solidFill>
              </a:rPr>
              <a:t>:</a:t>
            </a:r>
            <a:r>
              <a:rPr lang="en-US" b="1" smtClean="0">
                <a:solidFill>
                  <a:schemeClr val="bg1"/>
                </a:solidFill>
              </a:rPr>
              <a:t> </a:t>
            </a:r>
            <a:r>
              <a:rPr lang="el-GR" b="1" dirty="0" smtClean="0">
                <a:solidFill>
                  <a:schemeClr val="bg1"/>
                </a:solidFill>
              </a:rPr>
              <a:t>συναρθρώνει ψυχολογικές και κοινωνι-</a:t>
            </a:r>
          </a:p>
          <a:p>
            <a:pPr>
              <a:buNone/>
            </a:pPr>
            <a:r>
              <a:rPr lang="el-GR" b="1" dirty="0" smtClean="0">
                <a:solidFill>
                  <a:schemeClr val="bg1"/>
                </a:solidFill>
              </a:rPr>
              <a:t>κές διεργασίες. Ο ανθρώπινος ψυχισμός μπορεί </a:t>
            </a:r>
          </a:p>
          <a:p>
            <a:pPr>
              <a:buNone/>
            </a:pPr>
            <a:r>
              <a:rPr lang="el-GR" b="1" dirty="0" smtClean="0">
                <a:solidFill>
                  <a:schemeClr val="bg1"/>
                </a:solidFill>
              </a:rPr>
              <a:t>να είναι καθολικός. Ωστόσο το περιεχόμενο των</a:t>
            </a:r>
          </a:p>
          <a:p>
            <a:pPr>
              <a:buNone/>
            </a:pPr>
            <a:r>
              <a:rPr lang="el-GR" b="1" dirty="0" smtClean="0">
                <a:solidFill>
                  <a:schemeClr val="bg1"/>
                </a:solidFill>
              </a:rPr>
              <a:t>φαντασιώσεων, των ασυνείδητων επιθυμιών και</a:t>
            </a:r>
          </a:p>
          <a:p>
            <a:pPr>
              <a:buNone/>
            </a:pPr>
            <a:r>
              <a:rPr lang="el-GR" b="1" dirty="0" smtClean="0">
                <a:solidFill>
                  <a:schemeClr val="bg1"/>
                </a:solidFill>
              </a:rPr>
              <a:t>των πρώϊμων σχέσεων εξαρτάται από τις κοινωνι-</a:t>
            </a:r>
          </a:p>
          <a:p>
            <a:pPr>
              <a:buNone/>
            </a:pPr>
            <a:r>
              <a:rPr lang="el-GR" b="1" dirty="0" smtClean="0">
                <a:solidFill>
                  <a:schemeClr val="bg1"/>
                </a:solidFill>
              </a:rPr>
              <a:t>κές και πολιτισμικές συνθήκες.</a:t>
            </a:r>
            <a:endParaRPr lang="en-US"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99791" y="320357"/>
            <a:ext cx="8944209" cy="6300422"/>
          </a:xfrm>
        </p:spPr>
        <p:txBody>
          <a:bodyPr>
            <a:normAutofit fontScale="92500" lnSpcReduction="10000"/>
          </a:bodyPr>
          <a:lstStyle/>
          <a:p>
            <a:r>
              <a:rPr lang="el-GR" b="1" dirty="0" smtClean="0">
                <a:solidFill>
                  <a:schemeClr val="bg1"/>
                </a:solidFill>
              </a:rPr>
              <a:t>Λογική και σωφροσύνη μόνο στην επιφάνεια</a:t>
            </a:r>
            <a:r>
              <a:rPr lang="en-US" b="1" dirty="0" smtClean="0">
                <a:solidFill>
                  <a:schemeClr val="bg1"/>
                </a:solidFill>
              </a:rPr>
              <a:t>.</a:t>
            </a:r>
            <a:endParaRPr lang="el-GR" b="1" dirty="0" smtClean="0">
              <a:solidFill>
                <a:schemeClr val="bg1"/>
              </a:solidFill>
            </a:endParaRPr>
          </a:p>
          <a:p>
            <a:pPr>
              <a:buNone/>
            </a:pPr>
            <a:r>
              <a:rPr lang="el-GR" b="1" dirty="0" smtClean="0">
                <a:solidFill>
                  <a:schemeClr val="bg1"/>
                </a:solidFill>
              </a:rPr>
              <a:t>Λογική/«το εγώ» </a:t>
            </a:r>
            <a:r>
              <a:rPr lang="el-GR" dirty="0" smtClean="0">
                <a:solidFill>
                  <a:schemeClr val="bg1"/>
                </a:solidFill>
                <a:latin typeface="Wingdings"/>
                <a:ea typeface="Wingdings"/>
                <a:cs typeface="Wingdings"/>
              </a:rPr>
              <a:t></a:t>
            </a:r>
            <a:r>
              <a:rPr lang="el-GR" b="1" dirty="0" smtClean="0">
                <a:solidFill>
                  <a:schemeClr val="bg1"/>
                </a:solidFill>
              </a:rPr>
              <a:t>δυνάμεις του ασυνειδήτου και</a:t>
            </a:r>
          </a:p>
          <a:p>
            <a:pPr>
              <a:buNone/>
            </a:pPr>
            <a:r>
              <a:rPr lang="el-GR" b="1" dirty="0" smtClean="0">
                <a:solidFill>
                  <a:schemeClr val="bg1"/>
                </a:solidFill>
              </a:rPr>
              <a:t>συνειδητού ελέγχου. Δεν μπορούμε να κατανοή-</a:t>
            </a:r>
          </a:p>
          <a:p>
            <a:pPr>
              <a:buNone/>
            </a:pPr>
            <a:r>
              <a:rPr lang="el-GR" b="1" dirty="0" smtClean="0">
                <a:solidFill>
                  <a:schemeClr val="bg1"/>
                </a:solidFill>
              </a:rPr>
              <a:t>σουμε συνειδητά και να ρηματοποιήσουμε τον</a:t>
            </a:r>
          </a:p>
          <a:p>
            <a:pPr>
              <a:buNone/>
            </a:pPr>
            <a:r>
              <a:rPr lang="el-GR" b="1" dirty="0">
                <a:solidFill>
                  <a:schemeClr val="bg1"/>
                </a:solidFill>
              </a:rPr>
              <a:t>β</a:t>
            </a:r>
            <a:r>
              <a:rPr lang="el-GR" b="1" dirty="0" smtClean="0">
                <a:solidFill>
                  <a:schemeClr val="bg1"/>
                </a:solidFill>
              </a:rPr>
              <a:t>αθύτερο λόγο των πράξεών μας (παγόβουνο)</a:t>
            </a:r>
          </a:p>
          <a:p>
            <a:r>
              <a:rPr lang="el-GR" b="1" dirty="0" smtClean="0">
                <a:solidFill>
                  <a:schemeClr val="bg1"/>
                </a:solidFill>
              </a:rPr>
              <a:t>Η υποκειμενική εμπειρία είναι διαιρεμένη και</a:t>
            </a:r>
          </a:p>
          <a:p>
            <a:pPr>
              <a:buNone/>
            </a:pPr>
            <a:r>
              <a:rPr lang="el-GR" b="1" dirty="0">
                <a:solidFill>
                  <a:schemeClr val="bg1"/>
                </a:solidFill>
              </a:rPr>
              <a:t>δ</a:t>
            </a:r>
            <a:r>
              <a:rPr lang="el-GR" b="1" dirty="0" smtClean="0">
                <a:solidFill>
                  <a:schemeClr val="bg1"/>
                </a:solidFill>
              </a:rPr>
              <a:t>ιχασμένη. Κάποια συναισθήματα, ορμές,</a:t>
            </a:r>
          </a:p>
          <a:p>
            <a:pPr>
              <a:buNone/>
            </a:pPr>
            <a:r>
              <a:rPr lang="el-GR" b="1" dirty="0">
                <a:solidFill>
                  <a:schemeClr val="bg1"/>
                </a:solidFill>
              </a:rPr>
              <a:t>κ</a:t>
            </a:r>
            <a:r>
              <a:rPr lang="el-GR" b="1" dirty="0" smtClean="0">
                <a:solidFill>
                  <a:schemeClr val="bg1"/>
                </a:solidFill>
              </a:rPr>
              <a:t>ίνητρα, ιδέες δεν είναι προσβάσιμες στη </a:t>
            </a:r>
          </a:p>
          <a:p>
            <a:pPr>
              <a:buNone/>
            </a:pPr>
            <a:r>
              <a:rPr lang="el-GR" b="1" dirty="0">
                <a:solidFill>
                  <a:schemeClr val="bg1"/>
                </a:solidFill>
              </a:rPr>
              <a:t>σ</a:t>
            </a:r>
            <a:r>
              <a:rPr lang="el-GR" b="1" dirty="0" smtClean="0">
                <a:solidFill>
                  <a:schemeClr val="bg1"/>
                </a:solidFill>
              </a:rPr>
              <a:t>υνειδητή σκέψη. Κάποιες άλλες είναι στο προ-</a:t>
            </a:r>
          </a:p>
          <a:p>
            <a:pPr>
              <a:buNone/>
            </a:pPr>
            <a:r>
              <a:rPr lang="el-GR" b="1" dirty="0">
                <a:solidFill>
                  <a:schemeClr val="bg1"/>
                </a:solidFill>
              </a:rPr>
              <a:t>σ</a:t>
            </a:r>
            <a:r>
              <a:rPr lang="el-GR" b="1" dirty="0" smtClean="0">
                <a:solidFill>
                  <a:schemeClr val="bg1"/>
                </a:solidFill>
              </a:rPr>
              <a:t>υνειδητό/στα όρια συνειδητού και μη. </a:t>
            </a:r>
            <a:r>
              <a:rPr lang="el-GR" b="1" u="sng" dirty="0" smtClean="0">
                <a:solidFill>
                  <a:schemeClr val="bg1"/>
                </a:solidFill>
              </a:rPr>
              <a:t>Συνείδηση</a:t>
            </a:r>
          </a:p>
          <a:p>
            <a:pPr>
              <a:buNone/>
            </a:pPr>
            <a:r>
              <a:rPr lang="el-GR" b="1" dirty="0" smtClean="0">
                <a:solidFill>
                  <a:schemeClr val="bg1"/>
                </a:solidFill>
              </a:rPr>
              <a:t>είναι η κοινή, καθημερινή επίγνωση συναισθημάτων,</a:t>
            </a:r>
          </a:p>
          <a:p>
            <a:pPr>
              <a:buNone/>
            </a:pPr>
            <a:r>
              <a:rPr lang="el-GR" b="1" dirty="0" smtClean="0">
                <a:solidFill>
                  <a:schemeClr val="bg1"/>
                </a:solidFill>
              </a:rPr>
              <a:t>ιδεών και αντιδράσεων.</a:t>
            </a:r>
          </a:p>
        </p:txBody>
      </p:sp>
      <p:sp>
        <p:nvSpPr>
          <p:cNvPr id="4" name="TextBox 3"/>
          <p:cNvSpPr txBox="1"/>
          <p:nvPr/>
        </p:nvSpPr>
        <p:spPr>
          <a:xfrm>
            <a:off x="8819340" y="1212858"/>
            <a:ext cx="184666" cy="369332"/>
          </a:xfrm>
          <a:prstGeom prst="rect">
            <a:avLst/>
          </a:prstGeom>
          <a:noFill/>
        </p:spPr>
        <p:txBody>
          <a:bodyPr wrap="none" rtlCol="0">
            <a:spAutoFit/>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14062" y="556487"/>
            <a:ext cx="8690902" cy="5436459"/>
          </a:xfrm>
        </p:spPr>
        <p:txBody>
          <a:bodyPr/>
          <a:lstStyle/>
          <a:p>
            <a:pPr>
              <a:buNone/>
            </a:pPr>
            <a:r>
              <a:rPr lang="el-GR" b="1" u="heavy" dirty="0" smtClean="0">
                <a:solidFill>
                  <a:schemeClr val="bg1"/>
                </a:solidFill>
              </a:rPr>
              <a:t>Ασυνείδητο</a:t>
            </a:r>
            <a:r>
              <a:rPr lang="el-GR" b="1" dirty="0" smtClean="0">
                <a:solidFill>
                  <a:schemeClr val="bg1"/>
                </a:solidFill>
              </a:rPr>
              <a:t>: το σύνολο πολύ φορτισμένων, ισχυ-</a:t>
            </a:r>
          </a:p>
          <a:p>
            <a:pPr>
              <a:buNone/>
            </a:pPr>
            <a:r>
              <a:rPr lang="el-GR" b="1" dirty="0" smtClean="0">
                <a:solidFill>
                  <a:schemeClr val="bg1"/>
                </a:solidFill>
              </a:rPr>
              <a:t>ρών επιθυμιών και συναισθημάτων που απω-</a:t>
            </a:r>
          </a:p>
          <a:p>
            <a:pPr>
              <a:buNone/>
            </a:pPr>
            <a:r>
              <a:rPr lang="el-GR" b="1" dirty="0">
                <a:solidFill>
                  <a:schemeClr val="bg1"/>
                </a:solidFill>
              </a:rPr>
              <a:t>θ</a:t>
            </a:r>
            <a:r>
              <a:rPr lang="el-GR" b="1" dirty="0" smtClean="0">
                <a:solidFill>
                  <a:schemeClr val="bg1"/>
                </a:solidFill>
              </a:rPr>
              <a:t>ούνται από τη συνειδητή αντίληψη. Είναι δυνα-</a:t>
            </a:r>
          </a:p>
          <a:p>
            <a:pPr>
              <a:buNone/>
            </a:pPr>
            <a:r>
              <a:rPr lang="el-GR" b="1" dirty="0" smtClean="0">
                <a:solidFill>
                  <a:schemeClr val="bg1"/>
                </a:solidFill>
              </a:rPr>
              <a:t>μικό, πηγή κινητοποίησης και έναυσμα δράσης.</a:t>
            </a:r>
          </a:p>
          <a:p>
            <a:pPr>
              <a:buNone/>
            </a:pPr>
            <a:r>
              <a:rPr lang="el-GR" b="1" dirty="0" smtClean="0">
                <a:solidFill>
                  <a:schemeClr val="bg1"/>
                </a:solidFill>
              </a:rPr>
              <a:t>Με την ενδοσκόπηση αποκαλύπτονται φαινο-</a:t>
            </a:r>
          </a:p>
          <a:p>
            <a:pPr>
              <a:buNone/>
            </a:pPr>
            <a:r>
              <a:rPr lang="el-GR" b="1" dirty="0" smtClean="0">
                <a:solidFill>
                  <a:schemeClr val="bg1"/>
                </a:solidFill>
              </a:rPr>
              <a:t>μενικά παράλογες αντιδράσεις, ανεξήγητο άγχος,</a:t>
            </a:r>
          </a:p>
          <a:p>
            <a:pPr>
              <a:buNone/>
            </a:pPr>
            <a:r>
              <a:rPr lang="el-GR" b="1" dirty="0">
                <a:solidFill>
                  <a:schemeClr val="bg1"/>
                </a:solidFill>
              </a:rPr>
              <a:t>ν</a:t>
            </a:r>
            <a:r>
              <a:rPr lang="el-GR" b="1" dirty="0" smtClean="0">
                <a:solidFill>
                  <a:schemeClr val="bg1"/>
                </a:solidFill>
              </a:rPr>
              <a:t>ευρωτικά συμπτώματα (φοβίες, εμμονές,</a:t>
            </a:r>
          </a:p>
          <a:p>
            <a:pPr>
              <a:buNone/>
            </a:pPr>
            <a:r>
              <a:rPr lang="el-GR" b="1" dirty="0">
                <a:solidFill>
                  <a:schemeClr val="bg1"/>
                </a:solidFill>
              </a:rPr>
              <a:t>κ</a:t>
            </a:r>
            <a:r>
              <a:rPr lang="el-GR" b="1" dirty="0" smtClean="0">
                <a:solidFill>
                  <a:schemeClr val="bg1"/>
                </a:solidFill>
              </a:rPr>
              <a:t>αταναγκασμοί), όνειρα.</a:t>
            </a:r>
          </a:p>
          <a:p>
            <a:pPr>
              <a:buNone/>
            </a:pPr>
            <a:endParaRPr lang="el-GR" b="1" dirty="0" smtClean="0">
              <a:solidFill>
                <a:schemeClr val="bg1"/>
              </a:solidFill>
            </a:endParaRP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14062" y="127001"/>
            <a:ext cx="8690902" cy="6493778"/>
          </a:xfrm>
        </p:spPr>
        <p:txBody>
          <a:bodyPr>
            <a:normAutofit lnSpcReduction="10000"/>
          </a:bodyPr>
          <a:lstStyle/>
          <a:p>
            <a:r>
              <a:rPr lang="el-GR" b="1" u="heavy" dirty="0" smtClean="0">
                <a:solidFill>
                  <a:schemeClr val="bg1"/>
                </a:solidFill>
              </a:rPr>
              <a:t>Αίσθημα έντονης ταύτισης</a:t>
            </a:r>
            <a:r>
              <a:rPr lang="el-GR" b="1" dirty="0" smtClean="0">
                <a:solidFill>
                  <a:schemeClr val="bg1"/>
                </a:solidFill>
              </a:rPr>
              <a:t>:  ασυνείδητη προσ-</a:t>
            </a:r>
          </a:p>
          <a:p>
            <a:pPr marL="0" indent="0">
              <a:buNone/>
            </a:pPr>
            <a:r>
              <a:rPr lang="el-GR" b="1" dirty="0">
                <a:solidFill>
                  <a:schemeClr val="bg1"/>
                </a:solidFill>
              </a:rPr>
              <a:t>π</a:t>
            </a:r>
            <a:r>
              <a:rPr lang="el-GR" b="1" dirty="0" smtClean="0">
                <a:solidFill>
                  <a:schemeClr val="bg1"/>
                </a:solidFill>
              </a:rPr>
              <a:t>άθεια υποκατάστασης μιας χαμένης ανθρώπι-</a:t>
            </a:r>
          </a:p>
          <a:p>
            <a:pPr marL="0" indent="0">
              <a:buNone/>
            </a:pPr>
            <a:r>
              <a:rPr lang="el-GR" b="1" dirty="0" smtClean="0">
                <a:solidFill>
                  <a:schemeClr val="bg1"/>
                </a:solidFill>
              </a:rPr>
              <a:t>νης σχέσης. π.χ. το παιδί που δεν μπορεί να αναπτύξει ικανοποιητική σχέση με ένα</a:t>
            </a:r>
          </a:p>
          <a:p>
            <a:pPr>
              <a:buNone/>
            </a:pPr>
            <a:r>
              <a:rPr lang="el-GR" b="1" dirty="0">
                <a:solidFill>
                  <a:schemeClr val="bg1"/>
                </a:solidFill>
              </a:rPr>
              <a:t>ψ</a:t>
            </a:r>
            <a:r>
              <a:rPr lang="el-GR" b="1" dirty="0" smtClean="0">
                <a:solidFill>
                  <a:schemeClr val="bg1"/>
                </a:solidFill>
              </a:rPr>
              <a:t>υχρό, απόμακρο, αυταρχικό γονιό είτε ταυτί-</a:t>
            </a:r>
          </a:p>
          <a:p>
            <a:pPr>
              <a:buNone/>
            </a:pPr>
            <a:r>
              <a:rPr lang="el-GR" b="1" dirty="0">
                <a:solidFill>
                  <a:schemeClr val="bg1"/>
                </a:solidFill>
              </a:rPr>
              <a:t>ζ</a:t>
            </a:r>
            <a:r>
              <a:rPr lang="el-GR" b="1" dirty="0" smtClean="0">
                <a:solidFill>
                  <a:schemeClr val="bg1"/>
                </a:solidFill>
              </a:rPr>
              <a:t>εται μαζί του και του μοιάζει, είτε ταυτίζεται</a:t>
            </a:r>
          </a:p>
          <a:p>
            <a:pPr>
              <a:buNone/>
            </a:pPr>
            <a:r>
              <a:rPr lang="el-GR" b="1" dirty="0">
                <a:solidFill>
                  <a:schemeClr val="bg1"/>
                </a:solidFill>
              </a:rPr>
              <a:t>μ</a:t>
            </a:r>
            <a:r>
              <a:rPr lang="el-GR" b="1" dirty="0" smtClean="0">
                <a:solidFill>
                  <a:schemeClr val="bg1"/>
                </a:solidFill>
              </a:rPr>
              <a:t>ε κάποιον άλλον που έχει τα χαρακτηριστικά</a:t>
            </a:r>
          </a:p>
          <a:p>
            <a:pPr>
              <a:buNone/>
            </a:pPr>
            <a:r>
              <a:rPr lang="el-GR" b="1" dirty="0">
                <a:solidFill>
                  <a:schemeClr val="bg1"/>
                </a:solidFill>
              </a:rPr>
              <a:t>π</a:t>
            </a:r>
            <a:r>
              <a:rPr lang="el-GR" b="1" dirty="0" smtClean="0">
                <a:solidFill>
                  <a:schemeClr val="bg1"/>
                </a:solidFill>
              </a:rPr>
              <a:t>ου λείπουν στον γονιό.</a:t>
            </a:r>
          </a:p>
          <a:p>
            <a:pPr>
              <a:buNone/>
            </a:pPr>
            <a:r>
              <a:rPr lang="el-GR" b="1" dirty="0" smtClean="0">
                <a:solidFill>
                  <a:schemeClr val="bg1"/>
                </a:solidFill>
              </a:rPr>
              <a:t>• </a:t>
            </a:r>
            <a:r>
              <a:rPr lang="el-GR" b="1" u="heavy" dirty="0" smtClean="0">
                <a:solidFill>
                  <a:schemeClr val="bg1"/>
                </a:solidFill>
              </a:rPr>
              <a:t>Φαντασιώσεις, προβολές, ονειροπολήσεις</a:t>
            </a:r>
            <a:r>
              <a:rPr lang="el-GR" b="1" dirty="0" smtClean="0">
                <a:solidFill>
                  <a:schemeClr val="bg1"/>
                </a:solidFill>
              </a:rPr>
              <a:t>:</a:t>
            </a:r>
          </a:p>
          <a:p>
            <a:pPr>
              <a:buNone/>
            </a:pPr>
            <a:r>
              <a:rPr lang="el-GR" b="1" dirty="0">
                <a:solidFill>
                  <a:schemeClr val="bg1"/>
                </a:solidFill>
              </a:rPr>
              <a:t>δ</a:t>
            </a:r>
            <a:r>
              <a:rPr lang="el-GR" b="1" dirty="0" smtClean="0">
                <a:solidFill>
                  <a:schemeClr val="bg1"/>
                </a:solidFill>
              </a:rPr>
              <a:t>ιορθώνουμε κάποια εκδοχή του κόσμου που</a:t>
            </a:r>
          </a:p>
          <a:p>
            <a:pPr>
              <a:buNone/>
            </a:pPr>
            <a:r>
              <a:rPr lang="el-GR" b="1" dirty="0">
                <a:solidFill>
                  <a:schemeClr val="bg1"/>
                </a:solidFill>
              </a:rPr>
              <a:t>δ</a:t>
            </a:r>
            <a:r>
              <a:rPr lang="el-GR" b="1" dirty="0" smtClean="0">
                <a:solidFill>
                  <a:schemeClr val="bg1"/>
                </a:solidFill>
              </a:rPr>
              <a:t>εν μπορούμε να ανεχθούμε εισάγοντας την</a:t>
            </a:r>
          </a:p>
          <a:p>
            <a:pPr>
              <a:buNone/>
            </a:pPr>
            <a:r>
              <a:rPr lang="el-GR" b="1" dirty="0">
                <a:solidFill>
                  <a:schemeClr val="bg1"/>
                </a:solidFill>
              </a:rPr>
              <a:t>ψ</a:t>
            </a:r>
            <a:r>
              <a:rPr lang="el-GR" b="1" dirty="0" smtClean="0">
                <a:solidFill>
                  <a:schemeClr val="bg1"/>
                </a:solidFill>
              </a:rPr>
              <a:t>ευδαίσθηση στην πραγματικότητα.</a:t>
            </a: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043"/>
          </a:xfrm>
        </p:spPr>
        <p:txBody>
          <a:bodyPr>
            <a:normAutofit fontScale="90000"/>
          </a:bodyPr>
          <a:lstStyle/>
          <a:p>
            <a:endParaRPr lang="en-US" dirty="0"/>
          </a:p>
        </p:txBody>
      </p:sp>
      <p:sp>
        <p:nvSpPr>
          <p:cNvPr id="3" name="Content Placeholder 2"/>
          <p:cNvSpPr>
            <a:spLocks noGrp="1"/>
          </p:cNvSpPr>
          <p:nvPr>
            <p:ph idx="1"/>
          </p:nvPr>
        </p:nvSpPr>
        <p:spPr>
          <a:xfrm>
            <a:off x="171249" y="274638"/>
            <a:ext cx="8972751" cy="6583362"/>
          </a:xfrm>
        </p:spPr>
        <p:txBody>
          <a:bodyPr>
            <a:normAutofit/>
          </a:bodyPr>
          <a:lstStyle/>
          <a:p>
            <a:r>
              <a:rPr lang="el-GR" b="1" u="heavy" dirty="0" smtClean="0">
                <a:solidFill>
                  <a:schemeClr val="bg1"/>
                </a:solidFill>
              </a:rPr>
              <a:t>Προβολή:</a:t>
            </a:r>
            <a:r>
              <a:rPr lang="el-GR" b="1" dirty="0" smtClean="0">
                <a:solidFill>
                  <a:schemeClr val="bg1"/>
                </a:solidFill>
              </a:rPr>
              <a:t> αντί να αφήσουμε ένα μη αποδεκτό</a:t>
            </a:r>
          </a:p>
          <a:p>
            <a:pPr>
              <a:buNone/>
            </a:pPr>
            <a:r>
              <a:rPr lang="el-GR" b="1" dirty="0">
                <a:solidFill>
                  <a:schemeClr val="bg1"/>
                </a:solidFill>
              </a:rPr>
              <a:t>κ</a:t>
            </a:r>
            <a:r>
              <a:rPr lang="el-GR" b="1" dirty="0" smtClean="0">
                <a:solidFill>
                  <a:schemeClr val="bg1"/>
                </a:solidFill>
              </a:rPr>
              <a:t>ομμάτι του εαυτού μας να το αισθανθούμε και να</a:t>
            </a:r>
          </a:p>
          <a:p>
            <a:pPr>
              <a:buNone/>
            </a:pPr>
            <a:r>
              <a:rPr lang="el-GR" b="1" dirty="0">
                <a:solidFill>
                  <a:schemeClr val="bg1"/>
                </a:solidFill>
              </a:rPr>
              <a:t>α</a:t>
            </a:r>
            <a:r>
              <a:rPr lang="el-GR" b="1" dirty="0" smtClean="0">
                <a:solidFill>
                  <a:schemeClr val="bg1"/>
                </a:solidFill>
              </a:rPr>
              <a:t>ναγνωρίσουμε συνειδητά τα δυσάρεστα συν-</a:t>
            </a:r>
          </a:p>
          <a:p>
            <a:pPr>
              <a:buNone/>
            </a:pPr>
            <a:r>
              <a:rPr lang="el-GR" b="1" dirty="0">
                <a:solidFill>
                  <a:schemeClr val="bg1"/>
                </a:solidFill>
              </a:rPr>
              <a:t>α</a:t>
            </a:r>
            <a:r>
              <a:rPr lang="el-GR" b="1" dirty="0" smtClean="0">
                <a:solidFill>
                  <a:schemeClr val="bg1"/>
                </a:solidFill>
              </a:rPr>
              <a:t>ισθήματα που το συνοδεύουν, το προβάλλουμε</a:t>
            </a:r>
          </a:p>
          <a:p>
            <a:pPr>
              <a:buNone/>
            </a:pPr>
            <a:r>
              <a:rPr lang="el-GR" b="1" dirty="0">
                <a:solidFill>
                  <a:schemeClr val="bg1"/>
                </a:solidFill>
              </a:rPr>
              <a:t>π</a:t>
            </a:r>
            <a:r>
              <a:rPr lang="el-GR" b="1" dirty="0" smtClean="0">
                <a:solidFill>
                  <a:schemeClr val="bg1"/>
                </a:solidFill>
              </a:rPr>
              <a:t>άνω στον άλλον και αισθανόμαστε ότι εκείνοι</a:t>
            </a:r>
          </a:p>
          <a:p>
            <a:pPr>
              <a:buNone/>
            </a:pPr>
            <a:r>
              <a:rPr lang="el-GR" b="1" dirty="0" smtClean="0">
                <a:solidFill>
                  <a:schemeClr val="bg1"/>
                </a:solidFill>
              </a:rPr>
              <a:t>μας επιτίθενται. Οι άλλοι καταλήγουν να εκπρο-</a:t>
            </a:r>
          </a:p>
          <a:p>
            <a:pPr>
              <a:buNone/>
            </a:pPr>
            <a:r>
              <a:rPr lang="el-GR" b="1" dirty="0">
                <a:solidFill>
                  <a:schemeClr val="bg1"/>
                </a:solidFill>
              </a:rPr>
              <a:t>σ</a:t>
            </a:r>
            <a:r>
              <a:rPr lang="el-GR" b="1" dirty="0" smtClean="0">
                <a:solidFill>
                  <a:schemeClr val="bg1"/>
                </a:solidFill>
              </a:rPr>
              <a:t>ωπούν το αλλοτριωμένο κομμάτι του εαυτού μας </a:t>
            </a:r>
          </a:p>
          <a:p>
            <a:pPr>
              <a:buNone/>
            </a:pPr>
            <a:r>
              <a:rPr lang="el-GR" b="1" dirty="0">
                <a:solidFill>
                  <a:schemeClr val="bg1"/>
                </a:solidFill>
              </a:rPr>
              <a:t>π</a:t>
            </a:r>
            <a:r>
              <a:rPr lang="el-GR" b="1" dirty="0" smtClean="0">
                <a:solidFill>
                  <a:schemeClr val="bg1"/>
                </a:solidFill>
              </a:rPr>
              <a:t>ου έχουμε αποβάλει. Αμυντικός μηχανισμός</a:t>
            </a:r>
          </a:p>
          <a:p>
            <a:pPr>
              <a:buNone/>
            </a:pPr>
            <a:r>
              <a:rPr lang="el-GR" b="1" dirty="0">
                <a:solidFill>
                  <a:schemeClr val="bg1"/>
                </a:solidFill>
              </a:rPr>
              <a:t>π</a:t>
            </a:r>
            <a:r>
              <a:rPr lang="el-GR" b="1" dirty="0" smtClean="0">
                <a:solidFill>
                  <a:schemeClr val="bg1"/>
                </a:solidFill>
              </a:rPr>
              <a:t>ου μας προφυλάσσει από το να γνωρίσουμε</a:t>
            </a:r>
          </a:p>
          <a:p>
            <a:pPr>
              <a:buNone/>
            </a:pPr>
            <a:r>
              <a:rPr lang="el-GR" b="1" dirty="0">
                <a:solidFill>
                  <a:schemeClr val="bg1"/>
                </a:solidFill>
              </a:rPr>
              <a:t>τ</a:t>
            </a:r>
            <a:r>
              <a:rPr lang="el-GR" b="1" dirty="0" smtClean="0">
                <a:solidFill>
                  <a:schemeClr val="bg1"/>
                </a:solidFill>
              </a:rPr>
              <a:t>ο περιεχόμενο του εσωτερικού μας κόσμου </a:t>
            </a:r>
            <a:endParaRPr lang="en-US" b="1" dirty="0" smtClean="0">
              <a:solidFill>
                <a:schemeClr val="bg1"/>
              </a:solidFill>
            </a:endParaRPr>
          </a:p>
          <a:p>
            <a:pPr>
              <a:buNone/>
            </a:pPr>
            <a:r>
              <a:rPr lang="en-US" b="1" dirty="0" smtClean="0">
                <a:solidFill>
                  <a:schemeClr val="bg1"/>
                </a:solidFill>
              </a:rPr>
              <a:t>Kristeva</a:t>
            </a:r>
            <a:r>
              <a:rPr lang="el-GR" dirty="0" smtClean="0">
                <a:solidFill>
                  <a:schemeClr val="bg1"/>
                </a:solidFill>
                <a:latin typeface="Wingdings"/>
                <a:ea typeface="Wingdings"/>
                <a:cs typeface="Wingdings"/>
              </a:rPr>
              <a:t></a:t>
            </a:r>
            <a:r>
              <a:rPr lang="en-US" b="1" dirty="0" smtClean="0">
                <a:solidFill>
                  <a:schemeClr val="bg1"/>
                </a:solidFill>
              </a:rPr>
              <a:t> </a:t>
            </a:r>
            <a:r>
              <a:rPr lang="el-GR" b="1" dirty="0" smtClean="0">
                <a:solidFill>
                  <a:schemeClr val="bg1"/>
                </a:solidFill>
              </a:rPr>
              <a:t>Ξένοι προς τον εαυτό μας</a:t>
            </a:r>
            <a:endParaRPr lang="en-US" b="1" dirty="0" smtClean="0">
              <a:solidFill>
                <a:schemeClr val="bg1"/>
              </a:solidFill>
            </a:endParaRP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0505"/>
          </a:xfrm>
        </p:spPr>
        <p:txBody>
          <a:bodyPr>
            <a:normAutofit fontScale="90000"/>
          </a:bodyPr>
          <a:lstStyle/>
          <a:p>
            <a:endParaRPr lang="en-US" dirty="0"/>
          </a:p>
        </p:txBody>
      </p:sp>
      <p:sp>
        <p:nvSpPr>
          <p:cNvPr id="3" name="Content Placeholder 2"/>
          <p:cNvSpPr>
            <a:spLocks noGrp="1"/>
          </p:cNvSpPr>
          <p:nvPr>
            <p:ph idx="1"/>
          </p:nvPr>
        </p:nvSpPr>
        <p:spPr>
          <a:xfrm>
            <a:off x="1" y="485143"/>
            <a:ext cx="9144000" cy="6164173"/>
          </a:xfrm>
        </p:spPr>
        <p:txBody>
          <a:bodyPr/>
          <a:lstStyle/>
          <a:p>
            <a:pPr>
              <a:buNone/>
            </a:pPr>
            <a:r>
              <a:rPr lang="el-GR" b="1" dirty="0" smtClean="0">
                <a:solidFill>
                  <a:schemeClr val="bg1"/>
                </a:solidFill>
              </a:rPr>
              <a:t>(Β) Ο ρόλος της οικογένειας στη συγκρότηση της</a:t>
            </a:r>
          </a:p>
          <a:p>
            <a:pPr>
              <a:buNone/>
            </a:pPr>
            <a:r>
              <a:rPr lang="el-GR" b="1" dirty="0">
                <a:solidFill>
                  <a:schemeClr val="bg1"/>
                </a:solidFill>
              </a:rPr>
              <a:t>ψ</a:t>
            </a:r>
            <a:r>
              <a:rPr lang="el-GR" b="1" dirty="0" smtClean="0">
                <a:solidFill>
                  <a:schemeClr val="bg1"/>
                </a:solidFill>
              </a:rPr>
              <a:t>υχολογικής ζωής του ατόμου. Το ασυνείδητο</a:t>
            </a:r>
          </a:p>
          <a:p>
            <a:pPr>
              <a:buNone/>
            </a:pPr>
            <a:r>
              <a:rPr lang="el-GR" b="1" dirty="0">
                <a:solidFill>
                  <a:schemeClr val="bg1"/>
                </a:solidFill>
              </a:rPr>
              <a:t>δ</a:t>
            </a:r>
            <a:r>
              <a:rPr lang="el-GR" b="1" dirty="0" smtClean="0">
                <a:solidFill>
                  <a:schemeClr val="bg1"/>
                </a:solidFill>
              </a:rPr>
              <a:t>ομείται από όσα συμβαίνουν συναισθηματικά</a:t>
            </a:r>
          </a:p>
          <a:p>
            <a:pPr>
              <a:buNone/>
            </a:pPr>
            <a:r>
              <a:rPr lang="el-GR" b="1" dirty="0">
                <a:solidFill>
                  <a:schemeClr val="bg1"/>
                </a:solidFill>
              </a:rPr>
              <a:t>σ</a:t>
            </a:r>
            <a:r>
              <a:rPr lang="el-GR" b="1" dirty="0" smtClean="0">
                <a:solidFill>
                  <a:schemeClr val="bg1"/>
                </a:solidFill>
              </a:rPr>
              <a:t>την οικογένεια, από την απώθηση των</a:t>
            </a:r>
          </a:p>
          <a:p>
            <a:pPr>
              <a:buNone/>
            </a:pPr>
            <a:r>
              <a:rPr lang="el-GR" b="1" dirty="0">
                <a:solidFill>
                  <a:schemeClr val="bg1"/>
                </a:solidFill>
              </a:rPr>
              <a:t>σ</a:t>
            </a:r>
            <a:r>
              <a:rPr lang="el-GR" b="1" dirty="0" smtClean="0">
                <a:solidFill>
                  <a:schemeClr val="bg1"/>
                </a:solidFill>
              </a:rPr>
              <a:t>υγκρούσεων που συνέβησαν στην πρώϊμη</a:t>
            </a:r>
          </a:p>
          <a:p>
            <a:pPr>
              <a:buNone/>
            </a:pPr>
            <a:r>
              <a:rPr lang="el-GR" b="1" dirty="0">
                <a:solidFill>
                  <a:schemeClr val="bg1"/>
                </a:solidFill>
              </a:rPr>
              <a:t>π</a:t>
            </a:r>
            <a:r>
              <a:rPr lang="el-GR" b="1" dirty="0" smtClean="0">
                <a:solidFill>
                  <a:schemeClr val="bg1"/>
                </a:solidFill>
              </a:rPr>
              <a:t>αιδική ηλικία. Η οικογένεια καθορίζει την ισορ-</a:t>
            </a:r>
          </a:p>
          <a:p>
            <a:pPr>
              <a:buNone/>
            </a:pPr>
            <a:r>
              <a:rPr lang="el-GR" b="1" dirty="0" smtClean="0">
                <a:solidFill>
                  <a:schemeClr val="bg1"/>
                </a:solidFill>
              </a:rPr>
              <a:t>ροπία και το σχήμα του ψυχικού «παγόβουνου».</a:t>
            </a:r>
          </a:p>
          <a:p>
            <a:pPr>
              <a:buNone/>
            </a:pPr>
            <a:r>
              <a:rPr lang="el-GR" b="1" dirty="0" smtClean="0">
                <a:solidFill>
                  <a:schemeClr val="bg1"/>
                </a:solidFill>
              </a:rPr>
              <a:t>Η σχάση μεταξύ συνειδητού και ασυνείδητου είναι</a:t>
            </a:r>
          </a:p>
          <a:p>
            <a:pPr>
              <a:buNone/>
            </a:pPr>
            <a:r>
              <a:rPr lang="el-GR" b="1" dirty="0">
                <a:solidFill>
                  <a:schemeClr val="bg1"/>
                </a:solidFill>
              </a:rPr>
              <a:t>τ</a:t>
            </a:r>
            <a:r>
              <a:rPr lang="el-GR" b="1" dirty="0" smtClean="0">
                <a:solidFill>
                  <a:schemeClr val="bg1"/>
                </a:solidFill>
              </a:rPr>
              <a:t>ο αποτέλεσμα του τρόπου που η κοινωνία</a:t>
            </a:r>
          </a:p>
          <a:p>
            <a:pPr>
              <a:buNone/>
            </a:pPr>
            <a:r>
              <a:rPr lang="el-GR" b="1" dirty="0" smtClean="0">
                <a:solidFill>
                  <a:schemeClr val="bg1"/>
                </a:solidFill>
              </a:rPr>
              <a:t>επιβάλλεται στα παιδιά μέσω της οικογένειας.</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1054</TotalTime>
  <Words>2877</Words>
  <Application>Microsoft Macintosh PowerPoint</Application>
  <PresentationFormat>On-screen Show (4:3)</PresentationFormat>
  <Paragraphs>407</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Η ψυχαναλυτική προσέγγιση της οικογενειακής ζωής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Ρεύματα εντός ψυχανάλυσης</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Φεμινιστική θεωρία των αντικειμενοτρόπων σχέσεων</vt:lpstr>
      <vt:lpstr>PowerPoint Presentation</vt:lpstr>
      <vt:lpstr>PowerPoint Presentation</vt:lpstr>
      <vt:lpstr>PowerPoint Presentation</vt:lpstr>
      <vt:lpstr>PowerPoint Presentation</vt:lpstr>
      <vt:lpstr>PowerPoint Presentation</vt:lpstr>
      <vt:lpstr>PowerPoint Presentation</vt:lpstr>
      <vt:lpstr>Η ψυχοπαθολογία του συνηθισμένου ζευγαριού</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Αξιολόγηση των ψυχαναλυτικών προσεγγίσεων</vt:lpstr>
      <vt:lpstr>PowerPoint Presentation</vt:lpstr>
    </vt:vector>
  </TitlesOfParts>
  <Company>THALIA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ψυχαναλυτική προσέγγιση της οικογενειακής ζωής</dc:title>
  <dc:creator>Mac</dc:creator>
  <cp:lastModifiedBy>Mac</cp:lastModifiedBy>
  <cp:revision>69</cp:revision>
  <cp:lastPrinted>2014-03-04T15:49:11Z</cp:lastPrinted>
  <dcterms:created xsi:type="dcterms:W3CDTF">2018-01-07T14:16:00Z</dcterms:created>
  <dcterms:modified xsi:type="dcterms:W3CDTF">2019-01-12T20:34:54Z</dcterms:modified>
</cp:coreProperties>
</file>