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4" r:id="rId2"/>
    <p:sldId id="256" r:id="rId3"/>
    <p:sldId id="295" r:id="rId4"/>
    <p:sldId id="296" r:id="rId5"/>
    <p:sldId id="257" r:id="rId6"/>
    <p:sldId id="258" r:id="rId7"/>
    <p:sldId id="259" r:id="rId8"/>
    <p:sldId id="260" r:id="rId9"/>
    <p:sldId id="261" r:id="rId10"/>
    <p:sldId id="262" r:id="rId11"/>
    <p:sldId id="265" r:id="rId12"/>
    <p:sldId id="263" r:id="rId13"/>
    <p:sldId id="266" r:id="rId14"/>
    <p:sldId id="297" r:id="rId15"/>
    <p:sldId id="298" r:id="rId16"/>
    <p:sldId id="285" r:id="rId17"/>
    <p:sldId id="267" r:id="rId18"/>
    <p:sldId id="268" r:id="rId19"/>
    <p:sldId id="269" r:id="rId20"/>
    <p:sldId id="286" r:id="rId21"/>
    <p:sldId id="270" r:id="rId22"/>
    <p:sldId id="299" r:id="rId23"/>
    <p:sldId id="287" r:id="rId24"/>
    <p:sldId id="288" r:id="rId25"/>
    <p:sldId id="289" r:id="rId26"/>
    <p:sldId id="271" r:id="rId27"/>
    <p:sldId id="272" r:id="rId28"/>
    <p:sldId id="290" r:id="rId29"/>
    <p:sldId id="273" r:id="rId30"/>
    <p:sldId id="274" r:id="rId31"/>
    <p:sldId id="275" r:id="rId32"/>
    <p:sldId id="291" r:id="rId33"/>
    <p:sldId id="292" r:id="rId34"/>
    <p:sldId id="293" r:id="rId35"/>
    <p:sldId id="276" r:id="rId36"/>
    <p:sldId id="277" r:id="rId37"/>
    <p:sldId id="278" r:id="rId38"/>
    <p:sldId id="279" r:id="rId39"/>
    <p:sldId id="280" r:id="rId40"/>
    <p:sldId id="294" r:id="rId41"/>
    <p:sldId id="281" r:id="rId42"/>
    <p:sldId id="282" r:id="rId43"/>
    <p:sldId id="283"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8442" autoAdjust="0"/>
  </p:normalViewPr>
  <p:slideViewPr>
    <p:cSldViewPr snapToGrid="0" snapToObjects="1">
      <p:cViewPr>
        <p:scale>
          <a:sx n="75" d="100"/>
          <a:sy n="75" d="100"/>
        </p:scale>
        <p:origin x="-1896" y="-3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C8BD5C23-5F01-DA4A-B533-4D125F5FB530}" type="datetimeFigureOut">
              <a:rPr lang="en-US" smtClean="0"/>
              <a:pPr/>
              <a:t>3/4/19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419604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8BD5C23-5F01-DA4A-B533-4D125F5FB530}" type="datetimeFigureOut">
              <a:rPr lang="en-US" smtClean="0"/>
              <a:pPr/>
              <a:t>3/4/19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1805103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8BD5C23-5F01-DA4A-B533-4D125F5FB530}" type="datetimeFigureOut">
              <a:rPr lang="en-US" smtClean="0"/>
              <a:pPr/>
              <a:t>3/4/19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2511091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8BD5C23-5F01-DA4A-B533-4D125F5FB530}" type="datetimeFigureOut">
              <a:rPr lang="en-US" smtClean="0"/>
              <a:pPr/>
              <a:t>3/4/19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8612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C8BD5C23-5F01-DA4A-B533-4D125F5FB530}" type="datetimeFigureOut">
              <a:rPr lang="en-US" smtClean="0"/>
              <a:pPr/>
              <a:t>3/4/19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4173414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C8BD5C23-5F01-DA4A-B533-4D125F5FB530}" type="datetimeFigureOut">
              <a:rPr lang="en-US" smtClean="0"/>
              <a:pPr/>
              <a:t>3/4/19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121930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C8BD5C23-5F01-DA4A-B533-4D125F5FB530}" type="datetimeFigureOut">
              <a:rPr lang="en-US" smtClean="0"/>
              <a:pPr/>
              <a:t>3/4/19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162541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C8BD5C23-5F01-DA4A-B533-4D125F5FB530}" type="datetimeFigureOut">
              <a:rPr lang="en-US" smtClean="0"/>
              <a:pPr/>
              <a:t>3/4/19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2638776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D5C23-5F01-DA4A-B533-4D125F5FB530}" type="datetimeFigureOut">
              <a:rPr lang="en-US" smtClean="0"/>
              <a:pPr/>
              <a:t>3/4/19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1655509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C8BD5C23-5F01-DA4A-B533-4D125F5FB530}" type="datetimeFigureOut">
              <a:rPr lang="en-US" smtClean="0"/>
              <a:pPr/>
              <a:t>3/4/19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23932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C8BD5C23-5F01-DA4A-B533-4D125F5FB530}" type="datetimeFigureOut">
              <a:rPr lang="en-US" smtClean="0"/>
              <a:pPr/>
              <a:t>3/4/19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52E0-3049-7E44-82C2-55B34F64C4E8}" type="slidenum">
              <a:rPr lang="en-US" smtClean="0"/>
              <a:pPr/>
              <a:t>‹#›</a:t>
            </a:fld>
            <a:endParaRPr lang="en-US"/>
          </a:p>
        </p:txBody>
      </p:sp>
    </p:spTree>
    <p:extLst>
      <p:ext uri="{BB962C8B-B14F-4D97-AF65-F5344CB8AC3E}">
        <p14:creationId xmlns:p14="http://schemas.microsoft.com/office/powerpoint/2010/main" val="18691653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D5C23-5F01-DA4A-B533-4D125F5FB530}" type="datetimeFigureOut">
              <a:rPr lang="en-US" smtClean="0"/>
              <a:pPr/>
              <a:t>3/4/19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852E0-3049-7E44-82C2-55B34F64C4E8}" type="slidenum">
              <a:rPr lang="en-US" smtClean="0"/>
              <a:pPr/>
              <a:t>‹#›</a:t>
            </a:fld>
            <a:endParaRPr lang="en-US"/>
          </a:p>
        </p:txBody>
      </p:sp>
    </p:spTree>
    <p:extLst>
      <p:ext uri="{BB962C8B-B14F-4D97-AF65-F5344CB8AC3E}">
        <p14:creationId xmlns:p14="http://schemas.microsoft.com/office/powerpoint/2010/main" val="2204722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9647"/>
            <a:ext cx="7772400" cy="5893065"/>
          </a:xfrm>
        </p:spPr>
        <p:txBody>
          <a:bodyPr>
            <a:normAutofit/>
          </a:bodyPr>
          <a:lstStyle/>
          <a:p>
            <a:r>
              <a:rPr lang="el-GR" b="1" dirty="0" smtClean="0">
                <a:solidFill>
                  <a:schemeClr val="bg1"/>
                </a:solidFill>
              </a:rPr>
              <a:t>Μεθοδολογία της Έρευνας στις Κοινωνικές Επιστήμες Ι &amp; ΙΙ</a:t>
            </a:r>
            <a:br>
              <a:rPr lang="el-GR" b="1" dirty="0" smtClean="0">
                <a:solidFill>
                  <a:schemeClr val="bg1"/>
                </a:solidFill>
              </a:rPr>
            </a:br>
            <a:r>
              <a:rPr lang="el-GR" dirty="0" smtClean="0">
                <a:solidFill>
                  <a:schemeClr val="bg1"/>
                </a:solidFill>
              </a:rPr>
              <a:t>Εαρινό</a:t>
            </a:r>
            <a:r>
              <a:rPr lang="el-GR" b="1" dirty="0" smtClean="0">
                <a:solidFill>
                  <a:schemeClr val="bg1"/>
                </a:solidFill>
              </a:rPr>
              <a:t> </a:t>
            </a:r>
            <a:r>
              <a:rPr lang="el-GR" dirty="0" smtClean="0">
                <a:solidFill>
                  <a:schemeClr val="bg1"/>
                </a:solidFill>
              </a:rPr>
              <a:t>εξάμηνο 201</a:t>
            </a:r>
            <a:r>
              <a:rPr lang="en-US" dirty="0" smtClean="0">
                <a:solidFill>
                  <a:schemeClr val="bg1"/>
                </a:solidFill>
              </a:rPr>
              <a:t>9</a:t>
            </a:r>
            <a:r>
              <a:rPr lang="el-GR" b="1" dirty="0" smtClean="0">
                <a:solidFill>
                  <a:schemeClr val="bg1"/>
                </a:solidFill>
              </a:rPr>
              <a:t/>
            </a:r>
            <a:br>
              <a:rPr lang="el-GR" b="1" dirty="0" smtClean="0">
                <a:solidFill>
                  <a:schemeClr val="bg1"/>
                </a:solidFill>
              </a:rPr>
            </a:br>
            <a:r>
              <a:rPr lang="en-US" b="1" dirty="0" smtClean="0">
                <a:solidFill>
                  <a:schemeClr val="bg1"/>
                </a:solidFill>
              </a:rPr>
              <a:t/>
            </a:r>
            <a:br>
              <a:rPr lang="en-US" b="1" dirty="0" smtClean="0">
                <a:solidFill>
                  <a:schemeClr val="bg1"/>
                </a:solidFill>
              </a:rPr>
            </a:br>
            <a:r>
              <a:rPr lang="el-GR" b="1" dirty="0" smtClean="0">
                <a:solidFill>
                  <a:schemeClr val="bg1"/>
                </a:solidFill>
              </a:rPr>
              <a:t>Μάθημα 1-</a:t>
            </a:r>
            <a:r>
              <a:rPr lang="en-US" b="1" dirty="0" smtClean="0">
                <a:solidFill>
                  <a:schemeClr val="bg1"/>
                </a:solidFill>
              </a:rPr>
              <a:t>4</a:t>
            </a:r>
            <a:r>
              <a:rPr lang="el-GR" b="1" dirty="0" smtClean="0">
                <a:solidFill>
                  <a:schemeClr val="bg1"/>
                </a:solidFill>
              </a:rPr>
              <a:t> : Φιλοσοφικές και θεωρητικές προσεγγίσεις</a:t>
            </a:r>
            <a:r>
              <a:rPr lang="el-GR" dirty="0" smtClean="0">
                <a:solidFill>
                  <a:schemeClr val="bg1"/>
                </a:solidFill>
              </a:rPr>
              <a:t/>
            </a:r>
            <a:br>
              <a:rPr lang="el-GR" dirty="0" smtClean="0">
                <a:solidFill>
                  <a:schemeClr val="bg1"/>
                </a:solidFill>
              </a:rPr>
            </a:b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220133" y="711200"/>
            <a:ext cx="8553530" cy="6740308"/>
          </a:xfrm>
          <a:prstGeom prst="rect">
            <a:avLst/>
          </a:prstGeom>
          <a:noFill/>
        </p:spPr>
        <p:txBody>
          <a:bodyPr wrap="square" rtlCol="0">
            <a:spAutoFit/>
          </a:bodyPr>
          <a:lstStyle/>
          <a:p>
            <a:r>
              <a:rPr lang="el-GR" sz="3600" dirty="0" smtClean="0">
                <a:solidFill>
                  <a:schemeClr val="bg1"/>
                </a:solidFill>
                <a:latin typeface="Calibri"/>
              </a:rPr>
              <a:t>Αμφισβήτηση της ύπαρξης μιας</a:t>
            </a:r>
          </a:p>
          <a:p>
            <a:r>
              <a:rPr lang="el-GR" sz="3600" dirty="0" smtClean="0">
                <a:solidFill>
                  <a:schemeClr val="bg1"/>
                </a:solidFill>
                <a:latin typeface="Calibri"/>
              </a:rPr>
              <a:t>αντικειμενικής πραγματικότητας από τον </a:t>
            </a:r>
            <a:r>
              <a:rPr lang="en-US" sz="3600" dirty="0" smtClean="0">
                <a:solidFill>
                  <a:schemeClr val="bg1"/>
                </a:solidFill>
                <a:latin typeface="Calibri"/>
              </a:rPr>
              <a:t>Thomas Kuhn “Structure of Scientific Revolutions” (1962)</a:t>
            </a:r>
            <a:r>
              <a:rPr lang="el-GR" sz="3600" dirty="0" smtClean="0">
                <a:solidFill>
                  <a:schemeClr val="bg1"/>
                </a:solidFill>
                <a:latin typeface="Calibri"/>
              </a:rPr>
              <a:t>   </a:t>
            </a:r>
            <a:r>
              <a:rPr lang="el-GR" sz="3600" dirty="0" smtClean="0">
                <a:solidFill>
                  <a:schemeClr val="bg1"/>
                </a:solidFill>
                <a:latin typeface="Wingdings"/>
                <a:ea typeface="Wingdings"/>
                <a:cs typeface="Wingdings"/>
              </a:rPr>
              <a:t> </a:t>
            </a:r>
            <a:r>
              <a:rPr lang="el-GR" sz="3600" dirty="0" smtClean="0">
                <a:solidFill>
                  <a:schemeClr val="bg1"/>
                </a:solidFill>
                <a:ea typeface="Wingdings"/>
                <a:cs typeface="Wingdings"/>
              </a:rPr>
              <a:t> Η θεωρία που υιοθετεί ο επιστήμονας για να μελετήσει το αντικείμενό του καθορίζει τον τρόπο που το</a:t>
            </a:r>
          </a:p>
          <a:p>
            <a:r>
              <a:rPr lang="el-GR" sz="3600" dirty="0" smtClean="0">
                <a:solidFill>
                  <a:schemeClr val="bg1"/>
                </a:solidFill>
                <a:ea typeface="Wingdings"/>
                <a:cs typeface="Wingdings"/>
              </a:rPr>
              <a:t>προσλμβάνει.</a:t>
            </a:r>
            <a:r>
              <a:rPr lang="el-GR" sz="3600" dirty="0">
                <a:solidFill>
                  <a:schemeClr val="bg1"/>
                </a:solidFill>
                <a:latin typeface="Wingdings"/>
                <a:ea typeface="Wingdings"/>
                <a:cs typeface="Wingdings"/>
              </a:rPr>
              <a:t> </a:t>
            </a:r>
            <a:r>
              <a:rPr lang="el-GR" sz="3600" dirty="0" smtClean="0">
                <a:solidFill>
                  <a:schemeClr val="bg1"/>
                </a:solidFill>
                <a:ea typeface="Wingdings"/>
                <a:cs typeface="Wingdings"/>
              </a:rPr>
              <a:t>Διαφορετικές θεωρίες οδηγούν σε διαφορετικές εκδοχές της κοινωνικής πραγμα</a:t>
            </a:r>
            <a:r>
              <a:rPr lang="el-GR" sz="3600" dirty="0">
                <a:solidFill>
                  <a:schemeClr val="bg1"/>
                </a:solidFill>
                <a:ea typeface="Wingdings"/>
                <a:cs typeface="Wingdings"/>
              </a:rPr>
              <a:t>τ</a:t>
            </a:r>
            <a:r>
              <a:rPr lang="el-GR" sz="3600" dirty="0" smtClean="0">
                <a:solidFill>
                  <a:schemeClr val="bg1"/>
                </a:solidFill>
                <a:ea typeface="Wingdings"/>
                <a:cs typeface="Wingdings"/>
              </a:rPr>
              <a:t>ικότητας.</a:t>
            </a:r>
            <a:r>
              <a:rPr lang="en-US" sz="3600" dirty="0" smtClean="0">
                <a:solidFill>
                  <a:schemeClr val="bg1"/>
                </a:solidFill>
              </a:rPr>
              <a:t> </a:t>
            </a:r>
            <a:r>
              <a:rPr lang="el-GR" sz="3600" dirty="0">
                <a:solidFill>
                  <a:schemeClr val="bg1"/>
                </a:solidFill>
                <a:ea typeface="Wingdings"/>
                <a:cs typeface="Wingdings"/>
              </a:rPr>
              <a:t>Ο</a:t>
            </a:r>
            <a:r>
              <a:rPr lang="el-GR" sz="3600" dirty="0" smtClean="0">
                <a:solidFill>
                  <a:schemeClr val="bg1"/>
                </a:solidFill>
                <a:ea typeface="Wingdings"/>
                <a:cs typeface="Wingdings"/>
              </a:rPr>
              <a:t>υδέτερα </a:t>
            </a:r>
            <a:r>
              <a:rPr lang="en-US" sz="3600" dirty="0" smtClean="0">
                <a:solidFill>
                  <a:schemeClr val="bg1"/>
                </a:solidFill>
                <a:ea typeface="Wingdings"/>
                <a:cs typeface="Wingdings"/>
              </a:rPr>
              <a:t> </a:t>
            </a:r>
            <a:endParaRPr lang="el-GR" sz="3600" dirty="0" smtClean="0">
              <a:solidFill>
                <a:schemeClr val="bg1"/>
              </a:solidFill>
              <a:ea typeface="Wingdings"/>
              <a:cs typeface="Wingdings"/>
            </a:endParaRPr>
          </a:p>
          <a:p>
            <a:r>
              <a:rPr lang="el-GR" sz="3600" dirty="0" smtClean="0">
                <a:solidFill>
                  <a:schemeClr val="bg1"/>
                </a:solidFill>
                <a:latin typeface="Calibri"/>
                <a:ea typeface="Wingdings"/>
                <a:cs typeface="Wingdings"/>
              </a:rPr>
              <a:t>εργαλεία δεν υπάρχουν.</a:t>
            </a:r>
            <a:endParaRPr lang="en-US" sz="3600" dirty="0" smtClean="0">
              <a:solidFill>
                <a:schemeClr val="bg1"/>
              </a:solidFill>
              <a:latin typeface="Calibri"/>
            </a:endParaRPr>
          </a:p>
          <a:p>
            <a:endParaRPr lang="en-US" sz="3600" dirty="0" smtClean="0">
              <a:solidFill>
                <a:schemeClr val="bg1"/>
              </a:solidFill>
            </a:endParaRPr>
          </a:p>
          <a:p>
            <a:endParaRPr lang="en-US" sz="3600" dirty="0">
              <a:solidFill>
                <a:schemeClr val="bg1"/>
              </a:solidFill>
            </a:endParaRPr>
          </a:p>
        </p:txBody>
      </p:sp>
      <p:sp>
        <p:nvSpPr>
          <p:cNvPr id="5" name="Title 4"/>
          <p:cNvSpPr>
            <a:spLocks noGrp="1"/>
          </p:cNvSpPr>
          <p:nvPr>
            <p:ph type="title"/>
          </p:nvPr>
        </p:nvSpPr>
        <p:spPr>
          <a:xfrm>
            <a:off x="457200" y="139700"/>
            <a:ext cx="8229600" cy="45719"/>
          </a:xfrm>
        </p:spPr>
        <p:txBody>
          <a:bodyPr>
            <a:normAutofit fontScale="90000"/>
          </a:bodyPr>
          <a:lstStyle/>
          <a:p>
            <a:endParaRPr lang="en-US"/>
          </a:p>
        </p:txBody>
      </p:sp>
      <p:sp>
        <p:nvSpPr>
          <p:cNvPr id="6" name="Content Placeholder 5"/>
          <p:cNvSpPr>
            <a:spLocks noGrp="1"/>
          </p:cNvSpPr>
          <p:nvPr>
            <p:ph idx="1"/>
          </p:nvPr>
        </p:nvSpPr>
        <p:spPr>
          <a:xfrm>
            <a:off x="69929" y="219286"/>
            <a:ext cx="8720667" cy="6282267"/>
          </a:xfrm>
        </p:spPr>
        <p:txBody>
          <a:bodyPr/>
          <a:lstStyle/>
          <a:p>
            <a:pPr marL="0" indent="0">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827706" y="2252133"/>
            <a:ext cx="7909894" cy="1815882"/>
          </a:xfrm>
          <a:prstGeom prst="rect">
            <a:avLst/>
          </a:prstGeom>
          <a:noFill/>
        </p:spPr>
        <p:txBody>
          <a:bodyPr wrap="square" rtlCol="0">
            <a:spAutoFit/>
          </a:bodyPr>
          <a:lstStyle/>
          <a:p>
            <a:r>
              <a:rPr lang="el-GR" sz="3600" dirty="0" smtClean="0">
                <a:solidFill>
                  <a:schemeClr val="bg1"/>
                </a:solidFill>
              </a:rPr>
              <a:t>      </a:t>
            </a:r>
            <a:r>
              <a:rPr lang="el-GR" sz="4000" b="1" dirty="0" smtClean="0">
                <a:solidFill>
                  <a:schemeClr val="bg1"/>
                </a:solidFill>
              </a:rPr>
              <a:t>Αντι-εμπειρική κατεύθυνση</a:t>
            </a:r>
          </a:p>
          <a:p>
            <a:endParaRPr lang="el-GR" sz="3600" dirty="0">
              <a:solidFill>
                <a:schemeClr val="bg1"/>
              </a:solidFill>
            </a:endParaRPr>
          </a:p>
          <a:p>
            <a:r>
              <a:rPr lang="el-GR" sz="3600" dirty="0" smtClean="0">
                <a:solidFill>
                  <a:schemeClr val="bg1"/>
                </a:solidFill>
              </a:rPr>
              <a:t> Σχετικιστική έναντι ρεαλιστικής θέσης</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609600" y="270933"/>
            <a:ext cx="8229600" cy="5632312"/>
          </a:xfrm>
          <a:prstGeom prst="rect">
            <a:avLst/>
          </a:prstGeom>
          <a:noFill/>
        </p:spPr>
        <p:txBody>
          <a:bodyPr wrap="square" rtlCol="0">
            <a:spAutoFit/>
          </a:bodyPr>
          <a:lstStyle/>
          <a:p>
            <a:r>
              <a:rPr lang="el-GR" sz="3600" dirty="0" smtClean="0">
                <a:solidFill>
                  <a:schemeClr val="bg1"/>
                </a:solidFill>
              </a:rPr>
              <a:t>       Ακραία σχετικιστική θέση </a:t>
            </a:r>
          </a:p>
          <a:p>
            <a:pPr marL="571500" indent="-571500">
              <a:buFont typeface="Wingdings" charset="0"/>
              <a:buChar char=" "/>
            </a:pPr>
            <a:r>
              <a:rPr lang="el-GR" sz="3600" dirty="0" smtClean="0">
                <a:solidFill>
                  <a:schemeClr val="bg1"/>
                </a:solidFill>
                <a:latin typeface="Wingdings"/>
                <a:ea typeface="Wingdings"/>
                <a:cs typeface="Wingdings"/>
              </a:rPr>
              <a:t>   </a:t>
            </a:r>
          </a:p>
          <a:p>
            <a:r>
              <a:rPr lang="el-GR" sz="3600" dirty="0" smtClean="0">
                <a:solidFill>
                  <a:schemeClr val="bg1"/>
                </a:solidFill>
                <a:latin typeface="Calibri"/>
                <a:ea typeface="Wingdings"/>
                <a:cs typeface="Wingdings"/>
              </a:rPr>
              <a:t>Η κοινωνική πραγματικότητα </a:t>
            </a:r>
          </a:p>
          <a:p>
            <a:r>
              <a:rPr lang="el-GR" sz="3600" u="heavy" dirty="0">
                <a:solidFill>
                  <a:schemeClr val="bg1"/>
                </a:solidFill>
                <a:latin typeface="Calibri"/>
                <a:ea typeface="Wingdings"/>
                <a:cs typeface="Wingdings"/>
              </a:rPr>
              <a:t>δ</a:t>
            </a:r>
            <a:r>
              <a:rPr lang="el-GR" sz="3600" u="heavy" dirty="0" smtClean="0">
                <a:solidFill>
                  <a:schemeClr val="bg1"/>
                </a:solidFill>
                <a:latin typeface="Calibri"/>
                <a:ea typeface="Wingdings"/>
                <a:cs typeface="Wingdings"/>
              </a:rPr>
              <a:t>ημιουργείται υποκειμενικά</a:t>
            </a:r>
            <a:r>
              <a:rPr lang="el-GR" sz="3600" dirty="0" smtClean="0">
                <a:solidFill>
                  <a:schemeClr val="bg1"/>
                </a:solidFill>
                <a:latin typeface="Calibri"/>
                <a:ea typeface="Wingdings"/>
                <a:cs typeface="Wingdings"/>
              </a:rPr>
              <a:t>.</a:t>
            </a:r>
          </a:p>
          <a:p>
            <a:endParaRPr lang="el-GR" sz="3600" dirty="0">
              <a:solidFill>
                <a:schemeClr val="bg1"/>
              </a:solidFill>
              <a:latin typeface="Calibri"/>
              <a:ea typeface="Wingdings"/>
              <a:cs typeface="Wingdings"/>
            </a:endParaRPr>
          </a:p>
          <a:p>
            <a:endParaRPr lang="el-GR" sz="3600" dirty="0" smtClean="0">
              <a:solidFill>
                <a:schemeClr val="bg1"/>
              </a:solidFill>
              <a:latin typeface="Calibri"/>
              <a:ea typeface="Wingdings"/>
              <a:cs typeface="Wingdings"/>
            </a:endParaRPr>
          </a:p>
          <a:p>
            <a:r>
              <a:rPr lang="el-GR" sz="3600" dirty="0" smtClean="0">
                <a:solidFill>
                  <a:schemeClr val="bg1"/>
                </a:solidFill>
              </a:rPr>
              <a:t>Η </a:t>
            </a:r>
            <a:r>
              <a:rPr lang="el-GR" sz="3600" dirty="0">
                <a:solidFill>
                  <a:schemeClr val="bg1"/>
                </a:solidFill>
              </a:rPr>
              <a:t>κοινωνική πραγματικότητα </a:t>
            </a:r>
            <a:r>
              <a:rPr lang="el-GR" sz="3600" b="1" dirty="0">
                <a:solidFill>
                  <a:schemeClr val="bg1"/>
                </a:solidFill>
              </a:rPr>
              <a:t>δημιουργείται υποκειμενικά </a:t>
            </a:r>
            <a:r>
              <a:rPr lang="el-GR" sz="3600" dirty="0">
                <a:solidFill>
                  <a:schemeClr val="bg1"/>
                </a:solidFill>
              </a:rPr>
              <a:t>και </a:t>
            </a:r>
            <a:r>
              <a:rPr lang="el-GR" sz="3600" b="1" dirty="0">
                <a:solidFill>
                  <a:schemeClr val="bg1"/>
                </a:solidFill>
              </a:rPr>
              <a:t>δεν μπορεί να υπάρξει </a:t>
            </a:r>
            <a:r>
              <a:rPr lang="el-GR" sz="3600" dirty="0">
                <a:solidFill>
                  <a:schemeClr val="bg1"/>
                </a:solidFill>
              </a:rPr>
              <a:t>έξω από προσωπικά</a:t>
            </a:r>
          </a:p>
          <a:p>
            <a:r>
              <a:rPr lang="el-GR" sz="3600" dirty="0">
                <a:solidFill>
                  <a:schemeClr val="bg1"/>
                </a:solidFill>
              </a:rPr>
              <a:t>συστήματα ιδεών, αξιών και πεποιθήσεων</a:t>
            </a:r>
            <a:endParaRPr lang="en-US" sz="3600" dirty="0">
              <a:solidFill>
                <a:schemeClr val="bg1"/>
              </a:solidFill>
            </a:endParaRPr>
          </a:p>
        </p:txBody>
      </p:sp>
      <p:sp>
        <p:nvSpPr>
          <p:cNvPr id="3" name="Down Arrow 2"/>
          <p:cNvSpPr/>
          <p:nvPr/>
        </p:nvSpPr>
        <p:spPr>
          <a:xfrm>
            <a:off x="3793067" y="2726267"/>
            <a:ext cx="484632" cy="4064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440267" y="220133"/>
            <a:ext cx="8432800" cy="6186310"/>
          </a:xfrm>
          <a:prstGeom prst="rect">
            <a:avLst/>
          </a:prstGeom>
          <a:noFill/>
        </p:spPr>
        <p:txBody>
          <a:bodyPr wrap="square" rtlCol="0">
            <a:spAutoFit/>
          </a:bodyPr>
          <a:lstStyle/>
          <a:p>
            <a:r>
              <a:rPr lang="el-GR" sz="3600" dirty="0" smtClean="0">
                <a:solidFill>
                  <a:schemeClr val="bg1"/>
                </a:solidFill>
              </a:rPr>
              <a:t>                    Ρεαλιστική θέση</a:t>
            </a:r>
          </a:p>
          <a:p>
            <a:r>
              <a:rPr lang="el-GR" sz="3600" dirty="0" smtClean="0">
                <a:solidFill>
                  <a:schemeClr val="bg1"/>
                </a:solidFill>
              </a:rPr>
              <a:t>    </a:t>
            </a:r>
          </a:p>
          <a:p>
            <a:r>
              <a:rPr lang="el-GR" sz="3600" dirty="0" smtClean="0">
                <a:solidFill>
                  <a:schemeClr val="bg1"/>
                </a:solidFill>
              </a:rPr>
              <a:t>                               </a:t>
            </a:r>
            <a:endParaRPr lang="en-US" sz="3600" dirty="0" smtClean="0"/>
          </a:p>
          <a:p>
            <a:r>
              <a:rPr lang="el-GR" sz="3600" dirty="0" smtClean="0">
                <a:solidFill>
                  <a:schemeClr val="bg1"/>
                </a:solidFill>
              </a:rPr>
              <a:t>Η υποκειμενική διάσταση στην κοινωνική έρευνα δεν δικαιολογεί την ακραία σχετικιστική άποψη για τη επιστήμη. Η πραγματικότητα όντως αλλοιώνεται από τις υποκειμενικές αντιλήψεις αλλά δεν σημαίνει ότι δεν υφίσταται</a:t>
            </a:r>
            <a:r>
              <a:rPr lang="en-GB" sz="3600" dirty="0" smtClean="0">
                <a:solidFill>
                  <a:schemeClr val="bg1"/>
                </a:solidFill>
              </a:rPr>
              <a:t> (Roger </a:t>
            </a:r>
            <a:r>
              <a:rPr lang="en-GB" sz="3600" dirty="0" err="1" smtClean="0">
                <a:solidFill>
                  <a:schemeClr val="bg1"/>
                </a:solidFill>
              </a:rPr>
              <a:t>Trigg</a:t>
            </a:r>
            <a:r>
              <a:rPr lang="en-GB" sz="3600" dirty="0" smtClean="0">
                <a:solidFill>
                  <a:schemeClr val="bg1"/>
                </a:solidFill>
              </a:rPr>
              <a:t>, </a:t>
            </a:r>
            <a:r>
              <a:rPr lang="en-GB" sz="3600" dirty="0" err="1" smtClean="0">
                <a:solidFill>
                  <a:schemeClr val="bg1"/>
                </a:solidFill>
              </a:rPr>
              <a:t>Clifforg</a:t>
            </a:r>
            <a:r>
              <a:rPr lang="en-GB" sz="3600" dirty="0" smtClean="0">
                <a:solidFill>
                  <a:schemeClr val="bg1"/>
                </a:solidFill>
              </a:rPr>
              <a:t> Geertz)</a:t>
            </a:r>
            <a:endParaRPr lang="el-GR" sz="3600" dirty="0" smtClean="0">
              <a:solidFill>
                <a:schemeClr val="bg1"/>
              </a:solidFill>
            </a:endParaRPr>
          </a:p>
          <a:p>
            <a:r>
              <a:rPr lang="el-GR" sz="3600" dirty="0" smtClean="0">
                <a:solidFill>
                  <a:schemeClr val="bg1"/>
                </a:solidFill>
              </a:rPr>
              <a:t> </a:t>
            </a:r>
            <a:endParaRPr lang="en-US" sz="3600" dirty="0">
              <a:solidFill>
                <a:schemeClr val="bg1"/>
              </a:solidFill>
            </a:endParaRPr>
          </a:p>
        </p:txBody>
      </p:sp>
      <p:sp>
        <p:nvSpPr>
          <p:cNvPr id="3" name="Down Arrow 2"/>
          <p:cNvSpPr/>
          <p:nvPr/>
        </p:nvSpPr>
        <p:spPr>
          <a:xfrm>
            <a:off x="3843866" y="1270000"/>
            <a:ext cx="778933" cy="491067"/>
          </a:xfrm>
          <a:prstGeom prst="downArrow">
            <a:avLst>
              <a:gd name="adj1" fmla="val 50000"/>
              <a:gd name="adj2" fmla="val 6048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5719"/>
          </a:xfrm>
        </p:spPr>
        <p:txBody>
          <a:bodyPr>
            <a:normAutofit fontScale="90000"/>
          </a:bodyPr>
          <a:lstStyle/>
          <a:p>
            <a:endParaRPr lang="en-US" dirty="0"/>
          </a:p>
        </p:txBody>
      </p:sp>
      <p:sp>
        <p:nvSpPr>
          <p:cNvPr id="5" name="Content Placeholder 4"/>
          <p:cNvSpPr>
            <a:spLocks noGrp="1"/>
          </p:cNvSpPr>
          <p:nvPr>
            <p:ph idx="1"/>
          </p:nvPr>
        </p:nvSpPr>
        <p:spPr>
          <a:xfrm>
            <a:off x="457200" y="320358"/>
            <a:ext cx="8229600" cy="5805806"/>
          </a:xfrm>
        </p:spPr>
        <p:txBody>
          <a:bodyPr>
            <a:normAutofit/>
          </a:bodyPr>
          <a:lstStyle/>
          <a:p>
            <a:pPr marL="0" indent="0">
              <a:buNone/>
            </a:pPr>
            <a:endParaRPr lang="el-GR" sz="3600" dirty="0">
              <a:solidFill>
                <a:schemeClr val="bg1"/>
              </a:solidFill>
            </a:endParaRPr>
          </a:p>
          <a:p>
            <a:pPr marL="0" indent="0">
              <a:buNone/>
            </a:pPr>
            <a:r>
              <a:rPr lang="en-GB" sz="3600" dirty="0" smtClean="0">
                <a:solidFill>
                  <a:schemeClr val="bg1"/>
                </a:solidFill>
              </a:rPr>
              <a:t>Roger </a:t>
            </a:r>
            <a:r>
              <a:rPr lang="en-GB" sz="3600" dirty="0" err="1" smtClean="0">
                <a:solidFill>
                  <a:schemeClr val="bg1"/>
                </a:solidFill>
              </a:rPr>
              <a:t>Trigg</a:t>
            </a:r>
            <a:r>
              <a:rPr lang="en-GB" sz="3600" dirty="0" smtClean="0">
                <a:solidFill>
                  <a:schemeClr val="bg1"/>
                </a:solidFill>
              </a:rPr>
              <a:t>, Clifford Geertz</a:t>
            </a:r>
            <a:r>
              <a:rPr lang="el-GR" sz="3600" dirty="0" smtClean="0">
                <a:solidFill>
                  <a:schemeClr val="bg1"/>
                </a:solidFill>
              </a:rPr>
              <a:t>              «Πάντα υπάρχει εξωτερική πραγματικότητα ανεξάρτητα από τις εννοιολογικές  κατηγορίες και τις απόψεις των ανθρώπων.</a:t>
            </a:r>
            <a:r>
              <a:rPr lang="en-GB" sz="3600" dirty="0" smtClean="0">
                <a:solidFill>
                  <a:schemeClr val="bg1"/>
                </a:solidFill>
              </a:rPr>
              <a:t> </a:t>
            </a:r>
            <a:r>
              <a:rPr lang="el-GR" sz="3600" dirty="0">
                <a:solidFill>
                  <a:schemeClr val="bg1"/>
                </a:solidFill>
              </a:rPr>
              <a:t>Η</a:t>
            </a:r>
            <a:r>
              <a:rPr lang="en-GB" sz="3600" dirty="0" smtClean="0">
                <a:solidFill>
                  <a:schemeClr val="bg1"/>
                </a:solidFill>
              </a:rPr>
              <a:t> </a:t>
            </a:r>
            <a:r>
              <a:rPr lang="el-GR" sz="3600" dirty="0" smtClean="0">
                <a:solidFill>
                  <a:schemeClr val="bg1"/>
                </a:solidFill>
              </a:rPr>
              <a:t>αντικειμενική πραγματικότητα έχει την κακή συνήθεια να παρεμβαίνει ό,τι και αν πιστεύουν οι άνθρωποι»</a:t>
            </a:r>
          </a:p>
          <a:p>
            <a:pPr marL="0" indent="0">
              <a:buNone/>
            </a:pPr>
            <a:endParaRPr lang="en-US" sz="3600" dirty="0">
              <a:solidFill>
                <a:schemeClr val="bg1"/>
              </a:solidFill>
            </a:endParaRPr>
          </a:p>
        </p:txBody>
      </p:sp>
      <p:sp>
        <p:nvSpPr>
          <p:cNvPr id="6" name="Right Arrow 5"/>
          <p:cNvSpPr/>
          <p:nvPr/>
        </p:nvSpPr>
        <p:spPr>
          <a:xfrm>
            <a:off x="5723468" y="1083733"/>
            <a:ext cx="978408" cy="5080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5553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6028267"/>
          </a:xfrm>
        </p:spPr>
        <p:txBody>
          <a:bodyPr>
            <a:normAutofit lnSpcReduction="10000"/>
          </a:bodyPr>
          <a:lstStyle/>
          <a:p>
            <a:pPr marL="0" indent="0">
              <a:buNone/>
            </a:pPr>
            <a:r>
              <a:rPr lang="el-GR" sz="3600" dirty="0" smtClean="0">
                <a:solidFill>
                  <a:schemeClr val="bg1"/>
                </a:solidFill>
              </a:rPr>
              <a:t>• Στη σύγχρονη επιστημολογία δεν τίθεται το ερώτημα αν μπορεί να υπάρξει ο απόλυτος διαχωρισμός αντικειμενικών κοινωνικών δεδομένων και υποκειμενικών αξιών αλλά πώς συναρθρώνονται.</a:t>
            </a:r>
          </a:p>
          <a:p>
            <a:pPr marL="0" indent="0">
              <a:buNone/>
            </a:pPr>
            <a:r>
              <a:rPr lang="el-GR" sz="3600" dirty="0" smtClean="0">
                <a:solidFill>
                  <a:schemeClr val="bg1"/>
                </a:solidFill>
              </a:rPr>
              <a:t>• Συνυπολογίζεται </a:t>
            </a:r>
            <a:r>
              <a:rPr lang="el-GR" sz="3600" dirty="0">
                <a:solidFill>
                  <a:schemeClr val="bg1"/>
                </a:solidFill>
              </a:rPr>
              <a:t>το συμφραζόμενο πλαίσιο, η αλληλεπίδραση ερευνητή-ερευνώμενου, οι προθέσεις του ερευνητή (συνειδητές/</a:t>
            </a:r>
            <a:r>
              <a:rPr lang="el-GR" sz="3600" dirty="0" smtClean="0">
                <a:solidFill>
                  <a:schemeClr val="bg1"/>
                </a:solidFill>
              </a:rPr>
              <a:t>ασυνείδητες). Τα δεδομένα που συγκεντρώνονται είναι ήδη εννοιολογικά σημαδεμένα.</a:t>
            </a:r>
          </a:p>
          <a:p>
            <a:pPr marL="0" indent="0">
              <a:buNone/>
            </a:pPr>
            <a:endParaRPr lang="en-US" dirty="0">
              <a:solidFill>
                <a:schemeClr val="bg1"/>
              </a:solidFill>
            </a:endParaRPr>
          </a:p>
        </p:txBody>
      </p:sp>
    </p:spTree>
    <p:extLst>
      <p:ext uri="{BB962C8B-B14F-4D97-AF65-F5344CB8AC3E}">
        <p14:creationId xmlns:p14="http://schemas.microsoft.com/office/powerpoint/2010/main" val="143067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p:cNvSpPr txBox="1"/>
          <p:nvPr/>
        </p:nvSpPr>
        <p:spPr>
          <a:xfrm>
            <a:off x="575733" y="355600"/>
            <a:ext cx="8144934" cy="5632312"/>
          </a:xfrm>
          <a:prstGeom prst="rect">
            <a:avLst/>
          </a:prstGeom>
          <a:noFill/>
        </p:spPr>
        <p:txBody>
          <a:bodyPr wrap="square" rtlCol="0">
            <a:spAutoFit/>
          </a:bodyPr>
          <a:lstStyle/>
          <a:p>
            <a:r>
              <a:rPr lang="el-GR" sz="3600" dirty="0" smtClean="0">
                <a:solidFill>
                  <a:schemeClr val="bg1"/>
                </a:solidFill>
              </a:rPr>
              <a:t>Η επιστημονική διερεύνηση διαφέρει από τους άλλους τρόπους απεικόνισης της κοινωνικής πραγματικότητας</a:t>
            </a:r>
          </a:p>
          <a:p>
            <a:endParaRPr lang="el-GR" sz="3600" dirty="0" smtClean="0">
              <a:solidFill>
                <a:schemeClr val="bg1"/>
              </a:solidFill>
            </a:endParaRPr>
          </a:p>
          <a:p>
            <a:r>
              <a:rPr lang="el-GR" sz="3600" dirty="0" smtClean="0">
                <a:solidFill>
                  <a:schemeClr val="bg1"/>
                </a:solidFill>
              </a:rPr>
              <a:t>• θεωρία</a:t>
            </a:r>
          </a:p>
          <a:p>
            <a:r>
              <a:rPr lang="el-GR" sz="3600" dirty="0" smtClean="0">
                <a:solidFill>
                  <a:schemeClr val="bg1"/>
                </a:solidFill>
              </a:rPr>
              <a:t>• υποθέσεις</a:t>
            </a:r>
          </a:p>
          <a:p>
            <a:r>
              <a:rPr lang="el-GR" sz="3600" dirty="0" smtClean="0">
                <a:solidFill>
                  <a:schemeClr val="bg1"/>
                </a:solidFill>
              </a:rPr>
              <a:t>• εμπειρικός έλεγχος υποθέσεων</a:t>
            </a:r>
          </a:p>
          <a:p>
            <a:r>
              <a:rPr lang="el-GR" sz="3600" dirty="0" smtClean="0">
                <a:solidFill>
                  <a:schemeClr val="bg1"/>
                </a:solidFill>
              </a:rPr>
              <a:t>• λογική συνοχή</a:t>
            </a:r>
          </a:p>
          <a:p>
            <a:r>
              <a:rPr lang="el-GR" sz="3600" dirty="0" smtClean="0">
                <a:solidFill>
                  <a:schemeClr val="bg1"/>
                </a:solidFill>
              </a:rPr>
              <a:t>• κριτική τοποθέτηση της επιστημονικής</a:t>
            </a:r>
          </a:p>
          <a:p>
            <a:r>
              <a:rPr lang="el-GR" sz="3600" dirty="0">
                <a:solidFill>
                  <a:schemeClr val="bg1"/>
                </a:solidFill>
              </a:rPr>
              <a:t> </a:t>
            </a:r>
            <a:r>
              <a:rPr lang="el-GR" sz="3600" dirty="0" smtClean="0">
                <a:solidFill>
                  <a:schemeClr val="bg1"/>
                </a:solidFill>
              </a:rPr>
              <a:t>  κοινότητας</a:t>
            </a:r>
            <a:endParaRPr lang="en-US" sz="3600" dirty="0">
              <a:solidFill>
                <a:schemeClr val="bg1"/>
              </a:solidFill>
            </a:endParaRPr>
          </a:p>
        </p:txBody>
      </p:sp>
    </p:spTree>
    <p:extLst>
      <p:ext uri="{BB962C8B-B14F-4D97-AF65-F5344CB8AC3E}">
        <p14:creationId xmlns:p14="http://schemas.microsoft.com/office/powerpoint/2010/main" val="817124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946568" y="1640926"/>
            <a:ext cx="5559860" cy="2862322"/>
          </a:xfrm>
          <a:prstGeom prst="rect">
            <a:avLst/>
          </a:prstGeom>
          <a:noFill/>
        </p:spPr>
        <p:txBody>
          <a:bodyPr wrap="square" rtlCol="0">
            <a:spAutoFit/>
          </a:bodyPr>
          <a:lstStyle/>
          <a:p>
            <a:r>
              <a:rPr lang="el-GR" sz="3600" dirty="0" smtClean="0">
                <a:solidFill>
                  <a:schemeClr val="bg1"/>
                </a:solidFill>
              </a:rPr>
              <a:t>               Θετικισμός</a:t>
            </a:r>
          </a:p>
          <a:p>
            <a:endParaRPr lang="el-GR" sz="3600" dirty="0" smtClean="0">
              <a:solidFill>
                <a:schemeClr val="bg1"/>
              </a:solidFill>
            </a:endParaRPr>
          </a:p>
          <a:p>
            <a:r>
              <a:rPr lang="el-GR" sz="3600" dirty="0" smtClean="0">
                <a:solidFill>
                  <a:schemeClr val="bg1"/>
                </a:solidFill>
              </a:rPr>
              <a:t>                  έναντι</a:t>
            </a:r>
          </a:p>
          <a:p>
            <a:endParaRPr lang="el-GR" sz="3600" dirty="0" smtClean="0">
              <a:solidFill>
                <a:schemeClr val="bg1"/>
              </a:solidFill>
            </a:endParaRPr>
          </a:p>
          <a:p>
            <a:r>
              <a:rPr lang="el-GR" sz="3600" dirty="0" smtClean="0">
                <a:solidFill>
                  <a:schemeClr val="bg1"/>
                </a:solidFill>
              </a:rPr>
              <a:t>  Ερμηνευτικής προσέγγισης</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982133" y="440267"/>
            <a:ext cx="7394814" cy="1754327"/>
          </a:xfrm>
          <a:prstGeom prst="rect">
            <a:avLst/>
          </a:prstGeom>
          <a:noFill/>
        </p:spPr>
        <p:txBody>
          <a:bodyPr wrap="square" rtlCol="0">
            <a:spAutoFit/>
          </a:bodyPr>
          <a:lstStyle/>
          <a:p>
            <a:pPr algn="ctr"/>
            <a:r>
              <a:rPr lang="el-GR" sz="3600" dirty="0" smtClean="0">
                <a:solidFill>
                  <a:schemeClr val="bg1"/>
                </a:solidFill>
              </a:rPr>
              <a:t>      Ο Δομολειτουργισμός είναι κυρίαρχη θεωρητική προσέγγιση του θετικισμού</a:t>
            </a:r>
            <a:endParaRPr lang="en-US" sz="3600" dirty="0">
              <a:solidFill>
                <a:schemeClr val="bg1"/>
              </a:solidFill>
            </a:endParaRPr>
          </a:p>
        </p:txBody>
      </p:sp>
      <p:sp>
        <p:nvSpPr>
          <p:cNvPr id="3" name="TextBox 2"/>
          <p:cNvSpPr txBox="1"/>
          <p:nvPr/>
        </p:nvSpPr>
        <p:spPr>
          <a:xfrm>
            <a:off x="406400" y="2186262"/>
            <a:ext cx="8314267" cy="3416320"/>
          </a:xfrm>
          <a:prstGeom prst="rect">
            <a:avLst/>
          </a:prstGeom>
          <a:noFill/>
        </p:spPr>
        <p:txBody>
          <a:bodyPr wrap="square" rtlCol="0">
            <a:spAutoFit/>
          </a:bodyPr>
          <a:lstStyle/>
          <a:p>
            <a:r>
              <a:rPr lang="el-GR" sz="3600" dirty="0">
                <a:solidFill>
                  <a:schemeClr val="bg1"/>
                </a:solidFill>
              </a:rPr>
              <a:t>Ψ</a:t>
            </a:r>
            <a:r>
              <a:rPr lang="el-GR" sz="3600" dirty="0" smtClean="0">
                <a:solidFill>
                  <a:schemeClr val="bg1"/>
                </a:solidFill>
              </a:rPr>
              <a:t>άχνει για μεταβλητές που προβλέπουν την ανθρώπινη συμπεριφορά</a:t>
            </a:r>
          </a:p>
          <a:p>
            <a:r>
              <a:rPr lang="en-GB" sz="3600" dirty="0" err="1" smtClean="0">
                <a:solidFill>
                  <a:schemeClr val="bg1"/>
                </a:solidFill>
              </a:rPr>
              <a:t>Talcot</a:t>
            </a:r>
            <a:r>
              <a:rPr lang="en-GB" sz="3600" dirty="0" smtClean="0">
                <a:solidFill>
                  <a:schemeClr val="bg1"/>
                </a:solidFill>
              </a:rPr>
              <a:t> Parsons (1902-1979):</a:t>
            </a:r>
            <a:r>
              <a:rPr lang="el-GR" sz="3600" dirty="0" smtClean="0">
                <a:solidFill>
                  <a:schemeClr val="bg1"/>
                </a:solidFill>
              </a:rPr>
              <a:t> μεγαθεωρία </a:t>
            </a:r>
            <a:r>
              <a:rPr lang="en-GB" sz="3600" dirty="0" smtClean="0">
                <a:solidFill>
                  <a:schemeClr val="bg1"/>
                </a:solidFill>
              </a:rPr>
              <a:t> </a:t>
            </a:r>
            <a:r>
              <a:rPr lang="el-GR" sz="3600" dirty="0" smtClean="0">
                <a:solidFill>
                  <a:schemeClr val="bg1"/>
                </a:solidFill>
              </a:rPr>
              <a:t>γενικοί κανόνες που εξηγούν την κανονικότητα των κοινωνικών φαινομένων και αυτό αποδεικνύεται εμπειρικά</a:t>
            </a:r>
            <a:endParaRPr lang="en-US" sz="3600" dirty="0">
              <a:solidFill>
                <a:schemeClr val="bg1"/>
              </a:solidFill>
            </a:endParaRPr>
          </a:p>
        </p:txBody>
      </p:sp>
      <p:sp>
        <p:nvSpPr>
          <p:cNvPr id="5" name="Right Arrow 4"/>
          <p:cNvSpPr/>
          <p:nvPr/>
        </p:nvSpPr>
        <p:spPr>
          <a:xfrm>
            <a:off x="8165592" y="3415284"/>
            <a:ext cx="55507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253407" y="1127246"/>
            <a:ext cx="7203174" cy="646331"/>
          </a:xfrm>
          <a:prstGeom prst="rect">
            <a:avLst/>
          </a:prstGeom>
          <a:noFill/>
        </p:spPr>
        <p:txBody>
          <a:bodyPr wrap="square" rtlCol="0">
            <a:spAutoFit/>
          </a:bodyPr>
          <a:lstStyle/>
          <a:p>
            <a:r>
              <a:rPr lang="el-GR" sz="3600" dirty="0" smtClean="0">
                <a:solidFill>
                  <a:schemeClr val="bg1"/>
                </a:solidFill>
              </a:rPr>
              <a:t>    Ερμηνευτική</a:t>
            </a:r>
            <a:r>
              <a:rPr lang="el-GR" dirty="0" smtClean="0"/>
              <a:t>   </a:t>
            </a:r>
            <a:r>
              <a:rPr lang="el-GR" sz="3600" dirty="0" smtClean="0">
                <a:solidFill>
                  <a:schemeClr val="bg1"/>
                </a:solidFill>
              </a:rPr>
              <a:t>προσέγγιση</a:t>
            </a:r>
            <a:endParaRPr lang="en-US" sz="3600" dirty="0">
              <a:solidFill>
                <a:schemeClr val="bg1"/>
              </a:solidFill>
            </a:endParaRPr>
          </a:p>
        </p:txBody>
      </p:sp>
      <p:sp>
        <p:nvSpPr>
          <p:cNvPr id="6" name="TextBox 5"/>
          <p:cNvSpPr txBox="1"/>
          <p:nvPr/>
        </p:nvSpPr>
        <p:spPr>
          <a:xfrm>
            <a:off x="399582" y="3488267"/>
            <a:ext cx="8056999" cy="2862322"/>
          </a:xfrm>
          <a:prstGeom prst="rect">
            <a:avLst/>
          </a:prstGeom>
          <a:noFill/>
        </p:spPr>
        <p:txBody>
          <a:bodyPr wrap="square" rtlCol="0">
            <a:spAutoFit/>
          </a:bodyPr>
          <a:lstStyle/>
          <a:p>
            <a:r>
              <a:rPr lang="el-GR" sz="3600" dirty="0" smtClean="0">
                <a:solidFill>
                  <a:schemeClr val="bg1"/>
                </a:solidFill>
              </a:rPr>
              <a:t>Δεν υπάρχει ενιαία επιστημονική μέθοδος. Η κοινωνική πραγματικότητα κατασκευάζεται</a:t>
            </a:r>
            <a:r>
              <a:rPr lang="en-GB" sz="3600" dirty="0" smtClean="0">
                <a:solidFill>
                  <a:schemeClr val="bg1"/>
                </a:solidFill>
              </a:rPr>
              <a:t> </a:t>
            </a:r>
            <a:r>
              <a:rPr lang="el-GR" sz="3600" dirty="0" smtClean="0">
                <a:solidFill>
                  <a:schemeClr val="bg1"/>
                </a:solidFill>
              </a:rPr>
              <a:t>μέσα από τα νοήματα  που αποδίδουν τα υποκείμενα στη συμπεριφορά τη δική τους και των άλλων</a:t>
            </a:r>
            <a:endParaRPr lang="en-US" sz="3600" dirty="0">
              <a:solidFill>
                <a:schemeClr val="bg1"/>
              </a:solidFill>
            </a:endParaRPr>
          </a:p>
        </p:txBody>
      </p:sp>
      <p:sp>
        <p:nvSpPr>
          <p:cNvPr id="5" name="Down Arrow 4"/>
          <p:cNvSpPr/>
          <p:nvPr/>
        </p:nvSpPr>
        <p:spPr>
          <a:xfrm>
            <a:off x="3962400" y="2167467"/>
            <a:ext cx="484632" cy="57573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0"/>
            <a:ext cx="9144000" cy="6858002"/>
          </a:xfrm>
        </p:spPr>
        <p:txBody>
          <a:bodyPr>
            <a:noAutofit/>
          </a:bodyPr>
          <a:lstStyle/>
          <a:p>
            <a:r>
              <a:rPr lang="el-GR" sz="3600" dirty="0" smtClean="0">
                <a:solidFill>
                  <a:schemeClr val="bg1"/>
                </a:solidFill>
              </a:rPr>
              <a:t>Στόχος της έρευνας: Σύνδεση εμπειρικού υλικού με τη θεωρία μέσα από τις ερευνητικές μεθόδους</a:t>
            </a:r>
            <a:br>
              <a:rPr lang="el-GR" sz="3600" dirty="0" smtClean="0">
                <a:solidFill>
                  <a:schemeClr val="bg1"/>
                </a:solidFill>
              </a:rPr>
            </a:br>
            <a:r>
              <a:rPr lang="en-GB" sz="3600" dirty="0" smtClean="0">
                <a:solidFill>
                  <a:schemeClr val="bg1"/>
                </a:solidFill>
              </a:rPr>
              <a:t/>
            </a:r>
            <a:br>
              <a:rPr lang="en-GB" sz="3600" dirty="0" smtClean="0">
                <a:solidFill>
                  <a:schemeClr val="bg1"/>
                </a:solidFill>
              </a:rPr>
            </a:br>
            <a:r>
              <a:rPr lang="el-GR" sz="3600" dirty="0" smtClean="0">
                <a:solidFill>
                  <a:schemeClr val="bg1"/>
                </a:solidFill>
              </a:rPr>
              <a:t>Διάλογος ανάμεσα στις απόψεις  και τις θεωρίες για την κοινωνική πραγματικότητα και τα δεδομένα που την αντιπροσωπεύουν</a:t>
            </a:r>
            <a:br>
              <a:rPr lang="el-GR" sz="3600" dirty="0" smtClean="0">
                <a:solidFill>
                  <a:schemeClr val="bg1"/>
                </a:solidFill>
              </a:rPr>
            </a:br>
            <a:r>
              <a:rPr lang="el-GR" sz="3600" dirty="0" smtClean="0"/>
              <a:t/>
            </a:r>
            <a:br>
              <a:rPr lang="el-GR" sz="3600" dirty="0" smtClean="0"/>
            </a:br>
            <a:r>
              <a:rPr lang="el-GR" sz="3600" dirty="0" smtClean="0">
                <a:solidFill>
                  <a:schemeClr val="bg1"/>
                </a:solidFill>
              </a:rPr>
              <a:t>Η  μορφή του διαλόγου καθορίζεται σε μεγάλο βαθμό από τις μεθόδους και τις τεχνικές που εφαρμόζονται</a:t>
            </a:r>
            <a:br>
              <a:rPr lang="el-GR" sz="3600" dirty="0" smtClean="0">
                <a:solidFill>
                  <a:schemeClr val="bg1"/>
                </a:solidFill>
              </a:rPr>
            </a:br>
            <a:r>
              <a:rPr lang="el-GR" sz="3600" dirty="0" smtClean="0"/>
              <a:t/>
            </a:r>
            <a:br>
              <a:rPr lang="el-GR" sz="3600" dirty="0" smtClean="0"/>
            </a:br>
            <a:endParaRPr lang="en-US" sz="3600" dirty="0"/>
          </a:p>
        </p:txBody>
      </p:sp>
      <p:sp>
        <p:nvSpPr>
          <p:cNvPr id="3" name="TextBox 2"/>
          <p:cNvSpPr txBox="1"/>
          <p:nvPr/>
        </p:nvSpPr>
        <p:spPr>
          <a:xfrm>
            <a:off x="7977364" y="5821720"/>
            <a:ext cx="184666" cy="369332"/>
          </a:xfrm>
          <a:prstGeom prst="rect">
            <a:avLst/>
          </a:prstGeom>
          <a:noFill/>
        </p:spPr>
        <p:txBody>
          <a:bodyPr wrap="none" rtlCol="0">
            <a:spAutoFit/>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10" name="TextBox 9"/>
          <p:cNvSpPr txBox="1"/>
          <p:nvPr/>
        </p:nvSpPr>
        <p:spPr>
          <a:xfrm>
            <a:off x="220133" y="524933"/>
            <a:ext cx="8754534" cy="6001642"/>
          </a:xfrm>
          <a:prstGeom prst="rect">
            <a:avLst/>
          </a:prstGeom>
          <a:noFill/>
        </p:spPr>
        <p:txBody>
          <a:bodyPr wrap="square" rtlCol="0">
            <a:spAutoFit/>
          </a:bodyPr>
          <a:lstStyle/>
          <a:p>
            <a:r>
              <a:rPr lang="el-GR" sz="3200" dirty="0" smtClean="0">
                <a:solidFill>
                  <a:schemeClr val="bg1"/>
                </a:solidFill>
              </a:rPr>
              <a:t>• Οι άνθρωποι δεν αντιδρούν μηχανιστικά σε </a:t>
            </a:r>
          </a:p>
          <a:p>
            <a:r>
              <a:rPr lang="el-GR" sz="3200" dirty="0" smtClean="0">
                <a:solidFill>
                  <a:schemeClr val="bg1"/>
                </a:solidFill>
              </a:rPr>
              <a:t>εξωτερικές καταστάσεις. Διαθέτουν βούληση, </a:t>
            </a:r>
          </a:p>
          <a:p>
            <a:r>
              <a:rPr lang="el-GR" sz="3200" dirty="0">
                <a:solidFill>
                  <a:schemeClr val="bg1"/>
                </a:solidFill>
              </a:rPr>
              <a:t>κ</a:t>
            </a:r>
            <a:r>
              <a:rPr lang="el-GR" sz="3200" dirty="0" smtClean="0">
                <a:solidFill>
                  <a:schemeClr val="bg1"/>
                </a:solidFill>
              </a:rPr>
              <a:t>ίνητρα, πεποιθήσεις. Είναι δρώντα υποκείμενα.</a:t>
            </a:r>
          </a:p>
          <a:p>
            <a:r>
              <a:rPr lang="el-GR" sz="3200" dirty="0" smtClean="0">
                <a:solidFill>
                  <a:schemeClr val="bg1"/>
                </a:solidFill>
              </a:rPr>
              <a:t>• Δεν μπορούμε να κατανοήσουμε τις κανονικότητες της ανθρώπινης συμπεριφοράς έξω από τα υποκειμενικά νοήματα και συστήματα αναφοράς.</a:t>
            </a:r>
          </a:p>
          <a:p>
            <a:r>
              <a:rPr lang="el-GR" sz="3200" dirty="0" smtClean="0">
                <a:solidFill>
                  <a:schemeClr val="bg1"/>
                </a:solidFill>
              </a:rPr>
              <a:t>• Η </a:t>
            </a:r>
            <a:r>
              <a:rPr lang="el-GR" sz="3200" u="heavy" dirty="0" smtClean="0">
                <a:solidFill>
                  <a:schemeClr val="bg1"/>
                </a:solidFill>
              </a:rPr>
              <a:t>ίδια </a:t>
            </a:r>
            <a:r>
              <a:rPr lang="el-GR" sz="3200" dirty="0" smtClean="0">
                <a:solidFill>
                  <a:schemeClr val="bg1"/>
                </a:solidFill>
              </a:rPr>
              <a:t>συμπεριφορά  μπορεί να έχει εντελώς διαφορετικές ερμηνείες.</a:t>
            </a:r>
          </a:p>
          <a:p>
            <a:r>
              <a:rPr lang="el-GR" sz="3200" dirty="0" smtClean="0">
                <a:solidFill>
                  <a:schemeClr val="bg1"/>
                </a:solidFill>
              </a:rPr>
              <a:t>• Η διαδικασία κατασκευής και διαπραγμάτευσης των νοημάτων είναι κεντρική για την ερμηνευτική</a:t>
            </a:r>
          </a:p>
          <a:p>
            <a:r>
              <a:rPr lang="el-GR" sz="3200" dirty="0">
                <a:solidFill>
                  <a:schemeClr val="bg1"/>
                </a:solidFill>
              </a:rPr>
              <a:t>π</a:t>
            </a:r>
            <a:r>
              <a:rPr lang="el-GR" sz="3200" dirty="0" smtClean="0">
                <a:solidFill>
                  <a:schemeClr val="bg1"/>
                </a:solidFill>
              </a:rPr>
              <a:t>αράδοση.</a:t>
            </a:r>
            <a:endParaRPr lang="en-US" sz="3200" dirty="0">
              <a:solidFill>
                <a:schemeClr val="bg1"/>
              </a:solidFill>
            </a:endParaRPr>
          </a:p>
        </p:txBody>
      </p:sp>
    </p:spTree>
    <p:extLst>
      <p:ext uri="{BB962C8B-B14F-4D97-AF65-F5344CB8AC3E}">
        <p14:creationId xmlns:p14="http://schemas.microsoft.com/office/powerpoint/2010/main" val="3954434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841976" y="556488"/>
            <a:ext cx="8302024" cy="5620000"/>
          </a:xfrm>
          <a:prstGeom prst="rect">
            <a:avLst/>
          </a:prstGeom>
          <a:noFill/>
        </p:spPr>
        <p:txBody>
          <a:bodyPr wrap="square" rtlCol="0">
            <a:spAutoFit/>
          </a:bodyPr>
          <a:lstStyle/>
          <a:p>
            <a:r>
              <a:rPr lang="el-GR" sz="3600" dirty="0" smtClean="0">
                <a:solidFill>
                  <a:schemeClr val="bg1"/>
                </a:solidFill>
              </a:rPr>
              <a:t>         </a:t>
            </a:r>
            <a:r>
              <a:rPr lang="el-GR" sz="3200" dirty="0" smtClean="0">
                <a:solidFill>
                  <a:schemeClr val="bg1"/>
                </a:solidFill>
              </a:rPr>
              <a:t>          </a:t>
            </a:r>
            <a:r>
              <a:rPr lang="el-GR" sz="3200" u="sng" dirty="0" smtClean="0">
                <a:solidFill>
                  <a:schemeClr val="bg1"/>
                </a:solidFill>
              </a:rPr>
              <a:t>Φαινομενολογία</a:t>
            </a:r>
            <a:endParaRPr lang="en-GB" sz="3200" u="sng" dirty="0" smtClean="0">
              <a:solidFill>
                <a:schemeClr val="bg1"/>
              </a:solidFill>
            </a:endParaRPr>
          </a:p>
          <a:p>
            <a:r>
              <a:rPr lang="en-GB" sz="3200" dirty="0">
                <a:solidFill>
                  <a:schemeClr val="bg1"/>
                </a:solidFill>
              </a:rPr>
              <a:t> </a:t>
            </a:r>
            <a:r>
              <a:rPr lang="en-GB" sz="3200" dirty="0" smtClean="0">
                <a:solidFill>
                  <a:schemeClr val="bg1"/>
                </a:solidFill>
              </a:rPr>
              <a:t>               Husserl (1859-1938)</a:t>
            </a:r>
            <a:endParaRPr lang="el-GR" sz="3200" dirty="0" smtClean="0">
              <a:solidFill>
                <a:schemeClr val="bg1"/>
              </a:solidFill>
            </a:endParaRPr>
          </a:p>
          <a:p>
            <a:r>
              <a:rPr lang="el-GR" sz="3200" dirty="0" smtClean="0">
                <a:solidFill>
                  <a:schemeClr val="bg1"/>
                </a:solidFill>
              </a:rPr>
              <a:t>Είναι η μελέτη των πραγμάτων όπως φαίνονται</a:t>
            </a:r>
          </a:p>
          <a:p>
            <a:pPr algn="just">
              <a:lnSpc>
                <a:spcPct val="50000"/>
              </a:lnSpc>
            </a:pPr>
            <a:r>
              <a:rPr lang="en-US" sz="3200" dirty="0" smtClean="0">
                <a:solidFill>
                  <a:schemeClr val="bg1"/>
                </a:solidFill>
              </a:rPr>
              <a:t>   </a:t>
            </a:r>
            <a:endParaRPr lang="el-GR" sz="3200" dirty="0" smtClean="0">
              <a:solidFill>
                <a:schemeClr val="bg1"/>
              </a:solidFill>
            </a:endParaRPr>
          </a:p>
          <a:p>
            <a:pPr algn="just">
              <a:lnSpc>
                <a:spcPct val="80000"/>
              </a:lnSpc>
            </a:pPr>
            <a:r>
              <a:rPr lang="el-GR" sz="3200" dirty="0" smtClean="0">
                <a:solidFill>
                  <a:schemeClr val="bg1"/>
                </a:solidFill>
              </a:rPr>
              <a:t>Περισσότερο περιγραφική παρά ερμηνευτική</a:t>
            </a:r>
          </a:p>
          <a:p>
            <a:pPr algn="just">
              <a:lnSpc>
                <a:spcPct val="80000"/>
              </a:lnSpc>
            </a:pPr>
            <a:r>
              <a:rPr lang="el-GR" sz="3200" dirty="0" smtClean="0">
                <a:solidFill>
                  <a:schemeClr val="bg1"/>
                </a:solidFill>
              </a:rPr>
              <a:t>προσέγγιση</a:t>
            </a:r>
            <a:r>
              <a:rPr lang="en-US" sz="3200" dirty="0" smtClean="0">
                <a:solidFill>
                  <a:schemeClr val="bg1"/>
                </a:solidFill>
              </a:rPr>
              <a:t>       </a:t>
            </a:r>
            <a:endParaRPr lang="el-GR" sz="3200" dirty="0" smtClean="0">
              <a:solidFill>
                <a:schemeClr val="bg1"/>
              </a:solidFill>
            </a:endParaRPr>
          </a:p>
          <a:p>
            <a:r>
              <a:rPr lang="en-US" sz="3200" dirty="0" smtClean="0">
                <a:solidFill>
                  <a:schemeClr val="bg1"/>
                </a:solidFill>
              </a:rPr>
              <a:t>            </a:t>
            </a:r>
            <a:r>
              <a:rPr lang="de-DE" sz="3200" dirty="0" smtClean="0">
                <a:solidFill>
                  <a:schemeClr val="bg1"/>
                </a:solidFill>
              </a:rPr>
              <a:t>Alfred  Schutz (1899-1959) </a:t>
            </a:r>
            <a:endParaRPr lang="el-GR" sz="3200" dirty="0" smtClean="0">
              <a:solidFill>
                <a:schemeClr val="bg1"/>
              </a:solidFill>
            </a:endParaRPr>
          </a:p>
          <a:p>
            <a:endParaRPr lang="de-DE" sz="3200" dirty="0" smtClean="0">
              <a:solidFill>
                <a:schemeClr val="bg1"/>
              </a:solidFill>
            </a:endParaRPr>
          </a:p>
          <a:p>
            <a:r>
              <a:rPr lang="el-GR" sz="3200" dirty="0" smtClean="0">
                <a:solidFill>
                  <a:schemeClr val="bg1"/>
                </a:solidFill>
                <a:latin typeface="Calibri"/>
                <a:ea typeface="Wingdings"/>
                <a:cs typeface="Wingdings"/>
              </a:rPr>
              <a:t>Γεφύρωσε τη φιλοσοφία με την κοινωνιολογία</a:t>
            </a:r>
            <a:r>
              <a:rPr lang="en-GB" sz="3200" dirty="0" smtClean="0">
                <a:solidFill>
                  <a:schemeClr val="bg1"/>
                </a:solidFill>
                <a:latin typeface="Calibri"/>
                <a:ea typeface="Wingdings"/>
                <a:cs typeface="Wingdings"/>
              </a:rPr>
              <a:t>. </a:t>
            </a:r>
            <a:r>
              <a:rPr lang="el-GR" sz="3200" dirty="0" smtClean="0">
                <a:solidFill>
                  <a:schemeClr val="bg1"/>
                </a:solidFill>
                <a:latin typeface="Calibri"/>
                <a:ea typeface="Wingdings"/>
                <a:cs typeface="Wingdings"/>
              </a:rPr>
              <a:t>Πώς αντιλαμβανόμαστε τη συνείδηση των άλλων όταν ζούμε μέσα στο δικό μας κόσμο. </a:t>
            </a:r>
            <a:endParaRPr lang="el-GR" sz="3200" dirty="0" smtClean="0">
              <a:solidFill>
                <a:schemeClr val="bg1"/>
              </a:solidFill>
              <a:latin typeface="Calibri"/>
              <a:ea typeface="Wingdings"/>
              <a:cs typeface="Wingdings"/>
            </a:endParaRPr>
          </a:p>
          <a:p>
            <a:r>
              <a:rPr lang="el-GR" sz="3200" dirty="0" smtClean="0">
                <a:solidFill>
                  <a:schemeClr val="bg1"/>
                </a:solidFill>
                <a:latin typeface="Calibri"/>
                <a:ea typeface="Wingdings"/>
                <a:cs typeface="Wingdings"/>
              </a:rPr>
              <a:t>Η </a:t>
            </a:r>
            <a:r>
              <a:rPr lang="el-GR" sz="3200" dirty="0" smtClean="0">
                <a:solidFill>
                  <a:schemeClr val="bg1"/>
                </a:solidFill>
                <a:latin typeface="Calibri"/>
                <a:ea typeface="Wingdings"/>
                <a:cs typeface="Wingdings"/>
              </a:rPr>
              <a:t>αντικειμενικότητα τίθεται σε επερώτηση</a:t>
            </a:r>
            <a:endParaRPr lang="en-US" dirty="0"/>
          </a:p>
        </p:txBody>
      </p:sp>
      <p:sp>
        <p:nvSpPr>
          <p:cNvPr id="3" name="Down Arrow 2"/>
          <p:cNvSpPr/>
          <p:nvPr/>
        </p:nvSpPr>
        <p:spPr>
          <a:xfrm>
            <a:off x="4172035" y="3768598"/>
            <a:ext cx="484632" cy="34620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
            <a:ext cx="7772400" cy="135466"/>
          </a:xfrm>
        </p:spPr>
        <p:txBody>
          <a:bodyPr>
            <a:normAutofit fontScale="90000"/>
          </a:bodyPr>
          <a:lstStyle/>
          <a:p>
            <a:endParaRPr lang="en-US" dirty="0"/>
          </a:p>
        </p:txBody>
      </p:sp>
      <p:sp>
        <p:nvSpPr>
          <p:cNvPr id="4" name="Subtitle 3"/>
          <p:cNvSpPr>
            <a:spLocks noGrp="1"/>
          </p:cNvSpPr>
          <p:nvPr>
            <p:ph type="subTitle" idx="1"/>
          </p:nvPr>
        </p:nvSpPr>
        <p:spPr>
          <a:xfrm>
            <a:off x="474133" y="304800"/>
            <a:ext cx="8500534" cy="6146800"/>
          </a:xfrm>
        </p:spPr>
        <p:txBody>
          <a:bodyPr>
            <a:normAutofit fontScale="25000" lnSpcReduction="20000"/>
          </a:bodyPr>
          <a:lstStyle/>
          <a:p>
            <a:pPr algn="l">
              <a:lnSpc>
                <a:spcPct val="130000"/>
              </a:lnSpc>
            </a:pPr>
            <a:endParaRPr lang="el-GR" sz="8000" dirty="0" smtClean="0">
              <a:solidFill>
                <a:schemeClr val="bg1"/>
              </a:solidFill>
              <a:ea typeface="Wingdings"/>
              <a:cs typeface="Wingdings"/>
            </a:endParaRPr>
          </a:p>
          <a:p>
            <a:pPr algn="l">
              <a:lnSpc>
                <a:spcPct val="130000"/>
              </a:lnSpc>
            </a:pPr>
            <a:r>
              <a:rPr lang="el-GR" sz="12800" dirty="0">
                <a:solidFill>
                  <a:schemeClr val="bg1"/>
                </a:solidFill>
                <a:ea typeface="Wingdings"/>
                <a:cs typeface="Wingdings"/>
              </a:rPr>
              <a:t>Κατασκευάζουμε  την κοινωνική πραγματικότητα στα πλαίσια των κοινωνικών και πολιτισμικών περιορισμών με έναν </a:t>
            </a:r>
            <a:r>
              <a:rPr lang="el-GR" sz="12800" dirty="0" smtClean="0">
                <a:solidFill>
                  <a:schemeClr val="bg1"/>
                </a:solidFill>
                <a:ea typeface="Wingdings"/>
                <a:cs typeface="Wingdings"/>
              </a:rPr>
              <a:t>διαλεκτικό τρόπο.</a:t>
            </a:r>
            <a:endParaRPr lang="el-GR" sz="12800" dirty="0">
              <a:solidFill>
                <a:schemeClr val="bg1"/>
              </a:solidFill>
              <a:ea typeface="Wingdings"/>
              <a:cs typeface="Wingdings"/>
            </a:endParaRPr>
          </a:p>
          <a:p>
            <a:pPr algn="l">
              <a:lnSpc>
                <a:spcPct val="130000"/>
              </a:lnSpc>
            </a:pPr>
            <a:r>
              <a:rPr lang="el-GR" sz="12800" dirty="0" smtClean="0">
                <a:solidFill>
                  <a:schemeClr val="bg1"/>
                </a:solidFill>
                <a:ea typeface="Wingdings"/>
                <a:cs typeface="Wingdings"/>
              </a:rPr>
              <a:t>Συμφιλίωση </a:t>
            </a:r>
            <a:r>
              <a:rPr lang="el-GR" sz="12800" dirty="0">
                <a:solidFill>
                  <a:schemeClr val="bg1"/>
                </a:solidFill>
                <a:ea typeface="Wingdings"/>
                <a:cs typeface="Wingdings"/>
              </a:rPr>
              <a:t>υποκειμενικών νοημάτων με τον αντικειμενικό χαρακτήρα της επιστημονικής γνώσης. </a:t>
            </a:r>
          </a:p>
          <a:p>
            <a:pPr algn="l">
              <a:lnSpc>
                <a:spcPct val="130000"/>
              </a:lnSpc>
            </a:pPr>
            <a:r>
              <a:rPr lang="el-GR" sz="12800" dirty="0" smtClean="0">
                <a:solidFill>
                  <a:schemeClr val="bg1"/>
                </a:solidFill>
                <a:ea typeface="Wingdings"/>
                <a:cs typeface="Wingdings"/>
              </a:rPr>
              <a:t>Διερεύνηση </a:t>
            </a:r>
            <a:r>
              <a:rPr lang="el-GR" sz="12800" dirty="0">
                <a:solidFill>
                  <a:schemeClr val="bg1"/>
                </a:solidFill>
                <a:ea typeface="Wingdings"/>
                <a:cs typeface="Wingdings"/>
              </a:rPr>
              <a:t>της πραγματικότητας με βάση τις ενέργειες των υποκειμένων στην καθημερινή συναλλαγή. Λεκτικές πρακτικές.  </a:t>
            </a:r>
            <a:endParaRPr lang="el-GR" sz="12800" dirty="0">
              <a:solidFill>
                <a:schemeClr val="bg1"/>
              </a:solidFill>
            </a:endParaRPr>
          </a:p>
          <a:p>
            <a:endParaRPr lang="el-GR" sz="3600" dirty="0">
              <a:solidFill>
                <a:schemeClr val="bg1"/>
              </a:solidFill>
            </a:endParaRPr>
          </a:p>
          <a:p>
            <a:endParaRPr lang="el-GR" sz="3600" dirty="0">
              <a:solidFill>
                <a:schemeClr val="bg1"/>
              </a:solidFill>
            </a:endParaRPr>
          </a:p>
          <a:p>
            <a:r>
              <a:rPr lang="el-GR" sz="3600" dirty="0">
                <a:solidFill>
                  <a:schemeClr val="bg1"/>
                </a:solidFill>
              </a:rPr>
              <a:t>            </a:t>
            </a:r>
          </a:p>
          <a:p>
            <a:endParaRPr lang="el-GR" sz="3600" dirty="0">
              <a:solidFill>
                <a:schemeClr val="bg1"/>
              </a:solidFill>
            </a:endParaRPr>
          </a:p>
          <a:p>
            <a:endParaRPr lang="el-GR" sz="3600" dirty="0">
              <a:solidFill>
                <a:schemeClr val="bg1"/>
              </a:solidFill>
            </a:endParaRPr>
          </a:p>
          <a:p>
            <a:endParaRPr lang="el-GR" sz="3600" dirty="0">
              <a:solidFill>
                <a:schemeClr val="bg1"/>
              </a:solidFill>
            </a:endParaRPr>
          </a:p>
          <a:p>
            <a:endParaRPr lang="el-GR" sz="3600" dirty="0">
              <a:solidFill>
                <a:schemeClr val="bg1"/>
              </a:solidFill>
            </a:endParaRPr>
          </a:p>
          <a:p>
            <a:endParaRPr lang="el-GR" sz="3600" dirty="0">
              <a:solidFill>
                <a:schemeClr val="bg1"/>
              </a:solidFill>
            </a:endParaRPr>
          </a:p>
          <a:p>
            <a:r>
              <a:rPr lang="el-GR" dirty="0"/>
              <a:t> </a:t>
            </a:r>
            <a:endParaRPr lang="en-US" dirty="0"/>
          </a:p>
        </p:txBody>
      </p:sp>
    </p:spTree>
    <p:extLst>
      <p:ext uri="{BB962C8B-B14F-4D97-AF65-F5344CB8AC3E}">
        <p14:creationId xmlns:p14="http://schemas.microsoft.com/office/powerpoint/2010/main" val="1055509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86267" y="745066"/>
            <a:ext cx="8458138" cy="4524315"/>
          </a:xfrm>
          <a:prstGeom prst="rect">
            <a:avLst/>
          </a:prstGeom>
          <a:noFill/>
        </p:spPr>
        <p:txBody>
          <a:bodyPr wrap="square" rtlCol="0">
            <a:spAutoFit/>
          </a:bodyPr>
          <a:lstStyle/>
          <a:p>
            <a:r>
              <a:rPr lang="el-GR" sz="3200" dirty="0" smtClean="0">
                <a:solidFill>
                  <a:schemeClr val="bg1"/>
                </a:solidFill>
              </a:rPr>
              <a:t>Ερμηνεύουμε τις καθημερινές εμπειρίες στο πλαίσιο των κοινών παραστάσεων που έχουμε αποκτήσει ως μέλη της ίδιας κοινωνίας. Έτσι τα νοήματα που αποδίδουμε στα κοινωνικά φαινόμενα θεωρούνται κοινά και αυτονόητα και κατά συνέπεια οι εξωτερικός κόσμος αντικειμενικοποιείται.</a:t>
            </a:r>
          </a:p>
          <a:p>
            <a:endParaRPr lang="el-GR" sz="3200" dirty="0" smtClean="0">
              <a:solidFill>
                <a:schemeClr val="bg1"/>
              </a:solidFill>
            </a:endParaRPr>
          </a:p>
          <a:p>
            <a:pPr algn="ctr"/>
            <a:r>
              <a:rPr lang="el-GR" sz="3200" dirty="0" smtClean="0">
                <a:solidFill>
                  <a:schemeClr val="bg1"/>
                </a:solidFill>
              </a:rPr>
              <a:t>Είναι όμως έτσι; </a:t>
            </a:r>
            <a:endParaRPr lang="en-US" sz="3200" dirty="0">
              <a:solidFill>
                <a:schemeClr val="bg1"/>
              </a:solidFill>
            </a:endParaRPr>
          </a:p>
        </p:txBody>
      </p:sp>
    </p:spTree>
    <p:extLst>
      <p:ext uri="{BB962C8B-B14F-4D97-AF65-F5344CB8AC3E}">
        <p14:creationId xmlns:p14="http://schemas.microsoft.com/office/powerpoint/2010/main" val="2769074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355600" y="711200"/>
            <a:ext cx="8500534" cy="6001642"/>
          </a:xfrm>
          <a:prstGeom prst="rect">
            <a:avLst/>
          </a:prstGeom>
          <a:noFill/>
        </p:spPr>
        <p:txBody>
          <a:bodyPr wrap="square" rtlCol="0">
            <a:spAutoFit/>
          </a:bodyPr>
          <a:lstStyle/>
          <a:p>
            <a:r>
              <a:rPr lang="el-GR" sz="3200" dirty="0" smtClean="0">
                <a:solidFill>
                  <a:schemeClr val="bg1"/>
                </a:solidFill>
              </a:rPr>
              <a:t>Υπάρχει όμως μια</a:t>
            </a:r>
            <a:r>
              <a:rPr lang="el-GR" sz="3200" u="heavy" dirty="0" smtClean="0">
                <a:solidFill>
                  <a:schemeClr val="bg1"/>
                </a:solidFill>
              </a:rPr>
              <a:t> δευτερογενής </a:t>
            </a:r>
            <a:r>
              <a:rPr lang="el-GR" sz="3200" dirty="0" smtClean="0">
                <a:solidFill>
                  <a:schemeClr val="bg1"/>
                </a:solidFill>
              </a:rPr>
              <a:t>διαδικασία</a:t>
            </a:r>
          </a:p>
          <a:p>
            <a:r>
              <a:rPr lang="el-GR" sz="3200" dirty="0" smtClean="0">
                <a:solidFill>
                  <a:schemeClr val="bg1"/>
                </a:solidFill>
              </a:rPr>
              <a:t>όπου ο ερευνητής ανακατασκευάζει τα νοήματα</a:t>
            </a:r>
          </a:p>
          <a:p>
            <a:r>
              <a:rPr lang="el-GR" sz="3200" dirty="0" smtClean="0">
                <a:solidFill>
                  <a:schemeClr val="bg1"/>
                </a:solidFill>
              </a:rPr>
              <a:t>των ερευνώμενων.</a:t>
            </a:r>
          </a:p>
          <a:p>
            <a:r>
              <a:rPr lang="el-GR" sz="3200" dirty="0" smtClean="0">
                <a:solidFill>
                  <a:schemeClr val="bg1"/>
                </a:solidFill>
              </a:rPr>
              <a:t>Κάθε δευτερογενής κατασκευή του ερευνητή πρέπει να κάνει νόημα και στον ερευνώμενο στα</a:t>
            </a:r>
          </a:p>
          <a:p>
            <a:r>
              <a:rPr lang="el-GR" sz="3200" dirty="0">
                <a:solidFill>
                  <a:schemeClr val="bg1"/>
                </a:solidFill>
              </a:rPr>
              <a:t>π</a:t>
            </a:r>
            <a:r>
              <a:rPr lang="el-GR" sz="3200" dirty="0" smtClean="0">
                <a:solidFill>
                  <a:schemeClr val="bg1"/>
                </a:solidFill>
              </a:rPr>
              <a:t>λαίσια της δικής του λογικής και των δικών του</a:t>
            </a:r>
          </a:p>
          <a:p>
            <a:r>
              <a:rPr lang="el-GR" sz="3200" dirty="0">
                <a:solidFill>
                  <a:schemeClr val="bg1"/>
                </a:solidFill>
              </a:rPr>
              <a:t>α</a:t>
            </a:r>
            <a:r>
              <a:rPr lang="el-GR" sz="3200" dirty="0" smtClean="0">
                <a:solidFill>
                  <a:schemeClr val="bg1"/>
                </a:solidFill>
              </a:rPr>
              <a:t>ναπαραστάσεων.</a:t>
            </a:r>
          </a:p>
          <a:p>
            <a:endParaRPr lang="el-GR" sz="3200" dirty="0">
              <a:solidFill>
                <a:schemeClr val="bg1"/>
              </a:solidFill>
            </a:endParaRPr>
          </a:p>
          <a:p>
            <a:r>
              <a:rPr lang="el-GR" sz="3200" dirty="0" smtClean="0">
                <a:solidFill>
                  <a:schemeClr val="bg1"/>
                </a:solidFill>
              </a:rPr>
              <a:t>Η κοινωνική πραγματικότητα, σύμφωνα με την ερμηνευτική παράδοση ταυτίζεται με το λόγο, τα κίνητρα, τις αξίες που επικαλούνται οι άνθρωποι για την κοινωνική τους δραστηριότητα.</a:t>
            </a:r>
            <a:endParaRPr lang="en-US" sz="3200" dirty="0">
              <a:solidFill>
                <a:schemeClr val="bg1"/>
              </a:solidFill>
            </a:endParaRPr>
          </a:p>
        </p:txBody>
      </p:sp>
      <p:sp>
        <p:nvSpPr>
          <p:cNvPr id="3" name="Down Arrow 2"/>
          <p:cNvSpPr/>
          <p:nvPr/>
        </p:nvSpPr>
        <p:spPr>
          <a:xfrm>
            <a:off x="4267200" y="4030133"/>
            <a:ext cx="484632" cy="59266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3943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440267" y="423333"/>
            <a:ext cx="8229600" cy="6001642"/>
          </a:xfrm>
          <a:prstGeom prst="rect">
            <a:avLst/>
          </a:prstGeom>
          <a:noFill/>
        </p:spPr>
        <p:txBody>
          <a:bodyPr wrap="square" rtlCol="0">
            <a:spAutoFit/>
          </a:bodyPr>
          <a:lstStyle/>
          <a:p>
            <a:r>
              <a:rPr lang="el-GR" sz="3200" dirty="0" smtClean="0">
                <a:solidFill>
                  <a:schemeClr val="bg1"/>
                </a:solidFill>
              </a:rPr>
              <a:t>Οι λεκτικές πρακτικές είναι στο κέντρο της </a:t>
            </a:r>
          </a:p>
          <a:p>
            <a:r>
              <a:rPr lang="el-GR" sz="3200" dirty="0" smtClean="0">
                <a:solidFill>
                  <a:schemeClr val="bg1"/>
                </a:solidFill>
              </a:rPr>
              <a:t>Ερμηνευτικής καθώς η γλώσσα δεν περιγράφει απλώς την κοινωνική πραγματικότητα αλλά την</a:t>
            </a:r>
          </a:p>
          <a:p>
            <a:r>
              <a:rPr lang="el-GR" sz="3200" u="heavy" dirty="0">
                <a:solidFill>
                  <a:schemeClr val="bg1"/>
                </a:solidFill>
              </a:rPr>
              <a:t>κ</a:t>
            </a:r>
            <a:r>
              <a:rPr lang="el-GR" sz="3200" u="heavy" dirty="0" smtClean="0">
                <a:solidFill>
                  <a:schemeClr val="bg1"/>
                </a:solidFill>
              </a:rPr>
              <a:t>ατασκευάζει.</a:t>
            </a:r>
          </a:p>
          <a:p>
            <a:endParaRPr lang="el-GR" sz="3200" u="heavy" dirty="0">
              <a:solidFill>
                <a:schemeClr val="bg1"/>
              </a:solidFill>
            </a:endParaRPr>
          </a:p>
          <a:p>
            <a:r>
              <a:rPr lang="el-GR" sz="3200" dirty="0" smtClean="0">
                <a:solidFill>
                  <a:schemeClr val="bg1"/>
                </a:solidFill>
              </a:rPr>
              <a:t>           «Η γλώσσα κάνει πράγματα» </a:t>
            </a:r>
            <a:r>
              <a:rPr lang="en-GB" sz="3200" dirty="0" smtClean="0">
                <a:solidFill>
                  <a:schemeClr val="bg1"/>
                </a:solidFill>
              </a:rPr>
              <a:t>J. Austin</a:t>
            </a:r>
          </a:p>
          <a:p>
            <a:endParaRPr lang="en-GB" sz="3200" dirty="0">
              <a:solidFill>
                <a:schemeClr val="bg1"/>
              </a:solidFill>
            </a:endParaRPr>
          </a:p>
          <a:p>
            <a:r>
              <a:rPr lang="el-GR" sz="3200" dirty="0" smtClean="0">
                <a:solidFill>
                  <a:schemeClr val="bg1"/>
                </a:solidFill>
              </a:rPr>
              <a:t>Η σχέση με τους άλλους δεν είναι ανεξάρτητη</a:t>
            </a:r>
          </a:p>
          <a:p>
            <a:r>
              <a:rPr lang="el-GR" sz="3200" dirty="0">
                <a:solidFill>
                  <a:schemeClr val="bg1"/>
                </a:solidFill>
              </a:rPr>
              <a:t>α</a:t>
            </a:r>
            <a:r>
              <a:rPr lang="el-GR" sz="3200" dirty="0" smtClean="0">
                <a:solidFill>
                  <a:schemeClr val="bg1"/>
                </a:solidFill>
              </a:rPr>
              <a:t>πό το τρόπο που την περιγράφουμε          το λεκτικό περιεχόμενο της κοινωνικής διάδρασης είναι το βασικό υλικό της ερμηνευτικής παράδοσης </a:t>
            </a:r>
            <a:endParaRPr lang="en-US" sz="3200" dirty="0">
              <a:solidFill>
                <a:schemeClr val="bg1"/>
              </a:solidFill>
            </a:endParaRPr>
          </a:p>
        </p:txBody>
      </p:sp>
      <p:sp>
        <p:nvSpPr>
          <p:cNvPr id="3" name="Right Arrow 2"/>
          <p:cNvSpPr/>
          <p:nvPr/>
        </p:nvSpPr>
        <p:spPr>
          <a:xfrm>
            <a:off x="6858000" y="4456584"/>
            <a:ext cx="711200" cy="4032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0395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526973" y="627833"/>
            <a:ext cx="7021222" cy="7294306"/>
          </a:xfrm>
          <a:prstGeom prst="rect">
            <a:avLst/>
          </a:prstGeom>
          <a:noFill/>
        </p:spPr>
        <p:txBody>
          <a:bodyPr wrap="square" rtlCol="0">
            <a:spAutoFit/>
          </a:bodyPr>
          <a:lstStyle/>
          <a:p>
            <a:r>
              <a:rPr lang="el-GR" sz="3600" dirty="0" smtClean="0">
                <a:solidFill>
                  <a:schemeClr val="bg1"/>
                </a:solidFill>
              </a:rPr>
              <a:t>           Εθνομεθοδολογία</a:t>
            </a:r>
          </a:p>
          <a:p>
            <a:endParaRPr lang="el-GR" sz="3600" dirty="0" smtClean="0">
              <a:solidFill>
                <a:schemeClr val="bg1"/>
              </a:solidFill>
            </a:endParaRPr>
          </a:p>
          <a:p>
            <a:r>
              <a:rPr lang="el-GR" sz="3600" dirty="0" smtClean="0">
                <a:solidFill>
                  <a:schemeClr val="bg1"/>
                </a:solidFill>
              </a:rPr>
              <a:t>                            </a:t>
            </a:r>
            <a:r>
              <a:rPr lang="el-GR" sz="3600" dirty="0" smtClean="0">
                <a:solidFill>
                  <a:schemeClr val="bg1"/>
                </a:solidFill>
                <a:latin typeface="Wingdings"/>
                <a:ea typeface="Wingdings"/>
                <a:cs typeface="Wingdings"/>
              </a:rPr>
              <a:t></a:t>
            </a:r>
          </a:p>
          <a:p>
            <a:r>
              <a:rPr lang="el-GR" sz="3600" dirty="0" smtClean="0">
                <a:solidFill>
                  <a:schemeClr val="bg1"/>
                </a:solidFill>
              </a:rPr>
              <a:t>Αφορά τις συνηθισμένες τρέχουσες δραστηριότητες που συγκροτούν την καθημερινή ζωή και τα κοινώς αποδεκτά νοήματα  που είναι απαραίτητη προϋπόθεση για την επικοινωνία και την κοινωνική δράση</a:t>
            </a:r>
          </a:p>
          <a:p>
            <a:endParaRPr lang="el-GR" sz="3600" dirty="0" smtClean="0">
              <a:solidFill>
                <a:schemeClr val="bg1"/>
              </a:solidFill>
            </a:endParaRPr>
          </a:p>
          <a:p>
            <a:endParaRPr lang="el-GR" sz="3600" dirty="0" smtClean="0">
              <a:solidFill>
                <a:schemeClr val="bg1"/>
              </a:solidFill>
            </a:endParaRPr>
          </a:p>
          <a:p>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69333" y="741984"/>
            <a:ext cx="8788401" cy="6740308"/>
          </a:xfrm>
          <a:prstGeom prst="rect">
            <a:avLst/>
          </a:prstGeom>
          <a:noFill/>
        </p:spPr>
        <p:txBody>
          <a:bodyPr wrap="square" rtlCol="0">
            <a:spAutoFit/>
          </a:bodyPr>
          <a:lstStyle/>
          <a:p>
            <a:r>
              <a:rPr lang="el-GR" sz="3600" dirty="0" smtClean="0">
                <a:solidFill>
                  <a:schemeClr val="bg1"/>
                </a:solidFill>
                <a:latin typeface="Calibri"/>
                <a:ea typeface="Wingdings"/>
                <a:cs typeface="Wingdings"/>
              </a:rPr>
              <a:t>Θεωρία της συμβολικής αλληλεπίδρασης</a:t>
            </a:r>
          </a:p>
          <a:p>
            <a:endParaRPr lang="el-GR" sz="3600" dirty="0" smtClean="0">
              <a:solidFill>
                <a:schemeClr val="bg1"/>
              </a:solidFill>
              <a:latin typeface="Wingdings"/>
              <a:ea typeface="Wingdings"/>
              <a:cs typeface="Wingdings"/>
            </a:endParaRPr>
          </a:p>
          <a:p>
            <a:pPr>
              <a:buFont typeface="Wingdings" charset="2"/>
              <a:buChar char=" "/>
            </a:pPr>
            <a:r>
              <a:rPr lang="el-GR" sz="3600" dirty="0" smtClean="0">
                <a:solidFill>
                  <a:schemeClr val="bg1"/>
                </a:solidFill>
                <a:latin typeface="Wingdings"/>
                <a:ea typeface="Wingdings"/>
                <a:cs typeface="Wingdings"/>
              </a:rPr>
              <a:t>      </a:t>
            </a:r>
          </a:p>
          <a:p>
            <a:pPr>
              <a:buFont typeface="Wingdings" charset="2"/>
              <a:buChar char=" "/>
            </a:pPr>
            <a:endParaRPr lang="el-GR" sz="3600" dirty="0" smtClean="0">
              <a:solidFill>
                <a:schemeClr val="bg1"/>
              </a:solidFill>
              <a:latin typeface="Wingdings"/>
              <a:ea typeface="Wingdings"/>
              <a:cs typeface="Wingdings"/>
            </a:endParaRPr>
          </a:p>
          <a:p>
            <a:r>
              <a:rPr lang="el-GR" sz="3600" dirty="0" smtClean="0">
                <a:solidFill>
                  <a:schemeClr val="bg1"/>
                </a:solidFill>
                <a:latin typeface="Calibri"/>
                <a:ea typeface="Wingdings"/>
                <a:cs typeface="Wingdings"/>
              </a:rPr>
              <a:t>Παρεμβαίνουμε δημιουργικά στην</a:t>
            </a:r>
          </a:p>
          <a:p>
            <a:r>
              <a:rPr lang="el-GR" sz="3600" dirty="0" smtClean="0">
                <a:solidFill>
                  <a:schemeClr val="bg1"/>
                </a:solidFill>
                <a:latin typeface="Calibri"/>
                <a:ea typeface="Wingdings"/>
                <a:cs typeface="Wingdings"/>
              </a:rPr>
              <a:t>κατασκευή της κοινωνικής πραγματικό-</a:t>
            </a:r>
          </a:p>
          <a:p>
            <a:r>
              <a:rPr lang="el-GR" sz="3600" dirty="0" smtClean="0">
                <a:solidFill>
                  <a:schemeClr val="bg1"/>
                </a:solidFill>
                <a:latin typeface="Calibri"/>
                <a:ea typeface="Wingdings"/>
                <a:cs typeface="Wingdings"/>
              </a:rPr>
              <a:t>τητας. Πώς διαμορφώνεται ο «εαυτός», δηλ.</a:t>
            </a:r>
          </a:p>
          <a:p>
            <a:r>
              <a:rPr lang="el-GR" sz="3600" dirty="0">
                <a:solidFill>
                  <a:schemeClr val="bg1"/>
                </a:solidFill>
                <a:latin typeface="Calibri"/>
                <a:ea typeface="Wingdings"/>
                <a:cs typeface="Wingdings"/>
              </a:rPr>
              <a:t>π</a:t>
            </a:r>
            <a:r>
              <a:rPr lang="el-GR" sz="3600" dirty="0" smtClean="0">
                <a:solidFill>
                  <a:schemeClr val="bg1"/>
                </a:solidFill>
                <a:latin typeface="Calibri"/>
                <a:ea typeface="Wingdings"/>
                <a:cs typeface="Wingdings"/>
              </a:rPr>
              <a:t>ώς ενσωματώνεται η αίσθηση της κοινωνίας</a:t>
            </a:r>
          </a:p>
          <a:p>
            <a:r>
              <a:rPr lang="el-GR" sz="3600" dirty="0" smtClean="0">
                <a:solidFill>
                  <a:schemeClr val="bg1"/>
                </a:solidFill>
                <a:latin typeface="Calibri"/>
                <a:ea typeface="Wingdings"/>
                <a:cs typeface="Wingdings"/>
              </a:rPr>
              <a:t>ως διαδικασία κοινωνικής αλληλεπίδρασης.</a:t>
            </a:r>
          </a:p>
          <a:p>
            <a:endParaRPr lang="el-GR" sz="3600" dirty="0" smtClean="0">
              <a:solidFill>
                <a:schemeClr val="bg1"/>
              </a:solidFill>
              <a:latin typeface="Calibri"/>
              <a:ea typeface="Wingdings"/>
              <a:cs typeface="Wingdings"/>
            </a:endParaRPr>
          </a:p>
          <a:p>
            <a:pPr>
              <a:buFont typeface="Wingdings" charset="2"/>
              <a:buChar char=" "/>
            </a:pPr>
            <a:endParaRPr lang="el-GR" sz="3600" dirty="0" smtClean="0">
              <a:solidFill>
                <a:schemeClr val="bg1"/>
              </a:solidFill>
              <a:latin typeface="Wingdings"/>
              <a:ea typeface="Wingdings"/>
              <a:cs typeface="Wingdings"/>
            </a:endParaRPr>
          </a:p>
          <a:p>
            <a:pPr>
              <a:buFont typeface="Wingdings" charset="2"/>
              <a:buChar char=" "/>
            </a:pP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35467" y="524933"/>
            <a:ext cx="8974859" cy="6740308"/>
          </a:xfrm>
          <a:prstGeom prst="rect">
            <a:avLst/>
          </a:prstGeom>
          <a:noFill/>
        </p:spPr>
        <p:txBody>
          <a:bodyPr wrap="square" rtlCol="0">
            <a:spAutoFit/>
          </a:bodyPr>
          <a:lstStyle/>
          <a:p>
            <a:r>
              <a:rPr lang="el-GR" sz="3600" dirty="0" smtClean="0">
                <a:solidFill>
                  <a:schemeClr val="bg1"/>
                </a:solidFill>
              </a:rPr>
              <a:t>Η εικόνα που έχουμε για τον εαυτό μας είναι</a:t>
            </a:r>
          </a:p>
          <a:p>
            <a:r>
              <a:rPr lang="el-GR" sz="3600" dirty="0" smtClean="0">
                <a:solidFill>
                  <a:schemeClr val="bg1"/>
                </a:solidFill>
              </a:rPr>
              <a:t>σε συνεχή εξέλιξη καθώς επιβεβαιώνεται ή</a:t>
            </a:r>
          </a:p>
          <a:p>
            <a:r>
              <a:rPr lang="el-GR" sz="3600" dirty="0" smtClean="0">
                <a:solidFill>
                  <a:schemeClr val="bg1"/>
                </a:solidFill>
              </a:rPr>
              <a:t>αναθεωρείται ανάλογα με το πώς ερμηνεύουμε  τις στάσεις των άλλων απέναντί μας.</a:t>
            </a:r>
          </a:p>
          <a:p>
            <a:endParaRPr lang="el-GR" sz="3600" dirty="0">
              <a:solidFill>
                <a:schemeClr val="bg1"/>
              </a:solidFill>
            </a:endParaRPr>
          </a:p>
          <a:p>
            <a:r>
              <a:rPr lang="el-GR" sz="3600" dirty="0" smtClean="0">
                <a:solidFill>
                  <a:schemeClr val="bg1"/>
                </a:solidFill>
              </a:rPr>
              <a:t>Αυτό προϋποθέτει τη χρήση συμβόλων. Το πιο</a:t>
            </a:r>
          </a:p>
          <a:p>
            <a:r>
              <a:rPr lang="el-GR" sz="3600" dirty="0">
                <a:solidFill>
                  <a:schemeClr val="bg1"/>
                </a:solidFill>
              </a:rPr>
              <a:t>σ</a:t>
            </a:r>
            <a:r>
              <a:rPr lang="el-GR" sz="3600" dirty="0" smtClean="0">
                <a:solidFill>
                  <a:schemeClr val="bg1"/>
                </a:solidFill>
              </a:rPr>
              <a:t>ύνθετο και εκλεπτυσμένο σύμβολο είναι η</a:t>
            </a:r>
          </a:p>
          <a:p>
            <a:r>
              <a:rPr lang="el-GR" sz="3600" u="heavy" dirty="0">
                <a:solidFill>
                  <a:schemeClr val="bg1"/>
                </a:solidFill>
              </a:rPr>
              <a:t>γ</a:t>
            </a:r>
            <a:r>
              <a:rPr lang="el-GR" sz="3600" u="heavy" dirty="0" smtClean="0">
                <a:solidFill>
                  <a:schemeClr val="bg1"/>
                </a:solidFill>
              </a:rPr>
              <a:t>λώσσα</a:t>
            </a:r>
            <a:r>
              <a:rPr lang="el-GR" sz="3600" dirty="0" smtClean="0">
                <a:solidFill>
                  <a:schemeClr val="bg1"/>
                </a:solidFill>
              </a:rPr>
              <a:t>. Η επικοινωνία είναι εφικτή ακριβώς</a:t>
            </a:r>
          </a:p>
          <a:p>
            <a:r>
              <a:rPr lang="el-GR" sz="3600" dirty="0">
                <a:solidFill>
                  <a:schemeClr val="bg1"/>
                </a:solidFill>
              </a:rPr>
              <a:t>ε</a:t>
            </a:r>
            <a:r>
              <a:rPr lang="el-GR" sz="3600" dirty="0" smtClean="0">
                <a:solidFill>
                  <a:schemeClr val="bg1"/>
                </a:solidFill>
              </a:rPr>
              <a:t>πειδή μέσω της γώσσας έχουμε πρόσβαση σε</a:t>
            </a:r>
          </a:p>
          <a:p>
            <a:r>
              <a:rPr lang="el-GR" sz="3600" dirty="0">
                <a:solidFill>
                  <a:schemeClr val="bg1"/>
                </a:solidFill>
              </a:rPr>
              <a:t>κ</a:t>
            </a:r>
            <a:r>
              <a:rPr lang="el-GR" sz="3600" dirty="0" smtClean="0">
                <a:solidFill>
                  <a:schemeClr val="bg1"/>
                </a:solidFill>
              </a:rPr>
              <a:t>οινά αποδεκτά νοήματα.</a:t>
            </a:r>
          </a:p>
          <a:p>
            <a:endParaRPr lang="en-US" sz="3600" dirty="0">
              <a:solidFill>
                <a:schemeClr val="bg1"/>
              </a:solidFill>
            </a:endParaRPr>
          </a:p>
        </p:txBody>
      </p:sp>
    </p:spTree>
    <p:extLst>
      <p:ext uri="{BB962C8B-B14F-4D97-AF65-F5344CB8AC3E}">
        <p14:creationId xmlns:p14="http://schemas.microsoft.com/office/powerpoint/2010/main" val="4243324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342499" y="0"/>
            <a:ext cx="8576735" cy="6494085"/>
          </a:xfrm>
          <a:prstGeom prst="rect">
            <a:avLst/>
          </a:prstGeom>
          <a:noFill/>
        </p:spPr>
        <p:txBody>
          <a:bodyPr wrap="square" rtlCol="0">
            <a:spAutoFit/>
          </a:bodyPr>
          <a:lstStyle/>
          <a:p>
            <a:r>
              <a:rPr lang="el-GR" sz="3200" u="heavy" dirty="0" smtClean="0">
                <a:solidFill>
                  <a:schemeClr val="bg1"/>
                </a:solidFill>
              </a:rPr>
              <a:t>Συνοψίζοντας</a:t>
            </a:r>
            <a:r>
              <a:rPr lang="el-GR" sz="3200" dirty="0" smtClean="0">
                <a:solidFill>
                  <a:schemeClr val="bg1"/>
                </a:solidFill>
              </a:rPr>
              <a:t>:</a:t>
            </a:r>
          </a:p>
          <a:p>
            <a:r>
              <a:rPr lang="el-GR" sz="3200" dirty="0" smtClean="0">
                <a:solidFill>
                  <a:schemeClr val="bg1"/>
                </a:solidFill>
              </a:rPr>
              <a:t>Πώς το υποκείμενο συνδέεται με την κοινωνία.</a:t>
            </a:r>
          </a:p>
          <a:p>
            <a:endParaRPr lang="el-GR" sz="3200" dirty="0" smtClean="0">
              <a:solidFill>
                <a:schemeClr val="bg1"/>
              </a:solidFill>
            </a:endParaRPr>
          </a:p>
          <a:p>
            <a:r>
              <a:rPr lang="el-GR" sz="3200" dirty="0" smtClean="0">
                <a:solidFill>
                  <a:schemeClr val="bg1"/>
                </a:solidFill>
              </a:rPr>
              <a:t>• Θετικιστική παράδοση (π.χ. δομολειτουργισμός) </a:t>
            </a:r>
          </a:p>
          <a:p>
            <a:r>
              <a:rPr lang="el-GR" sz="3200" dirty="0" smtClean="0">
                <a:solidFill>
                  <a:schemeClr val="bg1"/>
                </a:solidFill>
              </a:rPr>
              <a:t>προτεραιότητα στην επίδραση εξωτερικών, αντικειμενικών  κοινωνικών δομών. Μείωση ή </a:t>
            </a:r>
          </a:p>
          <a:p>
            <a:r>
              <a:rPr lang="el-GR" sz="3200" dirty="0">
                <a:solidFill>
                  <a:schemeClr val="bg1"/>
                </a:solidFill>
              </a:rPr>
              <a:t>ε</a:t>
            </a:r>
            <a:r>
              <a:rPr lang="el-GR" sz="3200" dirty="0" smtClean="0">
                <a:solidFill>
                  <a:schemeClr val="bg1"/>
                </a:solidFill>
              </a:rPr>
              <a:t>ξαφάνιση του δημιουργικού και παρεμβατικού</a:t>
            </a:r>
          </a:p>
          <a:p>
            <a:r>
              <a:rPr lang="el-GR" sz="3200" dirty="0">
                <a:solidFill>
                  <a:schemeClr val="bg1"/>
                </a:solidFill>
              </a:rPr>
              <a:t>ρ</a:t>
            </a:r>
            <a:r>
              <a:rPr lang="el-GR" sz="3200" dirty="0" smtClean="0">
                <a:solidFill>
                  <a:schemeClr val="bg1"/>
                </a:solidFill>
              </a:rPr>
              <a:t>όλου του ατόμου.</a:t>
            </a:r>
          </a:p>
          <a:p>
            <a:r>
              <a:rPr lang="el-GR" sz="3200" dirty="0" smtClean="0">
                <a:solidFill>
                  <a:schemeClr val="bg1"/>
                </a:solidFill>
              </a:rPr>
              <a:t>• Ερμηνευτική παράδοση απορρίπτει την ύπαρξη αντικειμενικής κοινωνικής δομής που απλά μόνο</a:t>
            </a:r>
          </a:p>
          <a:p>
            <a:r>
              <a:rPr lang="el-GR" sz="3200" dirty="0">
                <a:solidFill>
                  <a:schemeClr val="bg1"/>
                </a:solidFill>
              </a:rPr>
              <a:t>α</a:t>
            </a:r>
            <a:r>
              <a:rPr lang="el-GR" sz="3200" dirty="0" smtClean="0">
                <a:solidFill>
                  <a:schemeClr val="bg1"/>
                </a:solidFill>
              </a:rPr>
              <a:t>ντανακλάται στις δραστηριότητες των ατόμων. Οι κοινωνικές καταστάσεις κατασκευάζονται από τα άτομα στο πλαίσιο της επικοινωνίας </a:t>
            </a:r>
            <a:endParaRPr lang="en-US" sz="32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p:cNvSpPr txBox="1"/>
          <p:nvPr/>
        </p:nvSpPr>
        <p:spPr>
          <a:xfrm>
            <a:off x="338666" y="406400"/>
            <a:ext cx="8805333" cy="6740308"/>
          </a:xfrm>
          <a:prstGeom prst="rect">
            <a:avLst/>
          </a:prstGeom>
          <a:noFill/>
        </p:spPr>
        <p:txBody>
          <a:bodyPr wrap="square" rtlCol="0">
            <a:spAutoFit/>
          </a:bodyPr>
          <a:lstStyle/>
          <a:p>
            <a:endParaRPr lang="el-GR" sz="3600" dirty="0" smtClean="0">
              <a:solidFill>
                <a:schemeClr val="bg1"/>
              </a:solidFill>
            </a:endParaRPr>
          </a:p>
          <a:p>
            <a:r>
              <a:rPr lang="el-GR" sz="3600" dirty="0" smtClean="0">
                <a:solidFill>
                  <a:schemeClr val="bg1"/>
                </a:solidFill>
              </a:rPr>
              <a:t>•</a:t>
            </a:r>
            <a:r>
              <a:rPr lang="el-GR" sz="3600" dirty="0">
                <a:solidFill>
                  <a:schemeClr val="bg1"/>
                </a:solidFill>
              </a:rPr>
              <a:t>Μέθοδοι και τεχνικές δεν είναι ουδέτερα εργαλεία. Στηρίζονται σε παραδοχές για την κοινωνική πραγματικότητα και τη σχέση του υποκειμένου με αυτή.</a:t>
            </a:r>
            <a:r>
              <a:rPr lang="el-GR" dirty="0"/>
              <a:t/>
            </a:r>
            <a:br>
              <a:rPr lang="el-GR" dirty="0"/>
            </a:br>
            <a:endParaRPr lang="el-GR" dirty="0" smtClean="0"/>
          </a:p>
          <a:p>
            <a:r>
              <a:rPr lang="el-GR" sz="3600" dirty="0" smtClean="0">
                <a:solidFill>
                  <a:schemeClr val="bg1"/>
                </a:solidFill>
              </a:rPr>
              <a:t>Δεν φωτογραφίζουν μια «αντικειμενική» κοινωνική πραγματικότητα, αλλά αντίθετα,</a:t>
            </a:r>
          </a:p>
          <a:p>
            <a:r>
              <a:rPr lang="el-GR" sz="3600" dirty="0">
                <a:solidFill>
                  <a:schemeClr val="bg1"/>
                </a:solidFill>
              </a:rPr>
              <a:t>τ</a:t>
            </a:r>
            <a:r>
              <a:rPr lang="el-GR" sz="3600" dirty="0" smtClean="0">
                <a:solidFill>
                  <a:schemeClr val="bg1"/>
                </a:solidFill>
              </a:rPr>
              <a:t>α ίδια τα ερευνητικά εργαλεία συμβάλλουν στην κατασκευή της.</a:t>
            </a:r>
          </a:p>
          <a:p>
            <a:r>
              <a:rPr lang="el-GR" dirty="0" smtClean="0"/>
              <a:t> </a:t>
            </a:r>
            <a:endParaRPr lang="el-GR" dirty="0"/>
          </a:p>
          <a:p>
            <a:endParaRPr lang="el-GR" dirty="0" smtClean="0"/>
          </a:p>
          <a:p>
            <a:endParaRPr lang="el-GR" dirty="0"/>
          </a:p>
          <a:p>
            <a:endParaRPr lang="el-GR" dirty="0"/>
          </a:p>
          <a:p>
            <a:endParaRPr lang="en-US" dirty="0"/>
          </a:p>
        </p:txBody>
      </p:sp>
    </p:spTree>
    <p:extLst>
      <p:ext uri="{BB962C8B-B14F-4D97-AF65-F5344CB8AC3E}">
        <p14:creationId xmlns:p14="http://schemas.microsoft.com/office/powerpoint/2010/main" val="2098953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542290" y="242572"/>
            <a:ext cx="8376945" cy="5632312"/>
          </a:xfrm>
          <a:prstGeom prst="rect">
            <a:avLst/>
          </a:prstGeom>
          <a:noFill/>
        </p:spPr>
        <p:txBody>
          <a:bodyPr wrap="square" rtlCol="0">
            <a:spAutoFit/>
          </a:bodyPr>
          <a:lstStyle/>
          <a:p>
            <a:r>
              <a:rPr lang="el-GR" sz="3600" dirty="0" smtClean="0">
                <a:solidFill>
                  <a:schemeClr val="bg1"/>
                </a:solidFill>
              </a:rPr>
              <a:t> • Οι μέθοδοι και οι τεχνικές που</a:t>
            </a:r>
          </a:p>
          <a:p>
            <a:r>
              <a:rPr lang="el-GR" sz="3600" dirty="0" smtClean="0">
                <a:solidFill>
                  <a:schemeClr val="bg1"/>
                </a:solidFill>
              </a:rPr>
              <a:t> εφαρμόζονται </a:t>
            </a:r>
            <a:r>
              <a:rPr lang="el-GR" dirty="0" smtClean="0"/>
              <a:t> </a:t>
            </a:r>
            <a:r>
              <a:rPr lang="el-GR" sz="3600" dirty="0" smtClean="0">
                <a:solidFill>
                  <a:schemeClr val="bg1"/>
                </a:solidFill>
              </a:rPr>
              <a:t>για τη συλλογή και την ανάλυση εμπειρικού υλικού θα πρέπει να συμβαδίζουν με τις επιστημολογικές παραδοχές του συγκεκριμένου θεωρητικού πλαισίου</a:t>
            </a:r>
          </a:p>
          <a:p>
            <a:endParaRPr lang="el-GR" sz="3600" dirty="0" smtClean="0">
              <a:solidFill>
                <a:schemeClr val="bg1"/>
              </a:solidFill>
            </a:endParaRPr>
          </a:p>
          <a:p>
            <a:r>
              <a:rPr lang="el-GR" sz="3600" dirty="0" smtClean="0">
                <a:solidFill>
                  <a:schemeClr val="bg1"/>
                </a:solidFill>
              </a:rPr>
              <a:t>• Δεν είναι ανεξάρτητες από τη θεωρία, τον ερευνητή και το πλαίσιο  </a:t>
            </a:r>
            <a:r>
              <a:rPr lang="el-GR" sz="3600" dirty="0" smtClean="0">
                <a:solidFill>
                  <a:schemeClr val="bg1"/>
                </a:solidFill>
                <a:latin typeface="Wingdings"/>
                <a:ea typeface="Wingdings"/>
                <a:cs typeface="Wingdings"/>
              </a:rPr>
              <a:t> </a:t>
            </a:r>
            <a:r>
              <a:rPr lang="el-GR" sz="3600" dirty="0" smtClean="0">
                <a:solidFill>
                  <a:schemeClr val="bg1"/>
                </a:solidFill>
                <a:latin typeface="Calibri"/>
                <a:ea typeface="Wingdings"/>
                <a:cs typeface="Wingdings"/>
              </a:rPr>
              <a:t>δεν είναι  ουδέτερες</a:t>
            </a:r>
            <a:endParaRPr lang="en-US" sz="3600" dirty="0">
              <a:latin typeface="Calibri"/>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 y="191988"/>
            <a:ext cx="8991599" cy="6740308"/>
          </a:xfrm>
          <a:prstGeom prst="rect">
            <a:avLst/>
          </a:prstGeom>
          <a:noFill/>
        </p:spPr>
        <p:txBody>
          <a:bodyPr wrap="square" rtlCol="0">
            <a:spAutoFit/>
          </a:bodyPr>
          <a:lstStyle/>
          <a:p>
            <a:r>
              <a:rPr lang="el-GR" sz="3600" u="sng" dirty="0" smtClean="0">
                <a:solidFill>
                  <a:schemeClr val="bg1"/>
                </a:solidFill>
              </a:rPr>
              <a:t>Σύνδεση θεωρητικού και εμπειρικού επιπέδου</a:t>
            </a:r>
          </a:p>
          <a:p>
            <a:endParaRPr lang="el-GR" sz="3600" u="sng" dirty="0">
              <a:solidFill>
                <a:schemeClr val="bg1"/>
              </a:solidFill>
            </a:endParaRPr>
          </a:p>
          <a:p>
            <a:r>
              <a:rPr lang="el-GR" sz="3600" dirty="0" smtClean="0">
                <a:solidFill>
                  <a:schemeClr val="bg1"/>
                </a:solidFill>
              </a:rPr>
              <a:t>Επιτελείται σε δύο επίπεδα: </a:t>
            </a:r>
          </a:p>
          <a:p>
            <a:endParaRPr lang="el-GR" sz="3600" dirty="0">
              <a:solidFill>
                <a:schemeClr val="bg1"/>
              </a:solidFill>
            </a:endParaRPr>
          </a:p>
          <a:p>
            <a:r>
              <a:rPr lang="el-GR" sz="3600" dirty="0" smtClean="0">
                <a:solidFill>
                  <a:schemeClr val="bg1"/>
                </a:solidFill>
              </a:rPr>
              <a:t>(α) τα εμπειρκά δεδομένα αντιπαρατίθενται με την προκαθορισμένη θεωρία με σκοπό την </a:t>
            </a:r>
          </a:p>
          <a:p>
            <a:r>
              <a:rPr lang="el-GR" sz="3600" dirty="0">
                <a:solidFill>
                  <a:schemeClr val="bg1"/>
                </a:solidFill>
              </a:rPr>
              <a:t>ε</a:t>
            </a:r>
            <a:r>
              <a:rPr lang="el-GR" sz="3600" dirty="0" smtClean="0">
                <a:solidFill>
                  <a:schemeClr val="bg1"/>
                </a:solidFill>
              </a:rPr>
              <a:t>πιβεβαίωσή της</a:t>
            </a:r>
            <a:r>
              <a:rPr lang="el-GR" sz="3600" dirty="0" smtClean="0">
                <a:solidFill>
                  <a:schemeClr val="bg1"/>
                </a:solidFill>
              </a:rPr>
              <a:t>. Πιο κοντ</a:t>
            </a:r>
            <a:r>
              <a:rPr lang="el-GR" sz="3600" dirty="0" smtClean="0">
                <a:solidFill>
                  <a:schemeClr val="bg1"/>
                </a:solidFill>
              </a:rPr>
              <a:t>ά τη θετκιστική παράδοση.</a:t>
            </a:r>
            <a:endParaRPr lang="el-GR" sz="3600" dirty="0" smtClean="0">
              <a:solidFill>
                <a:schemeClr val="bg1"/>
              </a:solidFill>
            </a:endParaRPr>
          </a:p>
          <a:p>
            <a:r>
              <a:rPr lang="el-GR" sz="3600" dirty="0" smtClean="0">
                <a:solidFill>
                  <a:schemeClr val="bg1"/>
                </a:solidFill>
              </a:rPr>
              <a:t>(β) τα εμπειρικά δεδομένα αποτελούν τη βάση</a:t>
            </a:r>
          </a:p>
          <a:p>
            <a:r>
              <a:rPr lang="el-GR" sz="3600" dirty="0">
                <a:solidFill>
                  <a:schemeClr val="bg1"/>
                </a:solidFill>
              </a:rPr>
              <a:t>γ</a:t>
            </a:r>
            <a:r>
              <a:rPr lang="el-GR" sz="3600" dirty="0" smtClean="0">
                <a:solidFill>
                  <a:schemeClr val="bg1"/>
                </a:solidFill>
              </a:rPr>
              <a:t>ια την ανάπτυξη  και τη συγκεκριμενοποίηση</a:t>
            </a:r>
          </a:p>
          <a:p>
            <a:r>
              <a:rPr lang="el-GR" sz="3600" dirty="0" smtClean="0">
                <a:solidFill>
                  <a:schemeClr val="bg1"/>
                </a:solidFill>
              </a:rPr>
              <a:t>της θεωρίας.   </a:t>
            </a:r>
            <a:r>
              <a:rPr lang="el-GR" sz="3600" dirty="0" smtClean="0">
                <a:solidFill>
                  <a:schemeClr val="bg1"/>
                </a:solidFill>
              </a:rPr>
              <a:t>Πιο κοντ</a:t>
            </a:r>
            <a:r>
              <a:rPr lang="el-GR" sz="3600" dirty="0" smtClean="0">
                <a:solidFill>
                  <a:schemeClr val="bg1"/>
                </a:solidFill>
              </a:rPr>
              <a:t>ά στην ερμηνευτική</a:t>
            </a:r>
          </a:p>
          <a:p>
            <a:r>
              <a:rPr lang="el-GR" sz="3600" dirty="0" smtClean="0">
                <a:solidFill>
                  <a:schemeClr val="bg1"/>
                </a:solidFill>
              </a:rPr>
              <a:t>παράδοση</a:t>
            </a:r>
            <a:r>
              <a:rPr lang="el-GR" sz="3600" dirty="0" smtClean="0">
                <a:solidFill>
                  <a:schemeClr val="bg1"/>
                </a:solidFill>
              </a:rPr>
              <a:t> </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321733" y="1"/>
            <a:ext cx="8822267" cy="6186310"/>
          </a:xfrm>
          <a:prstGeom prst="rect">
            <a:avLst/>
          </a:prstGeom>
        </p:spPr>
        <p:txBody>
          <a:bodyPr wrap="square">
            <a:spAutoFit/>
          </a:bodyPr>
          <a:lstStyle/>
          <a:p>
            <a:r>
              <a:rPr lang="el-GR" sz="3600" b="1" dirty="0" smtClean="0">
                <a:solidFill>
                  <a:schemeClr val="bg1"/>
                </a:solidFill>
              </a:rPr>
              <a:t>Έλεγχος της θεωρίας  και ποσοτικές μέθοδοι</a:t>
            </a:r>
          </a:p>
          <a:p>
            <a:endParaRPr lang="el-GR" sz="3600" b="1" dirty="0">
              <a:solidFill>
                <a:schemeClr val="bg1"/>
              </a:solidFill>
            </a:endParaRPr>
          </a:p>
          <a:p>
            <a:r>
              <a:rPr lang="el-GR" sz="3600" dirty="0">
                <a:solidFill>
                  <a:schemeClr val="bg1"/>
                </a:solidFill>
              </a:rPr>
              <a:t>•Οι θεωρητικές υποθέσεις διατυπώνονται </a:t>
            </a:r>
          </a:p>
          <a:p>
            <a:r>
              <a:rPr lang="el-GR" sz="3600" dirty="0">
                <a:solidFill>
                  <a:schemeClr val="bg1"/>
                </a:solidFill>
              </a:rPr>
              <a:t>πριν την έναρξη της έρευνας</a:t>
            </a:r>
          </a:p>
          <a:p>
            <a:r>
              <a:rPr lang="el-GR" sz="3600" dirty="0">
                <a:solidFill>
                  <a:schemeClr val="bg1"/>
                </a:solidFill>
              </a:rPr>
              <a:t>•Σταθερή και </a:t>
            </a:r>
            <a:r>
              <a:rPr lang="el-GR" sz="3600" dirty="0" smtClean="0">
                <a:solidFill>
                  <a:schemeClr val="bg1"/>
                </a:solidFill>
              </a:rPr>
              <a:t>δ</a:t>
            </a:r>
            <a:r>
              <a:rPr lang="el-GR" sz="3600" dirty="0" smtClean="0">
                <a:solidFill>
                  <a:schemeClr val="bg1"/>
                </a:solidFill>
              </a:rPr>
              <a:t>ύ</a:t>
            </a:r>
            <a:r>
              <a:rPr lang="el-GR" sz="3600" dirty="0" smtClean="0">
                <a:solidFill>
                  <a:schemeClr val="bg1"/>
                </a:solidFill>
              </a:rPr>
              <a:t>σκαμπτη </a:t>
            </a:r>
            <a:r>
              <a:rPr lang="el-GR" sz="3600" dirty="0">
                <a:solidFill>
                  <a:schemeClr val="bg1"/>
                </a:solidFill>
              </a:rPr>
              <a:t>δομή</a:t>
            </a:r>
          </a:p>
          <a:p>
            <a:r>
              <a:rPr lang="el-GR" sz="3600" dirty="0">
                <a:solidFill>
                  <a:schemeClr val="bg1"/>
                </a:solidFill>
              </a:rPr>
              <a:t>•Ο σχεδιασμός επιδέχεται ελάχιστες αλλαγές</a:t>
            </a:r>
          </a:p>
          <a:p>
            <a:r>
              <a:rPr lang="el-GR" sz="3600" dirty="0">
                <a:solidFill>
                  <a:schemeClr val="bg1"/>
                </a:solidFill>
              </a:rPr>
              <a:t>•Στόχος η ανάδειξη γενικών τάσεων</a:t>
            </a:r>
          </a:p>
          <a:p>
            <a:r>
              <a:rPr lang="el-GR" sz="3600" dirty="0">
                <a:solidFill>
                  <a:schemeClr val="bg1"/>
                </a:solidFill>
              </a:rPr>
              <a:t>•Επαλήθευση θεωρητικών υποθέσεων</a:t>
            </a:r>
          </a:p>
          <a:p>
            <a:r>
              <a:rPr lang="el-GR" sz="3600" dirty="0">
                <a:solidFill>
                  <a:schemeClr val="bg1"/>
                </a:solidFill>
              </a:rPr>
              <a:t>•Μεγάλος αριθμός περιπτώσεων</a:t>
            </a:r>
          </a:p>
          <a:p>
            <a:r>
              <a:rPr lang="el-GR" sz="3600" dirty="0">
                <a:solidFill>
                  <a:schemeClr val="bg1"/>
                </a:solidFill>
              </a:rPr>
              <a:t>•Παραγωγικός συλλογισμός</a:t>
            </a:r>
          </a:p>
          <a:p>
            <a:r>
              <a:rPr lang="el-GR" sz="3600" dirty="0">
                <a:solidFill>
                  <a:schemeClr val="bg1"/>
                </a:solidFill>
              </a:rPr>
              <a:t>•Χρήση στατιστικής</a:t>
            </a:r>
          </a:p>
        </p:txBody>
      </p:sp>
    </p:spTree>
    <p:extLst>
      <p:ext uri="{BB962C8B-B14F-4D97-AF65-F5344CB8AC3E}">
        <p14:creationId xmlns:p14="http://schemas.microsoft.com/office/powerpoint/2010/main" val="3157759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52401" y="423333"/>
            <a:ext cx="8831490" cy="6001642"/>
          </a:xfrm>
          <a:prstGeom prst="rect">
            <a:avLst/>
          </a:prstGeom>
          <a:noFill/>
        </p:spPr>
        <p:txBody>
          <a:bodyPr wrap="square" rtlCol="0">
            <a:spAutoFit/>
          </a:bodyPr>
          <a:lstStyle/>
          <a:p>
            <a:r>
              <a:rPr lang="el-GR" sz="3200" dirty="0" smtClean="0">
                <a:solidFill>
                  <a:schemeClr val="bg1"/>
                </a:solidFill>
              </a:rPr>
              <a:t>Παραγωγικός συλλογισμός: η θεωρία μετασχημα-</a:t>
            </a:r>
          </a:p>
          <a:p>
            <a:r>
              <a:rPr lang="el-GR" sz="3200" dirty="0">
                <a:solidFill>
                  <a:schemeClr val="bg1"/>
                </a:solidFill>
              </a:rPr>
              <a:t>τ</a:t>
            </a:r>
            <a:r>
              <a:rPr lang="el-GR" sz="3200" dirty="0" smtClean="0">
                <a:solidFill>
                  <a:schemeClr val="bg1"/>
                </a:solidFill>
              </a:rPr>
              <a:t>ίζεται σε θεωρητικές υποθέσεις και εμπειρικές</a:t>
            </a:r>
          </a:p>
          <a:p>
            <a:r>
              <a:rPr lang="el-GR" sz="3200" dirty="0">
                <a:solidFill>
                  <a:schemeClr val="bg1"/>
                </a:solidFill>
              </a:rPr>
              <a:t>α</a:t>
            </a:r>
            <a:r>
              <a:rPr lang="el-GR" sz="3200" dirty="0" smtClean="0">
                <a:solidFill>
                  <a:schemeClr val="bg1"/>
                </a:solidFill>
              </a:rPr>
              <a:t>πολήξεις που στη συνέχεια ελέγχονται με </a:t>
            </a:r>
          </a:p>
          <a:p>
            <a:r>
              <a:rPr lang="el-GR" sz="3200" dirty="0">
                <a:solidFill>
                  <a:schemeClr val="bg1"/>
                </a:solidFill>
              </a:rPr>
              <a:t>κ</a:t>
            </a:r>
            <a:r>
              <a:rPr lang="el-GR" sz="3200" dirty="0" smtClean="0">
                <a:solidFill>
                  <a:schemeClr val="bg1"/>
                </a:solidFill>
              </a:rPr>
              <a:t>ατάλληλα εμπειρικά στοιχεία.</a:t>
            </a:r>
          </a:p>
          <a:p>
            <a:endParaRPr lang="el-GR" sz="3200" dirty="0">
              <a:solidFill>
                <a:schemeClr val="bg1"/>
              </a:solidFill>
            </a:endParaRPr>
          </a:p>
          <a:p>
            <a:r>
              <a:rPr lang="el-GR" sz="3200" dirty="0" smtClean="0">
                <a:solidFill>
                  <a:schemeClr val="bg1"/>
                </a:solidFill>
              </a:rPr>
              <a:t>Η συλλογή αυτών των στοιχείων και όχι άλλων.</a:t>
            </a:r>
          </a:p>
          <a:p>
            <a:endParaRPr lang="el-GR" sz="3200" dirty="0">
              <a:solidFill>
                <a:schemeClr val="bg1"/>
              </a:solidFill>
            </a:endParaRPr>
          </a:p>
          <a:p>
            <a:r>
              <a:rPr lang="el-GR" sz="3200" dirty="0" smtClean="0">
                <a:solidFill>
                  <a:schemeClr val="bg1"/>
                </a:solidFill>
              </a:rPr>
              <a:t>Η ποσοτική έρευνα δομείται σε πλέγμα μεταβλητών, δηλαδή σε χαρακτηριστικά που</a:t>
            </a:r>
          </a:p>
          <a:p>
            <a:r>
              <a:rPr lang="el-GR" sz="3200" dirty="0">
                <a:solidFill>
                  <a:schemeClr val="bg1"/>
                </a:solidFill>
              </a:rPr>
              <a:t>δ</a:t>
            </a:r>
            <a:r>
              <a:rPr lang="el-GR" sz="3200" dirty="0" smtClean="0">
                <a:solidFill>
                  <a:schemeClr val="bg1"/>
                </a:solidFill>
              </a:rPr>
              <a:t>ιαφοροποιούνται στις περιπτώσεις που </a:t>
            </a:r>
          </a:p>
          <a:p>
            <a:r>
              <a:rPr lang="el-GR" sz="3200" dirty="0">
                <a:solidFill>
                  <a:schemeClr val="bg1"/>
                </a:solidFill>
              </a:rPr>
              <a:t>π</a:t>
            </a:r>
            <a:r>
              <a:rPr lang="el-GR" sz="3200" dirty="0" smtClean="0">
                <a:solidFill>
                  <a:schemeClr val="bg1"/>
                </a:solidFill>
              </a:rPr>
              <a:t>εριλαμβάνει το δείγμα.</a:t>
            </a:r>
          </a:p>
          <a:p>
            <a:endParaRPr lang="el-GR" sz="3200" dirty="0">
              <a:solidFill>
                <a:schemeClr val="bg1"/>
              </a:solidFill>
            </a:endParaRPr>
          </a:p>
        </p:txBody>
      </p:sp>
    </p:spTree>
    <p:extLst>
      <p:ext uri="{BB962C8B-B14F-4D97-AF65-F5344CB8AC3E}">
        <p14:creationId xmlns:p14="http://schemas.microsoft.com/office/powerpoint/2010/main" val="1589463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18533" y="1066800"/>
            <a:ext cx="9179603" cy="4524315"/>
          </a:xfrm>
          <a:prstGeom prst="rect">
            <a:avLst/>
          </a:prstGeom>
          <a:noFill/>
        </p:spPr>
        <p:txBody>
          <a:bodyPr wrap="square" rtlCol="0">
            <a:spAutoFit/>
          </a:bodyPr>
          <a:lstStyle/>
          <a:p>
            <a:r>
              <a:rPr lang="el-GR" sz="3200" dirty="0" smtClean="0">
                <a:solidFill>
                  <a:schemeClr val="bg1"/>
                </a:solidFill>
              </a:rPr>
              <a:t>Η αντίληψη για την έρευνα που εντάσσεται στη</a:t>
            </a:r>
          </a:p>
          <a:p>
            <a:r>
              <a:rPr lang="el-GR" sz="3200" dirty="0" smtClean="0">
                <a:solidFill>
                  <a:schemeClr val="bg1"/>
                </a:solidFill>
              </a:rPr>
              <a:t>θετικιστική σκέψη:</a:t>
            </a:r>
          </a:p>
          <a:p>
            <a:endParaRPr lang="el-GR" sz="3200" dirty="0" smtClean="0">
              <a:solidFill>
                <a:schemeClr val="bg1"/>
              </a:solidFill>
            </a:endParaRPr>
          </a:p>
          <a:p>
            <a:r>
              <a:rPr lang="el-GR" sz="3200" dirty="0" smtClean="0">
                <a:solidFill>
                  <a:schemeClr val="bg1"/>
                </a:solidFill>
              </a:rPr>
              <a:t>• αναγκαιότητα μέτρησης</a:t>
            </a:r>
          </a:p>
          <a:p>
            <a:r>
              <a:rPr lang="el-GR" sz="3200" dirty="0" smtClean="0">
                <a:solidFill>
                  <a:schemeClr val="bg1"/>
                </a:solidFill>
              </a:rPr>
              <a:t>• εμπειρική υπόσταση των θεωρητικών εννοιών</a:t>
            </a:r>
          </a:p>
          <a:p>
            <a:r>
              <a:rPr lang="el-GR" sz="3200" dirty="0" smtClean="0">
                <a:solidFill>
                  <a:schemeClr val="bg1"/>
                </a:solidFill>
              </a:rPr>
              <a:t>• ανεύρεση αιτιωδών συνδέσεων των μεταβλητών</a:t>
            </a:r>
          </a:p>
          <a:p>
            <a:r>
              <a:rPr lang="el-GR" sz="3200" dirty="0" smtClean="0">
                <a:solidFill>
                  <a:schemeClr val="bg1"/>
                </a:solidFill>
              </a:rPr>
              <a:t>• έμφαση στις εμπειρικές γενικεύσεις και συνεπώς</a:t>
            </a:r>
          </a:p>
          <a:p>
            <a:r>
              <a:rPr lang="el-GR" sz="3200" dirty="0">
                <a:solidFill>
                  <a:schemeClr val="bg1"/>
                </a:solidFill>
              </a:rPr>
              <a:t> </a:t>
            </a:r>
            <a:r>
              <a:rPr lang="el-GR" sz="3200" dirty="0" smtClean="0">
                <a:solidFill>
                  <a:schemeClr val="bg1"/>
                </a:solidFill>
              </a:rPr>
              <a:t>  στις κανονικότητες των κοινωνικών φαινομένων</a:t>
            </a:r>
          </a:p>
          <a:p>
            <a:r>
              <a:rPr lang="el-GR" sz="3200" dirty="0" smtClean="0">
                <a:solidFill>
                  <a:schemeClr val="bg1"/>
                </a:solidFill>
              </a:rPr>
              <a:t> </a:t>
            </a:r>
            <a:endParaRPr lang="en-US" sz="3200" dirty="0">
              <a:solidFill>
                <a:schemeClr val="bg1"/>
              </a:solidFill>
            </a:endParaRPr>
          </a:p>
        </p:txBody>
      </p:sp>
    </p:spTree>
    <p:extLst>
      <p:ext uri="{BB962C8B-B14F-4D97-AF65-F5344CB8AC3E}">
        <p14:creationId xmlns:p14="http://schemas.microsoft.com/office/powerpoint/2010/main" val="620349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214062" y="0"/>
            <a:ext cx="8929938" cy="646331"/>
          </a:xfrm>
          <a:prstGeom prst="rect">
            <a:avLst/>
          </a:prstGeom>
          <a:noFill/>
        </p:spPr>
        <p:txBody>
          <a:bodyPr wrap="square" rtlCol="0">
            <a:spAutoFit/>
          </a:bodyPr>
          <a:lstStyle/>
          <a:p>
            <a:r>
              <a:rPr lang="el-GR" sz="3600" u="sng" dirty="0" smtClean="0">
                <a:solidFill>
                  <a:schemeClr val="bg1"/>
                </a:solidFill>
              </a:rPr>
              <a:t>Στάδια έρευνας στις ποσοτικές έρευνες</a:t>
            </a:r>
            <a:endParaRPr lang="en-US" sz="3600" u="sng" dirty="0">
              <a:solidFill>
                <a:schemeClr val="bg1"/>
              </a:solidFill>
            </a:endParaRPr>
          </a:p>
        </p:txBody>
      </p:sp>
      <p:sp>
        <p:nvSpPr>
          <p:cNvPr id="3" name="TextBox 2"/>
          <p:cNvSpPr txBox="1"/>
          <p:nvPr/>
        </p:nvSpPr>
        <p:spPr>
          <a:xfrm>
            <a:off x="0" y="646331"/>
            <a:ext cx="9345907" cy="8100915"/>
          </a:xfrm>
          <a:prstGeom prst="rect">
            <a:avLst/>
          </a:prstGeom>
          <a:noFill/>
        </p:spPr>
        <p:txBody>
          <a:bodyPr wrap="square" rtlCol="0">
            <a:spAutoFit/>
          </a:bodyPr>
          <a:lstStyle/>
          <a:p>
            <a:r>
              <a:rPr lang="el-GR" sz="3600" dirty="0" smtClean="0">
                <a:solidFill>
                  <a:schemeClr val="bg1"/>
                </a:solidFill>
              </a:rPr>
              <a:t>• Επιλογή της θεωρίας  -εννοιολογικό πλαίσιο</a:t>
            </a:r>
          </a:p>
          <a:p>
            <a:r>
              <a:rPr lang="el-GR" sz="3600" dirty="0" smtClean="0">
                <a:solidFill>
                  <a:schemeClr val="bg1"/>
                </a:solidFill>
              </a:rPr>
              <a:t>• Διατύπωση συγκεκριμένων υποθέσεων</a:t>
            </a:r>
          </a:p>
          <a:p>
            <a:r>
              <a:rPr lang="el-GR" sz="3600" dirty="0" smtClean="0">
                <a:solidFill>
                  <a:schemeClr val="bg1"/>
                </a:solidFill>
              </a:rPr>
              <a:t>• Κατάστρωση σχεδίου έρευνας –μετάφραση</a:t>
            </a:r>
          </a:p>
          <a:p>
            <a:r>
              <a:rPr lang="el-GR" sz="3600" dirty="0" smtClean="0">
                <a:solidFill>
                  <a:schemeClr val="bg1"/>
                </a:solidFill>
              </a:rPr>
              <a:t>θεωρητικών εννοιών σε εμπειρικές μεταβλητές,</a:t>
            </a:r>
          </a:p>
          <a:p>
            <a:r>
              <a:rPr lang="el-GR" sz="3600" dirty="0" smtClean="0">
                <a:solidFill>
                  <a:schemeClr val="bg1"/>
                </a:solidFill>
              </a:rPr>
              <a:t>τρόπος συλλογής δείγματος, τεχνική για </a:t>
            </a:r>
          </a:p>
          <a:p>
            <a:r>
              <a:rPr lang="el-GR" sz="3600" dirty="0" smtClean="0">
                <a:solidFill>
                  <a:schemeClr val="bg1"/>
                </a:solidFill>
              </a:rPr>
              <a:t>συγκέντρωση στοιχείων</a:t>
            </a:r>
          </a:p>
          <a:p>
            <a:r>
              <a:rPr lang="el-GR" sz="3600" dirty="0" smtClean="0">
                <a:solidFill>
                  <a:schemeClr val="bg1"/>
                </a:solidFill>
              </a:rPr>
              <a:t>• Εφαρμογή του σχεδίου έρευνας και συγκέντρωση στοιχείων</a:t>
            </a:r>
          </a:p>
          <a:p>
            <a:r>
              <a:rPr lang="el-GR" sz="3600" dirty="0" smtClean="0">
                <a:solidFill>
                  <a:schemeClr val="bg1"/>
                </a:solidFill>
              </a:rPr>
              <a:t>• Ανάλυση με στατιστικές μεθόδους</a:t>
            </a:r>
          </a:p>
          <a:p>
            <a:r>
              <a:rPr lang="el-GR" sz="3600" dirty="0" smtClean="0">
                <a:solidFill>
                  <a:schemeClr val="bg1"/>
                </a:solidFill>
              </a:rPr>
              <a:t>• Ερμηνεία αποτελεσμάτων, επαλήθευση ή </a:t>
            </a:r>
          </a:p>
          <a:p>
            <a:r>
              <a:rPr lang="el-GR" sz="3600" dirty="0" smtClean="0">
                <a:solidFill>
                  <a:schemeClr val="bg1"/>
                </a:solidFill>
              </a:rPr>
              <a:t>απόρριψη ή τροποποίηση της θεωρίας</a:t>
            </a:r>
          </a:p>
          <a:p>
            <a:endParaRPr lang="el-GR" sz="3600" dirty="0" smtClean="0">
              <a:solidFill>
                <a:schemeClr val="bg1"/>
              </a:solidFill>
            </a:endParaRPr>
          </a:p>
          <a:p>
            <a:endParaRPr lang="el-GR" sz="3600" dirty="0" smtClean="0">
              <a:solidFill>
                <a:schemeClr val="bg1"/>
              </a:solidFill>
            </a:endParaRPr>
          </a:p>
          <a:p>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0" y="342455"/>
            <a:ext cx="9132901" cy="646331"/>
          </a:xfrm>
          <a:prstGeom prst="rect">
            <a:avLst/>
          </a:prstGeom>
          <a:noFill/>
        </p:spPr>
        <p:txBody>
          <a:bodyPr wrap="square" rtlCol="0">
            <a:spAutoFit/>
          </a:bodyPr>
          <a:lstStyle/>
          <a:p>
            <a:r>
              <a:rPr lang="el-GR" sz="3600" b="1" dirty="0" smtClean="0">
                <a:solidFill>
                  <a:schemeClr val="bg1"/>
                </a:solidFill>
              </a:rPr>
              <a:t>Ανάπτυξη της θεωρίας και ποιοτικές μέθοδοι</a:t>
            </a:r>
            <a:endParaRPr lang="en-US" sz="3600" b="1" dirty="0">
              <a:solidFill>
                <a:schemeClr val="bg1"/>
              </a:solidFill>
            </a:endParaRPr>
          </a:p>
        </p:txBody>
      </p:sp>
      <p:sp>
        <p:nvSpPr>
          <p:cNvPr id="4" name="TextBox 3"/>
          <p:cNvSpPr txBox="1"/>
          <p:nvPr/>
        </p:nvSpPr>
        <p:spPr>
          <a:xfrm>
            <a:off x="485206" y="988786"/>
            <a:ext cx="8647695" cy="6740308"/>
          </a:xfrm>
          <a:prstGeom prst="rect">
            <a:avLst/>
          </a:prstGeom>
          <a:noFill/>
        </p:spPr>
        <p:txBody>
          <a:bodyPr wrap="square" rtlCol="0">
            <a:spAutoFit/>
          </a:bodyPr>
          <a:lstStyle/>
          <a:p>
            <a:r>
              <a:rPr lang="el-GR" sz="3600" dirty="0" smtClean="0">
                <a:solidFill>
                  <a:schemeClr val="bg1"/>
                </a:solidFill>
              </a:rPr>
              <a:t>• Ευέλικτη δομή</a:t>
            </a:r>
          </a:p>
          <a:p>
            <a:r>
              <a:rPr lang="el-GR" sz="3600" dirty="0" smtClean="0">
                <a:solidFill>
                  <a:schemeClr val="bg1"/>
                </a:solidFill>
              </a:rPr>
              <a:t>• Η θεωρία διαμορφώνεται σε διαπλοκή</a:t>
            </a:r>
          </a:p>
          <a:p>
            <a:r>
              <a:rPr lang="el-GR" sz="3600" dirty="0" smtClean="0">
                <a:solidFill>
                  <a:schemeClr val="bg1"/>
                </a:solidFill>
              </a:rPr>
              <a:t>με τη συλλογή και ανάλυση των στοιχείων</a:t>
            </a:r>
          </a:p>
          <a:p>
            <a:r>
              <a:rPr lang="el-GR" sz="3600" dirty="0" smtClean="0">
                <a:solidFill>
                  <a:schemeClr val="bg1"/>
                </a:solidFill>
              </a:rPr>
              <a:t>• Μικρότερος αριθμός περιπτώσεων</a:t>
            </a:r>
          </a:p>
          <a:p>
            <a:r>
              <a:rPr lang="el-GR" sz="3600" dirty="0" smtClean="0">
                <a:solidFill>
                  <a:schemeClr val="bg1"/>
                </a:solidFill>
              </a:rPr>
              <a:t>• Στόχος όχι η ανακάλυψη γενικών τάσεων </a:t>
            </a:r>
          </a:p>
          <a:p>
            <a:r>
              <a:rPr lang="el-GR" sz="3600" dirty="0" smtClean="0">
                <a:solidFill>
                  <a:schemeClr val="bg1"/>
                </a:solidFill>
              </a:rPr>
              <a:t>αλλά η διαμόρφωση ολικής εικόνας για κάθε</a:t>
            </a:r>
          </a:p>
          <a:p>
            <a:r>
              <a:rPr lang="el-GR" sz="3600" dirty="0" smtClean="0">
                <a:solidFill>
                  <a:schemeClr val="bg1"/>
                </a:solidFill>
              </a:rPr>
              <a:t>περίπτωση</a:t>
            </a:r>
          </a:p>
          <a:p>
            <a:r>
              <a:rPr lang="el-GR" sz="3600" dirty="0" smtClean="0">
                <a:solidFill>
                  <a:schemeClr val="bg1"/>
                </a:solidFill>
              </a:rPr>
              <a:t>• Μελέτη βάθους και όχι έκτασης</a:t>
            </a:r>
          </a:p>
          <a:p>
            <a:r>
              <a:rPr lang="el-GR" sz="3600" dirty="0" smtClean="0">
                <a:solidFill>
                  <a:schemeClr val="bg1"/>
                </a:solidFill>
              </a:rPr>
              <a:t>• Αντί για υποθέσεις γενικό εννοιολογικό</a:t>
            </a:r>
          </a:p>
          <a:p>
            <a:r>
              <a:rPr lang="el-GR" sz="3600" dirty="0" smtClean="0">
                <a:solidFill>
                  <a:schemeClr val="bg1"/>
                </a:solidFill>
              </a:rPr>
              <a:t>πλαίσιο</a:t>
            </a:r>
          </a:p>
          <a:p>
            <a:endParaRPr lang="el-GR" sz="3600" dirty="0" smtClean="0">
              <a:solidFill>
                <a:schemeClr val="bg1"/>
              </a:solidFill>
            </a:endParaRPr>
          </a:p>
          <a:p>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784893" y="684908"/>
            <a:ext cx="8192342" cy="5632312"/>
          </a:xfrm>
          <a:prstGeom prst="rect">
            <a:avLst/>
          </a:prstGeom>
          <a:noFill/>
        </p:spPr>
        <p:txBody>
          <a:bodyPr wrap="none" rtlCol="0">
            <a:spAutoFit/>
          </a:bodyPr>
          <a:lstStyle/>
          <a:p>
            <a:r>
              <a:rPr lang="el-GR" sz="3600" dirty="0" smtClean="0">
                <a:solidFill>
                  <a:schemeClr val="bg1"/>
                </a:solidFill>
              </a:rPr>
              <a:t>• Μπρος-πίσω θεωρίας και στοιχείων</a:t>
            </a:r>
          </a:p>
          <a:p>
            <a:r>
              <a:rPr lang="el-GR" sz="3600" dirty="0" smtClean="0">
                <a:solidFill>
                  <a:schemeClr val="bg1"/>
                </a:solidFill>
              </a:rPr>
              <a:t>• Κατεύθυνση όχι σταθερή και </a:t>
            </a:r>
          </a:p>
          <a:p>
            <a:r>
              <a:rPr lang="el-GR" sz="3600" dirty="0" smtClean="0">
                <a:solidFill>
                  <a:schemeClr val="bg1"/>
                </a:solidFill>
              </a:rPr>
              <a:t>προκαθορισμένη. Διαμορφώνεται στην</a:t>
            </a:r>
          </a:p>
          <a:p>
            <a:r>
              <a:rPr lang="el-GR" sz="3600" dirty="0" smtClean="0">
                <a:solidFill>
                  <a:schemeClr val="bg1"/>
                </a:solidFill>
              </a:rPr>
              <a:t>πορεία</a:t>
            </a:r>
          </a:p>
          <a:p>
            <a:r>
              <a:rPr lang="el-GR" sz="3600" dirty="0" smtClean="0">
                <a:solidFill>
                  <a:schemeClr val="bg1"/>
                </a:solidFill>
              </a:rPr>
              <a:t>• Ο ερευνητής προσπαθεί να δει από τη</a:t>
            </a:r>
          </a:p>
          <a:p>
            <a:r>
              <a:rPr lang="el-GR" sz="3600" dirty="0" smtClean="0">
                <a:solidFill>
                  <a:schemeClr val="bg1"/>
                </a:solidFill>
              </a:rPr>
              <a:t>σκοπιά των ερευνώμενων </a:t>
            </a:r>
          </a:p>
          <a:p>
            <a:r>
              <a:rPr lang="el-GR" sz="3600" dirty="0" smtClean="0">
                <a:solidFill>
                  <a:schemeClr val="bg1"/>
                </a:solidFill>
              </a:rPr>
              <a:t>• Οι εννοιολογικές κατηγορίες που</a:t>
            </a:r>
          </a:p>
          <a:p>
            <a:r>
              <a:rPr lang="el-GR" sz="3600" dirty="0" smtClean="0">
                <a:solidFill>
                  <a:schemeClr val="bg1"/>
                </a:solidFill>
              </a:rPr>
              <a:t>διαμορφώνονται αποτυπώνουν τις</a:t>
            </a:r>
          </a:p>
          <a:p>
            <a:r>
              <a:rPr lang="el-GR" sz="3600" dirty="0" smtClean="0">
                <a:solidFill>
                  <a:schemeClr val="bg1"/>
                </a:solidFill>
              </a:rPr>
              <a:t>κατηγορίες που χρησιμοποιούν τα δρώντα </a:t>
            </a:r>
          </a:p>
          <a:p>
            <a:r>
              <a:rPr lang="el-GR" sz="3600" dirty="0" smtClean="0">
                <a:solidFill>
                  <a:schemeClr val="bg1"/>
                </a:solidFill>
              </a:rPr>
              <a:t>υποκείμενα</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356769" y="1398354"/>
            <a:ext cx="8322814" cy="3416320"/>
          </a:xfrm>
          <a:prstGeom prst="rect">
            <a:avLst/>
          </a:prstGeom>
          <a:noFill/>
        </p:spPr>
        <p:txBody>
          <a:bodyPr wrap="square" rtlCol="0">
            <a:spAutoFit/>
          </a:bodyPr>
          <a:lstStyle/>
          <a:p>
            <a:r>
              <a:rPr lang="el-GR" sz="3600" dirty="0" smtClean="0">
                <a:solidFill>
                  <a:schemeClr val="bg1"/>
                </a:solidFill>
              </a:rPr>
              <a:t>Συνεπώς: Η ποιοτική έρευνα τονίζει τη σημασία του ιστορικού και κοινωνικού πλαισίου για την ερμηνεία που αποδίδουν τα υποκείμενα στη συμπεριφορά τους και τη συμπεριφορά των άλλων</a:t>
            </a:r>
          </a:p>
          <a:p>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955096" y="242572"/>
            <a:ext cx="5651228" cy="646331"/>
          </a:xfrm>
          <a:prstGeom prst="rect">
            <a:avLst/>
          </a:prstGeom>
          <a:noFill/>
        </p:spPr>
        <p:txBody>
          <a:bodyPr wrap="square" rtlCol="0">
            <a:spAutoFit/>
          </a:bodyPr>
          <a:lstStyle/>
          <a:p>
            <a:r>
              <a:rPr lang="el-GR" sz="3600" dirty="0" smtClean="0">
                <a:solidFill>
                  <a:schemeClr val="bg1"/>
                </a:solidFill>
              </a:rPr>
              <a:t>  Δεοντολογία της έρευνας</a:t>
            </a:r>
            <a:endParaRPr lang="en-US" sz="3600" dirty="0">
              <a:solidFill>
                <a:schemeClr val="bg1"/>
              </a:solidFill>
            </a:endParaRPr>
          </a:p>
        </p:txBody>
      </p:sp>
      <p:sp>
        <p:nvSpPr>
          <p:cNvPr id="5" name="TextBox 4"/>
          <p:cNvSpPr txBox="1"/>
          <p:nvPr/>
        </p:nvSpPr>
        <p:spPr>
          <a:xfrm>
            <a:off x="256875" y="1255665"/>
            <a:ext cx="8752720" cy="5078314"/>
          </a:xfrm>
          <a:prstGeom prst="rect">
            <a:avLst/>
          </a:prstGeom>
          <a:noFill/>
        </p:spPr>
        <p:txBody>
          <a:bodyPr wrap="square" rtlCol="0">
            <a:spAutoFit/>
          </a:bodyPr>
          <a:lstStyle/>
          <a:p>
            <a:r>
              <a:rPr lang="el-GR" sz="3600" dirty="0" smtClean="0">
                <a:solidFill>
                  <a:schemeClr val="bg1"/>
                </a:solidFill>
              </a:rPr>
              <a:t>Ισορροπία ανάμεσα στην αναζήτηση της επιστήμης και των δικαιωμάτων και αξιών των υποκειμένων που εν δυνάμει απειλούνται από την έρευνα</a:t>
            </a:r>
          </a:p>
          <a:p>
            <a:r>
              <a:rPr lang="el-GR" sz="3600" dirty="0" smtClean="0">
                <a:solidFill>
                  <a:schemeClr val="bg1"/>
                </a:solidFill>
              </a:rPr>
              <a:t> (προσωπική ζωή, ανωνυμία, εμπιστευτικότητα, εξαπάτηση)</a:t>
            </a:r>
          </a:p>
          <a:p>
            <a:endParaRPr lang="el-GR" sz="3600" dirty="0" smtClean="0">
              <a:solidFill>
                <a:schemeClr val="bg1"/>
              </a:solidFill>
            </a:endParaRPr>
          </a:p>
          <a:p>
            <a:r>
              <a:rPr lang="el-GR" sz="3600" dirty="0" smtClean="0">
                <a:solidFill>
                  <a:schemeClr val="bg1"/>
                </a:solidFill>
              </a:rPr>
              <a:t>Κάθε στάδιο στην έρευνα  μπορεί να είναι πιθανή πηγή δεοντολογικών προβλημάτων</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237067" y="423333"/>
            <a:ext cx="8771466" cy="6186310"/>
          </a:xfrm>
          <a:prstGeom prst="rect">
            <a:avLst/>
          </a:prstGeom>
          <a:noFill/>
        </p:spPr>
        <p:txBody>
          <a:bodyPr wrap="square" rtlCol="0">
            <a:spAutoFit/>
          </a:bodyPr>
          <a:lstStyle/>
          <a:p>
            <a:r>
              <a:rPr lang="el-GR" sz="3600" dirty="0" smtClean="0">
                <a:solidFill>
                  <a:schemeClr val="bg1"/>
                </a:solidFill>
              </a:rPr>
              <a:t>Ποσοτικά εργαλεία: κατάλληλα για την ποσοτικοποίηση κοινωνικών πτυχών</a:t>
            </a:r>
          </a:p>
          <a:p>
            <a:endParaRPr lang="el-GR" sz="3600" dirty="0">
              <a:solidFill>
                <a:schemeClr val="bg1"/>
              </a:solidFill>
            </a:endParaRPr>
          </a:p>
          <a:p>
            <a:r>
              <a:rPr lang="el-GR" sz="3600" dirty="0" smtClean="0">
                <a:solidFill>
                  <a:schemeClr val="bg1"/>
                </a:solidFill>
              </a:rPr>
              <a:t>Ποιοτικά εργαλεία και φαινόμενα που δεν ποσοτικοποιούνται.</a:t>
            </a:r>
          </a:p>
          <a:p>
            <a:endParaRPr lang="el-GR" sz="3600" dirty="0">
              <a:solidFill>
                <a:schemeClr val="bg1"/>
              </a:solidFill>
            </a:endParaRPr>
          </a:p>
          <a:p>
            <a:r>
              <a:rPr lang="el-GR" sz="3600" dirty="0" smtClean="0">
                <a:solidFill>
                  <a:schemeClr val="bg1"/>
                </a:solidFill>
              </a:rPr>
              <a:t>Μεγαλύτερο κέρδος στη συνδυαστική ερευνητική στρατηγική η οποία παίρνει υπ’ όψη της το πλαίσιο και οδηγεί σεμια σε βάθος αναπαράσταση της κοινωνικής πραγματικότητας</a:t>
            </a:r>
            <a:endParaRPr lang="en-US" sz="3600" dirty="0">
              <a:solidFill>
                <a:schemeClr val="bg1"/>
              </a:solidFill>
            </a:endParaRPr>
          </a:p>
        </p:txBody>
      </p:sp>
    </p:spTree>
    <p:extLst>
      <p:ext uri="{BB962C8B-B14F-4D97-AF65-F5344CB8AC3E}">
        <p14:creationId xmlns:p14="http://schemas.microsoft.com/office/powerpoint/2010/main" val="14570447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7"/>
            <a:ext cx="8229600" cy="6266709"/>
          </a:xfrm>
        </p:spPr>
        <p:txBody>
          <a:bodyPr/>
          <a:lstStyle/>
          <a:p>
            <a:r>
              <a:rPr lang="el-GR" dirty="0" smtClean="0">
                <a:solidFill>
                  <a:schemeClr val="bg1"/>
                </a:solidFill>
              </a:rPr>
              <a:t>Φύση του ερευνητικού προγράμματος (σεξουαλικότητα) </a:t>
            </a:r>
          </a:p>
          <a:p>
            <a:r>
              <a:rPr lang="el-GR" dirty="0" smtClean="0">
                <a:solidFill>
                  <a:schemeClr val="bg1"/>
                </a:solidFill>
              </a:rPr>
              <a:t>Το πλαίσιο της έρευνας (φυλακή)</a:t>
            </a:r>
          </a:p>
          <a:p>
            <a:r>
              <a:rPr lang="el-GR" dirty="0" smtClean="0">
                <a:solidFill>
                  <a:schemeClr val="bg1"/>
                </a:solidFill>
              </a:rPr>
              <a:t>Οι διαδικασίες που θα ακολουθηθούν (παραγωγή υψηλού άγχους)</a:t>
            </a:r>
          </a:p>
          <a:p>
            <a:pPr marL="0" indent="0">
              <a:buNone/>
            </a:pPr>
            <a:r>
              <a:rPr lang="el-GR" dirty="0" smtClean="0">
                <a:solidFill>
                  <a:schemeClr val="bg1"/>
                </a:solidFill>
              </a:rPr>
              <a:t>•  Οι μέθοδοι συλλογής δεδομένων (συγκαλυμ-</a:t>
            </a:r>
          </a:p>
          <a:p>
            <a:pPr marL="0" indent="0">
              <a:buNone/>
            </a:pPr>
            <a:r>
              <a:rPr lang="el-GR" dirty="0" smtClean="0">
                <a:solidFill>
                  <a:schemeClr val="bg1"/>
                </a:solidFill>
              </a:rPr>
              <a:t>    μένη παρατήρηση)</a:t>
            </a:r>
          </a:p>
          <a:p>
            <a:pPr marL="0" indent="0">
              <a:buNone/>
            </a:pPr>
            <a:r>
              <a:rPr lang="el-GR" dirty="0" smtClean="0">
                <a:solidFill>
                  <a:schemeClr val="bg1"/>
                </a:solidFill>
              </a:rPr>
              <a:t>•  Η φύση των συμμετεχόντων (ψυχικά</a:t>
            </a:r>
          </a:p>
          <a:p>
            <a:pPr marL="0" indent="0">
              <a:buNone/>
            </a:pPr>
            <a:r>
              <a:rPr lang="el-GR" dirty="0">
                <a:solidFill>
                  <a:schemeClr val="bg1"/>
                </a:solidFill>
              </a:rPr>
              <a:t> </a:t>
            </a:r>
            <a:r>
              <a:rPr lang="el-GR" dirty="0" smtClean="0">
                <a:solidFill>
                  <a:schemeClr val="bg1"/>
                </a:solidFill>
              </a:rPr>
              <a:t>    ασθενείς)</a:t>
            </a:r>
          </a:p>
          <a:p>
            <a:pPr marL="0" indent="0">
              <a:buNone/>
            </a:pPr>
            <a:r>
              <a:rPr lang="el-GR" dirty="0" smtClean="0">
                <a:solidFill>
                  <a:schemeClr val="bg1"/>
                </a:solidFill>
              </a:rPr>
              <a:t>•  Το είδος των δεδομένων  (πολύ προσωπικά)</a:t>
            </a:r>
          </a:p>
          <a:p>
            <a:pPr marL="0" indent="0">
              <a:buNone/>
            </a:pPr>
            <a:r>
              <a:rPr lang="el-GR" dirty="0" smtClean="0">
                <a:solidFill>
                  <a:schemeClr val="bg1"/>
                </a:solidFill>
              </a:rPr>
              <a:t>•  Η χρήση των δεδομένων  (δημοσιότητα)</a:t>
            </a:r>
          </a:p>
          <a:p>
            <a:endParaRPr lang="el-GR"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573874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328228" y="770522"/>
            <a:ext cx="8358572" cy="4524315"/>
          </a:xfrm>
          <a:prstGeom prst="rect">
            <a:avLst/>
          </a:prstGeom>
          <a:noFill/>
        </p:spPr>
        <p:txBody>
          <a:bodyPr wrap="square" rtlCol="0">
            <a:spAutoFit/>
          </a:bodyPr>
          <a:lstStyle/>
          <a:p>
            <a:r>
              <a:rPr lang="el-GR" sz="3200" dirty="0" smtClean="0">
                <a:solidFill>
                  <a:schemeClr val="bg1"/>
                </a:solidFill>
              </a:rPr>
              <a:t>Συνειδητή συναίνεση</a:t>
            </a:r>
          </a:p>
          <a:p>
            <a:endParaRPr lang="en-US" sz="3200" dirty="0" smtClean="0">
              <a:solidFill>
                <a:schemeClr val="bg1"/>
              </a:solidFill>
            </a:endParaRPr>
          </a:p>
          <a:p>
            <a:r>
              <a:rPr lang="en-US" sz="3200" dirty="0" smtClean="0">
                <a:solidFill>
                  <a:schemeClr val="bg1"/>
                </a:solidFill>
              </a:rPr>
              <a:t>• </a:t>
            </a:r>
            <a:r>
              <a:rPr lang="el-GR" sz="3200" dirty="0" smtClean="0">
                <a:solidFill>
                  <a:schemeClr val="bg1"/>
                </a:solidFill>
              </a:rPr>
              <a:t>προϋπόθεση η κατανόηση και η ικανότητα</a:t>
            </a:r>
          </a:p>
          <a:p>
            <a:r>
              <a:rPr lang="el-GR" sz="3200" dirty="0" smtClean="0">
                <a:solidFill>
                  <a:schemeClr val="bg1"/>
                </a:solidFill>
              </a:rPr>
              <a:t>• καλή εξήγηση των διαδικασιών</a:t>
            </a:r>
          </a:p>
          <a:p>
            <a:r>
              <a:rPr lang="el-GR" sz="3200" dirty="0" smtClean="0">
                <a:solidFill>
                  <a:schemeClr val="bg1"/>
                </a:solidFill>
              </a:rPr>
              <a:t>• περιγραφή της ταλαιπωρίας και του κινδύνου</a:t>
            </a:r>
          </a:p>
          <a:p>
            <a:r>
              <a:rPr lang="el-GR" sz="3200" dirty="0" smtClean="0">
                <a:solidFill>
                  <a:schemeClr val="bg1"/>
                </a:solidFill>
              </a:rPr>
              <a:t>• περιγραφή του οφέλους που θα προκύψει</a:t>
            </a:r>
          </a:p>
          <a:p>
            <a:r>
              <a:rPr lang="el-GR" sz="3200" dirty="0" smtClean="0">
                <a:solidFill>
                  <a:schemeClr val="bg1"/>
                </a:solidFill>
              </a:rPr>
              <a:t>• δυνατότητα για ερωτήσεις</a:t>
            </a:r>
          </a:p>
          <a:p>
            <a:r>
              <a:rPr lang="el-GR" sz="3200" dirty="0" smtClean="0">
                <a:solidFill>
                  <a:schemeClr val="bg1"/>
                </a:solidFill>
              </a:rPr>
              <a:t>• το άτομο ελεύθερο να αποσύρει τη συναίνεση και να διακόψει</a:t>
            </a:r>
            <a:endParaRPr lang="en-US" sz="3200" dirty="0">
              <a:solidFill>
                <a:schemeClr val="bg1"/>
              </a:solidFill>
            </a:endParaRPr>
          </a:p>
        </p:txBody>
      </p:sp>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599372" y="328185"/>
            <a:ext cx="8148613" cy="6186310"/>
          </a:xfrm>
          <a:prstGeom prst="rect">
            <a:avLst/>
          </a:prstGeom>
          <a:noFill/>
        </p:spPr>
        <p:txBody>
          <a:bodyPr wrap="square" rtlCol="0">
            <a:spAutoFit/>
          </a:bodyPr>
          <a:lstStyle/>
          <a:p>
            <a:r>
              <a:rPr lang="el-GR" sz="3600" dirty="0" smtClean="0">
                <a:solidFill>
                  <a:schemeClr val="bg1"/>
                </a:solidFill>
              </a:rPr>
              <a:t>- Ασυμμετρία σχέσης </a:t>
            </a:r>
          </a:p>
          <a:p>
            <a:endParaRPr lang="el-GR" sz="3600" dirty="0" smtClean="0">
              <a:solidFill>
                <a:schemeClr val="bg1"/>
              </a:solidFill>
            </a:endParaRPr>
          </a:p>
          <a:p>
            <a:pPr>
              <a:buFontTx/>
              <a:buChar char="-"/>
            </a:pPr>
            <a:r>
              <a:rPr lang="el-GR" sz="3600" dirty="0" smtClean="0">
                <a:solidFill>
                  <a:schemeClr val="bg1"/>
                </a:solidFill>
              </a:rPr>
              <a:t>Το θέμα της συναίνεσης σε έρευνες με παιδιά –η ηλικία δεν μειώνει τα δικαιώματά τους</a:t>
            </a:r>
          </a:p>
          <a:p>
            <a:pPr>
              <a:buFontTx/>
              <a:buChar char="-"/>
            </a:pPr>
            <a:endParaRPr lang="el-GR" sz="3600" dirty="0" smtClean="0">
              <a:solidFill>
                <a:schemeClr val="bg1"/>
              </a:solidFill>
            </a:endParaRPr>
          </a:p>
          <a:p>
            <a:pPr>
              <a:buFontTx/>
              <a:buChar char="-"/>
            </a:pPr>
            <a:r>
              <a:rPr lang="el-GR" sz="3600" dirty="0" smtClean="0">
                <a:solidFill>
                  <a:schemeClr val="bg1"/>
                </a:solidFill>
              </a:rPr>
              <a:t>Συμβόλαιο μεταξύ ερευνητή και ερευνώμενου</a:t>
            </a:r>
          </a:p>
          <a:p>
            <a:pPr>
              <a:buFontTx/>
              <a:buChar char="-"/>
            </a:pPr>
            <a:endParaRPr lang="el-GR" sz="3600" dirty="0" smtClean="0">
              <a:solidFill>
                <a:schemeClr val="bg1"/>
              </a:solidFill>
            </a:endParaRPr>
          </a:p>
          <a:p>
            <a:r>
              <a:rPr lang="el-GR" sz="3600" dirty="0" smtClean="0">
                <a:solidFill>
                  <a:schemeClr val="bg1"/>
                </a:solidFill>
              </a:rPr>
              <a:t>- Ενημέρωση πριν τη δημοσιοποίηση</a:t>
            </a:r>
          </a:p>
          <a:p>
            <a:endParaRPr lang="el-GR" sz="3600" dirty="0" smtClean="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p:cNvSpPr txBox="1"/>
          <p:nvPr/>
        </p:nvSpPr>
        <p:spPr>
          <a:xfrm>
            <a:off x="1327182" y="1127245"/>
            <a:ext cx="6854235" cy="3970318"/>
          </a:xfrm>
          <a:prstGeom prst="rect">
            <a:avLst/>
          </a:prstGeom>
          <a:noFill/>
        </p:spPr>
        <p:txBody>
          <a:bodyPr wrap="square" rtlCol="0">
            <a:spAutoFit/>
          </a:bodyPr>
          <a:lstStyle/>
          <a:p>
            <a:r>
              <a:rPr lang="el-GR" sz="3600" dirty="0" smtClean="0">
                <a:solidFill>
                  <a:schemeClr val="bg1"/>
                </a:solidFill>
              </a:rPr>
              <a:t>Θέσπιση κανονιστικών μηχανισμών </a:t>
            </a:r>
          </a:p>
          <a:p>
            <a:r>
              <a:rPr lang="el-GR" sz="3600" dirty="0" smtClean="0">
                <a:solidFill>
                  <a:schemeClr val="bg1"/>
                </a:solidFill>
              </a:rPr>
              <a:t>και σχετικών νόμων</a:t>
            </a:r>
          </a:p>
          <a:p>
            <a:endParaRPr lang="el-GR" sz="3600" dirty="0" smtClean="0">
              <a:solidFill>
                <a:schemeClr val="bg1"/>
              </a:solidFill>
            </a:endParaRPr>
          </a:p>
          <a:p>
            <a:r>
              <a:rPr lang="el-GR" sz="3600" dirty="0" smtClean="0">
                <a:solidFill>
                  <a:schemeClr val="bg1"/>
                </a:solidFill>
              </a:rPr>
              <a:t>Εθνική Επιτροπή</a:t>
            </a:r>
          </a:p>
          <a:p>
            <a:r>
              <a:rPr lang="el-GR" sz="3600" dirty="0" smtClean="0">
                <a:solidFill>
                  <a:schemeClr val="bg1"/>
                </a:solidFill>
              </a:rPr>
              <a:t>Προσωπικών Δεδομένων</a:t>
            </a:r>
          </a:p>
          <a:p>
            <a:endParaRPr lang="el-GR" sz="3600" dirty="0" smtClean="0">
              <a:solidFill>
                <a:schemeClr val="bg1"/>
              </a:solidFill>
            </a:endParaRPr>
          </a:p>
          <a:p>
            <a:r>
              <a:rPr lang="el-GR" sz="3600" dirty="0" smtClean="0">
                <a:solidFill>
                  <a:schemeClr val="bg1"/>
                </a:solidFill>
              </a:rPr>
              <a:t>Επιτροπές Δεοντολογίας </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p:cNvSpPr txBox="1"/>
          <p:nvPr/>
        </p:nvSpPr>
        <p:spPr>
          <a:xfrm>
            <a:off x="1252421" y="970287"/>
            <a:ext cx="5962231" cy="5632312"/>
          </a:xfrm>
          <a:prstGeom prst="rect">
            <a:avLst/>
          </a:prstGeom>
          <a:noFill/>
        </p:spPr>
        <p:txBody>
          <a:bodyPr wrap="square" rtlCol="0">
            <a:spAutoFit/>
          </a:bodyPr>
          <a:lstStyle/>
          <a:p>
            <a:r>
              <a:rPr lang="el-GR" sz="3600" u="sng" dirty="0" smtClean="0">
                <a:solidFill>
                  <a:schemeClr val="bg1"/>
                </a:solidFill>
              </a:rPr>
              <a:t>Αντικειμενικότητα</a:t>
            </a:r>
          </a:p>
          <a:p>
            <a:endParaRPr lang="el-GR" sz="3600" dirty="0" smtClean="0">
              <a:solidFill>
                <a:schemeClr val="bg1"/>
              </a:solidFill>
            </a:endParaRPr>
          </a:p>
          <a:p>
            <a:r>
              <a:rPr lang="el-GR" sz="3600" dirty="0" smtClean="0">
                <a:solidFill>
                  <a:schemeClr val="bg1"/>
                </a:solidFill>
              </a:rPr>
              <a:t>• Καθρεφτίζεται η κοινωνική πραγματικότητα αντικειμενικά στα αποτελέσματα της έρευνας;</a:t>
            </a:r>
          </a:p>
          <a:p>
            <a:endParaRPr lang="el-GR" sz="3600" dirty="0" smtClean="0">
              <a:solidFill>
                <a:schemeClr val="bg1"/>
              </a:solidFill>
            </a:endParaRPr>
          </a:p>
          <a:p>
            <a:r>
              <a:rPr lang="el-GR" sz="3600" dirty="0" smtClean="0">
                <a:solidFill>
                  <a:schemeClr val="bg1"/>
                </a:solidFill>
              </a:rPr>
              <a:t>• Απομονώνονται οι προσωπικές πεποιθήσεις του ερευνητή;</a:t>
            </a:r>
            <a:endParaRPr lang="en-US" sz="36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p:cNvSpPr txBox="1"/>
          <p:nvPr/>
        </p:nvSpPr>
        <p:spPr>
          <a:xfrm>
            <a:off x="1384265" y="2487403"/>
            <a:ext cx="6548337" cy="707886"/>
          </a:xfrm>
          <a:prstGeom prst="rect">
            <a:avLst/>
          </a:prstGeom>
          <a:noFill/>
        </p:spPr>
        <p:txBody>
          <a:bodyPr wrap="none" rtlCol="0">
            <a:spAutoFit/>
          </a:bodyPr>
          <a:lstStyle/>
          <a:p>
            <a:r>
              <a:rPr lang="el-GR" sz="4000" dirty="0" smtClean="0">
                <a:solidFill>
                  <a:schemeClr val="bg1"/>
                </a:solidFill>
              </a:rPr>
              <a:t>Θετικισμός έναντι Σχετικισμού</a:t>
            </a:r>
            <a:endParaRPr lang="en-US" sz="40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907896" y="952623"/>
            <a:ext cx="7453342" cy="646331"/>
          </a:xfrm>
          <a:prstGeom prst="rect">
            <a:avLst/>
          </a:prstGeom>
          <a:noFill/>
        </p:spPr>
        <p:txBody>
          <a:bodyPr wrap="square" rtlCol="0">
            <a:spAutoFit/>
          </a:bodyPr>
          <a:lstStyle/>
          <a:p>
            <a:r>
              <a:rPr lang="el-GR" sz="3600" dirty="0" smtClean="0">
                <a:solidFill>
                  <a:schemeClr val="bg1"/>
                </a:solidFill>
              </a:rPr>
              <a:t>                </a:t>
            </a:r>
            <a:r>
              <a:rPr lang="el-GR" sz="3600" u="sng" dirty="0" smtClean="0">
                <a:solidFill>
                  <a:schemeClr val="bg1"/>
                </a:solidFill>
              </a:rPr>
              <a:t>Θετικιστική παράδοση</a:t>
            </a:r>
            <a:endParaRPr lang="en-US" sz="3600" u="sng" dirty="0">
              <a:solidFill>
                <a:schemeClr val="bg1"/>
              </a:solidFill>
            </a:endParaRPr>
          </a:p>
        </p:txBody>
      </p:sp>
      <p:sp>
        <p:nvSpPr>
          <p:cNvPr id="3" name="TextBox 2"/>
          <p:cNvSpPr txBox="1"/>
          <p:nvPr/>
        </p:nvSpPr>
        <p:spPr>
          <a:xfrm>
            <a:off x="0" y="1981199"/>
            <a:ext cx="9144000" cy="4524316"/>
          </a:xfrm>
          <a:prstGeom prst="rect">
            <a:avLst/>
          </a:prstGeom>
          <a:noFill/>
        </p:spPr>
        <p:txBody>
          <a:bodyPr wrap="square" rtlCol="0">
            <a:spAutoFit/>
          </a:bodyPr>
          <a:lstStyle/>
          <a:p>
            <a:r>
              <a:rPr lang="fr-FR" sz="3600" dirty="0" smtClean="0">
                <a:solidFill>
                  <a:schemeClr val="bg1"/>
                </a:solidFill>
                <a:latin typeface="Calibri"/>
              </a:rPr>
              <a:t>Auguste Comte (1798-1857):</a:t>
            </a:r>
            <a:r>
              <a:rPr lang="fr-FR" sz="3600" dirty="0" err="1" smtClean="0">
                <a:solidFill>
                  <a:schemeClr val="bg1"/>
                </a:solidFill>
                <a:latin typeface="Calibri"/>
              </a:rPr>
              <a:t>Οι</a:t>
            </a:r>
            <a:r>
              <a:rPr lang="fr-FR" sz="3600" dirty="0" smtClean="0">
                <a:solidFill>
                  <a:schemeClr val="bg1"/>
                </a:solidFill>
                <a:latin typeface="Calibri"/>
              </a:rPr>
              <a:t> </a:t>
            </a:r>
            <a:r>
              <a:rPr lang="el-GR" sz="3600" dirty="0" smtClean="0">
                <a:solidFill>
                  <a:schemeClr val="bg1"/>
                </a:solidFill>
                <a:latin typeface="Calibri"/>
              </a:rPr>
              <a:t>κοινωνικές επιστήμες είναι «φυσικές επιστήμες της κοινωνίας»</a:t>
            </a:r>
          </a:p>
          <a:p>
            <a:endParaRPr lang="el-GR" sz="3600" dirty="0" smtClean="0">
              <a:solidFill>
                <a:schemeClr val="bg1"/>
              </a:solidFill>
              <a:latin typeface="Calibri"/>
            </a:endParaRPr>
          </a:p>
          <a:p>
            <a:r>
              <a:rPr lang="en-US" sz="3600" dirty="0" smtClean="0">
                <a:solidFill>
                  <a:schemeClr val="bg1"/>
                </a:solidFill>
                <a:latin typeface="Calibri"/>
              </a:rPr>
              <a:t>Emile Durkheim</a:t>
            </a:r>
            <a:r>
              <a:rPr lang="el-GR" sz="3600" dirty="0" smtClean="0">
                <a:solidFill>
                  <a:schemeClr val="bg1"/>
                </a:solidFill>
                <a:latin typeface="Calibri"/>
              </a:rPr>
              <a:t>: «Οι Κανόνες της  Κοινωνιολογικής Μεθόδου»</a:t>
            </a:r>
            <a:r>
              <a:rPr lang="en-GB" sz="3600" dirty="0" smtClean="0">
                <a:solidFill>
                  <a:schemeClr val="bg1"/>
                </a:solidFill>
                <a:latin typeface="Calibri"/>
              </a:rPr>
              <a:t> (1895)</a:t>
            </a:r>
            <a:r>
              <a:rPr lang="el-GR" sz="3600" dirty="0" smtClean="0">
                <a:solidFill>
                  <a:schemeClr val="bg1"/>
                </a:solidFill>
                <a:latin typeface="Calibri"/>
              </a:rPr>
              <a:t> </a:t>
            </a:r>
            <a:r>
              <a:rPr lang="en-GB" sz="3600" dirty="0" smtClean="0">
                <a:solidFill>
                  <a:schemeClr val="bg1"/>
                </a:solidFill>
                <a:latin typeface="Calibri"/>
              </a:rPr>
              <a:t>    </a:t>
            </a:r>
            <a:r>
              <a:rPr lang="el-GR" sz="3600" dirty="0" smtClean="0">
                <a:solidFill>
                  <a:schemeClr val="bg1"/>
                </a:solidFill>
                <a:latin typeface="Wingdings"/>
                <a:ea typeface="Wingdings"/>
                <a:cs typeface="Wingdings"/>
              </a:rPr>
              <a:t></a:t>
            </a:r>
            <a:r>
              <a:rPr lang="el-GR" sz="3600" dirty="0" smtClean="0">
                <a:solidFill>
                  <a:schemeClr val="bg1"/>
                </a:solidFill>
                <a:latin typeface="Calibri"/>
                <a:ea typeface="Wingdings"/>
                <a:cs typeface="Wingdings"/>
              </a:rPr>
              <a:t>μελέτη των κοινωνικών γεγονότων ως «πράγματα» που πιέζουν και περιορίζουν τη συμπεριφορά</a:t>
            </a:r>
            <a:endParaRPr lang="en-US" sz="3600" dirty="0">
              <a:solidFill>
                <a:schemeClr val="bg1"/>
              </a:solidFill>
              <a:latin typeface="Calibri"/>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158773" y="521517"/>
            <a:ext cx="17097875" cy="6186310"/>
          </a:xfrm>
          <a:prstGeom prst="rect">
            <a:avLst/>
          </a:prstGeom>
          <a:noFill/>
        </p:spPr>
        <p:txBody>
          <a:bodyPr wrap="square" rtlCol="0">
            <a:spAutoFit/>
          </a:bodyPr>
          <a:lstStyle/>
          <a:p>
            <a:r>
              <a:rPr lang="el-GR" sz="3600" dirty="0" smtClean="0">
                <a:solidFill>
                  <a:schemeClr val="bg1"/>
                </a:solidFill>
              </a:rPr>
              <a:t>Τρεις βασικές αρχές</a:t>
            </a:r>
            <a:r>
              <a:rPr lang="en-US" sz="3600" dirty="0" smtClean="0">
                <a:solidFill>
                  <a:schemeClr val="bg1"/>
                </a:solidFill>
              </a:rPr>
              <a:t> </a:t>
            </a:r>
            <a:r>
              <a:rPr lang="el-GR" sz="3600" dirty="0" smtClean="0">
                <a:solidFill>
                  <a:schemeClr val="bg1"/>
                </a:solidFill>
              </a:rPr>
              <a:t>του θετικισμού:</a:t>
            </a:r>
          </a:p>
          <a:p>
            <a:endParaRPr lang="el-GR" sz="3600" dirty="0" smtClean="0">
              <a:solidFill>
                <a:schemeClr val="bg1"/>
              </a:solidFill>
            </a:endParaRPr>
          </a:p>
          <a:p>
            <a:pPr marL="342900" indent="-342900">
              <a:buAutoNum type="arabicParenR"/>
            </a:pPr>
            <a:r>
              <a:rPr lang="el-GR" sz="3600" dirty="0" smtClean="0">
                <a:solidFill>
                  <a:schemeClr val="bg1"/>
                </a:solidFill>
              </a:rPr>
              <a:t>Η «κοινωνική πραγματικότητα» είναι</a:t>
            </a:r>
          </a:p>
          <a:p>
            <a:pPr marL="342900" indent="-342900"/>
            <a:r>
              <a:rPr lang="el-GR" sz="3600" dirty="0" smtClean="0">
                <a:solidFill>
                  <a:schemeClr val="bg1"/>
                </a:solidFill>
              </a:rPr>
              <a:t>δυνατόν να μελετηθεί με τις μεθόδους</a:t>
            </a:r>
          </a:p>
          <a:p>
            <a:pPr marL="342900" indent="-342900"/>
            <a:r>
              <a:rPr lang="el-GR" sz="3600" dirty="0">
                <a:solidFill>
                  <a:schemeClr val="bg1"/>
                </a:solidFill>
              </a:rPr>
              <a:t>τ</a:t>
            </a:r>
            <a:r>
              <a:rPr lang="el-GR" sz="3600" dirty="0" smtClean="0">
                <a:solidFill>
                  <a:schemeClr val="bg1"/>
                </a:solidFill>
              </a:rPr>
              <a:t>ων φυσικών επιστημών</a:t>
            </a:r>
          </a:p>
          <a:p>
            <a:pPr marL="342900" indent="-342900"/>
            <a:endParaRPr lang="el-GR" sz="3600" dirty="0" smtClean="0">
              <a:solidFill>
                <a:schemeClr val="bg1"/>
              </a:solidFill>
            </a:endParaRPr>
          </a:p>
          <a:p>
            <a:pPr marL="342900" indent="-342900"/>
            <a:r>
              <a:rPr lang="el-GR" sz="3600" dirty="0" smtClean="0">
                <a:solidFill>
                  <a:schemeClr val="bg1"/>
                </a:solidFill>
              </a:rPr>
              <a:t>2) Στόχος της έρευνας είναι η διαμόρφωση</a:t>
            </a:r>
          </a:p>
          <a:p>
            <a:pPr marL="342900" indent="-342900"/>
            <a:r>
              <a:rPr lang="el-GR" sz="3600" dirty="0" smtClean="0">
                <a:solidFill>
                  <a:schemeClr val="bg1"/>
                </a:solidFill>
              </a:rPr>
              <a:t>γενικών κανόνων για τα κοινωνικά</a:t>
            </a:r>
          </a:p>
          <a:p>
            <a:pPr marL="342900" indent="-342900"/>
            <a:r>
              <a:rPr lang="el-GR" sz="3600" dirty="0">
                <a:solidFill>
                  <a:schemeClr val="bg1"/>
                </a:solidFill>
              </a:rPr>
              <a:t>φ</a:t>
            </a:r>
            <a:r>
              <a:rPr lang="el-GR" sz="3600" dirty="0" smtClean="0">
                <a:solidFill>
                  <a:schemeClr val="bg1"/>
                </a:solidFill>
              </a:rPr>
              <a:t>αινόμενα, παρόμοιων με αυτούς που</a:t>
            </a:r>
          </a:p>
          <a:p>
            <a:pPr marL="342900" indent="-342900"/>
            <a:r>
              <a:rPr lang="el-GR" sz="3600" dirty="0" smtClean="0">
                <a:solidFill>
                  <a:schemeClr val="bg1"/>
                </a:solidFill>
              </a:rPr>
              <a:t>ισχύουν για τα φυσικά φαινόμενα</a:t>
            </a:r>
          </a:p>
          <a:p>
            <a:pPr marL="342900" indent="-342900"/>
            <a:endParaRPr lang="el-GR" dirty="0" smtClean="0"/>
          </a:p>
          <a:p>
            <a:pPr marL="342900" indent="-342900">
              <a:buAutoNum type="arabicParen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extBox 1"/>
          <p:cNvSpPr txBox="1"/>
          <p:nvPr/>
        </p:nvSpPr>
        <p:spPr>
          <a:xfrm>
            <a:off x="203200" y="0"/>
            <a:ext cx="8805333" cy="7848304"/>
          </a:xfrm>
          <a:prstGeom prst="rect">
            <a:avLst/>
          </a:prstGeom>
          <a:noFill/>
        </p:spPr>
        <p:txBody>
          <a:bodyPr wrap="square" rtlCol="0">
            <a:spAutoFit/>
          </a:bodyPr>
          <a:lstStyle/>
          <a:p>
            <a:pPr marL="742950" indent="-742950">
              <a:buAutoNum type="arabicParenR" startAt="3"/>
            </a:pPr>
            <a:endParaRPr lang="el-GR" sz="3600" dirty="0" smtClean="0">
              <a:solidFill>
                <a:schemeClr val="bg1"/>
              </a:solidFill>
              <a:latin typeface="Calibri"/>
            </a:endParaRPr>
          </a:p>
          <a:p>
            <a:pPr marL="742950" indent="-742950">
              <a:buAutoNum type="arabicParenR" startAt="3"/>
            </a:pPr>
            <a:r>
              <a:rPr lang="el-GR" sz="3600" dirty="0" smtClean="0">
                <a:solidFill>
                  <a:schemeClr val="bg1"/>
                </a:solidFill>
                <a:latin typeface="Calibri"/>
              </a:rPr>
              <a:t>Η διερεύνηση και  η ανάλυση της </a:t>
            </a:r>
          </a:p>
          <a:p>
            <a:r>
              <a:rPr lang="el-GR" sz="3600" dirty="0" smtClean="0">
                <a:solidFill>
                  <a:schemeClr val="bg1"/>
                </a:solidFill>
                <a:latin typeface="Calibri"/>
              </a:rPr>
              <a:t>κοινωνικής πραγματικότητας έχει αντικειμενικό χαρακτήρα </a:t>
            </a:r>
          </a:p>
          <a:p>
            <a:pPr marL="742950" indent="-742950"/>
            <a:r>
              <a:rPr lang="el-GR" sz="3600" dirty="0" smtClean="0">
                <a:solidFill>
                  <a:schemeClr val="bg1"/>
                </a:solidFill>
                <a:latin typeface="Calibri"/>
              </a:rPr>
              <a:t>                               </a:t>
            </a:r>
          </a:p>
          <a:p>
            <a:pPr marL="742950" indent="-742950"/>
            <a:endParaRPr lang="el-GR" sz="3600" dirty="0" smtClean="0">
              <a:solidFill>
                <a:schemeClr val="bg1"/>
              </a:solidFill>
              <a:latin typeface="Calibri"/>
              <a:ea typeface="Wingdings"/>
              <a:cs typeface="Wingdings"/>
            </a:endParaRPr>
          </a:p>
          <a:p>
            <a:pPr marL="742950" indent="-742950"/>
            <a:r>
              <a:rPr lang="el-GR" sz="3600" dirty="0" smtClean="0">
                <a:solidFill>
                  <a:schemeClr val="bg1"/>
                </a:solidFill>
                <a:latin typeface="Calibri"/>
                <a:ea typeface="Wingdings"/>
                <a:cs typeface="Wingdings"/>
              </a:rPr>
              <a:t>       Εφαρμόζοντας την επιστημονική μέθοδοτων κοινωνικών επιστημών εξασφαλίζεται η αντικειμενική και ουδέτερη απεικόνιση της κοινωνικής πραγματικότητας</a:t>
            </a:r>
            <a:endParaRPr lang="el-GR" sz="3600" dirty="0" smtClean="0">
              <a:solidFill>
                <a:schemeClr val="bg1"/>
              </a:solidFill>
              <a:latin typeface="Calibri"/>
            </a:endParaRPr>
          </a:p>
          <a:p>
            <a:pPr marL="742950" indent="-742950">
              <a:buAutoNum type="arabicParenR" startAt="3"/>
            </a:pPr>
            <a:endParaRPr lang="el-GR" sz="3600" dirty="0" smtClean="0"/>
          </a:p>
          <a:p>
            <a:pPr marL="742950" indent="-742950">
              <a:buAutoNum type="arabicParenR" startAt="3"/>
            </a:pPr>
            <a:endParaRPr lang="el-GR" sz="3600" dirty="0" smtClean="0"/>
          </a:p>
          <a:p>
            <a:pPr marL="742950" indent="-742950">
              <a:buAutoNum type="arabicParenR" startAt="3"/>
            </a:pPr>
            <a:endParaRPr lang="en-US" sz="3600" dirty="0"/>
          </a:p>
        </p:txBody>
      </p:sp>
      <p:sp>
        <p:nvSpPr>
          <p:cNvPr id="3" name="Down Arrow 2"/>
          <p:cNvSpPr/>
          <p:nvPr/>
        </p:nvSpPr>
        <p:spPr>
          <a:xfrm>
            <a:off x="3924300" y="2590800"/>
            <a:ext cx="584200" cy="67733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1702</TotalTime>
  <Words>1717</Words>
  <Application>Microsoft Macintosh PowerPoint</Application>
  <PresentationFormat>On-screen Show (4:3)</PresentationFormat>
  <Paragraphs>279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Μεθοδολογία της Έρευνας στις Κοινωνικές Επιστήμες Ι &amp; ΙΙ Εαρινό εξάμηνο 2019  Μάθημα 1-4 : Φιλοσοφικές και θεωρητικές προσεγγίσεις </vt:lpstr>
      <vt:lpstr>Στόχος της έρευνας: Σύνδεση εμπειρικού υλικού με τη θεωρία μέσα από τις ερευνητικές μεθόδους  Διάλογος ανάμεσα στις απόψεις  και τις θεωρίες για την κοινωνική πραγματικότητα και τα δεδομένα που την αντιπροσωπεύουν  Η  μορφή του διαλόγου καθορίζεται σε μεγάλο βαθμό από τις μεθόδους και τις τεχνικές που εφαρμόζονται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•Στόχος της έρευνας: Σύνδεση εμπειρικού υλικού με τη θεωρία μέσα από τις ερευνητικές μεθόδους  •Μέθοδοι και τεχνικές δεν είναι ουδέτερα εργαλεία. Στηρίζονται σε παραδοχές για την κοινωνική πραγματικότητα και τη σχέση του υποκειμένου με αυτή.    </dc:title>
  <dc:creator>Mac</dc:creator>
  <cp:lastModifiedBy>thdragona</cp:lastModifiedBy>
  <cp:revision>86</cp:revision>
  <dcterms:created xsi:type="dcterms:W3CDTF">2014-09-30T09:14:30Z</dcterms:created>
  <dcterms:modified xsi:type="dcterms:W3CDTF">2019-03-04T10:25:14Z</dcterms:modified>
</cp:coreProperties>
</file>