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5" Type="http://schemas.openxmlformats.org/officeDocument/2006/relationships/custom-properties" Target="docProps/custom.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9" r:id="rId1"/>
  </p:sldMasterIdLst>
  <p:sldIdLst>
    <p:sldId id="308" r:id="rId2"/>
    <p:sldId id="318" r:id="rId3"/>
    <p:sldId id="315" r:id="rId4"/>
    <p:sldId id="303" r:id="rId5"/>
    <p:sldId id="304" r:id="rId6"/>
    <p:sldId id="305" r:id="rId7"/>
    <p:sldId id="306" r:id="rId8"/>
    <p:sldId id="301" r:id="rId9"/>
    <p:sldId id="302" r:id="rId10"/>
    <p:sldId id="297" r:id="rId11"/>
    <p:sldId id="300" r:id="rId12"/>
    <p:sldId id="298" r:id="rId13"/>
    <p:sldId id="299" r:id="rId14"/>
    <p:sldId id="328" r:id="rId15"/>
    <p:sldId id="329" r:id="rId16"/>
    <p:sldId id="325" r:id="rId17"/>
    <p:sldId id="324" r:id="rId18"/>
    <p:sldId id="330" r:id="rId19"/>
    <p:sldId id="331" r:id="rId20"/>
    <p:sldId id="332" r:id="rId21"/>
    <p:sldId id="326" r:id="rId22"/>
    <p:sldId id="320" r:id="rId23"/>
    <p:sldId id="321" r:id="rId24"/>
    <p:sldId id="322" r:id="rId25"/>
    <p:sldId id="327" r:id="rId26"/>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5002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6" d="100"/>
          <a:sy n="76" d="100"/>
        </p:scale>
        <p:origin x="-2584" y="-105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printerSettings" Target="printerSettings/printerSettings1.bin"/><Relationship Id="rId28" Type="http://schemas.openxmlformats.org/officeDocument/2006/relationships/presProps" Target="presProps.xml"/><Relationship Id="rId29" Type="http://schemas.openxmlformats.org/officeDocument/2006/relationships/viewProps" Target="viewProps.xml"/><Relationship Id="rId30" Type="http://schemas.openxmlformats.org/officeDocument/2006/relationships/theme" Target="theme/theme1.xml"/><Relationship Id="rId31"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l-GR"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Click to edit Master subtitle style</a:t>
            </a:r>
            <a:endParaRPr lang="en-US"/>
          </a:p>
        </p:txBody>
      </p:sp>
      <p:sp>
        <p:nvSpPr>
          <p:cNvPr id="4" name="Date Placeholder 3"/>
          <p:cNvSpPr>
            <a:spLocks noGrp="1"/>
          </p:cNvSpPr>
          <p:nvPr>
            <p:ph type="dt" sz="half" idx="10"/>
          </p:nvPr>
        </p:nvSpPr>
        <p:spPr/>
        <p:txBody>
          <a:bodyPr/>
          <a:lstStyle/>
          <a:p>
            <a:pPr>
              <a:defRPr/>
            </a:pPr>
            <a:endParaRPr lang="el-GR"/>
          </a:p>
        </p:txBody>
      </p:sp>
      <p:sp>
        <p:nvSpPr>
          <p:cNvPr id="5" name="Footer Placeholder 4"/>
          <p:cNvSpPr>
            <a:spLocks noGrp="1"/>
          </p:cNvSpPr>
          <p:nvPr>
            <p:ph type="ftr" sz="quarter" idx="11"/>
          </p:nvPr>
        </p:nvSpPr>
        <p:spPr/>
        <p:txBody>
          <a:bodyPr/>
          <a:lstStyle/>
          <a:p>
            <a:pPr>
              <a:defRPr/>
            </a:pPr>
            <a:endParaRPr lang="el-GR"/>
          </a:p>
        </p:txBody>
      </p:sp>
      <p:sp>
        <p:nvSpPr>
          <p:cNvPr id="6" name="Slide Number Placeholder 5"/>
          <p:cNvSpPr>
            <a:spLocks noGrp="1"/>
          </p:cNvSpPr>
          <p:nvPr>
            <p:ph type="sldNum" sz="quarter" idx="12"/>
          </p:nvPr>
        </p:nvSpPr>
        <p:spPr/>
        <p:txBody>
          <a:bodyPr/>
          <a:lstStyle/>
          <a:p>
            <a:pPr>
              <a:defRPr/>
            </a:pPr>
            <a:fld id="{260FFB9F-E916-4956-9D05-23A78931C0A8}" type="slidenum">
              <a:rPr lang="el-GR" smtClean="0"/>
              <a:pPr>
                <a:defRPr/>
              </a:pPr>
              <a:t>‹#›</a:t>
            </a:fld>
            <a:endParaRPr lang="el-GR"/>
          </a:p>
        </p:txBody>
      </p:sp>
    </p:spTree>
    <p:extLst>
      <p:ext uri="{BB962C8B-B14F-4D97-AF65-F5344CB8AC3E}">
        <p14:creationId xmlns:p14="http://schemas.microsoft.com/office/powerpoint/2010/main" val="1024325078"/>
      </p:ext>
    </p:extLst>
  </p:cSld>
  <p:clrMapOvr>
    <a:masterClrMapping/>
  </p:clrMapOvr>
  <p:timing>
    <p:tnLst>
      <p:par>
        <p:cTn xmlns:p14="http://schemas.microsoft.com/office/powerpoint/2010/mai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l-GR" smtClean="0"/>
              <a:t>Click to edit Master text styles</a:t>
            </a:r>
          </a:p>
          <a:p>
            <a:pPr lvl="1"/>
            <a:r>
              <a:rPr lang="el-GR" smtClean="0"/>
              <a:t>Second level</a:t>
            </a:r>
          </a:p>
          <a:p>
            <a:pPr lvl="2"/>
            <a:r>
              <a:rPr lang="el-GR" smtClean="0"/>
              <a:t>Third level</a:t>
            </a:r>
          </a:p>
          <a:p>
            <a:pPr lvl="3"/>
            <a:r>
              <a:rPr lang="el-GR" smtClean="0"/>
              <a:t>Fourth level</a:t>
            </a:r>
          </a:p>
          <a:p>
            <a:pPr lvl="4"/>
            <a:r>
              <a:rPr lang="el-GR" smtClean="0"/>
              <a:t>Fifth level</a:t>
            </a:r>
            <a:endParaRPr lang="en-US"/>
          </a:p>
        </p:txBody>
      </p:sp>
      <p:sp>
        <p:nvSpPr>
          <p:cNvPr id="4" name="Date Placeholder 3"/>
          <p:cNvSpPr>
            <a:spLocks noGrp="1"/>
          </p:cNvSpPr>
          <p:nvPr>
            <p:ph type="dt" sz="half" idx="10"/>
          </p:nvPr>
        </p:nvSpPr>
        <p:spPr/>
        <p:txBody>
          <a:bodyPr/>
          <a:lstStyle/>
          <a:p>
            <a:pPr>
              <a:defRPr/>
            </a:pPr>
            <a:endParaRPr lang="el-GR"/>
          </a:p>
        </p:txBody>
      </p:sp>
      <p:sp>
        <p:nvSpPr>
          <p:cNvPr id="5" name="Footer Placeholder 4"/>
          <p:cNvSpPr>
            <a:spLocks noGrp="1"/>
          </p:cNvSpPr>
          <p:nvPr>
            <p:ph type="ftr" sz="quarter" idx="11"/>
          </p:nvPr>
        </p:nvSpPr>
        <p:spPr/>
        <p:txBody>
          <a:bodyPr/>
          <a:lstStyle/>
          <a:p>
            <a:pPr>
              <a:defRPr/>
            </a:pPr>
            <a:endParaRPr lang="el-GR"/>
          </a:p>
        </p:txBody>
      </p:sp>
      <p:sp>
        <p:nvSpPr>
          <p:cNvPr id="6" name="Slide Number Placeholder 5"/>
          <p:cNvSpPr>
            <a:spLocks noGrp="1"/>
          </p:cNvSpPr>
          <p:nvPr>
            <p:ph type="sldNum" sz="quarter" idx="12"/>
          </p:nvPr>
        </p:nvSpPr>
        <p:spPr/>
        <p:txBody>
          <a:bodyPr/>
          <a:lstStyle/>
          <a:p>
            <a:pPr>
              <a:defRPr/>
            </a:pPr>
            <a:fld id="{CDB3F217-1373-48C3-8C33-147268553ADE}" type="slidenum">
              <a:rPr lang="el-GR" smtClean="0"/>
              <a:pPr>
                <a:defRPr/>
              </a:pPr>
              <a:t>‹#›</a:t>
            </a:fld>
            <a:endParaRPr lang="el-GR"/>
          </a:p>
        </p:txBody>
      </p:sp>
    </p:spTree>
    <p:extLst>
      <p:ext uri="{BB962C8B-B14F-4D97-AF65-F5344CB8AC3E}">
        <p14:creationId xmlns:p14="http://schemas.microsoft.com/office/powerpoint/2010/main" val="2336341156"/>
      </p:ext>
    </p:extLst>
  </p:cSld>
  <p:clrMapOvr>
    <a:masterClrMapping/>
  </p:clrMapOvr>
  <p:timing>
    <p:tnLst>
      <p:par>
        <p:cTn xmlns:p14="http://schemas.microsoft.com/office/powerpoint/2010/mai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l-GR"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l-GR" smtClean="0"/>
              <a:t>Click to edit Master text styles</a:t>
            </a:r>
          </a:p>
          <a:p>
            <a:pPr lvl="1"/>
            <a:r>
              <a:rPr lang="el-GR" smtClean="0"/>
              <a:t>Second level</a:t>
            </a:r>
          </a:p>
          <a:p>
            <a:pPr lvl="2"/>
            <a:r>
              <a:rPr lang="el-GR" smtClean="0"/>
              <a:t>Third level</a:t>
            </a:r>
          </a:p>
          <a:p>
            <a:pPr lvl="3"/>
            <a:r>
              <a:rPr lang="el-GR" smtClean="0"/>
              <a:t>Fourth level</a:t>
            </a:r>
          </a:p>
          <a:p>
            <a:pPr lvl="4"/>
            <a:r>
              <a:rPr lang="el-GR" smtClean="0"/>
              <a:t>Fifth level</a:t>
            </a:r>
            <a:endParaRPr lang="en-US"/>
          </a:p>
        </p:txBody>
      </p:sp>
      <p:sp>
        <p:nvSpPr>
          <p:cNvPr id="4" name="Date Placeholder 3"/>
          <p:cNvSpPr>
            <a:spLocks noGrp="1"/>
          </p:cNvSpPr>
          <p:nvPr>
            <p:ph type="dt" sz="half" idx="10"/>
          </p:nvPr>
        </p:nvSpPr>
        <p:spPr/>
        <p:txBody>
          <a:bodyPr/>
          <a:lstStyle/>
          <a:p>
            <a:pPr>
              <a:defRPr/>
            </a:pPr>
            <a:endParaRPr lang="el-GR"/>
          </a:p>
        </p:txBody>
      </p:sp>
      <p:sp>
        <p:nvSpPr>
          <p:cNvPr id="5" name="Footer Placeholder 4"/>
          <p:cNvSpPr>
            <a:spLocks noGrp="1"/>
          </p:cNvSpPr>
          <p:nvPr>
            <p:ph type="ftr" sz="quarter" idx="11"/>
          </p:nvPr>
        </p:nvSpPr>
        <p:spPr/>
        <p:txBody>
          <a:bodyPr/>
          <a:lstStyle/>
          <a:p>
            <a:pPr>
              <a:defRPr/>
            </a:pPr>
            <a:endParaRPr lang="el-GR"/>
          </a:p>
        </p:txBody>
      </p:sp>
      <p:sp>
        <p:nvSpPr>
          <p:cNvPr id="6" name="Slide Number Placeholder 5"/>
          <p:cNvSpPr>
            <a:spLocks noGrp="1"/>
          </p:cNvSpPr>
          <p:nvPr>
            <p:ph type="sldNum" sz="quarter" idx="12"/>
          </p:nvPr>
        </p:nvSpPr>
        <p:spPr/>
        <p:txBody>
          <a:bodyPr/>
          <a:lstStyle/>
          <a:p>
            <a:pPr>
              <a:defRPr/>
            </a:pPr>
            <a:fld id="{FD1E963A-167C-44FC-9751-B0C23F3A8F44}" type="slidenum">
              <a:rPr lang="el-GR" smtClean="0"/>
              <a:pPr>
                <a:defRPr/>
              </a:pPr>
              <a:t>‹#›</a:t>
            </a:fld>
            <a:endParaRPr lang="el-GR"/>
          </a:p>
        </p:txBody>
      </p:sp>
    </p:spTree>
    <p:extLst>
      <p:ext uri="{BB962C8B-B14F-4D97-AF65-F5344CB8AC3E}">
        <p14:creationId xmlns:p14="http://schemas.microsoft.com/office/powerpoint/2010/main" val="2013399995"/>
      </p:ext>
    </p:extLst>
  </p:cSld>
  <p:clrMapOvr>
    <a:masterClrMapping/>
  </p:clrMapOvr>
  <p:timing>
    <p:tnLst>
      <p:par>
        <p:cTn xmlns:p14="http://schemas.microsoft.com/office/powerpoint/2010/mai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Click to edit Master title style</a:t>
            </a:r>
            <a:endParaRPr lang="en-US"/>
          </a:p>
        </p:txBody>
      </p:sp>
      <p:sp>
        <p:nvSpPr>
          <p:cNvPr id="3" name="Content Placeholder 2"/>
          <p:cNvSpPr>
            <a:spLocks noGrp="1"/>
          </p:cNvSpPr>
          <p:nvPr>
            <p:ph idx="1"/>
          </p:nvPr>
        </p:nvSpPr>
        <p:spPr/>
        <p:txBody>
          <a:bodyPr/>
          <a:lstStyle/>
          <a:p>
            <a:pPr lvl="0"/>
            <a:r>
              <a:rPr lang="el-GR" smtClean="0"/>
              <a:t>Click to edit Master text styles</a:t>
            </a:r>
          </a:p>
          <a:p>
            <a:pPr lvl="1"/>
            <a:r>
              <a:rPr lang="el-GR" smtClean="0"/>
              <a:t>Second level</a:t>
            </a:r>
          </a:p>
          <a:p>
            <a:pPr lvl="2"/>
            <a:r>
              <a:rPr lang="el-GR" smtClean="0"/>
              <a:t>Third level</a:t>
            </a:r>
          </a:p>
          <a:p>
            <a:pPr lvl="3"/>
            <a:r>
              <a:rPr lang="el-GR" smtClean="0"/>
              <a:t>Fourth level</a:t>
            </a:r>
          </a:p>
          <a:p>
            <a:pPr lvl="4"/>
            <a:r>
              <a:rPr lang="el-GR" smtClean="0"/>
              <a:t>Fifth level</a:t>
            </a:r>
            <a:endParaRPr lang="en-US"/>
          </a:p>
        </p:txBody>
      </p:sp>
      <p:sp>
        <p:nvSpPr>
          <p:cNvPr id="4" name="Date Placeholder 3"/>
          <p:cNvSpPr>
            <a:spLocks noGrp="1"/>
          </p:cNvSpPr>
          <p:nvPr>
            <p:ph type="dt" sz="half" idx="10"/>
          </p:nvPr>
        </p:nvSpPr>
        <p:spPr/>
        <p:txBody>
          <a:bodyPr/>
          <a:lstStyle/>
          <a:p>
            <a:pPr>
              <a:defRPr/>
            </a:pPr>
            <a:endParaRPr lang="el-GR"/>
          </a:p>
        </p:txBody>
      </p:sp>
      <p:sp>
        <p:nvSpPr>
          <p:cNvPr id="5" name="Footer Placeholder 4"/>
          <p:cNvSpPr>
            <a:spLocks noGrp="1"/>
          </p:cNvSpPr>
          <p:nvPr>
            <p:ph type="ftr" sz="quarter" idx="11"/>
          </p:nvPr>
        </p:nvSpPr>
        <p:spPr/>
        <p:txBody>
          <a:bodyPr/>
          <a:lstStyle/>
          <a:p>
            <a:pPr>
              <a:defRPr/>
            </a:pPr>
            <a:endParaRPr lang="el-GR"/>
          </a:p>
        </p:txBody>
      </p:sp>
      <p:sp>
        <p:nvSpPr>
          <p:cNvPr id="6" name="Slide Number Placeholder 5"/>
          <p:cNvSpPr>
            <a:spLocks noGrp="1"/>
          </p:cNvSpPr>
          <p:nvPr>
            <p:ph type="sldNum" sz="quarter" idx="12"/>
          </p:nvPr>
        </p:nvSpPr>
        <p:spPr/>
        <p:txBody>
          <a:bodyPr/>
          <a:lstStyle/>
          <a:p>
            <a:pPr>
              <a:defRPr/>
            </a:pPr>
            <a:fld id="{76B185AF-4F85-4126-8E30-7F28ED59EFAB}" type="slidenum">
              <a:rPr lang="el-GR" smtClean="0"/>
              <a:pPr>
                <a:defRPr/>
              </a:pPr>
              <a:t>‹#›</a:t>
            </a:fld>
            <a:endParaRPr lang="el-GR"/>
          </a:p>
        </p:txBody>
      </p:sp>
    </p:spTree>
    <p:extLst>
      <p:ext uri="{BB962C8B-B14F-4D97-AF65-F5344CB8AC3E}">
        <p14:creationId xmlns:p14="http://schemas.microsoft.com/office/powerpoint/2010/main" val="1636782867"/>
      </p:ext>
    </p:extLst>
  </p:cSld>
  <p:clrMapOvr>
    <a:masterClrMapping/>
  </p:clrMapOvr>
  <p:timing>
    <p:tnLst>
      <p:par>
        <p:cTn xmlns:p14="http://schemas.microsoft.com/office/powerpoint/2010/mai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l-GR"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Click to edit Master text styles</a:t>
            </a:r>
          </a:p>
        </p:txBody>
      </p:sp>
      <p:sp>
        <p:nvSpPr>
          <p:cNvPr id="4" name="Date Placeholder 3"/>
          <p:cNvSpPr>
            <a:spLocks noGrp="1"/>
          </p:cNvSpPr>
          <p:nvPr>
            <p:ph type="dt" sz="half" idx="10"/>
          </p:nvPr>
        </p:nvSpPr>
        <p:spPr/>
        <p:txBody>
          <a:bodyPr/>
          <a:lstStyle/>
          <a:p>
            <a:pPr>
              <a:defRPr/>
            </a:pPr>
            <a:endParaRPr lang="el-GR"/>
          </a:p>
        </p:txBody>
      </p:sp>
      <p:sp>
        <p:nvSpPr>
          <p:cNvPr id="5" name="Footer Placeholder 4"/>
          <p:cNvSpPr>
            <a:spLocks noGrp="1"/>
          </p:cNvSpPr>
          <p:nvPr>
            <p:ph type="ftr" sz="quarter" idx="11"/>
          </p:nvPr>
        </p:nvSpPr>
        <p:spPr/>
        <p:txBody>
          <a:bodyPr/>
          <a:lstStyle/>
          <a:p>
            <a:pPr>
              <a:defRPr/>
            </a:pPr>
            <a:endParaRPr lang="el-GR"/>
          </a:p>
        </p:txBody>
      </p:sp>
      <p:sp>
        <p:nvSpPr>
          <p:cNvPr id="6" name="Slide Number Placeholder 5"/>
          <p:cNvSpPr>
            <a:spLocks noGrp="1"/>
          </p:cNvSpPr>
          <p:nvPr>
            <p:ph type="sldNum" sz="quarter" idx="12"/>
          </p:nvPr>
        </p:nvSpPr>
        <p:spPr/>
        <p:txBody>
          <a:bodyPr/>
          <a:lstStyle/>
          <a:p>
            <a:pPr>
              <a:defRPr/>
            </a:pPr>
            <a:fld id="{A4E189F9-51A7-4A92-822D-FF27945C8156}" type="slidenum">
              <a:rPr lang="el-GR" smtClean="0"/>
              <a:pPr>
                <a:defRPr/>
              </a:pPr>
              <a:t>‹#›</a:t>
            </a:fld>
            <a:endParaRPr lang="el-GR"/>
          </a:p>
        </p:txBody>
      </p:sp>
    </p:spTree>
    <p:extLst>
      <p:ext uri="{BB962C8B-B14F-4D97-AF65-F5344CB8AC3E}">
        <p14:creationId xmlns:p14="http://schemas.microsoft.com/office/powerpoint/2010/main" val="2028945842"/>
      </p:ext>
    </p:extLst>
  </p:cSld>
  <p:clrMapOvr>
    <a:masterClrMapping/>
  </p:clrMapOvr>
  <p:timing>
    <p:tnLst>
      <p:par>
        <p:cTn xmlns:p14="http://schemas.microsoft.com/office/powerpoint/2010/mai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Click to edit Master text styles</a:t>
            </a:r>
          </a:p>
          <a:p>
            <a:pPr lvl="1"/>
            <a:r>
              <a:rPr lang="el-GR" smtClean="0"/>
              <a:t>Second level</a:t>
            </a:r>
          </a:p>
          <a:p>
            <a:pPr lvl="2"/>
            <a:r>
              <a:rPr lang="el-GR" smtClean="0"/>
              <a:t>Third level</a:t>
            </a:r>
          </a:p>
          <a:p>
            <a:pPr lvl="3"/>
            <a:r>
              <a:rPr lang="el-GR" smtClean="0"/>
              <a:t>Fourth level</a:t>
            </a:r>
          </a:p>
          <a:p>
            <a:pPr lvl="4"/>
            <a:r>
              <a:rPr lang="el-GR"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Click to edit Master text styles</a:t>
            </a:r>
          </a:p>
          <a:p>
            <a:pPr lvl="1"/>
            <a:r>
              <a:rPr lang="el-GR" smtClean="0"/>
              <a:t>Second level</a:t>
            </a:r>
          </a:p>
          <a:p>
            <a:pPr lvl="2"/>
            <a:r>
              <a:rPr lang="el-GR" smtClean="0"/>
              <a:t>Third level</a:t>
            </a:r>
          </a:p>
          <a:p>
            <a:pPr lvl="3"/>
            <a:r>
              <a:rPr lang="el-GR" smtClean="0"/>
              <a:t>Fourth level</a:t>
            </a:r>
          </a:p>
          <a:p>
            <a:pPr lvl="4"/>
            <a:r>
              <a:rPr lang="el-GR" smtClean="0"/>
              <a:t>Fifth level</a:t>
            </a:r>
            <a:endParaRPr lang="en-US"/>
          </a:p>
        </p:txBody>
      </p:sp>
      <p:sp>
        <p:nvSpPr>
          <p:cNvPr id="5" name="Date Placeholder 4"/>
          <p:cNvSpPr>
            <a:spLocks noGrp="1"/>
          </p:cNvSpPr>
          <p:nvPr>
            <p:ph type="dt" sz="half" idx="10"/>
          </p:nvPr>
        </p:nvSpPr>
        <p:spPr/>
        <p:txBody>
          <a:bodyPr/>
          <a:lstStyle/>
          <a:p>
            <a:pPr>
              <a:defRPr/>
            </a:pPr>
            <a:endParaRPr lang="el-GR"/>
          </a:p>
        </p:txBody>
      </p:sp>
      <p:sp>
        <p:nvSpPr>
          <p:cNvPr id="6" name="Footer Placeholder 5"/>
          <p:cNvSpPr>
            <a:spLocks noGrp="1"/>
          </p:cNvSpPr>
          <p:nvPr>
            <p:ph type="ftr" sz="quarter" idx="11"/>
          </p:nvPr>
        </p:nvSpPr>
        <p:spPr/>
        <p:txBody>
          <a:bodyPr/>
          <a:lstStyle/>
          <a:p>
            <a:pPr>
              <a:defRPr/>
            </a:pPr>
            <a:endParaRPr lang="el-GR"/>
          </a:p>
        </p:txBody>
      </p:sp>
      <p:sp>
        <p:nvSpPr>
          <p:cNvPr id="7" name="Slide Number Placeholder 6"/>
          <p:cNvSpPr>
            <a:spLocks noGrp="1"/>
          </p:cNvSpPr>
          <p:nvPr>
            <p:ph type="sldNum" sz="quarter" idx="12"/>
          </p:nvPr>
        </p:nvSpPr>
        <p:spPr/>
        <p:txBody>
          <a:bodyPr/>
          <a:lstStyle/>
          <a:p>
            <a:pPr>
              <a:defRPr/>
            </a:pPr>
            <a:fld id="{9F3A4650-30F1-4B6B-AC4F-37FDFE41D214}" type="slidenum">
              <a:rPr lang="el-GR" smtClean="0"/>
              <a:pPr>
                <a:defRPr/>
              </a:pPr>
              <a:t>‹#›</a:t>
            </a:fld>
            <a:endParaRPr lang="el-GR"/>
          </a:p>
        </p:txBody>
      </p:sp>
    </p:spTree>
    <p:extLst>
      <p:ext uri="{BB962C8B-B14F-4D97-AF65-F5344CB8AC3E}">
        <p14:creationId xmlns:p14="http://schemas.microsoft.com/office/powerpoint/2010/main" val="3053346598"/>
      </p:ext>
    </p:extLst>
  </p:cSld>
  <p:clrMapOvr>
    <a:masterClrMapping/>
  </p:clrMapOvr>
  <p:timing>
    <p:tnLst>
      <p:par>
        <p:cTn xmlns:p14="http://schemas.microsoft.com/office/powerpoint/2010/mai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l-GR"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Click to edit Master text styles</a:t>
            </a:r>
          </a:p>
          <a:p>
            <a:pPr lvl="1"/>
            <a:r>
              <a:rPr lang="el-GR" smtClean="0"/>
              <a:t>Second level</a:t>
            </a:r>
          </a:p>
          <a:p>
            <a:pPr lvl="2"/>
            <a:r>
              <a:rPr lang="el-GR" smtClean="0"/>
              <a:t>Third level</a:t>
            </a:r>
          </a:p>
          <a:p>
            <a:pPr lvl="3"/>
            <a:r>
              <a:rPr lang="el-GR" smtClean="0"/>
              <a:t>Fourth level</a:t>
            </a:r>
          </a:p>
          <a:p>
            <a:pPr lvl="4"/>
            <a:r>
              <a:rPr lang="el-GR"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Click to edit Master text styles</a:t>
            </a:r>
          </a:p>
          <a:p>
            <a:pPr lvl="1"/>
            <a:r>
              <a:rPr lang="el-GR" smtClean="0"/>
              <a:t>Second level</a:t>
            </a:r>
          </a:p>
          <a:p>
            <a:pPr lvl="2"/>
            <a:r>
              <a:rPr lang="el-GR" smtClean="0"/>
              <a:t>Third level</a:t>
            </a:r>
          </a:p>
          <a:p>
            <a:pPr lvl="3"/>
            <a:r>
              <a:rPr lang="el-GR" smtClean="0"/>
              <a:t>Fourth level</a:t>
            </a:r>
          </a:p>
          <a:p>
            <a:pPr lvl="4"/>
            <a:r>
              <a:rPr lang="el-GR" smtClean="0"/>
              <a:t>Fifth level</a:t>
            </a:r>
            <a:endParaRPr lang="en-US"/>
          </a:p>
        </p:txBody>
      </p:sp>
      <p:sp>
        <p:nvSpPr>
          <p:cNvPr id="7" name="Date Placeholder 6"/>
          <p:cNvSpPr>
            <a:spLocks noGrp="1"/>
          </p:cNvSpPr>
          <p:nvPr>
            <p:ph type="dt" sz="half" idx="10"/>
          </p:nvPr>
        </p:nvSpPr>
        <p:spPr/>
        <p:txBody>
          <a:bodyPr/>
          <a:lstStyle/>
          <a:p>
            <a:pPr>
              <a:defRPr/>
            </a:pPr>
            <a:endParaRPr lang="el-GR"/>
          </a:p>
        </p:txBody>
      </p:sp>
      <p:sp>
        <p:nvSpPr>
          <p:cNvPr id="8" name="Footer Placeholder 7"/>
          <p:cNvSpPr>
            <a:spLocks noGrp="1"/>
          </p:cNvSpPr>
          <p:nvPr>
            <p:ph type="ftr" sz="quarter" idx="11"/>
          </p:nvPr>
        </p:nvSpPr>
        <p:spPr/>
        <p:txBody>
          <a:bodyPr/>
          <a:lstStyle/>
          <a:p>
            <a:pPr>
              <a:defRPr/>
            </a:pPr>
            <a:endParaRPr lang="el-GR"/>
          </a:p>
        </p:txBody>
      </p:sp>
      <p:sp>
        <p:nvSpPr>
          <p:cNvPr id="9" name="Slide Number Placeholder 8"/>
          <p:cNvSpPr>
            <a:spLocks noGrp="1"/>
          </p:cNvSpPr>
          <p:nvPr>
            <p:ph type="sldNum" sz="quarter" idx="12"/>
          </p:nvPr>
        </p:nvSpPr>
        <p:spPr/>
        <p:txBody>
          <a:bodyPr/>
          <a:lstStyle/>
          <a:p>
            <a:pPr>
              <a:defRPr/>
            </a:pPr>
            <a:fld id="{B3C8E9BD-DBFF-4B2F-8C10-00BC24D7465B}" type="slidenum">
              <a:rPr lang="el-GR" smtClean="0"/>
              <a:pPr>
                <a:defRPr/>
              </a:pPr>
              <a:t>‹#›</a:t>
            </a:fld>
            <a:endParaRPr lang="el-GR"/>
          </a:p>
        </p:txBody>
      </p:sp>
    </p:spTree>
    <p:extLst>
      <p:ext uri="{BB962C8B-B14F-4D97-AF65-F5344CB8AC3E}">
        <p14:creationId xmlns:p14="http://schemas.microsoft.com/office/powerpoint/2010/main" val="4034780871"/>
      </p:ext>
    </p:extLst>
  </p:cSld>
  <p:clrMapOvr>
    <a:masterClrMapping/>
  </p:clrMapOvr>
  <p:timing>
    <p:tnLst>
      <p:par>
        <p:cTn xmlns:p14="http://schemas.microsoft.com/office/powerpoint/2010/mai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Click to edit Master title style</a:t>
            </a:r>
            <a:endParaRPr lang="en-US"/>
          </a:p>
        </p:txBody>
      </p:sp>
      <p:sp>
        <p:nvSpPr>
          <p:cNvPr id="3" name="Date Placeholder 2"/>
          <p:cNvSpPr>
            <a:spLocks noGrp="1"/>
          </p:cNvSpPr>
          <p:nvPr>
            <p:ph type="dt" sz="half" idx="10"/>
          </p:nvPr>
        </p:nvSpPr>
        <p:spPr/>
        <p:txBody>
          <a:bodyPr/>
          <a:lstStyle/>
          <a:p>
            <a:pPr>
              <a:defRPr/>
            </a:pPr>
            <a:endParaRPr lang="el-GR"/>
          </a:p>
        </p:txBody>
      </p:sp>
      <p:sp>
        <p:nvSpPr>
          <p:cNvPr id="4" name="Footer Placeholder 3"/>
          <p:cNvSpPr>
            <a:spLocks noGrp="1"/>
          </p:cNvSpPr>
          <p:nvPr>
            <p:ph type="ftr" sz="quarter" idx="11"/>
          </p:nvPr>
        </p:nvSpPr>
        <p:spPr/>
        <p:txBody>
          <a:bodyPr/>
          <a:lstStyle/>
          <a:p>
            <a:pPr>
              <a:defRPr/>
            </a:pPr>
            <a:endParaRPr lang="el-GR"/>
          </a:p>
        </p:txBody>
      </p:sp>
      <p:sp>
        <p:nvSpPr>
          <p:cNvPr id="5" name="Slide Number Placeholder 4"/>
          <p:cNvSpPr>
            <a:spLocks noGrp="1"/>
          </p:cNvSpPr>
          <p:nvPr>
            <p:ph type="sldNum" sz="quarter" idx="12"/>
          </p:nvPr>
        </p:nvSpPr>
        <p:spPr/>
        <p:txBody>
          <a:bodyPr/>
          <a:lstStyle/>
          <a:p>
            <a:pPr>
              <a:defRPr/>
            </a:pPr>
            <a:fld id="{D106FFE7-79C8-4B03-A113-172ED943521C}" type="slidenum">
              <a:rPr lang="el-GR" smtClean="0"/>
              <a:pPr>
                <a:defRPr/>
              </a:pPr>
              <a:t>‹#›</a:t>
            </a:fld>
            <a:endParaRPr lang="el-GR"/>
          </a:p>
        </p:txBody>
      </p:sp>
    </p:spTree>
    <p:extLst>
      <p:ext uri="{BB962C8B-B14F-4D97-AF65-F5344CB8AC3E}">
        <p14:creationId xmlns:p14="http://schemas.microsoft.com/office/powerpoint/2010/main" val="124066586"/>
      </p:ext>
    </p:extLst>
  </p:cSld>
  <p:clrMapOvr>
    <a:masterClrMapping/>
  </p:clrMapOvr>
  <p:timing>
    <p:tnLst>
      <p:par>
        <p:cTn xmlns:p14="http://schemas.microsoft.com/office/powerpoint/2010/mai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el-GR"/>
          </a:p>
        </p:txBody>
      </p:sp>
      <p:sp>
        <p:nvSpPr>
          <p:cNvPr id="3" name="Footer Placeholder 2"/>
          <p:cNvSpPr>
            <a:spLocks noGrp="1"/>
          </p:cNvSpPr>
          <p:nvPr>
            <p:ph type="ftr" sz="quarter" idx="11"/>
          </p:nvPr>
        </p:nvSpPr>
        <p:spPr/>
        <p:txBody>
          <a:bodyPr/>
          <a:lstStyle/>
          <a:p>
            <a:pPr>
              <a:defRPr/>
            </a:pPr>
            <a:endParaRPr lang="el-GR"/>
          </a:p>
        </p:txBody>
      </p:sp>
      <p:sp>
        <p:nvSpPr>
          <p:cNvPr id="4" name="Slide Number Placeholder 3"/>
          <p:cNvSpPr>
            <a:spLocks noGrp="1"/>
          </p:cNvSpPr>
          <p:nvPr>
            <p:ph type="sldNum" sz="quarter" idx="12"/>
          </p:nvPr>
        </p:nvSpPr>
        <p:spPr/>
        <p:txBody>
          <a:bodyPr/>
          <a:lstStyle/>
          <a:p>
            <a:pPr>
              <a:defRPr/>
            </a:pPr>
            <a:fld id="{F3DB71D2-D612-4FD4-B92C-F40CB58FAB6E}" type="slidenum">
              <a:rPr lang="el-GR" smtClean="0"/>
              <a:pPr>
                <a:defRPr/>
              </a:pPr>
              <a:t>‹#›</a:t>
            </a:fld>
            <a:endParaRPr lang="el-GR"/>
          </a:p>
        </p:txBody>
      </p:sp>
    </p:spTree>
    <p:extLst>
      <p:ext uri="{BB962C8B-B14F-4D97-AF65-F5344CB8AC3E}">
        <p14:creationId xmlns:p14="http://schemas.microsoft.com/office/powerpoint/2010/main" val="20144688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l-GR"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Click to edit Master text styles</a:t>
            </a:r>
          </a:p>
          <a:p>
            <a:pPr lvl="1"/>
            <a:r>
              <a:rPr lang="el-GR" smtClean="0"/>
              <a:t>Second level</a:t>
            </a:r>
          </a:p>
          <a:p>
            <a:pPr lvl="2"/>
            <a:r>
              <a:rPr lang="el-GR" smtClean="0"/>
              <a:t>Third level</a:t>
            </a:r>
          </a:p>
          <a:p>
            <a:pPr lvl="3"/>
            <a:r>
              <a:rPr lang="el-GR" smtClean="0"/>
              <a:t>Fourth level</a:t>
            </a:r>
          </a:p>
          <a:p>
            <a:pPr lvl="4"/>
            <a:r>
              <a:rPr lang="el-GR"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Click to edit Master text styles</a:t>
            </a:r>
          </a:p>
        </p:txBody>
      </p:sp>
      <p:sp>
        <p:nvSpPr>
          <p:cNvPr id="5" name="Date Placeholder 4"/>
          <p:cNvSpPr>
            <a:spLocks noGrp="1"/>
          </p:cNvSpPr>
          <p:nvPr>
            <p:ph type="dt" sz="half" idx="10"/>
          </p:nvPr>
        </p:nvSpPr>
        <p:spPr/>
        <p:txBody>
          <a:bodyPr/>
          <a:lstStyle/>
          <a:p>
            <a:pPr>
              <a:defRPr/>
            </a:pPr>
            <a:endParaRPr lang="el-GR"/>
          </a:p>
        </p:txBody>
      </p:sp>
      <p:sp>
        <p:nvSpPr>
          <p:cNvPr id="6" name="Footer Placeholder 5"/>
          <p:cNvSpPr>
            <a:spLocks noGrp="1"/>
          </p:cNvSpPr>
          <p:nvPr>
            <p:ph type="ftr" sz="quarter" idx="11"/>
          </p:nvPr>
        </p:nvSpPr>
        <p:spPr/>
        <p:txBody>
          <a:bodyPr/>
          <a:lstStyle/>
          <a:p>
            <a:pPr>
              <a:defRPr/>
            </a:pPr>
            <a:endParaRPr lang="el-GR"/>
          </a:p>
        </p:txBody>
      </p:sp>
      <p:sp>
        <p:nvSpPr>
          <p:cNvPr id="7" name="Slide Number Placeholder 6"/>
          <p:cNvSpPr>
            <a:spLocks noGrp="1"/>
          </p:cNvSpPr>
          <p:nvPr>
            <p:ph type="sldNum" sz="quarter" idx="12"/>
          </p:nvPr>
        </p:nvSpPr>
        <p:spPr/>
        <p:txBody>
          <a:bodyPr/>
          <a:lstStyle/>
          <a:p>
            <a:pPr>
              <a:defRPr/>
            </a:pPr>
            <a:fld id="{2F8980B7-E345-4D74-86B9-C0D6A25F3909}" type="slidenum">
              <a:rPr lang="el-GR" smtClean="0"/>
              <a:pPr>
                <a:defRPr/>
              </a:pPr>
              <a:t>‹#›</a:t>
            </a:fld>
            <a:endParaRPr lang="el-GR"/>
          </a:p>
        </p:txBody>
      </p:sp>
    </p:spTree>
    <p:extLst>
      <p:ext uri="{BB962C8B-B14F-4D97-AF65-F5344CB8AC3E}">
        <p14:creationId xmlns:p14="http://schemas.microsoft.com/office/powerpoint/2010/main" val="2832369844"/>
      </p:ext>
    </p:extLst>
  </p:cSld>
  <p:clrMapOvr>
    <a:masterClrMapping/>
  </p:clrMapOvr>
  <p:timing>
    <p:tnLst>
      <p:par>
        <p:cTn xmlns:p14="http://schemas.microsoft.com/office/powerpoint/2010/mai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l-GR"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Click to edit Master text styles</a:t>
            </a:r>
          </a:p>
        </p:txBody>
      </p:sp>
      <p:sp>
        <p:nvSpPr>
          <p:cNvPr id="5" name="Date Placeholder 4"/>
          <p:cNvSpPr>
            <a:spLocks noGrp="1"/>
          </p:cNvSpPr>
          <p:nvPr>
            <p:ph type="dt" sz="half" idx="10"/>
          </p:nvPr>
        </p:nvSpPr>
        <p:spPr/>
        <p:txBody>
          <a:bodyPr/>
          <a:lstStyle/>
          <a:p>
            <a:pPr>
              <a:defRPr/>
            </a:pPr>
            <a:endParaRPr lang="el-GR"/>
          </a:p>
        </p:txBody>
      </p:sp>
      <p:sp>
        <p:nvSpPr>
          <p:cNvPr id="6" name="Footer Placeholder 5"/>
          <p:cNvSpPr>
            <a:spLocks noGrp="1"/>
          </p:cNvSpPr>
          <p:nvPr>
            <p:ph type="ftr" sz="quarter" idx="11"/>
          </p:nvPr>
        </p:nvSpPr>
        <p:spPr/>
        <p:txBody>
          <a:bodyPr/>
          <a:lstStyle/>
          <a:p>
            <a:pPr>
              <a:defRPr/>
            </a:pPr>
            <a:endParaRPr lang="el-GR"/>
          </a:p>
        </p:txBody>
      </p:sp>
      <p:sp>
        <p:nvSpPr>
          <p:cNvPr id="7" name="Slide Number Placeholder 6"/>
          <p:cNvSpPr>
            <a:spLocks noGrp="1"/>
          </p:cNvSpPr>
          <p:nvPr>
            <p:ph type="sldNum" sz="quarter" idx="12"/>
          </p:nvPr>
        </p:nvSpPr>
        <p:spPr/>
        <p:txBody>
          <a:bodyPr/>
          <a:lstStyle/>
          <a:p>
            <a:pPr>
              <a:defRPr/>
            </a:pPr>
            <a:fld id="{DEF9AF92-3F30-4E52-BADF-8E196DB8914F}" type="slidenum">
              <a:rPr lang="el-GR" smtClean="0"/>
              <a:pPr>
                <a:defRPr/>
              </a:pPr>
              <a:t>‹#›</a:t>
            </a:fld>
            <a:endParaRPr lang="el-GR"/>
          </a:p>
        </p:txBody>
      </p:sp>
    </p:spTree>
    <p:extLst>
      <p:ext uri="{BB962C8B-B14F-4D97-AF65-F5344CB8AC3E}">
        <p14:creationId xmlns:p14="http://schemas.microsoft.com/office/powerpoint/2010/main" val="3369830869"/>
      </p:ext>
    </p:extLst>
  </p:cSld>
  <p:clrMapOvr>
    <a:masterClrMapping/>
  </p:clrMapOvr>
  <p:timing>
    <p:tnLst>
      <p:par>
        <p:cTn xmlns:p14="http://schemas.microsoft.com/office/powerpoint/2010/main" id="1" dur="indefinite" restart="never" nodeType="tmRoot"/>
      </p:par>
    </p:tnLst>
  </p:timing>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Click to edit Master text styles</a:t>
            </a:r>
          </a:p>
          <a:p>
            <a:pPr lvl="1"/>
            <a:r>
              <a:rPr lang="el-GR" smtClean="0"/>
              <a:t>Second level</a:t>
            </a:r>
          </a:p>
          <a:p>
            <a:pPr lvl="2"/>
            <a:r>
              <a:rPr lang="el-GR" smtClean="0"/>
              <a:t>Third level</a:t>
            </a:r>
          </a:p>
          <a:p>
            <a:pPr lvl="3"/>
            <a:r>
              <a:rPr lang="el-GR" smtClean="0"/>
              <a:t>Fourth level</a:t>
            </a:r>
          </a:p>
          <a:p>
            <a:pPr lvl="4"/>
            <a:r>
              <a:rPr lang="el-GR"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endParaRPr lang="el-G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l-G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9B0682F0-DB2B-4998-8016-C4B412DB60C5}" type="slidenum">
              <a:rPr lang="el-GR" smtClean="0"/>
              <a:pPr>
                <a:defRPr/>
              </a:pPr>
              <a:t>‹#›</a:t>
            </a:fld>
            <a:endParaRPr lang="el-GR"/>
          </a:p>
        </p:txBody>
      </p:sp>
    </p:spTree>
    <p:extLst>
      <p:ext uri="{BB962C8B-B14F-4D97-AF65-F5344CB8AC3E}">
        <p14:creationId xmlns:p14="http://schemas.microsoft.com/office/powerpoint/2010/main" val="4052875583"/>
      </p:ext>
    </p:extLst>
  </p:cSld>
  <p:clrMap bg1="lt1" tx1="dk1" bg2="lt2" tx2="dk2" accent1="accent1" accent2="accent2" accent3="accent3" accent4="accent4" accent5="accent5" accent6="accent6" hlink="hlink" folHlink="folHlink"/>
  <p:sldLayoutIdLst>
    <p:sldLayoutId id="2147483730" r:id="rId1"/>
    <p:sldLayoutId id="2147483731" r:id="rId2"/>
    <p:sldLayoutId id="2147483732" r:id="rId3"/>
    <p:sldLayoutId id="2147483733" r:id="rId4"/>
    <p:sldLayoutId id="2147483734" r:id="rId5"/>
    <p:sldLayoutId id="2147483735" r:id="rId6"/>
    <p:sldLayoutId id="2147483736" r:id="rId7"/>
    <p:sldLayoutId id="2147483737" r:id="rId8"/>
    <p:sldLayoutId id="2147483738" r:id="rId9"/>
    <p:sldLayoutId id="2147483739" r:id="rId10"/>
    <p:sldLayoutId id="2147483740" r:id="rId11"/>
  </p:sldLayoutIdLst>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2000"/>
                                        <p:tgtEl>
                                          <p:spTgt spid="3">
                                            <p:txEl>
                                              <p:pRg st="0" end="0"/>
                                            </p:txEl>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fade">
                                      <p:cBhvr>
                                        <p:cTn id="15" dur="2000"/>
                                        <p:tgtEl>
                                          <p:spTgt spid="3">
                                            <p:txEl>
                                              <p:pRg st="1" end="1"/>
                                            </p:txEl>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3">
                                            <p:txEl>
                                              <p:pRg st="2" end="2"/>
                                            </p:txEl>
                                          </p:spTgt>
                                        </p:tgtEl>
                                        <p:attrNameLst>
                                          <p:attrName>style.visibility</p:attrName>
                                        </p:attrNameLst>
                                      </p:cBhvr>
                                      <p:to>
                                        <p:strVal val="visible"/>
                                      </p:to>
                                    </p:set>
                                    <p:animEffect transition="in" filter="fade">
                                      <p:cBhvr>
                                        <p:cTn id="18" dur="2000"/>
                                        <p:tgtEl>
                                          <p:spTgt spid="3">
                                            <p:txEl>
                                              <p:pRg st="2" end="2"/>
                                            </p:txEl>
                                          </p:spTgt>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2000"/>
                                        <p:tgtEl>
                                          <p:spTgt spid="3">
                                            <p:txEl>
                                              <p:pRg st="3" end="3"/>
                                            </p:txEl>
                                          </p:spTgt>
                                        </p:tgtEl>
                                      </p:cBhvr>
                                    </p:animEffect>
                                  </p:childTnLst>
                                </p:cTn>
                              </p:par>
                              <p:par>
                                <p:cTn id="22" presetID="10" presetClass="entr" presetSubtype="0" fill="hold" grpId="0" nodeType="withEffect">
                                  <p:stCondLst>
                                    <p:cond delay="0"/>
                                  </p:stCondLst>
                                  <p:childTnLst>
                                    <p:set>
                                      <p:cBhvr>
                                        <p:cTn id="23" dur="1" fill="hold">
                                          <p:stCondLst>
                                            <p:cond delay="0"/>
                                          </p:stCondLst>
                                        </p:cTn>
                                        <p:tgtEl>
                                          <p:spTgt spid="3">
                                            <p:txEl>
                                              <p:pRg st="4" end="4"/>
                                            </p:txEl>
                                          </p:spTgt>
                                        </p:tgtEl>
                                        <p:attrNameLst>
                                          <p:attrName>style.visibility</p:attrName>
                                        </p:attrNameLst>
                                      </p:cBhvr>
                                      <p:to>
                                        <p:strVal val="visible"/>
                                      </p:to>
                                    </p:set>
                                    <p:animEffect transition="in" filter="fade">
                                      <p:cBhvr>
                                        <p:cTn id="24"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l-GR" dirty="0" smtClean="0">
                <a:solidFill>
                  <a:srgbClr val="960000"/>
                </a:solidFill>
                <a:latin typeface="Georgia" pitchFamily="18" charset="0"/>
              </a:rPr>
              <a:t>Ευρωπαϊκή Ένωση </a:t>
            </a:r>
            <a:br>
              <a:rPr lang="el-GR" dirty="0" smtClean="0">
                <a:solidFill>
                  <a:srgbClr val="960000"/>
                </a:solidFill>
                <a:latin typeface="Georgia" pitchFamily="18" charset="0"/>
              </a:rPr>
            </a:br>
            <a:r>
              <a:rPr lang="el-GR" dirty="0" smtClean="0">
                <a:solidFill>
                  <a:srgbClr val="960000"/>
                </a:solidFill>
                <a:latin typeface="Georgia" pitchFamily="18" charset="0"/>
              </a:rPr>
              <a:t>και Εκπαιδευτική πολιτική</a:t>
            </a:r>
            <a:endParaRPr lang="el-GR" dirty="0">
              <a:solidFill>
                <a:srgbClr val="960000"/>
              </a:solidFill>
              <a:latin typeface="Georgia" pitchFamily="18" charset="0"/>
            </a:endParaRPr>
          </a:p>
        </p:txBody>
      </p:sp>
      <p:sp>
        <p:nvSpPr>
          <p:cNvPr id="3" name="Subtitle 2"/>
          <p:cNvSpPr>
            <a:spLocks noGrp="1"/>
          </p:cNvSpPr>
          <p:nvPr>
            <p:ph type="subTitle" idx="1"/>
          </p:nvPr>
        </p:nvSpPr>
        <p:spPr/>
        <p:txBody>
          <a:bodyPr>
            <a:normAutofit/>
          </a:bodyPr>
          <a:lstStyle/>
          <a:p>
            <a:r>
              <a:rPr lang="el-GR" b="1" dirty="0" smtClean="0">
                <a:latin typeface="Georgia" pitchFamily="18" charset="0"/>
              </a:rPr>
              <a:t>ΕΥΗ ΖΑΜΠΕΤΑ</a:t>
            </a:r>
            <a:r>
              <a:rPr lang="en-US" b="1" dirty="0" smtClean="0">
                <a:latin typeface="Georgia" pitchFamily="18" charset="0"/>
              </a:rPr>
              <a:t> </a:t>
            </a:r>
          </a:p>
          <a:p>
            <a:r>
              <a:rPr lang="en-US" b="1" dirty="0" smtClean="0">
                <a:latin typeface="Georgia" pitchFamily="18" charset="0"/>
              </a:rPr>
              <a:t> </a:t>
            </a:r>
          </a:p>
          <a:p>
            <a:endParaRPr lang="el-GR" dirty="0">
              <a:solidFill>
                <a:srgbClr val="000000"/>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sz="2800" b="1" dirty="0" smtClean="0"/>
              <a:t>Ιδρυτική Συνθήκη - Άρθρο 165</a:t>
            </a:r>
            <a:br>
              <a:rPr lang="el-GR" sz="2800" b="1" dirty="0" smtClean="0"/>
            </a:br>
            <a:r>
              <a:rPr lang="el-GR" sz="2800" b="1" dirty="0" smtClean="0"/>
              <a:t>Παιδεία</a:t>
            </a:r>
            <a:endParaRPr lang="el-GR" dirty="0"/>
          </a:p>
        </p:txBody>
      </p:sp>
      <p:sp>
        <p:nvSpPr>
          <p:cNvPr id="3" name="Content Placeholder 2"/>
          <p:cNvSpPr>
            <a:spLocks noGrp="1"/>
          </p:cNvSpPr>
          <p:nvPr>
            <p:ph idx="1"/>
          </p:nvPr>
        </p:nvSpPr>
        <p:spPr/>
        <p:txBody>
          <a:bodyPr/>
          <a:lstStyle/>
          <a:p>
            <a:r>
              <a:rPr lang="el-GR" sz="2800" dirty="0" smtClean="0"/>
              <a:t>1</a:t>
            </a:r>
            <a:r>
              <a:rPr lang="el-GR" sz="2800" b="1" dirty="0" smtClean="0"/>
              <a:t>. Η Ένωση συμβάλλει στην ανάπτυξη παιδείας υψηλού επιπέδου</a:t>
            </a:r>
            <a:r>
              <a:rPr lang="el-GR" sz="2800" dirty="0" smtClean="0"/>
              <a:t>, ενθαρρύνοντας τη συνεργασία μεταξύ</a:t>
            </a:r>
            <a:r>
              <a:rPr lang="en-US" sz="2800" dirty="0" smtClean="0"/>
              <a:t> </a:t>
            </a:r>
            <a:r>
              <a:rPr lang="el-GR" sz="2800" dirty="0" smtClean="0"/>
              <a:t>κρατών μελών και, αν αυτό απαιτείται, υποστηρίζοντας και συμπληρώνοντας τη δράση τους, σεβόμενη</a:t>
            </a:r>
            <a:r>
              <a:rPr lang="en-US" sz="2800" dirty="0" smtClean="0"/>
              <a:t> </a:t>
            </a:r>
            <a:r>
              <a:rPr lang="el-GR" sz="2800" dirty="0" smtClean="0"/>
              <a:t>ταυτόχρονα πλήρως την αρμοδιότητα των κρατών μελών για το περιεχόμενο της διδασκαλίας και την</a:t>
            </a:r>
            <a:r>
              <a:rPr lang="en-US" sz="2800" dirty="0" smtClean="0"/>
              <a:t> </a:t>
            </a:r>
            <a:r>
              <a:rPr lang="el-GR" sz="2800" dirty="0" smtClean="0"/>
              <a:t>οργάνωση του εκπαιδευτικού συστήματος, καθώς και την πολιτιστική και γλωσσική τους πολυμορφία</a:t>
            </a:r>
            <a:r>
              <a:rPr lang="el-GR" sz="2000" dirty="0" smtClean="0"/>
              <a:t>.</a:t>
            </a:r>
            <a:endParaRPr lang="el-GR" sz="20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z="3200" dirty="0" smtClean="0"/>
              <a:t>Παιδεία-Η δράση της Ένωσης έχει ως στόχο:</a:t>
            </a:r>
            <a:endParaRPr lang="el-GR" sz="3200" dirty="0"/>
          </a:p>
        </p:txBody>
      </p:sp>
      <p:sp>
        <p:nvSpPr>
          <p:cNvPr id="3" name="Content Placeholder 2"/>
          <p:cNvSpPr>
            <a:spLocks noGrp="1"/>
          </p:cNvSpPr>
          <p:nvPr>
            <p:ph idx="1"/>
          </p:nvPr>
        </p:nvSpPr>
        <p:spPr/>
        <p:txBody>
          <a:bodyPr>
            <a:normAutofit/>
          </a:bodyPr>
          <a:lstStyle/>
          <a:p>
            <a:r>
              <a:rPr lang="el-GR" sz="2000" dirty="0" smtClean="0"/>
              <a:t>να αναπτύσσει την ευρωπαϊκή διάσταση της παιδείας, μέσω ιδίως της εκμάθησης και της διάδοσης των  γλωσσών των κρατών μελών,</a:t>
            </a:r>
          </a:p>
          <a:p>
            <a:r>
              <a:rPr lang="el-GR" sz="2000" dirty="0" smtClean="0"/>
              <a:t>— να ευνοεί την κινητικότητα φοιτητών και εκπαιδευτικών, μεταξύ άλλων και μέσω της ακαδημαϊκής αναγνώρισης διπλωμάτων και περιόδων σπουδών,</a:t>
            </a:r>
          </a:p>
          <a:p>
            <a:r>
              <a:rPr lang="el-GR" sz="2000" dirty="0" smtClean="0"/>
              <a:t>— να προωθεί τη συνεργασία μεταξύ εκπαιδευτικών ιδρυμάτων,</a:t>
            </a:r>
          </a:p>
          <a:p>
            <a:r>
              <a:rPr lang="el-GR" sz="2000" dirty="0" smtClean="0"/>
              <a:t>— να αναπτύσσει την ανταλλαγή πληροφοριών και εμπειριών για τα κοινά προβλήματα των εκπαιδευτικών  συστημάτων των κρατών μελών,</a:t>
            </a:r>
          </a:p>
          <a:p>
            <a:r>
              <a:rPr lang="el-GR" sz="2000" dirty="0" smtClean="0"/>
              <a:t>— να ευνοεί την ανάπτυξη των ανταλλαγών νέων, καθώς και οργανωτών κοινωνικομορφωτικών δραστηριοτήτων, και να ενθαρρύνει τη συμμετοχή των νέων στο δημοκρατικό βίο της Ευρώπης,</a:t>
            </a:r>
          </a:p>
          <a:p>
            <a:r>
              <a:rPr lang="el-GR" sz="2000" dirty="0" smtClean="0"/>
              <a:t>— να ενθαρρύνει την ανάπτυξη της εκπαίδευσης εξ αποστάσεως,</a:t>
            </a:r>
          </a:p>
          <a:p>
            <a:r>
              <a:rPr lang="el-GR" sz="2000" dirty="0" smtClean="0"/>
              <a:t>— να αναπτύσσει την ευρωπαϊκή διάσταση του αθλητισμού</a:t>
            </a:r>
            <a:endParaRPr lang="el-GR" sz="20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l-GR" dirty="0" smtClean="0"/>
              <a:t>Ιδρυτική Συνθήκη -Άρθρο 166</a:t>
            </a:r>
            <a:br>
              <a:rPr lang="el-GR" dirty="0" smtClean="0"/>
            </a:br>
            <a:r>
              <a:rPr lang="el-GR" dirty="0" smtClean="0"/>
              <a:t>επαγγελματική κατάρτιση</a:t>
            </a:r>
            <a:endParaRPr lang="el-GR" dirty="0"/>
          </a:p>
        </p:txBody>
      </p:sp>
      <p:sp>
        <p:nvSpPr>
          <p:cNvPr id="3" name="Content Placeholder 2"/>
          <p:cNvSpPr>
            <a:spLocks noGrp="1"/>
          </p:cNvSpPr>
          <p:nvPr>
            <p:ph idx="1"/>
          </p:nvPr>
        </p:nvSpPr>
        <p:spPr/>
        <p:txBody>
          <a:bodyPr/>
          <a:lstStyle/>
          <a:p>
            <a:endParaRPr lang="el-GR" sz="2400" dirty="0" smtClean="0"/>
          </a:p>
          <a:p>
            <a:endParaRPr lang="el-GR" sz="2400" dirty="0" smtClean="0"/>
          </a:p>
          <a:p>
            <a:r>
              <a:rPr lang="el-GR" sz="2400" dirty="0" smtClean="0"/>
              <a:t>1. </a:t>
            </a:r>
            <a:r>
              <a:rPr lang="el-GR" sz="2800" b="1" dirty="0" smtClean="0"/>
              <a:t>Η Ένωση εφαρμόζει πολιτική επαγγελματικής εκπαίδευσης</a:t>
            </a:r>
            <a:r>
              <a:rPr lang="el-GR" sz="2800" dirty="0" smtClean="0"/>
              <a:t>, η οποία στηρίζει και συμπληρώνει τις</a:t>
            </a:r>
            <a:r>
              <a:rPr lang="en-US" sz="2800" dirty="0" smtClean="0"/>
              <a:t> </a:t>
            </a:r>
            <a:r>
              <a:rPr lang="el-GR" sz="2800" dirty="0" smtClean="0"/>
              <a:t>δράσεις των κρατών μελών, σεβόμενη ταυτόχρονα πλήρως την αρμοδιότητα των κρατών μελών για το</a:t>
            </a:r>
            <a:r>
              <a:rPr lang="en-US" sz="2800" dirty="0" smtClean="0"/>
              <a:t> </a:t>
            </a:r>
            <a:r>
              <a:rPr lang="el-GR" sz="2800" dirty="0" smtClean="0"/>
              <a:t>περιεχόμενο και την οργάνωση της επαγγελματικής εκπαίδευσης.</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z="3200" dirty="0" smtClean="0"/>
              <a:t>Επαγγελματική κατάρτιση- Η δράση της Ένωσης έχει ως στόχο:</a:t>
            </a:r>
            <a:endParaRPr lang="el-GR" sz="3200" dirty="0"/>
          </a:p>
        </p:txBody>
      </p:sp>
      <p:sp>
        <p:nvSpPr>
          <p:cNvPr id="3" name="Content Placeholder 2"/>
          <p:cNvSpPr>
            <a:spLocks noGrp="1"/>
          </p:cNvSpPr>
          <p:nvPr>
            <p:ph idx="1"/>
          </p:nvPr>
        </p:nvSpPr>
        <p:spPr/>
        <p:txBody>
          <a:bodyPr/>
          <a:lstStyle/>
          <a:p>
            <a:r>
              <a:rPr lang="el-GR" sz="2400" dirty="0" smtClean="0"/>
              <a:t> </a:t>
            </a:r>
            <a:r>
              <a:rPr lang="el-GR" sz="2000" dirty="0" smtClean="0"/>
              <a:t>να διευκολύνει την προσαρμογή στις μεταλλαγές της βιομηχανίας, ιδίως μέσω της επαγγελματικής</a:t>
            </a:r>
            <a:r>
              <a:rPr lang="en-US" sz="2000" dirty="0" smtClean="0"/>
              <a:t> </a:t>
            </a:r>
            <a:r>
              <a:rPr lang="el-GR" sz="2000" dirty="0" smtClean="0"/>
              <a:t>εκπαίδευσης και του επαγγελματικού αναπροσανατολισμού,</a:t>
            </a:r>
          </a:p>
          <a:p>
            <a:r>
              <a:rPr lang="el-GR" sz="2000" dirty="0" smtClean="0"/>
              <a:t> να βελτιώνει την αρχική επαγγελματική εκπαίδευση και τη συνεχή κατάρτιση, για να διευκολύνεται η</a:t>
            </a:r>
            <a:r>
              <a:rPr lang="en-US" sz="2000" dirty="0" smtClean="0"/>
              <a:t> </a:t>
            </a:r>
            <a:r>
              <a:rPr lang="el-GR" sz="2000" dirty="0" smtClean="0"/>
              <a:t>επαγγελματική ένταξη και επανένταξη στην αγορά της εργασίας, </a:t>
            </a:r>
            <a:endParaRPr lang="en-US" sz="2000" dirty="0" smtClean="0"/>
          </a:p>
          <a:p>
            <a:r>
              <a:rPr lang="el-GR" sz="2000" dirty="0" smtClean="0"/>
              <a:t>να διευκολύνει την πρόσβαση στην επαγγελματική εκπαίδευση και την ενίσχυση της κινητικότητας των</a:t>
            </a:r>
            <a:r>
              <a:rPr lang="en-US" sz="2000" dirty="0" smtClean="0"/>
              <a:t> </a:t>
            </a:r>
            <a:r>
              <a:rPr lang="el-GR" sz="2000" dirty="0" smtClean="0"/>
              <a:t>εκπαιδευτών και των εκπαιδευομένων και ιδίως των νέων,</a:t>
            </a:r>
          </a:p>
          <a:p>
            <a:r>
              <a:rPr lang="el-GR" sz="2000" dirty="0" smtClean="0"/>
              <a:t>να τονώνει τη συνεργασία μεταξύ εκπαιδευτικών ιδρυμάτων και επιχειρήσεων στον τομέα της κατάρτισης,</a:t>
            </a:r>
          </a:p>
          <a:p>
            <a:r>
              <a:rPr lang="el-GR" sz="2000" dirty="0" smtClean="0"/>
              <a:t> να αναπτύσσει την ανταλλαγή πληροφοριών και εμπειριών για τα κοινά προβλήματα των συστημάτων</a:t>
            </a:r>
            <a:r>
              <a:rPr lang="en-US" sz="2000" dirty="0" smtClean="0"/>
              <a:t> </a:t>
            </a:r>
            <a:r>
              <a:rPr lang="el-GR" sz="2000" dirty="0" smtClean="0"/>
              <a:t>κατάρτισης των κρατών μελών</a:t>
            </a:r>
            <a:r>
              <a:rPr lang="el-GR" sz="2400" dirty="0" smtClean="0"/>
              <a:t>.</a:t>
            </a:r>
          </a:p>
          <a:p>
            <a:endParaRPr lang="el-GR" sz="2400" dirty="0" smtClean="0"/>
          </a:p>
          <a:p>
            <a:endParaRPr lang="el-G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smtClean="0"/>
              <a:t>Λευκή Βίβλος για την Εκπαίδευση και την Κατάρτιση (1995)</a:t>
            </a:r>
            <a:endParaRPr lang="el-GR" dirty="0"/>
          </a:p>
        </p:txBody>
      </p:sp>
      <p:sp>
        <p:nvSpPr>
          <p:cNvPr id="3" name="Content Placeholder 2"/>
          <p:cNvSpPr>
            <a:spLocks noGrp="1"/>
          </p:cNvSpPr>
          <p:nvPr>
            <p:ph idx="1"/>
          </p:nvPr>
        </p:nvSpPr>
        <p:spPr/>
        <p:txBody>
          <a:bodyPr>
            <a:normAutofit fontScale="92500" lnSpcReduction="10000"/>
          </a:bodyPr>
          <a:lstStyle/>
          <a:p>
            <a:pPr marL="0" indent="0">
              <a:buNone/>
            </a:pPr>
            <a:r>
              <a:rPr lang="el-GR" dirty="0" smtClean="0"/>
              <a:t>Εδώ και αρκετά χρόνια, πολλές προσπάθειες για να ανασχεθεί η άνοδος της ανεργίας στην Ευρώπη έχουν αποδειχθεί μάταιες. Η δημιουργία θέσεων απασχόλησης που προέκυψε όταν επανήλθαμε σε περιόδους μεγαλύτερης ανάπτυξης δεν συνετέλεσε στην ανατροπή της τάσης αυτής ... Η μακροχρόνια ανεργία συνεχίζεται και ο αποκλεισμός, μεταξύ των νέων ιδίως, αναπτύσσεται κατά τρόπο ώστε να καθίσταται το σημαντικότερο πρόβλημα της κοινωνίας μας.</a:t>
            </a:r>
            <a:endParaRPr lang="en-US" dirty="0" smtClean="0"/>
          </a:p>
          <a:p>
            <a:endParaRPr lang="el-GR" dirty="0"/>
          </a:p>
        </p:txBody>
      </p:sp>
    </p:spTree>
    <p:extLst>
      <p:ext uri="{BB962C8B-B14F-4D97-AF65-F5344CB8AC3E}">
        <p14:creationId xmlns:p14="http://schemas.microsoft.com/office/powerpoint/2010/main" val="362684392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smtClean="0"/>
              <a:t>Λευκή Βίβλος για την Εκπαίδευση και την Κατάρτιση</a:t>
            </a:r>
            <a:endParaRPr lang="el-GR" dirty="0"/>
          </a:p>
        </p:txBody>
      </p:sp>
      <p:sp>
        <p:nvSpPr>
          <p:cNvPr id="3" name="Content Placeholder 2"/>
          <p:cNvSpPr>
            <a:spLocks noGrp="1"/>
          </p:cNvSpPr>
          <p:nvPr>
            <p:ph idx="1"/>
          </p:nvPr>
        </p:nvSpPr>
        <p:spPr/>
        <p:txBody>
          <a:bodyPr>
            <a:normAutofit fontScale="92500" lnSpcReduction="10000"/>
          </a:bodyPr>
          <a:lstStyle/>
          <a:p>
            <a:pPr marL="0" indent="0">
              <a:buNone/>
            </a:pPr>
            <a:r>
              <a:rPr lang="el-GR" b="1" dirty="0" smtClean="0"/>
              <a:t>Η εκπαίδευση και η κατάρτιση αποτελούν την έσχατη λύση για το πρόβλημα της ανεργίας. </a:t>
            </a:r>
            <a:r>
              <a:rPr lang="el-GR" dirty="0" smtClean="0"/>
              <a:t>Μας προκαλεί σίγουρα έκπληξη το πόσο καθυστερημένα τους δόθηκε η δέουσα προσοχή και ότι χρειάστηκε μια οικονομική ύφεση για να αναδειχθεί η σημασία τους. Η εκπαίδευση και η κατάρτιση δεν μπορούν προφανώς από μόνες τους να λύσουν το πρόβλημα της απασχόλησης και γενικότερα της ανταγωνιστικότητας των ευρωπαϊκών βιομηχανιών και υπηρεσιών.</a:t>
            </a:r>
            <a:endParaRPr lang="en-US" dirty="0" smtClean="0"/>
          </a:p>
        </p:txBody>
      </p:sp>
    </p:spTree>
    <p:extLst>
      <p:ext uri="{BB962C8B-B14F-4D97-AF65-F5344CB8AC3E}">
        <p14:creationId xmlns:p14="http://schemas.microsoft.com/office/powerpoint/2010/main" val="164877856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smtClean="0"/>
              <a:t>Λευκή Βίβλος για την Εκπαίδευση και την Κατάρτιση</a:t>
            </a:r>
            <a:endParaRPr lang="el-GR" dirty="0"/>
          </a:p>
        </p:txBody>
      </p:sp>
      <p:sp>
        <p:nvSpPr>
          <p:cNvPr id="3" name="Content Placeholder 2"/>
          <p:cNvSpPr>
            <a:spLocks noGrp="1"/>
          </p:cNvSpPr>
          <p:nvPr>
            <p:ph idx="1"/>
          </p:nvPr>
        </p:nvSpPr>
        <p:spPr/>
        <p:txBody>
          <a:bodyPr>
            <a:normAutofit fontScale="92500" lnSpcReduction="10000"/>
          </a:bodyPr>
          <a:lstStyle/>
          <a:p>
            <a:r>
              <a:rPr lang="el-GR" b="1" dirty="0" smtClean="0"/>
              <a:t>Η εκπαίδευση ως πολιτική απασχόλησης</a:t>
            </a:r>
          </a:p>
          <a:p>
            <a:r>
              <a:rPr lang="el-GR" dirty="0" smtClean="0"/>
              <a:t>Εμφάνιση της έννοιας «απασχολήσιμος»</a:t>
            </a:r>
          </a:p>
          <a:p>
            <a:r>
              <a:rPr lang="el-GR" dirty="0" smtClean="0"/>
              <a:t> Η ανταγωνιστικότητα της Ευρώπης σε συνθήκες κοινωνίας της γνώσης – οι νέες δεξιότητες</a:t>
            </a:r>
          </a:p>
          <a:p>
            <a:endParaRPr lang="el-GR" dirty="0" smtClean="0"/>
          </a:p>
          <a:p>
            <a:r>
              <a:rPr lang="el-GR" dirty="0" smtClean="0"/>
              <a:t>Έμφαση στα κοινά στοιχεία του ευρωπαϊκού πολιτισμού</a:t>
            </a:r>
          </a:p>
          <a:p>
            <a:r>
              <a:rPr lang="el-GR" dirty="0" smtClean="0"/>
              <a:t>Οι νέες πολιτικές «συμπερίληψης» (π.χ. Σχολεία δεύτερης ευκαιρίας)</a:t>
            </a:r>
            <a:endParaRPr lang="el-GR"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smtClean="0"/>
              <a:t>Βασικά χαρακτηριστικά εκπαιδευτικής πολιτικής ΕΕ</a:t>
            </a:r>
            <a:endParaRPr lang="el-GR" dirty="0"/>
          </a:p>
        </p:txBody>
      </p:sp>
      <p:sp>
        <p:nvSpPr>
          <p:cNvPr id="3" name="Content Placeholder 2"/>
          <p:cNvSpPr>
            <a:spLocks noGrp="1"/>
          </p:cNvSpPr>
          <p:nvPr>
            <p:ph idx="1"/>
          </p:nvPr>
        </p:nvSpPr>
        <p:spPr/>
        <p:txBody>
          <a:bodyPr>
            <a:normAutofit lnSpcReduction="10000"/>
          </a:bodyPr>
          <a:lstStyle/>
          <a:p>
            <a:r>
              <a:rPr lang="el-GR" dirty="0" smtClean="0"/>
              <a:t>Η εκπαίδευση: </a:t>
            </a:r>
          </a:p>
          <a:p>
            <a:r>
              <a:rPr lang="el-GR" dirty="0" smtClean="0"/>
              <a:t>Ανήκει στην αρμοδιότητα των χωρών μελών &amp; υπόκειται στην Αρχή της Επικουρικότητας (</a:t>
            </a:r>
            <a:r>
              <a:rPr lang="en-US" i="1" dirty="0" smtClean="0"/>
              <a:t>Unity in Diversity?)</a:t>
            </a:r>
            <a:endParaRPr lang="el-GR" i="1" dirty="0" smtClean="0"/>
          </a:p>
          <a:p>
            <a:r>
              <a:rPr lang="el-GR" dirty="0" smtClean="0"/>
              <a:t>Κατανοείται ως πολιτική απασχόλησης</a:t>
            </a:r>
          </a:p>
          <a:p>
            <a:r>
              <a:rPr lang="el-GR" dirty="0" smtClean="0"/>
              <a:t>Η έμφαση στην οικονομική αποτελεσματικότητα – ανταγωνιστικότητα</a:t>
            </a:r>
          </a:p>
          <a:p>
            <a:r>
              <a:rPr lang="el-GR" dirty="0" smtClean="0"/>
              <a:t>Προώθηση κινητικότητας – αναγνωρισιμότητας τίτλων &amp; προσόντων</a:t>
            </a:r>
          </a:p>
          <a:p>
            <a:endParaRPr lang="el-GR" dirty="0" smtClean="0"/>
          </a:p>
          <a:p>
            <a:endParaRPr lang="el-GR"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smtClean="0"/>
              <a:t>Στρατηγική της Λισαβώνας (2001)</a:t>
            </a:r>
            <a:endParaRPr lang="en-US" dirty="0"/>
          </a:p>
        </p:txBody>
      </p:sp>
      <p:sp>
        <p:nvSpPr>
          <p:cNvPr id="3" name="Content Placeholder 2"/>
          <p:cNvSpPr>
            <a:spLocks noGrp="1"/>
          </p:cNvSpPr>
          <p:nvPr>
            <p:ph idx="1"/>
          </p:nvPr>
        </p:nvSpPr>
        <p:spPr/>
        <p:txBody>
          <a:bodyPr>
            <a:normAutofit fontScale="92500" lnSpcReduction="10000"/>
          </a:bodyPr>
          <a:lstStyle/>
          <a:p>
            <a:pPr marL="0" indent="0">
              <a:buNone/>
            </a:pPr>
            <a:r>
              <a:rPr lang="el-GR" b="1" dirty="0" smtClean="0"/>
              <a:t>Η Ευρώπη να γίνει «η ανταγωνιστικότερη και δυναμικότερη οικονομία της γνώσης ανά την υφήλιο ικανή για βιώσιμη ανάπτυξη με περισσότερες και καλύτερες θέσεις εργασίας και με μεγαλύτερη κοινωνική συνοχή»</a:t>
            </a:r>
          </a:p>
          <a:p>
            <a:pPr marL="0" indent="0">
              <a:buNone/>
            </a:pPr>
            <a:r>
              <a:rPr lang="el-GR" dirty="0" smtClean="0"/>
              <a:t>Η εκπαίδευση πρέπει να συμβάλει στην ανάπτυξη:</a:t>
            </a:r>
          </a:p>
          <a:p>
            <a:pPr lvl="3"/>
            <a:r>
              <a:rPr lang="el-GR" sz="3500" dirty="0" smtClean="0"/>
              <a:t>-του ατόμου</a:t>
            </a:r>
          </a:p>
          <a:p>
            <a:pPr marL="0" indent="0">
              <a:buNone/>
            </a:pPr>
            <a:r>
              <a:rPr lang="el-GR" sz="3500" dirty="0"/>
              <a:t>	</a:t>
            </a:r>
            <a:r>
              <a:rPr lang="el-GR" sz="3500" dirty="0" smtClean="0"/>
              <a:t>-της κοινωνίας</a:t>
            </a:r>
          </a:p>
          <a:p>
            <a:pPr marL="0" indent="0">
              <a:buNone/>
            </a:pPr>
            <a:r>
              <a:rPr lang="el-GR" sz="3500" dirty="0"/>
              <a:t>	</a:t>
            </a:r>
            <a:r>
              <a:rPr lang="el-GR" sz="3500" dirty="0" smtClean="0"/>
              <a:t>-της οικονομίας</a:t>
            </a:r>
            <a:endParaRPr lang="en-US" sz="3500" dirty="0"/>
          </a:p>
        </p:txBody>
      </p:sp>
    </p:spTree>
    <p:extLst>
      <p:ext uri="{BB962C8B-B14F-4D97-AF65-F5344CB8AC3E}">
        <p14:creationId xmlns:p14="http://schemas.microsoft.com/office/powerpoint/2010/main" val="337058393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Στόχοι εκπαιδευτικής πολιτικής</a:t>
            </a:r>
            <a:endParaRPr lang="en-US" dirty="0"/>
          </a:p>
        </p:txBody>
      </p:sp>
      <p:sp>
        <p:nvSpPr>
          <p:cNvPr id="3" name="Content Placeholder 2"/>
          <p:cNvSpPr>
            <a:spLocks noGrp="1"/>
          </p:cNvSpPr>
          <p:nvPr>
            <p:ph idx="1"/>
          </p:nvPr>
        </p:nvSpPr>
        <p:spPr/>
        <p:txBody>
          <a:bodyPr>
            <a:normAutofit fontScale="77500" lnSpcReduction="20000"/>
          </a:bodyPr>
          <a:lstStyle/>
          <a:p>
            <a:r>
              <a:rPr lang="el-GR" b="1" dirty="0" smtClean="0"/>
              <a:t>Ανύψωση του επιπέδου μάθησης στην Ευρώπη </a:t>
            </a:r>
            <a:r>
              <a:rPr lang="el-GR" dirty="0" smtClean="0"/>
              <a:t>(ποιότητα κατάρτισης εκπαιδευτικών &amp; επιμορφωτών – καταπολέμηση αναλφαβητισμού)</a:t>
            </a:r>
          </a:p>
          <a:p>
            <a:r>
              <a:rPr lang="el-GR" dirty="0"/>
              <a:t> </a:t>
            </a:r>
            <a:r>
              <a:rPr lang="el-GR" b="1" dirty="0" smtClean="0"/>
              <a:t>Ευκολότερη πρόσβαση </a:t>
            </a:r>
            <a:r>
              <a:rPr lang="el-GR" dirty="0" smtClean="0"/>
              <a:t>στη μάθηση σε όλα τα στάδια της ζωής (</a:t>
            </a:r>
            <a:r>
              <a:rPr lang="el-GR" b="1" dirty="0" smtClean="0"/>
              <a:t>δια βίου μάθηση</a:t>
            </a:r>
            <a:r>
              <a:rPr lang="el-GR" dirty="0" smtClean="0"/>
              <a:t>)</a:t>
            </a:r>
          </a:p>
          <a:p>
            <a:r>
              <a:rPr lang="el-GR" b="1" dirty="0" smtClean="0"/>
              <a:t>Αναβάθμιση του ορισμού των βασικών δεξιοτήτων για την κοινωνία της γνώσης</a:t>
            </a:r>
            <a:r>
              <a:rPr lang="el-GR" dirty="0" smtClean="0"/>
              <a:t> (ιδίως ΤΠΕ και ατομικές ικανότητες)</a:t>
            </a:r>
          </a:p>
          <a:p>
            <a:r>
              <a:rPr lang="el-GR" b="1" dirty="0" smtClean="0"/>
              <a:t>Διάνοιξη της εκπαίδευσης και της κατάρτισης στο τοπικό περιβάλλον, την Ευρώπη και τον κόσμο </a:t>
            </a:r>
            <a:r>
              <a:rPr lang="el-GR" dirty="0" smtClean="0"/>
              <a:t>(ξένες γλώσσες, κινητικότητα, σχέση με την επιχειρηματικότητα)</a:t>
            </a:r>
          </a:p>
          <a:p>
            <a:r>
              <a:rPr lang="el-GR" b="1" dirty="0" smtClean="0"/>
              <a:t>Βέλτιστη χρήση των πόρων </a:t>
            </a:r>
            <a:r>
              <a:rPr lang="el-GR" dirty="0" smtClean="0"/>
              <a:t>(ποιότητα, νέες εταιρικές σχέσεις σχολείων)</a:t>
            </a:r>
            <a:endParaRPr lang="en-US" dirty="0"/>
          </a:p>
        </p:txBody>
      </p:sp>
    </p:spTree>
    <p:extLst>
      <p:ext uri="{BB962C8B-B14F-4D97-AF65-F5344CB8AC3E}">
        <p14:creationId xmlns:p14="http://schemas.microsoft.com/office/powerpoint/2010/main" val="20683138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smtClean="0">
                <a:solidFill>
                  <a:srgbClr val="A50021"/>
                </a:solidFill>
              </a:rPr>
              <a:t>Η εκπαιδευτική πολιτική στο πλαίσιο της Ευρωπαϊκής Ένωσης</a:t>
            </a:r>
            <a:endParaRPr lang="el-GR" dirty="0">
              <a:solidFill>
                <a:srgbClr val="A50021"/>
              </a:solidFill>
            </a:endParaRPr>
          </a:p>
        </p:txBody>
      </p:sp>
      <p:sp>
        <p:nvSpPr>
          <p:cNvPr id="3" name="Content Placeholder 2"/>
          <p:cNvSpPr>
            <a:spLocks noGrp="1"/>
          </p:cNvSpPr>
          <p:nvPr>
            <p:ph idx="1"/>
          </p:nvPr>
        </p:nvSpPr>
        <p:spPr/>
        <p:txBody>
          <a:bodyPr>
            <a:normAutofit fontScale="92500"/>
          </a:bodyPr>
          <a:lstStyle/>
          <a:p>
            <a:r>
              <a:rPr lang="el-GR" dirty="0" smtClean="0"/>
              <a:t>1. Ποιός είναι αρμόδιος για την χάραξη της εκπαιδευτικής πολιτικής στην ΕΕ; Η ΕΕ ή η χώρα μέλος; -ΑΡΧΗ ΤΗΣ ΕΠΙΚΟΥΡΙΚΟΤΗΤΑΣ</a:t>
            </a:r>
          </a:p>
          <a:p>
            <a:r>
              <a:rPr lang="el-GR" dirty="0" smtClean="0"/>
              <a:t>2. Ποιά είναι τα βασικά χαρακτηριστικά της εκπαιδευτικής πολιτικής στην ΕΕ, τί προβλέπει ο Χάρτης Θεμελιωδών Δικαιωμάτων και η Ιδρυτική Συνθήκη</a:t>
            </a:r>
          </a:p>
          <a:p>
            <a:r>
              <a:rPr lang="el-GR" dirty="0" smtClean="0"/>
              <a:t>3. Με ποιες διαδικασίες παρεμβαίνει η ΕΕ στην εκπαιδευτική πολιτική των χωρών-μελών;</a:t>
            </a:r>
            <a:endParaRPr lang="el-GR"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Τα σχολεία...</a:t>
            </a:r>
            <a:endParaRPr lang="en-US" dirty="0"/>
          </a:p>
        </p:txBody>
      </p:sp>
      <p:sp>
        <p:nvSpPr>
          <p:cNvPr id="3" name="Content Placeholder 2"/>
          <p:cNvSpPr>
            <a:spLocks noGrp="1"/>
          </p:cNvSpPr>
          <p:nvPr>
            <p:ph idx="1"/>
          </p:nvPr>
        </p:nvSpPr>
        <p:spPr/>
        <p:txBody>
          <a:bodyPr>
            <a:normAutofit fontScale="85000" lnSpcReduction="10000"/>
          </a:bodyPr>
          <a:lstStyle/>
          <a:p>
            <a:r>
              <a:rPr lang="el-GR" dirty="0" smtClean="0"/>
              <a:t>... και τα κέντρα κατάρτισης, που συνδέονται όλα με το διαδίκτυο, πρέπει να αναπτυχθούν σε πολυδύναμα κέντρα μάθησης και να είναι προσβάσιμα σε όλους, χρησιμοποιώντας τις πιο κατάλληλες μεθόδους για την αντιμετώπιση ενός ευρέως φάσματος ομάδων στόχων. Πρέπει να δημιουργηθούν εταιρικές σχέσεις μάθησης μεταξύ σχολείων, κέντρων κατάρτισης εταιρειών και ερευνητικών εγκαταστάσεων προς το αμοιβαίο όφελός τους</a:t>
            </a:r>
          </a:p>
          <a:p>
            <a:pPr algn="r"/>
            <a:endParaRPr lang="el-GR" dirty="0" smtClean="0"/>
          </a:p>
          <a:p>
            <a:pPr algn="r"/>
            <a:r>
              <a:rPr lang="en-GB" dirty="0" smtClean="0"/>
              <a:t>COM(2001) 59 final, </a:t>
            </a:r>
            <a:r>
              <a:rPr lang="el-GR" dirty="0" smtClean="0"/>
              <a:t>σ. 21</a:t>
            </a:r>
          </a:p>
        </p:txBody>
      </p:sp>
    </p:spTree>
    <p:extLst>
      <p:ext uri="{BB962C8B-B14F-4D97-AF65-F5344CB8AC3E}">
        <p14:creationId xmlns:p14="http://schemas.microsoft.com/office/powerpoint/2010/main" val="404695384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smtClean="0"/>
              <a:t>Με ποιες διαδικασίες παρεμβαίνει η ΕΕ στην εκπαιδευτική πολιτική</a:t>
            </a:r>
            <a:endParaRPr lang="el-GR" dirty="0"/>
          </a:p>
        </p:txBody>
      </p:sp>
      <p:sp>
        <p:nvSpPr>
          <p:cNvPr id="3" name="Content Placeholder 2"/>
          <p:cNvSpPr>
            <a:spLocks noGrp="1"/>
          </p:cNvSpPr>
          <p:nvPr>
            <p:ph idx="1"/>
          </p:nvPr>
        </p:nvSpPr>
        <p:spPr/>
        <p:txBody>
          <a:bodyPr>
            <a:normAutofit fontScale="85000" lnSpcReduction="10000"/>
          </a:bodyPr>
          <a:lstStyle/>
          <a:p>
            <a:r>
              <a:rPr lang="el-GR" b="1" dirty="0" smtClean="0"/>
              <a:t>Ανοιχτή Μέθοδος Συντονισμού</a:t>
            </a:r>
            <a:r>
              <a:rPr lang="el-GR" dirty="0" smtClean="0"/>
              <a:t>: διάχυση και </a:t>
            </a:r>
            <a:r>
              <a:rPr lang="el-GR" altLang="en-US" dirty="0" smtClean="0"/>
              <a:t>μεταφορά «καλών πρακτικών» στην εκπαίδευση σε ευρωπαϊκό επίπεδο (με σεβασμό στην Αρχή της Επικουρικότητας)</a:t>
            </a:r>
          </a:p>
          <a:p>
            <a:r>
              <a:rPr lang="el-GR" altLang="en-US" b="1" dirty="0" smtClean="0"/>
              <a:t>Ισχυρός Ρηματικός Λόγος </a:t>
            </a:r>
            <a:r>
              <a:rPr lang="el-GR" altLang="en-US" dirty="0" smtClean="0"/>
              <a:t>(Αποφάσεις Συμβουλίων Υπουργών, έκδοση Νόμων [Ευρωπαϊκό Κοινοβούλιο], Οδηγιών και Συστάσεων και κείμενα Γνώμης εμπειρογνωμόνων [Ευρωπαϊκή Επιτροπή], π.χ. Λευκή Βίβλος, όπου τίθενται αρχές και στόχοι πολιτικής)</a:t>
            </a:r>
          </a:p>
          <a:p>
            <a:r>
              <a:rPr lang="el-GR" altLang="en-US" b="1" dirty="0" smtClean="0"/>
              <a:t>Χρηματοδότηση</a:t>
            </a:r>
            <a:r>
              <a:rPr lang="el-GR" altLang="en-US" dirty="0" smtClean="0"/>
              <a:t> συγκεκριμένων δράσεων</a:t>
            </a:r>
            <a:endParaRPr lang="el-GR" altLang="en-US" b="1" dirty="0" smtClean="0"/>
          </a:p>
          <a:p>
            <a:endParaRPr lang="el-GR" altLang="en-US" b="1" dirty="0" smtClean="0"/>
          </a:p>
          <a:p>
            <a:endParaRPr lang="el-GR"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Rot="1" noChangeArrowheads="1"/>
          </p:cNvSpPr>
          <p:nvPr>
            <p:ph type="title"/>
          </p:nvPr>
        </p:nvSpPr>
        <p:spPr/>
        <p:txBody>
          <a:bodyPr/>
          <a:lstStyle/>
          <a:p>
            <a:pPr eaLnBrk="1" hangingPunct="1"/>
            <a:r>
              <a:rPr lang="en-US" altLang="en-US" sz="2300" b="1" dirty="0" smtClean="0">
                <a:latin typeface="Arial" charset="0"/>
              </a:rPr>
              <a:t>E</a:t>
            </a:r>
            <a:r>
              <a:rPr lang="el-GR" altLang="en-US" sz="2300" b="1" dirty="0" smtClean="0">
                <a:latin typeface="Arial" charset="0"/>
              </a:rPr>
              <a:t>κπαιδευτικές πρωτοβουλίες από πλευράς ΕΕ (1)</a:t>
            </a:r>
            <a:endParaRPr lang="en-US" altLang="en-US" sz="2300" b="1" dirty="0" smtClean="0">
              <a:latin typeface="Arial" charset="0"/>
            </a:endParaRPr>
          </a:p>
        </p:txBody>
      </p:sp>
      <p:sp>
        <p:nvSpPr>
          <p:cNvPr id="4099" name="Rectangle 3"/>
          <p:cNvSpPr>
            <a:spLocks noGrp="1" noRot="1" noChangeArrowheads="1"/>
          </p:cNvSpPr>
          <p:nvPr>
            <p:ph idx="1"/>
          </p:nvPr>
        </p:nvSpPr>
        <p:spPr/>
        <p:txBody>
          <a:bodyPr>
            <a:normAutofit lnSpcReduction="10000"/>
          </a:bodyPr>
          <a:lstStyle/>
          <a:p>
            <a:pPr eaLnBrk="1" hangingPunct="1">
              <a:defRPr/>
            </a:pPr>
            <a:r>
              <a:rPr lang="el-GR" altLang="en-US" sz="2400" dirty="0" smtClean="0"/>
              <a:t>Προώθηση κοινών </a:t>
            </a:r>
            <a:r>
              <a:rPr lang="el-GR" altLang="en-US" sz="2400" b="1" dirty="0" smtClean="0"/>
              <a:t>στόχων, δεικτών και χρονοδιαγραμμάτων</a:t>
            </a:r>
          </a:p>
          <a:p>
            <a:pPr eaLnBrk="1" hangingPunct="1">
              <a:defRPr/>
            </a:pPr>
            <a:endParaRPr lang="el-GR" altLang="en-US" sz="2400" dirty="0" smtClean="0"/>
          </a:p>
          <a:p>
            <a:pPr marL="0" indent="0" eaLnBrk="1" hangingPunct="1">
              <a:buFont typeface="Arial" charset="0"/>
              <a:buNone/>
              <a:defRPr/>
            </a:pPr>
            <a:r>
              <a:rPr lang="el-GR" altLang="en-US" sz="2400" b="1" dirty="0" smtClean="0"/>
              <a:t>Παραδείγματα</a:t>
            </a:r>
            <a:endParaRPr lang="el-GR" altLang="en-US" sz="2400" b="1" dirty="0"/>
          </a:p>
          <a:p>
            <a:pPr lvl="1" eaLnBrk="1" hangingPunct="1">
              <a:defRPr/>
            </a:pPr>
            <a:r>
              <a:rPr lang="el-GR" altLang="en-US" sz="2000" b="1" dirty="0" smtClean="0"/>
              <a:t>«Εκπαίδευση &amp; Κατάρτιση 2010»</a:t>
            </a:r>
          </a:p>
          <a:p>
            <a:pPr lvl="1" eaLnBrk="1" hangingPunct="1">
              <a:defRPr/>
            </a:pPr>
            <a:r>
              <a:rPr lang="el-GR" altLang="en-US" sz="2000" b="1" dirty="0" smtClean="0"/>
              <a:t>«Εκπαίδευση &amp; Κατάρτιση 2020», </a:t>
            </a:r>
          </a:p>
          <a:p>
            <a:pPr lvl="1">
              <a:buNone/>
              <a:defRPr/>
            </a:pPr>
            <a:r>
              <a:rPr lang="el-GR" sz="2000" dirty="0" smtClean="0"/>
              <a:t>	Υλοποίηση της δια βίου μάθησης και της κινητικότητας </a:t>
            </a:r>
            <a:r>
              <a:rPr lang="el-GR" altLang="en-US" sz="2000" dirty="0" smtClean="0"/>
              <a:t>ευρωπαϊκό πλαίσιο επαγγελματικών προσόντων (επαγγελματικό προσόν,  δεξιότητες, ικανότητες)</a:t>
            </a:r>
            <a:r>
              <a:rPr lang="el-GR" sz="2000" dirty="0" smtClean="0"/>
              <a:t> ενίσχυση της καινοτομίας και της δημιουργικότητας καθώς και του επιχειρηματικού πνεύματος, σε όλα τα επίπεδα εκπαίδευσης και κατάρτισης</a:t>
            </a:r>
            <a:endParaRPr lang="el-GR" altLang="en-US" sz="2000" dirty="0" smtClean="0"/>
          </a:p>
          <a:p>
            <a:pPr lvl="1" eaLnBrk="1" hangingPunct="1">
              <a:defRPr/>
            </a:pPr>
            <a:r>
              <a:rPr lang="el-GR" altLang="en-US" sz="2000" dirty="0" smtClean="0"/>
              <a:t>«</a:t>
            </a:r>
            <a:r>
              <a:rPr lang="el-GR" altLang="en-US" sz="2000" b="1" dirty="0" smtClean="0"/>
              <a:t>16 Δείκτες Ποιότητας»</a:t>
            </a:r>
            <a:r>
              <a:rPr lang="en-US" altLang="en-US" sz="2000" b="1" dirty="0" smtClean="0"/>
              <a:t> - </a:t>
            </a:r>
            <a:r>
              <a:rPr lang="el-GR" altLang="en-US" sz="2000" b="1" dirty="0" smtClean="0"/>
              <a:t>Δείκτες διασφάλισης ποιότητας οι οποίοι θέτουν εμμέσως εκπαιδευτικά </a:t>
            </a:r>
            <a:r>
              <a:rPr lang="en-US" altLang="en-US" sz="2000" b="1" dirty="0" smtClean="0"/>
              <a:t>standards</a:t>
            </a:r>
            <a:endParaRPr lang="el-GR" altLang="en-US" sz="2000" b="1" dirty="0" smtClean="0"/>
          </a:p>
        </p:txBody>
      </p:sp>
    </p:spTree>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Rot="1" noChangeArrowheads="1"/>
          </p:cNvSpPr>
          <p:nvPr>
            <p:ph type="title"/>
          </p:nvPr>
        </p:nvSpPr>
        <p:spPr/>
        <p:txBody>
          <a:bodyPr/>
          <a:lstStyle/>
          <a:p>
            <a:pPr eaLnBrk="1" hangingPunct="1"/>
            <a:r>
              <a:rPr lang="el-GR" altLang="en-US" sz="2300" b="1" dirty="0" smtClean="0">
                <a:latin typeface="Arial" charset="0"/>
              </a:rPr>
              <a:t>Εκπαιδευτικές πρωτοβουλίες από πλευράς ΕΕ (2)</a:t>
            </a:r>
            <a:endParaRPr lang="en-US" altLang="en-US" sz="2300" b="1" dirty="0" smtClean="0">
              <a:latin typeface="Arial" charset="0"/>
            </a:endParaRPr>
          </a:p>
        </p:txBody>
      </p:sp>
      <p:sp>
        <p:nvSpPr>
          <p:cNvPr id="4099" name="Rectangle 3"/>
          <p:cNvSpPr>
            <a:spLocks noGrp="1" noRot="1" noChangeArrowheads="1"/>
          </p:cNvSpPr>
          <p:nvPr>
            <p:ph idx="1"/>
          </p:nvPr>
        </p:nvSpPr>
        <p:spPr/>
        <p:txBody>
          <a:bodyPr/>
          <a:lstStyle/>
          <a:p>
            <a:pPr algn="just" eaLnBrk="1" hangingPunct="1">
              <a:defRPr/>
            </a:pPr>
            <a:r>
              <a:rPr lang="el-GR" altLang="en-US" sz="2400" dirty="0" smtClean="0"/>
              <a:t>Παροχή </a:t>
            </a:r>
            <a:r>
              <a:rPr lang="el-GR" altLang="en-US" sz="2400" b="1" dirty="0" smtClean="0"/>
              <a:t>συμβουλευτικών υπηρεσιών </a:t>
            </a:r>
            <a:r>
              <a:rPr lang="el-GR" altLang="en-US" sz="2400" dirty="0" smtClean="0"/>
              <a:t>μέσω συγκριτικών εκθέσεων και αναλύσεων</a:t>
            </a:r>
          </a:p>
          <a:p>
            <a:pPr marL="0" indent="0" eaLnBrk="1" hangingPunct="1">
              <a:buFont typeface="Arial" charset="0"/>
              <a:buNone/>
              <a:defRPr/>
            </a:pPr>
            <a:endParaRPr lang="el-GR" altLang="en-US" sz="2400" dirty="0" smtClean="0"/>
          </a:p>
          <a:p>
            <a:pPr marL="0" indent="0" eaLnBrk="1" hangingPunct="1">
              <a:buFont typeface="Arial" charset="0"/>
              <a:buNone/>
              <a:defRPr/>
            </a:pPr>
            <a:r>
              <a:rPr lang="el-GR" altLang="en-US" sz="2400" b="1" dirty="0" smtClean="0"/>
              <a:t>Παραδείγματα</a:t>
            </a:r>
            <a:endParaRPr lang="el-GR" altLang="en-US" sz="2400" b="1" dirty="0"/>
          </a:p>
          <a:p>
            <a:pPr lvl="1" eaLnBrk="1" hangingPunct="1">
              <a:defRPr/>
            </a:pPr>
            <a:r>
              <a:rPr lang="el-GR" altLang="en-US" sz="2000" dirty="0" smtClean="0"/>
              <a:t>Δίκτυο «Ευρυδίκη»</a:t>
            </a:r>
          </a:p>
          <a:p>
            <a:pPr lvl="1" eaLnBrk="1" hangingPunct="1">
              <a:defRPr/>
            </a:pPr>
            <a:r>
              <a:rPr lang="en-US" altLang="en-US" sz="2000" dirty="0" smtClean="0"/>
              <a:t>CEDEFOP</a:t>
            </a:r>
            <a:endParaRPr lang="el-GR" altLang="en-US" sz="2000" dirty="0" smtClean="0"/>
          </a:p>
        </p:txBody>
      </p:sp>
    </p:spTree>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Rot="1" noChangeArrowheads="1"/>
          </p:cNvSpPr>
          <p:nvPr>
            <p:ph type="title"/>
          </p:nvPr>
        </p:nvSpPr>
        <p:spPr/>
        <p:txBody>
          <a:bodyPr/>
          <a:lstStyle/>
          <a:p>
            <a:pPr eaLnBrk="1" hangingPunct="1"/>
            <a:r>
              <a:rPr lang="el-GR" altLang="en-US" sz="2300" b="1" smtClean="0">
                <a:latin typeface="Arial" charset="0"/>
              </a:rPr>
              <a:t>Εκπαιδευτικές πρωτοβουλίες από πλευράς ΕΕ (</a:t>
            </a:r>
            <a:r>
              <a:rPr lang="en-US" altLang="en-US" sz="2300" b="1" dirty="0" smtClean="0">
                <a:latin typeface="Arial" charset="0"/>
              </a:rPr>
              <a:t>3</a:t>
            </a:r>
            <a:r>
              <a:rPr lang="el-GR" altLang="en-US" sz="2300" b="1" dirty="0" smtClean="0">
                <a:latin typeface="Arial" charset="0"/>
              </a:rPr>
              <a:t>)</a:t>
            </a:r>
            <a:endParaRPr lang="en-US" altLang="en-US" sz="2300" b="1" dirty="0" smtClean="0">
              <a:latin typeface="Arial" charset="0"/>
            </a:endParaRPr>
          </a:p>
        </p:txBody>
      </p:sp>
      <p:sp>
        <p:nvSpPr>
          <p:cNvPr id="4099" name="Rectangle 3"/>
          <p:cNvSpPr>
            <a:spLocks noGrp="1" noRot="1" noChangeArrowheads="1"/>
          </p:cNvSpPr>
          <p:nvPr>
            <p:ph idx="1"/>
          </p:nvPr>
        </p:nvSpPr>
        <p:spPr/>
        <p:txBody>
          <a:bodyPr/>
          <a:lstStyle/>
          <a:p>
            <a:pPr algn="just" eaLnBrk="1" hangingPunct="1">
              <a:defRPr/>
            </a:pPr>
            <a:r>
              <a:rPr lang="el-GR" altLang="en-US" sz="2400" b="1" dirty="0" smtClean="0"/>
              <a:t>Χρηματοδότηση</a:t>
            </a:r>
            <a:r>
              <a:rPr lang="el-GR" altLang="en-US" sz="2400" dirty="0" smtClean="0"/>
              <a:t> εκπαιδευτικών δράσεων σε εθνικό και τοπικό επίπεδο</a:t>
            </a:r>
          </a:p>
          <a:p>
            <a:pPr marL="0" indent="0" eaLnBrk="1" hangingPunct="1">
              <a:buFont typeface="Arial" charset="0"/>
              <a:buNone/>
              <a:defRPr/>
            </a:pPr>
            <a:endParaRPr lang="el-GR" altLang="en-US" sz="2400" dirty="0" smtClean="0"/>
          </a:p>
          <a:p>
            <a:pPr marL="0" indent="0" eaLnBrk="1" hangingPunct="1">
              <a:buFont typeface="Arial" charset="0"/>
              <a:buNone/>
              <a:defRPr/>
            </a:pPr>
            <a:r>
              <a:rPr lang="el-GR" altLang="en-US" sz="2400" b="1" dirty="0" smtClean="0"/>
              <a:t>Παραδείγματα</a:t>
            </a:r>
          </a:p>
          <a:p>
            <a:pPr marL="0" indent="0" eaLnBrk="1" hangingPunct="1">
              <a:buFont typeface="Arial" charset="0"/>
              <a:buNone/>
              <a:defRPr/>
            </a:pPr>
            <a:endParaRPr lang="el-GR" altLang="en-US" sz="2400" b="1" dirty="0"/>
          </a:p>
          <a:p>
            <a:pPr lvl="1" eaLnBrk="1" hangingPunct="1">
              <a:defRPr/>
            </a:pPr>
            <a:r>
              <a:rPr lang="el-GR" altLang="en-US" sz="2000" dirty="0" smtClean="0"/>
              <a:t>ΕΣΠΑ (πρώην ΕΠΕΑΕΚ) πλαίσιο χρηματοδότησης δράσεων εκπαιδευτικής παρέμβασης όπως Προγράμματα Εκπαίδευσης  ειδικών κοινωνικών ομάδων (Μουσουλμανοπαίδων,  Τσιγγανοπαίδων,  Μεταναστών), ενίσχυση επιχειρηματικότητας στην εκπαίδευση κλπ</a:t>
            </a:r>
          </a:p>
          <a:p>
            <a:pPr lvl="1" eaLnBrk="1" hangingPunct="1">
              <a:buNone/>
              <a:defRPr/>
            </a:pPr>
            <a:endParaRPr lang="el-GR" altLang="en-US" sz="2000" dirty="0" smtClean="0"/>
          </a:p>
        </p:txBody>
      </p:sp>
    </p:spTree>
  </p:cSld>
  <p:clrMapOvr>
    <a:masterClrMapping/>
  </p:clrMapOvr>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smtClean="0">
                <a:solidFill>
                  <a:srgbClr val="A50021"/>
                </a:solidFill>
              </a:rPr>
              <a:t>Δράσεις </a:t>
            </a:r>
            <a:br>
              <a:rPr lang="el-GR" dirty="0" smtClean="0">
                <a:solidFill>
                  <a:srgbClr val="A50021"/>
                </a:solidFill>
              </a:rPr>
            </a:br>
            <a:r>
              <a:rPr lang="el-GR" dirty="0" smtClean="0">
                <a:solidFill>
                  <a:srgbClr val="A50021"/>
                </a:solidFill>
              </a:rPr>
              <a:t>σε επίπεδο σχολικής μονάδας</a:t>
            </a:r>
            <a:endParaRPr lang="el-GR" dirty="0">
              <a:solidFill>
                <a:srgbClr val="A50021"/>
              </a:solidFill>
            </a:endParaRPr>
          </a:p>
        </p:txBody>
      </p:sp>
      <p:sp>
        <p:nvSpPr>
          <p:cNvPr id="3" name="Content Placeholder 2"/>
          <p:cNvSpPr>
            <a:spLocks noGrp="1"/>
          </p:cNvSpPr>
          <p:nvPr>
            <p:ph idx="1"/>
          </p:nvPr>
        </p:nvSpPr>
        <p:spPr/>
        <p:txBody>
          <a:bodyPr>
            <a:normAutofit fontScale="85000" lnSpcReduction="10000"/>
          </a:bodyPr>
          <a:lstStyle/>
          <a:p>
            <a:pPr algn="just">
              <a:defRPr/>
            </a:pPr>
            <a:r>
              <a:rPr lang="el-GR" altLang="en-US" dirty="0" smtClean="0"/>
              <a:t>Συμμετοχή σε ευρωπαϊκά προγράμματα (π.χ. </a:t>
            </a:r>
            <a:r>
              <a:rPr lang="en-US" altLang="en-US" dirty="0" smtClean="0"/>
              <a:t>Comenius,</a:t>
            </a:r>
            <a:r>
              <a:rPr lang="el-GR" altLang="en-US" dirty="0" smtClean="0"/>
              <a:t> σήμερα ενταγμένο στο </a:t>
            </a:r>
            <a:r>
              <a:rPr lang="en-US" altLang="en-US" dirty="0" smtClean="0"/>
              <a:t>Erasmus+)</a:t>
            </a:r>
          </a:p>
          <a:p>
            <a:pPr algn="just">
              <a:defRPr/>
            </a:pPr>
            <a:endParaRPr lang="en-US" altLang="en-US" dirty="0" smtClean="0"/>
          </a:p>
          <a:p>
            <a:pPr algn="just">
              <a:defRPr/>
            </a:pPr>
            <a:r>
              <a:rPr lang="el-GR" altLang="en-US" dirty="0" smtClean="0"/>
              <a:t>Διμερείς ή πολυμερείς συμπράξεις σχολικών μονάδων σε ευρωπαϊκό πλαίσιο-Ανάπτυξη </a:t>
            </a:r>
            <a:r>
              <a:rPr lang="el-GR" dirty="0" smtClean="0"/>
              <a:t>«συμπράξεων γνώσεων» (</a:t>
            </a:r>
            <a:r>
              <a:rPr lang="en-US" dirty="0" smtClean="0"/>
              <a:t>knowledge partnerships</a:t>
            </a:r>
            <a:r>
              <a:rPr lang="el-GR" dirty="0" smtClean="0"/>
              <a:t>)</a:t>
            </a:r>
          </a:p>
          <a:p>
            <a:pPr algn="just">
              <a:defRPr/>
            </a:pPr>
            <a:endParaRPr lang="el-GR" altLang="en-US" dirty="0" smtClean="0"/>
          </a:p>
          <a:p>
            <a:pPr>
              <a:defRPr/>
            </a:pPr>
            <a:r>
              <a:rPr lang="el-GR" altLang="en-US" dirty="0" smtClean="0"/>
              <a:t>Ενδοεπαγγελματική επιμόρφωση εκπαιδευτικών</a:t>
            </a:r>
          </a:p>
          <a:p>
            <a:pPr algn="just">
              <a:defRPr/>
            </a:pPr>
            <a:endParaRPr lang="el-GR" altLang="en-US" dirty="0" smtClean="0"/>
          </a:p>
          <a:p>
            <a:pPr algn="just">
              <a:defRPr/>
            </a:pPr>
            <a:r>
              <a:rPr lang="el-GR" altLang="en-US" dirty="0" smtClean="0"/>
              <a:t>Εδραίωση ευρωπαϊκών δικτύων</a:t>
            </a:r>
          </a:p>
          <a:p>
            <a:endParaRPr lang="el-G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smtClean="0">
                <a:solidFill>
                  <a:srgbClr val="800000"/>
                </a:solidFill>
              </a:rPr>
              <a:t>Χάρτης Θεμελιωδών Δικαιωμάτων της Ευρωπαϊκής Ένωσης </a:t>
            </a:r>
            <a:r>
              <a:rPr lang="el-GR" sz="2200" dirty="0" smtClean="0"/>
              <a:t>(</a:t>
            </a:r>
            <a:r>
              <a:rPr lang="en-US" sz="2200" dirty="0" smtClean="0"/>
              <a:t>2012/C 326/02)</a:t>
            </a:r>
            <a:endParaRPr lang="el-GR" sz="2200" dirty="0"/>
          </a:p>
        </p:txBody>
      </p:sp>
      <p:sp>
        <p:nvSpPr>
          <p:cNvPr id="3" name="Content Placeholder 2"/>
          <p:cNvSpPr>
            <a:spLocks noGrp="1"/>
          </p:cNvSpPr>
          <p:nvPr>
            <p:ph idx="1"/>
          </p:nvPr>
        </p:nvSpPr>
        <p:spPr/>
        <p:txBody>
          <a:bodyPr>
            <a:normAutofit fontScale="70000" lnSpcReduction="20000"/>
          </a:bodyPr>
          <a:lstStyle/>
          <a:p>
            <a:r>
              <a:rPr lang="el-GR" i="1" dirty="0" smtClean="0"/>
              <a:t>Άρθρο 14: </a:t>
            </a:r>
            <a:r>
              <a:rPr lang="el-GR" b="1" dirty="0" smtClean="0"/>
              <a:t>Δικαίωμα εκπαίδευσης</a:t>
            </a:r>
          </a:p>
          <a:p>
            <a:endParaRPr lang="en-US" dirty="0" smtClean="0"/>
          </a:p>
          <a:p>
            <a:r>
              <a:rPr lang="el-GR" dirty="0" smtClean="0"/>
              <a:t>Κάθε πρόσωπο έχει δικαίωμα στην εκπαίδευση και στην πρόσβαση στην επαγγελματική και συνεχή</a:t>
            </a:r>
          </a:p>
          <a:p>
            <a:r>
              <a:rPr lang="el-GR" dirty="0" smtClean="0"/>
              <a:t>κατάρτιση.</a:t>
            </a:r>
          </a:p>
          <a:p>
            <a:r>
              <a:rPr lang="el-GR" dirty="0" smtClean="0"/>
              <a:t>2. Το δικαίωμα αυτό περιλαμβάνει την ευχέρεια δωρεάν παρακολούθησης της υποχρεωτικής εκπαίδευσης.</a:t>
            </a:r>
          </a:p>
          <a:p>
            <a:r>
              <a:rPr lang="el-GR" dirty="0" smtClean="0"/>
              <a:t>3. Η ελευθερία ίδρυσης εκπαιδευτικών ιδρυμάτων με σεβασμό των δημοκρατικών αρχών καθώς και το</a:t>
            </a:r>
          </a:p>
          <a:p>
            <a:r>
              <a:rPr lang="el-GR" dirty="0" smtClean="0"/>
              <a:t>δικαίωμα των γονέων να εξασφαλίζουν την εκπαίδευση και τη μόρφωση των τέκνων τους σύμφωνα με τις</a:t>
            </a:r>
          </a:p>
          <a:p>
            <a:r>
              <a:rPr lang="el-GR" dirty="0" smtClean="0"/>
              <a:t>θρησκευτικές, φιλοσοφικές και παιδαγωγικές πεποιθήσεις τους, γίνονται σεβαστά σύμφωνα με τις εθνικές νομοθεσίες που διέπουν την άσκησή τους.</a:t>
            </a:r>
            <a:endParaRPr lang="el-G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solidFill>
                  <a:srgbClr val="800000"/>
                </a:solidFill>
              </a:rPr>
              <a:t>ΙΔΡΥΤΙΚΗ ΣΥΝΘΗΚΗ ΕΕ</a:t>
            </a:r>
            <a:endParaRPr lang="el-GR" dirty="0">
              <a:solidFill>
                <a:srgbClr val="800000"/>
              </a:solidFill>
            </a:endParaRPr>
          </a:p>
        </p:txBody>
      </p:sp>
      <p:sp>
        <p:nvSpPr>
          <p:cNvPr id="3" name="Content Placeholder 2"/>
          <p:cNvSpPr>
            <a:spLocks noGrp="1"/>
          </p:cNvSpPr>
          <p:nvPr>
            <p:ph idx="1"/>
          </p:nvPr>
        </p:nvSpPr>
        <p:spPr/>
        <p:txBody>
          <a:bodyPr/>
          <a:lstStyle/>
          <a:p>
            <a:r>
              <a:rPr lang="el-GR" dirty="0" smtClean="0"/>
              <a:t>Συνθήκη του Μάαστριχτ (7-2-1992)</a:t>
            </a:r>
          </a:p>
          <a:p>
            <a:r>
              <a:rPr lang="el-GR" dirty="0" smtClean="0"/>
              <a:t>Συνθήκη της Λισαβώνας (13-12-2007)</a:t>
            </a:r>
          </a:p>
          <a:p>
            <a:endParaRPr lang="el-GR" dirty="0" smtClean="0"/>
          </a:p>
          <a:p>
            <a:endParaRPr lang="el-GR" dirty="0" smtClean="0"/>
          </a:p>
          <a:p>
            <a:r>
              <a:rPr lang="el-GR" dirty="0" smtClean="0"/>
              <a:t>2012/C 326/01: Ενοποιημένη απόδοση της Συνθήκης για την Ευρωπαϊκή Ένωση και της Συνθήκης για τη λειτουργία της Ευρωπαϊκής Ένωσης</a:t>
            </a:r>
            <a:endParaRPr lang="el-G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sz="3200" i="1" dirty="0" smtClean="0"/>
              <a:t/>
            </a:r>
            <a:br>
              <a:rPr lang="el-GR" sz="3200" i="1" dirty="0" smtClean="0"/>
            </a:br>
            <a:r>
              <a:rPr lang="el-GR" sz="3200" i="1" dirty="0" smtClean="0"/>
              <a:t/>
            </a:r>
            <a:br>
              <a:rPr lang="el-GR" sz="3200" i="1" dirty="0" smtClean="0"/>
            </a:br>
            <a:r>
              <a:rPr lang="el-GR" sz="3200" i="1" dirty="0" smtClean="0"/>
              <a:t/>
            </a:r>
            <a:br>
              <a:rPr lang="el-GR" sz="3200" i="1" dirty="0" smtClean="0"/>
            </a:br>
            <a:r>
              <a:rPr lang="el-GR" sz="3200" i="1" dirty="0" smtClean="0"/>
              <a:t/>
            </a:r>
            <a:br>
              <a:rPr lang="el-GR" sz="3200" i="1" dirty="0" smtClean="0"/>
            </a:br>
            <a:r>
              <a:rPr lang="el-GR" sz="4900" dirty="0" smtClean="0"/>
              <a:t>Ιδρυτική Συνθήκη ΕΕ: </a:t>
            </a:r>
            <a:r>
              <a:rPr lang="el-GR" sz="4900" i="1" dirty="0" smtClean="0"/>
              <a:t>Άρθρο 1</a:t>
            </a:r>
            <a:endParaRPr lang="el-GR" sz="4900" dirty="0"/>
          </a:p>
        </p:txBody>
      </p:sp>
      <p:sp>
        <p:nvSpPr>
          <p:cNvPr id="3" name="Content Placeholder 2"/>
          <p:cNvSpPr>
            <a:spLocks noGrp="1"/>
          </p:cNvSpPr>
          <p:nvPr>
            <p:ph idx="1"/>
          </p:nvPr>
        </p:nvSpPr>
        <p:spPr/>
        <p:txBody>
          <a:bodyPr/>
          <a:lstStyle/>
          <a:p>
            <a:endParaRPr lang="el-GR" dirty="0" smtClean="0"/>
          </a:p>
          <a:p>
            <a:r>
              <a:rPr lang="el-GR" dirty="0" smtClean="0"/>
              <a:t>Με την παρούσα Συνθήκη, τα ΥΨΗΛΑ ΣΥΜΒΑΛΛΟΜΕΝΑ ΜΕΡΗ ιδρύουν μεταξύ τους μία ΕΥΡΩΠΑÏΚΗ ΕΝΩΣΗ, εφεξής καλούμενη «Ένωση», στην οποία τα κράτη μέλη απονέμουν αρμοδιότητες για την επίτευξη των κοινών τους στόχων.</a:t>
            </a:r>
            <a:endParaRPr lang="el-G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smtClean="0"/>
              <a:t>Ιδρυτική Συνθήκη ΕΕ</a:t>
            </a:r>
            <a:br>
              <a:rPr lang="el-GR" dirty="0" smtClean="0"/>
            </a:br>
            <a:r>
              <a:rPr lang="el-GR" dirty="0" smtClean="0"/>
              <a:t>Αρθρο 5: αρμοδιότητες</a:t>
            </a:r>
            <a:endParaRPr lang="el-GR" dirty="0"/>
          </a:p>
        </p:txBody>
      </p:sp>
      <p:sp>
        <p:nvSpPr>
          <p:cNvPr id="3" name="Content Placeholder 2"/>
          <p:cNvSpPr>
            <a:spLocks noGrp="1"/>
          </p:cNvSpPr>
          <p:nvPr>
            <p:ph idx="1"/>
          </p:nvPr>
        </p:nvSpPr>
        <p:spPr/>
        <p:txBody>
          <a:bodyPr>
            <a:normAutofit lnSpcReduction="10000"/>
          </a:bodyPr>
          <a:lstStyle/>
          <a:p>
            <a:r>
              <a:rPr lang="el-GR" sz="2400" dirty="0" smtClean="0"/>
              <a:t>1. Η οριοθέτηση των αρμοδιοτήτων της Ένωσης διέπεται από την αρχή της δοτής αρμοδιότητας. Ηάσκηση των αρμοδιοτήτων της Ένωσης διέπεται από τις </a:t>
            </a:r>
            <a:r>
              <a:rPr lang="el-GR" sz="2400" b="1" dirty="0" smtClean="0"/>
              <a:t>αρχές της επικουρικότητας και της αναλογικότητας.</a:t>
            </a:r>
          </a:p>
          <a:p>
            <a:r>
              <a:rPr lang="el-GR" sz="2400" dirty="0" smtClean="0"/>
              <a:t>2. Σύμφωνα με την αρχή της δοτής αρμοδιότητας, η Ένωση ενεργεί μόνον εντός των ορίων των αρμοδιοτήτων που της απονέμουν τα κράτη μέλη με τις Συνθήκες για την επίτευξη των στόχων που οι Συνθήκες αυτές ορίζουν. Κάθε αρμοδιότητα η οποία δεν απονέμεται στην Ένωση με τις Συνθήκες ανήκει στα κράτη μέλη.</a:t>
            </a:r>
          </a:p>
          <a:p>
            <a:r>
              <a:rPr lang="el-GR" sz="2000" dirty="0" smtClean="0"/>
              <a:t>4. Σύμφωνα με την αρχή της αναλογικότητας, το περιεχόμενο και η μορφή της δράσης της Ένωσης δεν υπερβαίνουν τα απαιτούμενα για την επίτευξη των στόχων των Συνθηκών</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smtClean="0"/>
              <a:t>Ιδρυτική Συνθήκη ΕΕ-Αρθρο 5: </a:t>
            </a:r>
            <a:br>
              <a:rPr lang="el-GR" dirty="0" smtClean="0"/>
            </a:br>
            <a:r>
              <a:rPr lang="el-GR" dirty="0" smtClean="0"/>
              <a:t>Αρχή της Επικουρικότητας</a:t>
            </a:r>
            <a:endParaRPr lang="el-GR" dirty="0"/>
          </a:p>
        </p:txBody>
      </p:sp>
      <p:sp>
        <p:nvSpPr>
          <p:cNvPr id="3" name="Content Placeholder 2"/>
          <p:cNvSpPr>
            <a:spLocks noGrp="1"/>
          </p:cNvSpPr>
          <p:nvPr>
            <p:ph idx="1"/>
          </p:nvPr>
        </p:nvSpPr>
        <p:spPr/>
        <p:txBody>
          <a:bodyPr>
            <a:normAutofit fontScale="92500"/>
          </a:bodyPr>
          <a:lstStyle/>
          <a:p>
            <a:pPr>
              <a:buNone/>
            </a:pPr>
            <a:endParaRPr lang="el-GR" sz="2400" dirty="0" smtClean="0"/>
          </a:p>
          <a:p>
            <a:r>
              <a:rPr lang="el-GR" sz="2400" dirty="0" smtClean="0"/>
              <a:t>3. Σύμφωνα με την αρχή της επικουρικότητας, στους τομείς οι οποίοι δεν υπάγονται στην αποκλειστική της αρμοδιότητα, η Ένωση παρεμβαίνει μόνο εφόσον και κατά τον βαθμό που οι στόχοι της προβλεπόμενης δράσης δεν μπορούν να επιτευχθούν επαρκώς από τα κράτη μέλη, τόσο σε κεντρικό όσο και σεπεριφερειακό και τοπικό επίπεδο, μπορούν όμως, λόγω της κλίμακας ή των αποτελεσμάτων της προβλεπόμενης δράσης, να επιτευχθούν καλύτερα στο επίπεδο της Ένωσης.</a:t>
            </a:r>
          </a:p>
          <a:p>
            <a:endParaRPr lang="el-GR" sz="2400" dirty="0" smtClean="0"/>
          </a:p>
          <a:p>
            <a:r>
              <a:rPr lang="el-GR" sz="2400" dirty="0" smtClean="0"/>
              <a:t>Η ΕΚΠΑΙΔΕΥΤΙΚΗ ΠΟΛΙΤΙΚΗ  ΥΠΑΓΕΤΑΙ ΣΤΗΝ ΑΡΧΗ ΤΗΣ ΕΠΙΚΟΥΡΙΚΟΤΗΤΑΣ</a:t>
            </a:r>
            <a:endParaRPr lang="el-GR" sz="24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z="3200" i="1" dirty="0" smtClean="0"/>
              <a:t>Άρθρο 3: </a:t>
            </a:r>
            <a:r>
              <a:rPr lang="el-GR" sz="3200" dirty="0" smtClean="0"/>
              <a:t>Η Ένωση έχει αποκλειστική αρμοδιότητα στους ακόλουθους τομείς:</a:t>
            </a:r>
            <a:endParaRPr lang="el-GR" dirty="0"/>
          </a:p>
        </p:txBody>
      </p:sp>
      <p:sp>
        <p:nvSpPr>
          <p:cNvPr id="3" name="Content Placeholder 2"/>
          <p:cNvSpPr>
            <a:spLocks noGrp="1"/>
          </p:cNvSpPr>
          <p:nvPr>
            <p:ph idx="1"/>
          </p:nvPr>
        </p:nvSpPr>
        <p:spPr/>
        <p:txBody>
          <a:bodyPr/>
          <a:lstStyle/>
          <a:p>
            <a:r>
              <a:rPr lang="el-GR" sz="2000" dirty="0" smtClean="0"/>
              <a:t>α) τελωνειακή ένωση,</a:t>
            </a:r>
          </a:p>
          <a:p>
            <a:r>
              <a:rPr lang="el-GR" sz="2000" dirty="0" smtClean="0"/>
              <a:t>β) θέσπιση των κανόνων ανταγωνισμού που είναι αναγκαίοι για τη λειτουργία της εσωτερικής αγοράς,</a:t>
            </a:r>
          </a:p>
          <a:p>
            <a:r>
              <a:rPr lang="el-GR" sz="2000" dirty="0" smtClean="0"/>
              <a:t>γ) νομισματική πολιτική για τα κράτη μέλη με νόμισμα το ευρώ,</a:t>
            </a:r>
          </a:p>
          <a:p>
            <a:r>
              <a:rPr lang="el-GR" sz="2000" dirty="0" smtClean="0"/>
              <a:t>δ) διατήρηση των βιολογικών πόρων της θάλασσας στο πλαίσιο της κοινής αλιευτικής πολιτικής,</a:t>
            </a:r>
          </a:p>
          <a:p>
            <a:r>
              <a:rPr lang="el-GR" sz="2000" dirty="0" smtClean="0"/>
              <a:t>ε) κοινή εμπορική πολιτική.</a:t>
            </a:r>
          </a:p>
          <a:p>
            <a:r>
              <a:rPr lang="el-GR" sz="2000" dirty="0" smtClean="0"/>
              <a:t>2. Η Ένωση έχει επίσης αποκλειστική αρμοδιότητα για τη σύναψη διεθνούς συμφωνίας όταν η σύναψη αυτή προβλέπεται σε νομοθετική πράξη της Ένωσης ή είναι απαραίτητη για να μπορέσει η Ένωση να ασκήσει την εσωτερική της αρμοδιότητα, ή κατά το μέτρο που ενδέχεται να επηρεάσει τους κοινούς κανόνες ή να μεταβάλει την εμβέλειά τους.</a:t>
            </a:r>
            <a:endParaRPr lang="el-GR" sz="20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Άρθρο 6: Επικουρικότητα </a:t>
            </a:r>
            <a:endParaRPr lang="el-GR" dirty="0"/>
          </a:p>
        </p:txBody>
      </p:sp>
      <p:sp>
        <p:nvSpPr>
          <p:cNvPr id="3" name="Content Placeholder 2"/>
          <p:cNvSpPr>
            <a:spLocks noGrp="1"/>
          </p:cNvSpPr>
          <p:nvPr>
            <p:ph idx="1"/>
          </p:nvPr>
        </p:nvSpPr>
        <p:spPr/>
        <p:txBody>
          <a:bodyPr/>
          <a:lstStyle/>
          <a:p>
            <a:r>
              <a:rPr lang="el-GR" sz="2000" dirty="0" smtClean="0"/>
              <a:t>Η Ένωση έχει αρμοδιότητα να αναλαμβάνει δράσεις για να υποστηρίζει, να συντονίζει ή να συμπληρώνει τη δράση των κρατών μελών. Οι εν λόγω τομείς δράσης είναι, στην ευρωπαϊκή τους διάσταση:</a:t>
            </a:r>
          </a:p>
          <a:p>
            <a:r>
              <a:rPr lang="el-GR" sz="2000" dirty="0" smtClean="0"/>
              <a:t>α) η προστασία και η βελτίωση της ανθρώπινης υγείας,</a:t>
            </a:r>
          </a:p>
          <a:p>
            <a:r>
              <a:rPr lang="el-GR" sz="2000" dirty="0" smtClean="0"/>
              <a:t>β) η βιομηχανία,</a:t>
            </a:r>
          </a:p>
          <a:p>
            <a:r>
              <a:rPr lang="el-GR" sz="2000" dirty="0" smtClean="0"/>
              <a:t>γ) ο πολιτισμός,</a:t>
            </a:r>
          </a:p>
          <a:p>
            <a:r>
              <a:rPr lang="el-GR" sz="2000" dirty="0" smtClean="0"/>
              <a:t>δ) ο τουρισμός,</a:t>
            </a:r>
          </a:p>
          <a:p>
            <a:r>
              <a:rPr lang="el-GR" sz="2000" dirty="0" smtClean="0"/>
              <a:t>ε) </a:t>
            </a:r>
            <a:r>
              <a:rPr lang="el-GR" sz="2000" b="1" dirty="0" smtClean="0"/>
              <a:t>η παιδεία, η επαγγελματική εκπαίδευση</a:t>
            </a:r>
            <a:r>
              <a:rPr lang="el-GR" sz="2000" dirty="0" smtClean="0"/>
              <a:t>, η νεολαία και ο αθλητισμός,</a:t>
            </a:r>
          </a:p>
          <a:p>
            <a:r>
              <a:rPr lang="el-GR" sz="2000" dirty="0" smtClean="0"/>
              <a:t>στ) η πολιτική προστασία,</a:t>
            </a:r>
          </a:p>
          <a:p>
            <a:r>
              <a:rPr lang="el-GR" sz="2000" dirty="0" smtClean="0"/>
              <a:t>ζ) η διοικητική συνεργασία.</a:t>
            </a:r>
            <a:endParaRPr lang="el-GR" sz="20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1420</TotalTime>
  <Words>1709</Words>
  <Application>Microsoft Macintosh PowerPoint</Application>
  <PresentationFormat>On-screen Show (4:3)</PresentationFormat>
  <Paragraphs>135</Paragraphs>
  <Slides>25</Slides>
  <Notes>0</Notes>
  <HiddenSlides>0</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Office Theme</vt:lpstr>
      <vt:lpstr>Ευρωπαϊκή Ένωση  και Εκπαιδευτική πολιτική</vt:lpstr>
      <vt:lpstr>Η εκπαιδευτική πολιτική στο πλαίσιο της Ευρωπαϊκής Ένωσης</vt:lpstr>
      <vt:lpstr>Χάρτης Θεμελιωδών Δικαιωμάτων της Ευρωπαϊκής Ένωσης (2012/C 326/02)</vt:lpstr>
      <vt:lpstr>ΙΔΡΥΤΙΚΗ ΣΥΝΘΗΚΗ ΕΕ</vt:lpstr>
      <vt:lpstr>    Ιδρυτική Συνθήκη ΕΕ: Άρθρο 1</vt:lpstr>
      <vt:lpstr>Ιδρυτική Συνθήκη ΕΕ Αρθρο 5: αρμοδιότητες</vt:lpstr>
      <vt:lpstr>Ιδρυτική Συνθήκη ΕΕ-Αρθρο 5:  Αρχή της Επικουρικότητας</vt:lpstr>
      <vt:lpstr>Άρθρο 3: Η Ένωση έχει αποκλειστική αρμοδιότητα στους ακόλουθους τομείς:</vt:lpstr>
      <vt:lpstr>Άρθρο 6: Επικουρικότητα </vt:lpstr>
      <vt:lpstr>Ιδρυτική Συνθήκη - Άρθρο 165 Παιδεία</vt:lpstr>
      <vt:lpstr>Παιδεία-Η δράση της Ένωσης έχει ως στόχο:</vt:lpstr>
      <vt:lpstr>Ιδρυτική Συνθήκη -Άρθρο 166 επαγγελματική κατάρτιση</vt:lpstr>
      <vt:lpstr>Επαγγελματική κατάρτιση- Η δράση της Ένωσης έχει ως στόχο:</vt:lpstr>
      <vt:lpstr>Λευκή Βίβλος για την Εκπαίδευση και την Κατάρτιση (1995)</vt:lpstr>
      <vt:lpstr>Λευκή Βίβλος για την Εκπαίδευση και την Κατάρτιση</vt:lpstr>
      <vt:lpstr>Λευκή Βίβλος για την Εκπαίδευση και την Κατάρτιση</vt:lpstr>
      <vt:lpstr>Βασικά χαρακτηριστικά εκπαιδευτικής πολιτικής ΕΕ</vt:lpstr>
      <vt:lpstr>Στρατηγική της Λισαβώνας (2001)</vt:lpstr>
      <vt:lpstr>Στόχοι εκπαιδευτικής πολιτικής</vt:lpstr>
      <vt:lpstr>Τα σχολεία...</vt:lpstr>
      <vt:lpstr>Με ποιες διαδικασίες παρεμβαίνει η ΕΕ στην εκπαιδευτική πολιτική</vt:lpstr>
      <vt:lpstr>Eκπαιδευτικές πρωτοβουλίες από πλευράς ΕΕ (1)</vt:lpstr>
      <vt:lpstr>Εκπαιδευτικές πρωτοβουλίες από πλευράς ΕΕ (2)</vt:lpstr>
      <vt:lpstr>Εκπαιδευτικές πρωτοβουλίες από πλευράς ΕΕ (3)</vt:lpstr>
      <vt:lpstr>Δράσεις  σε επίπεδο σχολικής μονάδας</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Aristotelis Zmas</dc:creator>
  <cp:lastModifiedBy>Evie Zambeta</cp:lastModifiedBy>
  <cp:revision>137</cp:revision>
  <cp:lastPrinted>1601-01-01T00:00:00Z</cp:lastPrinted>
  <dcterms:created xsi:type="dcterms:W3CDTF">1601-01-01T00:00:00Z</dcterms:created>
  <dcterms:modified xsi:type="dcterms:W3CDTF">2018-04-17T04:48:57Z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1</vt:i4>
  </property>
</Properties>
</file>