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687" r:id="rId2"/>
    <p:sldId id="743" r:id="rId3"/>
    <p:sldId id="640" r:id="rId4"/>
    <p:sldId id="679" r:id="rId5"/>
    <p:sldId id="649" r:id="rId6"/>
    <p:sldId id="748" r:id="rId7"/>
    <p:sldId id="651" r:id="rId8"/>
    <p:sldId id="652" r:id="rId9"/>
    <p:sldId id="670" r:id="rId10"/>
    <p:sldId id="645" r:id="rId11"/>
    <p:sldId id="672" r:id="rId12"/>
    <p:sldId id="678" r:id="rId13"/>
    <p:sldId id="674" r:id="rId14"/>
    <p:sldId id="673" r:id="rId15"/>
    <p:sldId id="646" r:id="rId16"/>
    <p:sldId id="693" r:id="rId17"/>
    <p:sldId id="671" r:id="rId18"/>
    <p:sldId id="744" r:id="rId19"/>
    <p:sldId id="699" r:id="rId20"/>
    <p:sldId id="700" r:id="rId21"/>
    <p:sldId id="701" r:id="rId22"/>
    <p:sldId id="745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46" r:id="rId32"/>
    <p:sldId id="712" r:id="rId33"/>
    <p:sldId id="713" r:id="rId34"/>
    <p:sldId id="714" r:id="rId35"/>
    <p:sldId id="715" r:id="rId36"/>
    <p:sldId id="716" r:id="rId37"/>
    <p:sldId id="717" r:id="rId38"/>
    <p:sldId id="669" r:id="rId39"/>
    <p:sldId id="682" r:id="rId40"/>
    <p:sldId id="722" r:id="rId41"/>
    <p:sldId id="725" r:id="rId42"/>
    <p:sldId id="724" r:id="rId43"/>
    <p:sldId id="727" r:id="rId44"/>
    <p:sldId id="728" r:id="rId45"/>
    <p:sldId id="726" r:id="rId46"/>
    <p:sldId id="641" r:id="rId47"/>
    <p:sldId id="656" r:id="rId48"/>
    <p:sldId id="653" r:id="rId49"/>
    <p:sldId id="655" r:id="rId50"/>
    <p:sldId id="660" r:id="rId51"/>
    <p:sldId id="662" r:id="rId52"/>
    <p:sldId id="664" r:id="rId53"/>
    <p:sldId id="663" r:id="rId54"/>
    <p:sldId id="665" r:id="rId55"/>
    <p:sldId id="675" r:id="rId56"/>
    <p:sldId id="676" r:id="rId57"/>
    <p:sldId id="666" r:id="rId58"/>
    <p:sldId id="667" r:id="rId59"/>
    <p:sldId id="668" r:id="rId60"/>
    <p:sldId id="642" r:id="rId61"/>
    <p:sldId id="661" r:id="rId62"/>
    <p:sldId id="688" r:id="rId63"/>
    <p:sldId id="683" r:id="rId64"/>
    <p:sldId id="684" r:id="rId65"/>
    <p:sldId id="686" r:id="rId66"/>
    <p:sldId id="690" r:id="rId6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B0477-A8DD-4D77-A4B6-7204EEABCC2F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13A05-2F43-4483-B7D4-0F2D137D93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07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EEFFF01-5CE3-E9A8-102A-7DECACE450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6C51EF2-9685-E1C4-CA25-FD74320609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730D69D-989A-EA12-3AF7-9E00A0122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6BA6B05-A1CE-6842-792E-8AE288BDE8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490E49B-087F-9FC0-C3C0-69EC6BE95D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F49197E9-9027-FB6C-7BE6-B34BD8A2AB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128760C3-B4ED-10F8-0F73-51E87ACA75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49644F6-E4E0-85F5-9778-105202150E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4B4C8E1-E00B-54F9-90A5-596F400DA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251C0FB-7586-6891-1DD3-F3FD5F5E0B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09A2E803-0236-A39A-17F5-79C7C21E2F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FA6310D4-F194-E259-56F6-AE1945D9C4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979817AE-538C-E601-6863-5FEC59D434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98C118A-EAC8-83D6-A92F-FDB02C16D8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26D18F2A-6EBD-02CD-A140-3F5458C11E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EFF8B7A-E672-0E73-C7F9-7273528768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95009AD-5B6A-9912-8328-370AF0BBB3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E88E059-BA43-CEEE-1F47-9DD6411BB1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41688406-3948-9D13-6C7D-2EF7AB41D3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58F23A3-2986-AE35-73A5-64DDD5CBF0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2C5FC3D-A9B1-852F-1D65-E8B073AB80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3C01094D-B717-90BF-4658-4700CB00F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CD7ED0E-EF77-D881-BBA2-4889C71E20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7A9BA80-12F3-6297-6DFF-52C08A584E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E05B380-6EF7-9034-D1EC-6D87734C87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2F9E6DF7-079C-1D98-9D8E-19DE51B97A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4CF00AF-F852-3778-45E5-0B5FCB6E2C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81BA3664-1557-A198-5194-5827CB82A5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609C15CC-AD44-FCBF-D8D5-2C9B3726AD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7AA5CBF-953F-1546-B954-3B5A821359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687DB37-9E06-DE8F-08DE-F983294CB3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E2DAAF0-D19D-05E6-DA15-B1447F080B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1F9618E9-97D3-305F-4A05-7701544970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C179B8D5-4F20-4C6E-7DE3-FFC591FC16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B3007C4-0386-55B5-6273-76F8613478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70C940F-14B0-63D6-6DAB-75F57287A4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F9940D41-F67F-64B1-B47E-2A0BDD6C99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1CC91DB-6B2A-52AA-4C62-B27D7BBD25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2F3FFF4-79B6-E6FB-B4F5-5E5D3A041E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E20F8A5-0501-D86F-2E3D-05CF841D96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DBD29954-AD1A-5AF5-F6DD-11F6C7322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9FC3E24-6D55-A011-1C8F-AAAEF5E8B8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B8A10DC-228F-9ACD-4F8A-A435C3CDF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0282C10-B6F7-D9A2-72A6-9DF35BEEEC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224693A-F60E-7242-4882-A9D4710BAC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366BAE4-DDE5-ECF2-FF01-99138CA8BE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07044597-1182-47AD-240F-40FEC8B4C0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E65B782-5E6D-C39F-2E41-8D8BF8E154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F6DAEF7-F0C0-F5D8-396B-FC7174016A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16665CC-CF32-A55C-FC08-67831CCD23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E122CEE-91DF-44F7-ABC4-DF3FEE5240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904F85D9-D1C6-9F0B-9681-16AB7275B4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B202244-E7E2-90F3-D240-FFF6E5C556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F5B74D73-351C-BCA8-2275-A99FA88BC4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23832A89-5845-1560-3B20-AA91B510CB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9361EA3-9123-868E-A917-4B41AA1AB3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4689337-4352-A251-507E-DAC11D8A05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5C6C468-7E85-4F7E-C574-78E43F4B11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AC279DAE-CC5D-84DC-F577-CD42C2ADD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3734541-DB31-6718-9FC4-638EEB5BB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D6D7EA7-A1D8-40F9-C5F5-F83A2B2564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3EBD294-0A8E-ED2B-0899-93160225FA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F2115B40-FD68-0B27-B762-17DF503E3F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90D8487F-9265-0D97-9F43-1006E876A8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369236D0-8A5F-66FC-4C88-1ACE5D3AE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5E7F80F-ED04-8FC9-9560-FAF5843CF7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8BDA84A-40A5-99E1-3A9D-DA207E6F18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0A9019B-A1A6-071B-3BB8-D48B5F054F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6213F97B-8FE7-B0B1-46B0-FD4BCE697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AA451CA-4530-593F-0D86-F994D0AFB8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52983DF-F0D1-CF78-105A-F64E8225A3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ADB4927-7DE2-1D7E-7971-4F4636C2FA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23EEE-EC4B-47A9-8AC4-A1E9C03AE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973F98-388B-4ECC-9BF9-5467E848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4DF682-28F9-4186-B49F-1ECCDDD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67F607-7DD5-4977-B82E-AEA3998B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4000E1-2B22-48DB-8A77-8202A91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80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6FD9C-38C0-4C51-AA81-BC1519B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31905F2-F0F6-4308-987E-FBF3EB7E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93773-02F4-4730-9CDE-BF02DCFD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06BA96-E372-43A4-BA6A-5D0F21A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987BE4-3AC3-4EB4-AC70-9AAB895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9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513849-8E93-4B97-886E-41382DF6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2E8BA-4608-4C48-9D20-3A49117E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CE51A9-F764-45BE-B431-E45C034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FD0F2A-64B4-4E4D-B01F-373CF31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D4FF1F-E9DA-463C-92F9-1676402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44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AFF33385-1608-F640-CB4C-E097EB88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0E63-C444-4AF9-BCF0-554226B81199}" type="datetimeFigureOut">
              <a:rPr lang="el-GR"/>
              <a:pPr>
                <a:defRPr/>
              </a:pPr>
              <a:t>7/11/2022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D9089AAF-E687-03E2-53A3-8405F52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2C11CC66-3788-C254-5B5B-FC280CF3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7CBC-4EB9-4904-A7BD-4222553E7A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295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79C7D581-5D6D-11BA-3388-E212AC5B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DB2E8-A7F1-4DC1-A051-4C247D97B756}" type="datetimeFigureOut">
              <a:rPr lang="el-GR"/>
              <a:pPr>
                <a:defRPr/>
              </a:pPr>
              <a:t>7/11/2022</a:t>
            </a:fld>
            <a:endParaRPr lang="el-GR" dirty="0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C9DF8DAC-776D-F65B-293F-3632B90F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52C13D18-FE2C-9B68-9127-C3668A1F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2E5A6-3F72-4AF8-A721-44DB93C4DD3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47595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3 - Θέση ημερομηνίας">
            <a:extLst>
              <a:ext uri="{FF2B5EF4-FFF2-40B4-BE49-F238E27FC236}">
                <a16:creationId xmlns:a16="http://schemas.microsoft.com/office/drawing/2014/main" id="{BA05E760-709F-15C9-AD4C-9ECE4B0F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8783-0D7F-4EBE-8801-61E65A5EE68B}" type="datetimeFigureOut">
              <a:rPr lang="el-GR"/>
              <a:pPr>
                <a:defRPr/>
              </a:pPr>
              <a:t>7/11/2022</a:t>
            </a:fld>
            <a:endParaRPr lang="el-GR" dirty="0"/>
          </a:p>
        </p:txBody>
      </p:sp>
      <p:sp>
        <p:nvSpPr>
          <p:cNvPr id="7" name="4 - Θέση υποσέλιδου">
            <a:extLst>
              <a:ext uri="{FF2B5EF4-FFF2-40B4-BE49-F238E27FC236}">
                <a16:creationId xmlns:a16="http://schemas.microsoft.com/office/drawing/2014/main" id="{456650D0-9249-D27B-EEBB-97989C0B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>
            <a:extLst>
              <a:ext uri="{FF2B5EF4-FFF2-40B4-BE49-F238E27FC236}">
                <a16:creationId xmlns:a16="http://schemas.microsoft.com/office/drawing/2014/main" id="{FD020293-435C-EDC3-62A7-8D1ACF60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4007E-76ED-4570-BDF2-69A779E6CEF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3174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683C9-3423-46E6-80FC-286C2881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9BD616-43E3-4907-BD86-1CEA1EA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901D95-5B46-4101-AA78-529C0B93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E2D025-4C22-442E-B706-BD63FCA6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BC5C62-0FE8-408E-99CE-2D706D71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6A62A-A66E-4139-8969-98DC2D3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51E03F-109B-471A-AA2C-2E309879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3DC346-EB0B-4133-9373-4023D901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95A84B-9B14-4888-8D1D-553A401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FE4029-F018-46FA-97AA-0EA6DAE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33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520D6-9B7B-47AF-81A7-9772EC2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0C675C-559E-43D0-971D-C2478055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D34603-2D6D-4A5F-A647-EE9501035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D48F3C-9ED4-4C14-A098-CDE28E37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34042A-822D-4A5A-9974-7C37E42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4E62DC-77AD-4C21-9DA6-3E05929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5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1819B5-B3CD-4149-BBEB-BEE5457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B0DB56-5CE9-4481-9122-829AF1C5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3ADE8F-D639-4691-862E-2D2543508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01B6485-FCE3-4C4C-9138-16BE498AF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9898B4-1E25-4187-ADDA-D5A56E242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1BBA331-02AC-44E3-B3AF-CC2B30A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B99AD4-92FA-4053-BBB4-01FDD538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8E7AF29-4C90-4BA1-95CA-98F412CA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5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20B9C-C72E-4E78-B1DF-E234E103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A863A-2A81-4E08-8637-08D495A3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6F8D78-31DD-4870-822E-6B33CE40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1C45C-5A51-4596-8A6C-FDE5F51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7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38E158-86A5-4DC1-992B-723C033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BEDC6-8ECB-4D37-8F34-4BE451CB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47828-0D2A-4836-A79D-3E0CAF0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53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F6BCA-FCD6-45D0-86F5-D566EEDB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05D913-8796-443F-8D5F-31416F4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E6C57-B0DB-48D7-9BB4-E4BE8997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DEF9E7-B199-40F6-9AC0-D65B1DDF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973081-7CDC-4D0B-BD79-07E5E480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BD051A-907B-4A44-B73B-FA218A3C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13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0EF61-F48A-478B-96CB-B2911015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D6DBFC-51DA-47C5-9033-39C7A9EA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345A09-70F7-4172-8185-4F61F76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BD0188-2CC1-43DE-8C34-CD9320A6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BB3B27-D232-4757-B9FC-8AD1AA7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CA6446-F6A9-4D40-9C8B-C733890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0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3889CA-D6EC-429D-A09F-641D6F6A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A76677-AFCE-4EF0-BDA5-84D3449C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17FCA-405B-4981-BA84-57C97A399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68BF-1362-474A-8AD7-91E29083F8D7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262C3A-AC82-44B0-89FC-75065FE3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D39C7C-A522-4DE3-A96D-C6FE5CED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m4a"/><Relationship Id="rId7" Type="http://schemas.openxmlformats.org/officeDocument/2006/relationships/image" Target="../media/image2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1.m4a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hyperlink" Target="http://upload.wikimedia.org/wikipedia/el/d/dd/%CE%91%CF%83%CF%84%CE%B5%CF%81%CE%AF%CE%BE.gif" TargetMode="Externa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6.m4a"/><Relationship Id="rId7" Type="http://schemas.openxmlformats.org/officeDocument/2006/relationships/image" Target="../media/image2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4.jpeg"/><Relationship Id="rId5" Type="http://schemas.openxmlformats.org/officeDocument/2006/relationships/hyperlink" Target="Rosie's%20Walk.ppt" TargetMode="External"/><Relationship Id="rId4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5.jpeg"/><Relationship Id="rId5" Type="http://schemas.openxmlformats.org/officeDocument/2006/relationships/hyperlink" Target="&#932;&#951;&#957;%20&#960;&#955;&#942;&#961;&#969;&#957;&#949;%20&#959;%20&#928;&#940;&#961;&#951;&#962;" TargetMode="External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66.jp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5.m4a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9.jpe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5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6.m4a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9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5.jpe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9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notesSlide" Target="../notesSlides/notesSlide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m4a"/><Relationship Id="rId7" Type="http://schemas.openxmlformats.org/officeDocument/2006/relationships/image" Target="../media/image120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hyperlink" Target="https://www.youtube.com/watch?v=36AqMX5uua4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3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notesSlide" Target="../notesSlides/notesSlide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notesSlide" Target="../notesSlides/notesSlide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128.jpeg"/><Relationship Id="rId4" Type="http://schemas.openxmlformats.org/officeDocument/2006/relationships/notesSlide" Target="../notesSlides/notesSlide3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0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29.png"/><Relationship Id="rId5" Type="http://schemas.openxmlformats.org/officeDocument/2006/relationships/hyperlink" Target="https://www.youtube.com/watch?v=gpeo_0yoD0k" TargetMode="External"/><Relationship Id="rId4" Type="http://schemas.openxmlformats.org/officeDocument/2006/relationships/notesSlide" Target="../notesSlides/notesSlide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hyperlink" Target="Snowman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id="{825B26D0-E46C-E39B-4AC1-DBE8FF2A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l-GR" b="1" dirty="0">
                <a:solidFill>
                  <a:srgbClr val="CCECFF"/>
                </a:solidFill>
                <a:latin typeface="Arial" panose="020B0604020202020204" pitchFamily="34" charset="0"/>
              </a:rPr>
              <a:t>Η ΕΝΝΟΙΑ ΤΟΥ ΑΝΑΓΝΩΣΤΗ </a:t>
            </a:r>
            <a:br>
              <a:rPr lang="el-GR" altLang="el-GR" b="1" dirty="0">
                <a:solidFill>
                  <a:srgbClr val="CCECFF"/>
                </a:solidFill>
                <a:latin typeface="Arial" panose="020B0604020202020204" pitchFamily="34" charset="0"/>
              </a:rPr>
            </a:br>
            <a:r>
              <a:rPr lang="el-GR" altLang="el-GR" b="1" dirty="0">
                <a:solidFill>
                  <a:srgbClr val="CCECFF"/>
                </a:solidFill>
                <a:latin typeface="Arial" panose="020B0604020202020204" pitchFamily="34" charset="0"/>
              </a:rPr>
              <a:t>ΤΟΥ ΕΙΚΟΝΟΓΡΑΦΗΜΕΝΟΥ ΒΙΒΛΙΟΥ</a:t>
            </a:r>
          </a:p>
        </p:txBody>
      </p:sp>
      <p:pic>
        <p:nvPicPr>
          <p:cNvPr id="2051" name="Picture 7" descr="3%CE%B7+HELEXPO+afisa">
            <a:extLst>
              <a:ext uri="{FF2B5EF4-FFF2-40B4-BE49-F238E27FC236}">
                <a16:creationId xmlns:a16="http://schemas.microsoft.com/office/drawing/2014/main" id="{001B3FE2-E281-92E9-6B97-4F5C821FD1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3100" y="2005013"/>
            <a:ext cx="3225800" cy="4608512"/>
          </a:xfrm>
          <a:noFill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BFD707B-253E-346C-3A8D-CB1F765A0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020" y="265186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- TextBox">
            <a:extLst>
              <a:ext uri="{FF2B5EF4-FFF2-40B4-BE49-F238E27FC236}">
                <a16:creationId xmlns:a16="http://schemas.microsoft.com/office/drawing/2014/main" id="{1FEB26D1-819A-61D8-8D88-CCA140257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"/>
            <a:ext cx="7416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latin typeface="Arial" panose="020B0604020202020204" pitchFamily="34" charset="0"/>
              </a:rPr>
              <a:t>ΣΧΕΣΗ ΕΙΚΟΝΑΣ- ΛΕΞΕΩΝ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latin typeface="Arial" panose="020B0604020202020204" pitchFamily="34" charset="0"/>
              </a:rPr>
              <a:t>Η ΣΥΝΕΡΓΕΙΑ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5B00E2-1BCB-B3B3-418B-B7073E298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471" y="1629034"/>
            <a:ext cx="6693763" cy="5017998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BE7836E-6CE5-69F9-FA22-DC9A01779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4950" y="227900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7D42BA6F-F468-CB3C-11F5-240FB2CAA20D}"/>
              </a:ext>
            </a:extLst>
          </p:cNvPr>
          <p:cNvSpPr>
            <a:spLocks/>
          </p:cNvSpPr>
          <p:nvPr/>
        </p:nvSpPr>
        <p:spPr bwMode="auto">
          <a:xfrm>
            <a:off x="1992313" y="1268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 dirty="0">
                <a:solidFill>
                  <a:schemeClr val="hlink"/>
                </a:solidFill>
                <a:latin typeface="Arial" panose="020B0604020202020204" pitchFamily="34" charset="0"/>
              </a:rPr>
              <a:t>Λέξεις και εικόνες αλληλοσυμπληρώνονται</a:t>
            </a:r>
            <a:br>
              <a:rPr lang="el-GR" altLang="el-GR" sz="2400" dirty="0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el-GR" altLang="el-GR" sz="2400" dirty="0">
                <a:latin typeface="Arial" panose="020B0604020202020204" pitchFamily="34" charset="0"/>
              </a:rPr>
              <a:t>Οι λέξεις εκφράζουν καλύτερα χρονικές σχέσεις </a:t>
            </a:r>
            <a:br>
              <a:rPr lang="el-GR" altLang="el-GR" sz="2400" dirty="0">
                <a:latin typeface="Arial" panose="020B0604020202020204" pitchFamily="34" charset="0"/>
              </a:rPr>
            </a:br>
            <a:r>
              <a:rPr lang="el-GR" altLang="el-GR" sz="2400" dirty="0">
                <a:latin typeface="Arial" panose="020B0604020202020204" pitchFamily="34" charset="0"/>
              </a:rPr>
              <a:t>οι εικόνες τοπικές</a:t>
            </a:r>
            <a:br>
              <a:rPr lang="el-GR" altLang="el-GR" sz="2400" dirty="0">
                <a:latin typeface="Arial" panose="020B0604020202020204" pitchFamily="34" charset="0"/>
              </a:rPr>
            </a:br>
            <a:br>
              <a:rPr lang="el-GR" altLang="el-GR" sz="2400" dirty="0">
                <a:latin typeface="Arial" panose="020B0604020202020204" pitchFamily="34" charset="0"/>
              </a:rPr>
            </a:br>
            <a:br>
              <a:rPr lang="el-GR" altLang="el-GR" sz="2400" dirty="0">
                <a:latin typeface="Arial" panose="020B0604020202020204" pitchFamily="34" charset="0"/>
              </a:rPr>
            </a:br>
            <a:br>
              <a:rPr lang="el-GR" altLang="el-GR" sz="2400" dirty="0">
                <a:latin typeface="Arial" panose="020B0604020202020204" pitchFamily="34" charset="0"/>
              </a:rPr>
            </a:br>
            <a:r>
              <a:rPr lang="el-GR" altLang="el-GR" sz="2400" dirty="0">
                <a:latin typeface="Arial" panose="020B0604020202020204" pitchFamily="34" charset="0"/>
              </a:rPr>
              <a:t>«Πριν να αρχίσεις το σχέδιο σου να έχεις ήδη τελειώσει το διάβασμά σου. Μετά να φτιάξεις το κρεβάτι σου».</a:t>
            </a:r>
            <a:br>
              <a:rPr lang="el-GR" altLang="el-GR" sz="2400" dirty="0">
                <a:latin typeface="Arial" panose="020B0604020202020204" pitchFamily="34" charset="0"/>
              </a:rPr>
            </a:br>
            <a:endParaRPr lang="el-GR" altLang="el-GR" sz="2400" dirty="0"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78EEFED-C589-2689-8EB7-0A0425B0E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9483" y="48268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eepo12">
            <a:extLst>
              <a:ext uri="{FF2B5EF4-FFF2-40B4-BE49-F238E27FC236}">
                <a16:creationId xmlns:a16="http://schemas.microsoft.com/office/drawing/2014/main" id="{A3414E35-16F0-25E3-8590-30DE193FAB8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8825" y="13493"/>
            <a:ext cx="8893175" cy="683101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DAB5FF5-C39B-26E5-97E6-003BDAE1E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3913" y="18262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D8A5178-3169-67E9-2944-4132C26BCFDC}"/>
              </a:ext>
            </a:extLst>
          </p:cNvPr>
          <p:cNvSpPr>
            <a:spLocks/>
          </p:cNvSpPr>
          <p:nvPr/>
        </p:nvSpPr>
        <p:spPr bwMode="auto">
          <a:xfrm>
            <a:off x="1524000" y="14843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Οι εικόνες διευκρινίζουν τι είναι αυτό που λένε οι λέξεις (γενικά) και ποιο συγκεκριμένα είναι αυτό (ειδικά). </a:t>
            </a:r>
            <a:br>
              <a:rPr lang="el-GR" altLang="el-GR" sz="2400">
                <a:latin typeface="Arial" panose="020B0604020202020204" pitchFamily="34" charset="0"/>
              </a:rPr>
            </a:br>
            <a:br>
              <a:rPr lang="el-GR" altLang="el-GR" sz="2400">
                <a:latin typeface="Arial" panose="020B0604020202020204" pitchFamily="34" charset="0"/>
              </a:rPr>
            </a:br>
            <a:br>
              <a:rPr lang="el-GR" altLang="el-GR" sz="2400">
                <a:latin typeface="Arial" panose="020B0604020202020204" pitchFamily="34" charset="0"/>
              </a:rPr>
            </a:br>
            <a:br>
              <a:rPr lang="el-GR" altLang="el-GR" sz="2400">
                <a:latin typeface="Arial" panose="020B0604020202020204" pitchFamily="34" charset="0"/>
              </a:rPr>
            </a:br>
            <a:br>
              <a:rPr lang="el-GR" altLang="el-GR" sz="2400">
                <a:latin typeface="Arial" panose="020B0604020202020204" pitchFamily="34" charset="0"/>
              </a:rPr>
            </a:br>
            <a:r>
              <a:rPr lang="el-GR" altLang="el-GR" sz="2400">
                <a:latin typeface="Arial" panose="020B0604020202020204" pitchFamily="34" charset="0"/>
              </a:rPr>
              <a:t>«Βάδιζαν μέσα στο δάσος αρκετή ώρα, μέχρι που ανάμεσα στα δέντρα είδαν να ξεπροβάλλει ένα τίπι»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F75E1D6-504B-4CD4-1521-7E091551B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1049" y="1748223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4AD7E00-AB5C-E436-A517-36C24B2CA9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7269" y="15684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8BD80B9-66B7-02C8-C08F-193DC2446AD9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Οι εικόνες διευκρινίζουν </a:t>
            </a:r>
            <a:br>
              <a:rPr lang="el-GR" altLang="el-GR" sz="2400">
                <a:latin typeface="Arial" panose="020B0604020202020204" pitchFamily="34" charset="0"/>
              </a:rPr>
            </a:br>
            <a:r>
              <a:rPr lang="el-GR" altLang="el-GR" sz="2400">
                <a:latin typeface="Arial" panose="020B0604020202020204" pitchFamily="34" charset="0"/>
              </a:rPr>
              <a:t>α) Τι σημαίνει τίπι (γενικά)</a:t>
            </a:r>
            <a:br>
              <a:rPr lang="el-GR" altLang="el-GR" sz="2400">
                <a:latin typeface="Arial" panose="020B0604020202020204" pitchFamily="34" charset="0"/>
              </a:rPr>
            </a:br>
            <a:r>
              <a:rPr lang="el-GR" altLang="el-GR" sz="2400">
                <a:latin typeface="Arial" panose="020B0604020202020204" pitchFamily="34" charset="0"/>
              </a:rPr>
              <a:t>β) Για ποιο ακριβώς τίπι γίνεται λόγος (ειδικά).</a:t>
            </a:r>
          </a:p>
        </p:txBody>
      </p:sp>
      <p:pic>
        <p:nvPicPr>
          <p:cNvPr id="16387" name="Picture 8" descr="Sioux Tipi">
            <a:extLst>
              <a:ext uri="{FF2B5EF4-FFF2-40B4-BE49-F238E27FC236}">
                <a16:creationId xmlns:a16="http://schemas.microsoft.com/office/drawing/2014/main" id="{53F61E76-A783-7777-34B5-4B08F3B39A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100" y="1493190"/>
            <a:ext cx="3429000" cy="4525962"/>
          </a:xfrm>
        </p:spPr>
      </p:pic>
      <p:pic>
        <p:nvPicPr>
          <p:cNvPr id="16388" name="Picture 13" descr="gallery7">
            <a:extLst>
              <a:ext uri="{FF2B5EF4-FFF2-40B4-BE49-F238E27FC236}">
                <a16:creationId xmlns:a16="http://schemas.microsoft.com/office/drawing/2014/main" id="{49A44745-844D-5A73-754C-47018649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571876"/>
            <a:ext cx="23336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5" descr="Native Encampment">
            <a:extLst>
              <a:ext uri="{FF2B5EF4-FFF2-40B4-BE49-F238E27FC236}">
                <a16:creationId xmlns:a16="http://schemas.microsoft.com/office/drawing/2014/main" id="{C49714D0-1CDB-2692-9342-90D71E6B9A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2127" y="1588439"/>
            <a:ext cx="4038600" cy="443071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F2F493A-CFE2-DA0A-926F-B16B5546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πατέραςπαιδί">
            <a:extLst>
              <a:ext uri="{FF2B5EF4-FFF2-40B4-BE49-F238E27FC236}">
                <a16:creationId xmlns:a16="http://schemas.microsoft.com/office/drawing/2014/main" id="{87830D83-5425-A2B5-6893-8CC7FDEC9C6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5156" y="1528701"/>
            <a:ext cx="3236912" cy="5084762"/>
          </a:xfrm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63DCD89F-4A69-3046-09BB-D846B05B66EA}"/>
              </a:ext>
            </a:extLst>
          </p:cNvPr>
          <p:cNvSpPr>
            <a:spLocks/>
          </p:cNvSpPr>
          <p:nvPr/>
        </p:nvSpPr>
        <p:spPr bwMode="auto">
          <a:xfrm>
            <a:off x="1981200" y="3147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dirty="0">
                <a:latin typeface="Arial" panose="020B0604020202020204" pitchFamily="34" charset="0"/>
              </a:rPr>
              <a:t>Οι λέξεις συμβάλλουν στην ερμηνεία της εικόνας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8D4AC2E-C743-99BC-638C-6BC3E7940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265" y="20659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>
            <a:extLst>
              <a:ext uri="{FF2B5EF4-FFF2-40B4-BE49-F238E27FC236}">
                <a16:creationId xmlns:a16="http://schemas.microsoft.com/office/drawing/2014/main" id="{9AE00BB1-5F86-3D52-62A3-8E82A67CE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448176"/>
            <a:ext cx="9144000" cy="24098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altLang="el-GR"/>
              <a:t>Τα παιδιά αγαπούν τα σκυλιά</a:t>
            </a:r>
          </a:p>
          <a:p>
            <a:pPr>
              <a:lnSpc>
                <a:spcPct val="90000"/>
              </a:lnSpc>
            </a:pPr>
            <a:r>
              <a:rPr lang="el-GR" altLang="el-GR"/>
              <a:t>Σκηνή από την ταινία Κοκκινοσκουφίτσα</a:t>
            </a:r>
          </a:p>
          <a:p>
            <a:pPr>
              <a:lnSpc>
                <a:spcPct val="90000"/>
              </a:lnSpc>
            </a:pPr>
            <a:r>
              <a:rPr lang="el-GR" altLang="el-GR"/>
              <a:t>Σκύλος απειλεί μωρό</a:t>
            </a:r>
          </a:p>
          <a:p>
            <a:pPr>
              <a:lnSpc>
                <a:spcPct val="90000"/>
              </a:lnSpc>
            </a:pPr>
            <a:r>
              <a:rPr lang="el-GR" altLang="el-GR"/>
              <a:t>Ο σκύλος οδηγός και φίλος των τυφλών παιδιών</a:t>
            </a:r>
          </a:p>
          <a:p>
            <a:pPr>
              <a:lnSpc>
                <a:spcPct val="90000"/>
              </a:lnSpc>
            </a:pPr>
            <a:r>
              <a:rPr lang="el-GR" altLang="el-GR"/>
              <a:t>Απόκριες στη φύση</a:t>
            </a:r>
          </a:p>
        </p:txBody>
      </p:sp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id="{ED802D99-1118-463C-85E9-0E324A0B7922}"/>
              </a:ext>
            </a:extLst>
          </p:cNvPr>
          <p:cNvGraphicFramePr>
            <a:graphicFrameLocks noGrp="1" noChangeAspect="1"/>
          </p:cNvGraphicFramePr>
          <p:nvPr>
            <p:ph type="title"/>
          </p:nvPr>
        </p:nvGraphicFramePr>
        <p:xfrm>
          <a:off x="4151314" y="1"/>
          <a:ext cx="3540125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4" imgW="1539373" imgH="1897544" progId="MSPhotoEd.3">
                  <p:embed/>
                </p:oleObj>
              </mc:Choice>
              <mc:Fallback>
                <p:oleObj name="Φωτογραφία του Photo Editor" r:id="rId4" imgW="1539373" imgH="1897544" progId="MSPhotoEd.3">
                  <p:embed/>
                  <p:pic>
                    <p:nvPicPr>
                      <p:cNvPr id="18435" name="Object 3">
                        <a:extLst>
                          <a:ext uri="{FF2B5EF4-FFF2-40B4-BE49-F238E27FC236}">
                            <a16:creationId xmlns:a16="http://schemas.microsoft.com/office/drawing/2014/main" id="{ED802D99-1118-463C-85E9-0E324A0B79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314" y="1"/>
                        <a:ext cx="3540125" cy="436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EF9189D-FC9B-DA8F-6BBF-4C4713F6D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318" y="10272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81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81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812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8" dur="1" fill="hold">
                                          <p:endSync delay="0"/>
                                        </p:cTn>
                                        <p:tgtEl>
                                          <p:spTgt spid="812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2" dur="1" fill="hold">
                                          <p:endSync delay="0"/>
                                        </p:cTn>
                                        <p:tgtEl>
                                          <p:spTgt spid="812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203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C385B58C-70A0-3596-E89A-0E629CE3705C}"/>
              </a:ext>
            </a:extLst>
          </p:cNvPr>
          <p:cNvSpPr>
            <a:spLocks/>
          </p:cNvSpPr>
          <p:nvPr/>
        </p:nvSpPr>
        <p:spPr bwMode="auto">
          <a:xfrm>
            <a:off x="206375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Οι λέξεις κατευθύνουν την προσοχή εκείνου που παρατηρεί τις εικόνες</a:t>
            </a:r>
          </a:p>
        </p:txBody>
      </p:sp>
      <p:pic>
        <p:nvPicPr>
          <p:cNvPr id="19459" name="Picture 6" descr="13">
            <a:extLst>
              <a:ext uri="{FF2B5EF4-FFF2-40B4-BE49-F238E27FC236}">
                <a16:creationId xmlns:a16="http://schemas.microsoft.com/office/drawing/2014/main" id="{541D083B-2CFB-4B28-7BF7-463358C3708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196976"/>
            <a:ext cx="6892925" cy="585152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C847062-2BA5-EDCB-109D-D91768103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195" y="1453379"/>
            <a:ext cx="487363" cy="487363"/>
          </a:xfrm>
          <a:prstGeom prst="rect">
            <a:avLst/>
          </a:prstGeom>
        </p:spPr>
      </p:pic>
      <p:pic>
        <p:nvPicPr>
          <p:cNvPr id="3" name="Picture 10" descr="12">
            <a:extLst>
              <a:ext uri="{FF2B5EF4-FFF2-40B4-BE49-F238E27FC236}">
                <a16:creationId xmlns:a16="http://schemas.microsoft.com/office/drawing/2014/main" id="{F1A9F083-C1BA-873E-C525-A08DBB2D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0025" y="601685"/>
            <a:ext cx="3101975" cy="267811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7914BDF-B41B-DD85-A7CA-5BF7BE2D07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387C8DC5-12D6-BBDE-B099-E85DAB21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el-GR" sz="4000">
                <a:latin typeface="Arial" panose="020B0604020202020204" pitchFamily="34" charset="0"/>
              </a:rPr>
              <a:t>Διαφημιστική καμπάνια της </a:t>
            </a:r>
            <a:r>
              <a:rPr lang="en-US" altLang="el-GR" sz="4000">
                <a:latin typeface="Arial" panose="020B0604020202020204" pitchFamily="34" charset="0"/>
              </a:rPr>
              <a:t>Colgate</a:t>
            </a:r>
            <a:r>
              <a:rPr lang="el-GR" altLang="el-GR" sz="4000">
                <a:latin typeface="Arial" panose="020B0604020202020204" pitchFamily="34" charset="0"/>
              </a:rPr>
              <a:t> για το οδοντικό νήμα</a:t>
            </a:r>
            <a:r>
              <a:rPr lang="en-US" altLang="el-GR" sz="40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1507" name="Picture 9">
            <a:extLst>
              <a:ext uri="{FF2B5EF4-FFF2-40B4-BE49-F238E27FC236}">
                <a16:creationId xmlns:a16="http://schemas.microsoft.com/office/drawing/2014/main" id="{40ACCC49-3EB5-7F09-D3C6-9579BCAC53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296988"/>
            <a:ext cx="8388350" cy="5561012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50BA9A4-46F7-351D-BD01-28EDCA500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498" y="17285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3F16533-7215-904D-B190-A37A6FB9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el-GR" sz="4000">
                <a:latin typeface="Arial" panose="020B0604020202020204" pitchFamily="34" charset="0"/>
              </a:rPr>
              <a:t>Διαφημιστική καμπάνια της </a:t>
            </a:r>
            <a:r>
              <a:rPr lang="en-US" altLang="el-GR" sz="4000">
                <a:latin typeface="Arial" panose="020B0604020202020204" pitchFamily="34" charset="0"/>
              </a:rPr>
              <a:t>Colgate</a:t>
            </a:r>
            <a:r>
              <a:rPr lang="el-GR" altLang="el-GR" sz="4000">
                <a:latin typeface="Arial" panose="020B0604020202020204" pitchFamily="34" charset="0"/>
              </a:rPr>
              <a:t> για το οδοντικό νήμα</a:t>
            </a:r>
            <a:r>
              <a:rPr lang="en-US" altLang="el-GR" sz="40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531" name="Picture 5">
            <a:extLst>
              <a:ext uri="{FF2B5EF4-FFF2-40B4-BE49-F238E27FC236}">
                <a16:creationId xmlns:a16="http://schemas.microsoft.com/office/drawing/2014/main" id="{D9DFC0B3-7501-0F7C-F501-69C9F0AD98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222" y="1228725"/>
            <a:ext cx="8532813" cy="562927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3D81F2C-90DB-53BD-CFDE-F83B28B81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0068" y="318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- TextBox">
            <a:extLst>
              <a:ext uri="{FF2B5EF4-FFF2-40B4-BE49-F238E27FC236}">
                <a16:creationId xmlns:a16="http://schemas.microsoft.com/office/drawing/2014/main" id="{5F0AFDB6-2B93-AB3F-E7D5-FD8666AB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199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dirty="0">
                <a:latin typeface="Arial" panose="020B0604020202020204" pitchFamily="34" charset="0"/>
              </a:rPr>
              <a:t>Ο ΑΝΑΓΝΩΣΤΗΣ ΤΟΥ ΒΙΒΛΙΟΥ</a:t>
            </a:r>
            <a:endParaRPr lang="el-GR" altLang="el-GR" sz="1800" dirty="0">
              <a:latin typeface="Arial" panose="020B0604020202020204" pitchFamily="34" charset="0"/>
            </a:endParaRPr>
          </a:p>
        </p:txBody>
      </p:sp>
      <p:sp>
        <p:nvSpPr>
          <p:cNvPr id="3075" name="Rectangle 11">
            <a:extLst>
              <a:ext uri="{FF2B5EF4-FFF2-40B4-BE49-F238E27FC236}">
                <a16:creationId xmlns:a16="http://schemas.microsoft.com/office/drawing/2014/main" id="{AB95C85F-BA31-BC2D-B116-8A503FB92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836614"/>
            <a:ext cx="88201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dirty="0">
                <a:latin typeface="Arial" panose="020B0604020202020204" pitchFamily="34" charset="0"/>
              </a:rPr>
              <a:t>είναι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3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dirty="0">
                <a:solidFill>
                  <a:srgbClr val="FF0000"/>
                </a:solidFill>
                <a:latin typeface="Arial" panose="020B0604020202020204" pitchFamily="34" charset="0"/>
              </a:rPr>
              <a:t>Ο ΑΝΑΓΝΩΣΤΗΣ ΤΩΝ ΛΕΞΕΩΝ </a:t>
            </a:r>
          </a:p>
        </p:txBody>
      </p:sp>
      <p:pic>
        <p:nvPicPr>
          <p:cNvPr id="3076" name="Picture 12" descr="View image detail">
            <a:hlinkClick r:id="rId5" tooltip="View image detail"/>
            <a:extLst>
              <a:ext uri="{FF2B5EF4-FFF2-40B4-BE49-F238E27FC236}">
                <a16:creationId xmlns:a16="http://schemas.microsoft.com/office/drawing/2014/main" id="{497C56F3-4BEE-379D-66D1-8F58C857F1D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500439"/>
            <a:ext cx="3455988" cy="276542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B790462-98F6-9025-4B6D-260712A30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7850" y="40068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F2947E9-D43F-821A-99D5-D756DCD9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el-GR" sz="4000">
                <a:latin typeface="Arial" panose="020B0604020202020204" pitchFamily="34" charset="0"/>
              </a:rPr>
              <a:t>Διαφημιστική καμπάνια της </a:t>
            </a:r>
            <a:r>
              <a:rPr lang="en-US" altLang="el-GR" sz="4000">
                <a:latin typeface="Arial" panose="020B0604020202020204" pitchFamily="34" charset="0"/>
              </a:rPr>
              <a:t>Colgate</a:t>
            </a:r>
            <a:r>
              <a:rPr lang="el-GR" altLang="el-GR" sz="4000">
                <a:latin typeface="Arial" panose="020B0604020202020204" pitchFamily="34" charset="0"/>
              </a:rPr>
              <a:t> για το οδοντικό νήμα</a:t>
            </a:r>
            <a:r>
              <a:rPr lang="en-US" altLang="el-GR" sz="40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89BBAF54-BC4F-9B9F-9322-CD55309740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3650" y="1274763"/>
            <a:ext cx="8388350" cy="5583237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217084D-3252-2AAE-E87B-CC3566C35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31" y="21902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C43A62AA-0DBE-F097-F1B1-32F85541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2" y="228802"/>
            <a:ext cx="421163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>
            <a:extLst>
              <a:ext uri="{FF2B5EF4-FFF2-40B4-BE49-F238E27FC236}">
                <a16:creationId xmlns:a16="http://schemas.microsoft.com/office/drawing/2014/main" id="{54461741-C187-8C7B-87A3-9C77D9D9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33375"/>
            <a:ext cx="417671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>
            <a:extLst>
              <a:ext uri="{FF2B5EF4-FFF2-40B4-BE49-F238E27FC236}">
                <a16:creationId xmlns:a16="http://schemas.microsoft.com/office/drawing/2014/main" id="{80A186C6-8C8C-3A20-163F-DA0B730E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2" y="3485742"/>
            <a:ext cx="4930775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7">
            <a:extLst>
              <a:ext uri="{FF2B5EF4-FFF2-40B4-BE49-F238E27FC236}">
                <a16:creationId xmlns:a16="http://schemas.microsoft.com/office/drawing/2014/main" id="{646375D6-3577-BAC1-C542-8E937A4C8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4221163"/>
            <a:ext cx="352901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Η εκστρατεία πέτυχε το σκοπό της γιατί απέδειξε ότι υπολείμματα φαγητού στα δόντια τραβούν περισσότερη προσοχή από οτιδήποτε άλλο 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39CE256-9705-1446-B97B-51AA6E233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373" y="1381326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5044800-502E-DB96-670E-09089A47C5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354" y="50577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96CCC936-F033-32CA-6664-EA032321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r>
              <a:rPr lang="el-GR" altLang="el-GR" sz="2400">
                <a:latin typeface="Arial" panose="020B0604020202020204" pitchFamily="34" charset="0"/>
              </a:rPr>
              <a:t>Οι εικόνες δίνουν τον τόνο του κειμένου</a:t>
            </a:r>
          </a:p>
        </p:txBody>
      </p:sp>
      <p:pic>
        <p:nvPicPr>
          <p:cNvPr id="25603" name="Picture 7" descr="Κοκκινοσκουφίτσα1κωμική">
            <a:extLst>
              <a:ext uri="{FF2B5EF4-FFF2-40B4-BE49-F238E27FC236}">
                <a16:creationId xmlns:a16="http://schemas.microsoft.com/office/drawing/2014/main" id="{BDB8E7D1-60DE-C796-EE62-11FD4D0DDA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1600201"/>
            <a:ext cx="3532187" cy="4525963"/>
          </a:xfrm>
        </p:spPr>
      </p:pic>
      <p:pic>
        <p:nvPicPr>
          <p:cNvPr id="25604" name="Picture 8" descr="Κοκκινοσκουφίτσασκια">
            <a:extLst>
              <a:ext uri="{FF2B5EF4-FFF2-40B4-BE49-F238E27FC236}">
                <a16:creationId xmlns:a16="http://schemas.microsoft.com/office/drawing/2014/main" id="{A9477F0F-D534-6AAE-D531-7AA6BA0B50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4" y="1600201"/>
            <a:ext cx="3494087" cy="452596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259C008-ED00-7937-C545-379148463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6464" y="3444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σάρωση0028">
            <a:extLst>
              <a:ext uri="{FF2B5EF4-FFF2-40B4-BE49-F238E27FC236}">
                <a16:creationId xmlns:a16="http://schemas.microsoft.com/office/drawing/2014/main" id="{280C2612-3908-3968-C0CD-BBEEFA142A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5162550" cy="6021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16" descr="σάρωση0030">
            <a:extLst>
              <a:ext uri="{FF2B5EF4-FFF2-40B4-BE49-F238E27FC236}">
                <a16:creationId xmlns:a16="http://schemas.microsoft.com/office/drawing/2014/main" id="{2EBCEA70-FB18-D9C4-D1C6-8ADF15B8898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6" y="1196976"/>
            <a:ext cx="4943475" cy="566102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2252633-8DC5-0B8C-F2BD-57FA845AB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637" y="5389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σάρωση0029">
            <a:extLst>
              <a:ext uri="{FF2B5EF4-FFF2-40B4-BE49-F238E27FC236}">
                <a16:creationId xmlns:a16="http://schemas.microsoft.com/office/drawing/2014/main" id="{EC219AB1-C86B-F458-E887-9B411C3E7F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284663" cy="6858000"/>
          </a:xfrm>
        </p:spPr>
      </p:pic>
      <p:pic>
        <p:nvPicPr>
          <p:cNvPr id="27651" name="Picture 8" descr="Κοκκινοσκουφίτσαδάσος">
            <a:extLst>
              <a:ext uri="{FF2B5EF4-FFF2-40B4-BE49-F238E27FC236}">
                <a16:creationId xmlns:a16="http://schemas.microsoft.com/office/drawing/2014/main" id="{77F282C0-909A-2342-2453-EAF1C3149C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8514" y="188914"/>
            <a:ext cx="4789487" cy="6524625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Κοκκινοσκουφίτσακρεβάτι">
            <a:extLst>
              <a:ext uri="{FF2B5EF4-FFF2-40B4-BE49-F238E27FC236}">
                <a16:creationId xmlns:a16="http://schemas.microsoft.com/office/drawing/2014/main" id="{1EAC84B0-2102-48C6-0F04-19F648DF75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9525"/>
            <a:ext cx="9144000" cy="6853238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8ebmeo7r">
            <a:extLst>
              <a:ext uri="{FF2B5EF4-FFF2-40B4-BE49-F238E27FC236}">
                <a16:creationId xmlns:a16="http://schemas.microsoft.com/office/drawing/2014/main" id="{90905EAD-F38B-BE7C-B5C9-F3C9D15AF4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575006A-43C8-B149-DF1B-897B91DD6FD8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altLang="el-GR"/>
          </a:p>
        </p:txBody>
      </p:sp>
      <p:pic>
        <p:nvPicPr>
          <p:cNvPr id="30723" name="Picture 3" descr="51DCVsHjh%2BL">
            <a:extLst>
              <a:ext uri="{FF2B5EF4-FFF2-40B4-BE49-F238E27FC236}">
                <a16:creationId xmlns:a16="http://schemas.microsoft.com/office/drawing/2014/main" id="{C09A9972-35F0-CF29-A834-9E4375C6F3F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3563938" cy="3563938"/>
          </a:xfrm>
        </p:spPr>
      </p:pic>
      <p:pic>
        <p:nvPicPr>
          <p:cNvPr id="30724" name="Picture 4" descr="σάρωση">
            <a:extLst>
              <a:ext uri="{FF2B5EF4-FFF2-40B4-BE49-F238E27FC236}">
                <a16:creationId xmlns:a16="http://schemas.microsoft.com/office/drawing/2014/main" id="{998CD6AC-4C7D-9D93-F2C8-0D58C47E039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0"/>
            <a:ext cx="5651500" cy="35575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σάρωση0031">
            <a:extLst>
              <a:ext uri="{FF2B5EF4-FFF2-40B4-BE49-F238E27FC236}">
                <a16:creationId xmlns:a16="http://schemas.microsoft.com/office/drawing/2014/main" id="{4431C33B-2E23-181C-FE42-A60C8A4D91E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702050"/>
            <a:ext cx="3492500" cy="3155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 descr="σάρωση0038">
            <a:extLst>
              <a:ext uri="{FF2B5EF4-FFF2-40B4-BE49-F238E27FC236}">
                <a16:creationId xmlns:a16="http://schemas.microsoft.com/office/drawing/2014/main" id="{D8014E57-1969-4BAA-FE72-68A8C68B948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424238"/>
            <a:ext cx="5580062" cy="34337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Rectangle 8">
            <a:extLst>
              <a:ext uri="{FF2B5EF4-FFF2-40B4-BE49-F238E27FC236}">
                <a16:creationId xmlns:a16="http://schemas.microsoft.com/office/drawing/2014/main" id="{DBD1C14E-1018-F621-1617-7D3AB6D7A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354764"/>
            <a:ext cx="14398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/>
              <a:t>ΚΟΡΕΑ</a:t>
            </a:r>
          </a:p>
        </p:txBody>
      </p:sp>
      <p:sp>
        <p:nvSpPr>
          <p:cNvPr id="30728" name="Rectangle 9">
            <a:extLst>
              <a:ext uri="{FF2B5EF4-FFF2-40B4-BE49-F238E27FC236}">
                <a16:creationId xmlns:a16="http://schemas.microsoft.com/office/drawing/2014/main" id="{1D136566-7C3C-4AE7-E0F0-1880A70C4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6237289"/>
            <a:ext cx="14398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ΤΣΕΧΙΑ</a:t>
            </a: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CE84D628-623F-DB62-00C2-487435860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924175"/>
            <a:ext cx="14398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ΑΓΓΛΙΑ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3662D0DC-C00C-60C7-59A3-058CD61E2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1" y="2852739"/>
            <a:ext cx="14398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ΓΑΛΛΙΑ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σάρωση0001">
            <a:extLst>
              <a:ext uri="{FF2B5EF4-FFF2-40B4-BE49-F238E27FC236}">
                <a16:creationId xmlns:a16="http://schemas.microsoft.com/office/drawing/2014/main" id="{107333CC-4E03-BF7F-CC73-95086E1458B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52514"/>
            <a:ext cx="4356100" cy="4154487"/>
          </a:xfrm>
        </p:spPr>
      </p:pic>
      <p:sp>
        <p:nvSpPr>
          <p:cNvPr id="31747" name="Rectangle 6">
            <a:extLst>
              <a:ext uri="{FF2B5EF4-FFF2-40B4-BE49-F238E27FC236}">
                <a16:creationId xmlns:a16="http://schemas.microsoft.com/office/drawing/2014/main" id="{BAC23388-2C86-7F2B-CEC6-372E2743490B}"/>
              </a:ext>
            </a:extLst>
          </p:cNvPr>
          <p:cNvSpPr>
            <a:spLocks/>
          </p:cNvSpPr>
          <p:nvPr/>
        </p:nvSpPr>
        <p:spPr bwMode="auto">
          <a:xfrm>
            <a:off x="1992313" y="27082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4000"/>
          </a:p>
        </p:txBody>
      </p:sp>
      <p:pic>
        <p:nvPicPr>
          <p:cNvPr id="31748" name="Picture 7" descr="σάρωση0035">
            <a:extLst>
              <a:ext uri="{FF2B5EF4-FFF2-40B4-BE49-F238E27FC236}">
                <a16:creationId xmlns:a16="http://schemas.microsoft.com/office/drawing/2014/main" id="{FC6920B4-3B97-7A61-EB5B-499DFC50309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052513"/>
            <a:ext cx="4787900" cy="4176712"/>
          </a:xfrm>
        </p:spPr>
      </p:pic>
      <p:sp>
        <p:nvSpPr>
          <p:cNvPr id="31749" name="Rectangle 13">
            <a:extLst>
              <a:ext uri="{FF2B5EF4-FFF2-40B4-BE49-F238E27FC236}">
                <a16:creationId xmlns:a16="http://schemas.microsoft.com/office/drawing/2014/main" id="{30C467AE-F1E7-9432-9435-64A4ED929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188914"/>
            <a:ext cx="14398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ΙΣΠΑΝΙΑ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3BB41187-33A8-6EEB-2AA9-E378963045E6}"/>
              </a:ext>
            </a:extLst>
          </p:cNvPr>
          <p:cNvSpPr>
            <a:spLocks/>
          </p:cNvSpPr>
          <p:nvPr/>
        </p:nvSpPr>
        <p:spPr bwMode="auto">
          <a:xfrm>
            <a:off x="1992313" y="27082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4000"/>
          </a:p>
        </p:txBody>
      </p:sp>
      <p:pic>
        <p:nvPicPr>
          <p:cNvPr id="32771" name="Picture 5" descr="σάρωση0034">
            <a:extLst>
              <a:ext uri="{FF2B5EF4-FFF2-40B4-BE49-F238E27FC236}">
                <a16:creationId xmlns:a16="http://schemas.microsoft.com/office/drawing/2014/main" id="{E8A75013-BEA7-CA3D-C206-31A905744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81076"/>
            <a:ext cx="9144000" cy="50276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8" descr="Κοκκινοσκουφίτσαδάσος">
            <a:extLst>
              <a:ext uri="{FF2B5EF4-FFF2-40B4-BE49-F238E27FC236}">
                <a16:creationId xmlns:a16="http://schemas.microsoft.com/office/drawing/2014/main" id="{3EE08F04-E611-ABDC-F4D8-4CA6494A31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357564"/>
            <a:ext cx="2570163" cy="3500437"/>
          </a:xfrm>
          <a:noFill/>
        </p:spPr>
      </p:pic>
      <p:sp>
        <p:nvSpPr>
          <p:cNvPr id="32773" name="Rectangle 9">
            <a:extLst>
              <a:ext uri="{FF2B5EF4-FFF2-40B4-BE49-F238E27FC236}">
                <a16:creationId xmlns:a16="http://schemas.microsoft.com/office/drawing/2014/main" id="{B5E220EA-6CAD-A4EA-F714-45D26A238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188914"/>
            <a:ext cx="22336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ΓΕΡΜΑΝΙΑ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- TextBox">
            <a:extLst>
              <a:ext uri="{FF2B5EF4-FFF2-40B4-BE49-F238E27FC236}">
                <a16:creationId xmlns:a16="http://schemas.microsoft.com/office/drawing/2014/main" id="{46B1F314-9D95-EB8B-B289-41CB0E1FA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0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rgbClr val="FF0000"/>
                </a:solidFill>
                <a:latin typeface="Arial" panose="020B0604020202020204" pitchFamily="34" charset="0"/>
              </a:rPr>
              <a:t>Ο ΑΝΑΓΝΩΣΤΗΣ-ΘΕΑΤΗΣ</a:t>
            </a:r>
          </a:p>
        </p:txBody>
      </p:sp>
      <p:pic>
        <p:nvPicPr>
          <p:cNvPr id="4099" name="Picture 7" descr="graphic7">
            <a:extLst>
              <a:ext uri="{FF2B5EF4-FFF2-40B4-BE49-F238E27FC236}">
                <a16:creationId xmlns:a16="http://schemas.microsoft.com/office/drawing/2014/main" id="{D02D71E3-0B7A-D6F9-E9CE-CFA17517FB9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1038" y="620714"/>
            <a:ext cx="4906962" cy="6237287"/>
          </a:xfrm>
        </p:spPr>
      </p:pic>
      <p:pic>
        <p:nvPicPr>
          <p:cNvPr id="4100" name="Picture 14" descr="graphic12">
            <a:extLst>
              <a:ext uri="{FF2B5EF4-FFF2-40B4-BE49-F238E27FC236}">
                <a16:creationId xmlns:a16="http://schemas.microsoft.com/office/drawing/2014/main" id="{BB9976DE-68B6-9884-F5DB-841EDE4A822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981076"/>
            <a:ext cx="4297363" cy="5876925"/>
          </a:xfrm>
        </p:spPr>
      </p:pic>
      <p:pic>
        <p:nvPicPr>
          <p:cNvPr id="4101" name="Picture 17" descr="graphic1">
            <a:extLst>
              <a:ext uri="{FF2B5EF4-FFF2-40B4-BE49-F238E27FC236}">
                <a16:creationId xmlns:a16="http://schemas.microsoft.com/office/drawing/2014/main" id="{4DEEC414-EBE2-4EBB-84F0-63CD0C7A8B7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620714"/>
            <a:ext cx="1906588" cy="2185987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7DDE39A-02E4-2F74-6BFF-2402BD1EE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201" y="3206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F01142C-82AC-E148-B0EB-3DFF88B72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371475"/>
          </a:xfrm>
        </p:spPr>
        <p:txBody>
          <a:bodyPr>
            <a:normAutofit fontScale="90000"/>
          </a:bodyPr>
          <a:lstStyle/>
          <a:p>
            <a:r>
              <a:rPr lang="el-GR" altLang="el-GR" sz="2400" b="1"/>
              <a:t>ΠΟΛΩΝΙΑ</a:t>
            </a:r>
          </a:p>
        </p:txBody>
      </p:sp>
      <p:pic>
        <p:nvPicPr>
          <p:cNvPr id="33795" name="Picture 3" descr="σάρωση0036">
            <a:extLst>
              <a:ext uri="{FF2B5EF4-FFF2-40B4-BE49-F238E27FC236}">
                <a16:creationId xmlns:a16="http://schemas.microsoft.com/office/drawing/2014/main" id="{6475FD6C-D9FA-1E33-4AA2-2C163884A1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63614"/>
            <a:ext cx="9144000" cy="5894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σάρωση0032">
            <a:extLst>
              <a:ext uri="{FF2B5EF4-FFF2-40B4-BE49-F238E27FC236}">
                <a16:creationId xmlns:a16="http://schemas.microsoft.com/office/drawing/2014/main" id="{A3114F08-A5D9-F605-A888-D69318496E6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411538"/>
            <a:ext cx="4716463" cy="34464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 descr="σάρωση0010">
            <a:extLst>
              <a:ext uri="{FF2B5EF4-FFF2-40B4-BE49-F238E27FC236}">
                <a16:creationId xmlns:a16="http://schemas.microsoft.com/office/drawing/2014/main" id="{57AA90DD-9C49-AA34-AFB7-F8D2218244A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"/>
            <a:ext cx="4427537" cy="3357563"/>
          </a:xfrm>
          <a:noFill/>
        </p:spPr>
      </p:pic>
      <p:pic>
        <p:nvPicPr>
          <p:cNvPr id="34820" name="Picture 4" descr="σάρωση0033">
            <a:extLst>
              <a:ext uri="{FF2B5EF4-FFF2-40B4-BE49-F238E27FC236}">
                <a16:creationId xmlns:a16="http://schemas.microsoft.com/office/drawing/2014/main" id="{DA37E618-8F30-0699-0CFE-BF168BFE576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4716463" cy="35036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 descr="σάρωση0009">
            <a:extLst>
              <a:ext uri="{FF2B5EF4-FFF2-40B4-BE49-F238E27FC236}">
                <a16:creationId xmlns:a16="http://schemas.microsoft.com/office/drawing/2014/main" id="{02F95578-36EE-9299-9359-77CFB315DB9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3357564"/>
            <a:ext cx="4427537" cy="3500437"/>
          </a:xfrm>
          <a:noFill/>
        </p:spPr>
      </p:pic>
      <p:sp>
        <p:nvSpPr>
          <p:cNvPr id="34822" name="Rectangle 6">
            <a:extLst>
              <a:ext uri="{FF2B5EF4-FFF2-40B4-BE49-F238E27FC236}">
                <a16:creationId xmlns:a16="http://schemas.microsoft.com/office/drawing/2014/main" id="{46C23797-D45B-68A3-8073-A2AEC1B81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6354764"/>
            <a:ext cx="14398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ΘΙΒΕΤ</a:t>
            </a: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1407FDFC-54B5-C78E-46E8-C6D28B788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924175"/>
            <a:ext cx="14398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ΙΣΠΑΝΙΑ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σάρωση0006">
            <a:extLst>
              <a:ext uri="{FF2B5EF4-FFF2-40B4-BE49-F238E27FC236}">
                <a16:creationId xmlns:a16="http://schemas.microsoft.com/office/drawing/2014/main" id="{15D98C31-930B-9302-46B3-B772462684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404813"/>
            <a:ext cx="4716463" cy="5734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 descr="σάρωση0007">
            <a:extLst>
              <a:ext uri="{FF2B5EF4-FFF2-40B4-BE49-F238E27FC236}">
                <a16:creationId xmlns:a16="http://schemas.microsoft.com/office/drawing/2014/main" id="{A10E6E87-B6DF-B542-3524-890D148DABE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04813"/>
            <a:ext cx="4572000" cy="5732462"/>
          </a:xfrm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2E55D0B3-5153-247F-886B-A2D49DC9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6237289"/>
            <a:ext cx="143986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ΙΤΑΛΙΑ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σάρωση0002">
            <a:extLst>
              <a:ext uri="{FF2B5EF4-FFF2-40B4-BE49-F238E27FC236}">
                <a16:creationId xmlns:a16="http://schemas.microsoft.com/office/drawing/2014/main" id="{6D9EFCE5-9352-8848-43DE-99B0801941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557338"/>
            <a:ext cx="5148263" cy="3911600"/>
          </a:xfrm>
        </p:spPr>
      </p:pic>
      <p:pic>
        <p:nvPicPr>
          <p:cNvPr id="36867" name="Picture 3" descr="σάρωση0004">
            <a:extLst>
              <a:ext uri="{FF2B5EF4-FFF2-40B4-BE49-F238E27FC236}">
                <a16:creationId xmlns:a16="http://schemas.microsoft.com/office/drawing/2014/main" id="{8F85B846-A0F7-25A3-6200-118B3ECA1AF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4" y="0"/>
            <a:ext cx="3995737" cy="3030538"/>
          </a:xfrm>
        </p:spPr>
      </p:pic>
      <p:pic>
        <p:nvPicPr>
          <p:cNvPr id="36868" name="Picture 4" descr="σάρωση0003">
            <a:extLst>
              <a:ext uri="{FF2B5EF4-FFF2-40B4-BE49-F238E27FC236}">
                <a16:creationId xmlns:a16="http://schemas.microsoft.com/office/drawing/2014/main" id="{2CC554A4-2CBE-CB90-9FA2-8224EDC8F9F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4" y="3859214"/>
            <a:ext cx="3995737" cy="2998787"/>
          </a:xfrm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C5D62660-93F0-6CA1-15F1-76D5255B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620714"/>
            <a:ext cx="26638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ΓΕΡΜΑΝΙΑ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atred1">
            <a:extLst>
              <a:ext uri="{FF2B5EF4-FFF2-40B4-BE49-F238E27FC236}">
                <a16:creationId xmlns:a16="http://schemas.microsoft.com/office/drawing/2014/main" id="{0282306F-B77F-B8C5-8589-EFD596BB5F0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RedRidingHoodDog">
            <a:extLst>
              <a:ext uri="{FF2B5EF4-FFF2-40B4-BE49-F238E27FC236}">
                <a16:creationId xmlns:a16="http://schemas.microsoft.com/office/drawing/2014/main" id="{59F008A9-51E4-5806-16B5-02DE77D367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" y="0"/>
            <a:ext cx="6732588" cy="6732588"/>
          </a:xfrm>
        </p:spPr>
      </p:pic>
      <p:pic>
        <p:nvPicPr>
          <p:cNvPr id="38915" name="Picture 9" descr="8bCinderelladog">
            <a:extLst>
              <a:ext uri="{FF2B5EF4-FFF2-40B4-BE49-F238E27FC236}">
                <a16:creationId xmlns:a16="http://schemas.microsoft.com/office/drawing/2014/main" id="{AABBA093-76D4-F230-7307-8DFD5CC3C38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6" y="1412876"/>
            <a:ext cx="4067175" cy="40671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Κοκκινοσκουφίτσα1">
            <a:extLst>
              <a:ext uri="{FF2B5EF4-FFF2-40B4-BE49-F238E27FC236}">
                <a16:creationId xmlns:a16="http://schemas.microsoft.com/office/drawing/2014/main" id="{5F1C7BB5-CBE2-575D-A240-CDA73D7C855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1" y="0"/>
            <a:ext cx="6202363" cy="68580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ed1">
            <a:extLst>
              <a:ext uri="{FF2B5EF4-FFF2-40B4-BE49-F238E27FC236}">
                <a16:creationId xmlns:a16="http://schemas.microsoft.com/office/drawing/2014/main" id="{9A9D5D0D-9141-C1F2-07DD-86EDC31715B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4356100" cy="3529013"/>
          </a:xfrm>
        </p:spPr>
      </p:pic>
      <p:pic>
        <p:nvPicPr>
          <p:cNvPr id="40963" name="Picture 3" descr="Red2">
            <a:extLst>
              <a:ext uri="{FF2B5EF4-FFF2-40B4-BE49-F238E27FC236}">
                <a16:creationId xmlns:a16="http://schemas.microsoft.com/office/drawing/2014/main" id="{E66B860F-4E6D-7D63-35AD-DEB92FA08E4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0"/>
            <a:ext cx="4356100" cy="3581400"/>
          </a:xfrm>
        </p:spPr>
      </p:pic>
      <p:pic>
        <p:nvPicPr>
          <p:cNvPr id="40964" name="Picture 4" descr="Red3">
            <a:extLst>
              <a:ext uri="{FF2B5EF4-FFF2-40B4-BE49-F238E27FC236}">
                <a16:creationId xmlns:a16="http://schemas.microsoft.com/office/drawing/2014/main" id="{2F4865C3-EBF9-3F0E-4773-2DB659757C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429000"/>
            <a:ext cx="4500563" cy="3378200"/>
          </a:xfrm>
        </p:spPr>
      </p:pic>
      <p:pic>
        <p:nvPicPr>
          <p:cNvPr id="40965" name="Picture 5" descr="Red4">
            <a:extLst>
              <a:ext uri="{FF2B5EF4-FFF2-40B4-BE49-F238E27FC236}">
                <a16:creationId xmlns:a16="http://schemas.microsoft.com/office/drawing/2014/main" id="{C412357F-F1B9-81FC-502A-40A14529084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3492500"/>
            <a:ext cx="4211637" cy="33655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8106C89-7953-E2A6-6578-94A6A42D5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2969" y="9295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Rosie1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456DF4E3-ABAE-B9DA-CDD5-DD020377938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557338"/>
            <a:ext cx="6316662" cy="5162550"/>
          </a:xfrm>
        </p:spPr>
      </p:pic>
      <p:sp>
        <p:nvSpPr>
          <p:cNvPr id="41987" name="Rectangle 6">
            <a:extLst>
              <a:ext uri="{FF2B5EF4-FFF2-40B4-BE49-F238E27FC236}">
                <a16:creationId xmlns:a16="http://schemas.microsoft.com/office/drawing/2014/main" id="{224DB36E-ABA8-6C12-3AF7-807E0AFF13E1}"/>
              </a:ext>
            </a:extLst>
          </p:cNvPr>
          <p:cNvSpPr>
            <a:spLocks/>
          </p:cNvSpPr>
          <p:nvPr/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Λέξεις και </a:t>
            </a:r>
            <a:r>
              <a:rPr lang="el-GR" altLang="el-GR" sz="2400" u="sng">
                <a:latin typeface="Arial" panose="020B0604020202020204" pitchFamily="34" charset="0"/>
              </a:rPr>
              <a:t>εικόνες</a:t>
            </a:r>
            <a:r>
              <a:rPr lang="el-GR" altLang="el-GR" sz="2400">
                <a:latin typeface="Arial" panose="020B0604020202020204" pitchFamily="34" charset="0"/>
              </a:rPr>
              <a:t> αφηγούνται την ιστορία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7D866BD-0933-03DA-807D-C5D016D9B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2724" y="6810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D7670D2A-855F-A8E1-70AF-FD817A9CA11D}"/>
              </a:ext>
            </a:extLst>
          </p:cNvPr>
          <p:cNvSpPr>
            <a:spLocks/>
          </p:cNvSpPr>
          <p:nvPr/>
        </p:nvSpPr>
        <p:spPr bwMode="auto">
          <a:xfrm>
            <a:off x="1992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Ακόμη και όταν διαφωνούν μεταξύ τους</a:t>
            </a:r>
          </a:p>
        </p:txBody>
      </p:sp>
      <p:pic>
        <p:nvPicPr>
          <p:cNvPr id="43011" name="Picture 5" descr="Πάρης1">
            <a:hlinkClick r:id="rId5" action="ppaction://hlinkfile"/>
            <a:extLst>
              <a:ext uri="{FF2B5EF4-FFF2-40B4-BE49-F238E27FC236}">
                <a16:creationId xmlns:a16="http://schemas.microsoft.com/office/drawing/2014/main" id="{AA6836DD-A082-6F81-06DB-C1F5AC130B9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8" y="1329724"/>
            <a:ext cx="4938712" cy="5732462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A4DA172-4703-6ACE-696F-60BD89BBE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6405" y="459080"/>
            <a:ext cx="487363" cy="487363"/>
          </a:xfrm>
          <a:prstGeom prst="rect">
            <a:avLst/>
          </a:prstGeom>
        </p:spPr>
      </p:pic>
      <p:pic>
        <p:nvPicPr>
          <p:cNvPr id="4" name="Εικόνα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31CE354-A0C2-ED2E-9E32-52C1D4316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01" y="2077237"/>
            <a:ext cx="3993185" cy="460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graphic13">
            <a:extLst>
              <a:ext uri="{FF2B5EF4-FFF2-40B4-BE49-F238E27FC236}">
                <a16:creationId xmlns:a16="http://schemas.microsoft.com/office/drawing/2014/main" id="{2A8EEFF6-1200-CC84-808E-6CF92670319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387350"/>
            <a:ext cx="4643438" cy="3860800"/>
          </a:xfrm>
        </p:spPr>
      </p:pic>
      <p:pic>
        <p:nvPicPr>
          <p:cNvPr id="5123" name="Picture 10" descr="graphic18">
            <a:extLst>
              <a:ext uri="{FF2B5EF4-FFF2-40B4-BE49-F238E27FC236}">
                <a16:creationId xmlns:a16="http://schemas.microsoft.com/office/drawing/2014/main" id="{57766345-257C-A15E-0DEC-EFFAE2DAA09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9900" y="1"/>
            <a:ext cx="3848100" cy="4149725"/>
          </a:xfrm>
        </p:spPr>
      </p:pic>
      <p:pic>
        <p:nvPicPr>
          <p:cNvPr id="5124" name="Picture 11" descr="graphic26">
            <a:extLst>
              <a:ext uri="{FF2B5EF4-FFF2-40B4-BE49-F238E27FC236}">
                <a16:creationId xmlns:a16="http://schemas.microsoft.com/office/drawing/2014/main" id="{94CE92A2-B04D-1985-5386-A58F0058EF4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644900"/>
            <a:ext cx="3492500" cy="3213100"/>
          </a:xfrm>
        </p:spPr>
      </p:pic>
      <p:pic>
        <p:nvPicPr>
          <p:cNvPr id="5125" name="Picture 14" descr="graphic16">
            <a:extLst>
              <a:ext uri="{FF2B5EF4-FFF2-40B4-BE49-F238E27FC236}">
                <a16:creationId xmlns:a16="http://schemas.microsoft.com/office/drawing/2014/main" id="{9D7B63F1-7F2E-9847-4C8B-40746196151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3716339"/>
            <a:ext cx="3851275" cy="287337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8C4515A-B2B0-4FEF-DF29-AC15AABF1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497" y="14178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Οδυσσεας\Desktop\3. Αναγνώστης\Την πλήρωνε ο Πάρης\Πάρης5.jpg">
            <a:extLst>
              <a:ext uri="{FF2B5EF4-FFF2-40B4-BE49-F238E27FC236}">
                <a16:creationId xmlns:a16="http://schemas.microsoft.com/office/drawing/2014/main" id="{20704593-CA0A-0BE9-9C81-102CEF9EF0E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826" y="674689"/>
            <a:ext cx="4583113" cy="4986337"/>
          </a:xfrm>
          <a:noFill/>
        </p:spPr>
      </p:pic>
      <p:pic>
        <p:nvPicPr>
          <p:cNvPr id="29699" name="Picture 2" descr="C:\Users\Οδυσσεας\Desktop\3. Αναγνώστης\Την πλήρωνε ο Πάρης\Πάρης6.jpg">
            <a:extLst>
              <a:ext uri="{FF2B5EF4-FFF2-40B4-BE49-F238E27FC236}">
                <a16:creationId xmlns:a16="http://schemas.microsoft.com/office/drawing/2014/main" id="{EF0A6A08-668C-D3B3-3822-8336A6DB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9" y="674689"/>
            <a:ext cx="4325937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C08D5F9-9A32-B5FF-10EF-F9909B83E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752" y="1873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Οδυσσεας\Desktop\3. Αναγνώστης\Την πλήρωνε ο Πάρης\Πάρης7.jpg">
            <a:extLst>
              <a:ext uri="{FF2B5EF4-FFF2-40B4-BE49-F238E27FC236}">
                <a16:creationId xmlns:a16="http://schemas.microsoft.com/office/drawing/2014/main" id="{2C0D3D39-695B-BC73-725C-B8F76090B00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52514"/>
            <a:ext cx="4400550" cy="5132387"/>
          </a:xfrm>
          <a:noFill/>
        </p:spPr>
      </p:pic>
      <p:pic>
        <p:nvPicPr>
          <p:cNvPr id="30723" name="Picture 2" descr="C:\Users\Οδυσσεας\Desktop\3. Αναγνώστης\Την πλήρωνε ο Πάρης\Πάρης8.jpg">
            <a:extLst>
              <a:ext uri="{FF2B5EF4-FFF2-40B4-BE49-F238E27FC236}">
                <a16:creationId xmlns:a16="http://schemas.microsoft.com/office/drawing/2014/main" id="{3997D507-A36B-9584-CE50-5B6C8ADF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836613"/>
            <a:ext cx="46164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Οδυσσεας\Desktop\3. Αναγνώστης\Την πλήρωνε ο Πάρης\Πάρης14.jpg">
            <a:extLst>
              <a:ext uri="{FF2B5EF4-FFF2-40B4-BE49-F238E27FC236}">
                <a16:creationId xmlns:a16="http://schemas.microsoft.com/office/drawing/2014/main" id="{5B05E2CF-93C8-FB72-7E77-9748689BF2F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692150"/>
            <a:ext cx="4575175" cy="5124450"/>
          </a:xfrm>
          <a:noFill/>
        </p:spPr>
      </p:pic>
      <p:pic>
        <p:nvPicPr>
          <p:cNvPr id="31747" name="Picture 2" descr="C:\Users\Οδυσσεας\Desktop\3. Αναγνώστης\Την πλήρωνε ο Πάρης\Πάρης15.jpg">
            <a:extLst>
              <a:ext uri="{FF2B5EF4-FFF2-40B4-BE49-F238E27FC236}">
                <a16:creationId xmlns:a16="http://schemas.microsoft.com/office/drawing/2014/main" id="{BA914C28-92B6-E45B-0C60-7664FE73F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692151"/>
            <a:ext cx="45354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Οδυσσεας\Desktop\3. Αναγνώστης\Την πλήρωνε ο Πάρης\Πάρης22.jpg">
            <a:extLst>
              <a:ext uri="{FF2B5EF4-FFF2-40B4-BE49-F238E27FC236}">
                <a16:creationId xmlns:a16="http://schemas.microsoft.com/office/drawing/2014/main" id="{2DB0E5E3-767C-2B60-F3E2-835B5EDE9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3"/>
            <a:ext cx="4597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:\Users\Οδυσσεας\Desktop\3. Αναγνώστης\Την πλήρωνε ο Πάρης\Πάρης23.jpg">
            <a:extLst>
              <a:ext uri="{FF2B5EF4-FFF2-40B4-BE49-F238E27FC236}">
                <a16:creationId xmlns:a16="http://schemas.microsoft.com/office/drawing/2014/main" id="{5C42E0FF-D55B-D5E9-D913-9371E2D91B9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401" y="1182688"/>
            <a:ext cx="4435475" cy="5211762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Οδυσσεας\Desktop\3. Αναγνώστης\Την πλήρωνε ο Πάρης\Πάρης24.jpg">
            <a:extLst>
              <a:ext uri="{FF2B5EF4-FFF2-40B4-BE49-F238E27FC236}">
                <a16:creationId xmlns:a16="http://schemas.microsoft.com/office/drawing/2014/main" id="{11DE9B21-FD6D-50A4-17A6-E42BD14AFD0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176" y="476251"/>
            <a:ext cx="5006975" cy="5616575"/>
          </a:xfrm>
          <a:noFill/>
        </p:spPr>
      </p:pic>
      <p:pic>
        <p:nvPicPr>
          <p:cNvPr id="33795" name="Picture 3" descr="C:\Users\Οδυσσεας\Desktop\3. Αναγνώστης\Την πλήρωνε ο Πάρης\Πάρης25.jpg">
            <a:extLst>
              <a:ext uri="{FF2B5EF4-FFF2-40B4-BE49-F238E27FC236}">
                <a16:creationId xmlns:a16="http://schemas.microsoft.com/office/drawing/2014/main" id="{EBE2388C-7F49-5B4E-0DBC-699D0978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620714"/>
            <a:ext cx="45529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Users\Οδυσσεας\Desktop\3. Αναγνώστης\Την πλήρωνε ο Πάρης\Πάρης26.jpg">
            <a:extLst>
              <a:ext uri="{FF2B5EF4-FFF2-40B4-BE49-F238E27FC236}">
                <a16:creationId xmlns:a16="http://schemas.microsoft.com/office/drawing/2014/main" id="{AB80D82A-8F0A-94BE-02FA-8A5361EBD84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836614"/>
            <a:ext cx="3916362" cy="4568825"/>
          </a:xfrm>
          <a:noFill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994EB5E-F4FC-9505-424C-145707692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3279" y="55359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2 - TextBox">
            <a:extLst>
              <a:ext uri="{FF2B5EF4-FFF2-40B4-BE49-F238E27FC236}">
                <a16:creationId xmlns:a16="http://schemas.microsoft.com/office/drawing/2014/main" id="{970C36B0-CB70-C52B-E4A7-F79C9E89F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0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dirty="0">
                <a:latin typeface="Arial" panose="020B0604020202020204" pitchFamily="34" charset="0"/>
              </a:rPr>
              <a:t>Ο ΑΝΑΓΝΩΣΤΗΣ-ΠΑΙΧΤΗΣ</a:t>
            </a:r>
            <a:endParaRPr lang="el-GR" altLang="el-GR" sz="1800" dirty="0"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EB33B22-68C1-6F8D-B0A6-056B20870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1490" y="1320215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F4BA7A6-F820-A3BA-9502-558600C00C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1490" y="42587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9θτρένοβιβλίο">
            <a:extLst>
              <a:ext uri="{FF2B5EF4-FFF2-40B4-BE49-F238E27FC236}">
                <a16:creationId xmlns:a16="http://schemas.microsoft.com/office/drawing/2014/main" id="{FB2EBDDA-7D85-530F-A566-53ED97D9D60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2145" y="76370"/>
            <a:ext cx="4787900" cy="3590925"/>
          </a:xfrm>
        </p:spPr>
      </p:pic>
      <p:pic>
        <p:nvPicPr>
          <p:cNvPr id="45059" name="Picture 3" descr="11σκηνικό">
            <a:extLst>
              <a:ext uri="{FF2B5EF4-FFF2-40B4-BE49-F238E27FC236}">
                <a16:creationId xmlns:a16="http://schemas.microsoft.com/office/drawing/2014/main" id="{9D89A8A4-F3E1-45ED-FB7C-F02A20665C4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0045" y="106532"/>
            <a:ext cx="4643437" cy="3560763"/>
          </a:xfrm>
        </p:spPr>
      </p:pic>
      <p:pic>
        <p:nvPicPr>
          <p:cNvPr id="45060" name="Picture 4" descr="1μωράμουσικό1">
            <a:extLst>
              <a:ext uri="{FF2B5EF4-FFF2-40B4-BE49-F238E27FC236}">
                <a16:creationId xmlns:a16="http://schemas.microsoft.com/office/drawing/2014/main" id="{C66C4219-7A84-6B74-7C1B-E2DB97B5B22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538" y="3684757"/>
            <a:ext cx="5076825" cy="3276600"/>
          </a:xfrm>
        </p:spPr>
      </p:pic>
      <p:pic>
        <p:nvPicPr>
          <p:cNvPr id="45061" name="Picture 7" descr="12θέατρο">
            <a:extLst>
              <a:ext uri="{FF2B5EF4-FFF2-40B4-BE49-F238E27FC236}">
                <a16:creationId xmlns:a16="http://schemas.microsoft.com/office/drawing/2014/main" id="{1E5908CA-1171-0F27-4E4D-F01AF0CB11D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3" y="3667295"/>
            <a:ext cx="4211637" cy="331152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ECC8ED6-1F21-C6B3-0EEF-E027CDF50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057" y="13844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2μωράμουσικό2">
            <a:extLst>
              <a:ext uri="{FF2B5EF4-FFF2-40B4-BE49-F238E27FC236}">
                <a16:creationId xmlns:a16="http://schemas.microsoft.com/office/drawing/2014/main" id="{8D2C36F9-4380-EFF8-605C-C5CAFF5DF3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136" y="0"/>
            <a:ext cx="5867401" cy="6858000"/>
          </a:xfrm>
        </p:spPr>
      </p:pic>
      <p:pic>
        <p:nvPicPr>
          <p:cNvPr id="46083" name="Picture 9" descr="8μωράτιμόνι">
            <a:extLst>
              <a:ext uri="{FF2B5EF4-FFF2-40B4-BE49-F238E27FC236}">
                <a16:creationId xmlns:a16="http://schemas.microsoft.com/office/drawing/2014/main" id="{9D7A46F2-0BB2-1661-ADCB-09F60C7C59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0"/>
            <a:ext cx="4038600" cy="616585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FDE3464-389D-6C5B-5EEB-2C6F2A011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727" y="13468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100_1716">
            <a:extLst>
              <a:ext uri="{FF2B5EF4-FFF2-40B4-BE49-F238E27FC236}">
                <a16:creationId xmlns:a16="http://schemas.microsoft.com/office/drawing/2014/main" id="{A7D2233F-7D37-C9F7-6A85-0E97E774D9E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2182" y="1"/>
            <a:ext cx="4427538" cy="3319463"/>
          </a:xfrm>
        </p:spPr>
      </p:pic>
      <p:pic>
        <p:nvPicPr>
          <p:cNvPr id="48131" name="Picture 7" descr="100_1719">
            <a:extLst>
              <a:ext uri="{FF2B5EF4-FFF2-40B4-BE49-F238E27FC236}">
                <a16:creationId xmlns:a16="http://schemas.microsoft.com/office/drawing/2014/main" id="{B2AA7AC0-1C23-6868-0CD4-D27DAA6C049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4463" y="-1586"/>
            <a:ext cx="4427537" cy="3321050"/>
          </a:xfrm>
        </p:spPr>
      </p:pic>
      <p:pic>
        <p:nvPicPr>
          <p:cNvPr id="48132" name="Picture 11" descr="100_1726">
            <a:extLst>
              <a:ext uri="{FF2B5EF4-FFF2-40B4-BE49-F238E27FC236}">
                <a16:creationId xmlns:a16="http://schemas.microsoft.com/office/drawing/2014/main" id="{A3615061-DF36-3316-E23E-7CC915A68EC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2182" y="3536949"/>
            <a:ext cx="4427538" cy="3321050"/>
          </a:xfrm>
        </p:spPr>
      </p:pic>
      <p:pic>
        <p:nvPicPr>
          <p:cNvPr id="48133" name="Picture 12" descr="100_1727">
            <a:extLst>
              <a:ext uri="{FF2B5EF4-FFF2-40B4-BE49-F238E27FC236}">
                <a16:creationId xmlns:a16="http://schemas.microsoft.com/office/drawing/2014/main" id="{D273162C-3ED5-9921-A117-0B6DD42C1BC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4462" y="3536950"/>
            <a:ext cx="4427537" cy="332105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F11E39F-EA8D-CC4A-A744-9686CF018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424" y="911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9a">
            <a:extLst>
              <a:ext uri="{FF2B5EF4-FFF2-40B4-BE49-F238E27FC236}">
                <a16:creationId xmlns:a16="http://schemas.microsoft.com/office/drawing/2014/main" id="{0EEA18C7-473C-23DD-E5EF-B1ED8E42C0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00213"/>
            <a:ext cx="4038600" cy="4100512"/>
          </a:xfrm>
        </p:spPr>
      </p:pic>
      <p:pic>
        <p:nvPicPr>
          <p:cNvPr id="6147" name="Picture 4" descr="9b">
            <a:extLst>
              <a:ext uri="{FF2B5EF4-FFF2-40B4-BE49-F238E27FC236}">
                <a16:creationId xmlns:a16="http://schemas.microsoft.com/office/drawing/2014/main" id="{D7C09ED4-E7C2-77A9-3C41-F3AEEC0FCE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1326" y="2505076"/>
            <a:ext cx="5076825" cy="3933825"/>
          </a:xfrm>
          <a:noFill/>
        </p:spPr>
      </p:pic>
      <p:sp>
        <p:nvSpPr>
          <p:cNvPr id="6148" name="Rectangle 6">
            <a:extLst>
              <a:ext uri="{FF2B5EF4-FFF2-40B4-BE49-F238E27FC236}">
                <a16:creationId xmlns:a16="http://schemas.microsoft.com/office/drawing/2014/main" id="{3B45029A-D4B4-3A6B-F547-70E728583AFF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Ο θεατής είναι ενεργητικός. </a:t>
            </a:r>
            <a:br>
              <a:rPr lang="el-GR" altLang="el-GR" sz="2400">
                <a:latin typeface="Arial" panose="020B0604020202020204" pitchFamily="34" charset="0"/>
              </a:rPr>
            </a:br>
            <a:r>
              <a:rPr lang="el-GR" altLang="el-GR" sz="2400">
                <a:latin typeface="Arial" panose="020B0604020202020204" pitchFamily="34" charset="0"/>
              </a:rPr>
              <a:t>Δεν βλέπουμε όλοι το ίδιο, ακόμη και αν κοιτάμε την ίδια εικόνα.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E0D13F7-DFDD-C689-B035-1D9CBCF7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3977" y="905522"/>
            <a:ext cx="724841" cy="724841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76ADA8D-5139-B1E6-686F-F58BC711D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4775" y="15803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2" descr="15aΣπότ0">
            <a:extLst>
              <a:ext uri="{FF2B5EF4-FFF2-40B4-BE49-F238E27FC236}">
                <a16:creationId xmlns:a16="http://schemas.microsoft.com/office/drawing/2014/main" id="{59493A2A-BCAA-A926-0F95-24099B26157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522" y="28575"/>
            <a:ext cx="3635375" cy="3544888"/>
          </a:xfrm>
        </p:spPr>
      </p:pic>
      <p:pic>
        <p:nvPicPr>
          <p:cNvPr id="49155" name="Picture 13" descr="15bΣποτ0">
            <a:extLst>
              <a:ext uri="{FF2B5EF4-FFF2-40B4-BE49-F238E27FC236}">
                <a16:creationId xmlns:a16="http://schemas.microsoft.com/office/drawing/2014/main" id="{CD145701-A25B-1663-56D2-543EFDEAB06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0"/>
            <a:ext cx="5148262" cy="3384550"/>
          </a:xfrm>
        </p:spPr>
      </p:pic>
      <p:pic>
        <p:nvPicPr>
          <p:cNvPr id="49156" name="Picture 14" descr="15cΣπότ1">
            <a:extLst>
              <a:ext uri="{FF2B5EF4-FFF2-40B4-BE49-F238E27FC236}">
                <a16:creationId xmlns:a16="http://schemas.microsoft.com/office/drawing/2014/main" id="{FCE46AFD-366C-09AA-B6D1-42852B5D20B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5852" y="3473451"/>
            <a:ext cx="5003800" cy="3338512"/>
          </a:xfrm>
        </p:spPr>
      </p:pic>
      <p:pic>
        <p:nvPicPr>
          <p:cNvPr id="49157" name="Picture 15" descr="15dΣπότ2">
            <a:extLst>
              <a:ext uri="{FF2B5EF4-FFF2-40B4-BE49-F238E27FC236}">
                <a16:creationId xmlns:a16="http://schemas.microsoft.com/office/drawing/2014/main" id="{46BA1635-80AE-9E8A-C2AD-9A27D2ABC62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5" y="3304713"/>
            <a:ext cx="4211637" cy="3429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1FA3B9B-0CEC-E420-980A-E8F3A6ADC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669" y="1002115"/>
            <a:ext cx="674687" cy="674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9" descr="100_1728">
            <a:extLst>
              <a:ext uri="{FF2B5EF4-FFF2-40B4-BE49-F238E27FC236}">
                <a16:creationId xmlns:a16="http://schemas.microsoft.com/office/drawing/2014/main" id="{047EAD73-5951-5208-B7D9-92D4392F6A6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787900" cy="3284538"/>
          </a:xfrm>
        </p:spPr>
      </p:pic>
      <p:pic>
        <p:nvPicPr>
          <p:cNvPr id="50179" name="Picture 10" descr="100_1729">
            <a:extLst>
              <a:ext uri="{FF2B5EF4-FFF2-40B4-BE49-F238E27FC236}">
                <a16:creationId xmlns:a16="http://schemas.microsoft.com/office/drawing/2014/main" id="{7E92456D-7DAF-6E01-3FB1-1B8A62D64B1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1"/>
            <a:ext cx="4356100" cy="3357563"/>
          </a:xfrm>
        </p:spPr>
      </p:pic>
      <p:pic>
        <p:nvPicPr>
          <p:cNvPr id="50180" name="Picture 11" descr="100_1732">
            <a:extLst>
              <a:ext uri="{FF2B5EF4-FFF2-40B4-BE49-F238E27FC236}">
                <a16:creationId xmlns:a16="http://schemas.microsoft.com/office/drawing/2014/main" id="{8F44D6A2-E22C-2D58-CE95-45EF1B9D6A4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84538"/>
            <a:ext cx="4859338" cy="3644900"/>
          </a:xfrm>
        </p:spPr>
      </p:pic>
      <p:pic>
        <p:nvPicPr>
          <p:cNvPr id="50181" name="Picture 12" descr="100_1733">
            <a:extLst>
              <a:ext uri="{FF2B5EF4-FFF2-40B4-BE49-F238E27FC236}">
                <a16:creationId xmlns:a16="http://schemas.microsoft.com/office/drawing/2014/main" id="{6067D230-BCE4-2816-A33C-AB513B1AC25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3284538"/>
            <a:ext cx="4356100" cy="35734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100_1734">
            <a:extLst>
              <a:ext uri="{FF2B5EF4-FFF2-40B4-BE49-F238E27FC236}">
                <a16:creationId xmlns:a16="http://schemas.microsoft.com/office/drawing/2014/main" id="{EC5E1288-C906-3CA1-44B1-CCBE322AF9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572000" cy="3429000"/>
          </a:xfrm>
        </p:spPr>
      </p:pic>
      <p:pic>
        <p:nvPicPr>
          <p:cNvPr id="51203" name="Picture 3" descr="100_1735">
            <a:extLst>
              <a:ext uri="{FF2B5EF4-FFF2-40B4-BE49-F238E27FC236}">
                <a16:creationId xmlns:a16="http://schemas.microsoft.com/office/drawing/2014/main" id="{5683084E-5452-67C8-FECA-BC91EA6C97D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4572000" cy="3429000"/>
          </a:xfrm>
        </p:spPr>
      </p:pic>
      <p:pic>
        <p:nvPicPr>
          <p:cNvPr id="51204" name="Picture 4" descr="100_1736">
            <a:extLst>
              <a:ext uri="{FF2B5EF4-FFF2-40B4-BE49-F238E27FC236}">
                <a16:creationId xmlns:a16="http://schemas.microsoft.com/office/drawing/2014/main" id="{008485F6-0E1D-75ED-5D4E-072EA49595F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29000"/>
            <a:ext cx="4572000" cy="3429000"/>
          </a:xfrm>
        </p:spPr>
      </p:pic>
      <p:pic>
        <p:nvPicPr>
          <p:cNvPr id="51205" name="Picture 5" descr="100_1737">
            <a:extLst>
              <a:ext uri="{FF2B5EF4-FFF2-40B4-BE49-F238E27FC236}">
                <a16:creationId xmlns:a16="http://schemas.microsoft.com/office/drawing/2014/main" id="{70AC9AE0-A6C7-CD66-4322-6F13D6A02CF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4572000" cy="3429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" descr="100_1738">
            <a:extLst>
              <a:ext uri="{FF2B5EF4-FFF2-40B4-BE49-F238E27FC236}">
                <a16:creationId xmlns:a16="http://schemas.microsoft.com/office/drawing/2014/main" id="{2ECE310A-7378-7835-999A-B1E4D586046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500563" cy="3500438"/>
          </a:xfrm>
        </p:spPr>
      </p:pic>
      <p:pic>
        <p:nvPicPr>
          <p:cNvPr id="52227" name="Picture 10" descr="100_1739">
            <a:extLst>
              <a:ext uri="{FF2B5EF4-FFF2-40B4-BE49-F238E27FC236}">
                <a16:creationId xmlns:a16="http://schemas.microsoft.com/office/drawing/2014/main" id="{9C4E71F4-E626-2CDA-574B-48EE7AF98C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1"/>
            <a:ext cx="4643437" cy="3482975"/>
          </a:xfrm>
        </p:spPr>
      </p:pic>
      <p:pic>
        <p:nvPicPr>
          <p:cNvPr id="52228" name="Picture 11" descr="100_1740">
            <a:extLst>
              <a:ext uri="{FF2B5EF4-FFF2-40B4-BE49-F238E27FC236}">
                <a16:creationId xmlns:a16="http://schemas.microsoft.com/office/drawing/2014/main" id="{268E14C0-64D7-C41A-2898-79E1A3A3246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481388"/>
            <a:ext cx="4500563" cy="3376612"/>
          </a:xfrm>
        </p:spPr>
      </p:pic>
      <p:pic>
        <p:nvPicPr>
          <p:cNvPr id="52229" name="Picture 12" descr="100_1741">
            <a:extLst>
              <a:ext uri="{FF2B5EF4-FFF2-40B4-BE49-F238E27FC236}">
                <a16:creationId xmlns:a16="http://schemas.microsoft.com/office/drawing/2014/main" id="{900BF416-DB63-6175-8110-F9EC0AFF816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3375026"/>
            <a:ext cx="4643437" cy="3482975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100_1742">
            <a:extLst>
              <a:ext uri="{FF2B5EF4-FFF2-40B4-BE49-F238E27FC236}">
                <a16:creationId xmlns:a16="http://schemas.microsoft.com/office/drawing/2014/main" id="{030AD17E-8BD0-AD6C-0F1D-4A022D63F96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4643438" cy="3482975"/>
          </a:xfrm>
        </p:spPr>
      </p:pic>
      <p:pic>
        <p:nvPicPr>
          <p:cNvPr id="53251" name="Picture 10" descr="100_1743">
            <a:extLst>
              <a:ext uri="{FF2B5EF4-FFF2-40B4-BE49-F238E27FC236}">
                <a16:creationId xmlns:a16="http://schemas.microsoft.com/office/drawing/2014/main" id="{257D5C1C-1C31-70E6-3570-4AE20ADAFFA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1438" y="0"/>
            <a:ext cx="4500562" cy="3429000"/>
          </a:xfrm>
        </p:spPr>
      </p:pic>
      <p:pic>
        <p:nvPicPr>
          <p:cNvPr id="53252" name="Picture 11" descr="100_1744">
            <a:extLst>
              <a:ext uri="{FF2B5EF4-FFF2-40B4-BE49-F238E27FC236}">
                <a16:creationId xmlns:a16="http://schemas.microsoft.com/office/drawing/2014/main" id="{9F4A8268-D325-436C-6ED1-D94EAE43CA7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3719" y="3429000"/>
            <a:ext cx="4572000" cy="3429000"/>
          </a:xfrm>
        </p:spPr>
      </p:pic>
      <p:pic>
        <p:nvPicPr>
          <p:cNvPr id="53253" name="Picture 12" descr="100_1745">
            <a:extLst>
              <a:ext uri="{FF2B5EF4-FFF2-40B4-BE49-F238E27FC236}">
                <a16:creationId xmlns:a16="http://schemas.microsoft.com/office/drawing/2014/main" id="{0946F7ED-E611-07E8-D936-3974EF1BD31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3429000"/>
            <a:ext cx="4572000" cy="3429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B4D121A-D59A-7CFF-59EF-E1E66B933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881" y="9651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 descr="06">
            <a:extLst>
              <a:ext uri="{FF2B5EF4-FFF2-40B4-BE49-F238E27FC236}">
                <a16:creationId xmlns:a16="http://schemas.microsoft.com/office/drawing/2014/main" id="{CA6366BA-DE9C-6D11-A580-CEBAB536DC3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5889"/>
            <a:ext cx="4787900" cy="3343275"/>
          </a:xfrm>
        </p:spPr>
      </p:pic>
      <p:pic>
        <p:nvPicPr>
          <p:cNvPr id="54275" name="Picture 15" descr="07">
            <a:extLst>
              <a:ext uri="{FF2B5EF4-FFF2-40B4-BE49-F238E27FC236}">
                <a16:creationId xmlns:a16="http://schemas.microsoft.com/office/drawing/2014/main" id="{AA0FAAC9-08BE-0E15-8FF4-78E95E3936D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760664"/>
            <a:ext cx="4787900" cy="4040187"/>
          </a:xfrm>
        </p:spPr>
      </p:pic>
      <p:pic>
        <p:nvPicPr>
          <p:cNvPr id="54276" name="Picture 16" descr="08">
            <a:extLst>
              <a:ext uri="{FF2B5EF4-FFF2-40B4-BE49-F238E27FC236}">
                <a16:creationId xmlns:a16="http://schemas.microsoft.com/office/drawing/2014/main" id="{03F006A9-7558-1EB7-8531-D552DF356AE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0"/>
            <a:ext cx="4356100" cy="3246438"/>
          </a:xfrm>
        </p:spPr>
      </p:pic>
      <p:pic>
        <p:nvPicPr>
          <p:cNvPr id="54277" name="Picture 17" descr="09">
            <a:extLst>
              <a:ext uri="{FF2B5EF4-FFF2-40B4-BE49-F238E27FC236}">
                <a16:creationId xmlns:a16="http://schemas.microsoft.com/office/drawing/2014/main" id="{FAC7E731-2FA9-3590-B912-66594DC7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781300"/>
            <a:ext cx="43561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9" descr="01">
            <a:extLst>
              <a:ext uri="{FF2B5EF4-FFF2-40B4-BE49-F238E27FC236}">
                <a16:creationId xmlns:a16="http://schemas.microsoft.com/office/drawing/2014/main" id="{64D464DD-44B0-0CDD-5302-32AAEA3C118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6" y="0"/>
            <a:ext cx="1858963" cy="145415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8196367-1185-8052-14B7-7ABB8A1EE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6275" y="858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2" descr="22">
            <a:extLst>
              <a:ext uri="{FF2B5EF4-FFF2-40B4-BE49-F238E27FC236}">
                <a16:creationId xmlns:a16="http://schemas.microsoft.com/office/drawing/2014/main" id="{4A0516D3-BB7B-26C7-3F32-BD5637DCB5B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3492500" cy="2911475"/>
          </a:xfrm>
        </p:spPr>
      </p:pic>
      <p:pic>
        <p:nvPicPr>
          <p:cNvPr id="55299" name="Picture 14" descr="23">
            <a:extLst>
              <a:ext uri="{FF2B5EF4-FFF2-40B4-BE49-F238E27FC236}">
                <a16:creationId xmlns:a16="http://schemas.microsoft.com/office/drawing/2014/main" id="{BC666FB3-A341-A192-9D29-A23BA0A428D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1"/>
            <a:ext cx="5580062" cy="3789363"/>
          </a:xfrm>
        </p:spPr>
      </p:pic>
      <p:pic>
        <p:nvPicPr>
          <p:cNvPr id="55300" name="Picture 15" descr="30">
            <a:extLst>
              <a:ext uri="{FF2B5EF4-FFF2-40B4-BE49-F238E27FC236}">
                <a16:creationId xmlns:a16="http://schemas.microsoft.com/office/drawing/2014/main" id="{15D541C5-3B15-1D10-053A-D9C6D4442AC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4" y="3576638"/>
            <a:ext cx="3995737" cy="3192462"/>
          </a:xfrm>
        </p:spPr>
      </p:pic>
      <p:pic>
        <p:nvPicPr>
          <p:cNvPr id="55301" name="Picture 16" descr="31">
            <a:extLst>
              <a:ext uri="{FF2B5EF4-FFF2-40B4-BE49-F238E27FC236}">
                <a16:creationId xmlns:a16="http://schemas.microsoft.com/office/drawing/2014/main" id="{0A91777C-7351-4A85-4C85-F4E8C8AC084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268664"/>
            <a:ext cx="6227763" cy="3589337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16aΠουείναιοΓουόλλυ1">
            <a:extLst>
              <a:ext uri="{FF2B5EF4-FFF2-40B4-BE49-F238E27FC236}">
                <a16:creationId xmlns:a16="http://schemas.microsoft.com/office/drawing/2014/main" id="{2EC1510C-592C-37CA-9FE0-C0FC53F834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010" y="1412875"/>
            <a:ext cx="2490787" cy="3384550"/>
          </a:xfrm>
        </p:spPr>
      </p:pic>
      <p:pic>
        <p:nvPicPr>
          <p:cNvPr id="56323" name="Picture 6" descr="16bΠουείναιοΓουόλλυ">
            <a:extLst>
              <a:ext uri="{FF2B5EF4-FFF2-40B4-BE49-F238E27FC236}">
                <a16:creationId xmlns:a16="http://schemas.microsoft.com/office/drawing/2014/main" id="{B25739F5-97E6-2D9F-88DF-B4F148C926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4" y="0"/>
            <a:ext cx="6300787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EE060B9-4531-C118-8DE8-BD05E851C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865" y="5034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16cΠουείναιοΓουόλλυ2">
            <a:extLst>
              <a:ext uri="{FF2B5EF4-FFF2-40B4-BE49-F238E27FC236}">
                <a16:creationId xmlns:a16="http://schemas.microsoft.com/office/drawing/2014/main" id="{E24F410C-04F2-8B33-5F93-110DEFE815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35500" cy="6858000"/>
          </a:xfrm>
        </p:spPr>
      </p:pic>
      <p:pic>
        <p:nvPicPr>
          <p:cNvPr id="57347" name="Picture 8" descr="16dΓουόλλυ7Σταυροφόροι">
            <a:extLst>
              <a:ext uri="{FF2B5EF4-FFF2-40B4-BE49-F238E27FC236}">
                <a16:creationId xmlns:a16="http://schemas.microsoft.com/office/drawing/2014/main" id="{170B2689-5B26-0294-68D2-5CC53BD7B9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4600" y="0"/>
            <a:ext cx="4597400" cy="68580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16eΓουόλλυ11μέλλον">
            <a:extLst>
              <a:ext uri="{FF2B5EF4-FFF2-40B4-BE49-F238E27FC236}">
                <a16:creationId xmlns:a16="http://schemas.microsoft.com/office/drawing/2014/main" id="{D385322E-0082-14C1-B246-98F3FFFDAD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77" y="0"/>
            <a:ext cx="6624638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55C6D07-DA43-6FE5-04D8-8E3CC88F9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2189" y="441325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C66A9AB-F575-7920-FE86-0C5E71CDB6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7599" y="418770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8A5FE6-0093-5A40-5239-28F66BC34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067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Duck! Rabbit! by Amy Krouse Rosenthal</a:t>
            </a:r>
            <a:br>
              <a:rPr lang="el-GR" dirty="0"/>
            </a:br>
            <a:r>
              <a:rPr lang="en-US" dirty="0">
                <a:hlinkClick r:id="rId4"/>
              </a:rPr>
              <a:t>https://www.youtube.com/watch?v=36AqMX5uua4</a:t>
            </a: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C95A6-E7CF-218A-ADC3-21E05024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76" y="1625722"/>
            <a:ext cx="4767262" cy="48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58FF560-D52A-4F0D-841C-9BB26B1AA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812" y="2651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2 - TextBox">
            <a:extLst>
              <a:ext uri="{FF2B5EF4-FFF2-40B4-BE49-F238E27FC236}">
                <a16:creationId xmlns:a16="http://schemas.microsoft.com/office/drawing/2014/main" id="{3DCCA889-CD37-F837-67B8-968D9A62C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0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latin typeface="Arial" panose="020B0604020202020204" pitchFamily="34" charset="0"/>
              </a:rPr>
              <a:t>Ο ΑΝΑΓΝΩΣΤΗΣ-ΧΡΗΣΤΗΣ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0518DE8-B9E8-2685-E5EA-5BDFF3B3D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14GarytheGrasshopper0">
            <a:extLst>
              <a:ext uri="{FF2B5EF4-FFF2-40B4-BE49-F238E27FC236}">
                <a16:creationId xmlns:a16="http://schemas.microsoft.com/office/drawing/2014/main" id="{761F29E3-DB5A-18EC-1540-53BBF8FD58C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4859338" cy="3338513"/>
          </a:xfrm>
        </p:spPr>
      </p:pic>
      <p:pic>
        <p:nvPicPr>
          <p:cNvPr id="60420" name="Picture 4" descr="14GarytheGrasshopper1">
            <a:extLst>
              <a:ext uri="{FF2B5EF4-FFF2-40B4-BE49-F238E27FC236}">
                <a16:creationId xmlns:a16="http://schemas.microsoft.com/office/drawing/2014/main" id="{9341809E-500E-B3CB-08C3-B75673293F7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8" y="0"/>
            <a:ext cx="4284662" cy="3309938"/>
          </a:xfrm>
        </p:spPr>
      </p:pic>
      <p:pic>
        <p:nvPicPr>
          <p:cNvPr id="60421" name="Picture 5" descr="14GarytheGrasshopper3">
            <a:extLst>
              <a:ext uri="{FF2B5EF4-FFF2-40B4-BE49-F238E27FC236}">
                <a16:creationId xmlns:a16="http://schemas.microsoft.com/office/drawing/2014/main" id="{A9AEAECA-FB69-DC2B-DCCC-DEF542C0230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40100"/>
            <a:ext cx="4859338" cy="35179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507DDE2-278E-BFDC-77A1-FCC5F1A6C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6263" y="44717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Βοηθώτημαμάμου1">
            <a:extLst>
              <a:ext uri="{FF2B5EF4-FFF2-40B4-BE49-F238E27FC236}">
                <a16:creationId xmlns:a16="http://schemas.microsoft.com/office/drawing/2014/main" id="{9801906B-3FF8-F5A0-7B3A-D5F6D889B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500563" cy="4370388"/>
          </a:xfrm>
        </p:spPr>
      </p:pic>
      <p:pic>
        <p:nvPicPr>
          <p:cNvPr id="47107" name="Picture 10" descr="Βοηθώτημαμάμου2">
            <a:extLst>
              <a:ext uri="{FF2B5EF4-FFF2-40B4-BE49-F238E27FC236}">
                <a16:creationId xmlns:a16="http://schemas.microsoft.com/office/drawing/2014/main" id="{27E44E30-B27D-FE1D-8656-BA2E279E4E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2255838"/>
            <a:ext cx="4716462" cy="4602162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4BFCBCB-388F-E8E7-F461-DD6D21E1E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5237" y="2992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2 - TextBox">
            <a:extLst>
              <a:ext uri="{FF2B5EF4-FFF2-40B4-BE49-F238E27FC236}">
                <a16:creationId xmlns:a16="http://schemas.microsoft.com/office/drawing/2014/main" id="{C2945F41-C5E7-7C46-1B8F-A40D610C7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"/>
            <a:ext cx="8683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latin typeface="Arial" panose="020B0604020202020204" pitchFamily="34" charset="0"/>
              </a:rPr>
              <a:t>ΒΙΒΛΙΟ ΜΕ ΥΠΕΡΚΕΙΜΕΝΟ </a:t>
            </a:r>
            <a:r>
              <a:rPr lang="el-GR" altLang="el-GR" sz="2800" i="1">
                <a:latin typeface="Arial" panose="020B0604020202020204" pitchFamily="34" charset="0"/>
              </a:rPr>
              <a:t>ΤΑ 88 ΝΤΟΛΜΑΔΑΚΙΑ</a:t>
            </a:r>
            <a:endParaRPr lang="el-GR" altLang="el-GR" sz="2800">
              <a:latin typeface="Arial" panose="020B0604020202020204" pitchFamily="34" charset="0"/>
            </a:endParaRPr>
          </a:p>
        </p:txBody>
      </p:sp>
      <p:pic>
        <p:nvPicPr>
          <p:cNvPr id="62467" name="Picture 4" descr="pagehypertext">
            <a:extLst>
              <a:ext uri="{FF2B5EF4-FFF2-40B4-BE49-F238E27FC236}">
                <a16:creationId xmlns:a16="http://schemas.microsoft.com/office/drawing/2014/main" id="{7A63CD29-E843-3523-95FE-91203280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94" y="780512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P3170071">
            <a:extLst>
              <a:ext uri="{FF2B5EF4-FFF2-40B4-BE49-F238E27FC236}">
                <a16:creationId xmlns:a16="http://schemas.microsoft.com/office/drawing/2014/main" id="{61FE5C1A-7854-E73D-CBE1-7EBCD01B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7" y="612251"/>
            <a:ext cx="3959225" cy="268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7BEC0DF-6560-0B7E-38F6-8F784C703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319" y="46049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endpage">
            <a:extLst>
              <a:ext uri="{FF2B5EF4-FFF2-40B4-BE49-F238E27FC236}">
                <a16:creationId xmlns:a16="http://schemas.microsoft.com/office/drawing/2014/main" id="{8602DC48-83B8-5AAD-C681-E35DA12A5FE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557212"/>
            <a:ext cx="9144000" cy="574357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7978C7C-E796-C50F-8A39-1C4DA3968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1467" y="40190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Ορθογώνιο 4">
            <a:extLst>
              <a:ext uri="{FF2B5EF4-FFF2-40B4-BE49-F238E27FC236}">
                <a16:creationId xmlns:a16="http://schemas.microsoft.com/office/drawing/2014/main" id="{4F249621-359F-DFB3-FEE8-30CF655D5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5516563"/>
            <a:ext cx="90360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Δες το βιβλίο: </a:t>
            </a:r>
            <a:r>
              <a:rPr lang="en-US" altLang="el-GR" sz="1800">
                <a:latin typeface="Arial" panose="020B0604020202020204" pitchFamily="34" charset="0"/>
                <a:hlinkClick r:id="rId5"/>
              </a:rPr>
              <a:t>https://www.youtube.com/watch?v=gpeo_0yoD0k</a:t>
            </a:r>
            <a:endParaRPr lang="el-GR" altLang="el-GR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Στις σελίδες υπάρχουν πραγματικές επιστολές/ ενεργές περιοχές που, αν ο αναγνώστης θέλει, μπορεί να τις ανοίξει και να διαβάσει επιπλέον πληροφορίες.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C27C2DD6-201D-D3D8-568A-188ED715C1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9193" r="53410" b="33498"/>
          <a:stretch>
            <a:fillRect/>
          </a:stretch>
        </p:blipFill>
        <p:spPr>
          <a:xfrm>
            <a:off x="276657" y="87312"/>
            <a:ext cx="3154363" cy="2405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2EA728C1-F0BC-0B13-DE75-4365AD22C9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23134" r="54427" b="48985"/>
          <a:stretch>
            <a:fillRect/>
          </a:stretch>
        </p:blipFill>
        <p:spPr>
          <a:xfrm>
            <a:off x="4332288" y="2492375"/>
            <a:ext cx="6227762" cy="257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C66E161-BFBA-6F50-C621-DFA1E6F49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3840" y="3170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2ACF2F5-2E48-C3CE-565C-0257516B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>
                <a:latin typeface="Arial" panose="020B0604020202020204" pitchFamily="34" charset="0"/>
              </a:rPr>
              <a:t>Ύλη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EAE66C3-D9B4-34D2-DEC7-2F9E8F0CB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>
                <a:latin typeface="Arial" panose="020B0604020202020204" pitchFamily="34" charset="0"/>
              </a:rPr>
              <a:t>Α. Α. Γιαννικοπούλου, </a:t>
            </a:r>
            <a:r>
              <a:rPr lang="el-GR" altLang="el-GR" i="1">
                <a:latin typeface="Arial" panose="020B0604020202020204" pitchFamily="34" charset="0"/>
              </a:rPr>
              <a:t>Στη Χώρα των Χρωμάτων: Το Σύγχρονο Εικονογραφημένο Παιδικό Βιβλίο</a:t>
            </a:r>
            <a:r>
              <a:rPr lang="el-GR" altLang="el-GR">
                <a:latin typeface="Arial" panose="020B0604020202020204" pitchFamily="34" charset="0"/>
              </a:rPr>
              <a:t>, σελ. 27-40, 73-86.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">
            <a:extLst>
              <a:ext uri="{FF2B5EF4-FFF2-40B4-BE49-F238E27FC236}">
                <a16:creationId xmlns:a16="http://schemas.microsoft.com/office/drawing/2014/main" id="{4AF6271E-97F4-CE3B-5C67-F47753E1A91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35114"/>
            <a:ext cx="9144000" cy="3328987"/>
          </a:xfr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8423233-4527-9EE8-88B9-3DCB495F7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678" y="3525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">
            <a:extLst>
              <a:ext uri="{FF2B5EF4-FFF2-40B4-BE49-F238E27FC236}">
                <a16:creationId xmlns:a16="http://schemas.microsoft.com/office/drawing/2014/main" id="{5A037022-2CB3-859F-F67F-169946E617E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789114"/>
            <a:ext cx="8229600" cy="282257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C6539A5-DA30-39A5-061C-D6A64350B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2993" y="423570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5CF4B62-1D67-1E4F-1BBB-615F6F2C39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6674" y="52441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snow1">
            <a:hlinkClick r:id="rId5" action="ppaction://hlinkfile"/>
            <a:extLst>
              <a:ext uri="{FF2B5EF4-FFF2-40B4-BE49-F238E27FC236}">
                <a16:creationId xmlns:a16="http://schemas.microsoft.com/office/drawing/2014/main" id="{2935DCF2-B0F4-C10D-DCC5-90F3A03814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557338"/>
            <a:ext cx="3105150" cy="4525962"/>
          </a:xfrm>
        </p:spPr>
      </p:pic>
      <p:pic>
        <p:nvPicPr>
          <p:cNvPr id="11267" name="Picture 8" descr="snow3">
            <a:extLst>
              <a:ext uri="{FF2B5EF4-FFF2-40B4-BE49-F238E27FC236}">
                <a16:creationId xmlns:a16="http://schemas.microsoft.com/office/drawing/2014/main" id="{2D4D61D2-3B8C-8DF2-D55C-D07CBC48BB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0"/>
            <a:ext cx="5435600" cy="6858000"/>
          </a:xfrm>
        </p:spPr>
      </p:pic>
      <p:sp>
        <p:nvSpPr>
          <p:cNvPr id="11268" name="Rectangle 9">
            <a:extLst>
              <a:ext uri="{FF2B5EF4-FFF2-40B4-BE49-F238E27FC236}">
                <a16:creationId xmlns:a16="http://schemas.microsoft.com/office/drawing/2014/main" id="{313C03A0-97A7-F35B-1C2D-2330AE9FAB1B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370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Οι εικόνες λένε μόνες τους μια ιστορία. </a:t>
            </a:r>
            <a:br>
              <a:rPr lang="el-GR" altLang="el-GR" sz="2400">
                <a:latin typeface="Arial" panose="020B0604020202020204" pitchFamily="34" charset="0"/>
              </a:rPr>
            </a:br>
            <a:endParaRPr lang="el-GR" altLang="el-GR" sz="2400"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754DADF-F82E-ACD1-DA21-963ACF16B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256" y="899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380</Words>
  <Application>Microsoft Office PowerPoint</Application>
  <PresentationFormat>Ευρεία οθόνη</PresentationFormat>
  <Paragraphs>48</Paragraphs>
  <Slides>66</Slides>
  <Notes>36</Notes>
  <HiddenSlides>0</HiddenSlides>
  <MMClips>50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Θέμα του Office</vt:lpstr>
      <vt:lpstr>Φωτογραφία του Photo Editor</vt:lpstr>
      <vt:lpstr>Η ΕΝΝΟΙΑ ΤΟΥ ΑΝΑΓΝΩΣΤΗ  ΤΟΥ ΕΙΚΟΝΟΓΡΑΦΗΜΕΝΟΥ ΒΙΒΛΙΟΥ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Duck! Rabbit! by Amy Krouse Rosenthal https://www.youtube.com/watch?v=36AqMX5uua4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Διαφημιστική καμπάνια της Colgate για το οδοντικό νήμα </vt:lpstr>
      <vt:lpstr>Διαφημιστική καμπάνια της Colgate για το οδοντικό νήμα </vt:lpstr>
      <vt:lpstr>Διαφημιστική καμπάνια της Colgate για το οδοντικό νήμα </vt:lpstr>
      <vt:lpstr>Παρουσίαση του PowerPoint</vt:lpstr>
      <vt:lpstr>Οι εικόνες δίνουν τον τόνο του κειμένου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ΠΟΛΩΝΙΑ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Ύλη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ΛΟΓΟΤΕΧΝΙΚΕΣ ΘΕΩΡΙΕΣ</dc:title>
  <dc:creator>Dimitra Makrynioti</dc:creator>
  <cp:lastModifiedBy>aggianik@o365.uoa.gr</cp:lastModifiedBy>
  <cp:revision>81</cp:revision>
  <dcterms:created xsi:type="dcterms:W3CDTF">2021-10-11T07:46:50Z</dcterms:created>
  <dcterms:modified xsi:type="dcterms:W3CDTF">2022-11-07T13:00:23Z</dcterms:modified>
</cp:coreProperties>
</file>