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23" r:id="rId3"/>
    <p:sldId id="478" r:id="rId4"/>
    <p:sldId id="442" r:id="rId5"/>
    <p:sldId id="460" r:id="rId6"/>
    <p:sldId id="472" r:id="rId7"/>
    <p:sldId id="476" r:id="rId8"/>
    <p:sldId id="468" r:id="rId9"/>
    <p:sldId id="469" r:id="rId10"/>
    <p:sldId id="479" r:id="rId11"/>
    <p:sldId id="470" r:id="rId12"/>
    <p:sldId id="466" r:id="rId13"/>
    <p:sldId id="480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23EEE-EC4B-47A9-8AC4-A1E9C03AE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973F98-388B-4ECC-9BF9-5467E848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4DF682-28F9-4186-B49F-1ECCDDD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67F607-7DD5-4977-B82E-AEA3998B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4000E1-2B22-48DB-8A77-8202A91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80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6FD9C-38C0-4C51-AA81-BC1519B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31905F2-F0F6-4308-987E-FBF3EB7E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93773-02F4-4730-9CDE-BF02DCFD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06BA96-E372-43A4-BA6A-5D0F21A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987BE4-3AC3-4EB4-AC70-9AAB895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9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513849-8E93-4B97-886E-41382DF6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2E8BA-4608-4C48-9D20-3A49117E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CE51A9-F764-45BE-B431-E45C034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FD0F2A-64B4-4E4D-B01F-373CF31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D4FF1F-E9DA-463C-92F9-1676402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44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B76B6EE6-448B-44B8-9DE0-18C43E564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75859-6F50-40A1-8F05-980F46AF587A}" type="datetimeFigureOut">
              <a:rPr lang="el-GR"/>
              <a:pPr>
                <a:defRPr/>
              </a:pPr>
              <a:t>11/10/2021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C358D8E7-81A8-4B37-85E4-26C2D603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0C7AEB60-F349-4681-BF50-68E031AB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B2406-729E-4B8A-9C05-3137FDB1FD4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3799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683C9-3423-46E6-80FC-286C2881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9BD616-43E3-4907-BD86-1CEA1EA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901D95-5B46-4101-AA78-529C0B93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E2D025-4C22-442E-B706-BD63FCA6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BC5C62-0FE8-408E-99CE-2D706D71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6A62A-A66E-4139-8969-98DC2D3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51E03F-109B-471A-AA2C-2E309879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3DC346-EB0B-4133-9373-4023D901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95A84B-9B14-4888-8D1D-553A401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FE4029-F018-46FA-97AA-0EA6DAE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33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520D6-9B7B-47AF-81A7-9772EC2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0C675C-559E-43D0-971D-C2478055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D34603-2D6D-4A5F-A647-EE9501035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D48F3C-9ED4-4C14-A098-CDE28E37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34042A-822D-4A5A-9974-7C37E42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4E62DC-77AD-4C21-9DA6-3E05929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5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1819B5-B3CD-4149-BBEB-BEE5457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B0DB56-5CE9-4481-9122-829AF1C5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3ADE8F-D639-4691-862E-2D2543508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01B6485-FCE3-4C4C-9138-16BE498AF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9898B4-1E25-4187-ADDA-D5A56E242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1BBA331-02AC-44E3-B3AF-CC2B30A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B99AD4-92FA-4053-BBB4-01FDD538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8E7AF29-4C90-4BA1-95CA-98F412CA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5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20B9C-C72E-4E78-B1DF-E234E103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A863A-2A81-4E08-8637-08D495A3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6F8D78-31DD-4870-822E-6B33CE40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1C45C-5A51-4596-8A6C-FDE5F51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7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38E158-86A5-4DC1-992B-723C033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BEDC6-8ECB-4D37-8F34-4BE451CB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47828-0D2A-4836-A79D-3E0CAF0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53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F6BCA-FCD6-45D0-86F5-D566EEDB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05D913-8796-443F-8D5F-31416F4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E6C57-B0DB-48D7-9BB4-E4BE8997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DEF9E7-B199-40F6-9AC0-D65B1DDF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973081-7CDC-4D0B-BD79-07E5E480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BD051A-907B-4A44-B73B-FA218A3C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13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0EF61-F48A-478B-96CB-B2911015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D6DBFC-51DA-47C5-9033-39C7A9EA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345A09-70F7-4172-8185-4F61F76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BD0188-2CC1-43DE-8C34-CD9320A6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BB3B27-D232-4757-B9FC-8AD1AA7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CA6446-F6A9-4D40-9C8B-C733890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0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3889CA-D6EC-429D-A09F-641D6F6A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A76677-AFCE-4EF0-BDA5-84D3449C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17FCA-405B-4981-BA84-57C97A399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68BF-1362-474A-8AD7-91E29083F8D7}" type="datetimeFigureOut">
              <a:rPr lang="el-GR" smtClean="0"/>
              <a:t>11/10/2021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262C3A-AC82-44B0-89FC-75065FE3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D39C7C-A522-4DE3-A96D-C6FE5CED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m4a"/><Relationship Id="rId7" Type="http://schemas.openxmlformats.org/officeDocument/2006/relationships/image" Target="../media/image13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4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6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m4a"/><Relationship Id="rId7" Type="http://schemas.openxmlformats.org/officeDocument/2006/relationships/image" Target="../media/image1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62BF61-C862-4EFD-B11B-3FDEED2DB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9393"/>
            <a:ext cx="9144000" cy="917683"/>
          </a:xfrm>
        </p:spPr>
        <p:txBody>
          <a:bodyPr/>
          <a:lstStyle/>
          <a:p>
            <a:r>
              <a:rPr lang="el-GR" altLang="el-GR" b="1" dirty="0"/>
              <a:t>ΛΟΓΟΤΕΧΝΙΚΕΣ ΘΕΩΡΙΕΣ</a:t>
            </a:r>
          </a:p>
        </p:txBody>
      </p:sp>
      <p:pic>
        <p:nvPicPr>
          <p:cNvPr id="5" name="Picture 16" descr="k0666208">
            <a:extLst>
              <a:ext uri="{FF2B5EF4-FFF2-40B4-BE49-F238E27FC236}">
                <a16:creationId xmlns:a16="http://schemas.microsoft.com/office/drawing/2014/main" id="{265CEAE9-89F3-4AD1-98DE-586AC5D3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60" y="1906402"/>
            <a:ext cx="3134303" cy="404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A13D6C6-C749-4BBE-8BFC-FA52CF9E4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Μαύρη13">
            <a:extLst>
              <a:ext uri="{FF2B5EF4-FFF2-40B4-BE49-F238E27FC236}">
                <a16:creationId xmlns:a16="http://schemas.microsoft.com/office/drawing/2014/main" id="{20487BC9-633C-4ABB-8193-AD1D26DE5C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0"/>
            <a:ext cx="4427537" cy="6858000"/>
          </a:xfrm>
        </p:spPr>
      </p:pic>
      <p:pic>
        <p:nvPicPr>
          <p:cNvPr id="6" name="Picture 2" descr="Μαύρη7">
            <a:extLst>
              <a:ext uri="{FF2B5EF4-FFF2-40B4-BE49-F238E27FC236}">
                <a16:creationId xmlns:a16="http://schemas.microsoft.com/office/drawing/2014/main" id="{003123ED-7F59-430E-AFF9-38B4B08CEB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43021" cy="6861608"/>
          </a:xfr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38E4343-09DF-4455-B429-B4ACC5C59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6048" y="796432"/>
            <a:ext cx="487363" cy="487363"/>
          </a:xfrm>
          <a:prstGeom prst="rect">
            <a:avLst/>
          </a:prstGeom>
        </p:spPr>
      </p:pic>
      <p:pic>
        <p:nvPicPr>
          <p:cNvPr id="8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DC70E95-502B-4C02-BBE5-5277CCAFAD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0074" y="318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Μαύρη8">
            <a:extLst>
              <a:ext uri="{FF2B5EF4-FFF2-40B4-BE49-F238E27FC236}">
                <a16:creationId xmlns:a16="http://schemas.microsoft.com/office/drawing/2014/main" id="{30F58920-AEA5-4074-B814-CE735EDE80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73600" cy="6858000"/>
          </a:xfr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7936CD2-F924-45D5-A36D-4EE9E7F1E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0438" y="1018374"/>
            <a:ext cx="487363" cy="487363"/>
          </a:xfrm>
          <a:prstGeom prst="rect">
            <a:avLst/>
          </a:prstGeom>
        </p:spPr>
      </p:pic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4F5D5C7-DC63-4A91-B1EA-F6D3C940A7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0337" y="46138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Μαύρη5">
            <a:extLst>
              <a:ext uri="{FF2B5EF4-FFF2-40B4-BE49-F238E27FC236}">
                <a16:creationId xmlns:a16="http://schemas.microsoft.com/office/drawing/2014/main" id="{29DE2715-1520-4668-8718-B6CEA9505EE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876"/>
            <a:ext cx="9144000" cy="6842125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37270E7-7A3D-4FE1-BBDB-412B8C32A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>
            <a:extLst>
              <a:ext uri="{FF2B5EF4-FFF2-40B4-BE49-F238E27FC236}">
                <a16:creationId xmlns:a16="http://schemas.microsoft.com/office/drawing/2014/main" id="{B3B3D139-552C-45E4-9CCF-0F4F7853A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88" y="25654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4000">
                <a:latin typeface="Arial" charset="0"/>
              </a:rPr>
              <a:t>ΠΙΣΩ ΑΠΟ ΤΑ ΚΕΙΜΕΝΑ ΥΠΑΡΧΕΙ ΕΝΑΣ ΔΗΜΙΟΥΡΓΟΣ</a:t>
            </a:r>
            <a:br>
              <a:rPr lang="el-GR" sz="4000">
                <a:latin typeface="Arial" charset="0"/>
              </a:rPr>
            </a:br>
            <a:br>
              <a:rPr lang="el-GR" sz="4000">
                <a:latin typeface="Arial" charset="0"/>
              </a:rPr>
            </a:br>
            <a:br>
              <a:rPr lang="el-GR" sz="4000">
                <a:latin typeface="Arial" charset="0"/>
              </a:rPr>
            </a:br>
            <a:r>
              <a:rPr lang="el-GR" sz="4000">
                <a:latin typeface="Arial" charset="0"/>
              </a:rPr>
              <a:t>ΔΕΝ ΜΠΟΡΟΥΜΕ ΝΑ ΚΑΤΑΝΟΗΣΟΥΜΕ ΤΟ ΚΕΙΜΕΝΟ ΑΝ ΔΕΝ ΓΝΩΡΙΖΟΥΜΕ </a:t>
            </a:r>
            <a:br>
              <a:rPr lang="el-GR" sz="4000">
                <a:latin typeface="Arial" charset="0"/>
              </a:rPr>
            </a:br>
            <a:r>
              <a:rPr lang="el-GR" sz="40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ΤΟ</a:t>
            </a:r>
            <a:r>
              <a:rPr lang="el-GR" sz="400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sz="40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ΣΥΓΓΡΑΦΕΑ </a:t>
            </a:r>
            <a:br>
              <a:rPr lang="el-GR" sz="40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l-GR" sz="40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ΚΑΙ </a:t>
            </a:r>
            <a:br>
              <a:rPr lang="el-GR" sz="40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l-GR" sz="40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ΤΗΝ ΕΠΟΧΗ ΤΟΥ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423E31A-2A7F-41FD-9CA2-8B6AB818F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bxp221420">
            <a:extLst>
              <a:ext uri="{FF2B5EF4-FFF2-40B4-BE49-F238E27FC236}">
                <a16:creationId xmlns:a16="http://schemas.microsoft.com/office/drawing/2014/main" id="{4AF2CC11-029F-4B19-A8F1-45427788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4" y="2060575"/>
            <a:ext cx="266382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>
            <a:extLst>
              <a:ext uri="{FF2B5EF4-FFF2-40B4-BE49-F238E27FC236}">
                <a16:creationId xmlns:a16="http://schemas.microsoft.com/office/drawing/2014/main" id="{86F05F22-E82A-4856-B922-513AA6C8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z="4000"/>
              <a:t>Κυριότερες λογοτεχνικές θεωρίες</a:t>
            </a:r>
            <a:br>
              <a:rPr lang="el-GR" altLang="el-GR" sz="4000"/>
            </a:br>
            <a:endParaRPr lang="el-GR" altLang="el-GR" sz="4000"/>
          </a:p>
        </p:txBody>
      </p:sp>
      <p:sp>
        <p:nvSpPr>
          <p:cNvPr id="3076" name="Rectangle 6">
            <a:extLst>
              <a:ext uri="{FF2B5EF4-FFF2-40B4-BE49-F238E27FC236}">
                <a16:creationId xmlns:a16="http://schemas.microsoft.com/office/drawing/2014/main" id="{F5179316-805F-4AF5-9892-4D576719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3388" y="2332038"/>
            <a:ext cx="8229600" cy="4525962"/>
          </a:xfrm>
        </p:spPr>
        <p:txBody>
          <a:bodyPr/>
          <a:lstStyle/>
          <a:p>
            <a:r>
              <a:rPr lang="el-GR" altLang="el-GR"/>
              <a:t>Ιστορική (ο συγγραφέας)</a:t>
            </a:r>
          </a:p>
          <a:p>
            <a:r>
              <a:rPr lang="el-GR" altLang="el-GR"/>
              <a:t>Μαρξιστική θεωρία</a:t>
            </a:r>
          </a:p>
          <a:p>
            <a:r>
              <a:rPr lang="el-GR" altLang="el-GR"/>
              <a:t>Στρουκτουραλιστική θεωρία</a:t>
            </a:r>
          </a:p>
          <a:p>
            <a:r>
              <a:rPr lang="el-GR" altLang="el-GR"/>
              <a:t>Φορμαλιστική θεωρία</a:t>
            </a:r>
          </a:p>
          <a:p>
            <a:r>
              <a:rPr lang="el-GR" altLang="el-GR"/>
              <a:t>Ψυχαναλυτική θεωρία</a:t>
            </a:r>
          </a:p>
          <a:p>
            <a:r>
              <a:rPr lang="el-GR" altLang="el-GR"/>
              <a:t>Αναγνωστικές θεωρίες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0A91981-F8A7-41F9-9B60-F9C89323F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D8C79A33-08AA-479E-BD27-585F8698A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0" y="115888"/>
            <a:ext cx="9144000" cy="4525962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l-GR" altLang="el-GR" sz="3600">
                <a:solidFill>
                  <a:srgbClr val="FF3300"/>
                </a:solidFill>
                <a:latin typeface="Arial" panose="020B0604020202020204" pitchFamily="34" charset="0"/>
              </a:rPr>
              <a:t>ΕΠΙΚΟΙΝΩΝΙΑ (ΛΟΓΟΤΕΧΝΙΑ)</a:t>
            </a:r>
          </a:p>
        </p:txBody>
      </p:sp>
      <p:sp>
        <p:nvSpPr>
          <p:cNvPr id="4099" name="Rectangle 6">
            <a:extLst>
              <a:ext uri="{FF2B5EF4-FFF2-40B4-BE49-F238E27FC236}">
                <a16:creationId xmlns:a16="http://schemas.microsoft.com/office/drawing/2014/main" id="{6978FD36-4A01-4AEF-93BC-0E42329CB637}"/>
              </a:ext>
            </a:extLst>
          </p:cNvPr>
          <p:cNvSpPr>
            <a:spLocks/>
          </p:cNvSpPr>
          <p:nvPr/>
        </p:nvSpPr>
        <p:spPr bwMode="auto">
          <a:xfrm>
            <a:off x="1524000" y="3860801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l-GR" altLang="el-GR">
                <a:latin typeface="Arial" panose="020B0604020202020204" pitchFamily="34" charset="0"/>
              </a:rPr>
              <a:t>ΜΗΝΥΜΑ (Κείμενο)</a:t>
            </a:r>
          </a:p>
        </p:txBody>
      </p:sp>
      <p:sp>
        <p:nvSpPr>
          <p:cNvPr id="4100" name="Rectangle 7">
            <a:extLst>
              <a:ext uri="{FF2B5EF4-FFF2-40B4-BE49-F238E27FC236}">
                <a16:creationId xmlns:a16="http://schemas.microsoft.com/office/drawing/2014/main" id="{FA68560E-B265-44BD-B88E-BF10D2B90446}"/>
              </a:ext>
            </a:extLst>
          </p:cNvPr>
          <p:cNvSpPr>
            <a:spLocks/>
          </p:cNvSpPr>
          <p:nvPr/>
        </p:nvSpPr>
        <p:spPr bwMode="auto">
          <a:xfrm>
            <a:off x="1524000" y="5589588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l-GR" altLang="el-GR">
                <a:latin typeface="Arial" panose="020B0604020202020204" pitchFamily="34" charset="0"/>
              </a:rPr>
              <a:t>ΔΕΚΤΗΣ (Αναγνώστης)</a:t>
            </a:r>
          </a:p>
        </p:txBody>
      </p:sp>
      <p:sp>
        <p:nvSpPr>
          <p:cNvPr id="4101" name="Rectangle 8">
            <a:extLst>
              <a:ext uri="{FF2B5EF4-FFF2-40B4-BE49-F238E27FC236}">
                <a16:creationId xmlns:a16="http://schemas.microsoft.com/office/drawing/2014/main" id="{77398C98-917A-4D6A-ACD1-791171956B80}"/>
              </a:ext>
            </a:extLst>
          </p:cNvPr>
          <p:cNvSpPr>
            <a:spLocks/>
          </p:cNvSpPr>
          <p:nvPr/>
        </p:nvSpPr>
        <p:spPr bwMode="auto">
          <a:xfrm>
            <a:off x="1524000" y="2205038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l-GR" altLang="el-GR">
                <a:latin typeface="Arial" panose="020B0604020202020204" pitchFamily="34" charset="0"/>
              </a:rPr>
              <a:t>ΠΟΜΠΟΣ (Συγγραφέας)</a:t>
            </a:r>
          </a:p>
        </p:txBody>
      </p:sp>
      <p:sp>
        <p:nvSpPr>
          <p:cNvPr id="4102" name="Line 9">
            <a:extLst>
              <a:ext uri="{FF2B5EF4-FFF2-40B4-BE49-F238E27FC236}">
                <a16:creationId xmlns:a16="http://schemas.microsoft.com/office/drawing/2014/main" id="{D204DD7E-0A87-49A3-9792-399C73BD60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563" y="285273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3" name="Line 11">
            <a:extLst>
              <a:ext uri="{FF2B5EF4-FFF2-40B4-BE49-F238E27FC236}">
                <a16:creationId xmlns:a16="http://schemas.microsoft.com/office/drawing/2014/main" id="{82A8DF28-CBAF-436F-8334-8AB3595D5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4563" y="4508501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4104" name="Picture 12" descr="f109fa18e5">
            <a:extLst>
              <a:ext uri="{FF2B5EF4-FFF2-40B4-BE49-F238E27FC236}">
                <a16:creationId xmlns:a16="http://schemas.microsoft.com/office/drawing/2014/main" id="{FD8EDFF8-3F78-421F-B136-FDFEC46DF8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781301"/>
            <a:ext cx="1881188" cy="2665413"/>
          </a:xfr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8A45138-DE19-453F-8D67-107996F5B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6">
            <a:extLst>
              <a:ext uri="{FF2B5EF4-FFF2-40B4-BE49-F238E27FC236}">
                <a16:creationId xmlns:a16="http://schemas.microsoft.com/office/drawing/2014/main" id="{F0E9A3FD-4BB6-42E1-8693-A47FC1D7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716339"/>
            <a:ext cx="7920038" cy="2643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5123" name="Rectangle 8">
            <a:extLst>
              <a:ext uri="{FF2B5EF4-FFF2-40B4-BE49-F238E27FC236}">
                <a16:creationId xmlns:a16="http://schemas.microsoft.com/office/drawing/2014/main" id="{33E1B813-53CB-48F3-A014-2FDCF18B8BBA}"/>
              </a:ext>
            </a:extLst>
          </p:cNvPr>
          <p:cNvSpPr>
            <a:spLocks/>
          </p:cNvSpPr>
          <p:nvPr/>
        </p:nvSpPr>
        <p:spPr bwMode="auto">
          <a:xfrm>
            <a:off x="3935413" y="4076701"/>
            <a:ext cx="48244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1800"/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5400"/>
              <a:t>Ο ΣΥΓΓΡΑΦΕΑΣ</a:t>
            </a:r>
          </a:p>
        </p:txBody>
      </p:sp>
      <p:pic>
        <p:nvPicPr>
          <p:cNvPr id="5124" name="Picture 13" descr="szo0433">
            <a:extLst>
              <a:ext uri="{FF2B5EF4-FFF2-40B4-BE49-F238E27FC236}">
                <a16:creationId xmlns:a16="http://schemas.microsoft.com/office/drawing/2014/main" id="{2BA08C93-959B-4893-B964-63A8252B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484313"/>
            <a:ext cx="21605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15">
            <a:extLst>
              <a:ext uri="{FF2B5EF4-FFF2-40B4-BE49-F238E27FC236}">
                <a16:creationId xmlns:a16="http://schemas.microsoft.com/office/drawing/2014/main" id="{E4EFA1AB-2BDC-4CDD-97D8-E64754078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188914"/>
            <a:ext cx="7772400" cy="1470025"/>
          </a:xfrm>
          <a:noFill/>
        </p:spPr>
        <p:txBody>
          <a:bodyPr>
            <a:normAutofit fontScale="90000"/>
          </a:bodyPr>
          <a:lstStyle/>
          <a:p>
            <a:r>
              <a:rPr lang="el-GR" altLang="el-GR" b="1">
                <a:latin typeface="Arial" panose="020B0604020202020204" pitchFamily="34" charset="0"/>
              </a:rPr>
              <a:t>ΙΣΤΟΡΙΚΗ ΠΡΟΣΕΓΓΙΣΗ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FD7DDD5-9A62-48F0-96A8-42D21DD4A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7A0224A8-36E0-4575-B03B-634B4FAA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dirty="0"/>
              <a:t>	</a:t>
            </a:r>
            <a:r>
              <a:rPr lang="el-GR" altLang="el-GR" sz="2400" b="1" dirty="0"/>
              <a:t>Το </a:t>
            </a:r>
            <a:r>
              <a:rPr lang="el-GR" altLang="el-GR" sz="2400" b="1" dirty="0" err="1"/>
              <a:t>τρελοβάπορο</a:t>
            </a:r>
            <a:endParaRPr lang="el-GR" altLang="el-GR" sz="2400" b="1" dirty="0"/>
          </a:p>
          <a:p>
            <a:pPr>
              <a:lnSpc>
                <a:spcPct val="80000"/>
              </a:lnSpc>
            </a:pPr>
            <a:endParaRPr lang="en-US" altLang="el-GR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2000" dirty="0"/>
              <a:t>	Βαπόρι στολισμένο βγαίνει στα βουνά</a:t>
            </a:r>
            <a:br>
              <a:rPr lang="el-GR" altLang="el-GR" sz="2000" dirty="0"/>
            </a:br>
            <a:r>
              <a:rPr lang="el-GR" altLang="el-GR" sz="2000" dirty="0"/>
              <a:t>  κι αρχίζει τις μανούβρες «βίρα-</a:t>
            </a:r>
            <a:r>
              <a:rPr lang="el-GR" altLang="el-GR" sz="2000" dirty="0" err="1"/>
              <a:t>μάινα</a:t>
            </a:r>
            <a:r>
              <a:rPr lang="el-GR" altLang="el-GR" sz="2000" dirty="0"/>
              <a:t>»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Την άγκυρα φουντάρει στις κουκουναριές</a:t>
            </a:r>
            <a:br>
              <a:rPr lang="el-GR" altLang="el-GR" sz="2000" dirty="0"/>
            </a:br>
            <a:r>
              <a:rPr lang="el-GR" altLang="el-GR" sz="2000" dirty="0"/>
              <a:t>  φορτώνει φρέσκο αέρα κι απ’ τις δυο μεριές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Είναι από μαύρη πέτρα κι είναι απ’ όνειρο</a:t>
            </a:r>
            <a:br>
              <a:rPr lang="el-GR" altLang="el-GR" sz="2000" dirty="0"/>
            </a:br>
            <a:r>
              <a:rPr lang="el-GR" altLang="el-GR" sz="2000" dirty="0"/>
              <a:t>  κι έχει λοστρόμο αθώο ναύτη πονηρό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Από τα βάθη φτάνει τους παλιούς καιρούς</a:t>
            </a:r>
            <a:br>
              <a:rPr lang="el-GR" altLang="el-GR" sz="2000" dirty="0"/>
            </a:br>
            <a:r>
              <a:rPr lang="el-GR" altLang="el-GR" sz="2000" dirty="0"/>
              <a:t>  βάσανα ξεφορτώνει κι αναστεναγμούς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Έλα Χριστέ και Κύριε λέω κι απορώ</a:t>
            </a:r>
            <a:br>
              <a:rPr lang="el-GR" altLang="el-GR" sz="2000" dirty="0"/>
            </a:br>
            <a:r>
              <a:rPr lang="el-GR" altLang="el-GR" sz="2000" dirty="0"/>
              <a:t>  τέτοιο τρελό βαπόρι </a:t>
            </a:r>
            <a:r>
              <a:rPr lang="el-GR" altLang="el-GR" sz="2000" dirty="0" err="1"/>
              <a:t>τρελοβάπορο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Χρόνους μας ταξιδεύει δε βουλιάξαμε</a:t>
            </a:r>
            <a:br>
              <a:rPr lang="el-GR" altLang="el-GR" sz="2000" dirty="0"/>
            </a:br>
            <a:r>
              <a:rPr lang="el-GR" altLang="el-GR" sz="2000" dirty="0"/>
              <a:t>  χίλιους </a:t>
            </a:r>
            <a:r>
              <a:rPr lang="el-GR" altLang="el-GR" sz="2000" dirty="0" err="1"/>
              <a:t>καπεταναίους</a:t>
            </a:r>
            <a:r>
              <a:rPr lang="el-GR" altLang="el-GR" sz="2000" dirty="0"/>
              <a:t> τούς αλλάξαμε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Κατακλυσμούς ποτέ δε λογαριάσαμε</a:t>
            </a:r>
            <a:br>
              <a:rPr lang="el-GR" altLang="el-GR" sz="2000" dirty="0"/>
            </a:br>
            <a:r>
              <a:rPr lang="el-GR" altLang="el-GR" sz="2000" dirty="0"/>
              <a:t>  μπήκαμε </a:t>
            </a:r>
            <a:r>
              <a:rPr lang="el-GR" altLang="el-GR" sz="2000" dirty="0" err="1"/>
              <a:t>μέσ</a:t>
            </a:r>
            <a:r>
              <a:rPr lang="el-GR" altLang="el-GR" sz="2000" dirty="0"/>
              <a:t>’ στα όλα και περάσαμε</a:t>
            </a:r>
            <a:br>
              <a:rPr lang="el-GR" altLang="el-GR" sz="2000" dirty="0"/>
            </a:br>
            <a:r>
              <a:rPr lang="el-GR" altLang="el-GR" sz="2000" dirty="0"/>
              <a:t> </a:t>
            </a:r>
            <a:br>
              <a:rPr lang="el-GR" altLang="el-GR" sz="2000" dirty="0"/>
            </a:br>
            <a:r>
              <a:rPr lang="el-GR" altLang="el-GR" sz="2000" dirty="0"/>
              <a:t>Κι έχουμε στο κατάρτι μας βιγλάτορα</a:t>
            </a:r>
            <a:br>
              <a:rPr lang="el-GR" altLang="el-GR" sz="2000" dirty="0"/>
            </a:br>
            <a:r>
              <a:rPr lang="el-GR" altLang="el-GR" sz="2000" dirty="0"/>
              <a:t>  παντοτινό  τον Ήλιο τον </a:t>
            </a:r>
            <a:r>
              <a:rPr lang="el-GR" altLang="el-GR" sz="2000" dirty="0" err="1"/>
              <a:t>Ηλιάτορα</a:t>
            </a:r>
            <a:r>
              <a:rPr lang="el-GR" altLang="el-GR" sz="2000" dirty="0"/>
              <a:t>!</a:t>
            </a:r>
            <a:br>
              <a:rPr lang="el-GR" altLang="el-GR" sz="2000" dirty="0"/>
            </a:br>
            <a:endParaRPr lang="el-GR" altLang="el-GR" sz="2000" dirty="0"/>
          </a:p>
        </p:txBody>
      </p:sp>
      <p:pic>
        <p:nvPicPr>
          <p:cNvPr id="6147" name="Picture 5" descr="Οδυσσέας Ελύτης">
            <a:extLst>
              <a:ext uri="{FF2B5EF4-FFF2-40B4-BE49-F238E27FC236}">
                <a16:creationId xmlns:a16="http://schemas.microsoft.com/office/drawing/2014/main" id="{0B60FB85-9A16-49D1-B69A-EE1A69163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125538"/>
            <a:ext cx="35607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DD22039-99F6-4401-9908-C5D50CC24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4822" y="281527"/>
            <a:ext cx="487363" cy="487363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700803A-8104-4D5B-B598-341D16C097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535" y="56702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>
            <a:extLst>
              <a:ext uri="{FF2B5EF4-FFF2-40B4-BE49-F238E27FC236}">
                <a16:creationId xmlns:a16="http://schemas.microsoft.com/office/drawing/2014/main" id="{AFEEB329-9ECC-4B9E-8DFC-B7496FD0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51" y="2503257"/>
            <a:ext cx="9891436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l-GR" sz="4000" dirty="0">
                <a:latin typeface="Arial" charset="0"/>
              </a:rPr>
              <a:t>ΠΙΣΩ ΑΠΟ ΤΑ ΚΕΙΜΕΝΑ ΥΠΑΡΧΕΙ ΕΝΑΣ ΔΗΜΙΟΥΡΓΟΣ</a:t>
            </a:r>
            <a:br>
              <a:rPr lang="el-GR" sz="4000" dirty="0">
                <a:latin typeface="Arial" charset="0"/>
              </a:rPr>
            </a:br>
            <a:br>
              <a:rPr lang="el-GR" sz="4000" dirty="0">
                <a:latin typeface="Arial" charset="0"/>
              </a:rPr>
            </a:br>
            <a:br>
              <a:rPr lang="el-GR" sz="4000" dirty="0">
                <a:latin typeface="Arial" charset="0"/>
              </a:rPr>
            </a:br>
            <a:r>
              <a:rPr lang="el-GR" sz="4000" dirty="0">
                <a:latin typeface="Arial" charset="0"/>
              </a:rPr>
              <a:t>ΔΕΝ ΜΠΟΡΟΥΜΕ ΝΑ ΚΑΤΑΝΟΗΣΟΥΜΕ ΤΟ ΚΕΙΜΕΝΟ ΑΝ ΔΕΝ ΓΝΩΡΙΖΟΥΜΕ </a:t>
            </a:r>
            <a:br>
              <a:rPr lang="el-GR" sz="4000" dirty="0">
                <a:latin typeface="Arial" charset="0"/>
              </a:rPr>
            </a:br>
            <a:br>
              <a:rPr lang="el-GR" sz="4000" dirty="0">
                <a:latin typeface="Arial" charset="0"/>
              </a:rPr>
            </a:br>
            <a:br>
              <a:rPr lang="el-GR" sz="4000" dirty="0">
                <a:latin typeface="Arial" charset="0"/>
              </a:rPr>
            </a:br>
            <a:r>
              <a:rPr lang="el-G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ΤΟ</a:t>
            </a:r>
            <a:r>
              <a:rPr lang="el-GR" sz="4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ΣΥΓΓΡΑΦΕΑ </a:t>
            </a:r>
            <a:br>
              <a:rPr lang="el-G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l-G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ΚΑΙ </a:t>
            </a:r>
            <a:br>
              <a:rPr lang="el-G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l-G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ΤΗΝ ΕΠΟΧΗ ΤΟΥ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871C5C1-2926-4298-9682-3EDCCD71F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CF479034-AA1B-46A6-B652-F142D7811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4" y="49792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Μαύρη1">
            <a:extLst>
              <a:ext uri="{FF2B5EF4-FFF2-40B4-BE49-F238E27FC236}">
                <a16:creationId xmlns:a16="http://schemas.microsoft.com/office/drawing/2014/main" id="{FEC66D91-6672-4F43-9C78-C46D5A6764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500563" cy="6858000"/>
          </a:xfrm>
        </p:spPr>
      </p:pic>
      <p:pic>
        <p:nvPicPr>
          <p:cNvPr id="9219" name="Picture 3" descr="Μαύρη2">
            <a:extLst>
              <a:ext uri="{FF2B5EF4-FFF2-40B4-BE49-F238E27FC236}">
                <a16:creationId xmlns:a16="http://schemas.microsoft.com/office/drawing/2014/main" id="{477D661E-52B8-4EE4-A9A6-6B951D94DF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4238" y="0"/>
            <a:ext cx="4703762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F79D556-86B7-48B2-BE99-91C67DA8C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Μαύρη10">
            <a:extLst>
              <a:ext uri="{FF2B5EF4-FFF2-40B4-BE49-F238E27FC236}">
                <a16:creationId xmlns:a16="http://schemas.microsoft.com/office/drawing/2014/main" id="{8E2ECA5C-8916-494A-8563-F2783B392E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716463" cy="6858000"/>
          </a:xfrm>
        </p:spPr>
      </p:pic>
      <p:pic>
        <p:nvPicPr>
          <p:cNvPr id="12291" name="Picture 3" descr="Μαύρη13">
            <a:extLst>
              <a:ext uri="{FF2B5EF4-FFF2-40B4-BE49-F238E27FC236}">
                <a16:creationId xmlns:a16="http://schemas.microsoft.com/office/drawing/2014/main" id="{AD5AC811-5F7C-4257-8F13-7726CF4E0D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0"/>
            <a:ext cx="4427537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39AD329-C75A-418A-923A-80393A054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Μαύρη9">
            <a:extLst>
              <a:ext uri="{FF2B5EF4-FFF2-40B4-BE49-F238E27FC236}">
                <a16:creationId xmlns:a16="http://schemas.microsoft.com/office/drawing/2014/main" id="{854D0DCE-5974-48AB-944B-870705BC4C9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0"/>
            <a:ext cx="4683125" cy="6858000"/>
          </a:xfrm>
        </p:spPr>
      </p:pic>
      <p:pic>
        <p:nvPicPr>
          <p:cNvPr id="13315" name="Picture 3" descr="Μαύρη11">
            <a:extLst>
              <a:ext uri="{FF2B5EF4-FFF2-40B4-BE49-F238E27FC236}">
                <a16:creationId xmlns:a16="http://schemas.microsoft.com/office/drawing/2014/main" id="{29ADDA9C-E147-4936-A595-0D36ABF984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799" y="0"/>
            <a:ext cx="4648200" cy="6858000"/>
          </a:xfrm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BD58C75-B967-4F5B-BB54-E9409BB11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2318" y="4809139"/>
            <a:ext cx="487363" cy="487363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85770A9-1667-4B77-804A-029A64CCA3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7244" y="59809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236</Words>
  <Application>Microsoft Office PowerPoint</Application>
  <PresentationFormat>Ευρεία οθόνη</PresentationFormat>
  <Paragraphs>20</Paragraphs>
  <Slides>13</Slides>
  <Notes>0</Notes>
  <HiddenSlides>0</HiddenSlides>
  <MMClips>18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Θέμα του Office</vt:lpstr>
      <vt:lpstr>ΛΟΓΟΤΕΧΝΙΚΕΣ ΘΕΩΡΙΕΣ</vt:lpstr>
      <vt:lpstr>Κυριότερες λογοτεχνικές θεωρίες </vt:lpstr>
      <vt:lpstr>Παρουσίαση του PowerPoint</vt:lpstr>
      <vt:lpstr>ΙΣΤΟΡΙΚΗ ΠΡΟΣΕΓΓΙΣΗ</vt:lpstr>
      <vt:lpstr>Παρουσίαση του PowerPoint</vt:lpstr>
      <vt:lpstr>ΠΙΣΩ ΑΠΟ ΤΑ ΚΕΙΜΕΝΑ ΥΠΑΡΧΕΙ ΕΝΑΣ ΔΗΜΙΟΥΡΓΟΣ   ΔΕΝ ΜΠΟΡΟΥΜΕ ΝΑ ΚΑΤΑΝΟΗΣΟΥΜΕ ΤΟ ΚΕΙΜΕΝΟ ΑΝ ΔΕΝ ΓΝΩΡΙΖΟΥΜΕ    ΤΟ ΣΥΓΓΡΑΦΕΑ  ΚΑΙ  ΤΗΝ ΕΠΟΧΗ ΤΟΥ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ΠΙΣΩ ΑΠΟ ΤΑ ΚΕΙΜΕΝΑ ΥΠΑΡΧΕΙ ΕΝΑΣ ΔΗΜΙΟΥΡΓΟΣ   ΔΕΝ ΜΠΟΡΟΥΜΕ ΝΑ ΚΑΤΑΝΟΗΣΟΥΜΕ ΤΟ ΚΕΙΜΕΝΟ ΑΝ ΔΕΝ ΓΝΩΡΙΖΟΥΜΕ  ΤΟ ΣΥΓΓΡΑΦΕΑ  ΚΑΙ  ΤΗΝ ΕΠΟΧΗ ΤΟΥ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ΛΟΓΟΤΕΧΝΙΚΕΣ ΘΕΩΡΙΕΣ</dc:title>
  <dc:creator>Dimitra Makrynioti</dc:creator>
  <cp:lastModifiedBy>Dimitra Makrynioti</cp:lastModifiedBy>
  <cp:revision>16</cp:revision>
  <dcterms:created xsi:type="dcterms:W3CDTF">2021-10-11T07:46:50Z</dcterms:created>
  <dcterms:modified xsi:type="dcterms:W3CDTF">2021-10-11T09:41:35Z</dcterms:modified>
</cp:coreProperties>
</file>