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38" r:id="rId2"/>
    <p:sldId id="688" r:id="rId3"/>
    <p:sldId id="734" r:id="rId4"/>
    <p:sldId id="735" r:id="rId5"/>
    <p:sldId id="737" r:id="rId6"/>
    <p:sldId id="736" r:id="rId7"/>
    <p:sldId id="696" r:id="rId8"/>
    <p:sldId id="579" r:id="rId9"/>
    <p:sldId id="563" r:id="rId10"/>
    <p:sldId id="597" r:id="rId11"/>
    <p:sldId id="599" r:id="rId12"/>
    <p:sldId id="598" r:id="rId13"/>
    <p:sldId id="742" r:id="rId14"/>
    <p:sldId id="723" r:id="rId15"/>
    <p:sldId id="542" r:id="rId16"/>
    <p:sldId id="697" r:id="rId17"/>
    <p:sldId id="727" r:id="rId18"/>
    <p:sldId id="740" r:id="rId19"/>
    <p:sldId id="647" r:id="rId20"/>
    <p:sldId id="592" r:id="rId21"/>
    <p:sldId id="593" r:id="rId22"/>
    <p:sldId id="594" r:id="rId23"/>
    <p:sldId id="595" r:id="rId24"/>
    <p:sldId id="566" r:id="rId25"/>
    <p:sldId id="724" r:id="rId26"/>
    <p:sldId id="725" r:id="rId27"/>
    <p:sldId id="726" r:id="rId28"/>
    <p:sldId id="698" r:id="rId29"/>
    <p:sldId id="711" r:id="rId3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823EEE-EC4B-47A9-8AC4-A1E9C03AE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6973F98-388B-4ECC-9BF9-5467E8485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14DF682-28F9-4186-B49F-1ECCDDDA5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567F607-7DD5-4977-B82E-AEA3998B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24000E1-2B22-48DB-8A77-8202A915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180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26FD9C-38C0-4C51-AA81-BC1519B2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31905F2-F0F6-4308-987E-FBF3EB7E4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7C93773-02F4-4730-9CDE-BF02DCFD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06BA96-E372-43A4-BA6A-5D0F21ADA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D987BE4-3AC3-4EB4-AC70-9AAB895D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496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67513849-8E93-4B97-886E-41382DF65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3F2E8BA-4608-4C48-9D20-3A49117E9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0CE51A9-F764-45BE-B431-E45C034B1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7FD0F2A-64B4-4E4D-B01F-373CF31C2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2D4FF1F-E9DA-463C-92F9-16764029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3449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3 - Θέση ημερομηνίας">
            <a:extLst>
              <a:ext uri="{FF2B5EF4-FFF2-40B4-BE49-F238E27FC236}">
                <a16:creationId xmlns:a16="http://schemas.microsoft.com/office/drawing/2014/main" id="{AFF33385-1608-F640-CB4C-E097EB880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F0E63-C444-4AF9-BCF0-554226B81199}" type="datetimeFigureOut">
              <a:rPr lang="el-GR"/>
              <a:pPr>
                <a:defRPr/>
              </a:pPr>
              <a:t>30/10/2022</a:t>
            </a:fld>
            <a:endParaRPr lang="el-GR" dirty="0"/>
          </a:p>
        </p:txBody>
      </p:sp>
      <p:sp>
        <p:nvSpPr>
          <p:cNvPr id="4" name="4 - Θέση υποσέλιδου">
            <a:extLst>
              <a:ext uri="{FF2B5EF4-FFF2-40B4-BE49-F238E27FC236}">
                <a16:creationId xmlns:a16="http://schemas.microsoft.com/office/drawing/2014/main" id="{D9089AAF-E687-03E2-53A3-8405F5245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>
            <a:extLst>
              <a:ext uri="{FF2B5EF4-FFF2-40B4-BE49-F238E27FC236}">
                <a16:creationId xmlns:a16="http://schemas.microsoft.com/office/drawing/2014/main" id="{2C11CC66-3788-C254-5B5B-FC280CF30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C7CBC-4EB9-4904-A7BD-4222553E7AF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29542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3 - Θέση ημερομηνίας">
            <a:extLst>
              <a:ext uri="{FF2B5EF4-FFF2-40B4-BE49-F238E27FC236}">
                <a16:creationId xmlns:a16="http://schemas.microsoft.com/office/drawing/2014/main" id="{79C7D581-5D6D-11BA-3388-E212AC5B5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DB2E8-A7F1-4DC1-A051-4C247D97B756}" type="datetimeFigureOut">
              <a:rPr lang="el-GR"/>
              <a:pPr>
                <a:defRPr/>
              </a:pPr>
              <a:t>30/10/2022</a:t>
            </a:fld>
            <a:endParaRPr lang="el-GR" dirty="0"/>
          </a:p>
        </p:txBody>
      </p:sp>
      <p:sp>
        <p:nvSpPr>
          <p:cNvPr id="8" name="4 - Θέση υποσέλιδου">
            <a:extLst>
              <a:ext uri="{FF2B5EF4-FFF2-40B4-BE49-F238E27FC236}">
                <a16:creationId xmlns:a16="http://schemas.microsoft.com/office/drawing/2014/main" id="{C9DF8DAC-776D-F65B-293F-3632B90F6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>
            <a:extLst>
              <a:ext uri="{FF2B5EF4-FFF2-40B4-BE49-F238E27FC236}">
                <a16:creationId xmlns:a16="http://schemas.microsoft.com/office/drawing/2014/main" id="{52C13D18-FE2C-9B68-9127-C3668A1FB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2E5A6-3F72-4AF8-A721-44DB93C4DD34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647595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3 - Θέση ημερομηνίας">
            <a:extLst>
              <a:ext uri="{FF2B5EF4-FFF2-40B4-BE49-F238E27FC236}">
                <a16:creationId xmlns:a16="http://schemas.microsoft.com/office/drawing/2014/main" id="{BA05E760-709F-15C9-AD4C-9ECE4B0F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8783-0D7F-4EBE-8801-61E65A5EE68B}" type="datetimeFigureOut">
              <a:rPr lang="el-GR"/>
              <a:pPr>
                <a:defRPr/>
              </a:pPr>
              <a:t>30/10/2022</a:t>
            </a:fld>
            <a:endParaRPr lang="el-GR" dirty="0"/>
          </a:p>
        </p:txBody>
      </p:sp>
      <p:sp>
        <p:nvSpPr>
          <p:cNvPr id="7" name="4 - Θέση υποσέλιδου">
            <a:extLst>
              <a:ext uri="{FF2B5EF4-FFF2-40B4-BE49-F238E27FC236}">
                <a16:creationId xmlns:a16="http://schemas.microsoft.com/office/drawing/2014/main" id="{456650D0-9249-D27B-EEBB-97989C0B3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5 - Θέση αριθμού διαφάνειας">
            <a:extLst>
              <a:ext uri="{FF2B5EF4-FFF2-40B4-BE49-F238E27FC236}">
                <a16:creationId xmlns:a16="http://schemas.microsoft.com/office/drawing/2014/main" id="{FD020293-435C-EDC3-62A7-8D1ACF60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4007E-76ED-4570-BDF2-69A779E6CEF7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231747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0683C9-3423-46E6-80FC-286C28815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9BD616-43E3-4907-BD86-1CEA1EAA5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0901D95-5B46-4101-AA78-529C0B93F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EE2D025-4C22-442E-B706-BD63FCA6C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4BC5C62-0FE8-408E-99CE-2D706D71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5757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E6A62A-A66E-4139-8969-98DC2D34E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651E03F-109B-471A-AA2C-2E309879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83DC346-EB0B-4133-9373-4023D901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795A84B-9B14-4888-8D1D-553A401E5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2FE4029-F018-46FA-97AA-0EA6DAE51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833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2520D6-9B7B-47AF-81A7-9772EC221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F0C675C-559E-43D0-971D-C2478055F0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ED34603-2D6D-4A5F-A647-EE9501035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2D48F3C-9ED4-4C14-A098-CDE28E37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C34042A-822D-4A5A-9974-7C37E42FB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94E62DC-77AD-4C21-9DA6-3E05929B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7529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1819B5-B3CD-4149-BBEB-BEE5457B7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0B0DB56-5CE9-4481-9122-829AF1C51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73ADE8F-D639-4691-862E-2D2543508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401B6485-FCE3-4C4C-9138-16BE498AF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A9898B4-1E25-4187-ADDA-D5A56E242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1BBA331-02AC-44E3-B3AF-CC2B30A3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8DB99AD4-92FA-4053-BBB4-01FDD538A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8E7AF29-4C90-4BA1-95CA-98F412CA3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5538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220B9C-C72E-4E78-B1DF-E234E103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7FA863A-2A81-4E08-8637-08D495A38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D6F8D78-31DD-4870-822E-6B33CE405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0A1C45C-5A51-4596-8A6C-FDE5F51D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367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E38E158-86A5-4DC1-992B-723C0338C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0FBEDC6-8ECB-4D37-8F34-4BE451CB2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5447828-0D2A-4836-A79D-3E0CAF05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153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2F6BCA-FCD6-45D0-86F5-D566EEDB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205D913-8796-443F-8D5F-31416F4B1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99E6C57-B0DB-48D7-9BB4-E4BE89974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8DEF9E7-B199-40F6-9AC0-D65B1DDF0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4973081-7CDC-4D0B-BD79-07E5E4806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FBD051A-907B-4A44-B73B-FA218A3C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713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E0EF61-F48A-478B-96CB-B2911015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AD6DBFC-51DA-47C5-9033-39C7A9EAD3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A345A09-70F7-4172-8185-4F61F7672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FBD0188-2CC1-43DE-8C34-CD9320A6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3BB3B27-D232-4757-B9FC-8AD1AA70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8CA6446-F6A9-4D40-9C8B-C733890E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850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F03889CA-D6EC-429D-A09F-641D6F6A5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2A76677-AFCE-4EF0-BDA5-84D3449C0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2A17FCA-405B-4981-BA84-57C97A399E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468BF-1362-474A-8AD7-91E29083F8D7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C262C3A-AC82-44B0-89FC-75065FE34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9D39C7C-A522-4DE3-A96D-C6FE5CEDD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350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6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5" Type="http://schemas.microsoft.com/office/2007/relationships/media" Target="../media/media17.m4a"/><Relationship Id="rId4" Type="http://schemas.openxmlformats.org/officeDocument/2006/relationships/audio" Target="../media/media16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9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24.m4a"/><Relationship Id="rId7" Type="http://schemas.openxmlformats.org/officeDocument/2006/relationships/image" Target="../media/image25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4.jpe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8.jpeg"/><Relationship Id="rId4" Type="http://schemas.openxmlformats.org/officeDocument/2006/relationships/audio" Target="../media/media24.m4a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YuINILGW1A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jpeg"/><Relationship Id="rId5" Type="http://schemas.openxmlformats.org/officeDocument/2006/relationships/hyperlink" Target="http://www.imma.edu.gr/macher/hm/hm_image.php?el/img_D26b.html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Γιαννικοπούλου1">
            <a:extLst>
              <a:ext uri="{FF2B5EF4-FFF2-40B4-BE49-F238E27FC236}">
                <a16:creationId xmlns:a16="http://schemas.microsoft.com/office/drawing/2014/main" id="{F5261B0C-9C1B-BB3E-D0C5-FC670DFDF5F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6138" y="2420939"/>
            <a:ext cx="3409950" cy="4105275"/>
          </a:xfrm>
        </p:spPr>
      </p:pic>
      <p:sp>
        <p:nvSpPr>
          <p:cNvPr id="2051" name="2 - TextBox">
            <a:extLst>
              <a:ext uri="{FF2B5EF4-FFF2-40B4-BE49-F238E27FC236}">
                <a16:creationId xmlns:a16="http://schemas.microsoft.com/office/drawing/2014/main" id="{EDEE97A1-9474-EF07-F66D-E02176A41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33375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3600" dirty="0">
                <a:solidFill>
                  <a:schemeClr val="bg1"/>
                </a:solidFill>
                <a:latin typeface="Arial" panose="020B0604020202020204" pitchFamily="34" charset="0"/>
              </a:rPr>
              <a:t>ΠΑΙΔΙΚΗ ΛΟΓΟΤΕΧΝΙΑ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3600" dirty="0">
                <a:solidFill>
                  <a:schemeClr val="bg1"/>
                </a:solidFill>
                <a:latin typeface="Arial" panose="020B0604020202020204" pitchFamily="34" charset="0"/>
              </a:rPr>
              <a:t>ΠΡΟΣΠΑΘΕΙΕΣ ΟΡΙΣΜΟΥ</a:t>
            </a:r>
            <a:endParaRPr lang="el-GR" altLang="el-GR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ACAD84C5-4FC5-ADA0-C5DE-C7F241AE9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6473" y="242093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- Ορθογώνιο">
            <a:extLst>
              <a:ext uri="{FF2B5EF4-FFF2-40B4-BE49-F238E27FC236}">
                <a16:creationId xmlns:a16="http://schemas.microsoft.com/office/drawing/2014/main" id="{81AC1868-CE1F-BD7E-50C9-4884D15A8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2400">
                <a:latin typeface="Arial" panose="020B0604020202020204" pitchFamily="34" charset="0"/>
              </a:rPr>
              <a:t>Συνακόλουθα μεταβάλλεται και το τι είναι </a:t>
            </a:r>
            <a:r>
              <a:rPr lang="el-GR" altLang="el-GR" sz="2400" b="1">
                <a:latin typeface="Arial" panose="020B0604020202020204" pitchFamily="34" charset="0"/>
              </a:rPr>
              <a:t>κατάλληλο</a:t>
            </a:r>
            <a:r>
              <a:rPr lang="el-GR" altLang="el-GR" sz="2400">
                <a:latin typeface="Arial" panose="020B0604020202020204" pitchFamily="34" charset="0"/>
              </a:rPr>
              <a:t> για τα παιδιά.</a:t>
            </a:r>
            <a:endParaRPr lang="en-US" altLang="el-GR" sz="2400">
              <a:latin typeface="Arial" panose="020B0604020202020204" pitchFamily="34" charset="0"/>
            </a:endParaRPr>
          </a:p>
        </p:txBody>
      </p:sp>
      <p:sp>
        <p:nvSpPr>
          <p:cNvPr id="13315" name="AutoShape 3" descr="&#10;[image ALT: An engraving of two women holding a baby wrapped in swaddling-clothes. It is an illustration of the Greco-Roman 'incunabula'.]&#10; ">
            <a:extLst>
              <a:ext uri="{FF2B5EF4-FFF2-40B4-BE49-F238E27FC236}">
                <a16:creationId xmlns:a16="http://schemas.microsoft.com/office/drawing/2014/main" id="{D1FA02AB-CD81-AF89-EA35-1917AF7359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13316" name="AutoShape 4" descr="&#10;[image ALT: An engraving of two women holding a baby wrapped in swaddling-clothes. It is an illustration of the Greco-Roman 'incunabula'.]&#10; ">
            <a:extLst>
              <a:ext uri="{FF2B5EF4-FFF2-40B4-BE49-F238E27FC236}">
                <a16:creationId xmlns:a16="http://schemas.microsoft.com/office/drawing/2014/main" id="{38A2F50E-0A3F-1614-E001-9136BB2E03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pic>
        <p:nvPicPr>
          <p:cNvPr id="13317" name="Picture 11" descr="Πετροτσουλούφης1">
            <a:extLst>
              <a:ext uri="{FF2B5EF4-FFF2-40B4-BE49-F238E27FC236}">
                <a16:creationId xmlns:a16="http://schemas.microsoft.com/office/drawing/2014/main" id="{D9ECD965-78DD-AC80-A268-8D63576C6E6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5414" y="836613"/>
            <a:ext cx="4097337" cy="5859462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5CEECF37-2CDD-1EDE-608A-DCD747C93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7107073">
            <a:off x="10567545" y="199506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&#10;[image ALT: An engraving of two women holding a baby wrapped in swaddling-clothes. It is an illustration of the Greco-Roman 'incunabula'.]&#10; ">
            <a:extLst>
              <a:ext uri="{FF2B5EF4-FFF2-40B4-BE49-F238E27FC236}">
                <a16:creationId xmlns:a16="http://schemas.microsoft.com/office/drawing/2014/main" id="{B4C4012F-74C6-033B-EA15-0DF2F809B9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14339" name="AutoShape 3" descr="&#10;[image ALT: An engraving of two women holding a baby wrapped in swaddling-clothes. It is an illustration of the Greco-Roman 'incunabula'.]&#10; ">
            <a:extLst>
              <a:ext uri="{FF2B5EF4-FFF2-40B4-BE49-F238E27FC236}">
                <a16:creationId xmlns:a16="http://schemas.microsoft.com/office/drawing/2014/main" id="{4C6CC71C-2DCC-9271-BC25-9912357764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pic>
        <p:nvPicPr>
          <p:cNvPr id="14340" name="Picture 4" descr="Πετροτσουλούφης2">
            <a:extLst>
              <a:ext uri="{FF2B5EF4-FFF2-40B4-BE49-F238E27FC236}">
                <a16:creationId xmlns:a16="http://schemas.microsoft.com/office/drawing/2014/main" id="{FF7D1E33-A75E-36EF-AA9D-575117552B3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0"/>
            <a:ext cx="7993062" cy="685800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3EA5CD97-03B8-68F6-683B-00EB54B94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9589" y="408565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3" descr="&#10;[image ALT: An engraving of two women holding a baby wrapped in swaddling-clothes. It is an illustration of the Greco-Roman 'incunabula'.]&#10; ">
            <a:extLst>
              <a:ext uri="{FF2B5EF4-FFF2-40B4-BE49-F238E27FC236}">
                <a16:creationId xmlns:a16="http://schemas.microsoft.com/office/drawing/2014/main" id="{C6FC54A5-EC72-BBF8-58D5-5DF40E65F1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15363" name="AutoShape 4" descr="&#10;[image ALT: An engraving of two women holding a baby wrapped in swaddling-clothes. It is an illustration of the Greco-Roman 'incunabula'.]&#10; ">
            <a:extLst>
              <a:ext uri="{FF2B5EF4-FFF2-40B4-BE49-F238E27FC236}">
                <a16:creationId xmlns:a16="http://schemas.microsoft.com/office/drawing/2014/main" id="{7DE98BDC-7B8B-E519-78F1-B30D9D0400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pic>
        <p:nvPicPr>
          <p:cNvPr id="15364" name="Picture 8" descr="Πετροτσουλούφης3">
            <a:extLst>
              <a:ext uri="{FF2B5EF4-FFF2-40B4-BE49-F238E27FC236}">
                <a16:creationId xmlns:a16="http://schemas.microsoft.com/office/drawing/2014/main" id="{6A14BC0E-D0F7-B8E0-B0C9-65D9D2EBD38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4586" y="242888"/>
            <a:ext cx="6335713" cy="685800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17AB003A-63D7-E6AF-2AA4-5366168FA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9575" y="26252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Αγγελική 2015\Βιβλίο Διδακτικής\Το εικονογραφημένο βιβλίο στην προσχολική Εκπαίδευση. Φιλαναγνωστικές δράσεις\Εικόνες\2.1 Beni Montesor.jpg">
            <a:extLst>
              <a:ext uri="{FF2B5EF4-FFF2-40B4-BE49-F238E27FC236}">
                <a16:creationId xmlns:a16="http://schemas.microsoft.com/office/drawing/2014/main" id="{00FF1CDE-D821-BF71-3661-F51E3E484CA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1125539"/>
            <a:ext cx="6697662" cy="5076825"/>
          </a:xfrm>
          <a:noFill/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788FE2FE-4C41-0B09-7EAF-C713BB430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317" y="12491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7CCE366-1C0E-741E-4326-510822735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549275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l-GR" altLang="el-GR" sz="3600"/>
              <a:t>Τι είναι αυτό που διακρίνει την Παιδική Λογοτεχνία από τη λογοτεχνία για ενηλίκους;</a:t>
            </a:r>
          </a:p>
        </p:txBody>
      </p:sp>
      <p:sp>
        <p:nvSpPr>
          <p:cNvPr id="831491" name="Rectangle 3">
            <a:extLst>
              <a:ext uri="{FF2B5EF4-FFF2-40B4-BE49-F238E27FC236}">
                <a16:creationId xmlns:a16="http://schemas.microsoft.com/office/drawing/2014/main" id="{A8F05828-E88B-1A00-51C4-8ECD86F35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3388" y="2332038"/>
            <a:ext cx="8964612" cy="4525962"/>
          </a:xfrm>
        </p:spPr>
        <p:txBody>
          <a:bodyPr/>
          <a:lstStyle/>
          <a:p>
            <a:r>
              <a:rPr lang="el-GR" altLang="el-GR"/>
              <a:t>Οι χαρακτήρες;</a:t>
            </a:r>
          </a:p>
          <a:p>
            <a:r>
              <a:rPr lang="el-GR" altLang="el-GR"/>
              <a:t>Οι εικόνες;</a:t>
            </a:r>
          </a:p>
          <a:p>
            <a:r>
              <a:rPr lang="el-GR" altLang="el-GR"/>
              <a:t>Το δίπολο ρεαλισμός-φαντασία; </a:t>
            </a:r>
          </a:p>
          <a:p>
            <a:r>
              <a:rPr lang="el-GR" altLang="el-GR"/>
              <a:t>Το μέγεθος; </a:t>
            </a:r>
          </a:p>
          <a:p>
            <a:r>
              <a:rPr lang="el-GR" altLang="el-GR"/>
              <a:t>Συγκεκριμένα είδη (π.χ. το παραμύθι); </a:t>
            </a:r>
          </a:p>
          <a:p>
            <a:r>
              <a:rPr lang="el-GR" altLang="el-GR"/>
              <a:t>Το θέματα;</a:t>
            </a:r>
          </a:p>
          <a:p>
            <a:endParaRPr lang="el-GR" alt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DFB8D667-6878-40E6-1395-FB6DA9B50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21913" y="61912"/>
            <a:ext cx="487363" cy="487363"/>
          </a:xfrm>
          <a:prstGeom prst="rect">
            <a:avLst/>
          </a:prstGeo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5012670-1B7F-5711-ED2C-7FBAA9EE79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21912" y="1281112"/>
            <a:ext cx="487363" cy="487363"/>
          </a:xfrm>
          <a:prstGeom prst="rect">
            <a:avLst/>
          </a:prstGeom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69F7E12-F77A-239E-F2B9-1BF2A8D2E9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8845" y="27603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6" dur="1" fill="hold">
                                          <p:endSync delay="0"/>
                                        </p:cTn>
                                        <p:tgtEl>
                                          <p:spTgt spid="831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0" dur="1" fill="hold">
                                          <p:endSync delay="0"/>
                                        </p:cTn>
                                        <p:tgtEl>
                                          <p:spTgt spid="831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4" dur="1" fill="hold">
                                          <p:endSync delay="0"/>
                                        </p:cTn>
                                        <p:tgtEl>
                                          <p:spTgt spid="831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8" dur="1" fill="hold">
                                          <p:endSync delay="0"/>
                                        </p:cTn>
                                        <p:tgtEl>
                                          <p:spTgt spid="831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2" dur="1" fill="hold">
                                          <p:endSync delay="0"/>
                                        </p:cTn>
                                        <p:tgtEl>
                                          <p:spTgt spid="831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6" dur="1" fill="hold">
                                          <p:endSync delay="0"/>
                                        </p:cTn>
                                        <p:tgtEl>
                                          <p:spTgt spid="831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1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5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3149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16" descr="&#10;[image ALT: An engraving of two women holding a baby wrapped in swaddling-clothes. It is an illustration of the Greco-Roman 'incunabula'.]&#10; ">
            <a:extLst>
              <a:ext uri="{FF2B5EF4-FFF2-40B4-BE49-F238E27FC236}">
                <a16:creationId xmlns:a16="http://schemas.microsoft.com/office/drawing/2014/main" id="{FBA82367-AAAE-6D5E-B667-FAD3E7551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18435" name="AutoShape 18" descr="&#10;[image ALT: An engraving of two women holding a baby wrapped in swaddling-clothes. It is an illustration of the Greco-Roman 'incunabula'.]&#10; ">
            <a:extLst>
              <a:ext uri="{FF2B5EF4-FFF2-40B4-BE49-F238E27FC236}">
                <a16:creationId xmlns:a16="http://schemas.microsoft.com/office/drawing/2014/main" id="{E772BB7B-ACCE-184E-36F4-3FFA7CB446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pic>
        <p:nvPicPr>
          <p:cNvPr id="18436" name="Picture 29" descr="αν1">
            <a:extLst>
              <a:ext uri="{FF2B5EF4-FFF2-40B4-BE49-F238E27FC236}">
                <a16:creationId xmlns:a16="http://schemas.microsoft.com/office/drawing/2014/main" id="{9D844510-30FA-3625-DC03-1322F5DE37B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3186114"/>
            <a:ext cx="2709863" cy="3671887"/>
          </a:xfrm>
        </p:spPr>
      </p:pic>
      <p:pic>
        <p:nvPicPr>
          <p:cNvPr id="18437" name="Picture 28" descr="DADDY'S 1">
            <a:extLst>
              <a:ext uri="{FF2B5EF4-FFF2-40B4-BE49-F238E27FC236}">
                <a16:creationId xmlns:a16="http://schemas.microsoft.com/office/drawing/2014/main" id="{391DAF67-6C49-1D7B-F21C-40C33A77909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9400" y="3186114"/>
            <a:ext cx="2768600" cy="3671887"/>
          </a:xfrm>
        </p:spPr>
      </p:pic>
      <p:pic>
        <p:nvPicPr>
          <p:cNvPr id="18438" name="Picture 30" descr="smoky1">
            <a:extLst>
              <a:ext uri="{FF2B5EF4-FFF2-40B4-BE49-F238E27FC236}">
                <a16:creationId xmlns:a16="http://schemas.microsoft.com/office/drawing/2014/main" id="{D280CD3C-2F58-D247-B3AF-77FC8F5AFD3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3113" y="692150"/>
            <a:ext cx="3122612" cy="3671888"/>
          </a:xfrm>
        </p:spPr>
      </p:pic>
      <p:pic>
        <p:nvPicPr>
          <p:cNvPr id="18439" name="Picture 35" descr="King0">
            <a:extLst>
              <a:ext uri="{FF2B5EF4-FFF2-40B4-BE49-F238E27FC236}">
                <a16:creationId xmlns:a16="http://schemas.microsoft.com/office/drawing/2014/main" id="{160D04A4-F3D8-20E2-CCD0-93842F7B0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476250"/>
            <a:ext cx="1912937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36" descr="IMGP5048">
            <a:extLst>
              <a:ext uri="{FF2B5EF4-FFF2-40B4-BE49-F238E27FC236}">
                <a16:creationId xmlns:a16="http://schemas.microsoft.com/office/drawing/2014/main" id="{89756572-3AD8-C663-C1FB-77905C0A6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4437064"/>
            <a:ext cx="29146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38" descr="1">
            <a:extLst>
              <a:ext uri="{FF2B5EF4-FFF2-40B4-BE49-F238E27FC236}">
                <a16:creationId xmlns:a16="http://schemas.microsoft.com/office/drawing/2014/main" id="{F50F44AA-3613-8C95-5B79-A6003F06B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620714"/>
            <a:ext cx="1814512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5D8308E2-186A-9AA2-F213-F2C2837D1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3874" y="4762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7" name="Rectangle 3">
            <a:extLst>
              <a:ext uri="{FF2B5EF4-FFF2-40B4-BE49-F238E27FC236}">
                <a16:creationId xmlns:a16="http://schemas.microsoft.com/office/drawing/2014/main" id="{E549BEE7-F013-D14C-109E-DC5F2FF34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333375"/>
            <a:ext cx="8229600" cy="5792788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l-GR" altLang="el-GR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ΠΑΙΔΙΚΟ ΕΙΝΑΙ ΕΝΑ ΒΙΒΛΙΟ ΠΟΥ ΔΙΑΒΑΖΕΤΑΙ ΑΠΟ ΠΑΙΔΙΑ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Πραγματικός αναγνώστης</a:t>
            </a:r>
          </a:p>
          <a:p>
            <a:pPr>
              <a:buFont typeface="Arial" panose="020B0604020202020204" pitchFamily="34" charset="0"/>
              <a:buNone/>
            </a:pP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Εννοούμενος αναγνώστης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l-GR" altLang="el-GR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l-GR" altLang="el-GR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l-GR" altLang="el-GR" sz="2400">
                <a:solidFill>
                  <a:schemeClr val="bg1"/>
                </a:solidFill>
                <a:latin typeface="Arial" panose="020B0604020202020204" pitchFamily="34" charset="0"/>
              </a:rPr>
              <a:t>Είναι παιδικό ένα βιβλίο που διαβάζεται (και) από ενήλικους;</a:t>
            </a:r>
          </a:p>
          <a:p>
            <a:r>
              <a:rPr lang="el-GR" altLang="el-GR" sz="2400">
                <a:solidFill>
                  <a:schemeClr val="bg1"/>
                </a:solidFill>
                <a:latin typeface="Arial" panose="020B0604020202020204" pitchFamily="34" charset="0"/>
              </a:rPr>
              <a:t>Τα παιδικά βιβλία διαβάζονται μόνο από παιδιά;</a:t>
            </a:r>
          </a:p>
          <a:p>
            <a:r>
              <a:rPr lang="el-GR" altLang="el-GR" sz="2400">
                <a:solidFill>
                  <a:schemeClr val="bg1"/>
                </a:solidFill>
                <a:latin typeface="Arial" panose="020B0604020202020204" pitchFamily="34" charset="0"/>
              </a:rPr>
              <a:t>Οι ενήλικοι διαβάζουν παιδικά βιβλία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DD174D69-7A89-5E06-4AF8-41009EDFE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318" y="2376657"/>
            <a:ext cx="487363" cy="487363"/>
          </a:xfrm>
          <a:prstGeom prst="rect">
            <a:avLst/>
          </a:prstGeo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67A55D8C-DEAA-7F31-7975-B19A2BD4F3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9897" y="562247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endSync delay="0"/>
                                  <p:childTnLst>
                                    <p:set>
                                      <p:cBhvr>
                                        <p:cTn id="6" dur="1" fill="hold">
                                          <p:endSync delay="0"/>
                                        </p:cTn>
                                        <p:tgtEl>
                                          <p:spTgt spid="78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0" dur="1" fill="hold">
                                          <p:endSync delay="0"/>
                                        </p:cTn>
                                        <p:tgtEl>
                                          <p:spTgt spid="78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4" dur="1" fill="hold">
                                          <p:endSync delay="0"/>
                                        </p:cTn>
                                        <p:tgtEl>
                                          <p:spTgt spid="78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8" dur="1" fill="hold">
                                          <p:endSync delay="0"/>
                                        </p:cTn>
                                        <p:tgtEl>
                                          <p:spTgt spid="784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2" dur="1" fill="hold">
                                          <p:endSync delay="0"/>
                                        </p:cTn>
                                        <p:tgtEl>
                                          <p:spTgt spid="784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6" dur="1" fill="hold">
                                          <p:endSync delay="0"/>
                                        </p:cTn>
                                        <p:tgtEl>
                                          <p:spTgt spid="784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8438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- Ορθογώνιο">
            <a:extLst>
              <a:ext uri="{FF2B5EF4-FFF2-40B4-BE49-F238E27FC236}">
                <a16:creationId xmlns:a16="http://schemas.microsoft.com/office/drawing/2014/main" id="{2120B5EB-266C-263E-221D-CCE04A53B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765176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>
                <a:solidFill>
                  <a:schemeClr val="accent2"/>
                </a:solidFill>
                <a:latin typeface="Arial" panose="020B0604020202020204" pitchFamily="34" charset="0"/>
              </a:rPr>
              <a:t>Η περίπτωση των βιβλίων για παιδιά προσχολικής ηλικίας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>
              <a:latin typeface="Arial" panose="020B0604020202020204" pitchFamily="34" charset="0"/>
            </a:endParaRPr>
          </a:p>
        </p:txBody>
      </p:sp>
      <p:pic>
        <p:nvPicPr>
          <p:cNvPr id="24580" name="Picture 4" descr="[bookride.jpg]">
            <a:extLst>
              <a:ext uri="{FF2B5EF4-FFF2-40B4-BE49-F238E27FC236}">
                <a16:creationId xmlns:a16="http://schemas.microsoft.com/office/drawing/2014/main" id="{127597A6-36B0-5224-F74F-8A656B7BA8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060575"/>
            <a:ext cx="4038600" cy="2736850"/>
          </a:xfrm>
          <a:noFill/>
        </p:spPr>
      </p:pic>
      <p:pic>
        <p:nvPicPr>
          <p:cNvPr id="24581" name="Picture 5" descr="[ElsieReading.jpg]">
            <a:extLst>
              <a:ext uri="{FF2B5EF4-FFF2-40B4-BE49-F238E27FC236}">
                <a16:creationId xmlns:a16="http://schemas.microsoft.com/office/drawing/2014/main" id="{D3D4B04A-1151-F5C2-F17A-C2ABEF7F167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2060575"/>
            <a:ext cx="4284663" cy="285750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AF81F2BC-4AB6-6C97-F375-BFC8F92DD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0429" y="55015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042FD500-9DE6-9757-F2DD-54D10C664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	Υπάρχει περίπτωση ένα παιδικό βιβλίο να απευθύνεται και στον ενήλικο-συναναγνώστη;</a:t>
            </a:r>
          </a:p>
          <a:p>
            <a:pPr>
              <a:buFont typeface="Arial" panose="020B0604020202020204" pitchFamily="34" charset="0"/>
              <a:buNone/>
            </a:pPr>
            <a:endParaRPr lang="el-GR" altLang="el-GR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Εγγεγραμμένος αναγνώστης (και) ο ενήλικος;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CC3FE70-0E1B-69F2-6BC3-52B1E7CA13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2318" y="43031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" descr="2">
            <a:extLst>
              <a:ext uri="{FF2B5EF4-FFF2-40B4-BE49-F238E27FC236}">
                <a16:creationId xmlns:a16="http://schemas.microsoft.com/office/drawing/2014/main" id="{3A1D91D6-96C0-5C7F-11DA-68D4D31D549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3278" y="-1"/>
            <a:ext cx="4278313" cy="6858000"/>
          </a:xfrm>
        </p:spPr>
      </p:pic>
      <p:pic>
        <p:nvPicPr>
          <p:cNvPr id="32771" name="Picture 12" descr="4">
            <a:extLst>
              <a:ext uri="{FF2B5EF4-FFF2-40B4-BE49-F238E27FC236}">
                <a16:creationId xmlns:a16="http://schemas.microsoft.com/office/drawing/2014/main" id="{C8EB5C87-32A8-C2E7-F347-981D0C528AB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8084" y="-1"/>
            <a:ext cx="5076825" cy="6858000"/>
          </a:xfrm>
        </p:spPr>
      </p:pic>
      <p:pic>
        <p:nvPicPr>
          <p:cNvPr id="32772" name="Picture 14" descr="1">
            <a:extLst>
              <a:ext uri="{FF2B5EF4-FFF2-40B4-BE49-F238E27FC236}">
                <a16:creationId xmlns:a16="http://schemas.microsoft.com/office/drawing/2014/main" id="{BC13AF18-87DC-0494-970C-ECBF9A24241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5099" y="-1"/>
            <a:ext cx="1922462" cy="2060575"/>
          </a:xfrm>
        </p:spPr>
      </p:pic>
      <p:pic>
        <p:nvPicPr>
          <p:cNvPr id="32773" name="Picture 16" descr="3">
            <a:extLst>
              <a:ext uri="{FF2B5EF4-FFF2-40B4-BE49-F238E27FC236}">
                <a16:creationId xmlns:a16="http://schemas.microsoft.com/office/drawing/2014/main" id="{0CC4ABDC-9025-2E53-C73D-05A3EC8B83C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0509" y="2405856"/>
            <a:ext cx="1908175" cy="1901825"/>
          </a:xfrm>
        </p:spPr>
      </p:pic>
      <p:pic>
        <p:nvPicPr>
          <p:cNvPr id="32774" name="Picture 17" descr="5">
            <a:extLst>
              <a:ext uri="{FF2B5EF4-FFF2-40B4-BE49-F238E27FC236}">
                <a16:creationId xmlns:a16="http://schemas.microsoft.com/office/drawing/2014/main" id="{05C355E2-8F6D-62D4-7E45-9E4099C23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509" y="4652963"/>
            <a:ext cx="19446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15969C-3129-9C2C-3782-FBE1CF42EB1C}"/>
              </a:ext>
            </a:extLst>
          </p:cNvPr>
          <p:cNvSpPr txBox="1"/>
          <p:nvPr/>
        </p:nvSpPr>
        <p:spPr>
          <a:xfrm>
            <a:off x="7091" y="80445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dirty="0">
                <a:latin typeface="Arial" panose="020B0604020202020204" pitchFamily="34" charset="0"/>
              </a:rPr>
              <a:t>Διπλό ακροατήριο  </a:t>
            </a:r>
            <a:endParaRPr lang="en-US" altLang="el-GR" sz="18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dirty="0">
                <a:latin typeface="Arial" panose="020B0604020202020204" pitchFamily="34" charset="0"/>
              </a:rPr>
              <a:t>(</a:t>
            </a:r>
            <a:r>
              <a:rPr lang="en-US" altLang="el-GR" sz="1800" dirty="0">
                <a:latin typeface="Arial" panose="020B0604020202020204" pitchFamily="34" charset="0"/>
              </a:rPr>
              <a:t>double audience</a:t>
            </a:r>
            <a:r>
              <a:rPr lang="el-GR" altLang="el-GR" sz="1800" dirty="0"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EBD294C2-565B-39B5-5563-E9B7EC267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3599" y="1022834"/>
            <a:ext cx="487363" cy="487363"/>
          </a:xfrm>
          <a:prstGeom prst="rect">
            <a:avLst/>
          </a:prstGeom>
        </p:spPr>
      </p:pic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8A4FF43-FE99-AD56-0935-C5CBA4C45E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7280" y="318531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7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7" name="Rectangle 3">
            <a:extLst>
              <a:ext uri="{FF2B5EF4-FFF2-40B4-BE49-F238E27FC236}">
                <a16:creationId xmlns:a16="http://schemas.microsoft.com/office/drawing/2014/main" id="{1EDF47D5-8182-9204-9E2B-28D4542DF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692150"/>
            <a:ext cx="9144000" cy="6165850"/>
          </a:xfrm>
        </p:spPr>
        <p:txBody>
          <a:bodyPr/>
          <a:lstStyle/>
          <a:p>
            <a:endParaRPr lang="en-US" altLang="el-GR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l-GR" altLang="el-GR" dirty="0">
                <a:solidFill>
                  <a:schemeClr val="bg1"/>
                </a:solidFill>
                <a:latin typeface="Arial" panose="020B0604020202020204" pitchFamily="34" charset="0"/>
              </a:rPr>
              <a:t>Ένα παιδικό βιβλίο είναι γραμμένο από παιδιά ή για παιδιά;</a:t>
            </a:r>
          </a:p>
          <a:p>
            <a:r>
              <a:rPr lang="el-GR" altLang="el-GR" dirty="0">
                <a:solidFill>
                  <a:schemeClr val="bg1"/>
                </a:solidFill>
                <a:latin typeface="Arial" panose="020B0604020202020204" pitchFamily="34" charset="0"/>
              </a:rPr>
              <a:t>Όταν λέμε παιδιά τι ακριβώς εννοούμε;</a:t>
            </a:r>
          </a:p>
          <a:p>
            <a:r>
              <a:rPr lang="el-GR" altLang="el-GR" dirty="0">
                <a:solidFill>
                  <a:schemeClr val="bg1"/>
                </a:solidFill>
                <a:latin typeface="Arial" panose="020B0604020202020204" pitchFamily="34" charset="0"/>
              </a:rPr>
              <a:t>Παιδική είναι η λογοτεχνία που έχει ήρωες παιδιά, με άλλα λόγια μια λογοτεχνία που μιλάει για παιδιά;</a:t>
            </a:r>
          </a:p>
          <a:p>
            <a:r>
              <a:rPr lang="el-GR" altLang="el-GR" dirty="0">
                <a:solidFill>
                  <a:schemeClr val="bg1"/>
                </a:solidFill>
                <a:latin typeface="Arial" panose="020B0604020202020204" pitchFamily="34" charset="0"/>
              </a:rPr>
              <a:t>Ένα βιβλίο γραμμένο για παιδιά εξακολουθεί να είναι παιδικό αν διαβάζεται (μόνο) από ενήλικους;</a:t>
            </a:r>
          </a:p>
          <a:p>
            <a:r>
              <a:rPr lang="el-GR" altLang="el-GR" dirty="0">
                <a:solidFill>
                  <a:schemeClr val="bg1"/>
                </a:solidFill>
                <a:latin typeface="Arial" panose="020B0604020202020204" pitchFamily="34" charset="0"/>
              </a:rPr>
              <a:t>Τι γίνεται με τα βιβλία για ενήλικες που διαβάζονται και από παιδιά ή κυρίως από παιδιά;</a:t>
            </a:r>
          </a:p>
          <a:p>
            <a:r>
              <a:rPr lang="el-GR" altLang="el-GR" dirty="0">
                <a:solidFill>
                  <a:schemeClr val="bg1"/>
                </a:solidFill>
                <a:latin typeface="Arial" panose="020B0604020202020204" pitchFamily="34" charset="0"/>
              </a:rPr>
              <a:t>Υπάρχουν παιδικά βιβλία που διαβάζονται κυρίως από ενηλίκους; Πείτε μας δυο τίτλους. 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0BF2FA90-0F19-81E3-4703-2D1C59618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8637" y="299282"/>
            <a:ext cx="487363" cy="487363"/>
          </a:xfrm>
          <a:prstGeom prst="rect">
            <a:avLst/>
          </a:prstGeom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3B74E638-70E6-95EC-2D50-890D33691C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0877" y="55814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endSync delay="0"/>
                                  <p:childTnLst>
                                    <p:set>
                                      <p:cBhvr>
                                        <p:cTn id="6" dur="1" fill="hold">
                                          <p:endSync delay="0"/>
                                        </p:cTn>
                                        <p:tgtEl>
                                          <p:spTgt spid="77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0" dur="1" fill="hold">
                                          <p:endSync delay="0"/>
                                        </p:cTn>
                                        <p:tgtEl>
                                          <p:spTgt spid="77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4" dur="1" fill="hold">
                                          <p:endSync delay="0"/>
                                        </p:cTn>
                                        <p:tgtEl>
                                          <p:spTgt spid="77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8" dur="1" fill="hold">
                                          <p:endSync delay="0"/>
                                        </p:cTn>
                                        <p:tgtEl>
                                          <p:spTgt spid="77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2" dur="1" fill="hold">
                                          <p:endSync delay="0"/>
                                        </p:cTn>
                                        <p:tgtEl>
                                          <p:spTgt spid="774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6" dur="1" fill="hold">
                                          <p:endSync delay="0"/>
                                        </p:cTn>
                                        <p:tgtEl>
                                          <p:spTgt spid="774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7414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 descr="Κρόνος1">
            <a:extLst>
              <a:ext uri="{FF2B5EF4-FFF2-40B4-BE49-F238E27FC236}">
                <a16:creationId xmlns:a16="http://schemas.microsoft.com/office/drawing/2014/main" id="{B9679A38-F83D-5084-BAC3-07FA5294066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1052513"/>
            <a:ext cx="3349625" cy="4525962"/>
          </a:xfrm>
        </p:spPr>
      </p:pic>
      <p:pic>
        <p:nvPicPr>
          <p:cNvPr id="33795" name="Picture 8" descr="Κρόνος2">
            <a:extLst>
              <a:ext uri="{FF2B5EF4-FFF2-40B4-BE49-F238E27FC236}">
                <a16:creationId xmlns:a16="http://schemas.microsoft.com/office/drawing/2014/main" id="{06E69F26-72D9-870F-6FC6-BE1FFDEAE7A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9376" y="0"/>
            <a:ext cx="5508625" cy="6858000"/>
          </a:xfrm>
        </p:spPr>
      </p:pic>
      <p:sp>
        <p:nvSpPr>
          <p:cNvPr id="2" name="1 - Ορθογώνιο">
            <a:extLst>
              <a:ext uri="{FF2B5EF4-FFF2-40B4-BE49-F238E27FC236}">
                <a16:creationId xmlns:a16="http://schemas.microsoft.com/office/drawing/2014/main" id="{822571A0-3394-54EC-DE65-651918BF7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84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2400" dirty="0">
                <a:latin typeface="Arial" panose="020B0604020202020204" pitchFamily="34" charset="0"/>
              </a:rPr>
              <a:t>Διττό ακροατήριο   (</a:t>
            </a:r>
            <a:r>
              <a:rPr lang="en-US" altLang="el-GR" sz="2400" dirty="0">
                <a:latin typeface="Arial" panose="020B0604020202020204" pitchFamily="34" charset="0"/>
              </a:rPr>
              <a:t>dual audience</a:t>
            </a:r>
            <a:r>
              <a:rPr lang="el-GR" altLang="el-GR" sz="2400" dirty="0">
                <a:latin typeface="Arial" panose="020B0604020202020204" pitchFamily="34" charset="0"/>
              </a:rPr>
              <a:t>)	</a:t>
            </a:r>
          </a:p>
        </p:txBody>
      </p:sp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154B2FD6-10E6-0074-C389-1A84C7F76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3295" y="127582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Κρόνος3">
            <a:extLst>
              <a:ext uri="{FF2B5EF4-FFF2-40B4-BE49-F238E27FC236}">
                <a16:creationId xmlns:a16="http://schemas.microsoft.com/office/drawing/2014/main" id="{22434053-70E0-8A06-731E-FD361BCF1FF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126" y="0"/>
            <a:ext cx="5046663" cy="6858000"/>
          </a:xfrm>
        </p:spPr>
      </p:pic>
      <p:pic>
        <p:nvPicPr>
          <p:cNvPr id="34819" name="Picture 7" descr="Κρόνος4">
            <a:extLst>
              <a:ext uri="{FF2B5EF4-FFF2-40B4-BE49-F238E27FC236}">
                <a16:creationId xmlns:a16="http://schemas.microsoft.com/office/drawing/2014/main" id="{8AC48B7D-8E0A-1C9E-606C-596A98E8035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7800" y="0"/>
            <a:ext cx="4140200" cy="6858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Κρόνος5">
            <a:extLst>
              <a:ext uri="{FF2B5EF4-FFF2-40B4-BE49-F238E27FC236}">
                <a16:creationId xmlns:a16="http://schemas.microsoft.com/office/drawing/2014/main" id="{BD658A7E-29B5-22E3-203C-EA8915A5F27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125" y="0"/>
            <a:ext cx="4800600" cy="6858000"/>
          </a:xfrm>
        </p:spPr>
      </p:pic>
      <p:pic>
        <p:nvPicPr>
          <p:cNvPr id="35843" name="Picture 7" descr="Κρόνος6">
            <a:extLst>
              <a:ext uri="{FF2B5EF4-FFF2-40B4-BE49-F238E27FC236}">
                <a16:creationId xmlns:a16="http://schemas.microsoft.com/office/drawing/2014/main" id="{E8F9CE95-BB94-14F1-7B18-6EC4446C5C9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1264" y="0"/>
            <a:ext cx="4408487" cy="6858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Κρόνος7">
            <a:extLst>
              <a:ext uri="{FF2B5EF4-FFF2-40B4-BE49-F238E27FC236}">
                <a16:creationId xmlns:a16="http://schemas.microsoft.com/office/drawing/2014/main" id="{92191BFF-ADFB-45C4-DFC2-44FC51DFCF0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8764" y="0"/>
            <a:ext cx="4702175" cy="6858000"/>
          </a:xfrm>
        </p:spPr>
      </p:pic>
      <p:pic>
        <p:nvPicPr>
          <p:cNvPr id="36867" name="Picture 7" descr="Κρόνος1">
            <a:extLst>
              <a:ext uri="{FF2B5EF4-FFF2-40B4-BE49-F238E27FC236}">
                <a16:creationId xmlns:a16="http://schemas.microsoft.com/office/drawing/2014/main" id="{AC250697-C2FB-BEA3-9F72-FE272BA1AD2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8164" y="1196976"/>
            <a:ext cx="3349625" cy="4525963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E9C70318-1E3B-8E01-DCE4-2376CA32DD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4845" y="452505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- Ορθογώνιο">
            <a:extLst>
              <a:ext uri="{FF2B5EF4-FFF2-40B4-BE49-F238E27FC236}">
                <a16:creationId xmlns:a16="http://schemas.microsoft.com/office/drawing/2014/main" id="{C6377CB9-B5E1-A55E-883F-C6EDB7354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3600" b="1" dirty="0">
                <a:latin typeface="Arial" panose="020B0604020202020204" pitchFamily="34" charset="0"/>
              </a:rPr>
              <a:t>Δια-συγγραφή (</a:t>
            </a:r>
            <a:r>
              <a:rPr lang="en-US" altLang="el-GR" sz="3600" b="1" dirty="0" err="1">
                <a:latin typeface="Arial" panose="020B0604020202020204" pitchFamily="34" charset="0"/>
              </a:rPr>
              <a:t>crosswriting</a:t>
            </a:r>
            <a:r>
              <a:rPr lang="el-GR" altLang="el-GR" sz="3600" b="1" dirty="0">
                <a:latin typeface="Arial" panose="020B0604020202020204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3600" b="1" dirty="0">
                <a:latin typeface="Arial" panose="020B0604020202020204" pitchFamily="34" charset="0"/>
              </a:rPr>
              <a:t>Δια-ανάγνωση</a:t>
            </a:r>
            <a:r>
              <a:rPr lang="en-US" altLang="el-GR" sz="3600" b="1" dirty="0">
                <a:latin typeface="Arial" panose="020B0604020202020204" pitchFamily="34" charset="0"/>
              </a:rPr>
              <a:t> (</a:t>
            </a:r>
            <a:r>
              <a:rPr lang="en-US" altLang="el-GR" sz="3600" b="1" dirty="0" err="1">
                <a:latin typeface="Arial" panose="020B0604020202020204" pitchFamily="34" charset="0"/>
              </a:rPr>
              <a:t>crossreading</a:t>
            </a:r>
            <a:r>
              <a:rPr lang="en-US" altLang="el-GR" sz="3600" b="1" dirty="0">
                <a:latin typeface="Arial" panose="020B0604020202020204" pitchFamily="34" charset="0"/>
              </a:rPr>
              <a:t>)</a:t>
            </a:r>
            <a:endParaRPr lang="el-GR" altLang="el-GR" sz="3600" b="1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l-GR" altLang="el-GR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l-GR" altLang="el-GR" sz="2400" dirty="0">
                <a:latin typeface="Arial" panose="020B0604020202020204" pitchFamily="34" charset="0"/>
              </a:rPr>
              <a:t>Πότε οι μικροί πότε οι μεγάλοι</a:t>
            </a:r>
            <a:endParaRPr lang="en-US" altLang="el-GR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24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l-GR" altLang="el-GR" sz="2400" dirty="0">
                <a:latin typeface="Arial" panose="020B0604020202020204" pitchFamily="34" charset="0"/>
              </a:rPr>
              <a:t>Και οι μικροί και οι μεγάλοι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dirty="0">
                <a:latin typeface="Arial" panose="020B0604020202020204" pitchFamily="34" charset="0"/>
              </a:rPr>
              <a:t>		Διπλό ακροατήριο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dirty="0">
                <a:latin typeface="Arial" panose="020B0604020202020204" pitchFamily="34" charset="0"/>
              </a:rPr>
              <a:t>		Διττό ακροατήριο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l-GR" altLang="el-GR" sz="2400" dirty="0">
              <a:solidFill>
                <a:srgbClr val="506DBE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l-GR" altLang="el-GR" sz="2400" dirty="0">
                <a:latin typeface="Arial" panose="020B0604020202020204" pitchFamily="34" charset="0"/>
              </a:rPr>
              <a:t>Βιβλία για μεγάλους που ξαναγράφονται για μικρούς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dirty="0">
                <a:latin typeface="Arial" panose="020B0604020202020204" pitchFamily="34" charset="0"/>
              </a:rPr>
              <a:t>		ή το αντίστροφο		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4F3AAFB-978E-4A66-0338-1C3D94763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3972" y="517312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Μπουκάι2">
            <a:extLst>
              <a:ext uri="{FF2B5EF4-FFF2-40B4-BE49-F238E27FC236}">
                <a16:creationId xmlns:a16="http://schemas.microsoft.com/office/drawing/2014/main" id="{778D068D-B4DA-4FE6-7080-4EF345AC3E4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"/>
            <a:ext cx="8964613" cy="6804025"/>
          </a:xfrm>
        </p:spPr>
      </p:pic>
      <p:pic>
        <p:nvPicPr>
          <p:cNvPr id="44035" name="Picture 3" descr="Μπουκάι1">
            <a:extLst>
              <a:ext uri="{FF2B5EF4-FFF2-40B4-BE49-F238E27FC236}">
                <a16:creationId xmlns:a16="http://schemas.microsoft.com/office/drawing/2014/main" id="{F63D21A9-7111-BE9F-73A4-AED1BCD1D45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2708276"/>
            <a:ext cx="2546350" cy="4149725"/>
          </a:xfrm>
        </p:spPr>
      </p:pic>
      <p:sp>
        <p:nvSpPr>
          <p:cNvPr id="44036" name="Rectangle 4">
            <a:extLst>
              <a:ext uri="{FF2B5EF4-FFF2-40B4-BE49-F238E27FC236}">
                <a16:creationId xmlns:a16="http://schemas.microsoft.com/office/drawing/2014/main" id="{FCC9C8EF-4787-002C-EFE5-34DF13706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15889"/>
            <a:ext cx="4249738" cy="237648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628EACFB-1621-905F-5715-026B463E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476250"/>
            <a:ext cx="6119813" cy="1143000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l-GR" altLang="el-GR">
                <a:latin typeface="Arial" panose="020B0604020202020204" pitchFamily="34" charset="0"/>
              </a:rPr>
              <a:t>Ορισμένες φορές </a:t>
            </a:r>
            <a:br>
              <a:rPr lang="el-GR" altLang="el-GR">
                <a:latin typeface="Arial" panose="020B0604020202020204" pitchFamily="34" charset="0"/>
              </a:rPr>
            </a:br>
            <a:r>
              <a:rPr lang="el-GR" altLang="el-GR">
                <a:latin typeface="Arial" panose="020B0604020202020204" pitchFamily="34" charset="0"/>
              </a:rPr>
              <a:t>δεν υπάρχει </a:t>
            </a:r>
            <a:br>
              <a:rPr lang="el-GR" altLang="el-GR">
                <a:latin typeface="Arial" panose="020B0604020202020204" pitchFamily="34" charset="0"/>
              </a:rPr>
            </a:br>
            <a:r>
              <a:rPr lang="el-GR" altLang="el-GR">
                <a:latin typeface="Arial" panose="020B0604020202020204" pitchFamily="34" charset="0"/>
              </a:rPr>
              <a:t>διάκριση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2A229AC-20AE-5EA0-6DEC-21630D352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625" y="246459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Μπουκάι3">
            <a:extLst>
              <a:ext uri="{FF2B5EF4-FFF2-40B4-BE49-F238E27FC236}">
                <a16:creationId xmlns:a16="http://schemas.microsoft.com/office/drawing/2014/main" id="{04B1A74B-675C-41E2-6192-08BFC8B912E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9144000" cy="6880225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Μπουκάι4">
            <a:extLst>
              <a:ext uri="{FF2B5EF4-FFF2-40B4-BE49-F238E27FC236}">
                <a16:creationId xmlns:a16="http://schemas.microsoft.com/office/drawing/2014/main" id="{7572AB36-F0D7-6D22-36E0-E9179BF876B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0"/>
            <a:ext cx="8964613" cy="6921500"/>
          </a:xfrm>
        </p:spPr>
      </p:pic>
      <p:pic>
        <p:nvPicPr>
          <p:cNvPr id="46083" name="Picture 3" descr="Μπουκάι1">
            <a:extLst>
              <a:ext uri="{FF2B5EF4-FFF2-40B4-BE49-F238E27FC236}">
                <a16:creationId xmlns:a16="http://schemas.microsoft.com/office/drawing/2014/main" id="{45FE2FBA-7F59-8A92-B514-E274647B147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7801" y="836613"/>
            <a:ext cx="2606675" cy="424815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07D40D4-876D-9A91-BDE9-D7F451790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888"/>
            <a:ext cx="9144000" cy="1143000"/>
          </a:xfrm>
        </p:spPr>
        <p:txBody>
          <a:bodyPr/>
          <a:lstStyle/>
          <a:p>
            <a:pPr algn="l"/>
            <a:r>
              <a:rPr lang="el-GR" altLang="el-GR" sz="3200" b="1">
                <a:latin typeface="Arial" panose="020B0604020202020204" pitchFamily="34" charset="0"/>
              </a:rPr>
              <a:t>Η Παιδική Λογοτεχνία </a:t>
            </a:r>
            <a:r>
              <a:rPr lang="el-GR" altLang="el-GR" sz="3200" b="1" u="sng">
                <a:latin typeface="Arial" panose="020B0604020202020204" pitchFamily="34" charset="0"/>
              </a:rPr>
              <a:t>δεν καθορίζεται</a:t>
            </a:r>
            <a:r>
              <a:rPr lang="el-GR" altLang="el-GR" sz="3200" b="1">
                <a:latin typeface="Arial" panose="020B0604020202020204" pitchFamily="34" charset="0"/>
              </a:rPr>
              <a:t> στο επίπεδο:</a:t>
            </a:r>
          </a:p>
        </p:txBody>
      </p:sp>
      <p:sp>
        <p:nvSpPr>
          <p:cNvPr id="785411" name="Rectangle 3">
            <a:extLst>
              <a:ext uri="{FF2B5EF4-FFF2-40B4-BE49-F238E27FC236}">
                <a16:creationId xmlns:a16="http://schemas.microsoft.com/office/drawing/2014/main" id="{F5CCD30E-E587-8006-A701-26F270634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196976"/>
            <a:ext cx="9144000" cy="566102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l-GR" altLang="el-GR">
                <a:latin typeface="Arial" panose="020B0604020202020204" pitchFamily="34" charset="0"/>
              </a:rPr>
              <a:t>του δημιουργού που είναι σχεδόν πάντα ενήλικος (</a:t>
            </a:r>
            <a:r>
              <a:rPr lang="el-GR" altLang="el-GR">
                <a:solidFill>
                  <a:schemeClr val="hlink"/>
                </a:solidFill>
                <a:latin typeface="Arial" panose="020B0604020202020204" pitchFamily="34" charset="0"/>
              </a:rPr>
              <a:t>ασύμμετρη επικοινωνία</a:t>
            </a:r>
            <a:r>
              <a:rPr lang="el-GR" altLang="el-GR"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l-GR" altLang="el-GR">
                <a:latin typeface="Arial" panose="020B0604020202020204" pitchFamily="34" charset="0"/>
              </a:rPr>
              <a:t>του ίδιου του κειμένου, δηλαδή από τα ειδικά κειμενικά χαρακτηριστικά του</a:t>
            </a:r>
          </a:p>
          <a:p>
            <a:pPr>
              <a:lnSpc>
                <a:spcPct val="90000"/>
              </a:lnSpc>
            </a:pPr>
            <a:r>
              <a:rPr lang="el-GR" altLang="el-GR">
                <a:latin typeface="Arial" panose="020B0604020202020204" pitchFamily="34" charset="0"/>
              </a:rPr>
              <a:t>του πραγματικού ή εγγεγραμμένου αναγνώστη </a:t>
            </a:r>
          </a:p>
          <a:p>
            <a:pPr>
              <a:lnSpc>
                <a:spcPct val="90000"/>
              </a:lnSpc>
            </a:pPr>
            <a:endParaRPr lang="el-GR" altLang="el-GR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l-GR" altLang="el-GR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l-GR" altLang="el-GR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l-GR" altLang="el-GR">
                <a:latin typeface="Arial" panose="020B0604020202020204" pitchFamily="34" charset="0"/>
              </a:rPr>
              <a:t>της καταλληλότητας για παιδιά από ενήλικες, διάφορους κοινωνικούς θεσμούς (σχολείο, εκκλησία, κλπ.) παράγοντες της αγοράς (π.χ. εκδότες) (</a:t>
            </a:r>
            <a:r>
              <a:rPr lang="el-GR" altLang="el-GR">
                <a:solidFill>
                  <a:schemeClr val="hlink"/>
                </a:solidFill>
                <a:latin typeface="Arial" panose="020B0604020202020204" pitchFamily="34" charset="0"/>
              </a:rPr>
              <a:t>‘εισβολή’ παιδαγωγικής στο χώρο της λογοτεχνίας)</a:t>
            </a:r>
            <a:r>
              <a:rPr lang="el-GR" altLang="el-GR">
                <a:latin typeface="Arial" panose="020B0604020202020204" pitchFamily="34" charset="0"/>
              </a:rPr>
              <a:t>			</a:t>
            </a:r>
            <a:endParaRPr lang="el-GR" altLang="el-GR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6F4D3074-FAFA-F681-426F-45E62F86E556}"/>
              </a:ext>
            </a:extLst>
          </p:cNvPr>
          <p:cNvSpPr>
            <a:spLocks/>
          </p:cNvSpPr>
          <p:nvPr/>
        </p:nvSpPr>
        <p:spPr bwMode="auto">
          <a:xfrm>
            <a:off x="1524000" y="3573463"/>
            <a:ext cx="9251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b="1">
                <a:latin typeface="Arial" panose="020B0604020202020204" pitchFamily="34" charset="0"/>
              </a:rPr>
              <a:t>Η Παιδική Λογοτεχνία </a:t>
            </a:r>
            <a:r>
              <a:rPr lang="el-GR" altLang="el-GR" b="1" u="sng">
                <a:latin typeface="Arial" panose="020B0604020202020204" pitchFamily="34" charset="0"/>
              </a:rPr>
              <a:t>καθορίζεται</a:t>
            </a:r>
            <a:r>
              <a:rPr lang="el-GR" altLang="el-GR" b="1">
                <a:latin typeface="Arial" panose="020B0604020202020204" pitchFamily="34" charset="0"/>
              </a:rPr>
              <a:t> στο επίπεδο:</a:t>
            </a:r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BDA8040D-C171-0CE9-C012-4F1FD6A11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276482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6" dur="1" fill="hold">
                                          <p:endSync delay="0"/>
                                        </p:cTn>
                                        <p:tgtEl>
                                          <p:spTgt spid="78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0" dur="1" fill="hold">
                                          <p:endSync delay="0"/>
                                        </p:cTn>
                                        <p:tgtEl>
                                          <p:spTgt spid="78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4" dur="1" fill="hold">
                                          <p:endSync delay="0"/>
                                        </p:cTn>
                                        <p:tgtEl>
                                          <p:spTgt spid="78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8" dur="1" fill="hold">
                                          <p:endSync delay="0"/>
                                        </p:cTn>
                                        <p:tgtEl>
                                          <p:spTgt spid="785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5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8541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F9DBEC19-BAE6-09EC-BA9F-FBBF3F29A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>
                <a:latin typeface="Arial" panose="020B0604020202020204" pitchFamily="34" charset="0"/>
              </a:rPr>
              <a:t>ΥΛΗ ΕΞΕΤΑΣΕΩΝ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B9AF7018-798B-9529-A07A-E75149571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l-GR">
                <a:latin typeface="Arial" panose="020B0604020202020204" pitchFamily="34" charset="0"/>
              </a:rPr>
              <a:t>Αγγελική Γιαννικοπούλου, </a:t>
            </a:r>
            <a:r>
              <a:rPr lang="el-GR" altLang="el-GR" i="1">
                <a:latin typeface="Arial" panose="020B0604020202020204" pitchFamily="34" charset="0"/>
              </a:rPr>
              <a:t>Το Σύγχρονο Εικονογραφημένο Παιδικό Βιβλίο</a:t>
            </a:r>
            <a:r>
              <a:rPr lang="el-GR" altLang="el-GR">
                <a:latin typeface="Arial" panose="020B0604020202020204" pitchFamily="34" charset="0"/>
              </a:rPr>
              <a:t>, σελ. 17-26, 41-54.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- Τίτλος">
            <a:extLst>
              <a:ext uri="{FF2B5EF4-FFF2-40B4-BE49-F238E27FC236}">
                <a16:creationId xmlns:a16="http://schemas.microsoft.com/office/drawing/2014/main" id="{7C7EF326-5034-B7E1-7A14-AC81C7429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/>
              <a:t>Εικονογραφημένο παιδικό βιβλίο</a:t>
            </a:r>
          </a:p>
        </p:txBody>
      </p:sp>
      <p:sp>
        <p:nvSpPr>
          <p:cNvPr id="3075" name="2 - Θέση περιεχομένου">
            <a:extLst>
              <a:ext uri="{FF2B5EF4-FFF2-40B4-BE49-F238E27FC236}">
                <a16:creationId xmlns:a16="http://schemas.microsoft.com/office/drawing/2014/main" id="{2D18BCFC-1E42-A3C0-4553-FB7AF6448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l-GR" i="1" dirty="0"/>
              <a:t>Illustrated book </a:t>
            </a:r>
            <a:r>
              <a:rPr lang="el-GR" altLang="el-GR" dirty="0"/>
              <a:t>εικονογραφημένο παιδικό βιβλίο</a:t>
            </a:r>
          </a:p>
          <a:p>
            <a:endParaRPr lang="el-GR" altLang="el-GR" dirty="0"/>
          </a:p>
          <a:p>
            <a:endParaRPr lang="en-US" altLang="el-GR" dirty="0"/>
          </a:p>
          <a:p>
            <a:r>
              <a:rPr lang="en-US" altLang="el-GR" i="1" dirty="0" err="1"/>
              <a:t>Picturebook</a:t>
            </a:r>
            <a:r>
              <a:rPr lang="en-US" altLang="el-GR" dirty="0"/>
              <a:t> </a:t>
            </a:r>
            <a:r>
              <a:rPr lang="el-GR" altLang="el-GR" dirty="0" err="1"/>
              <a:t>εικονοκείμενο</a:t>
            </a:r>
            <a:r>
              <a:rPr lang="el-GR" altLang="el-GR" dirty="0"/>
              <a:t>/ </a:t>
            </a:r>
            <a:r>
              <a:rPr lang="el-GR" altLang="el-GR" dirty="0" err="1"/>
              <a:t>εικονοβιβλίο</a:t>
            </a:r>
            <a:endParaRPr lang="el-GR" altLang="el-GR" dirty="0"/>
          </a:p>
        </p:txBody>
      </p:sp>
      <p:sp>
        <p:nvSpPr>
          <p:cNvPr id="2" name="2 - Θέση περιεχομένου">
            <a:extLst>
              <a:ext uri="{FF2B5EF4-FFF2-40B4-BE49-F238E27FC236}">
                <a16:creationId xmlns:a16="http://schemas.microsoft.com/office/drawing/2014/main" id="{649298A5-D022-8E69-E236-DB12DE3E3A98}"/>
              </a:ext>
            </a:extLst>
          </p:cNvPr>
          <p:cNvSpPr txBox="1">
            <a:spLocks/>
          </p:cNvSpPr>
          <p:nvPr/>
        </p:nvSpPr>
        <p:spPr>
          <a:xfrm>
            <a:off x="1821402" y="5142392"/>
            <a:ext cx="8229600" cy="892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l-GR" altLang="el-GR"/>
              <a:t>Κείμενο = λεκτικό κείμενο + οπτικό κείμενο</a:t>
            </a:r>
            <a:endParaRPr lang="el-GR" altLang="el-GR" dirty="0"/>
          </a:p>
        </p:txBody>
      </p:sp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C1F9354D-CCCF-7182-D802-5CD275A28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3009" y="1690688"/>
            <a:ext cx="487363" cy="487363"/>
          </a:xfrm>
          <a:prstGeom prst="rect">
            <a:avLst/>
          </a:prstGeom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CD8D4D3-CA4C-BBF0-8799-E0245E2F0F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96690" y="49236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3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- Τίτλος">
            <a:extLst>
              <a:ext uri="{FF2B5EF4-FFF2-40B4-BE49-F238E27FC236}">
                <a16:creationId xmlns:a16="http://schemas.microsoft.com/office/drawing/2014/main" id="{6799F2C5-62E9-DBC3-6A2F-12196F91C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/>
              <a:t>Εικονογραφημένο παιδικό βιβλίο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AD83DEE-6C7D-7528-0CA0-903ACD9C8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https://www.youtube.com/watch?v=rYuINILGW1A</a:t>
            </a:r>
            <a:endParaRPr lang="en-US" dirty="0"/>
          </a:p>
          <a:p>
            <a:r>
              <a:rPr lang="el-GR" dirty="0"/>
              <a:t>Δείτε το </a:t>
            </a:r>
            <a:r>
              <a:rPr lang="el-GR" dirty="0" err="1"/>
              <a:t>εικονοβιβλίο</a:t>
            </a:r>
            <a:r>
              <a:rPr lang="el-GR" dirty="0"/>
              <a:t> </a:t>
            </a:r>
            <a:r>
              <a:rPr lang="en-US" i="1" dirty="0"/>
              <a:t>Rosie’s Walk</a:t>
            </a:r>
          </a:p>
          <a:p>
            <a:endParaRPr lang="en-US" i="1" dirty="0"/>
          </a:p>
          <a:p>
            <a:pPr marL="0" indent="0">
              <a:buNone/>
            </a:pPr>
            <a:r>
              <a:rPr lang="el-GR" dirty="0"/>
              <a:t>Μήπως θα μπορούσατε να προτείνετε κάποιο άλλο </a:t>
            </a:r>
            <a:r>
              <a:rPr lang="el-GR" dirty="0" err="1"/>
              <a:t>εικονοβιβλίο</a:t>
            </a:r>
            <a:r>
              <a:rPr lang="el-GR" dirty="0"/>
              <a:t>;</a:t>
            </a:r>
          </a:p>
          <a:p>
            <a:pPr marL="0" indent="0">
              <a:buNone/>
            </a:pPr>
            <a:r>
              <a:rPr lang="el-GR" dirty="0"/>
              <a:t>(Δείτε στα Έγγραφα και την παρουσίαση </a:t>
            </a:r>
            <a:r>
              <a:rPr lang="el-GR" dirty="0" err="1"/>
              <a:t>Εικονοβιβλία</a:t>
            </a:r>
            <a:r>
              <a:rPr lang="el-GR" dirty="0"/>
              <a:t>)</a:t>
            </a:r>
            <a:endParaRPr lang="en-US" dirty="0"/>
          </a:p>
          <a:p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32055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80FA47A-82A0-BF11-E491-6E883324F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7850" y="260351"/>
            <a:ext cx="8820150" cy="6399213"/>
          </a:xfrm>
        </p:spPr>
        <p:txBody>
          <a:bodyPr/>
          <a:lstStyle/>
          <a:p>
            <a:pPr lvl="2">
              <a:buFont typeface="Arial" panose="020B0604020202020204" pitchFamily="34" charset="0"/>
              <a:buNone/>
            </a:pPr>
            <a:endParaRPr lang="el-GR" altLang="el-GR" u="sng" dirty="0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None/>
            </a:pPr>
            <a:endParaRPr lang="el-GR" altLang="el-GR" u="sng" dirty="0">
              <a:solidFill>
                <a:srgbClr val="990033"/>
              </a:solidFill>
              <a:latin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None/>
            </a:pPr>
            <a:r>
              <a:rPr lang="el-GR" altLang="el-GR" b="1" dirty="0">
                <a:solidFill>
                  <a:schemeClr val="accent1"/>
                </a:solidFill>
                <a:latin typeface="Arial" panose="020B0604020202020204" pitchFamily="34" charset="0"/>
              </a:rPr>
              <a:t>Αφηγητής </a:t>
            </a:r>
          </a:p>
          <a:p>
            <a:pPr lvl="2">
              <a:buFont typeface="Arial" panose="020B0604020202020204" pitchFamily="34" charset="0"/>
              <a:buNone/>
            </a:pPr>
            <a:r>
              <a:rPr lang="el-GR" altLang="el-GR" dirty="0">
                <a:latin typeface="Arial" panose="020B0604020202020204" pitchFamily="34" charset="0"/>
              </a:rPr>
              <a:t>(=η κεντρική φωνή που ακούγεται μέσα στο κείμενο)</a:t>
            </a:r>
          </a:p>
          <a:p>
            <a:pPr lvl="2">
              <a:buFont typeface="Arial" panose="020B0604020202020204" pitchFamily="34" charset="0"/>
              <a:buNone/>
            </a:pPr>
            <a:endParaRPr lang="el-GR" altLang="el-GR" dirty="0">
              <a:latin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None/>
            </a:pPr>
            <a:r>
              <a:rPr lang="el-GR" altLang="el-GR" dirty="0" err="1">
                <a:solidFill>
                  <a:srgbClr val="506DBE"/>
                </a:solidFill>
                <a:latin typeface="Arial" panose="020B0604020202020204" pitchFamily="34" charset="0"/>
              </a:rPr>
              <a:t>Ετεροδιηγητικός</a:t>
            </a:r>
            <a:r>
              <a:rPr lang="el-GR" altLang="el-GR" dirty="0">
                <a:solidFill>
                  <a:srgbClr val="506DBE"/>
                </a:solidFill>
                <a:latin typeface="Arial" panose="020B0604020202020204" pitchFamily="34" charset="0"/>
              </a:rPr>
              <a:t> αφηγητής</a:t>
            </a:r>
            <a:r>
              <a:rPr lang="el-GR" altLang="el-GR" dirty="0">
                <a:latin typeface="Arial" panose="020B0604020202020204" pitchFamily="34" charset="0"/>
              </a:rPr>
              <a:t> (όταν ο αφηγητής δεν είναι συγχρόνως και ήρωας της ιστορίας)</a:t>
            </a:r>
          </a:p>
          <a:p>
            <a:pPr lvl="2">
              <a:buFont typeface="Arial" panose="020B0604020202020204" pitchFamily="34" charset="0"/>
              <a:buNone/>
            </a:pPr>
            <a:endParaRPr lang="el-GR" altLang="el-GR" dirty="0">
              <a:latin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None/>
            </a:pPr>
            <a:r>
              <a:rPr lang="el-GR" altLang="el-GR" dirty="0" err="1">
                <a:solidFill>
                  <a:schemeClr val="accent1"/>
                </a:solidFill>
                <a:latin typeface="Arial" panose="020B0604020202020204" pitchFamily="34" charset="0"/>
              </a:rPr>
              <a:t>Ομοδιηγητικός</a:t>
            </a:r>
            <a:r>
              <a:rPr lang="el-GR" altLang="el-GR" dirty="0">
                <a:solidFill>
                  <a:schemeClr val="accent1"/>
                </a:solidFill>
                <a:latin typeface="Arial" panose="020B0604020202020204" pitchFamily="34" charset="0"/>
              </a:rPr>
              <a:t> αφηγητής</a:t>
            </a:r>
            <a:r>
              <a:rPr lang="el-GR" altLang="el-GR" dirty="0">
                <a:latin typeface="Arial" panose="020B0604020202020204" pitchFamily="34" charset="0"/>
              </a:rPr>
              <a:t> (όταν ο αφηγητής είναι συγχρόνως και ήρωας της ιστορίας)</a:t>
            </a:r>
          </a:p>
          <a:p>
            <a:pPr lvl="2">
              <a:buFont typeface="Arial" panose="020B0604020202020204" pitchFamily="34" charset="0"/>
              <a:buNone/>
            </a:pPr>
            <a:endParaRPr lang="el-GR" altLang="el-GR" dirty="0">
              <a:latin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None/>
            </a:pPr>
            <a:endParaRPr lang="el-GR" altLang="el-GR" dirty="0">
              <a:latin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None/>
            </a:pPr>
            <a:endParaRPr lang="el-GR" altLang="el-GR" dirty="0">
              <a:latin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None/>
            </a:pPr>
            <a:endParaRPr lang="el-GR" altLang="el-GR" dirty="0">
              <a:latin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None/>
            </a:pPr>
            <a:endParaRPr lang="el-GR" altLang="el-GR" dirty="0">
              <a:latin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None/>
            </a:pPr>
            <a:r>
              <a:rPr lang="el-GR" altLang="el-GR" b="1" dirty="0">
                <a:solidFill>
                  <a:srgbClr val="FF0000"/>
                </a:solidFill>
                <a:latin typeface="Arial" panose="020B0604020202020204" pitchFamily="34" charset="0"/>
              </a:rPr>
              <a:t>Δώστε ένα παράδειγμα </a:t>
            </a:r>
            <a:r>
              <a:rPr lang="el-GR" altLang="el-GR" b="1" dirty="0" err="1">
                <a:solidFill>
                  <a:srgbClr val="FF0000"/>
                </a:solidFill>
                <a:latin typeface="Arial" panose="020B0604020202020204" pitchFamily="34" charset="0"/>
              </a:rPr>
              <a:t>ετεροδιηγητικού</a:t>
            </a:r>
            <a:r>
              <a:rPr lang="el-GR" altLang="el-GR" b="1" dirty="0">
                <a:solidFill>
                  <a:srgbClr val="FF0000"/>
                </a:solidFill>
                <a:latin typeface="Arial" panose="020B0604020202020204" pitchFamily="34" charset="0"/>
              </a:rPr>
              <a:t> αφηγητή.</a:t>
            </a:r>
          </a:p>
          <a:p>
            <a:pPr lvl="2">
              <a:buFont typeface="Arial" panose="020B0604020202020204" pitchFamily="34" charset="0"/>
              <a:buNone/>
            </a:pPr>
            <a:endParaRPr lang="el-GR" altLang="el-GR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None/>
            </a:pPr>
            <a:r>
              <a:rPr lang="el-GR" altLang="el-GR" b="1" dirty="0">
                <a:solidFill>
                  <a:srgbClr val="FF0000"/>
                </a:solidFill>
                <a:latin typeface="Arial" panose="020B0604020202020204" pitchFamily="34" charset="0"/>
              </a:rPr>
              <a:t>Τώρα μετατρέψτε τον </a:t>
            </a:r>
            <a:r>
              <a:rPr lang="el-GR" altLang="el-GR" b="1" dirty="0" err="1">
                <a:solidFill>
                  <a:srgbClr val="FF0000"/>
                </a:solidFill>
                <a:latin typeface="Arial" panose="020B0604020202020204" pitchFamily="34" charset="0"/>
              </a:rPr>
              <a:t>ετεροδιηγητικό</a:t>
            </a:r>
            <a:r>
              <a:rPr lang="el-GR" altLang="el-GR" b="1" dirty="0">
                <a:solidFill>
                  <a:srgbClr val="FF0000"/>
                </a:solidFill>
                <a:latin typeface="Arial" panose="020B0604020202020204" pitchFamily="34" charset="0"/>
              </a:rPr>
              <a:t> αφηγητή σε </a:t>
            </a:r>
            <a:r>
              <a:rPr lang="el-GR" altLang="el-GR" b="1" dirty="0" err="1">
                <a:solidFill>
                  <a:srgbClr val="FF0000"/>
                </a:solidFill>
                <a:latin typeface="Arial" panose="020B0604020202020204" pitchFamily="34" charset="0"/>
              </a:rPr>
              <a:t>ομοδιηγητικό</a:t>
            </a:r>
            <a:r>
              <a:rPr lang="el-GR" altLang="el-GR" dirty="0">
                <a:latin typeface="Arial" panose="020B0604020202020204" pitchFamily="34" charset="0"/>
              </a:rPr>
              <a:t>. </a:t>
            </a:r>
          </a:p>
          <a:p>
            <a:pPr lvl="2">
              <a:buFont typeface="Arial" panose="020B0604020202020204" pitchFamily="34" charset="0"/>
              <a:buNone/>
            </a:pPr>
            <a:r>
              <a:rPr lang="el-GR" altLang="el-GR" dirty="0">
                <a:latin typeface="Arial" panose="020B0604020202020204" pitchFamily="34" charset="0"/>
              </a:rPr>
              <a:t>		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336D278D-D76F-B584-E348-315285EC5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3972" y="2603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1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0DA58ED-731E-E76E-8AA7-598548742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0" y="0"/>
            <a:ext cx="8229600" cy="6858000"/>
          </a:xfrm>
        </p:spPr>
        <p:txBody>
          <a:bodyPr/>
          <a:lstStyle/>
          <a:p>
            <a:endParaRPr lang="el-GR" altLang="el-GR" dirty="0">
              <a:solidFill>
                <a:srgbClr val="FF3300"/>
              </a:solidFill>
              <a:latin typeface="Arial" panose="020B0604020202020204" pitchFamily="34" charset="0"/>
            </a:endParaRPr>
          </a:p>
          <a:p>
            <a:r>
              <a:rPr lang="el-GR" altLang="el-GR" dirty="0">
                <a:solidFill>
                  <a:srgbClr val="FF3300"/>
                </a:solidFill>
                <a:latin typeface="Arial" panose="020B0604020202020204" pitchFamily="34" charset="0"/>
              </a:rPr>
              <a:t>ΣΥΓΓΡΑΦΕΑΣ</a:t>
            </a:r>
          </a:p>
          <a:p>
            <a:endParaRPr lang="el-GR" altLang="el-GR" dirty="0">
              <a:solidFill>
                <a:srgbClr val="FF3300"/>
              </a:solidFill>
              <a:latin typeface="Arial" panose="020B0604020202020204" pitchFamily="34" charset="0"/>
            </a:endParaRPr>
          </a:p>
          <a:p>
            <a:r>
              <a:rPr lang="el-GR" altLang="el-GR" dirty="0">
                <a:solidFill>
                  <a:schemeClr val="folHlink"/>
                </a:solidFill>
                <a:latin typeface="Arial" panose="020B0604020202020204" pitchFamily="34" charset="0"/>
              </a:rPr>
              <a:t>ΕΝΝΟΟΥΜΕΝΟΣ ΣΥΓΓΡΑΦΕΑΣ</a:t>
            </a:r>
          </a:p>
          <a:p>
            <a:endParaRPr lang="el-GR" altLang="el-GR" dirty="0">
              <a:latin typeface="Arial" panose="020B0604020202020204" pitchFamily="34" charset="0"/>
            </a:endParaRPr>
          </a:p>
          <a:p>
            <a:r>
              <a:rPr lang="el-GR" altLang="el-GR" dirty="0">
                <a:solidFill>
                  <a:schemeClr val="tx2"/>
                </a:solidFill>
                <a:latin typeface="Arial" panose="020B0604020202020204" pitchFamily="34" charset="0"/>
              </a:rPr>
              <a:t>ΑΦΗΓΗΤΗΣ</a:t>
            </a:r>
          </a:p>
          <a:p>
            <a:r>
              <a:rPr lang="el-GR" altLang="el-GR" dirty="0">
                <a:solidFill>
                  <a:schemeClr val="tx2"/>
                </a:solidFill>
                <a:latin typeface="Arial" panose="020B0604020202020204" pitchFamily="34" charset="0"/>
              </a:rPr>
              <a:t>ΑΠΟΔΕΚΤΗΣ ΤΗΣ ΑΦΗΓΗΣΗΣ</a:t>
            </a:r>
          </a:p>
          <a:p>
            <a:endParaRPr lang="el-GR" altLang="el-GR" dirty="0">
              <a:latin typeface="Arial" panose="020B0604020202020204" pitchFamily="34" charset="0"/>
            </a:endParaRPr>
          </a:p>
          <a:p>
            <a:r>
              <a:rPr lang="el-GR" altLang="el-GR" dirty="0">
                <a:solidFill>
                  <a:schemeClr val="folHlink"/>
                </a:solidFill>
                <a:latin typeface="Arial" panose="020B0604020202020204" pitchFamily="34" charset="0"/>
              </a:rPr>
              <a:t>ΕΝΝΟΟΥΜΕΝΟΣ ΑΝΑΓΝΩΣΤΗΣ</a:t>
            </a:r>
          </a:p>
          <a:p>
            <a:endParaRPr lang="el-GR" altLang="el-GR" dirty="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r>
              <a:rPr lang="el-GR" altLang="el-GR" dirty="0">
                <a:solidFill>
                  <a:srgbClr val="FF3300"/>
                </a:solidFill>
                <a:latin typeface="Arial" panose="020B0604020202020204" pitchFamily="34" charset="0"/>
              </a:rPr>
              <a:t>ΑΝΑΓΝΩΣΤΗΣ</a:t>
            </a:r>
          </a:p>
          <a:p>
            <a:endParaRPr lang="el-GR" altLang="el-GR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F1BED8B-F0AF-50F8-4D1C-BD842373A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421731"/>
            <a:ext cx="6481762" cy="1366838"/>
          </a:xfrm>
          <a:prstGeom prst="rect">
            <a:avLst/>
          </a:prstGeom>
          <a:solidFill>
            <a:srgbClr val="CCFFFF">
              <a:alpha val="39999"/>
            </a:srgbClr>
          </a:solidFill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1E59E98C-2D61-0E83-57BD-833EEA569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388" y="987929"/>
            <a:ext cx="7129462" cy="3816350"/>
          </a:xfrm>
          <a:prstGeom prst="rect">
            <a:avLst/>
          </a:prstGeom>
          <a:solidFill>
            <a:srgbClr val="FFCCFF">
              <a:alpha val="7059"/>
            </a:srgb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 dirty="0">
              <a:latin typeface="Arial" panose="020B0604020202020204" pitchFamily="34" charset="0"/>
            </a:endParaRPr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0129279F-D019-8553-1BA8-8829015DB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137" y="7938"/>
            <a:ext cx="7991475" cy="6049962"/>
          </a:xfrm>
          <a:prstGeom prst="rect">
            <a:avLst/>
          </a:prstGeom>
          <a:noFill/>
          <a:ln w="12700">
            <a:solidFill>
              <a:schemeClr val="tx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sz="1800" b="1">
              <a:latin typeface="Arial" panose="020B0604020202020204" pitchFamily="34" charset="0"/>
            </a:endParaRPr>
          </a:p>
        </p:txBody>
      </p:sp>
      <p:sp>
        <p:nvSpPr>
          <p:cNvPr id="6150" name="Line 6">
            <a:extLst>
              <a:ext uri="{FF2B5EF4-FFF2-40B4-BE49-F238E27FC236}">
                <a16:creationId xmlns:a16="http://schemas.microsoft.com/office/drawing/2014/main" id="{A2D57883-3894-00BF-7E31-FB15B056ED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16725" y="1700214"/>
            <a:ext cx="115093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ED2DF3D9-17CA-076E-88FE-2A504FBA3F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5051" y="3500438"/>
            <a:ext cx="1008063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C27A4E0C-17CC-ADDF-F642-180D7828B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9900" y="22254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9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34C7F274-506F-116D-0E2C-68D2B1006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692151"/>
            <a:ext cx="9144000" cy="45259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l-GR" altLang="el-GR" dirty="0">
                <a:latin typeface="Arial" panose="020B0604020202020204" pitchFamily="34" charset="0"/>
              </a:rPr>
              <a:t>	</a:t>
            </a:r>
            <a:r>
              <a:rPr lang="el-GR" altLang="el-GR" dirty="0">
                <a:solidFill>
                  <a:schemeClr val="bg1"/>
                </a:solidFill>
                <a:latin typeface="Arial" panose="020B0604020202020204" pitchFamily="34" charset="0"/>
              </a:rPr>
              <a:t>Η παιδική λογοτεχνία ορίζεται με βάση το ακροατήριό της που είναι το </a:t>
            </a:r>
            <a:r>
              <a:rPr lang="el-GR" altLang="el-GR" b="1" dirty="0">
                <a:solidFill>
                  <a:schemeClr val="bg1"/>
                </a:solidFill>
                <a:latin typeface="Arial" panose="020B0604020202020204" pitchFamily="34" charset="0"/>
              </a:rPr>
              <a:t>ΠΑΙΔΙ</a:t>
            </a:r>
          </a:p>
          <a:p>
            <a:r>
              <a:rPr lang="el-GR" altLang="el-GR" dirty="0">
                <a:solidFill>
                  <a:schemeClr val="bg1"/>
                </a:solidFill>
                <a:latin typeface="Arial" panose="020B0604020202020204" pitchFamily="34" charset="0"/>
              </a:rPr>
              <a:t>	Όμως είναι εύκολο να οριστεί τι είναι παιδί;</a:t>
            </a:r>
          </a:p>
        </p:txBody>
      </p:sp>
      <p:pic>
        <p:nvPicPr>
          <p:cNvPr id="10243" name="Picture 4" descr="100_2382">
            <a:extLst>
              <a:ext uri="{FF2B5EF4-FFF2-40B4-BE49-F238E27FC236}">
                <a16:creationId xmlns:a16="http://schemas.microsoft.com/office/drawing/2014/main" id="{AF500E36-5446-BA64-BA2A-73F8A4F23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2781301"/>
            <a:ext cx="4535487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73C61A4F-7D2C-8DDC-E881-7BE895811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7180" y="336207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- Ορθογώνιο">
            <a:extLst>
              <a:ext uri="{FF2B5EF4-FFF2-40B4-BE49-F238E27FC236}">
                <a16:creationId xmlns:a16="http://schemas.microsoft.com/office/drawing/2014/main" id="{F893E14B-B186-B7BC-FFA3-83482429D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2800" u="sng">
                <a:latin typeface="Arial" panose="020B0604020202020204" pitchFamily="34" charset="0"/>
              </a:rPr>
              <a:t>Δυσκολίες ορισμού:</a:t>
            </a:r>
            <a:r>
              <a:rPr lang="el-GR" altLang="el-GR" sz="2400">
                <a:latin typeface="Arial" panose="020B0604020202020204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l-GR" altLang="el-GR" sz="240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Char char="•"/>
            </a:pPr>
            <a:r>
              <a:rPr lang="el-GR" altLang="el-GR" sz="2400">
                <a:latin typeface="Arial" panose="020B0604020202020204" pitchFamily="34" charset="0"/>
              </a:rPr>
              <a:t>  Μεγάλο ηλικιακό εύρος</a:t>
            </a:r>
            <a:endParaRPr lang="en-US" altLang="el-GR" sz="240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Char char="•"/>
            </a:pPr>
            <a:r>
              <a:rPr lang="en-US" altLang="el-GR" sz="2400">
                <a:latin typeface="Arial" panose="020B0604020202020204" pitchFamily="34" charset="0"/>
              </a:rPr>
              <a:t>   </a:t>
            </a:r>
            <a:r>
              <a:rPr lang="el-GR" altLang="el-GR" sz="2400">
                <a:latin typeface="Arial" panose="020B0604020202020204" pitchFamily="34" charset="0"/>
              </a:rPr>
              <a:t>Ούτε όλα τα παιδιά της ίδιας ηλικίας είναι ίδια.</a:t>
            </a:r>
          </a:p>
          <a:p>
            <a:pPr algn="just" eaLnBrk="1" hangingPunct="1">
              <a:spcBef>
                <a:spcPct val="0"/>
              </a:spcBef>
              <a:buFontTx/>
              <a:buChar char="•"/>
            </a:pPr>
            <a:endParaRPr lang="el-GR" altLang="el-GR" sz="240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l-GR" altLang="el-GR" sz="2400">
              <a:latin typeface="Arial" panose="020B0604020202020204" pitchFamily="34" charset="0"/>
            </a:endParaRPr>
          </a:p>
        </p:txBody>
      </p:sp>
      <p:pic>
        <p:nvPicPr>
          <p:cNvPr id="11267" name="Picture 9" descr="100_2183">
            <a:extLst>
              <a:ext uri="{FF2B5EF4-FFF2-40B4-BE49-F238E27FC236}">
                <a16:creationId xmlns:a16="http://schemas.microsoft.com/office/drawing/2014/main" id="{882D793A-DADF-6F7E-9CEA-40071F3B5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628776"/>
            <a:ext cx="320357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Φωτο1 065">
            <a:extLst>
              <a:ext uri="{FF2B5EF4-FFF2-40B4-BE49-F238E27FC236}">
                <a16:creationId xmlns:a16="http://schemas.microsoft.com/office/drawing/2014/main" id="{39AF113E-EF25-A650-A84D-A34AA116A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4" y="1700213"/>
            <a:ext cx="2605087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3" descr="Stock Photo - group on teenagers &#10;(15-17) looking &#10;down, view from &#10;below. fotosearch &#10;- search stock &#10;photos, pictures, &#10;images, and photo &#10;clipart">
            <a:extLst>
              <a:ext uri="{FF2B5EF4-FFF2-40B4-BE49-F238E27FC236}">
                <a16:creationId xmlns:a16="http://schemas.microsoft.com/office/drawing/2014/main" id="{076373B1-063A-3B42-606D-EBE125D38EC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5639" y="5373688"/>
            <a:ext cx="1277937" cy="2044700"/>
          </a:xfrm>
        </p:spPr>
      </p:pic>
      <p:pic>
        <p:nvPicPr>
          <p:cNvPr id="11270" name="Picture 21" descr="100_2529">
            <a:extLst>
              <a:ext uri="{FF2B5EF4-FFF2-40B4-BE49-F238E27FC236}">
                <a16:creationId xmlns:a16="http://schemas.microsoft.com/office/drawing/2014/main" id="{B6ABBD0D-F1EC-2ABA-12B1-D52B2D8DF59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8" y="4581525"/>
            <a:ext cx="2627312" cy="1970088"/>
          </a:xfrm>
          <a:noFill/>
        </p:spPr>
      </p:pic>
      <p:pic>
        <p:nvPicPr>
          <p:cNvPr id="11271" name="Picture 22" descr="Σάμος 2007 051">
            <a:extLst>
              <a:ext uri="{FF2B5EF4-FFF2-40B4-BE49-F238E27FC236}">
                <a16:creationId xmlns:a16="http://schemas.microsoft.com/office/drawing/2014/main" id="{67743E65-48D1-7AEF-AE0B-8DD0AE80271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0788" y="4533900"/>
            <a:ext cx="3097212" cy="2324100"/>
          </a:xfrm>
          <a:noFill/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032A415-75C4-28FF-3E74-E429DE80D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- Ορθογώνιο">
            <a:extLst>
              <a:ext uri="{FF2B5EF4-FFF2-40B4-BE49-F238E27FC236}">
                <a16:creationId xmlns:a16="http://schemas.microsoft.com/office/drawing/2014/main" id="{1F607810-A7C1-64D0-F9FF-70054F394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Char char="•"/>
            </a:pPr>
            <a:r>
              <a:rPr lang="el-GR" altLang="el-GR" sz="2400">
                <a:latin typeface="Arial" panose="020B0604020202020204" pitchFamily="34" charset="0"/>
              </a:rPr>
              <a:t>   Η έννοια του </a:t>
            </a:r>
            <a:r>
              <a:rPr lang="el-GR" altLang="el-GR" sz="2400" i="1">
                <a:latin typeface="Arial" panose="020B0604020202020204" pitchFamily="34" charset="0"/>
              </a:rPr>
              <a:t>παιδιού</a:t>
            </a:r>
            <a:r>
              <a:rPr lang="el-GR" altLang="el-GR" sz="2400">
                <a:latin typeface="Arial" panose="020B0604020202020204" pitchFamily="34" charset="0"/>
              </a:rPr>
              <a:t> μεταβάλλεται ιστορικά.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l-GR" altLang="el-GR" sz="2400">
              <a:latin typeface="Arial" panose="020B0604020202020204" pitchFamily="34" charset="0"/>
            </a:endParaRPr>
          </a:p>
        </p:txBody>
      </p:sp>
      <p:sp>
        <p:nvSpPr>
          <p:cNvPr id="12291" name="AutoShape 3" descr="&#10;[image ALT: An engraving of two women holding a baby wrapped in swaddling-clothes. It is an illustration of the Greco-Roman 'incunabula'.]&#10; ">
            <a:extLst>
              <a:ext uri="{FF2B5EF4-FFF2-40B4-BE49-F238E27FC236}">
                <a16:creationId xmlns:a16="http://schemas.microsoft.com/office/drawing/2014/main" id="{DD1F9DAA-2CD3-1FCC-B369-D5E1825B46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12292" name="AutoShape 4" descr="&#10;[image ALT: An engraving of two women holding a baby wrapped in swaddling-clothes. It is an illustration of the Greco-Roman 'incunabula'.]&#10; ">
            <a:extLst>
              <a:ext uri="{FF2B5EF4-FFF2-40B4-BE49-F238E27FC236}">
                <a16:creationId xmlns:a16="http://schemas.microsoft.com/office/drawing/2014/main" id="{9B51D85A-6F34-4E59-C78D-1613B49372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pic>
        <p:nvPicPr>
          <p:cNvPr id="12293" name="Picture 11" descr="incunabula_">
            <a:extLst>
              <a:ext uri="{FF2B5EF4-FFF2-40B4-BE49-F238E27FC236}">
                <a16:creationId xmlns:a16="http://schemas.microsoft.com/office/drawing/2014/main" id="{841D7828-29D0-D4D2-9F31-DF713B44C9C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1889126"/>
            <a:ext cx="4968875" cy="4968875"/>
          </a:xfrm>
        </p:spPr>
      </p:pic>
      <p:pic>
        <p:nvPicPr>
          <p:cNvPr id="12294" name="Picture 13" descr="d26b">
            <a:hlinkClick r:id="rId5"/>
            <a:extLst>
              <a:ext uri="{FF2B5EF4-FFF2-40B4-BE49-F238E27FC236}">
                <a16:creationId xmlns:a16="http://schemas.microsoft.com/office/drawing/2014/main" id="{80A53C95-21D0-C61F-8A73-2CE496AFE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692151"/>
            <a:ext cx="1700213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5" descr="SMT2_S">
            <a:extLst>
              <a:ext uri="{FF2B5EF4-FFF2-40B4-BE49-F238E27FC236}">
                <a16:creationId xmlns:a16="http://schemas.microsoft.com/office/drawing/2014/main" id="{B9AFBA63-F2CA-A373-44D1-3B9A711FD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4024314"/>
            <a:ext cx="3492500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16">
            <a:extLst>
              <a:ext uri="{FF2B5EF4-FFF2-40B4-BE49-F238E27FC236}">
                <a16:creationId xmlns:a16="http://schemas.microsoft.com/office/drawing/2014/main" id="{5013EBFC-8FDE-055F-464C-E1B337AA9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549275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i="1">
                <a:latin typeface="Arial" panose="020B0604020202020204" pitchFamily="34" charset="0"/>
              </a:rPr>
              <a:t>Παιδί</a:t>
            </a:r>
            <a:r>
              <a:rPr lang="el-GR" altLang="el-GR" sz="1800">
                <a:latin typeface="Arial" panose="020B0604020202020204" pitchFamily="34" charset="0"/>
              </a:rPr>
              <a:t> μια έννοια που </a:t>
            </a:r>
            <a:r>
              <a:rPr lang="el-GR" altLang="el-GR" sz="1800" b="1">
                <a:latin typeface="Arial" panose="020B0604020202020204" pitchFamily="34" charset="0"/>
              </a:rPr>
              <a:t>κατασκευάζεται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Το </a:t>
            </a:r>
            <a:r>
              <a:rPr lang="el-GR" altLang="el-GR" sz="1800" i="1">
                <a:latin typeface="Arial" panose="020B0604020202020204" pitchFamily="34" charset="0"/>
              </a:rPr>
              <a:t>παιδί</a:t>
            </a:r>
            <a:r>
              <a:rPr lang="el-GR" altLang="el-GR" sz="1800">
                <a:latin typeface="Arial" panose="020B0604020202020204" pitchFamily="34" charset="0"/>
              </a:rPr>
              <a:t> </a:t>
            </a:r>
            <a:r>
              <a:rPr lang="el-GR" altLang="el-GR" sz="1800" u="sng">
                <a:latin typeface="Arial" panose="020B0604020202020204" pitchFamily="34" charset="0"/>
              </a:rPr>
              <a:t>εφευρέθηκε,</a:t>
            </a:r>
            <a:r>
              <a:rPr lang="el-GR" altLang="el-GR" sz="1800">
                <a:latin typeface="Arial" panose="020B0604020202020204" pitchFamily="34" charset="0"/>
              </a:rPr>
              <a:t> δεν </a:t>
            </a:r>
            <a:r>
              <a:rPr lang="el-GR" altLang="el-GR" sz="1800" u="sng">
                <a:latin typeface="Arial" panose="020B0604020202020204" pitchFamily="34" charset="0"/>
              </a:rPr>
              <a:t>ανακαλύφθηκε</a:t>
            </a:r>
            <a:endParaRPr lang="en-US" altLang="el-GR" sz="1800" u="sng">
              <a:latin typeface="Arial" panose="020B0604020202020204" pitchFamily="34" charset="0"/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5523300-F6F7-C650-96BA-20FDE652F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92182" y="113103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550</Words>
  <Application>Microsoft Office PowerPoint</Application>
  <PresentationFormat>Ευρεία οθόνη</PresentationFormat>
  <Paragraphs>105</Paragraphs>
  <Slides>29</Slides>
  <Notes>0</Notes>
  <HiddenSlides>0</HiddenSlides>
  <MMClips>29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Θέμα του Office</vt:lpstr>
      <vt:lpstr>Παρουσίαση του PowerPoint</vt:lpstr>
      <vt:lpstr>Παρουσίαση του PowerPoint</vt:lpstr>
      <vt:lpstr>Εικονογραφημένο παιδικό βιβλίο</vt:lpstr>
      <vt:lpstr>Εικονογραφημένο παιδικό βιβλίο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Τι είναι αυτό που διακρίνει την Παιδική Λογοτεχνία από τη λογοτεχνία για ενηλίκους;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Ορισμένες φορές  δεν υπάρχει  διάκριση</vt:lpstr>
      <vt:lpstr>Παρουσίαση του PowerPoint</vt:lpstr>
      <vt:lpstr>Παρουσίαση του PowerPoint</vt:lpstr>
      <vt:lpstr>Η Παιδική Λογοτεχνία δεν καθορίζεται στο επίπεδο:</vt:lpstr>
      <vt:lpstr>ΥΛΗ ΕΞΕΤΑΣΕΩΝ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ΛΟΓΟΤΕΧΝΙΚΕΣ ΘΕΩΡΙΕΣ</dc:title>
  <dc:creator>Dimitra Makrynioti</dc:creator>
  <cp:lastModifiedBy>aggianik@o365.uoa.gr</cp:lastModifiedBy>
  <cp:revision>58</cp:revision>
  <dcterms:created xsi:type="dcterms:W3CDTF">2021-10-11T07:46:50Z</dcterms:created>
  <dcterms:modified xsi:type="dcterms:W3CDTF">2022-10-30T20:45:19Z</dcterms:modified>
</cp:coreProperties>
</file>