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07" r:id="rId3"/>
    <p:sldId id="308" r:id="rId4"/>
    <p:sldId id="309" r:id="rId5"/>
    <p:sldId id="310" r:id="rId6"/>
    <p:sldId id="319" r:id="rId7"/>
    <p:sldId id="400" r:id="rId8"/>
    <p:sldId id="312" r:id="rId9"/>
    <p:sldId id="311" r:id="rId10"/>
    <p:sldId id="429" r:id="rId11"/>
    <p:sldId id="337" r:id="rId12"/>
    <p:sldId id="331" r:id="rId13"/>
    <p:sldId id="424" r:id="rId14"/>
    <p:sldId id="426" r:id="rId15"/>
    <p:sldId id="428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B0477-A8DD-4D77-A4B6-7204EEABCC2F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13A05-2F43-4483-B7D4-0F2D137D93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307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823EEE-EC4B-47A9-8AC4-A1E9C03AE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6973F98-388B-4ECC-9BF9-5467E8485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4DF682-28F9-4186-B49F-1ECCDDDA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567F607-7DD5-4977-B82E-AEA3998B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4000E1-2B22-48DB-8A77-8202A915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180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6FD9C-38C0-4C51-AA81-BC1519B2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31905F2-F0F6-4308-987E-FBF3EB7E4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C93773-02F4-4730-9CDE-BF02DCFD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06BA96-E372-43A4-BA6A-5D0F21AD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D987BE4-3AC3-4EB4-AC70-9AAB895D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96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7513849-8E93-4B97-886E-41382DF6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F2E8BA-4608-4C48-9D20-3A49117E9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CE51A9-F764-45BE-B431-E45C034B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FD0F2A-64B4-4E4D-B01F-373CF31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D4FF1F-E9DA-463C-92F9-16764029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44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AFF33385-1608-F640-CB4C-E097EB88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F0E63-C444-4AF9-BCF0-554226B81199}" type="datetimeFigureOut">
              <a:rPr lang="el-GR"/>
              <a:pPr>
                <a:defRPr/>
              </a:pPr>
              <a:t>13/11/2022</a:t>
            </a:fld>
            <a:endParaRPr lang="el-GR" dirty="0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D9089AAF-E687-03E2-53A3-8405F524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2C11CC66-3788-C254-5B5B-FC280CF3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7CBC-4EB9-4904-A7BD-4222553E7A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29542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79C7D581-5D6D-11BA-3388-E212AC5B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DB2E8-A7F1-4DC1-A051-4C247D97B756}" type="datetimeFigureOut">
              <a:rPr lang="el-GR"/>
              <a:pPr>
                <a:defRPr/>
              </a:pPr>
              <a:t>13/11/2022</a:t>
            </a:fld>
            <a:endParaRPr lang="el-GR" dirty="0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C9DF8DAC-776D-F65B-293F-3632B90F6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52C13D18-FE2C-9B68-9127-C3668A1F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2E5A6-3F72-4AF8-A721-44DB93C4DD3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4759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0683C9-3423-46E6-80FC-286C2881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9BD616-43E3-4907-BD86-1CEA1EA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0901D95-5B46-4101-AA78-529C0B93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E2D025-4C22-442E-B706-BD63FCA6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BC5C62-0FE8-408E-99CE-2D706D71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7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6A62A-A66E-4139-8969-98DC2D34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651E03F-109B-471A-AA2C-2E309879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3DC346-EB0B-4133-9373-4023D901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95A84B-9B14-4888-8D1D-553A401E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FE4029-F018-46FA-97AA-0EA6DAE5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33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2520D6-9B7B-47AF-81A7-9772EC22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0C675C-559E-43D0-971D-C2478055F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ED34603-2D6D-4A5F-A647-EE9501035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D48F3C-9ED4-4C14-A098-CDE28E37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34042A-822D-4A5A-9974-7C37E42F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4E62DC-77AD-4C21-9DA6-3E05929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52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1819B5-B3CD-4149-BBEB-BEE5457B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B0DB56-5CE9-4481-9122-829AF1C51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73ADE8F-D639-4691-862E-2D2543508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01B6485-FCE3-4C4C-9138-16BE498AF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9898B4-1E25-4187-ADDA-D5A56E242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1BBA331-02AC-44E3-B3AF-CC2B30A3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DB99AD4-92FA-4053-BBB4-01FDD538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8E7AF29-4C90-4BA1-95CA-98F412CA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53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220B9C-C72E-4E78-B1DF-E234E103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FA863A-2A81-4E08-8637-08D495A3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D6F8D78-31DD-4870-822E-6B33CE40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A1C45C-5A51-4596-8A6C-FDE5F51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67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E38E158-86A5-4DC1-992B-723C033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0FBEDC6-8ECB-4D37-8F34-4BE451CB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447828-0D2A-4836-A79D-3E0CAF05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153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F6BCA-FCD6-45D0-86F5-D566EEDB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05D913-8796-443F-8D5F-31416F4B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99E6C57-B0DB-48D7-9BB4-E4BE89974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8DEF9E7-B199-40F6-9AC0-D65B1DDF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4973081-7CDC-4D0B-BD79-07E5E480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FBD051A-907B-4A44-B73B-FA218A3C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13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E0EF61-F48A-478B-96CB-B2911015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D6DBFC-51DA-47C5-9033-39C7A9EAD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A345A09-70F7-4172-8185-4F61F767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BD0188-2CC1-43DE-8C34-CD9320A6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3BB3B27-D232-4757-B9FC-8AD1AA70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8CA6446-F6A9-4D40-9C8B-C733890E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50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03889CA-D6EC-429D-A09F-641D6F6A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A76677-AFCE-4EF0-BDA5-84D3449C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A17FCA-405B-4981-BA84-57C97A399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68BF-1362-474A-8AD7-91E29083F8D7}" type="datetimeFigureOut">
              <a:rPr lang="el-GR" smtClean="0"/>
              <a:t>13/11/2022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C262C3A-AC82-44B0-89FC-75065FE34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D39C7C-A522-4DE3-A96D-C6FE5CEDD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50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1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audio" Target="../media/media16.m4a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19.m4a"/><Relationship Id="rId7" Type="http://schemas.openxmlformats.org/officeDocument/2006/relationships/image" Target="../media/image28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9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hyperlink" Target="http://upload.wikimedia.org/wikipedia/commons/d/da/AGMA_H%C3%A9rodote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5.png"/><Relationship Id="rId4" Type="http://schemas.openxmlformats.org/officeDocument/2006/relationships/image" Target="../media/image32.jpeg"/><Relationship Id="rId9" Type="http://schemas.openxmlformats.org/officeDocument/2006/relationships/hyperlink" Target="https://www.youtube.com/watch?v=IVF6gg1czf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5.png"/><Relationship Id="rId3" Type="http://schemas.microsoft.com/office/2007/relationships/media" Target="../media/media24.m4a"/><Relationship Id="rId7" Type="http://schemas.openxmlformats.org/officeDocument/2006/relationships/image" Target="../media/image35.jpeg"/><Relationship Id="rId12" Type="http://schemas.openxmlformats.org/officeDocument/2006/relationships/image" Target="../media/image45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4.jpeg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3.jpeg"/><Relationship Id="rId4" Type="http://schemas.openxmlformats.org/officeDocument/2006/relationships/audio" Target="../media/media24.m4a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6.m4a"/><Relationship Id="rId7" Type="http://schemas.openxmlformats.org/officeDocument/2006/relationships/image" Target="../media/image1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png"/><Relationship Id="rId4" Type="http://schemas.openxmlformats.org/officeDocument/2006/relationships/audio" Target="../media/media6.m4a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openxmlformats.org/officeDocument/2006/relationships/image" Target="../media/image2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11.m4a"/><Relationship Id="rId7" Type="http://schemas.openxmlformats.org/officeDocument/2006/relationships/image" Target="../media/image2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13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4a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497671B-55B1-4F2E-A1ED-B7FB708356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40013" y="2276476"/>
            <a:ext cx="7772400" cy="1470025"/>
          </a:xfrm>
        </p:spPr>
        <p:txBody>
          <a:bodyPr anchor="ctr"/>
          <a:lstStyle/>
          <a:p>
            <a:r>
              <a:rPr lang="el-GR" altLang="el-GR" sz="4400"/>
              <a:t>ΤΟ ΠΑΡΑΚΕΙΜΕΝΟ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DB813E2-950E-1464-0E51-2CA959164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260350"/>
            <a:ext cx="34925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F56B5BE-98F2-089F-8038-D7D7878F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3573463"/>
            <a:ext cx="24018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A746F250-FF56-635D-12E6-1ED8FDAC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3860801"/>
            <a:ext cx="15335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6D0DC72-FA85-C064-07FC-2E00F5A3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500439"/>
            <a:ext cx="24193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6D95822-E39F-03AB-1650-8D1AD502C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1164" y="8247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5FD94B-A44B-CE0D-00B2-BCB62133B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5" y="3991777"/>
            <a:ext cx="10669849" cy="2614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l-GR" dirty="0"/>
              <a:t>Genette: </a:t>
            </a:r>
            <a:r>
              <a:rPr lang="el-GR" altLang="el-GR" dirty="0"/>
              <a:t>κατώφλι, παρυφές, βεστιάριο, </a:t>
            </a:r>
            <a:endParaRPr lang="en-US" altLang="el-GR" dirty="0"/>
          </a:p>
          <a:p>
            <a:pPr marL="0" indent="0">
              <a:buNone/>
            </a:pPr>
            <a:r>
              <a:rPr lang="el-GR" altLang="el-GR" dirty="0"/>
              <a:t>προθάλαμος.</a:t>
            </a:r>
          </a:p>
          <a:p>
            <a:endParaRPr lang="el-GR" dirty="0"/>
          </a:p>
        </p:txBody>
      </p:sp>
      <p:pic>
        <p:nvPicPr>
          <p:cNvPr id="1026" name="Picture 2" descr="Amazon.com: Paratexts: Thresholds of Interpretation (Literature, Culture,  Theory, Series Number 20): 9780521424066: Genette, Gerard, Lewin, Jane E.,  Macksey, Richard: Books">
            <a:extLst>
              <a:ext uri="{FF2B5EF4-FFF2-40B4-BE49-F238E27FC236}">
                <a16:creationId xmlns:a16="http://schemas.microsoft.com/office/drawing/2014/main" id="{91254341-97A1-6526-B7E9-17DCD906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726" y="47624"/>
            <a:ext cx="4413123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19AB38-E70A-822B-901F-71236627B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76699"/>
            <a:ext cx="8686800" cy="1143001"/>
          </a:xfrm>
        </p:spPr>
        <p:txBody>
          <a:bodyPr/>
          <a:lstStyle/>
          <a:p>
            <a:r>
              <a:rPr lang="el-GR" altLang="el-GR" sz="3600" dirty="0"/>
              <a:t>Παρακείμενο=Περικείμενο</a:t>
            </a:r>
            <a:r>
              <a:rPr lang="en-US" altLang="el-GR" sz="3600" dirty="0"/>
              <a:t>+</a:t>
            </a:r>
            <a:r>
              <a:rPr lang="el-GR" altLang="el-GR" sz="3600" dirty="0"/>
              <a:t>Επικείμενο</a:t>
            </a:r>
          </a:p>
        </p:txBody>
      </p:sp>
      <p:pic>
        <p:nvPicPr>
          <p:cNvPr id="9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CF2981A-059E-BC89-4165-67F19D5EC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207" y="249629"/>
            <a:ext cx="487363" cy="487363"/>
          </a:xfrm>
          <a:prstGeom prst="rect">
            <a:avLst/>
          </a:prstGeom>
        </p:spPr>
      </p:pic>
      <p:pic>
        <p:nvPicPr>
          <p:cNvPr id="10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F0BA288-63A9-FD83-26E9-9CC6799486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5738" y="2019700"/>
            <a:ext cx="487363" cy="487363"/>
          </a:xfrm>
          <a:prstGeom prst="rect">
            <a:avLst/>
          </a:prstGeom>
        </p:spPr>
      </p:pic>
      <p:pic>
        <p:nvPicPr>
          <p:cNvPr id="11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9CD3608-02AC-4850-C898-85D26348EF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0399" y="5476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6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>
            <a:extLst>
              <a:ext uri="{FF2B5EF4-FFF2-40B4-BE49-F238E27FC236}">
                <a16:creationId xmlns:a16="http://schemas.microsoft.com/office/drawing/2014/main" id="{DC074737-F06B-F74C-D9D5-C77B5DA9CA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l-GR" dirty="0"/>
              <a:t>Δημόσιο Παρακείμενο/ Περικείμενο/ Επικείμενο </a:t>
            </a:r>
          </a:p>
          <a:p>
            <a:pPr>
              <a:buFontTx/>
              <a:buNone/>
            </a:pPr>
            <a:r>
              <a:rPr lang="el-GR" altLang="el-GR" dirty="0"/>
              <a:t>Ιδιωτικό  Παρακείμενο/  Περικείμενο/ Επικείμενο</a:t>
            </a:r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09E5993-BAEB-B80D-364B-A29EEB350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5622" y="1329092"/>
            <a:ext cx="487363" cy="487363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032D52E-FF54-FE9D-F4D7-9047F281CA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2985" y="3957251"/>
            <a:ext cx="487363" cy="487363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E25C1811-03B3-FF89-E4AD-0FA870D7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561"/>
            <a:ext cx="2524125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46851EF0-64E6-8AC9-FD21-2697CC66E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91" y="3644900"/>
            <a:ext cx="245745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2" name="Rectangle 10">
            <a:extLst>
              <a:ext uri="{FF2B5EF4-FFF2-40B4-BE49-F238E27FC236}">
                <a16:creationId xmlns:a16="http://schemas.microsoft.com/office/drawing/2014/main" id="{74B527BF-3416-B5AA-3D13-BD26BF553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9075" y="260350"/>
            <a:ext cx="12087225" cy="260713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altLang="el-GR" dirty="0"/>
              <a:t>Ενδέχεται στοιχεία του κειμένου να γίνουν στοιχεία περικειμένου;</a:t>
            </a:r>
          </a:p>
          <a:p>
            <a:pPr marL="514350" indent="-514350">
              <a:buFont typeface="+mj-lt"/>
              <a:buAutoNum type="arabicPeriod"/>
            </a:pPr>
            <a:r>
              <a:rPr lang="el-GR" altLang="el-GR" dirty="0"/>
              <a:t>Ενδέχεται να υπάρχει κείμενο χωρίς περικείμενο; Τι συμβαίνει στην περίπτωση της προφορικής λογοτεχνίας;</a:t>
            </a:r>
          </a:p>
          <a:p>
            <a:pPr marL="514350" indent="-514350">
              <a:buFont typeface="+mj-lt"/>
              <a:buAutoNum type="arabicPeriod"/>
            </a:pPr>
            <a:r>
              <a:rPr lang="el-GR" altLang="el-GR" dirty="0"/>
              <a:t>Ενδέχεται να υπάρχει περικείμενο χωρίς κείμενο;</a:t>
            </a:r>
          </a:p>
          <a:p>
            <a:pPr marL="514350" indent="-514350">
              <a:buFont typeface="+mj-lt"/>
              <a:buAutoNum type="arabicPeriod"/>
            </a:pPr>
            <a:r>
              <a:rPr lang="el-GR" altLang="el-GR" dirty="0"/>
              <a:t>Διαχρονικά έχουν αλλάξει οι σχέσεις ανάμεσα σε </a:t>
            </a:r>
            <a:r>
              <a:rPr lang="el-GR" altLang="el-GR" dirty="0" err="1"/>
              <a:t>κειμενικά</a:t>
            </a:r>
            <a:r>
              <a:rPr lang="el-GR" altLang="el-GR" dirty="0"/>
              <a:t> και </a:t>
            </a:r>
            <a:r>
              <a:rPr lang="el-GR" altLang="el-GR" dirty="0" err="1"/>
              <a:t>περικειμενικά</a:t>
            </a:r>
            <a:r>
              <a:rPr lang="el-GR" altLang="el-GR" dirty="0"/>
              <a:t> στοιχεία;</a:t>
            </a:r>
          </a:p>
          <a:p>
            <a:endParaRPr lang="el-GR" altLang="el-GR" dirty="0"/>
          </a:p>
        </p:txBody>
      </p:sp>
      <p:sp>
        <p:nvSpPr>
          <p:cNvPr id="161803" name="Rectangle 11">
            <a:extLst>
              <a:ext uri="{FF2B5EF4-FFF2-40B4-BE49-F238E27FC236}">
                <a16:creationId xmlns:a16="http://schemas.microsoft.com/office/drawing/2014/main" id="{7F9316D5-945E-D93C-C1E0-C414760C0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9" y="5318126"/>
            <a:ext cx="53292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l-GR" altLang="el-GR" dirty="0"/>
              <a:t>   </a:t>
            </a:r>
            <a:r>
              <a:rPr lang="el-GR" altLang="el-GR" sz="1400" dirty="0" err="1"/>
              <a:t>Ἡροδότου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Ἁλικαρνησσέος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ἱστορίης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ἀπόδεξις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ἥδε</a:t>
            </a:r>
            <a:r>
              <a:rPr lang="el-GR" altLang="el-GR" sz="1400" dirty="0"/>
              <a:t>, </a:t>
            </a:r>
            <a:r>
              <a:rPr lang="el-GR" altLang="el-GR" sz="1400" dirty="0" err="1"/>
              <a:t>ὡς</a:t>
            </a:r>
            <a:r>
              <a:rPr lang="el-GR" altLang="el-GR" sz="1400" dirty="0"/>
              <a:t> μήτε </a:t>
            </a:r>
            <a:r>
              <a:rPr lang="el-GR" altLang="el-GR" sz="1400" dirty="0" err="1"/>
              <a:t>τὰ</a:t>
            </a:r>
            <a:r>
              <a:rPr lang="el-GR" altLang="el-GR" sz="1400" dirty="0"/>
              <a:t> γενόμενα </a:t>
            </a:r>
            <a:r>
              <a:rPr lang="el-GR" altLang="el-GR" sz="1400" dirty="0" err="1"/>
              <a:t>ἐξ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ἀνθρώπων</a:t>
            </a:r>
            <a:r>
              <a:rPr lang="el-GR" altLang="el-GR" sz="1400" dirty="0"/>
              <a:t> </a:t>
            </a:r>
            <a:r>
              <a:rPr lang="el-GR" altLang="el-GR" sz="1400" dirty="0" err="1"/>
              <a:t>τῷ</a:t>
            </a:r>
            <a:r>
              <a:rPr lang="el-GR" altLang="el-GR" sz="1400" dirty="0"/>
              <a:t> </a:t>
            </a:r>
            <a:r>
              <a:rPr lang="el-GR" altLang="el-GR" sz="1400" dirty="0" err="1"/>
              <a:t>χρόνῳ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ἐξίτηλα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γένηται</a:t>
            </a:r>
            <a:r>
              <a:rPr lang="el-GR" altLang="el-GR" sz="1400" dirty="0"/>
              <a:t>, μήτε </a:t>
            </a:r>
            <a:r>
              <a:rPr lang="el-GR" altLang="el-GR" sz="1400" dirty="0" err="1"/>
              <a:t>ἔργα</a:t>
            </a:r>
            <a:r>
              <a:rPr lang="el-GR" altLang="el-GR" sz="1400" dirty="0"/>
              <a:t> μεγάλα τε </a:t>
            </a:r>
            <a:r>
              <a:rPr lang="el-GR" altLang="el-GR" sz="1400" dirty="0" err="1"/>
              <a:t>καὶ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θωμαστά</a:t>
            </a:r>
            <a:r>
              <a:rPr lang="el-GR" altLang="el-GR" sz="1400" dirty="0"/>
              <a:t>, </a:t>
            </a:r>
            <a:r>
              <a:rPr lang="el-GR" altLang="el-GR" sz="1400" dirty="0" err="1"/>
              <a:t>τὰ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μὲν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Ἕλλησι</a:t>
            </a:r>
            <a:r>
              <a:rPr lang="el-GR" altLang="el-GR" sz="1400" dirty="0"/>
              <a:t> </a:t>
            </a:r>
            <a:r>
              <a:rPr lang="el-GR" altLang="el-GR" sz="1400" dirty="0" err="1"/>
              <a:t>τὰ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δὲ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βαρβάροισι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ἀποδεχθέντα</a:t>
            </a:r>
            <a:r>
              <a:rPr lang="el-GR" altLang="el-GR" sz="1400" dirty="0"/>
              <a:t>, </a:t>
            </a:r>
            <a:r>
              <a:rPr lang="el-GR" altLang="el-GR" sz="1400" dirty="0" err="1"/>
              <a:t>ἀκλεᾶ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γένηται</a:t>
            </a:r>
            <a:r>
              <a:rPr lang="el-GR" altLang="el-GR" sz="1400" dirty="0"/>
              <a:t>, </a:t>
            </a:r>
            <a:r>
              <a:rPr lang="el-GR" altLang="el-GR" sz="1400" dirty="0" err="1"/>
              <a:t>τά</a:t>
            </a:r>
            <a:r>
              <a:rPr lang="el-GR" altLang="el-GR" sz="1400" dirty="0"/>
              <a:t> τε </a:t>
            </a:r>
            <a:r>
              <a:rPr lang="el-GR" altLang="el-GR" sz="1400" dirty="0" err="1"/>
              <a:t>ἄλλα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καὶ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δι</a:t>
            </a:r>
            <a:r>
              <a:rPr lang="el-GR" altLang="el-GR" sz="1400" dirty="0"/>
              <a:t>᾽ </a:t>
            </a:r>
            <a:r>
              <a:rPr lang="el-GR" altLang="el-GR" sz="1400" dirty="0" err="1"/>
              <a:t>ἣν</a:t>
            </a:r>
            <a:r>
              <a:rPr lang="el-GR" altLang="el-GR" sz="1400" dirty="0"/>
              <a:t> </a:t>
            </a:r>
            <a:r>
              <a:rPr lang="el-GR" altLang="el-GR" sz="1400" dirty="0" err="1"/>
              <a:t>αἰτίην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ἐπολέμησαν</a:t>
            </a:r>
            <a:r>
              <a:rPr lang="el-GR" altLang="el-GR" sz="1400" dirty="0"/>
              <a:t> </a:t>
            </a:r>
            <a:r>
              <a:rPr lang="el-GR" altLang="el-GR" sz="1400" dirty="0" err="1"/>
              <a:t>ἀλλήλοισι</a:t>
            </a:r>
            <a:r>
              <a:rPr lang="el-GR" altLang="el-GR" sz="1400" dirty="0"/>
              <a:t>. </a:t>
            </a:r>
          </a:p>
        </p:txBody>
      </p:sp>
      <p:pic>
        <p:nvPicPr>
          <p:cNvPr id="161804" name="Picture 12">
            <a:hlinkClick r:id="rId4"/>
            <a:extLst>
              <a:ext uri="{FF2B5EF4-FFF2-40B4-BE49-F238E27FC236}">
                <a16:creationId xmlns:a16="http://schemas.microsoft.com/office/drawing/2014/main" id="{1B493280-FA6A-4AB2-45F3-D797D0B7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18" y="5318126"/>
            <a:ext cx="1077912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429EDEC-F75C-E35F-3B3D-1EF95AD62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3429000"/>
            <a:ext cx="487363" cy="487363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AFC90671-8DBB-05D2-F1EA-7C58CAC5E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7" t="-328" r="18704" b="-1"/>
          <a:stretch/>
        </p:blipFill>
        <p:spPr bwMode="auto">
          <a:xfrm>
            <a:off x="-26988" y="3287508"/>
            <a:ext cx="2465388" cy="35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0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>
            <a:extLst>
              <a:ext uri="{FF2B5EF4-FFF2-40B4-BE49-F238E27FC236}">
                <a16:creationId xmlns:a16="http://schemas.microsoft.com/office/drawing/2014/main" id="{E60A91E0-D157-B633-8E37-BB71D714D0B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7788" y="0"/>
            <a:ext cx="2247900" cy="2997200"/>
          </a:xfrm>
        </p:spPr>
      </p:pic>
      <p:pic>
        <p:nvPicPr>
          <p:cNvPr id="310275" name="Picture 3">
            <a:extLst>
              <a:ext uri="{FF2B5EF4-FFF2-40B4-BE49-F238E27FC236}">
                <a16:creationId xmlns:a16="http://schemas.microsoft.com/office/drawing/2014/main" id="{2D816F0B-A2D6-A418-1DA3-F90EE3697FE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45688" y="-35719"/>
            <a:ext cx="2246312" cy="3068638"/>
          </a:xfrm>
        </p:spPr>
      </p:pic>
      <p:pic>
        <p:nvPicPr>
          <p:cNvPr id="310276" name="Picture 4">
            <a:extLst>
              <a:ext uri="{FF2B5EF4-FFF2-40B4-BE49-F238E27FC236}">
                <a16:creationId xmlns:a16="http://schemas.microsoft.com/office/drawing/2014/main" id="{3C6E3186-F7B8-D0F7-EEE4-E94670C2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49" y="0"/>
            <a:ext cx="231933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77" name="Picture 5">
            <a:extLst>
              <a:ext uri="{FF2B5EF4-FFF2-40B4-BE49-F238E27FC236}">
                <a16:creationId xmlns:a16="http://schemas.microsoft.com/office/drawing/2014/main" id="{376B644D-9EDA-363C-2F3E-99A21674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86" y="3502442"/>
            <a:ext cx="4433887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78" name="Picture 6">
            <a:extLst>
              <a:ext uri="{FF2B5EF4-FFF2-40B4-BE49-F238E27FC236}">
                <a16:creationId xmlns:a16="http://schemas.microsoft.com/office/drawing/2014/main" id="{F232DD21-8960-FAC5-F37F-30681C93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36" y="3567530"/>
            <a:ext cx="403225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28C266-3C65-4A01-44D9-E275DE6FE4A8}"/>
              </a:ext>
            </a:extLst>
          </p:cNvPr>
          <p:cNvSpPr txBox="1"/>
          <p:nvPr/>
        </p:nvSpPr>
        <p:spPr>
          <a:xfrm>
            <a:off x="66568" y="33467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https://www.youtube.com/watch?v=IVF6gg1czfE</a:t>
            </a:r>
            <a:endParaRPr lang="en-US" dirty="0"/>
          </a:p>
          <a:p>
            <a:endParaRPr lang="el-GR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C59CA6F-AF35-A42F-0070-07D606156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1668" y="13156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>
            <a:extLst>
              <a:ext uri="{FF2B5EF4-FFF2-40B4-BE49-F238E27FC236}">
                <a16:creationId xmlns:a16="http://schemas.microsoft.com/office/drawing/2014/main" id="{61B46562-5254-D895-A402-8588DF77B14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4083050" cy="5661025"/>
          </a:xfrm>
        </p:spPr>
      </p:pic>
      <p:pic>
        <p:nvPicPr>
          <p:cNvPr id="312323" name="Picture 3">
            <a:extLst>
              <a:ext uri="{FF2B5EF4-FFF2-40B4-BE49-F238E27FC236}">
                <a16:creationId xmlns:a16="http://schemas.microsoft.com/office/drawing/2014/main" id="{CF147BD9-32FA-AC20-4883-5B785235889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0"/>
            <a:ext cx="4981575" cy="6858000"/>
          </a:xfrm>
        </p:spPr>
      </p:pic>
      <p:pic>
        <p:nvPicPr>
          <p:cNvPr id="312324" name="Picture 4">
            <a:extLst>
              <a:ext uri="{FF2B5EF4-FFF2-40B4-BE49-F238E27FC236}">
                <a16:creationId xmlns:a16="http://schemas.microsoft.com/office/drawing/2014/main" id="{A64E95C0-3F24-EB26-0A0B-C53ABF97EBD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6" y="4292600"/>
            <a:ext cx="1863725" cy="2565400"/>
          </a:xfrm>
        </p:spPr>
      </p:pic>
      <p:pic>
        <p:nvPicPr>
          <p:cNvPr id="312325" name="Picture 5">
            <a:extLst>
              <a:ext uri="{FF2B5EF4-FFF2-40B4-BE49-F238E27FC236}">
                <a16:creationId xmlns:a16="http://schemas.microsoft.com/office/drawing/2014/main" id="{66CE1797-8BFC-49E3-57D5-CE47B825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92600"/>
            <a:ext cx="19224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26" name="Picture 6">
            <a:extLst>
              <a:ext uri="{FF2B5EF4-FFF2-40B4-BE49-F238E27FC236}">
                <a16:creationId xmlns:a16="http://schemas.microsoft.com/office/drawing/2014/main" id="{10BC54CE-529E-BB14-6988-A9628D2FB9B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213" y="1"/>
            <a:ext cx="2908300" cy="400526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7DC1BF3-4F44-E0D9-BE7A-201B10087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5742" y="9384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>
            <a:extLst>
              <a:ext uri="{FF2B5EF4-FFF2-40B4-BE49-F238E27FC236}">
                <a16:creationId xmlns:a16="http://schemas.microsoft.com/office/drawing/2014/main" id="{5B95B033-E15A-5497-18BE-7F53476E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-31749"/>
            <a:ext cx="2947988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1" name="Picture 3">
            <a:extLst>
              <a:ext uri="{FF2B5EF4-FFF2-40B4-BE49-F238E27FC236}">
                <a16:creationId xmlns:a16="http://schemas.microsoft.com/office/drawing/2014/main" id="{D0C0F274-D82C-13DC-A498-59EBF632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9" y="4062521"/>
            <a:ext cx="4193219" cy="279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2" name="Picture 4">
            <a:extLst>
              <a:ext uri="{FF2B5EF4-FFF2-40B4-BE49-F238E27FC236}">
                <a16:creationId xmlns:a16="http://schemas.microsoft.com/office/drawing/2014/main" id="{01B6FB6F-3278-2C45-DDC9-BCFE3C699C21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8527" y="-40480"/>
            <a:ext cx="1649412" cy="2185988"/>
          </a:xfrm>
        </p:spPr>
      </p:pic>
      <p:pic>
        <p:nvPicPr>
          <p:cNvPr id="314373" name="Picture 5">
            <a:extLst>
              <a:ext uri="{FF2B5EF4-FFF2-40B4-BE49-F238E27FC236}">
                <a16:creationId xmlns:a16="http://schemas.microsoft.com/office/drawing/2014/main" id="{47E40A82-625D-C156-1D07-08A1833D0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078830"/>
            <a:ext cx="2663825" cy="17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4" name="Picture 6">
            <a:extLst>
              <a:ext uri="{FF2B5EF4-FFF2-40B4-BE49-F238E27FC236}">
                <a16:creationId xmlns:a16="http://schemas.microsoft.com/office/drawing/2014/main" id="{82CCD7EE-91ED-C516-AFF2-AB576F10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38" y="4005259"/>
            <a:ext cx="2095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5" name="Picture 7">
            <a:extLst>
              <a:ext uri="{FF2B5EF4-FFF2-40B4-BE49-F238E27FC236}">
                <a16:creationId xmlns:a16="http://schemas.microsoft.com/office/drawing/2014/main" id="{D2588EB1-803E-C718-C011-8456E247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38" y="4005259"/>
            <a:ext cx="2125662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6" name="Picture 8">
            <a:extLst>
              <a:ext uri="{FF2B5EF4-FFF2-40B4-BE49-F238E27FC236}">
                <a16:creationId xmlns:a16="http://schemas.microsoft.com/office/drawing/2014/main" id="{ABD162F1-3BA7-9AE6-717A-DEA625483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131763"/>
            <a:ext cx="2376487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77" name="Rectangle 9">
            <a:extLst>
              <a:ext uri="{FF2B5EF4-FFF2-40B4-BE49-F238E27FC236}">
                <a16:creationId xmlns:a16="http://schemas.microsoft.com/office/drawing/2014/main" id="{E59462B7-4F17-E342-DC11-E88C11F08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74941"/>
            <a:ext cx="1277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l-GR" altLang="el-GR">
                <a:cs typeface="Arial" panose="020B0604020202020204" pitchFamily="34" charset="0"/>
              </a:rPr>
              <a:t>Franz Marc 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5F72CF5-1C17-DD39-0DCB-EC9C28E55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0637" y="138953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7F6EBEE-DDF2-2C34-4B13-B154450839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25537" y="383301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839437BD-8A2B-3E12-2F7B-258661708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Τι ονομάζουμε </a:t>
            </a:r>
            <a:r>
              <a:rPr lang="el-GR" altLang="el-GR">
                <a:solidFill>
                  <a:schemeClr val="folHlink"/>
                </a:solidFill>
              </a:rPr>
              <a:t>περικείμενο</a:t>
            </a:r>
            <a:r>
              <a:rPr lang="el-GR" altLang="el-GR"/>
              <a:t>;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8FC37631-B9D0-A97B-BEBF-4CB4479B4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altLang="el-GR" dirty="0"/>
              <a:t>	</a:t>
            </a:r>
            <a:r>
              <a:rPr lang="el-GR" altLang="el-GR" u="sng" dirty="0">
                <a:solidFill>
                  <a:schemeClr val="folHlink"/>
                </a:solidFill>
              </a:rPr>
              <a:t>Περι</a:t>
            </a:r>
            <a:r>
              <a:rPr lang="el-GR" altLang="el-GR" dirty="0">
                <a:solidFill>
                  <a:schemeClr val="folHlink"/>
                </a:solidFill>
              </a:rPr>
              <a:t>κείμενο</a:t>
            </a:r>
            <a:r>
              <a:rPr lang="el-GR" altLang="el-GR" dirty="0"/>
              <a:t> ονομάζουμε το ετερογενές σύνολο συνοδευτικών στοιχείων που κάνουν ένα κείμενο βιβλίο.</a:t>
            </a:r>
          </a:p>
          <a:p>
            <a:pPr>
              <a:buFontTx/>
              <a:buNone/>
            </a:pPr>
            <a:endParaRPr lang="en-US" altLang="el-GR" dirty="0"/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BEE360A7-948A-E118-9868-89671C73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4449763"/>
            <a:ext cx="2916238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DAA9B75-4044-DC2C-ACA1-85AC9AB9A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158" y="40989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7" name="Picture 9">
            <a:extLst>
              <a:ext uri="{FF2B5EF4-FFF2-40B4-BE49-F238E27FC236}">
                <a16:creationId xmlns:a16="http://schemas.microsoft.com/office/drawing/2014/main" id="{DBE68399-2DA1-28DB-1A0B-1C27ADDFF75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"/>
            <a:ext cx="2073275" cy="2708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8" name="Picture 10">
            <a:extLst>
              <a:ext uri="{FF2B5EF4-FFF2-40B4-BE49-F238E27FC236}">
                <a16:creationId xmlns:a16="http://schemas.microsoft.com/office/drawing/2014/main" id="{DEA0CB89-BD6D-F499-6101-A0CFF9D8E6E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75" y="0"/>
            <a:ext cx="1962150" cy="256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9" name="Picture 11">
            <a:extLst>
              <a:ext uri="{FF2B5EF4-FFF2-40B4-BE49-F238E27FC236}">
                <a16:creationId xmlns:a16="http://schemas.microsoft.com/office/drawing/2014/main" id="{057ABE0D-75BC-18C3-A8DF-9BC5B345D9D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0750" y="0"/>
            <a:ext cx="2127250" cy="2781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0" name="Picture 12">
            <a:extLst>
              <a:ext uri="{FF2B5EF4-FFF2-40B4-BE49-F238E27FC236}">
                <a16:creationId xmlns:a16="http://schemas.microsoft.com/office/drawing/2014/main" id="{1B8AF945-5E86-9E04-B703-720BE93760A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644900"/>
            <a:ext cx="2457450" cy="3213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1" name="Picture 13">
            <a:extLst>
              <a:ext uri="{FF2B5EF4-FFF2-40B4-BE49-F238E27FC236}">
                <a16:creationId xmlns:a16="http://schemas.microsoft.com/office/drawing/2014/main" id="{629595C9-C274-3190-CAA0-5CC0521FE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16338"/>
            <a:ext cx="2503488" cy="31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03" name="Picture 15">
            <a:extLst>
              <a:ext uri="{FF2B5EF4-FFF2-40B4-BE49-F238E27FC236}">
                <a16:creationId xmlns:a16="http://schemas.microsoft.com/office/drawing/2014/main" id="{0877038A-7072-A82B-3F46-904E639A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4" y="3716338"/>
            <a:ext cx="2503487" cy="31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04" name="Rectangle 16">
            <a:extLst>
              <a:ext uri="{FF2B5EF4-FFF2-40B4-BE49-F238E27FC236}">
                <a16:creationId xmlns:a16="http://schemas.microsoft.com/office/drawing/2014/main" id="{47612D27-AA97-DC84-1EAB-7E4F54E7D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4113" y="2781301"/>
            <a:ext cx="7345362" cy="854075"/>
          </a:xfrm>
          <a:noFill/>
          <a:ln/>
        </p:spPr>
        <p:txBody>
          <a:bodyPr/>
          <a:lstStyle/>
          <a:p>
            <a:r>
              <a:rPr lang="el-GR" altLang="el-GR">
                <a:solidFill>
                  <a:srgbClr val="0000CC"/>
                </a:solidFill>
              </a:rPr>
              <a:t>Κείμενο</a:t>
            </a:r>
            <a:r>
              <a:rPr lang="el-GR" altLang="el-GR"/>
              <a:t> ή </a:t>
            </a:r>
            <a:r>
              <a:rPr lang="el-GR" altLang="el-GR">
                <a:solidFill>
                  <a:srgbClr val="0000CC"/>
                </a:solidFill>
              </a:rPr>
              <a:t>Περικείμενο</a:t>
            </a:r>
            <a:r>
              <a:rPr lang="el-GR" altLang="el-GR"/>
              <a:t>;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508CED1-2E22-1B78-6D6E-6BCD174B9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637" y="2941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9" name="Picture 13">
            <a:extLst>
              <a:ext uri="{FF2B5EF4-FFF2-40B4-BE49-F238E27FC236}">
                <a16:creationId xmlns:a16="http://schemas.microsoft.com/office/drawing/2014/main" id="{DF720F59-5587-EC22-7412-43093C963EE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0"/>
            <a:ext cx="2273300" cy="2852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50" name="Picture 14">
            <a:extLst>
              <a:ext uri="{FF2B5EF4-FFF2-40B4-BE49-F238E27FC236}">
                <a16:creationId xmlns:a16="http://schemas.microsoft.com/office/drawing/2014/main" id="{2F35D3C7-E5FC-3BBA-47CC-E04EBB687FD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0"/>
            <a:ext cx="2273300" cy="2852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51" name="Picture 15">
            <a:extLst>
              <a:ext uri="{FF2B5EF4-FFF2-40B4-BE49-F238E27FC236}">
                <a16:creationId xmlns:a16="http://schemas.microsoft.com/office/drawing/2014/main" id="{E82AEF72-EE41-E2DB-F84C-316A408BFA2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1"/>
            <a:ext cx="2330450" cy="2924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52" name="Picture 16">
            <a:extLst>
              <a:ext uri="{FF2B5EF4-FFF2-40B4-BE49-F238E27FC236}">
                <a16:creationId xmlns:a16="http://schemas.microsoft.com/office/drawing/2014/main" id="{974D5CF2-A10E-C9FE-4628-813D1844CC4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3860800"/>
            <a:ext cx="2273300" cy="2852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53" name="Picture 17">
            <a:extLst>
              <a:ext uri="{FF2B5EF4-FFF2-40B4-BE49-F238E27FC236}">
                <a16:creationId xmlns:a16="http://schemas.microsoft.com/office/drawing/2014/main" id="{8F2F22E5-9D56-87B5-601A-B4E8FF8C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121150"/>
            <a:ext cx="218122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54" name="Rectangle 18">
            <a:extLst>
              <a:ext uri="{FF2B5EF4-FFF2-40B4-BE49-F238E27FC236}">
                <a16:creationId xmlns:a16="http://schemas.microsoft.com/office/drawing/2014/main" id="{E771D579-C0C9-ECB9-4E3D-515CB23D4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0013" y="2997201"/>
            <a:ext cx="7345362" cy="854075"/>
          </a:xfrm>
          <a:noFill/>
          <a:ln/>
        </p:spPr>
        <p:txBody>
          <a:bodyPr/>
          <a:lstStyle/>
          <a:p>
            <a:r>
              <a:rPr lang="el-GR" altLang="el-GR">
                <a:solidFill>
                  <a:srgbClr val="0000CC"/>
                </a:solidFill>
              </a:rPr>
              <a:t>Κείμενο</a:t>
            </a:r>
            <a:r>
              <a:rPr lang="el-GR" altLang="el-GR"/>
              <a:t> ή </a:t>
            </a:r>
            <a:r>
              <a:rPr lang="el-GR" altLang="el-GR">
                <a:solidFill>
                  <a:srgbClr val="0000CC"/>
                </a:solidFill>
              </a:rPr>
              <a:t>Περικείμενο</a:t>
            </a:r>
            <a:r>
              <a:rPr lang="el-GR" altLang="el-GR"/>
              <a:t>;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7DD9A77-0190-3101-294F-4C057580F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849" y="31046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5" name="Picture 11">
            <a:extLst>
              <a:ext uri="{FF2B5EF4-FFF2-40B4-BE49-F238E27FC236}">
                <a16:creationId xmlns:a16="http://schemas.microsoft.com/office/drawing/2014/main" id="{D7B72847-ED2F-D791-AC0E-DC33B72C3D4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0"/>
            <a:ext cx="2241550" cy="30686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6" name="Picture 12">
            <a:extLst>
              <a:ext uri="{FF2B5EF4-FFF2-40B4-BE49-F238E27FC236}">
                <a16:creationId xmlns:a16="http://schemas.microsoft.com/office/drawing/2014/main" id="{10C43998-A59B-B7C7-3F28-97EF188F4B1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716339"/>
            <a:ext cx="2484438" cy="24923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7" name="Picture 13">
            <a:extLst>
              <a:ext uri="{FF2B5EF4-FFF2-40B4-BE49-F238E27FC236}">
                <a16:creationId xmlns:a16="http://schemas.microsoft.com/office/drawing/2014/main" id="{FD8AFD80-42B8-5245-22B0-75B01B79C37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439" y="-242888"/>
            <a:ext cx="2738437" cy="616585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8" name="Picture 14">
            <a:extLst>
              <a:ext uri="{FF2B5EF4-FFF2-40B4-BE49-F238E27FC236}">
                <a16:creationId xmlns:a16="http://schemas.microsoft.com/office/drawing/2014/main" id="{76065598-47FD-D214-DF3D-FC1EDB85695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7676" y="1"/>
            <a:ext cx="2608263" cy="544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9" name="Rectangle 15">
            <a:extLst>
              <a:ext uri="{FF2B5EF4-FFF2-40B4-BE49-F238E27FC236}">
                <a16:creationId xmlns:a16="http://schemas.microsoft.com/office/drawing/2014/main" id="{C7205D98-E276-184F-795A-4C70780A7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22638" y="6003926"/>
            <a:ext cx="7345362" cy="854075"/>
          </a:xfrm>
          <a:noFill/>
          <a:ln/>
        </p:spPr>
        <p:txBody>
          <a:bodyPr/>
          <a:lstStyle/>
          <a:p>
            <a:r>
              <a:rPr lang="el-GR" altLang="el-GR">
                <a:solidFill>
                  <a:srgbClr val="0000CC"/>
                </a:solidFill>
              </a:rPr>
              <a:t>Κείμενο</a:t>
            </a:r>
            <a:r>
              <a:rPr lang="el-GR" altLang="el-GR"/>
              <a:t> ή </a:t>
            </a:r>
            <a:r>
              <a:rPr lang="el-GR" altLang="el-GR">
                <a:solidFill>
                  <a:srgbClr val="0000CC"/>
                </a:solidFill>
              </a:rPr>
              <a:t>Περικείμενο</a:t>
            </a:r>
            <a:r>
              <a:rPr lang="el-GR" altLang="el-GR"/>
              <a:t>;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EC5B6A8-E7D0-CB25-6D5C-094FB51FB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1525" y="388059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5981CEE-86EC-59DC-218E-CB854DE2F0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516" y="55903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1" name="Picture 5">
            <a:extLst>
              <a:ext uri="{FF2B5EF4-FFF2-40B4-BE49-F238E27FC236}">
                <a16:creationId xmlns:a16="http://schemas.microsoft.com/office/drawing/2014/main" id="{10D38C15-32B0-A275-C30F-F457BF294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6" y="854074"/>
            <a:ext cx="3683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6">
            <a:extLst>
              <a:ext uri="{FF2B5EF4-FFF2-40B4-BE49-F238E27FC236}">
                <a16:creationId xmlns:a16="http://schemas.microsoft.com/office/drawing/2014/main" id="{9832D46F-C840-3FE6-8916-F340E531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83" y="1097756"/>
            <a:ext cx="3497262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6" name="Rectangle 10">
            <a:extLst>
              <a:ext uri="{FF2B5EF4-FFF2-40B4-BE49-F238E27FC236}">
                <a16:creationId xmlns:a16="http://schemas.microsoft.com/office/drawing/2014/main" id="{299BE135-0850-899B-86D7-2E07A61E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439"/>
            <a:ext cx="73453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l-GR" dirty="0">
                <a:solidFill>
                  <a:srgbClr val="0000CC"/>
                </a:solidFill>
              </a:rPr>
              <a:t>Κείμενο</a:t>
            </a:r>
            <a:r>
              <a:rPr lang="el-GR" altLang="el-GR" dirty="0"/>
              <a:t> ή </a:t>
            </a:r>
            <a:r>
              <a:rPr lang="el-GR" altLang="el-GR" dirty="0">
                <a:solidFill>
                  <a:srgbClr val="0000CC"/>
                </a:solidFill>
              </a:rPr>
              <a:t>Περικείμενο</a:t>
            </a:r>
            <a:r>
              <a:rPr lang="el-GR" altLang="el-GR" dirty="0"/>
              <a:t>;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63FD609-71C1-3FA0-3FFC-6F77CA15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4434" y="54691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8EF1E2F-2889-3089-0C29-E31EA7485A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1797" y="38560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2CF8997E-1C7C-0AEF-ECA5-A2D402AE0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4"/>
            <a:ext cx="9144000" cy="5805487"/>
          </a:xfrm>
        </p:spPr>
        <p:txBody>
          <a:bodyPr/>
          <a:lstStyle/>
          <a:p>
            <a:r>
              <a:rPr lang="el-GR" altLang="el-GR" dirty="0"/>
              <a:t>Ένας γίγαντας εμφανίστηκε στο χωριό</a:t>
            </a:r>
          </a:p>
          <a:p>
            <a:endParaRPr lang="el-GR" altLang="el-GR" dirty="0"/>
          </a:p>
          <a:p>
            <a:r>
              <a:rPr lang="el-GR" altLang="el-GR" dirty="0"/>
              <a:t>Ένας ΓΙΓΑΝΤΑΣ εμφανίστηκε στο χωριό</a:t>
            </a:r>
          </a:p>
          <a:p>
            <a:endParaRPr lang="el-GR" altLang="el-GR" dirty="0"/>
          </a:p>
          <a:p>
            <a:r>
              <a:rPr lang="el-GR" altLang="el-GR" dirty="0"/>
              <a:t>Ένας </a:t>
            </a:r>
            <a:r>
              <a:rPr lang="el-GR" altLang="el-GR" sz="7200" b="1" dirty="0"/>
              <a:t>ΓΙΓΑΝΤΑΣ</a:t>
            </a:r>
            <a:r>
              <a:rPr lang="el-GR" altLang="el-GR" dirty="0"/>
              <a:t> εμφανίστηκε στο χωριό</a:t>
            </a:r>
          </a:p>
          <a:p>
            <a:endParaRPr lang="el-GR" altLang="el-GR" dirty="0"/>
          </a:p>
          <a:p>
            <a:r>
              <a:rPr lang="el-GR" altLang="el-GR" dirty="0"/>
              <a:t>Ένας </a:t>
            </a:r>
            <a:r>
              <a:rPr lang="el-GR" altLang="el-GR" sz="1200" dirty="0"/>
              <a:t>γίγαντας</a:t>
            </a:r>
            <a:r>
              <a:rPr lang="el-GR" altLang="el-GR" dirty="0"/>
              <a:t> εμφανίστηκε στο χωριό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F7AB20C-1D9F-3C88-A443-20B1BA081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0637" y="35254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5AF11551-5760-E2FC-F85B-BCA6D86C4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9900" y="1"/>
            <a:ext cx="12271899" cy="1268413"/>
          </a:xfrm>
        </p:spPr>
        <p:txBody>
          <a:bodyPr/>
          <a:lstStyle/>
          <a:p>
            <a:r>
              <a:rPr lang="el-GR" altLang="el-GR" sz="4000" dirty="0"/>
              <a:t>Το περικείμενο μπορεί να είναι ανάλογα με: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E28382BD-4184-155B-4AE6-51C9EA1B1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450" y="1066262"/>
            <a:ext cx="9144000" cy="5661025"/>
          </a:xfrm>
        </p:spPr>
        <p:txBody>
          <a:bodyPr/>
          <a:lstStyle/>
          <a:p>
            <a:r>
              <a:rPr lang="el-GR" altLang="el-GR" dirty="0">
                <a:solidFill>
                  <a:schemeClr val="accent2"/>
                </a:solidFill>
              </a:rPr>
              <a:t>Το είδος των στοιχείων</a:t>
            </a:r>
            <a:r>
              <a:rPr lang="el-GR" altLang="el-GR" dirty="0"/>
              <a:t>: Λεκτικό, οπτικό, αριθμητικό, απτικό, ηχητικό, μεικτό, κλπ.</a:t>
            </a:r>
          </a:p>
          <a:p>
            <a:r>
              <a:rPr lang="el-GR" altLang="el-GR" dirty="0">
                <a:solidFill>
                  <a:schemeClr val="accent2"/>
                </a:solidFill>
              </a:rPr>
              <a:t>Τη θέση των στοιχείων</a:t>
            </a:r>
            <a:r>
              <a:rPr lang="el-GR" altLang="el-GR" dirty="0"/>
              <a:t>: αρχικό, ενδιάμεσο, τελικό</a:t>
            </a:r>
          </a:p>
          <a:p>
            <a:r>
              <a:rPr lang="el-GR" altLang="el-GR" dirty="0">
                <a:solidFill>
                  <a:schemeClr val="accent2"/>
                </a:solidFill>
              </a:rPr>
              <a:t>Το γράφοντα/ πομπό</a:t>
            </a:r>
            <a:r>
              <a:rPr lang="el-GR" altLang="el-GR" dirty="0"/>
              <a:t>: συγγραφικό, εκδοτικό, </a:t>
            </a:r>
            <a:r>
              <a:rPr lang="el-GR" altLang="el-GR" dirty="0" err="1"/>
              <a:t>αλλογραφικό</a:t>
            </a:r>
            <a:endParaRPr lang="el-GR" altLang="el-GR" dirty="0"/>
          </a:p>
          <a:p>
            <a:r>
              <a:rPr lang="el-GR" altLang="el-GR" dirty="0">
                <a:solidFill>
                  <a:schemeClr val="accent2"/>
                </a:solidFill>
              </a:rPr>
              <a:t>Το χρόνο εμφάνισης</a:t>
            </a:r>
            <a:r>
              <a:rPr lang="el-GR" altLang="el-GR" dirty="0"/>
              <a:t>: αρχικό, καθυστερημένο, μεταθανάτιο</a:t>
            </a:r>
          </a:p>
          <a:p>
            <a:endParaRPr lang="el-GR" altLang="el-GR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F3172AB-4954-EAF4-323E-0223E1A0A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1456" y="1268414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1C47150-727C-1C14-F51F-EA86D6C93F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5138" y="4569441"/>
            <a:ext cx="487363" cy="487363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B577049E-C9C1-F62A-E4E6-F09070FE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900" y="3977197"/>
            <a:ext cx="5867400" cy="3021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182C4A15-C446-2A20-1F8A-DCA76A87A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00" y="4689151"/>
            <a:ext cx="1874838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6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1" name="Picture 9">
            <a:extLst>
              <a:ext uri="{FF2B5EF4-FFF2-40B4-BE49-F238E27FC236}">
                <a16:creationId xmlns:a16="http://schemas.microsoft.com/office/drawing/2014/main" id="{59BDEF24-612C-EB4D-E63A-A3806FA04D3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0003" y="1290661"/>
            <a:ext cx="3969979" cy="42766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CF1A61-337A-B99A-55C8-A7BC839458FD}"/>
              </a:ext>
            </a:extLst>
          </p:cNvPr>
          <p:cNvSpPr txBox="1"/>
          <p:nvPr/>
        </p:nvSpPr>
        <p:spPr>
          <a:xfrm>
            <a:off x="230818" y="5995585"/>
            <a:ext cx="11961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altLang="el-GR" sz="2400" dirty="0"/>
              <a:t>Ενδέχεται στοιχεία του επικειμένου να γίνουν στοιχεία περικειμένου σε μετέπειτα έκδοση;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E6110CF-4331-BC7D-AFF9-3EFAC0D2A5E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97769"/>
            <a:ext cx="8229600" cy="1211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l-GR" altLang="el-GR" dirty="0"/>
              <a:t>Περικείμενο: Στο βιβλίο</a:t>
            </a:r>
          </a:p>
          <a:p>
            <a:pPr>
              <a:buFontTx/>
              <a:buNone/>
            </a:pPr>
            <a:r>
              <a:rPr lang="el-GR" altLang="el-GR" dirty="0"/>
              <a:t>Επικείμενο: Εκτός βιβλίου</a:t>
            </a:r>
          </a:p>
          <a:p>
            <a:pPr>
              <a:buFontTx/>
              <a:buNone/>
            </a:pPr>
            <a:r>
              <a:rPr lang="el-GR" altLang="el-GR" dirty="0"/>
              <a:t>			</a:t>
            </a:r>
          </a:p>
        </p:txBody>
      </p:sp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81C750F-2E17-EFFF-5206-C5C744C0A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9335" y="1322678"/>
            <a:ext cx="487363" cy="487363"/>
          </a:xfrm>
          <a:prstGeom prst="rect">
            <a:avLst/>
          </a:prstGeom>
        </p:spPr>
      </p:pic>
      <p:pic>
        <p:nvPicPr>
          <p:cNvPr id="8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52BF0FA-7940-D722-1E1D-4313ADF70A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9335" y="2807227"/>
            <a:ext cx="487363" cy="487363"/>
          </a:xfrm>
          <a:prstGeom prst="rect">
            <a:avLst/>
          </a:prstGeom>
        </p:spPr>
      </p:pic>
      <p:pic>
        <p:nvPicPr>
          <p:cNvPr id="9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5F65C4E-5E0C-D694-B08A-89765F80B5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98112" y="50913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267</Words>
  <Application>Microsoft Office PowerPoint</Application>
  <PresentationFormat>Ευρεία οθόνη</PresentationFormat>
  <Paragraphs>35</Paragraphs>
  <Slides>15</Slides>
  <Notes>0</Notes>
  <HiddenSlides>0</HiddenSlides>
  <MMClips>24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Θέμα του Office</vt:lpstr>
      <vt:lpstr>ΤΟ ΠΑΡΑΚΕΙΜΕΝΟ</vt:lpstr>
      <vt:lpstr>Τι ονομάζουμε περικείμενο;</vt:lpstr>
      <vt:lpstr>Κείμενο ή Περικείμενο;</vt:lpstr>
      <vt:lpstr>Κείμενο ή Περικείμενο;</vt:lpstr>
      <vt:lpstr>Κείμενο ή Περικείμενο;</vt:lpstr>
      <vt:lpstr>Παρουσίαση του PowerPoint</vt:lpstr>
      <vt:lpstr>Παρουσίαση του PowerPoint</vt:lpstr>
      <vt:lpstr>Το περικείμενο μπορεί να είναι ανάλογα με:</vt:lpstr>
      <vt:lpstr>Παρουσίαση του PowerPoint</vt:lpstr>
      <vt:lpstr>Παρακείμενο=Περικείμενο+Επικείμενο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ΛΟΓΟΤΕΧΝΙΚΕΣ ΘΕΩΡΙΕΣ</dc:title>
  <dc:creator>Dimitra Makrynioti</dc:creator>
  <cp:lastModifiedBy>aggianik@o365.uoa.gr</cp:lastModifiedBy>
  <cp:revision>93</cp:revision>
  <dcterms:created xsi:type="dcterms:W3CDTF">2021-10-11T07:46:50Z</dcterms:created>
  <dcterms:modified xsi:type="dcterms:W3CDTF">2022-11-13T10:01:03Z</dcterms:modified>
</cp:coreProperties>
</file>