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58" r:id="rId3"/>
    <p:sldId id="264" r:id="rId4"/>
    <p:sldId id="263" r:id="rId5"/>
    <p:sldId id="257" r:id="rId6"/>
    <p:sldId id="256" r:id="rId7"/>
    <p:sldId id="260" r:id="rId8"/>
    <p:sldId id="504" r:id="rId9"/>
    <p:sldId id="500" r:id="rId10"/>
    <p:sldId id="375" r:id="rId11"/>
    <p:sldId id="374" r:id="rId12"/>
    <p:sldId id="272" r:id="rId13"/>
    <p:sldId id="503" r:id="rId14"/>
    <p:sldId id="282" r:id="rId15"/>
    <p:sldId id="283" r:id="rId16"/>
    <p:sldId id="502" r:id="rId17"/>
    <p:sldId id="301" r:id="rId18"/>
    <p:sldId id="299" r:id="rId19"/>
    <p:sldId id="291" r:id="rId20"/>
    <p:sldId id="294" r:id="rId21"/>
    <p:sldId id="293" r:id="rId22"/>
    <p:sldId id="292" r:id="rId23"/>
    <p:sldId id="298"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riacos Athanasiou" initials="KA" lastIdx="2" clrIdx="0">
    <p:extLst>
      <p:ext uri="{19B8F6BF-5375-455C-9EA6-DF929625EA0E}">
        <p15:presenceInfo xmlns:p15="http://schemas.microsoft.com/office/powerpoint/2012/main" userId="S::kathanas@ecd.uoa.gr::25be0863-1afa-471d-bbb4-c96d9f47c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60"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8F9FA-01DD-4F3B-9A6F-D596F43BCA3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2701435-FC1C-47AD-A90D-0947FCA5CFA9}">
      <dgm:prSet custT="1"/>
      <dgm:spPr/>
      <dgm:t>
        <a:bodyPr/>
        <a:lstStyle/>
        <a:p>
          <a:r>
            <a:rPr lang="el-GR" sz="1400" dirty="0"/>
            <a:t>Σύμφωνα με την Ελληνική Νομοθεσία: "</a:t>
          </a:r>
          <a:r>
            <a:rPr lang="en-US" sz="1400" b="1" i="1" dirty="0" err="1"/>
            <a:t>Βιολογική</a:t>
          </a:r>
          <a:r>
            <a:rPr lang="en-US" sz="1400" b="1" i="1" dirty="0"/>
            <a:t> π</a:t>
          </a:r>
          <a:r>
            <a:rPr lang="en-US" sz="1400" b="1" i="1" dirty="0" err="1"/>
            <a:t>οικιλότητ</a:t>
          </a:r>
          <a:r>
            <a:rPr lang="en-US" sz="1400" b="1" i="1" dirty="0"/>
            <a:t>α ή βιοποικιλότητα </a:t>
          </a:r>
          <a:r>
            <a:rPr lang="en-US" sz="1400" i="1" dirty="0"/>
            <a:t>είναι η ποικιλία των ζώντων οργανισμών πάσης προελεύσεως, περιλαμβανομένων, μεταξύ άλλων, των χερσαίων, θαλασσίων και άλλων υδατικών οικοσυστημάτων και οικολογικών συμπλεγμάτων, των οποίων αποτελούν μέρος. …. </a:t>
          </a:r>
          <a:r>
            <a:rPr lang="en-US" sz="1400" i="1" u="none" dirty="0">
              <a:solidFill>
                <a:schemeClr val="tx1"/>
              </a:solidFill>
            </a:rPr>
            <a:t>π</a:t>
          </a:r>
          <a:r>
            <a:rPr lang="en-US" sz="1400" i="1" u="none" dirty="0" err="1">
              <a:solidFill>
                <a:schemeClr val="tx1"/>
              </a:solidFill>
            </a:rPr>
            <a:t>εριλ</a:t>
          </a:r>
          <a:r>
            <a:rPr lang="en-US" sz="1400" i="1" u="none" dirty="0">
              <a:solidFill>
                <a:schemeClr val="tx1"/>
              </a:solidFill>
            </a:rPr>
            <a:t>αμβάνεται η ποικιλότητα εντός των ειδών, μεταξύ ειδών και οικοσυστημάτων</a:t>
          </a:r>
          <a:r>
            <a:rPr lang="en-US" sz="1400" i="1" dirty="0"/>
            <a:t> (άρθρο 2 του ν. 2204/1994, ΦΕΚ 59 Α΄). </a:t>
          </a:r>
          <a:r>
            <a:rPr lang="en-US" sz="1400" i="1" dirty="0" err="1"/>
            <a:t>Στ</a:t>
          </a:r>
          <a:r>
            <a:rPr lang="el-GR" sz="1400" i="1" dirty="0"/>
            <a:t>η</a:t>
          </a:r>
          <a:r>
            <a:rPr lang="en-US" sz="1400" i="1" dirty="0"/>
            <a:t> β</a:t>
          </a:r>
          <a:r>
            <a:rPr lang="en-US" sz="1400" i="1" dirty="0" err="1"/>
            <a:t>ιολογική</a:t>
          </a:r>
          <a:r>
            <a:rPr lang="en-US" sz="1400" i="1" dirty="0"/>
            <a:t> π</a:t>
          </a:r>
          <a:r>
            <a:rPr lang="en-US" sz="1400" i="1" dirty="0" err="1"/>
            <a:t>οικιλότητ</a:t>
          </a:r>
          <a:r>
            <a:rPr lang="en-US" sz="1400" i="1" dirty="0"/>
            <a:t>α περιλαμβάνεται, τέλος, η ποικιλότητα των γονιδίων μέσα και μεταξύ των ειδών.</a:t>
          </a:r>
          <a:r>
            <a:rPr lang="en-US" sz="1400" dirty="0"/>
            <a:t>"</a:t>
          </a:r>
        </a:p>
      </dgm:t>
    </dgm:pt>
    <dgm:pt modelId="{7910A259-A264-484B-BC3D-6C759F036F09}" type="parTrans" cxnId="{7F2093FC-1F9B-4A8B-94FE-A9E96B3A5D6C}">
      <dgm:prSet/>
      <dgm:spPr/>
      <dgm:t>
        <a:bodyPr/>
        <a:lstStyle/>
        <a:p>
          <a:endParaRPr lang="en-US"/>
        </a:p>
      </dgm:t>
    </dgm:pt>
    <dgm:pt modelId="{5B087FCF-D234-45C3-B845-37FB20209B1F}" type="sibTrans" cxnId="{7F2093FC-1F9B-4A8B-94FE-A9E96B3A5D6C}">
      <dgm:prSet/>
      <dgm:spPr/>
      <dgm:t>
        <a:bodyPr/>
        <a:lstStyle/>
        <a:p>
          <a:endParaRPr lang="en-US"/>
        </a:p>
      </dgm:t>
    </dgm:pt>
    <dgm:pt modelId="{DC74895C-183A-46E7-AF0D-E075D086712B}">
      <dgm:prSet/>
      <dgm:spPr/>
      <dgm:t>
        <a:bodyPr/>
        <a:lstStyle/>
        <a:p>
          <a:r>
            <a:rPr lang="el-GR" dirty="0"/>
            <a:t>Η </a:t>
          </a:r>
          <a:r>
            <a:rPr lang="el-GR" dirty="0" err="1"/>
            <a:t>Βιο</a:t>
          </a:r>
          <a:r>
            <a:rPr lang="el-GR" dirty="0"/>
            <a:t>-ποικιλότητα είναι η μεταβλητότητα μεταξύ των ζωντανών οργανισμών και των οικολογικών συμπλεγμάτων στα οποία ανήκουν, συμπεριλαμβανομένης της ποικιλομορφίας εντός των ειδών, μεταξύ των ειδών και των οικοσυστημάτων. Παραδοσιακά, ορίζεται σε τρία επίπεδα βιολογικής οργάνωσης (είδος, οικοσύστημα και γενετική ποικιλότητα), αν και πρόσφατα προτάθηκε ένα τέταρτο επίπεδο (μοριακή ποικιλομορφία). Θεωρείται γενικά βασικός καθοριστικός παράγοντας για τη λειτουργία και την ανθεκτικότητα της υγείας των οικοσυστημάτων. </a:t>
          </a:r>
          <a:endParaRPr lang="en-US" dirty="0"/>
        </a:p>
      </dgm:t>
    </dgm:pt>
    <dgm:pt modelId="{374A81CE-2F34-4062-B140-11BEE0896876}" type="parTrans" cxnId="{269BC936-9B2A-4CD2-840A-2EBE104DB7F8}">
      <dgm:prSet/>
      <dgm:spPr/>
      <dgm:t>
        <a:bodyPr/>
        <a:lstStyle/>
        <a:p>
          <a:endParaRPr lang="en-US"/>
        </a:p>
      </dgm:t>
    </dgm:pt>
    <dgm:pt modelId="{EBAA6A7A-FAB1-4162-9BA4-62CC821AF29E}" type="sibTrans" cxnId="{269BC936-9B2A-4CD2-840A-2EBE104DB7F8}">
      <dgm:prSet/>
      <dgm:spPr/>
      <dgm:t>
        <a:bodyPr/>
        <a:lstStyle/>
        <a:p>
          <a:endParaRPr lang="en-US"/>
        </a:p>
      </dgm:t>
    </dgm:pt>
    <dgm:pt modelId="{E303908D-F80A-4DB7-9713-EBDF8C17A8B6}" type="pres">
      <dgm:prSet presAssocID="{E758F9FA-01DD-4F3B-9A6F-D596F43BCA36}" presName="diagram" presStyleCnt="0">
        <dgm:presLayoutVars>
          <dgm:chPref val="1"/>
          <dgm:dir/>
          <dgm:animOne val="branch"/>
          <dgm:animLvl val="lvl"/>
          <dgm:resizeHandles/>
        </dgm:presLayoutVars>
      </dgm:prSet>
      <dgm:spPr/>
    </dgm:pt>
    <dgm:pt modelId="{A010154C-9ABF-4EC2-A4EB-C9F6DFF22AB3}" type="pres">
      <dgm:prSet presAssocID="{22701435-FC1C-47AD-A90D-0947FCA5CFA9}" presName="root" presStyleCnt="0"/>
      <dgm:spPr/>
    </dgm:pt>
    <dgm:pt modelId="{97225C97-2836-4071-92E9-82A1759DAA7C}" type="pres">
      <dgm:prSet presAssocID="{22701435-FC1C-47AD-A90D-0947FCA5CFA9}" presName="rootComposite" presStyleCnt="0"/>
      <dgm:spPr/>
    </dgm:pt>
    <dgm:pt modelId="{599D1C81-8903-46AE-A36D-81510ED04414}" type="pres">
      <dgm:prSet presAssocID="{22701435-FC1C-47AD-A90D-0947FCA5CFA9}" presName="rootText" presStyleLbl="node1" presStyleIdx="0" presStyleCnt="2" custScaleX="163971" custScaleY="277410"/>
      <dgm:spPr/>
    </dgm:pt>
    <dgm:pt modelId="{057C7503-C052-4C53-B1F1-3F3393139A50}" type="pres">
      <dgm:prSet presAssocID="{22701435-FC1C-47AD-A90D-0947FCA5CFA9}" presName="rootConnector" presStyleLbl="node1" presStyleIdx="0" presStyleCnt="2"/>
      <dgm:spPr/>
    </dgm:pt>
    <dgm:pt modelId="{9DB4936B-7661-4F6D-AA2C-D65D5BFA1FB9}" type="pres">
      <dgm:prSet presAssocID="{22701435-FC1C-47AD-A90D-0947FCA5CFA9}" presName="childShape" presStyleCnt="0"/>
      <dgm:spPr/>
    </dgm:pt>
    <dgm:pt modelId="{66DE9DBF-ED89-437D-BFD1-BE2C96DC76F7}" type="pres">
      <dgm:prSet presAssocID="{DC74895C-183A-46E7-AF0D-E075D086712B}" presName="root" presStyleCnt="0"/>
      <dgm:spPr/>
    </dgm:pt>
    <dgm:pt modelId="{7B15721B-1C09-4FC0-A7A6-40CB8969F5E9}" type="pres">
      <dgm:prSet presAssocID="{DC74895C-183A-46E7-AF0D-E075D086712B}" presName="rootComposite" presStyleCnt="0"/>
      <dgm:spPr/>
    </dgm:pt>
    <dgm:pt modelId="{C92C18B2-9DC3-4CCA-8D64-306155028122}" type="pres">
      <dgm:prSet presAssocID="{DC74895C-183A-46E7-AF0D-E075D086712B}" presName="rootText" presStyleLbl="node1" presStyleIdx="1" presStyleCnt="2" custScaleX="179339" custScaleY="202873"/>
      <dgm:spPr/>
    </dgm:pt>
    <dgm:pt modelId="{AAF34B10-4EE1-411F-AF03-636C9B031F7A}" type="pres">
      <dgm:prSet presAssocID="{DC74895C-183A-46E7-AF0D-E075D086712B}" presName="rootConnector" presStyleLbl="node1" presStyleIdx="1" presStyleCnt="2"/>
      <dgm:spPr/>
    </dgm:pt>
    <dgm:pt modelId="{AF8EBF26-A9DA-40E5-9180-5E5020BA161F}" type="pres">
      <dgm:prSet presAssocID="{DC74895C-183A-46E7-AF0D-E075D086712B}" presName="childShape" presStyleCnt="0"/>
      <dgm:spPr/>
    </dgm:pt>
  </dgm:ptLst>
  <dgm:cxnLst>
    <dgm:cxn modelId="{269BC936-9B2A-4CD2-840A-2EBE104DB7F8}" srcId="{E758F9FA-01DD-4F3B-9A6F-D596F43BCA36}" destId="{DC74895C-183A-46E7-AF0D-E075D086712B}" srcOrd="1" destOrd="0" parTransId="{374A81CE-2F34-4062-B140-11BEE0896876}" sibTransId="{EBAA6A7A-FAB1-4162-9BA4-62CC821AF29E}"/>
    <dgm:cxn modelId="{5C88B745-A322-46EC-87DB-543DEA0BDF10}" type="presOf" srcId="{22701435-FC1C-47AD-A90D-0947FCA5CFA9}" destId="{057C7503-C052-4C53-B1F1-3F3393139A50}" srcOrd="1" destOrd="0" presId="urn:microsoft.com/office/officeart/2005/8/layout/hierarchy3"/>
    <dgm:cxn modelId="{0EE617AA-8B11-4CF5-92D4-A9D853DC64F8}" type="presOf" srcId="{DC74895C-183A-46E7-AF0D-E075D086712B}" destId="{C92C18B2-9DC3-4CCA-8D64-306155028122}" srcOrd="0" destOrd="0" presId="urn:microsoft.com/office/officeart/2005/8/layout/hierarchy3"/>
    <dgm:cxn modelId="{8312BCCE-16BC-46E2-A6D1-2FEAC909EDFD}" type="presOf" srcId="{22701435-FC1C-47AD-A90D-0947FCA5CFA9}" destId="{599D1C81-8903-46AE-A36D-81510ED04414}" srcOrd="0" destOrd="0" presId="urn:microsoft.com/office/officeart/2005/8/layout/hierarchy3"/>
    <dgm:cxn modelId="{D10BDBDA-C1E7-455D-9E59-4FD22D9DB7C8}" type="presOf" srcId="{E758F9FA-01DD-4F3B-9A6F-D596F43BCA36}" destId="{E303908D-F80A-4DB7-9713-EBDF8C17A8B6}" srcOrd="0" destOrd="0" presId="urn:microsoft.com/office/officeart/2005/8/layout/hierarchy3"/>
    <dgm:cxn modelId="{5AA280EE-B15A-4A77-A19D-FE9C192830E9}" type="presOf" srcId="{DC74895C-183A-46E7-AF0D-E075D086712B}" destId="{AAF34B10-4EE1-411F-AF03-636C9B031F7A}" srcOrd="1" destOrd="0" presId="urn:microsoft.com/office/officeart/2005/8/layout/hierarchy3"/>
    <dgm:cxn modelId="{7F2093FC-1F9B-4A8B-94FE-A9E96B3A5D6C}" srcId="{E758F9FA-01DD-4F3B-9A6F-D596F43BCA36}" destId="{22701435-FC1C-47AD-A90D-0947FCA5CFA9}" srcOrd="0" destOrd="0" parTransId="{7910A259-A264-484B-BC3D-6C759F036F09}" sibTransId="{5B087FCF-D234-45C3-B845-37FB20209B1F}"/>
    <dgm:cxn modelId="{09FFD840-37A1-4427-AD3C-A7A0AA23FBFD}" type="presParOf" srcId="{E303908D-F80A-4DB7-9713-EBDF8C17A8B6}" destId="{A010154C-9ABF-4EC2-A4EB-C9F6DFF22AB3}" srcOrd="0" destOrd="0" presId="urn:microsoft.com/office/officeart/2005/8/layout/hierarchy3"/>
    <dgm:cxn modelId="{599B61F6-93AF-4D1A-82E8-620332DEFEED}" type="presParOf" srcId="{A010154C-9ABF-4EC2-A4EB-C9F6DFF22AB3}" destId="{97225C97-2836-4071-92E9-82A1759DAA7C}" srcOrd="0" destOrd="0" presId="urn:microsoft.com/office/officeart/2005/8/layout/hierarchy3"/>
    <dgm:cxn modelId="{8C927248-D771-429B-884C-44071A4BBF9E}" type="presParOf" srcId="{97225C97-2836-4071-92E9-82A1759DAA7C}" destId="{599D1C81-8903-46AE-A36D-81510ED04414}" srcOrd="0" destOrd="0" presId="urn:microsoft.com/office/officeart/2005/8/layout/hierarchy3"/>
    <dgm:cxn modelId="{912D5CF7-A215-4AE9-A815-920B234995CF}" type="presParOf" srcId="{97225C97-2836-4071-92E9-82A1759DAA7C}" destId="{057C7503-C052-4C53-B1F1-3F3393139A50}" srcOrd="1" destOrd="0" presId="urn:microsoft.com/office/officeart/2005/8/layout/hierarchy3"/>
    <dgm:cxn modelId="{69157951-C2B0-4C2E-9A79-A31AAC89D8D3}" type="presParOf" srcId="{A010154C-9ABF-4EC2-A4EB-C9F6DFF22AB3}" destId="{9DB4936B-7661-4F6D-AA2C-D65D5BFA1FB9}" srcOrd="1" destOrd="0" presId="urn:microsoft.com/office/officeart/2005/8/layout/hierarchy3"/>
    <dgm:cxn modelId="{77042C8D-0E59-4C69-8A5B-9DCF8DD5702F}" type="presParOf" srcId="{E303908D-F80A-4DB7-9713-EBDF8C17A8B6}" destId="{66DE9DBF-ED89-437D-BFD1-BE2C96DC76F7}" srcOrd="1" destOrd="0" presId="urn:microsoft.com/office/officeart/2005/8/layout/hierarchy3"/>
    <dgm:cxn modelId="{A0C6B44B-0EB5-42B8-813C-90BDD73E3C10}" type="presParOf" srcId="{66DE9DBF-ED89-437D-BFD1-BE2C96DC76F7}" destId="{7B15721B-1C09-4FC0-A7A6-40CB8969F5E9}" srcOrd="0" destOrd="0" presId="urn:microsoft.com/office/officeart/2005/8/layout/hierarchy3"/>
    <dgm:cxn modelId="{11C4D0A0-1AD9-4EC9-BF92-A8DB238E983C}" type="presParOf" srcId="{7B15721B-1C09-4FC0-A7A6-40CB8969F5E9}" destId="{C92C18B2-9DC3-4CCA-8D64-306155028122}" srcOrd="0" destOrd="0" presId="urn:microsoft.com/office/officeart/2005/8/layout/hierarchy3"/>
    <dgm:cxn modelId="{42AC8EB3-C4A1-48CF-BEDC-158CDE26A500}" type="presParOf" srcId="{7B15721B-1C09-4FC0-A7A6-40CB8969F5E9}" destId="{AAF34B10-4EE1-411F-AF03-636C9B031F7A}" srcOrd="1" destOrd="0" presId="urn:microsoft.com/office/officeart/2005/8/layout/hierarchy3"/>
    <dgm:cxn modelId="{AC2C3A06-0C08-46B3-83D5-048CFDD217D0}" type="presParOf" srcId="{66DE9DBF-ED89-437D-BFD1-BE2C96DC76F7}" destId="{AF8EBF26-A9DA-40E5-9180-5E5020BA161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D1C81-8903-46AE-A36D-81510ED04414}">
      <dsp:nvSpPr>
        <dsp:cNvPr id="0" name=""/>
        <dsp:cNvSpPr/>
      </dsp:nvSpPr>
      <dsp:spPr>
        <a:xfrm>
          <a:off x="418" y="1473053"/>
          <a:ext cx="3880729" cy="3282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Σύμφωνα με την Ελληνική Νομοθεσία: "</a:t>
          </a:r>
          <a:r>
            <a:rPr lang="en-US" sz="1400" b="1" i="1" kern="1200" dirty="0" err="1"/>
            <a:t>Βιολογική</a:t>
          </a:r>
          <a:r>
            <a:rPr lang="en-US" sz="1400" b="1" i="1" kern="1200" dirty="0"/>
            <a:t> π</a:t>
          </a:r>
          <a:r>
            <a:rPr lang="en-US" sz="1400" b="1" i="1" kern="1200" dirty="0" err="1"/>
            <a:t>οικιλότητ</a:t>
          </a:r>
          <a:r>
            <a:rPr lang="en-US" sz="1400" b="1" i="1" kern="1200" dirty="0"/>
            <a:t>α ή βιοποικιλότητα </a:t>
          </a:r>
          <a:r>
            <a:rPr lang="en-US" sz="1400" i="1" kern="1200" dirty="0"/>
            <a:t>είναι η ποικιλία των ζώντων οργανισμών πάσης προελεύσεως, περιλαμβανομένων, μεταξύ άλλων, των χερσαίων, θαλασσίων και άλλων υδατικών οικοσυστημάτων και οικολογικών συμπλεγμάτων, των οποίων αποτελούν μέρος. …. </a:t>
          </a:r>
          <a:r>
            <a:rPr lang="en-US" sz="1400" i="1" u="none" kern="1200" dirty="0">
              <a:solidFill>
                <a:schemeClr val="tx1"/>
              </a:solidFill>
            </a:rPr>
            <a:t>π</a:t>
          </a:r>
          <a:r>
            <a:rPr lang="en-US" sz="1400" i="1" u="none" kern="1200" dirty="0" err="1">
              <a:solidFill>
                <a:schemeClr val="tx1"/>
              </a:solidFill>
            </a:rPr>
            <a:t>εριλ</a:t>
          </a:r>
          <a:r>
            <a:rPr lang="en-US" sz="1400" i="1" u="none" kern="1200" dirty="0">
              <a:solidFill>
                <a:schemeClr val="tx1"/>
              </a:solidFill>
            </a:rPr>
            <a:t>αμβάνεται η ποικιλότητα εντός των ειδών, μεταξύ ειδών και οικοσυστημάτων</a:t>
          </a:r>
          <a:r>
            <a:rPr lang="en-US" sz="1400" i="1" kern="1200" dirty="0"/>
            <a:t> (άρθρο 2 του ν. 2204/1994, ΦΕΚ 59 Α΄). </a:t>
          </a:r>
          <a:r>
            <a:rPr lang="en-US" sz="1400" i="1" kern="1200" dirty="0" err="1"/>
            <a:t>Στ</a:t>
          </a:r>
          <a:r>
            <a:rPr lang="el-GR" sz="1400" i="1" kern="1200" dirty="0"/>
            <a:t>η</a:t>
          </a:r>
          <a:r>
            <a:rPr lang="en-US" sz="1400" i="1" kern="1200" dirty="0"/>
            <a:t> β</a:t>
          </a:r>
          <a:r>
            <a:rPr lang="en-US" sz="1400" i="1" kern="1200" dirty="0" err="1"/>
            <a:t>ιολογική</a:t>
          </a:r>
          <a:r>
            <a:rPr lang="en-US" sz="1400" i="1" kern="1200" dirty="0"/>
            <a:t> π</a:t>
          </a:r>
          <a:r>
            <a:rPr lang="en-US" sz="1400" i="1" kern="1200" dirty="0" err="1"/>
            <a:t>οικιλότητ</a:t>
          </a:r>
          <a:r>
            <a:rPr lang="en-US" sz="1400" i="1" kern="1200" dirty="0"/>
            <a:t>α περιλαμβάνεται, τέλος, η ποικιλότητα των γονιδίων μέσα και μεταξύ των ειδών.</a:t>
          </a:r>
          <a:r>
            <a:rPr lang="en-US" sz="1400" kern="1200" dirty="0"/>
            <a:t>"</a:t>
          </a:r>
        </a:p>
      </dsp:txBody>
      <dsp:txXfrm>
        <a:off x="96567" y="1569202"/>
        <a:ext cx="3688431" cy="3090457"/>
      </dsp:txXfrm>
    </dsp:sp>
    <dsp:sp modelId="{C92C18B2-9DC3-4CCA-8D64-306155028122}">
      <dsp:nvSpPr>
        <dsp:cNvPr id="0" name=""/>
        <dsp:cNvSpPr/>
      </dsp:nvSpPr>
      <dsp:spPr>
        <a:xfrm>
          <a:off x="4472827" y="1473053"/>
          <a:ext cx="4244446" cy="24007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Η </a:t>
          </a:r>
          <a:r>
            <a:rPr lang="el-GR" sz="1400" kern="1200" dirty="0" err="1"/>
            <a:t>Βιο</a:t>
          </a:r>
          <a:r>
            <a:rPr lang="el-GR" sz="1400" kern="1200" dirty="0"/>
            <a:t>-ποικιλότητα είναι η μεταβλητότητα μεταξύ των ζωντανών οργανισμών και των οικολογικών συμπλεγμάτων στα οποία ανήκουν, συμπεριλαμβανομένης της ποικιλομορφίας εντός των ειδών, μεταξύ των ειδών και των οικοσυστημάτων. Παραδοσιακά, ορίζεται σε τρία επίπεδα βιολογικής οργάνωσης (είδος, οικοσύστημα και γενετική ποικιλότητα), αν και πρόσφατα προτάθηκε ένα τέταρτο επίπεδο (μοριακή ποικιλομορφία). Θεωρείται γενικά βασικός καθοριστικός παράγοντας για τη λειτουργία και την ανθεκτικότητα της υγείας των οικοσυστημάτων. </a:t>
          </a:r>
          <a:endParaRPr lang="en-US" sz="1400" kern="1200" dirty="0"/>
        </a:p>
      </dsp:txBody>
      <dsp:txXfrm>
        <a:off x="4543142" y="1543368"/>
        <a:ext cx="4103816" cy="2260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35:00.228"/>
    </inkml:context>
    <inkml:brush xml:id="br0">
      <inkml:brushProperty name="width" value="0.05" units="cm"/>
      <inkml:brushProperty name="height" value="0.05" units="cm"/>
    </inkml:brush>
  </inkml:definitions>
  <inkml:trace contextRef="#ctx0" brushRef="#br0">0 7 24575,'0'-6'0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35:03.237"/>
    </inkml:context>
    <inkml:brush xml:id="br0">
      <inkml:brushProperty name="width" value="0.05" units="cm"/>
      <inkml:brushProperty name="height" value="0.05" units="cm"/>
    </inkml:brush>
  </inkml:definitions>
  <inkml:trace contextRef="#ctx0" brushRef="#br0">1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0684D-73EA-4F0B-AA3C-8C827402006A}" type="datetimeFigureOut">
              <a:rPr lang="en-US" smtClean="0"/>
              <a:t>3/11/2025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2978C-3B97-4817-9EBC-804211B34E4B}" type="slidenum">
              <a:rPr lang="en-US" smtClean="0"/>
              <a:t>‹#›</a:t>
            </a:fld>
            <a:endParaRPr lang="en-US"/>
          </a:p>
        </p:txBody>
      </p:sp>
    </p:spTree>
    <p:extLst>
      <p:ext uri="{BB962C8B-B14F-4D97-AF65-F5344CB8AC3E}">
        <p14:creationId xmlns:p14="http://schemas.microsoft.com/office/powerpoint/2010/main" val="65449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AC8C9-85CD-42C7-AE15-242691B94623}"/>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5F76D035-B2E2-44F9-8B44-82B2AA0D4AC2}"/>
              </a:ext>
            </a:extLst>
          </p:cNvPr>
          <p:cNvSpPr txBox="1">
            <a:spLocks noGrp="1"/>
          </p:cNvSpPr>
          <p:nvPr>
            <p:ph type="body" sz="quarter" idx="1"/>
          </p:nvPr>
        </p:nvSpPr>
        <p:spPr/>
        <p:txBody>
          <a:bodyPr/>
          <a:lstStyle/>
          <a:p>
            <a:pPr lvl="0"/>
            <a:r>
              <a:rPr lang="el-GR"/>
              <a:t>Ερώτηση Εξετάσεων:  Α. Ποιο είναι το % των ειδών που πιστεύεται πως έχει εξαφανισθεί από την αρχική εμφάνιση της ζωής στον Πλανήτη; Β. </a:t>
            </a:r>
          </a:p>
          <a:p>
            <a:pPr lvl="0"/>
            <a:r>
              <a:rPr lang="el-GR"/>
              <a:t>Από που συνάγεται πως το Χ% έχει χαθεί; Γ. Εφόσον τόσα πολλά είδη χάνονται στην πορεία του χρόνου, έτσι κι΄ αλλιώς, γιατί μας ανησυχεί η «Ελάττωση της Βιοποικιλότητας».   </a:t>
            </a:r>
          </a:p>
        </p:txBody>
      </p:sp>
      <p:sp>
        <p:nvSpPr>
          <p:cNvPr id="4" name="Slide Number Placeholder 3">
            <a:extLst>
              <a:ext uri="{FF2B5EF4-FFF2-40B4-BE49-F238E27FC236}">
                <a16:creationId xmlns:a16="http://schemas.microsoft.com/office/drawing/2014/main" id="{C40E3E8B-566E-41A5-8B5B-8CB95B0DE8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9550EF-8B33-48AF-84A4-39C78472B696}" type="slidenum">
              <a:t>11</a:t>
            </a:fld>
            <a:endParaRPr lang="el-GR" sz="1200" b="0" i="0" u="none" strike="noStrike" kern="1200" cap="none" spc="0" baseline="0">
              <a:solidFill>
                <a:srgbClr val="000000"/>
              </a:solidFill>
              <a:uFillTx/>
              <a:latin typeface="Arial"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47418-0939-47C2-BDD9-5AAAEE12145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D79AD79-2232-4ECB-B5A9-0CDFF0D04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8A1F0B5A-E475-47BD-AC24-3BEF23206433}"/>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C1983706-E130-4B88-A7F6-4DACDA51D13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31D638D-FC0A-41CE-87F1-EA6032C11932}"/>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7746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B038F2-88CE-4874-A6E0-B7EAB619224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981EBC8-0A49-47D6-BF55-08EC6DF1A06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693E02E-D806-4FE1-8270-0C1AFE2410F6}"/>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1B73639E-FD6E-4769-BEFF-57AE41F3382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445AC52-DC39-4C8F-ACA0-7B288A091455}"/>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3378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0638D68-EB2B-43F4-A8A2-3C1B32AD1AA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AD6384F-3D74-476B-8995-AA84565474B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473F6D6-276A-47C8-84BC-8F7DF91A6BC5}"/>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94CB7B17-6ECF-47F3-B9D5-F221BE4679F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EDF62CA-0F31-4B6B-BB14-5B0B802998AA}"/>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408567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A033F1-73EE-4B25-8572-5574E7F5C39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D46CE15-578F-4669-8794-52D9321C26B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46B1445-7264-4AD7-843A-5C714FC45059}"/>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C163379C-21DB-4A2D-811C-57D63F71CEB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5DAEC82-74CC-436A-86FB-6A95763B7583}"/>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255102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421BAD-590E-4E87-BE63-C9C42B554B2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BC92C20-11BA-48C6-B347-E2A9BA8D9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08B5178-E26E-4B6C-A484-DE07A04C0DC0}"/>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54F3F14E-18EB-4D15-A1AF-3AC804939A1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EACAE19-92B6-4C75-B0FE-5AC5A62883BE}"/>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71381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193FFF-FB99-4EEF-9797-4802439945D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1FCBA28-6313-4F3F-AECC-2125918E4F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6F3D093-BA08-4826-BF10-1EAFE6C99DF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3C3656B7-4944-4AED-A8D9-29DC2DF6241D}"/>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6" name="Θέση υποσέλιδου 5">
            <a:extLst>
              <a:ext uri="{FF2B5EF4-FFF2-40B4-BE49-F238E27FC236}">
                <a16:creationId xmlns:a16="http://schemas.microsoft.com/office/drawing/2014/main" id="{54271497-5A2F-4EDF-9A1C-6FBC58C7B0A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CCFDE4F-867B-4E69-92DD-A19DB35EEE44}"/>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99006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4C2D7-CFFB-4280-BF84-87F728689B0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B79D6A0-785C-4800-94F1-CF121C0D3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9392CAC-69C8-4DA3-98EF-9190E4F2965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C5E2E6B6-873E-4C26-B3E1-9F9077695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DDE7746-47ED-4A18-89F2-F4BB7D90AD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F3AF2D0B-BD3F-435F-B271-75D1ADBCF9FE}"/>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8" name="Θέση υποσέλιδου 7">
            <a:extLst>
              <a:ext uri="{FF2B5EF4-FFF2-40B4-BE49-F238E27FC236}">
                <a16:creationId xmlns:a16="http://schemas.microsoft.com/office/drawing/2014/main" id="{CE2CE1E8-F05E-4245-B222-D0B03899C0A1}"/>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8DF3D28E-8046-496E-BCF0-AECC9BEF2036}"/>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76648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7CE16-DBAD-42A3-A62B-1001BFA63C1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EB2C784F-6179-47B6-B58E-C01B7C49D9BB}"/>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4" name="Θέση υποσέλιδου 3">
            <a:extLst>
              <a:ext uri="{FF2B5EF4-FFF2-40B4-BE49-F238E27FC236}">
                <a16:creationId xmlns:a16="http://schemas.microsoft.com/office/drawing/2014/main" id="{B097990E-1C3F-427E-9D3D-82657549563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CD45336-136D-4E87-8BF4-D762456580CB}"/>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33704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88DA4D0-11A8-4364-A9C1-4A9399BB039D}"/>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3" name="Θέση υποσέλιδου 2">
            <a:extLst>
              <a:ext uri="{FF2B5EF4-FFF2-40B4-BE49-F238E27FC236}">
                <a16:creationId xmlns:a16="http://schemas.microsoft.com/office/drawing/2014/main" id="{470F639D-8518-4321-B752-5A934569E61D}"/>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1F4D6521-DBD5-459F-9250-CE7CC571AEB9}"/>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5350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7CF8A-F1DC-4652-9341-CE5DE98FFD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A161AD6-076B-4389-89DB-037D21B77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2C8A937C-6B54-4FA9-AD4A-9069C11E8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E867067-BDF8-48D8-AD64-B99BC1A2EBDC}"/>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6" name="Θέση υποσέλιδου 5">
            <a:extLst>
              <a:ext uri="{FF2B5EF4-FFF2-40B4-BE49-F238E27FC236}">
                <a16:creationId xmlns:a16="http://schemas.microsoft.com/office/drawing/2014/main" id="{F0E77C04-5657-4CB7-B5CF-DE593376476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BFE1BD7-C6D6-42E6-BD41-137B95F51566}"/>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219753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10D64C-59F7-42B2-A48C-9555AEADA93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4DBFE61C-8CC2-40A0-BBE8-DD8D709E8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1B50C1B3-B457-4507-BD85-6FEDFBA44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3FF89EA-BB75-4D30-B107-17CBAC3C3134}"/>
              </a:ext>
            </a:extLst>
          </p:cNvPr>
          <p:cNvSpPr>
            <a:spLocks noGrp="1"/>
          </p:cNvSpPr>
          <p:nvPr>
            <p:ph type="dt" sz="half" idx="10"/>
          </p:nvPr>
        </p:nvSpPr>
        <p:spPr/>
        <p:txBody>
          <a:bodyPr/>
          <a:lstStyle/>
          <a:p>
            <a:fld id="{D96A1E38-D679-44A6-B7D7-A30E0E745AF5}" type="datetimeFigureOut">
              <a:rPr lang="en-US" smtClean="0"/>
              <a:t>3/11/2025</a:t>
            </a:fld>
            <a:endParaRPr lang="en-US"/>
          </a:p>
        </p:txBody>
      </p:sp>
      <p:sp>
        <p:nvSpPr>
          <p:cNvPr id="6" name="Θέση υποσέλιδου 5">
            <a:extLst>
              <a:ext uri="{FF2B5EF4-FFF2-40B4-BE49-F238E27FC236}">
                <a16:creationId xmlns:a16="http://schemas.microsoft.com/office/drawing/2014/main" id="{6B5998F1-9954-4B69-9180-6B893D1D68E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F157EDF-B27E-4F35-A702-AD8AFCD2DB0F}"/>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49410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6169FB2-FD1E-426A-966A-B4532523E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07AC76C-CEA8-4483-A093-ED425526E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85583C1-B635-4D11-A408-1BD7C2D8B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A1E38-D679-44A6-B7D7-A30E0E745AF5}" type="datetimeFigureOut">
              <a:rPr lang="en-US" smtClean="0"/>
              <a:t>3/11/2025</a:t>
            </a:fld>
            <a:endParaRPr lang="en-US"/>
          </a:p>
        </p:txBody>
      </p:sp>
      <p:sp>
        <p:nvSpPr>
          <p:cNvPr id="5" name="Θέση υποσέλιδου 4">
            <a:extLst>
              <a:ext uri="{FF2B5EF4-FFF2-40B4-BE49-F238E27FC236}">
                <a16:creationId xmlns:a16="http://schemas.microsoft.com/office/drawing/2014/main" id="{3362CD42-DD3D-4A24-8321-149206D9A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D4728875-659D-4BAD-BD21-04489EC7F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DFDDF-7D0D-4DCB-BF83-99C81456E6DE}" type="slidenum">
              <a:rPr lang="en-US" smtClean="0"/>
              <a:t>‹#›</a:t>
            </a:fld>
            <a:endParaRPr lang="en-US"/>
          </a:p>
        </p:txBody>
      </p:sp>
    </p:spTree>
    <p:extLst>
      <p:ext uri="{BB962C8B-B14F-4D97-AF65-F5344CB8AC3E}">
        <p14:creationId xmlns:p14="http://schemas.microsoft.com/office/powerpoint/2010/main" val="369786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ed.uth.gr/index.php/gr/studies-postgraduate/dpms-ekpaidefsi-gia-tin-aeiforia-kai-to-perivall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thday.org/fact-sheet-global-species-declin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heal-link.gr/journals/journals/getJournalCat.jsp?j_id=9513&amp;journal=Revista%20Electronica%20de%20Ensenanza%20de%20las%20Ciencias%20(REEC)&amp;type=alpha" TargetMode="External"/><Relationship Id="rId3" Type="http://schemas.openxmlformats.org/officeDocument/2006/relationships/hyperlink" Target="http://www.heal-link.gr/journals/journals/getJournalCat.jsp?j_id=3203&amp;journal=International%20Journal%20of%20Science%20Education&amp;type=alpha" TargetMode="External"/><Relationship Id="rId7" Type="http://schemas.openxmlformats.org/officeDocument/2006/relationships/hyperlink" Target="http://www.heal-link.gr/journals/journals/getJournalCat.jsp?j_id=5979&amp;journal=Research%20in%20Science%20Education&amp;type=alpha" TargetMode="External"/><Relationship Id="rId2" Type="http://schemas.openxmlformats.org/officeDocument/2006/relationships/hyperlink" Target="http://www.heal-link.gr/journals/journals/getJournalCat.jsp?j_id=3202&amp;journal=International%20Journal%20of%20Science%20and%20Mathematics%20Education&amp;type=alpha" TargetMode="External"/><Relationship Id="rId1" Type="http://schemas.openxmlformats.org/officeDocument/2006/relationships/slideLayout" Target="../slideLayouts/slideLayout2.xml"/><Relationship Id="rId6" Type="http://schemas.openxmlformats.org/officeDocument/2006/relationships/hyperlink" Target="http://www.heal-link.gr/journals/journals/getJournalCat.jsp?j_id=5978&amp;journal=Research%20in%20Science%20&amp;%20Technological%20Education&amp;type=alpha" TargetMode="External"/><Relationship Id="rId5" Type="http://schemas.openxmlformats.org/officeDocument/2006/relationships/hyperlink" Target="http://www.heal-link.gr/journals/journals/getJournalCat.jsp?j_id=4288&amp;journal=Journal%20of%20Science%20Education%20and%20Technology&amp;type=alpha" TargetMode="External"/><Relationship Id="rId10" Type="http://schemas.openxmlformats.org/officeDocument/2006/relationships/hyperlink" Target="http://www.heal-link.gr/journals/journals/getJournalCat.jsp?j_id=11762&amp;journal=Science%20Teacher,%20The&amp;type=alpha" TargetMode="External"/><Relationship Id="rId4" Type="http://schemas.openxmlformats.org/officeDocument/2006/relationships/hyperlink" Target="http://www.heal-link.gr/journals/journals/getJournalCat.jsp?j_id=4266&amp;journal=Journal%20of%20Research%20in%20Science%20Teaching&amp;type=alpha" TargetMode="External"/><Relationship Id="rId9" Type="http://schemas.openxmlformats.org/officeDocument/2006/relationships/hyperlink" Target="http://www.heal-link.gr/journals/journals/getJournalCat.jsp?j_id=6163&amp;journal=Science%20Education&amp;type=alph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thanasv@gmail.com" TargetMode="External"/><Relationship Id="rId2" Type="http://schemas.openxmlformats.org/officeDocument/2006/relationships/hyperlink" Target="https://www.researchgate.net/profile/Kyriacos-Athanasiou" TargetMode="External"/><Relationship Id="rId1" Type="http://schemas.openxmlformats.org/officeDocument/2006/relationships/slideLayout" Target="../slideLayouts/slideLayout1.xml"/><Relationship Id="rId4" Type="http://schemas.openxmlformats.org/officeDocument/2006/relationships/hyperlink" Target="mailto:kathanas@ecd.uoa.g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lass.uoa.gr/courses/ECD215/" TargetMode="External"/><Relationship Id="rId2" Type="http://schemas.openxmlformats.org/officeDocument/2006/relationships/hyperlink" Target="https://eclass.uoa.gr/modules/auth/opencourses.php?fc=25" TargetMode="Externa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hyperlink" Target="https://repository.kallipos.gr/handle/11419/478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rigorisbooks.gr/datafiles/1369.jpg" TargetMode="External"/><Relationship Id="rId1" Type="http://schemas.openxmlformats.org/officeDocument/2006/relationships/slideLayout" Target="../slideLayouts/slideLayout2.xml"/><Relationship Id="rId5" Type="http://schemas.openxmlformats.org/officeDocument/2006/relationships/hyperlink" Target="http://www.grigorisbooks.gr/datafiles/%CE%95%CE%B9%CF%83%CE%B1%CE%B3%CF%89%CE%B3%CE%B7%20%CF%83%CF%84%CE%B9%CF%82%20%CE%B2%CE%B9%CE%BF%CE%BB%CE%BF%CE%B3%CE%B9%CE%BA%CE%B5%CF%82%20%CE%B5%CF%80%CE%B9%CF%83%CF%84%CE%B7%CE%BC%CE%B5%CF%82%20%CE%BA%CE%B1%CE%B9%20%CE%B7%20%CE%B4%CE%B9%CE%B4%CE%B1%CE%BA%CF%84%CE%B9%CE%BA%CE%B7%20%CF%84%CE%BF%CF%85%CF%82.pdf" TargetMode="External"/><Relationship Id="rId4" Type="http://schemas.openxmlformats.org/officeDocument/2006/relationships/hyperlink" Target="http://www.grigorisbooks.gr/author.asp?catid=791&amp;title=%CE%B1%CE%B8%CE%B1%CE%BD%CE%B1%CF%83%CE%B9%CE%BF%CF%85-%CE%BA%CF%85%CF%81%CE%B9%CE%B1%CE%BA%CE%BF%CF%8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B4E9B-F7E7-4A85-A213-A2F830EFD15A}"/>
              </a:ext>
            </a:extLst>
          </p:cNvPr>
          <p:cNvSpPr>
            <a:spLocks noGrp="1"/>
          </p:cNvSpPr>
          <p:nvPr>
            <p:ph type="ctrTitle"/>
          </p:nvPr>
        </p:nvSpPr>
        <p:spPr/>
        <p:txBody>
          <a:bodyPr/>
          <a:lstStyle/>
          <a:p>
            <a:pPr marL="0" marR="0">
              <a:lnSpc>
                <a:spcPts val="1920"/>
              </a:lnSpc>
              <a:spcBef>
                <a:spcPts val="0"/>
              </a:spcBef>
              <a:spcAft>
                <a:spcPts val="0"/>
              </a:spcAft>
            </a:pPr>
            <a:r>
              <a:rPr lang="el-GR" sz="1800" b="1" dirty="0">
                <a:solidFill>
                  <a:srgbClr val="000000"/>
                </a:solidFill>
                <a:effectLst/>
                <a:latin typeface="Arial" panose="020B0604020202020204" pitchFamily="34" charset="0"/>
                <a:ea typeface="Times New Roman" panose="02020603050405020304" pitchFamily="18" charset="0"/>
              </a:rPr>
              <a:t>ΠΑΝΕΠΙΣΤΗΜΙΟ ΘΕΣΣΑΛΙΑΣ, </a:t>
            </a:r>
            <a:r>
              <a:rPr lang="en-US" sz="1800" b="1" dirty="0">
                <a:solidFill>
                  <a:srgbClr val="000000"/>
                </a:solidFill>
                <a:effectLst/>
                <a:latin typeface="Arial" panose="020B0604020202020204" pitchFamily="34" charset="0"/>
                <a:ea typeface="Times New Roman" panose="02020603050405020304" pitchFamily="18" charset="0"/>
              </a:rPr>
              <a:t> </a:t>
            </a:r>
            <a:r>
              <a:rPr lang="el-GR" sz="1800" b="1" dirty="0">
                <a:solidFill>
                  <a:srgbClr val="000000"/>
                </a:solidFill>
                <a:effectLst/>
                <a:latin typeface="Arial" panose="020B0604020202020204" pitchFamily="34" charset="0"/>
                <a:ea typeface="Times New Roman" panose="02020603050405020304" pitchFamily="18" charset="0"/>
              </a:rPr>
              <a:t>ΣΧΟΛΗ ΓΕΩΠΟΝΙΚΩΝ ΕΠΙΣΤΗΜΩΝ, ΤΜΗΜΑ ΓΕΩΠΟΝΙΑΣ ΙΧΘΥΟΛΟΓΙΑΣ ΚΑΙ ΥΔΑΤΙΝΟΥ ΠΕΡΙΒΑΛΛΟΝΤΟΣ, ΣΧΟΛΗ ΑΝΘΡΩΠΙΣΤΙΚΩΝ ΚΑΙ ΚΟΙΝΩΝΙΚΩΝ ΕΠΙΣΤΗΜΩΝ, ΠΑΙΔΑΓΩΓΙΚΟ ΤΜΗΜΑ ΕΙΔΙΚΗΣ ΑΓΩΓΗΣ</a:t>
            </a:r>
            <a:br>
              <a:rPr lang="en-US" sz="1800" dirty="0">
                <a:effectLst/>
                <a:latin typeface="Times New Roman" panose="02020603050405020304" pitchFamily="18" charset="0"/>
                <a:ea typeface="Times New Roman" panose="02020603050405020304" pitchFamily="18" charset="0"/>
              </a:rPr>
            </a:br>
            <a:r>
              <a:rPr lang="el-GR" sz="1800" b="1" dirty="0">
                <a:solidFill>
                  <a:srgbClr val="000000"/>
                </a:solidFill>
                <a:effectLst/>
                <a:latin typeface="Arial" panose="020B0604020202020204" pitchFamily="34" charset="0"/>
                <a:ea typeface="Times New Roman" panose="02020603050405020304" pitchFamily="18" charset="0"/>
              </a:rPr>
              <a:t>ΔΙΑΤΜΗΜΑΤΙΚΟ ΠΡΟΓΡΑΜΜΑ ΜΕΤΑΠΤΥΧΙΑΚΩΝ ΣΠΟΥΔΩΝ</a:t>
            </a:r>
            <a:br>
              <a:rPr lang="en-US" sz="1800" dirty="0">
                <a:effectLst/>
                <a:latin typeface="Times New Roman" panose="02020603050405020304" pitchFamily="18" charset="0"/>
                <a:ea typeface="Times New Roman" panose="02020603050405020304" pitchFamily="18" charset="0"/>
              </a:rPr>
            </a:br>
            <a:r>
              <a:rPr lang="el-GR" sz="1800" b="1" dirty="0">
                <a:solidFill>
                  <a:srgbClr val="FF0000"/>
                </a:solidFill>
                <a:effectLst/>
                <a:latin typeface="Arial" panose="020B0604020202020204" pitchFamily="34" charset="0"/>
                <a:ea typeface="Times New Roman" panose="02020603050405020304" pitchFamily="18" charset="0"/>
              </a:rPr>
              <a:t>«ΕΚΠΑΙΔΕΥΣΗ ΓΙΑ ΤΗΝ ΑΕΙΦΟΡΙΑ ΚΑΙ ΤΟ ΠΕΡΙΒΑΛΛΟΝ»</a:t>
            </a:r>
            <a:br>
              <a:rPr lang="en-US" sz="1800" dirty="0">
                <a:effectLst/>
                <a:latin typeface="Times New Roman" panose="02020603050405020304" pitchFamily="18" charset="0"/>
                <a:ea typeface="Times New Roman" panose="02020603050405020304" pitchFamily="18" charset="0"/>
              </a:rPr>
            </a:br>
            <a:r>
              <a:rPr lang="el-GR" sz="1800" u="sng"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ΔΠΜΣ Αειφορία και το περιβάλλον (uth.gr)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Υπότιτλος 2">
            <a:extLst>
              <a:ext uri="{FF2B5EF4-FFF2-40B4-BE49-F238E27FC236}">
                <a16:creationId xmlns:a16="http://schemas.microsoft.com/office/drawing/2014/main" id="{C0C8B3BD-3F02-4521-8FD6-BB684AABD1E6}"/>
              </a:ext>
            </a:extLst>
          </p:cNvPr>
          <p:cNvSpPr>
            <a:spLocks noGrp="1"/>
          </p:cNvSpPr>
          <p:nvPr>
            <p:ph type="subTitle" idx="1"/>
          </p:nvPr>
        </p:nvSpPr>
        <p:spPr/>
        <p:txBody>
          <a:bodyPr/>
          <a:lstStyle/>
          <a:p>
            <a:r>
              <a:rPr lang="el-GR" dirty="0"/>
              <a:t>ΓΙΑ ΤΟ ΜΑΘΗΜΑ «ΔΙΔΑΚΤΙΚΗ ΤΩΝ ΦΥΣΙΚΩΝ ΕΠΙΣΤΗΜΩΝ- ΒΙΟΛΟΓΙΑ ΟΙΚΟΛΟΓΙΑ»</a:t>
            </a:r>
            <a:endParaRPr lang="en-US" dirty="0"/>
          </a:p>
        </p:txBody>
      </p:sp>
    </p:spTree>
    <p:extLst>
      <p:ext uri="{BB962C8B-B14F-4D97-AF65-F5344CB8AC3E}">
        <p14:creationId xmlns:p14="http://schemas.microsoft.com/office/powerpoint/2010/main" val="2755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8A83F-EDDF-4B20-8593-20D12899A088}"/>
              </a:ext>
            </a:extLst>
          </p:cNvPr>
          <p:cNvSpPr txBox="1">
            <a:spLocks noGrp="1"/>
          </p:cNvSpPr>
          <p:nvPr>
            <p:ph type="title"/>
          </p:nvPr>
        </p:nvSpPr>
        <p:spPr/>
        <p:txBody>
          <a:bodyPr/>
          <a:lstStyle/>
          <a:p>
            <a:pPr lvl="0"/>
            <a:r>
              <a:rPr lang="el-GR" sz="3100">
                <a:solidFill>
                  <a:srgbClr val="FFFFFF"/>
                </a:solidFill>
              </a:rPr>
              <a:t>ΒΙΟΠΟΙΚΙΛΟΤΗΤΑ</a:t>
            </a:r>
            <a:endParaRPr lang="en-US" sz="3100">
              <a:solidFill>
                <a:srgbClr val="FFFFFF"/>
              </a:solidFill>
            </a:endParaRPr>
          </a:p>
        </p:txBody>
      </p:sp>
      <p:sp>
        <p:nvSpPr>
          <p:cNvPr id="4" name="Θέση κειμένου 3">
            <a:extLst>
              <a:ext uri="{FF2B5EF4-FFF2-40B4-BE49-F238E27FC236}">
                <a16:creationId xmlns:a16="http://schemas.microsoft.com/office/drawing/2014/main" id="{E29F9571-622F-41A1-B987-4C92A040A7A3}"/>
              </a:ext>
            </a:extLst>
          </p:cNvPr>
          <p:cNvSpPr txBox="1">
            <a:spLocks noGrp="1"/>
          </p:cNvSpPr>
          <p:nvPr>
            <p:ph idx="1"/>
          </p:nvPr>
        </p:nvSpPr>
        <p:spPr>
          <a:xfrm>
            <a:off x="162240" y="1132840"/>
            <a:ext cx="2743520" cy="3811584"/>
          </a:xfrm>
        </p:spPr>
        <p:txBody>
          <a:bodyPr/>
          <a:lstStyle/>
          <a:p>
            <a:pPr marL="0" indent="0">
              <a:buNone/>
            </a:pPr>
            <a:r>
              <a:rPr lang="el-GR" dirty="0"/>
              <a:t>Για τη Βιοποικιλότητα ως κύριας συνιστώσας της Αειφορίας.</a:t>
            </a:r>
            <a:endParaRPr lang="en-US" dirty="0"/>
          </a:p>
        </p:txBody>
      </p:sp>
      <p:graphicFrame>
        <p:nvGraphicFramePr>
          <p:cNvPr id="6" name="Θέση περιεχομένου 2">
            <a:extLst>
              <a:ext uri="{FF2B5EF4-FFF2-40B4-BE49-F238E27FC236}">
                <a16:creationId xmlns:a16="http://schemas.microsoft.com/office/drawing/2014/main" id="{993AAF9E-7B4B-4D96-864F-3CBC592264B5}"/>
              </a:ext>
            </a:extLst>
          </p:cNvPr>
          <p:cNvGraphicFramePr/>
          <p:nvPr>
            <p:extLst>
              <p:ext uri="{D42A27DB-BD31-4B8C-83A1-F6EECF244321}">
                <p14:modId xmlns:p14="http://schemas.microsoft.com/office/powerpoint/2010/main" val="2024489533"/>
              </p:ext>
            </p:extLst>
          </p:nvPr>
        </p:nvGraphicFramePr>
        <p:xfrm>
          <a:off x="2637692" y="70338"/>
          <a:ext cx="8717692" cy="622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68480E25-2BE3-42B0-AA38-BB8834E1A850}"/>
              </a:ext>
            </a:extLst>
          </p:cNvPr>
          <p:cNvSpPr txBox="1">
            <a:spLocks noGrp="1"/>
          </p:cNvSpPr>
          <p:nvPr>
            <p:ph type="title"/>
          </p:nvPr>
        </p:nvSpPr>
        <p:spPr>
          <a:xfrm>
            <a:off x="686834" y="1153572"/>
            <a:ext cx="3200400" cy="4461163"/>
          </a:xfrm>
        </p:spPr>
        <p:txBody>
          <a:bodyPr vert="horz" lIns="91440" tIns="45720" rIns="91440" bIns="45720" rtlCol="0" anchor="ctr">
            <a:normAutofit/>
          </a:bodyPr>
          <a:lstStyle/>
          <a:p>
            <a:pPr lvl="0"/>
            <a:r>
              <a:rPr lang="en-US" sz="3700" kern="1200">
                <a:solidFill>
                  <a:srgbClr val="FFFFFF"/>
                </a:solidFill>
                <a:latin typeface="+mj-lt"/>
                <a:ea typeface="+mj-ea"/>
                <a:cs typeface="+mj-cs"/>
              </a:rPr>
              <a:t>Η βιοποικιλότητα ως το αποτέλεσμα της ΕΜΦΕ (Εξέλιξης μέσω Φυσικής Επιλογής)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3">
            <a:extLst>
              <a:ext uri="{FF2B5EF4-FFF2-40B4-BE49-F238E27FC236}">
                <a16:creationId xmlns:a16="http://schemas.microsoft.com/office/drawing/2014/main" id="{305467FE-BF21-48F1-A047-19179632C48A}"/>
              </a:ext>
            </a:extLst>
          </p:cNvPr>
          <p:cNvSpPr txBox="1">
            <a:spLocks noGrp="1"/>
          </p:cNvSpPr>
          <p:nvPr>
            <p:ph type="body" idx="4294967295"/>
          </p:nvPr>
        </p:nvSpPr>
        <p:spPr>
          <a:xfrm>
            <a:off x="4447308" y="591344"/>
            <a:ext cx="6906491" cy="5585619"/>
          </a:xfrm>
        </p:spPr>
        <p:txBody>
          <a:bodyPr vert="horz" lIns="91440" tIns="45720" rIns="91440" bIns="45720" rtlCol="0" anchor="ctr">
            <a:normAutofit fontScale="92500" lnSpcReduction="20000"/>
          </a:bodyPr>
          <a:lstStyle/>
          <a:p>
            <a:pPr lvl="0"/>
            <a:r>
              <a:rPr lang="en-US" sz="2000" dirty="0" err="1"/>
              <a:t>Στη</a:t>
            </a:r>
            <a:r>
              <a:rPr lang="en-US" sz="2000" dirty="0"/>
              <a:t> </a:t>
            </a:r>
            <a:r>
              <a:rPr lang="en-US" sz="2000" dirty="0" err="1"/>
              <a:t>διάρκει</a:t>
            </a:r>
            <a:r>
              <a:rPr lang="en-US" sz="2000" dirty="0"/>
              <a:t>α της ιστορίας της ζωής, άλλα είδη εξαφανίστηκαν και άλλα έκαναν την εμφάνισή τους αργότερα. [</a:t>
            </a:r>
            <a:r>
              <a:rPr lang="en-US" sz="2000" dirty="0" err="1"/>
              <a:t>Όσο</a:t>
            </a:r>
            <a:r>
              <a:rPr lang="en-US" sz="2000" dirty="0"/>
              <a:t> και αν σας α</a:t>
            </a:r>
            <a:r>
              <a:rPr lang="en-US" sz="2000" dirty="0" err="1"/>
              <a:t>κούγετ</a:t>
            </a:r>
            <a:r>
              <a:rPr lang="en-US" sz="2000" dirty="0"/>
              <a:t>αι παράξενο, από το ΣΥΝΟΛΟ των Ειδών Φυτών-Ζώων-Πρωτίστων που έχουν κάνει την εμφάνισή τους στο σύνολο των 3,5 Δισ. </a:t>
            </a:r>
            <a:r>
              <a:rPr lang="en-US" sz="2000" dirty="0" err="1"/>
              <a:t>Ετών</a:t>
            </a:r>
            <a:r>
              <a:rPr lang="en-US" sz="2000" dirty="0"/>
              <a:t>, ΕΧΕΙ ΕΞΑΦΑΝΙΣΘΕΙ ΤΟ 95%!!!!!!]</a:t>
            </a:r>
          </a:p>
          <a:p>
            <a:pPr lvl="0"/>
            <a:r>
              <a:rPr lang="en-US" sz="2000" dirty="0" err="1"/>
              <a:t>Σύμφων</a:t>
            </a:r>
            <a:r>
              <a:rPr lang="en-US" sz="2000" dirty="0"/>
              <a:t>α με το site… ενώ ο κανονικός ρυθμός εξαφάνισης είναι περίπου 1-5 είδη /έτος, ο ρυθμός αυτός έχει γίνει 1000 φορές μεγαλύτερος τα τελευταία χρόνια.</a:t>
            </a:r>
          </a:p>
          <a:p>
            <a:pPr lvl="0"/>
            <a:r>
              <a:rPr lang="en-US" sz="2000" dirty="0">
                <a:hlinkClick r:id="rId3"/>
              </a:rPr>
              <a:t>https://www.earthday.org/fact-sheet-global-species-decline/</a:t>
            </a:r>
            <a:r>
              <a:rPr lang="en-US" sz="2000" dirty="0"/>
              <a:t> </a:t>
            </a:r>
          </a:p>
          <a:p>
            <a:pPr lvl="0"/>
            <a:endParaRPr lang="en-US" sz="2000" dirty="0"/>
          </a:p>
          <a:p>
            <a:r>
              <a:rPr lang="en-US" sz="2000" dirty="0"/>
              <a:t>ΚΑΝΟΝΙΚΟΣ ΡΥΘΜΟΣ ΕΞΑΦΑΝΙΣΗΣ: 5 ΕΙΔΗ/ΕΤΟΣ</a:t>
            </a:r>
          </a:p>
          <a:p>
            <a:r>
              <a:rPr lang="en-US" sz="2000" dirty="0" err="1"/>
              <a:t>Δεχόμ</a:t>
            </a:r>
            <a:r>
              <a:rPr lang="en-US" sz="2000" dirty="0"/>
              <a:t>αστε για λόγους απλούστευσης τον αριθμό των χρόνων της μεγαλύτερης άνθησης των ειδών τα 500 mya (million years ago). </a:t>
            </a:r>
            <a:r>
              <a:rPr lang="en-US" sz="2000" dirty="0" err="1"/>
              <a:t>Αν</a:t>
            </a:r>
            <a:r>
              <a:rPr lang="en-US" sz="2000" dirty="0"/>
              <a:t> </a:t>
            </a:r>
            <a:r>
              <a:rPr lang="en-US" sz="2000" dirty="0" err="1"/>
              <a:t>χάνοντ</a:t>
            </a:r>
            <a:r>
              <a:rPr lang="en-US" sz="2000" dirty="0"/>
              <a:t>αν 5 είδη/έτος, μπορούμε να υπολογίσουμε των αριθμό των χαμένων ειδών σε  5Χ5Χ10</a:t>
            </a:r>
            <a:r>
              <a:rPr lang="en-US" sz="2000" baseline="30000" dirty="0"/>
              <a:t>8</a:t>
            </a:r>
            <a:r>
              <a:rPr lang="en-US" sz="2000" dirty="0"/>
              <a:t>= 25Χ10</a:t>
            </a:r>
            <a:r>
              <a:rPr lang="en-US" sz="2000" baseline="30000" dirty="0"/>
              <a:t>8</a:t>
            </a:r>
            <a:endParaRPr lang="en-US" sz="2000" dirty="0"/>
          </a:p>
          <a:p>
            <a:r>
              <a:rPr lang="en-US" sz="2000" dirty="0" err="1"/>
              <a:t>Είδη</a:t>
            </a:r>
            <a:r>
              <a:rPr lang="en-US" sz="2000" dirty="0"/>
              <a:t>, </a:t>
            </a:r>
            <a:r>
              <a:rPr lang="en-US" sz="2000" dirty="0" err="1"/>
              <a:t>δηλ</a:t>
            </a:r>
            <a:r>
              <a:rPr lang="en-US" sz="2000" dirty="0"/>
              <a:t> 2.500 </a:t>
            </a:r>
            <a:r>
              <a:rPr lang="en-US" sz="2000" dirty="0" err="1"/>
              <a:t>εκ</a:t>
            </a:r>
            <a:r>
              <a:rPr lang="en-US" sz="2000" dirty="0"/>
              <a:t>ατομ. </a:t>
            </a:r>
            <a:r>
              <a:rPr lang="en-US" sz="2000" dirty="0" err="1"/>
              <a:t>Είδη</a:t>
            </a:r>
            <a:r>
              <a:rPr lang="en-US" sz="2000" dirty="0"/>
              <a:t> </a:t>
            </a:r>
            <a:r>
              <a:rPr lang="en-US" sz="2000" dirty="0" err="1"/>
              <a:t>έχουν</a:t>
            </a:r>
            <a:r>
              <a:rPr lang="en-US" sz="2000" dirty="0"/>
              <a:t> χα</a:t>
            </a:r>
            <a:r>
              <a:rPr lang="en-US" sz="2000" dirty="0" err="1"/>
              <a:t>θεί</a:t>
            </a:r>
            <a:r>
              <a:rPr lang="en-US" sz="2000" dirty="0"/>
              <a:t>!!!!!</a:t>
            </a:r>
          </a:p>
          <a:p>
            <a:pPr marL="0" indent="0">
              <a:buNone/>
            </a:pPr>
            <a:r>
              <a:rPr lang="el-GR" sz="2000" dirty="0"/>
              <a:t>ΕΡΩΤΗΜΑ: Μπορούμε να μιλάμε για τα Είδη που κινδυνεύουν ή χάνονται, αν δεν γνωρίζουμε τί είναι τα Είδη, πως ταξινομούνται και πως εμφανίσθηκαν; Επομένως σε μένα πέφτει ο κλήρος να μιλήσω για την εμφάνιση των Ειδών (</a:t>
            </a:r>
            <a:r>
              <a:rPr lang="el-GR" sz="2000" dirty="0" err="1"/>
              <a:t>ΕμΦΕ</a:t>
            </a:r>
            <a:r>
              <a:rPr lang="el-GR" sz="2000" dirty="0"/>
              <a:t>) και την ταξινόμησή τους. </a:t>
            </a:r>
            <a:endParaRPr lang="en-US" sz="2000" dirty="0"/>
          </a:p>
          <a:p>
            <a:pPr lvl="0"/>
            <a:endParaRPr lang="en-US" sz="2000" dirty="0"/>
          </a:p>
          <a:p>
            <a:pPr lvl="0"/>
            <a:endParaRPr lang="en-US" sz="2000" dirty="0"/>
          </a:p>
          <a:p>
            <a:pPr lvl="0"/>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CA858-19D1-41BF-9575-FB2E2CE9E6BE}"/>
              </a:ext>
            </a:extLst>
          </p:cNvPr>
          <p:cNvSpPr txBox="1">
            <a:spLocks noGrp="1"/>
          </p:cNvSpPr>
          <p:nvPr>
            <p:ph type="title"/>
          </p:nvPr>
        </p:nvSpPr>
        <p:spPr>
          <a:xfrm>
            <a:off x="466722" y="586855"/>
            <a:ext cx="3201366" cy="3387497"/>
          </a:xfrm>
        </p:spPr>
        <p:txBody>
          <a:bodyPr anchor="b">
            <a:normAutofit/>
          </a:bodyPr>
          <a:lstStyle/>
          <a:p>
            <a:pPr lvl="0" algn="r"/>
            <a:r>
              <a:rPr lang="el-GR" sz="2800" b="1" dirty="0">
                <a:solidFill>
                  <a:srgbClr val="FFFFFF"/>
                </a:solidFill>
                <a:latin typeface="Calibri" pitchFamily="34"/>
                <a:cs typeface="Calibri" pitchFamily="34"/>
              </a:rPr>
              <a:t>ΠΩΣ Συνδέεται το Μάθημα με τη Διδακτική των ΦΕ; Ή αλλιώς- </a:t>
            </a:r>
            <a:r>
              <a:rPr lang="el-GR" sz="2800" dirty="0">
                <a:solidFill>
                  <a:srgbClr val="FFFFFF"/>
                </a:solidFill>
              </a:rPr>
              <a:t>Διδακτική ΦΕ (ΔΦΕ) και Διδακτική της Βιολογίας: Το κοινό στοιχείο</a:t>
            </a:r>
          </a:p>
        </p:txBody>
      </p:sp>
      <p:sp>
        <p:nvSpPr>
          <p:cNvPr id="3" name="Content Placeholder 2">
            <a:extLst>
              <a:ext uri="{FF2B5EF4-FFF2-40B4-BE49-F238E27FC236}">
                <a16:creationId xmlns:a16="http://schemas.microsoft.com/office/drawing/2014/main" id="{190FD06A-3994-43B5-8412-D22954FE2F80}"/>
              </a:ext>
            </a:extLst>
          </p:cNvPr>
          <p:cNvSpPr txBox="1">
            <a:spLocks noGrp="1"/>
          </p:cNvSpPr>
          <p:nvPr>
            <p:ph idx="1"/>
          </p:nvPr>
        </p:nvSpPr>
        <p:spPr>
          <a:xfrm>
            <a:off x="4810259" y="649480"/>
            <a:ext cx="6555347" cy="5546047"/>
          </a:xfrm>
        </p:spPr>
        <p:txBody>
          <a:bodyPr anchor="ctr">
            <a:normAutofit/>
          </a:bodyPr>
          <a:lstStyle/>
          <a:p>
            <a:pPr marL="0" lvl="0" indent="0">
              <a:buNone/>
            </a:pPr>
            <a:r>
              <a:rPr lang="el-GR" sz="2400" dirty="0"/>
              <a:t>Υπάρχει Διδακτική της Βιολογίας (ΔΒ) ή θα πρέπει η ΔΒ να είναι μέρος της ΔΦΕ;</a:t>
            </a:r>
          </a:p>
          <a:p>
            <a:pPr lvl="0">
              <a:buNone/>
            </a:pPr>
            <a:endParaRPr lang="el-GR" sz="2400" dirty="0"/>
          </a:p>
          <a:p>
            <a:pPr lvl="0">
              <a:buNone/>
            </a:pPr>
            <a:r>
              <a:rPr lang="el-GR" sz="2400" dirty="0"/>
              <a:t>-Ισχύουν και τα δύο.</a:t>
            </a:r>
          </a:p>
          <a:p>
            <a:pPr lvl="0">
              <a:buNone/>
            </a:pPr>
            <a:r>
              <a:rPr lang="el-GR" sz="2400" dirty="0"/>
              <a:t>Απλά στην Ελλάδα η ΔΦΕ είναι περισσότερο ταυτισμένη με τη Διδακτική της Φυσικής.[Βλέπε συνέδρια ΚΟΔΙΦΕΕΤ]. Σε αντίθεση με την Αμερική όπου η ΔΒ έχει μια σημαντική προϊστορία. </a:t>
            </a:r>
          </a:p>
          <a:p>
            <a:pPr lvl="0">
              <a:buNone/>
            </a:pPr>
            <a:r>
              <a:rPr lang="el-GR" sz="2400" dirty="0"/>
              <a:t>ΤΟ ΚΟΙΝΟ ΣΤΟΙΧΕΙΟ ΤΟΥΣ ΟΜΩΣ ΕΙΝΑΙ Ο ΕΠΟΙΚΟΔΟΜΗΤΙΣΜΟΣ ΩΣ ΔΙΔΑΚΤΙΚΗ ΤΩΝ ΦΕ.</a:t>
            </a:r>
          </a:p>
          <a:p>
            <a:pPr lvl="0">
              <a:buNone/>
            </a:pPr>
            <a:r>
              <a:rPr lang="el-GR" sz="2400" dirty="0"/>
              <a:t> </a:t>
            </a: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B5FC-ACB6-49AC-8089-3059FF3FC0EB}"/>
              </a:ext>
            </a:extLst>
          </p:cNvPr>
          <p:cNvSpPr>
            <a:spLocks noGrp="1"/>
          </p:cNvSpPr>
          <p:nvPr>
            <p:ph type="title"/>
          </p:nvPr>
        </p:nvSpPr>
        <p:spPr>
          <a:xfrm>
            <a:off x="838200" y="365125"/>
            <a:ext cx="10515600" cy="663575"/>
          </a:xfrm>
        </p:spPr>
        <p:txBody>
          <a:bodyPr>
            <a:normAutofit fontScale="90000"/>
          </a:bodyPr>
          <a:lstStyle/>
          <a:p>
            <a:r>
              <a:rPr lang="el-GR" sz="3200" b="1" dirty="0"/>
              <a:t>ΕΠΟΙΚΟΔΟΜΗΤΙΣΜΟΣ ΩΣ ΔΙΔΑΚΤΙΚΗ ΤΩΝ ΦΕ- ΤΟ ΚΟΙΝΟ ΣΗΜΕΙΟ</a:t>
            </a:r>
            <a:endParaRPr lang="en-US" sz="3200" b="1" dirty="0"/>
          </a:p>
        </p:txBody>
      </p:sp>
      <p:sp>
        <p:nvSpPr>
          <p:cNvPr id="3" name="Content Placeholder 2">
            <a:extLst>
              <a:ext uri="{FF2B5EF4-FFF2-40B4-BE49-F238E27FC236}">
                <a16:creationId xmlns:a16="http://schemas.microsoft.com/office/drawing/2014/main" id="{7FC6B66A-94D2-4EE4-85D3-1941AACEE967}"/>
              </a:ext>
            </a:extLst>
          </p:cNvPr>
          <p:cNvSpPr>
            <a:spLocks noGrp="1"/>
          </p:cNvSpPr>
          <p:nvPr>
            <p:ph idx="1"/>
          </p:nvPr>
        </p:nvSpPr>
        <p:spPr>
          <a:xfrm>
            <a:off x="838200" y="1253331"/>
            <a:ext cx="10515600" cy="4351338"/>
          </a:xfrm>
        </p:spPr>
        <p:txBody>
          <a:bodyPr>
            <a:noAutofit/>
          </a:bodyPr>
          <a:lstStyle/>
          <a:p>
            <a:pPr marL="0" indent="0">
              <a:buNone/>
            </a:pPr>
            <a:r>
              <a:rPr lang="el-GR" dirty="0">
                <a:effectLst/>
                <a:latin typeface="g_d0_f3"/>
              </a:rPr>
              <a:t>Πιστεύω πως το κοινό σπίτι ανάμεσα στη ΔΦΕ/ΔΒ είναι η Εποικοδομητική οπτική στη διδασκαλία της Επιστήμης, είτε ως ταύτισή του με την Διδακτική των Φυσικών Επιστημών, όπως βρέθηκε να διατείνονται οι </a:t>
            </a:r>
            <a:r>
              <a:rPr lang="el-GR" dirty="0" err="1">
                <a:effectLst/>
                <a:latin typeface="g_d0_f3"/>
              </a:rPr>
              <a:t>Gil-Pérez</a:t>
            </a:r>
            <a:r>
              <a:rPr lang="el-GR" dirty="0">
                <a:effectLst/>
                <a:latin typeface="g_d0_f3"/>
              </a:rPr>
              <a:t> και συν. (2002), είτε ως «</a:t>
            </a:r>
            <a:r>
              <a:rPr lang="el-GR" dirty="0" err="1">
                <a:effectLst/>
                <a:latin typeface="g_d0_f3"/>
              </a:rPr>
              <a:t>Constructivism</a:t>
            </a:r>
            <a:r>
              <a:rPr lang="el-GR" dirty="0">
                <a:effectLst/>
                <a:latin typeface="g_d0_f3"/>
              </a:rPr>
              <a:t> </a:t>
            </a:r>
            <a:r>
              <a:rPr lang="el-GR" dirty="0" err="1">
                <a:effectLst/>
                <a:latin typeface="g_d0_f3"/>
              </a:rPr>
              <a:t>as</a:t>
            </a:r>
            <a:r>
              <a:rPr lang="el-GR" dirty="0">
                <a:effectLst/>
                <a:latin typeface="g_d0_f3"/>
              </a:rPr>
              <a:t> </a:t>
            </a:r>
            <a:r>
              <a:rPr lang="el-GR" dirty="0" err="1">
                <a:effectLst/>
                <a:latin typeface="g_d0_f3"/>
              </a:rPr>
              <a:t>scientific</a:t>
            </a:r>
            <a:r>
              <a:rPr lang="el-GR" dirty="0">
                <a:effectLst/>
                <a:latin typeface="g_d0_f3"/>
              </a:rPr>
              <a:t> </a:t>
            </a:r>
            <a:r>
              <a:rPr lang="el-GR" dirty="0" err="1">
                <a:effectLst/>
                <a:latin typeface="g_d0_f3"/>
              </a:rPr>
              <a:t>enquiry</a:t>
            </a:r>
            <a:r>
              <a:rPr lang="el-GR" dirty="0">
                <a:effectLst/>
                <a:latin typeface="g_d0_f3"/>
              </a:rPr>
              <a:t> in </a:t>
            </a:r>
            <a:r>
              <a:rPr lang="el-GR" dirty="0" err="1">
                <a:effectLst/>
                <a:latin typeface="g_d0_f3"/>
              </a:rPr>
              <a:t>Science</a:t>
            </a:r>
            <a:r>
              <a:rPr lang="el-GR" dirty="0">
                <a:effectLst/>
                <a:latin typeface="g_d0_f3"/>
              </a:rPr>
              <a:t> </a:t>
            </a:r>
            <a:r>
              <a:rPr lang="el-GR" dirty="0" err="1">
                <a:effectLst/>
                <a:latin typeface="g_d0_f3"/>
              </a:rPr>
              <a:t>Education</a:t>
            </a:r>
            <a:r>
              <a:rPr lang="el-GR" dirty="0">
                <a:effectLst/>
                <a:latin typeface="g_d0_f3"/>
              </a:rPr>
              <a:t>», όπως έχει επικρατήσει η διεθνής τάση τα τελευταία χρόνια. Κάτι που στο Σύγγραμμά μου «Διδακτική της Βιολογίας» των εκδόσεων Κάλλιππος το είχα ονομάσει ως «Εποικοδομητική Διερεύνηση» ήδη από το 2013-14. Αυτό είναι το κοινό μας σπίτι, που δίνει κοινό έδαφος για συνεννόηση και συνύπαρξη. ….Και παρακολουθήσαμε και την στροφή της, μετά τις αρχές του 21ου αιώνα στην (</a:t>
            </a:r>
            <a:r>
              <a:rPr lang="el-GR" dirty="0" err="1">
                <a:effectLst/>
                <a:latin typeface="g_d0_f3"/>
              </a:rPr>
              <a:t>ξανα</a:t>
            </a:r>
            <a:r>
              <a:rPr lang="el-GR" dirty="0">
                <a:effectLst/>
                <a:latin typeface="g_d0_f3"/>
              </a:rPr>
              <a:t>-ανακάλυψη) της Διερεύνησης και του συγκερασμού της με τον Εποικοδομητισμό.</a:t>
            </a:r>
            <a:r>
              <a:rPr lang="el-GR" dirty="0"/>
              <a:t> </a:t>
            </a:r>
          </a:p>
          <a:p>
            <a:pPr marL="0" indent="0">
              <a:buNone/>
            </a:pPr>
            <a:r>
              <a:rPr lang="el-GR" dirty="0"/>
              <a:t>ΕΤΣΙ ΕΞΗΓΕΙΤΑΙ Η ΕΝΟΤΗΤΑ ΤΟΥ ΕΠΟΙΚΟΔΟΜΗΤΙΣΜΟΥ ΠΟΥ ΕΧΩ ΩΣ ΤΡΙΩΡΟ ΣΕ ΈΝΑ ΑΠΌ ΤΑ ΜΑΘΗΜΑΤΑ ΜΟΥ.</a:t>
            </a:r>
            <a:br>
              <a:rPr lang="el-GR" dirty="0"/>
            </a:br>
            <a:endParaRPr lang="en-US" dirty="0"/>
          </a:p>
        </p:txBody>
      </p:sp>
    </p:spTree>
    <p:extLst>
      <p:ext uri="{BB962C8B-B14F-4D97-AF65-F5344CB8AC3E}">
        <p14:creationId xmlns:p14="http://schemas.microsoft.com/office/powerpoint/2010/main" val="372019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D42C-F476-47AF-BA05-AFD64004301D}"/>
              </a:ext>
            </a:extLst>
          </p:cNvPr>
          <p:cNvSpPr txBox="1">
            <a:spLocks noGrp="1"/>
          </p:cNvSpPr>
          <p:nvPr>
            <p:ph type="title"/>
          </p:nvPr>
        </p:nvSpPr>
        <p:spPr/>
        <p:txBody>
          <a:bodyPr/>
          <a:lstStyle/>
          <a:p>
            <a:pPr lvl="0"/>
            <a:r>
              <a:rPr lang="el-GR" dirty="0"/>
              <a:t>Συνύπαρξη- Συνέχεια: Τί συμβαίνει σήμερα παγκοσμίως και σε Ευρωπαϊκό επίπεδο;</a:t>
            </a:r>
          </a:p>
        </p:txBody>
      </p:sp>
      <p:sp>
        <p:nvSpPr>
          <p:cNvPr id="3" name="Content Placeholder 2">
            <a:extLst>
              <a:ext uri="{FF2B5EF4-FFF2-40B4-BE49-F238E27FC236}">
                <a16:creationId xmlns:a16="http://schemas.microsoft.com/office/drawing/2014/main" id="{6EF6B930-99DC-4F43-BB6C-008E5231F0E6}"/>
              </a:ext>
            </a:extLst>
          </p:cNvPr>
          <p:cNvSpPr txBox="1">
            <a:spLocks noGrp="1"/>
          </p:cNvSpPr>
          <p:nvPr>
            <p:ph idx="1"/>
          </p:nvPr>
        </p:nvSpPr>
        <p:spPr/>
        <p:txBody>
          <a:bodyPr>
            <a:normAutofit fontScale="70000" lnSpcReduction="20000"/>
          </a:bodyPr>
          <a:lstStyle/>
          <a:p>
            <a:pPr marL="0" lvl="0" indent="0">
              <a:buNone/>
            </a:pPr>
            <a:r>
              <a:rPr lang="en-US" b="0" i="0" dirty="0">
                <a:solidFill>
                  <a:srgbClr val="666666"/>
                </a:solidFill>
                <a:effectLst/>
                <a:latin typeface="Larsseit"/>
              </a:rPr>
              <a:t>STEM education: The term STEM (Science, Technology, Engineering and Mathematics) is an acronym used by those relevant to the educational method concerning the fields of Science, Technology, Engineering and Mathematics. STEM is an educational approach designed to combine technology and engineering along with science and mathematics, which are vital in order to understand the laws of the universe.</a:t>
            </a:r>
          </a:p>
          <a:p>
            <a:pPr marL="0" lvl="0" indent="0">
              <a:buNone/>
            </a:pPr>
            <a:r>
              <a:rPr lang="el-GR" dirty="0">
                <a:solidFill>
                  <a:srgbClr val="666666"/>
                </a:solidFill>
                <a:latin typeface="Larsseit"/>
              </a:rPr>
              <a:t>Δύο Νεωτερισμοί: Α. Συμπερίληψη. Β. </a:t>
            </a:r>
            <a:r>
              <a:rPr lang="el-GR" dirty="0" err="1">
                <a:solidFill>
                  <a:srgbClr val="666666"/>
                </a:solidFill>
                <a:latin typeface="Larsseit"/>
              </a:rPr>
              <a:t>Συνδιασμός</a:t>
            </a:r>
            <a:r>
              <a:rPr lang="el-GR" dirty="0">
                <a:solidFill>
                  <a:srgbClr val="666666"/>
                </a:solidFill>
                <a:latin typeface="Larsseit"/>
              </a:rPr>
              <a:t> </a:t>
            </a:r>
            <a:r>
              <a:rPr lang="el-GR" dirty="0" err="1">
                <a:solidFill>
                  <a:srgbClr val="666666"/>
                </a:solidFill>
                <a:latin typeface="Larsseit"/>
              </a:rPr>
              <a:t>Εποικοδ</a:t>
            </a:r>
            <a:r>
              <a:rPr lang="el-GR" dirty="0">
                <a:solidFill>
                  <a:srgbClr val="666666"/>
                </a:solidFill>
                <a:latin typeface="Larsseit"/>
              </a:rPr>
              <a:t>+ Διερεύνηση</a:t>
            </a:r>
          </a:p>
          <a:p>
            <a:pPr marL="0" lvl="0" indent="0">
              <a:buNone/>
            </a:pPr>
            <a:endParaRPr lang="en-US" dirty="0"/>
          </a:p>
          <a:p>
            <a:pPr lvl="0"/>
            <a:endParaRPr lang="en-US" dirty="0"/>
          </a:p>
          <a:p>
            <a:pPr lvl="0"/>
            <a:endParaRPr lang="en-US" dirty="0"/>
          </a:p>
          <a:p>
            <a:pPr lvl="0"/>
            <a:r>
              <a:rPr lang="el-GR" dirty="0"/>
              <a:t>Περιοδικά: Η ΔΒ συνυπάρχει και με άλλους κλάδους των ΦΕ αλλά και έχει τα δικά της, αποκλειστικά (</a:t>
            </a:r>
            <a:r>
              <a:rPr lang="en-US" dirty="0"/>
              <a:t>JBE, Biology Teacher, CBE…).</a:t>
            </a:r>
            <a:endParaRPr lang="el-GR" dirty="0"/>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2"/>
              </a:rPr>
              <a:t>International Journal of Science and Mathematics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3"/>
              </a:rPr>
              <a:t>International Journal of Science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4"/>
              </a:rPr>
              <a:t>Journal of Research in Science Teaching</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5"/>
              </a:rPr>
              <a:t>Journal of Science Education and Technology</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6"/>
              </a:rPr>
              <a:t>Research in Science &amp; Technological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Research in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Revista</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Electronica de </a:t>
            </a: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Ensenanza</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de las </a:t>
            </a: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Ciencias</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(REEC)</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Teacher</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 The</a:t>
            </a:r>
            <a:endParaRPr lang="en-US" sz="1800" b="0" i="0" u="none" strike="noStrike" dirty="0">
              <a:effectLst/>
              <a:latin typeface="Arial" panose="020B0604020202020204" pitchFamily="34" charset="0"/>
            </a:endParaRPr>
          </a:p>
          <a:p>
            <a:pPr lvl="0"/>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7C4A-6FF3-4565-8EDF-7E7A139B6124}"/>
              </a:ext>
            </a:extLst>
          </p:cNvPr>
          <p:cNvSpPr txBox="1">
            <a:spLocks noGrp="1"/>
          </p:cNvSpPr>
          <p:nvPr>
            <p:ph type="title"/>
          </p:nvPr>
        </p:nvSpPr>
        <p:spPr>
          <a:xfrm>
            <a:off x="838200" y="156865"/>
            <a:ext cx="10515600" cy="569595"/>
          </a:xfrm>
        </p:spPr>
        <p:txBody>
          <a:bodyPr>
            <a:normAutofit fontScale="90000"/>
          </a:bodyPr>
          <a:lstStyle/>
          <a:p>
            <a:pPr lvl="0"/>
            <a:r>
              <a:rPr lang="el-GR" dirty="0"/>
              <a:t>….Και περιοδικά μόνο </a:t>
            </a:r>
            <a:r>
              <a:rPr lang="el-GR" dirty="0" err="1"/>
              <a:t>διδακτ</a:t>
            </a:r>
            <a:r>
              <a:rPr lang="el-GR" dirty="0"/>
              <a:t> βιολογικών και θεμάτων οικολογίας</a:t>
            </a:r>
          </a:p>
        </p:txBody>
      </p:sp>
      <p:pic>
        <p:nvPicPr>
          <p:cNvPr id="3" name="Picture 2">
            <a:extLst>
              <a:ext uri="{FF2B5EF4-FFF2-40B4-BE49-F238E27FC236}">
                <a16:creationId xmlns:a16="http://schemas.microsoft.com/office/drawing/2014/main" id="{BF2226BF-5785-4A60-9659-B2B401C1BD24}"/>
              </a:ext>
            </a:extLst>
          </p:cNvPr>
          <p:cNvPicPr>
            <a:picLocks noChangeAspect="1"/>
          </p:cNvPicPr>
          <p:nvPr/>
        </p:nvPicPr>
        <p:blipFill>
          <a:blip r:embed="rId2"/>
          <a:srcRect/>
          <a:stretch>
            <a:fillRect/>
          </a:stretch>
        </p:blipFill>
        <p:spPr>
          <a:xfrm>
            <a:off x="177503" y="565849"/>
            <a:ext cx="3240359" cy="4565964"/>
          </a:xfrm>
          <a:prstGeom prst="rect">
            <a:avLst/>
          </a:prstGeom>
          <a:noFill/>
          <a:ln cap="flat">
            <a:noFill/>
          </a:ln>
        </p:spPr>
      </p:pic>
      <p:pic>
        <p:nvPicPr>
          <p:cNvPr id="4" name="Εικόνα 2">
            <a:extLst>
              <a:ext uri="{FF2B5EF4-FFF2-40B4-BE49-F238E27FC236}">
                <a16:creationId xmlns:a16="http://schemas.microsoft.com/office/drawing/2014/main" id="{A0E81F7E-DD89-4DA4-A3A1-E7FD54FAE72B}"/>
              </a:ext>
            </a:extLst>
          </p:cNvPr>
          <p:cNvPicPr>
            <a:picLocks noChangeAspect="1"/>
          </p:cNvPicPr>
          <p:nvPr/>
        </p:nvPicPr>
        <p:blipFill>
          <a:blip r:embed="rId3"/>
          <a:stretch>
            <a:fillRect/>
          </a:stretch>
        </p:blipFill>
        <p:spPr>
          <a:xfrm>
            <a:off x="7307509" y="650915"/>
            <a:ext cx="5501387" cy="4092497"/>
          </a:xfrm>
          <a:prstGeom prst="rect">
            <a:avLst/>
          </a:prstGeom>
          <a:noFill/>
          <a:ln cap="flat">
            <a:noFill/>
          </a:ln>
        </p:spPr>
      </p:pic>
      <p:pic>
        <p:nvPicPr>
          <p:cNvPr id="5" name="Picture 2">
            <a:extLst>
              <a:ext uri="{FF2B5EF4-FFF2-40B4-BE49-F238E27FC236}">
                <a16:creationId xmlns:a16="http://schemas.microsoft.com/office/drawing/2014/main" id="{08924375-8D57-476F-8E65-F47D13D59792}"/>
              </a:ext>
            </a:extLst>
          </p:cNvPr>
          <p:cNvPicPr>
            <a:picLocks noChangeAspect="1"/>
          </p:cNvPicPr>
          <p:nvPr/>
        </p:nvPicPr>
        <p:blipFill>
          <a:blip r:embed="rId4"/>
          <a:srcRect/>
          <a:stretch>
            <a:fillRect/>
          </a:stretch>
        </p:blipFill>
        <p:spPr>
          <a:xfrm>
            <a:off x="3252785" y="1371600"/>
            <a:ext cx="4280123" cy="5772149"/>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3C159B7A-3B89-464C-93EB-D9EF08234FF8}"/>
              </a:ext>
            </a:extLst>
          </p:cNvPr>
          <p:cNvSpPr txBox="1">
            <a:spLocks noGrp="1"/>
          </p:cNvSpPr>
          <p:nvPr>
            <p:ph type="title"/>
          </p:nvPr>
        </p:nvSpPr>
        <p:spPr>
          <a:xfrm>
            <a:off x="838203" y="95499"/>
            <a:ext cx="10515600" cy="760287"/>
          </a:xfrm>
        </p:spPr>
        <p:txBody>
          <a:bodyPr/>
          <a:lstStyle/>
          <a:p>
            <a:pPr lvl="0"/>
            <a:r>
              <a:rPr lang="el-GR" b="1" dirty="0"/>
              <a:t>Η Βιολογία-Οικολογία ως </a:t>
            </a:r>
            <a:r>
              <a:rPr lang="el-GR" b="1" dirty="0" err="1"/>
              <a:t>αυτόνοµη</a:t>
            </a:r>
            <a:r>
              <a:rPr lang="el-GR" b="1" dirty="0"/>
              <a:t> </a:t>
            </a:r>
            <a:r>
              <a:rPr lang="el-GR" b="1" dirty="0" err="1"/>
              <a:t>επιστήµη</a:t>
            </a:r>
            <a:endParaRPr lang="en-US" dirty="0"/>
          </a:p>
        </p:txBody>
      </p:sp>
      <p:sp>
        <p:nvSpPr>
          <p:cNvPr id="3" name="TextBox 1">
            <a:extLst>
              <a:ext uri="{FF2B5EF4-FFF2-40B4-BE49-F238E27FC236}">
                <a16:creationId xmlns:a16="http://schemas.microsoft.com/office/drawing/2014/main" id="{EC7C39CA-49D4-4E3C-8D18-43B82772EC34}"/>
              </a:ext>
            </a:extLst>
          </p:cNvPr>
          <p:cNvSpPr txBox="1"/>
          <p:nvPr/>
        </p:nvSpPr>
        <p:spPr>
          <a:xfrm>
            <a:off x="357557" y="973013"/>
            <a:ext cx="11476890" cy="61555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0" u="none" strike="noStrike" kern="1200" cap="none" spc="0" baseline="0" dirty="0">
                <a:solidFill>
                  <a:srgbClr val="000000"/>
                </a:solidFill>
                <a:uFillTx/>
                <a:latin typeface="Calibri"/>
              </a:rPr>
              <a:t>Προφανώς, η κύρια διαφορά είναι ότι η Βιολογία ασχολείται µε ζωντανούς </a:t>
            </a:r>
            <a:r>
              <a:rPr lang="el-GR" sz="2400" b="0" i="0" u="none" strike="noStrike" kern="1200" cap="none" spc="0" baseline="0" dirty="0" err="1">
                <a:solidFill>
                  <a:srgbClr val="000000"/>
                </a:solidFill>
                <a:uFillTx/>
                <a:latin typeface="Calibri"/>
              </a:rPr>
              <a:t>οργανισµούς</a:t>
            </a:r>
            <a:r>
              <a:rPr lang="el-GR" sz="2400" b="0" i="0" u="none" strike="noStrike" kern="1200" cap="none" spc="0" baseline="0" dirty="0">
                <a:solidFill>
                  <a:srgbClr val="000000"/>
                </a:solidFill>
                <a:uFillTx/>
                <a:latin typeface="Calibri"/>
              </a:rPr>
              <a:t>, αλλά οι συνέπειες του γεγονότος αυτού ξεπερνούν το γνωστικό </a:t>
            </a:r>
            <a:r>
              <a:rPr lang="el-GR" sz="2400" b="0" i="0" u="none" strike="noStrike" kern="1200" cap="none" spc="0" baseline="0" dirty="0" err="1">
                <a:solidFill>
                  <a:srgbClr val="000000"/>
                </a:solidFill>
                <a:uFillTx/>
                <a:latin typeface="Calibri"/>
              </a:rPr>
              <a:t>αντικείµενο</a:t>
            </a:r>
            <a:r>
              <a:rPr lang="el-GR" sz="2400" b="0" i="0" u="none" strike="noStrike" kern="1200" cap="none" spc="0" baseline="0" dirty="0">
                <a:solidFill>
                  <a:srgbClr val="000000"/>
                </a:solidFill>
                <a:uFillTx/>
                <a:latin typeface="Calibri"/>
              </a:rPr>
              <a:t> αυτό </a:t>
            </a:r>
            <a:r>
              <a:rPr lang="el-GR" sz="2400" b="0" i="0" u="none" strike="noStrike" kern="1200" cap="none" spc="0" baseline="0" dirty="0" err="1">
                <a:solidFill>
                  <a:srgbClr val="000000"/>
                </a:solidFill>
                <a:uFillTx/>
                <a:latin typeface="Calibri"/>
              </a:rPr>
              <a:t>καθεαυτό</a:t>
            </a:r>
            <a:r>
              <a:rPr lang="el-GR" sz="2400" b="0" i="0" u="none" strike="noStrike" kern="1200" cap="none" spc="0" baseline="0" dirty="0">
                <a:solidFill>
                  <a:srgbClr val="000000"/>
                </a:solidFill>
                <a:uFillTx/>
                <a:latin typeface="Calibri"/>
              </a:rPr>
              <a:t>, διότι επηρεάζει επίσης τη φύση των </a:t>
            </a:r>
            <a:r>
              <a:rPr lang="el-GR" sz="2400" b="0" i="0" u="none" strike="noStrike" kern="1200" cap="none" spc="0" baseline="0" dirty="0" err="1">
                <a:solidFill>
                  <a:srgbClr val="000000"/>
                </a:solidFill>
                <a:uFillTx/>
                <a:latin typeface="Calibri"/>
              </a:rPr>
              <a:t>επιστηµονικών</a:t>
            </a:r>
            <a:r>
              <a:rPr lang="el-GR" sz="2400" b="0" i="0" u="none" strike="noStrike" kern="1200" cap="none" spc="0" baseline="0" dirty="0">
                <a:solidFill>
                  <a:srgbClr val="000000"/>
                </a:solidFill>
                <a:uFillTx/>
                <a:latin typeface="Calibri"/>
              </a:rPr>
              <a:t> µ</a:t>
            </a:r>
            <a:r>
              <a:rPr lang="el-GR" sz="2400" b="0" i="0" u="none" strike="noStrike" kern="1200" cap="none" spc="0" baseline="0" dirty="0" err="1">
                <a:solidFill>
                  <a:srgbClr val="000000"/>
                </a:solidFill>
                <a:uFillTx/>
                <a:latin typeface="Calibri"/>
              </a:rPr>
              <a:t>εθόδων</a:t>
            </a:r>
            <a:r>
              <a:rPr lang="el-GR" sz="2400" b="0" i="0" u="none" strike="noStrike" kern="1200" cap="none" spc="0" baseline="0" dirty="0">
                <a:solidFill>
                  <a:srgbClr val="000000"/>
                </a:solidFill>
                <a:uFillTx/>
                <a:latin typeface="Calibri"/>
              </a:rPr>
              <a:t> που </a:t>
            </a:r>
            <a:r>
              <a:rPr lang="el-GR" sz="2400" b="0" i="0" u="none" strike="noStrike" kern="1200" cap="none" spc="0" baseline="0" dirty="0" err="1">
                <a:solidFill>
                  <a:srgbClr val="000000"/>
                </a:solidFill>
                <a:uFillTx/>
                <a:latin typeface="Calibri"/>
              </a:rPr>
              <a:t>χρησιµοποιούνται</a:t>
            </a:r>
            <a:r>
              <a:rPr lang="el-GR" sz="2400" b="0" i="0" u="none" strike="noStrike" kern="1200" cap="none" spc="0" baseline="0" dirty="0">
                <a:solidFill>
                  <a:srgbClr val="000000"/>
                </a:solidFill>
                <a:uFillTx/>
                <a:latin typeface="Calibri"/>
              </a:rPr>
              <a:t> από τους βιολόγους. </a:t>
            </a:r>
            <a:r>
              <a:rPr lang="el-GR" sz="2400" b="0" i="0" u="none" strike="noStrike" kern="1200" cap="none" spc="0" baseline="0" dirty="0">
                <a:solidFill>
                  <a:srgbClr val="000000"/>
                </a:solidFill>
                <a:highlight>
                  <a:srgbClr val="FFFF00"/>
                </a:highlight>
                <a:uFillTx/>
                <a:latin typeface="Calibri"/>
              </a:rPr>
              <a:t>Ο εξελικτικός βιολόγος </a:t>
            </a:r>
            <a:r>
              <a:rPr lang="en-US" sz="2400" b="0" i="0" u="none" strike="noStrike" kern="1200" cap="none" spc="0" baseline="0" dirty="0">
                <a:solidFill>
                  <a:srgbClr val="000000"/>
                </a:solidFill>
                <a:highlight>
                  <a:srgbClr val="FFFF00"/>
                </a:highlight>
                <a:uFillTx/>
                <a:latin typeface="Calibri"/>
              </a:rPr>
              <a:t>Ernst Mayr </a:t>
            </a:r>
            <a:r>
              <a:rPr lang="el-GR" sz="2400" b="0" i="0" u="none" strike="noStrike" kern="1200" cap="none" spc="0" baseline="0" dirty="0">
                <a:solidFill>
                  <a:srgbClr val="000000"/>
                </a:solidFill>
                <a:highlight>
                  <a:srgbClr val="FFFF00"/>
                </a:highlight>
                <a:uFillTx/>
                <a:latin typeface="Calibri"/>
              </a:rPr>
              <a:t>(1992) </a:t>
            </a:r>
            <a:r>
              <a:rPr lang="el-GR" sz="2400" b="0" i="0" u="none" strike="noStrike" kern="1200" cap="none" spc="0" baseline="0" dirty="0">
                <a:solidFill>
                  <a:srgbClr val="000000"/>
                </a:solidFill>
                <a:uFillTx/>
                <a:latin typeface="Calibri"/>
              </a:rPr>
              <a:t>έχει γράψει εκτενώς για τις φιλοσοφικές προεκτάσεις της εξελικτικής βιολογίας και έχει συζητήσει για το ποια θεωρεί ως τα βασικά </a:t>
            </a:r>
            <a:r>
              <a:rPr lang="el-GR" sz="2400" b="0" i="0" u="none" strike="noStrike" kern="1200" cap="none" spc="0" baseline="0" dirty="0" err="1">
                <a:solidFill>
                  <a:srgbClr val="000000"/>
                </a:solidFill>
                <a:uFillTx/>
                <a:latin typeface="Calibri"/>
              </a:rPr>
              <a:t>σηµεία</a:t>
            </a:r>
            <a:r>
              <a:rPr lang="el-GR" sz="2400" b="0" i="0" u="none" strike="noStrike" kern="1200" cap="none" spc="0" baseline="0" dirty="0">
                <a:solidFill>
                  <a:srgbClr val="000000"/>
                </a:solidFill>
                <a:uFillTx/>
                <a:latin typeface="Calibri"/>
              </a:rPr>
              <a:t> που θα πρέπει να </a:t>
            </a:r>
            <a:r>
              <a:rPr lang="el-GR" sz="2400" b="0" i="0" u="none" strike="noStrike" kern="1200" cap="none" spc="0" baseline="0" dirty="0" err="1">
                <a:solidFill>
                  <a:srgbClr val="000000"/>
                </a:solidFill>
                <a:uFillTx/>
                <a:latin typeface="Calibri"/>
              </a:rPr>
              <a:t>ενσωµατωθούν</a:t>
            </a:r>
            <a:r>
              <a:rPr lang="el-GR" sz="2400" b="0" i="0" u="none" strike="noStrike" kern="1200" cap="none" spc="0" baseline="0" dirty="0">
                <a:solidFill>
                  <a:srgbClr val="000000"/>
                </a:solidFill>
                <a:uFillTx/>
                <a:latin typeface="Calibri"/>
              </a:rPr>
              <a:t> σε µ</a:t>
            </a:r>
            <a:r>
              <a:rPr lang="el-GR" sz="2400" b="0" i="0" u="none" strike="noStrike" kern="1200" cap="none" spc="0" baseline="0" dirty="0" err="1">
                <a:solidFill>
                  <a:srgbClr val="000000"/>
                </a:solidFill>
                <a:uFillTx/>
                <a:latin typeface="Calibri"/>
              </a:rPr>
              <a:t>ια</a:t>
            </a:r>
            <a:r>
              <a:rPr lang="el-GR" sz="2400" b="0" i="0" u="none" strike="noStrike" kern="1200" cap="none" spc="0" baseline="0" dirty="0">
                <a:solidFill>
                  <a:srgbClr val="000000"/>
                </a:solidFill>
                <a:uFillTx/>
                <a:latin typeface="Calibri"/>
              </a:rPr>
              <a:t> φιλοσοφία των βιολογικών </a:t>
            </a:r>
            <a:r>
              <a:rPr lang="el-GR" sz="2400" b="0" i="0" u="none" strike="noStrike" kern="1200" cap="none" spc="0" baseline="0" dirty="0" err="1">
                <a:solidFill>
                  <a:srgbClr val="000000"/>
                </a:solidFill>
                <a:uFillTx/>
                <a:latin typeface="Calibri"/>
              </a:rPr>
              <a:t>επιστηµών</a:t>
            </a:r>
            <a:r>
              <a:rPr lang="el-GR" sz="2400" b="0" i="0" u="none" strike="noStrike" kern="1200" cap="none" spc="0" baseline="0" dirty="0">
                <a:solidFill>
                  <a:srgbClr val="000000"/>
                </a:solidFill>
                <a:uFillTx/>
                <a:latin typeface="Calibri"/>
              </a:rPr>
              <a:t>. Το γεγονός ότι οι αρχές αυτές δεν έχουν αναγνωριστεί ευρύτερα οφείλεται, </a:t>
            </a:r>
            <a:r>
              <a:rPr lang="el-GR" sz="2400" b="0" i="0" u="none" strike="noStrike" kern="1200" cap="none" spc="0" baseline="0" dirty="0" err="1">
                <a:solidFill>
                  <a:srgbClr val="000000"/>
                </a:solidFill>
                <a:uFillTx/>
                <a:latin typeface="Calibri"/>
              </a:rPr>
              <a:t>σύµφωνα</a:t>
            </a:r>
            <a:r>
              <a:rPr lang="el-GR" sz="2400" b="0" i="0" u="none" strike="noStrike" kern="1200" cap="none" spc="0" baseline="0" dirty="0">
                <a:solidFill>
                  <a:srgbClr val="000000"/>
                </a:solidFill>
                <a:uFillTx/>
                <a:latin typeface="Calibri"/>
              </a:rPr>
              <a:t> µε το </a:t>
            </a:r>
            <a:r>
              <a:rPr lang="en-US" sz="2400" b="0" i="0" u="none" strike="noStrike" kern="1200" cap="none" spc="0" baseline="0" dirty="0">
                <a:solidFill>
                  <a:srgbClr val="000000"/>
                </a:solidFill>
                <a:uFillTx/>
                <a:latin typeface="Calibri"/>
              </a:rPr>
              <a:t>Mayr</a:t>
            </a:r>
            <a:r>
              <a:rPr lang="el-GR" sz="2400" b="0" i="0" u="none" strike="noStrike" kern="1200" cap="none" spc="0" baseline="0" dirty="0">
                <a:solidFill>
                  <a:srgbClr val="000000"/>
                </a:solidFill>
                <a:uFillTx/>
                <a:latin typeface="Calibri"/>
              </a:rPr>
              <a:t>, στο ότι οι φιλόσοφοι της </a:t>
            </a:r>
            <a:r>
              <a:rPr lang="el-GR" sz="2400" b="0" i="0" u="none" strike="noStrike" kern="1200" cap="none" spc="0" baseline="0" dirty="0" err="1">
                <a:solidFill>
                  <a:srgbClr val="000000"/>
                </a:solidFill>
                <a:uFillTx/>
                <a:latin typeface="Calibri"/>
              </a:rPr>
              <a:t>επιστήµης</a:t>
            </a:r>
            <a:r>
              <a:rPr lang="el-GR" sz="2400" b="0" i="0" u="none" strike="noStrike" kern="1200" cap="none" spc="0" baseline="0" dirty="0">
                <a:solidFill>
                  <a:srgbClr val="000000"/>
                </a:solidFill>
                <a:uFillTx/>
                <a:latin typeface="Calibri"/>
              </a:rPr>
              <a:t> συνεχίζουν να </a:t>
            </a:r>
            <a:r>
              <a:rPr lang="el-GR" sz="2400" b="0" i="0" u="none" strike="noStrike" kern="1200" cap="none" spc="0" baseline="0" dirty="0" err="1">
                <a:solidFill>
                  <a:srgbClr val="000000"/>
                </a:solidFill>
                <a:uFillTx/>
                <a:latin typeface="Calibri"/>
              </a:rPr>
              <a:t>χρησιµοποιούν</a:t>
            </a:r>
            <a:r>
              <a:rPr lang="el-GR" sz="2400" b="0" i="0" u="none" strike="noStrike" kern="1200" cap="none" spc="0" baseline="0" dirty="0">
                <a:solidFill>
                  <a:srgbClr val="000000"/>
                </a:solidFill>
                <a:uFillTx/>
                <a:latin typeface="Calibri"/>
              </a:rPr>
              <a:t> τις Φυσικές </a:t>
            </a:r>
            <a:r>
              <a:rPr lang="el-GR" sz="2400" b="0" i="0" u="none" strike="noStrike" kern="1200" cap="none" spc="0" baseline="0" dirty="0" err="1">
                <a:solidFill>
                  <a:srgbClr val="000000"/>
                </a:solidFill>
                <a:uFillTx/>
                <a:latin typeface="Calibri"/>
              </a:rPr>
              <a:t>Επιστήµες</a:t>
            </a:r>
            <a:r>
              <a:rPr lang="el-GR" sz="2400" b="0" i="0" u="none" strike="noStrike" kern="1200" cap="none" spc="0" baseline="0" dirty="0">
                <a:solidFill>
                  <a:srgbClr val="000000"/>
                </a:solidFill>
                <a:uFillTx/>
                <a:latin typeface="Calibri"/>
              </a:rPr>
              <a:t> (ΦΕ) ως ένα ενιαίο µ</a:t>
            </a:r>
            <a:r>
              <a:rPr lang="el-GR" sz="2400" b="0" i="0" u="none" strike="noStrike" kern="1200" cap="none" spc="0" baseline="0" dirty="0" err="1">
                <a:solidFill>
                  <a:srgbClr val="000000"/>
                </a:solidFill>
                <a:uFillTx/>
                <a:latin typeface="Calibri"/>
              </a:rPr>
              <a:t>οντέλο</a:t>
            </a:r>
            <a:r>
              <a:rPr lang="el-GR" sz="2400" b="0" i="0" u="none" strike="noStrike" kern="1200" cap="none" spc="0" baseline="0" dirty="0">
                <a:solidFill>
                  <a:srgbClr val="000000"/>
                </a:solidFill>
                <a:uFillTx/>
                <a:latin typeface="Calibri"/>
              </a:rPr>
              <a:t> για όλες τις </a:t>
            </a:r>
            <a:r>
              <a:rPr lang="el-GR" sz="2400" b="0" i="0" u="none" strike="noStrike" kern="1200" cap="none" spc="0" baseline="0" dirty="0" err="1">
                <a:solidFill>
                  <a:srgbClr val="000000"/>
                </a:solidFill>
                <a:uFillTx/>
                <a:latin typeface="Calibri"/>
              </a:rPr>
              <a:t>επιστήµες</a:t>
            </a:r>
            <a:r>
              <a:rPr lang="el-GR" sz="24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0" u="sng" strike="noStrike" kern="1200" cap="none" spc="0" baseline="0" dirty="0">
                <a:solidFill>
                  <a:srgbClr val="000000"/>
                </a:solidFill>
                <a:uFillTx/>
                <a:latin typeface="Calibri"/>
              </a:rPr>
              <a:t>Όταν μιλάμε για Ιδιαιτερότητα της Βιολογίας/Οικολογίας και της Ειδικής Διδακτικής της δεν υπονοούμε κάτι περί «καλύτερης» ή περί ανωτερότητας, και τέτοια. Προσπαθούμε να δούμε τις ιδιαιτερότητες για να τις χρησιμοποιήσουμε ως διδακτικό εργαλείο.</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01725976-B217-44B1-81B0-A6B5DDC5DCC6}"/>
              </a:ext>
            </a:extLst>
          </p:cNvPr>
          <p:cNvSpPr txBox="1">
            <a:spLocks noGrp="1"/>
          </p:cNvSpPr>
          <p:nvPr>
            <p:ph type="title"/>
          </p:nvPr>
        </p:nvSpPr>
        <p:spPr>
          <a:xfrm>
            <a:off x="838203" y="95499"/>
            <a:ext cx="10515600" cy="760287"/>
          </a:xfrm>
        </p:spPr>
        <p:txBody>
          <a:bodyPr/>
          <a:lstStyle/>
          <a:p>
            <a:pPr lvl="0"/>
            <a:r>
              <a:rPr lang="el-GR" b="1"/>
              <a:t>Η Βιολογία ως αυτόνοµη επιστήµη</a:t>
            </a:r>
            <a:endParaRPr lang="en-US"/>
          </a:p>
        </p:txBody>
      </p:sp>
      <p:sp>
        <p:nvSpPr>
          <p:cNvPr id="3" name="TextBox 1">
            <a:extLst>
              <a:ext uri="{FF2B5EF4-FFF2-40B4-BE49-F238E27FC236}">
                <a16:creationId xmlns:a16="http://schemas.microsoft.com/office/drawing/2014/main" id="{D2834B97-2640-4C34-8ADB-FF857BF538A0}"/>
              </a:ext>
            </a:extLst>
          </p:cNvPr>
          <p:cNvSpPr txBox="1"/>
          <p:nvPr/>
        </p:nvSpPr>
        <p:spPr>
          <a:xfrm>
            <a:off x="357557" y="973013"/>
            <a:ext cx="11476890" cy="467820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Ο λόγος για τον οποίο η βιολογία διαφέρει από τις τυπικές ΦΕ είναι λόγω των χαρακτηριστικών των ζωντανών συστημάτων που είναι, µ</a:t>
            </a:r>
            <a:r>
              <a:rPr lang="el-GR" sz="2000" b="0" i="0" u="none" strike="noStrike" kern="1200" cap="none" spc="0" baseline="0" dirty="0" err="1">
                <a:solidFill>
                  <a:srgbClr val="000000"/>
                </a:solidFill>
                <a:uFillTx/>
                <a:latin typeface="Calibri"/>
              </a:rPr>
              <a:t>εταξύ</a:t>
            </a:r>
            <a:r>
              <a:rPr lang="el-GR" sz="2000" b="0" i="0" u="none" strike="noStrike" kern="1200" cap="none" spc="0" baseline="0" dirty="0">
                <a:solidFill>
                  <a:srgbClr val="000000"/>
                </a:solidFill>
                <a:uFillTx/>
                <a:latin typeface="Calibri"/>
              </a:rPr>
              <a:t> των άλλων, </a:t>
            </a:r>
            <a:r>
              <a:rPr lang="el-GR" sz="2000" b="0" i="0" u="none" strike="noStrike" kern="1200" cap="none" spc="0" baseline="0" dirty="0" err="1">
                <a:solidFill>
                  <a:srgbClr val="000000"/>
                </a:solidFill>
                <a:uFillTx/>
                <a:latin typeface="Calibri"/>
              </a:rPr>
              <a:t>σύµφωνα</a:t>
            </a:r>
            <a:r>
              <a:rPr lang="el-GR" sz="2000" b="0" i="0" u="none" strike="noStrike" kern="1200" cap="none" spc="0" baseline="0" dirty="0">
                <a:solidFill>
                  <a:srgbClr val="000000"/>
                </a:solidFill>
                <a:uFillTx/>
                <a:latin typeface="Calibri"/>
              </a:rPr>
              <a:t> µε τον </a:t>
            </a:r>
            <a:r>
              <a:rPr lang="en-US" sz="2000" b="0" i="0" u="none" strike="noStrike" kern="1200" cap="none" spc="0" baseline="0" dirty="0">
                <a:solidFill>
                  <a:srgbClr val="000000"/>
                </a:solidFill>
                <a:uFillTx/>
                <a:latin typeface="Calibri"/>
              </a:rPr>
              <a:t>Mayr</a:t>
            </a:r>
            <a:r>
              <a:rPr lang="el-GR" sz="2000" b="0" i="0" u="none" strike="noStrike" kern="1200" cap="none" spc="0" baseline="0" dirty="0">
                <a:solidFill>
                  <a:srgbClr val="000000"/>
                </a:solidFill>
                <a:uFillTx/>
                <a:latin typeface="Calibri"/>
              </a:rPr>
              <a:t>*:</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1. Οι ζωντανοί </a:t>
            </a:r>
            <a:r>
              <a:rPr lang="el-GR" sz="2000" b="0" i="0" u="none" strike="noStrike" kern="1200" cap="none" spc="0" baseline="0" dirty="0" err="1">
                <a:solidFill>
                  <a:srgbClr val="000000"/>
                </a:solidFill>
                <a:uFillTx/>
                <a:latin typeface="Calibri"/>
              </a:rPr>
              <a:t>οργανισµοί</a:t>
            </a:r>
            <a:r>
              <a:rPr lang="el-GR" sz="2000" b="0" i="0" u="none" strike="noStrike" kern="1200" cap="none" spc="0" baseline="0" dirty="0">
                <a:solidFill>
                  <a:srgbClr val="000000"/>
                </a:solidFill>
                <a:uFillTx/>
                <a:latin typeface="Calibri"/>
              </a:rPr>
              <a:t> έχουν ιστορικό παρελθόν (ιστορική πορεία των </a:t>
            </a:r>
            <a:r>
              <a:rPr lang="el-GR" sz="2000" b="0" i="0" u="none" strike="noStrike" kern="1200" cap="none" spc="0" baseline="0" dirty="0" err="1">
                <a:solidFill>
                  <a:srgbClr val="000000"/>
                </a:solidFill>
                <a:uFillTx/>
                <a:latin typeface="Calibri"/>
              </a:rPr>
              <a:t>οργανισµών</a:t>
            </a:r>
            <a:r>
              <a:rPr lang="el-GR" sz="2000" b="0" i="0" u="none" strike="noStrike" kern="1200" cap="none" spc="0" baseline="0" dirty="0">
                <a:solidFill>
                  <a:srgbClr val="000000"/>
                </a:solidFill>
                <a:uFillTx/>
                <a:latin typeface="Calibri"/>
              </a:rPr>
              <a:t> στην οργανική εξέλιξη).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2. Οι ζωντανοί </a:t>
            </a:r>
            <a:r>
              <a:rPr lang="el-GR" sz="2000" b="0" i="0" u="none" strike="noStrike" kern="1200" cap="none" spc="0" baseline="0" dirty="0" err="1">
                <a:solidFill>
                  <a:srgbClr val="000000"/>
                </a:solidFill>
                <a:uFillTx/>
                <a:latin typeface="Calibri"/>
              </a:rPr>
              <a:t>οργανισµοί</a:t>
            </a:r>
            <a:r>
              <a:rPr lang="el-GR" sz="2000" b="0" i="0" u="none" strike="noStrike" kern="1200" cap="none" spc="0" baseline="0" dirty="0">
                <a:solidFill>
                  <a:srgbClr val="000000"/>
                </a:solidFill>
                <a:uFillTx/>
                <a:latin typeface="Calibri"/>
              </a:rPr>
              <a:t> έχουν ιδιαίτερα και µ</a:t>
            </a:r>
            <a:r>
              <a:rPr lang="el-GR" sz="2000" b="0" i="0" u="none" strike="noStrike" kern="1200" cap="none" spc="0" baseline="0" dirty="0" err="1">
                <a:solidFill>
                  <a:srgbClr val="000000"/>
                </a:solidFill>
                <a:uFillTx/>
                <a:latin typeface="Calibri"/>
              </a:rPr>
              <a:t>οναδικά</a:t>
            </a:r>
            <a:r>
              <a:rPr lang="el-GR" sz="2000" b="0" i="0" u="none" strike="noStrike" kern="1200" cap="none" spc="0" baseline="0" dirty="0">
                <a:solidFill>
                  <a:srgbClr val="000000"/>
                </a:solidFill>
                <a:uFillTx/>
                <a:latin typeface="Calibri"/>
              </a:rPr>
              <a:t> χαρακτηριστικά, που είναι:</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a:t>
            </a:r>
            <a:r>
              <a:rPr lang="en-US" sz="2000" b="0" i="0" u="none" strike="noStrike" kern="1200" cap="none" spc="0" baseline="0" dirty="0" err="1">
                <a:solidFill>
                  <a:srgbClr val="000000"/>
                </a:solidFill>
                <a:uFillTx/>
                <a:latin typeface="Calibri"/>
              </a:rPr>
              <a:t>i</a:t>
            </a:r>
            <a:r>
              <a:rPr lang="el-GR" sz="2000" b="0" i="0" u="none" strike="noStrike" kern="1200" cap="none" spc="0" baseline="0" dirty="0">
                <a:solidFill>
                  <a:srgbClr val="000000"/>
                </a:solidFill>
                <a:uFillTx/>
                <a:latin typeface="Calibri"/>
              </a:rPr>
              <a:t>. : Η κατοχή ενός </a:t>
            </a:r>
            <a:r>
              <a:rPr lang="el-GR" sz="2000" b="0" i="0" u="none" strike="noStrike" kern="1200" cap="none" spc="0" baseline="0" dirty="0" err="1">
                <a:solidFill>
                  <a:srgbClr val="000000"/>
                </a:solidFill>
                <a:uFillTx/>
                <a:latin typeface="Calibri"/>
              </a:rPr>
              <a:t>δοµηµένου</a:t>
            </a:r>
            <a:r>
              <a:rPr lang="el-GR" sz="2000" b="0" i="0" u="none" strike="noStrike" kern="1200" cap="none" spc="0" baseline="0" dirty="0">
                <a:solidFill>
                  <a:srgbClr val="000000"/>
                </a:solidFill>
                <a:uFillTx/>
                <a:latin typeface="Calibri"/>
              </a:rPr>
              <a:t>, </a:t>
            </a:r>
            <a:r>
              <a:rPr lang="el-GR" sz="2000" b="0" i="0" u="none" strike="noStrike" kern="1200" cap="none" spc="0" baseline="0" dirty="0" err="1">
                <a:solidFill>
                  <a:srgbClr val="000000"/>
                </a:solidFill>
                <a:uFillTx/>
                <a:latin typeface="Calibri"/>
              </a:rPr>
              <a:t>κληρονοµικού</a:t>
            </a:r>
            <a:r>
              <a:rPr lang="el-GR" sz="2000" b="0" i="0" u="none" strike="noStrike" kern="1200" cap="none" spc="0" baseline="0" dirty="0">
                <a:solidFill>
                  <a:srgbClr val="000000"/>
                </a:solidFill>
                <a:uFillTx/>
                <a:latin typeface="Calibri"/>
              </a:rPr>
              <a:t> γενετικού </a:t>
            </a:r>
            <a:r>
              <a:rPr lang="el-GR" sz="2000" b="0" i="0" u="none" strike="noStrike" kern="1200" cap="none" spc="0" baseline="0" dirty="0" err="1">
                <a:solidFill>
                  <a:srgbClr val="000000"/>
                </a:solidFill>
                <a:uFillTx/>
                <a:latin typeface="Calibri"/>
              </a:rPr>
              <a:t>προγρά</a:t>
            </a:r>
            <a:r>
              <a:rPr lang="el-GR" sz="2000" b="0" i="0" u="none" strike="noStrike" kern="1200" cap="none" spc="0" baseline="0" dirty="0">
                <a:solidFill>
                  <a:srgbClr val="000000"/>
                </a:solidFill>
                <a:uFillTx/>
                <a:latin typeface="Calibri"/>
              </a:rPr>
              <a:t>µµ</a:t>
            </a:r>
            <a:r>
              <a:rPr lang="el-GR" sz="2000" b="0" i="0" u="none" strike="noStrike" kern="1200" cap="none" spc="0" baseline="0" dirty="0" err="1">
                <a:solidFill>
                  <a:srgbClr val="000000"/>
                </a:solidFill>
                <a:uFillTx/>
                <a:latin typeface="Calibri"/>
              </a:rPr>
              <a:t>ατος</a:t>
            </a:r>
            <a:r>
              <a:rPr lang="el-GR" sz="2000" b="0" i="0" u="none" strike="noStrike" kern="1200" cap="none" spc="0" baseline="0" dirty="0">
                <a:solidFill>
                  <a:srgbClr val="000000"/>
                </a:solidFill>
                <a:uFillTx/>
                <a:latin typeface="Calibri"/>
              </a:rPr>
              <a:t>.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ii</a:t>
            </a:r>
            <a:r>
              <a:rPr lang="el-GR" sz="2000" b="0" i="0" u="none" strike="noStrike" kern="1200" cap="none" spc="0" baseline="0" dirty="0">
                <a:solidFill>
                  <a:srgbClr val="000000"/>
                </a:solidFill>
                <a:uFillTx/>
                <a:latin typeface="Calibri"/>
              </a:rPr>
              <a:t>. : Η ιδιαίτερη ιεραρχική </a:t>
            </a:r>
            <a:r>
              <a:rPr lang="el-GR" sz="2000" b="0" i="0" u="none" strike="noStrike" kern="1200" cap="none" spc="0" baseline="0" dirty="0" err="1">
                <a:solidFill>
                  <a:srgbClr val="000000"/>
                </a:solidFill>
                <a:uFillTx/>
                <a:latin typeface="Calibri"/>
              </a:rPr>
              <a:t>δοµή</a:t>
            </a:r>
            <a:r>
              <a:rPr lang="el-GR" sz="2000" b="0" i="0" u="none" strike="noStrike" kern="1200" cap="none" spc="0" baseline="0" dirty="0">
                <a:solidFill>
                  <a:srgbClr val="000000"/>
                </a:solidFill>
                <a:uFillTx/>
                <a:latin typeface="Calibri"/>
              </a:rPr>
              <a:t> τους και η ύπαρξη </a:t>
            </a:r>
            <a:r>
              <a:rPr lang="el-GR" sz="2000" b="0" i="0" u="none" strike="noStrike" kern="1200" cap="none" spc="0" baseline="0" dirty="0" err="1">
                <a:solidFill>
                  <a:srgbClr val="000000"/>
                </a:solidFill>
                <a:uFillTx/>
                <a:latin typeface="Calibri"/>
              </a:rPr>
              <a:t>αναδυόµενων</a:t>
            </a:r>
            <a:r>
              <a:rPr lang="el-GR" sz="2000" b="0" i="0" u="none" strike="noStrike" kern="1200" cap="none" spc="0" baseline="0" dirty="0">
                <a:solidFill>
                  <a:srgbClr val="000000"/>
                </a:solidFill>
                <a:uFillTx/>
                <a:latin typeface="Calibri"/>
              </a:rPr>
              <a:t> ιδιοτήτων σχεδόν σε κάθε επίπεδο (Οικολογία-επίπεδα ενέργειας).</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iii</a:t>
            </a:r>
            <a:r>
              <a:rPr lang="el-GR" sz="2000" b="0" i="0" u="none" strike="noStrike" kern="1200" cap="none" spc="0" baseline="0" dirty="0">
                <a:solidFill>
                  <a:srgbClr val="000000"/>
                </a:solidFill>
                <a:uFillTx/>
                <a:latin typeface="Calibri"/>
              </a:rPr>
              <a:t>. : Το γεγονός πως κάποιες διεργασίες, όπως η Φυσική Επιλογή, απαντούν µόνο σε ζωντανά </a:t>
            </a:r>
            <a:r>
              <a:rPr lang="el-GR" sz="2000" b="0" i="0" u="none" strike="noStrike" kern="1200" cap="none" spc="0" baseline="0" dirty="0" err="1">
                <a:solidFill>
                  <a:srgbClr val="000000"/>
                </a:solidFill>
                <a:uFillTx/>
                <a:latin typeface="Calibri"/>
              </a:rPr>
              <a:t>συστήµατα</a:t>
            </a:r>
            <a:r>
              <a:rPr lang="el-GR" sz="2000" b="0" i="0" u="none" strike="noStrike" kern="1200" cap="none" spc="0" baseline="0" dirty="0">
                <a:solidFill>
                  <a:srgbClr val="000000"/>
                </a:solidFill>
                <a:uFillTx/>
                <a:latin typeface="Calibri"/>
              </a:rPr>
              <a:t>.</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3. Η διαφορετικότητα στον τρόπο προσέγγισης των </a:t>
            </a:r>
            <a:r>
              <a:rPr lang="el-GR" sz="2000" b="0" i="0" u="none" strike="noStrike" kern="1200" cap="none" spc="0" baseline="0" dirty="0" err="1">
                <a:solidFill>
                  <a:srgbClr val="000000"/>
                </a:solidFill>
                <a:uFillTx/>
                <a:latin typeface="Calibri"/>
              </a:rPr>
              <a:t>φαινοµένων</a:t>
            </a:r>
            <a:r>
              <a:rPr lang="el-GR" sz="2000" b="0" i="0" u="none" strike="noStrike" kern="1200" cap="none" spc="0" baseline="0" dirty="0">
                <a:solidFill>
                  <a:srgbClr val="000000"/>
                </a:solidFill>
                <a:uFillTx/>
                <a:latin typeface="Calibri"/>
              </a:rPr>
              <a:t> και των εννοιών που </a:t>
            </a:r>
            <a:r>
              <a:rPr lang="el-GR" sz="2000" b="0" i="0" u="none" strike="noStrike" kern="1200" cap="none" spc="0" baseline="0" dirty="0" err="1">
                <a:solidFill>
                  <a:srgbClr val="000000"/>
                </a:solidFill>
                <a:uFillTx/>
                <a:latin typeface="Calibri"/>
              </a:rPr>
              <a:t>χρησιµοποιεί</a:t>
            </a:r>
            <a:r>
              <a:rPr lang="el-GR" sz="2000" b="0" i="0" u="none" strike="noStrike" kern="1200" cap="none" spc="0" baseline="0" dirty="0">
                <a:solidFill>
                  <a:srgbClr val="000000"/>
                </a:solidFill>
                <a:uFillTx/>
                <a:latin typeface="Calibri"/>
              </a:rPr>
              <a:t> στη µ</a:t>
            </a:r>
            <a:r>
              <a:rPr lang="el-GR" sz="2000" b="0" i="0" u="none" strike="noStrike" kern="1200" cap="none" spc="0" baseline="0" dirty="0" err="1">
                <a:solidFill>
                  <a:srgbClr val="000000"/>
                </a:solidFill>
                <a:uFillTx/>
                <a:latin typeface="Calibri"/>
              </a:rPr>
              <a:t>ελέτη</a:t>
            </a:r>
            <a:r>
              <a:rPr lang="el-GR" sz="2000" b="0" i="0" u="none" strike="noStrike" kern="1200" cap="none" spc="0" baseline="0" dirty="0">
                <a:solidFill>
                  <a:srgbClr val="000000"/>
                </a:solidFill>
                <a:uFillTx/>
                <a:latin typeface="Calibri"/>
              </a:rPr>
              <a:t> της η Βιολογία.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a:t>
            </a:r>
            <a:r>
              <a:rPr lang="en-US" sz="2000" b="0" i="0" u="none" strike="noStrike" kern="1200" cap="none" spc="0" baseline="0" dirty="0">
                <a:solidFill>
                  <a:srgbClr val="000000"/>
                </a:solidFill>
                <a:uFillTx/>
                <a:latin typeface="Calibri"/>
              </a:rPr>
              <a:t>Ernst Mayr</a:t>
            </a:r>
            <a:r>
              <a:rPr lang="el-GR" sz="2000" dirty="0">
                <a:solidFill>
                  <a:srgbClr val="000000"/>
                </a:solidFill>
                <a:latin typeface="Calibri"/>
              </a:rPr>
              <a:t>-</a:t>
            </a:r>
            <a:r>
              <a:rPr lang="en-US" sz="2000" b="0" i="0" u="none" strike="noStrike" kern="1200" cap="none" spc="0" baseline="0" dirty="0">
                <a:solidFill>
                  <a:srgbClr val="000000"/>
                </a:solidFill>
                <a:uFillTx/>
                <a:latin typeface="Calibri"/>
              </a:rPr>
              <a:t>Thomas Kuhn: </a:t>
            </a:r>
            <a:r>
              <a:rPr lang="el-GR" sz="2000" b="0" i="0" u="none" strike="noStrike" kern="1200" cap="none" spc="0" baseline="0" dirty="0">
                <a:solidFill>
                  <a:srgbClr val="000000"/>
                </a:solidFill>
                <a:uFillTx/>
                <a:latin typeface="Calibri"/>
              </a:rPr>
              <a:t>Δύο Φιλόσοφοι που θα τους συναντήσουμε συχνά στις επόμενες ενότητες.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B70E2-A18B-4AA5-93A5-C3986B943C01}"/>
              </a:ext>
            </a:extLst>
          </p:cNvPr>
          <p:cNvSpPr txBox="1">
            <a:spLocks noGrp="1"/>
          </p:cNvSpPr>
          <p:nvPr>
            <p:ph type="title"/>
          </p:nvPr>
        </p:nvSpPr>
        <p:spPr/>
        <p:txBody>
          <a:bodyPr>
            <a:normAutofit fontScale="90000"/>
          </a:bodyPr>
          <a:lstStyle/>
          <a:p>
            <a:pPr lvl="0"/>
            <a:r>
              <a:rPr lang="el-GR" sz="4000" dirty="0"/>
              <a:t>Α. Η πιο σημαντική Ιδιαιτερότητα:</a:t>
            </a:r>
            <a:r>
              <a:rPr lang="en-US" sz="4000" dirty="0"/>
              <a:t> </a:t>
            </a:r>
            <a:r>
              <a:rPr lang="el-GR" sz="4000" dirty="0"/>
              <a:t>Η Εξέλιξη μέσω Φυσικής Επιλογής (</a:t>
            </a:r>
            <a:r>
              <a:rPr lang="el-GR" sz="4000" dirty="0" err="1"/>
              <a:t>ΕμΦΕ</a:t>
            </a:r>
            <a:r>
              <a:rPr lang="el-GR" sz="4000" dirty="0"/>
              <a:t>) είναι η Ενοποιητική Θεωρία της Βιολογίας και το μοναδικό ΠΑΡΑΔΕΙΓΜΑ ΚΑΤ</a:t>
            </a:r>
            <a:r>
              <a:rPr lang="en-US" sz="4000" dirty="0"/>
              <a:t>A</a:t>
            </a:r>
            <a:r>
              <a:rPr lang="el-GR" sz="4000" dirty="0"/>
              <a:t> </a:t>
            </a:r>
            <a:r>
              <a:rPr lang="en-US" sz="4000" dirty="0"/>
              <a:t>KUHN</a:t>
            </a:r>
          </a:p>
        </p:txBody>
      </p:sp>
      <p:sp>
        <p:nvSpPr>
          <p:cNvPr id="3" name="Content Placeholder 2">
            <a:extLst>
              <a:ext uri="{FF2B5EF4-FFF2-40B4-BE49-F238E27FC236}">
                <a16:creationId xmlns:a16="http://schemas.microsoft.com/office/drawing/2014/main" id="{55DA3446-BDD5-480B-AA08-DEC92DC37020}"/>
              </a:ext>
            </a:extLst>
          </p:cNvPr>
          <p:cNvSpPr txBox="1">
            <a:spLocks noGrp="1"/>
          </p:cNvSpPr>
          <p:nvPr>
            <p:ph idx="1"/>
          </p:nvPr>
        </p:nvSpPr>
        <p:spPr/>
        <p:txBody>
          <a:bodyPr/>
          <a:lstStyle/>
          <a:p>
            <a:pPr lvl="0"/>
            <a:r>
              <a:rPr lang="el-GR" b="1" dirty="0"/>
              <a:t>Η διδασκαλία της Βιολογίας θα πρέπει να </a:t>
            </a:r>
            <a:r>
              <a:rPr lang="el-GR" b="1" dirty="0" err="1"/>
              <a:t>χρησιµοποιεί</a:t>
            </a:r>
            <a:r>
              <a:rPr lang="el-GR" b="1" dirty="0"/>
              <a:t> τη Θεωρία της Εξέλιξης (ΘΕ) ως την «Ενοποιητική Θεωρία της Βιολογίας».</a:t>
            </a:r>
            <a:endParaRPr lang="en-US" dirty="0"/>
          </a:p>
          <a:p>
            <a:pPr marL="0" lvl="0" indent="0">
              <a:buNone/>
            </a:pPr>
            <a:r>
              <a:rPr lang="el-GR" dirty="0"/>
              <a:t> Η θεωρία της εξέλιξης είναι σχετική µε κάθε πτυχή της </a:t>
            </a:r>
            <a:r>
              <a:rPr lang="el-GR" dirty="0" err="1"/>
              <a:t>επιστήµης</a:t>
            </a:r>
            <a:r>
              <a:rPr lang="el-GR" dirty="0"/>
              <a:t> της βιολογίας. Καταδεικνύει τις σχέσεις µ</a:t>
            </a:r>
            <a:r>
              <a:rPr lang="el-GR" dirty="0" err="1"/>
              <a:t>εταξύ</a:t>
            </a:r>
            <a:r>
              <a:rPr lang="el-GR" dirty="0"/>
              <a:t> διαφορετικών λειτουργιών, </a:t>
            </a:r>
            <a:r>
              <a:rPr lang="el-GR" dirty="0" err="1"/>
              <a:t>δοµών</a:t>
            </a:r>
            <a:r>
              <a:rPr lang="el-GR" dirty="0"/>
              <a:t> και κλάδων της βιολογίας, η οποίες διαφορετικά δεν θα έδειχναν καµµία συσχέτιση µ</a:t>
            </a:r>
            <a:r>
              <a:rPr lang="el-GR" dirty="0" err="1"/>
              <a:t>εταξύ</a:t>
            </a:r>
            <a:r>
              <a:rPr lang="el-GR" dirty="0"/>
              <a:t> τους. Έτσι, ενοποιεί την </a:t>
            </a:r>
            <a:r>
              <a:rPr lang="el-GR" dirty="0" err="1"/>
              <a:t>επιστήµη</a:t>
            </a:r>
            <a:r>
              <a:rPr lang="el-GR" dirty="0"/>
              <a:t> της βιολογίας και ορίζεται ως η κεντρική της ενοποιητική θεωρία διότι µ</a:t>
            </a:r>
            <a:r>
              <a:rPr lang="el-GR" dirty="0" err="1"/>
              <a:t>πορεί</a:t>
            </a:r>
            <a:r>
              <a:rPr lang="el-GR" dirty="0"/>
              <a:t> να εξηγεί ταυτόχρονα και την ποικιλότητα και την ενότητα της ζωής (</a:t>
            </a:r>
            <a:r>
              <a:rPr lang="en-US" dirty="0"/>
              <a:t>National Research Council</a:t>
            </a:r>
            <a:r>
              <a:rPr lang="el-GR" dirty="0"/>
              <a:t>, 1985, </a:t>
            </a:r>
            <a:r>
              <a:rPr lang="en-US" dirty="0"/>
              <a:t>National Association of Biology Teachers</a:t>
            </a:r>
            <a:r>
              <a:rPr lang="el-GR" dirty="0"/>
              <a:t>, 1995).</a:t>
            </a:r>
            <a:endParaRPr lang="en-US" dirty="0"/>
          </a:p>
          <a:p>
            <a:pPr marL="0" lvl="0" indent="0">
              <a:buNone/>
            </a:pPr>
            <a:endParaRPr lang="el-GR" dirty="0"/>
          </a:p>
          <a:p>
            <a:pPr marL="0" lvl="0" indent="0">
              <a:buNone/>
            </a:pPr>
            <a:endParaRPr lang="en-US" dirty="0"/>
          </a:p>
          <a:p>
            <a:pPr lvl="0"/>
            <a:endParaRPr lang="en-US" dirty="0"/>
          </a:p>
        </p:txBody>
      </p:sp>
      <p:pic>
        <p:nvPicPr>
          <p:cNvPr id="4" name="Picture 4">
            <a:extLst>
              <a:ext uri="{FF2B5EF4-FFF2-40B4-BE49-F238E27FC236}">
                <a16:creationId xmlns:a16="http://schemas.microsoft.com/office/drawing/2014/main" id="{3FFEEC70-5E2B-4ACB-A8B1-D2769EB00ECC}"/>
              </a:ext>
            </a:extLst>
          </p:cNvPr>
          <p:cNvPicPr>
            <a:picLocks noChangeAspect="1"/>
          </p:cNvPicPr>
          <p:nvPr/>
        </p:nvPicPr>
        <p:blipFill>
          <a:blip r:embed="rId2"/>
          <a:srcRect/>
          <a:stretch>
            <a:fillRect/>
          </a:stretch>
        </p:blipFill>
        <p:spPr>
          <a:xfrm>
            <a:off x="2694377" y="5820570"/>
            <a:ext cx="5400675" cy="982659"/>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566D60D-F282-4DB8-9A4E-ACB2278C4277}"/>
              </a:ext>
            </a:extLst>
          </p:cNvPr>
          <p:cNvSpPr txBox="1">
            <a:spLocks noGrp="1"/>
          </p:cNvSpPr>
          <p:nvPr>
            <p:ph type="title"/>
          </p:nvPr>
        </p:nvSpPr>
        <p:spPr>
          <a:xfrm>
            <a:off x="804672" y="640080"/>
            <a:ext cx="3282696" cy="5257800"/>
          </a:xfrm>
        </p:spPr>
        <p:txBody>
          <a:bodyPr vert="horz" lIns="91440" tIns="45720" rIns="91440" bIns="45720" rtlCol="0" anchor="ctr">
            <a:normAutofit/>
          </a:bodyPr>
          <a:lstStyle/>
          <a:p>
            <a:pPr lvl="0"/>
            <a:r>
              <a:rPr lang="en-US" sz="2800" kern="1200">
                <a:solidFill>
                  <a:schemeClr val="bg1"/>
                </a:solidFill>
                <a:latin typeface="+mj-lt"/>
                <a:ea typeface="+mj-ea"/>
                <a:cs typeface="+mj-cs"/>
              </a:rPr>
              <a:t>Για την Ιδιαιτερότητα της βιολογίας-Οικολογίας: Αλλαγές «Παραδειγμάτων»* </a:t>
            </a:r>
          </a:p>
        </p:txBody>
      </p:sp>
      <p:sp>
        <p:nvSpPr>
          <p:cNvPr id="3" name="TextBox 2">
            <a:extLst>
              <a:ext uri="{FF2B5EF4-FFF2-40B4-BE49-F238E27FC236}">
                <a16:creationId xmlns:a16="http://schemas.microsoft.com/office/drawing/2014/main" id="{53DFBB16-CD98-4A61-A3CA-D402A37166D5}"/>
              </a:ext>
            </a:extLst>
          </p:cNvPr>
          <p:cNvSpPr txBox="1"/>
          <p:nvPr/>
        </p:nvSpPr>
        <p:spPr>
          <a:xfrm>
            <a:off x="5358384" y="640081"/>
            <a:ext cx="6024654" cy="5257800"/>
          </a:xfrm>
          <a:prstGeom prst="rect">
            <a:avLst/>
          </a:prstGeom>
        </p:spPr>
        <p:txBody>
          <a:bodyPr vert="horz" lIns="91440" tIns="45720" rIns="91440" bIns="45720" rtlCol="0" anchor="ctr" anchorCtr="0" compatLnSpc="1">
            <a:normAutofit fontScale="92500" lnSpcReduction="20000"/>
          </a:bodyPr>
          <a:lstStyle/>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none" strike="noStrike" cap="none" spc="0" baseline="0" dirty="0" err="1">
                <a:uFillTx/>
              </a:rPr>
              <a:t>Συνε</a:t>
            </a:r>
            <a:r>
              <a:rPr lang="en-US" sz="2000" b="0" i="0" u="none" strike="noStrike" cap="none" spc="0" baseline="0" dirty="0">
                <a:uFillTx/>
              </a:rPr>
              <a:t>πώς δεν θα πρέπει µε κανένα τρόπο οι µαθητές να οδηγηθούν προς τη σκέψη πως η έννοια έχει εξελιχθεί ανά τους αιώνες και πως απλά άλλαξε η οπτική των επιστηµόνων στη διάρκεια της επιστηµονικής επανάστασης. </a:t>
            </a:r>
            <a:r>
              <a:rPr lang="en-US" sz="2000" b="0" i="0" u="sng" strike="noStrike" cap="none" spc="0" baseline="0" dirty="0" err="1">
                <a:uFillTx/>
              </a:rPr>
              <a:t>Οι</a:t>
            </a:r>
            <a:r>
              <a:rPr lang="en-US" sz="2000" b="0" i="0" u="sng" strike="noStrike" cap="none" spc="0" baseline="0" dirty="0">
                <a:uFillTx/>
              </a:rPr>
              <a:t> π</a:t>
            </a:r>
            <a:r>
              <a:rPr lang="en-US" sz="2000" b="0" i="0" u="sng" strike="noStrike" cap="none" spc="0" baseline="0" dirty="0" err="1">
                <a:uFillTx/>
              </a:rPr>
              <a:t>ερισσότερες</a:t>
            </a:r>
            <a:r>
              <a:rPr lang="en-US" sz="2000" b="0" i="0" u="sng" strike="noStrike" cap="none" spc="0" baseline="0" dirty="0">
                <a:uFillTx/>
              </a:rPr>
              <a:t> </a:t>
            </a:r>
            <a:r>
              <a:rPr lang="en-US" sz="2000" b="0" i="0" u="sng" strike="noStrike" cap="none" spc="0" baseline="0" dirty="0" err="1">
                <a:uFillTx/>
              </a:rPr>
              <a:t>έννοιες</a:t>
            </a:r>
            <a:r>
              <a:rPr lang="en-US" sz="2000" b="0" i="0" u="sng" strike="noStrike" cap="none" spc="0" baseline="0" dirty="0">
                <a:uFillTx/>
              </a:rPr>
              <a:t> </a:t>
            </a:r>
            <a:r>
              <a:rPr lang="en-US" sz="2000" b="0" i="0" u="sng" strike="noStrike" cap="none" spc="0" baseline="0" dirty="0" err="1">
                <a:uFillTx/>
              </a:rPr>
              <a:t>στη</a:t>
            </a:r>
            <a:r>
              <a:rPr lang="en-US" sz="2000" b="0" i="0" u="sng" strike="noStrike" cap="none" spc="0" baseline="0" dirty="0">
                <a:uFillTx/>
              </a:rPr>
              <a:t> </a:t>
            </a:r>
            <a:r>
              <a:rPr lang="en-US" sz="2000" b="0" i="0" u="sng" strike="noStrike" cap="none" spc="0" baseline="0" dirty="0" err="1">
                <a:uFillTx/>
              </a:rPr>
              <a:t>Φυσική</a:t>
            </a:r>
            <a:r>
              <a:rPr lang="en-US" sz="2000" b="0" i="0" u="sng" strike="noStrike" cap="none" spc="0" baseline="0" dirty="0">
                <a:uFillTx/>
              </a:rPr>
              <a:t> </a:t>
            </a:r>
            <a:r>
              <a:rPr lang="en-US" sz="2000" b="0" i="0" u="sng" strike="noStrike" cap="none" spc="0" baseline="0" dirty="0" err="1">
                <a:uFillTx/>
              </a:rPr>
              <a:t>έχουν</a:t>
            </a:r>
            <a:r>
              <a:rPr lang="en-US" sz="2000" b="0" i="0" u="sng" strike="noStrike" cap="none" spc="0" baseline="0" dirty="0">
                <a:uFillTx/>
              </a:rPr>
              <a:t> υπ</a:t>
            </a:r>
            <a:r>
              <a:rPr lang="en-US" sz="2000" b="0" i="0" u="sng" strike="noStrike" cap="none" spc="0" baseline="0" dirty="0" err="1">
                <a:uFillTx/>
              </a:rPr>
              <a:t>οστεί</a:t>
            </a:r>
            <a:r>
              <a:rPr lang="en-US" sz="2000" b="0" i="0" u="sng" strike="noStrike" cap="none" spc="0" baseline="0" dirty="0">
                <a:uFillTx/>
              </a:rPr>
              <a:t> </a:t>
            </a:r>
            <a:r>
              <a:rPr lang="en-US" sz="2000" b="0" i="0" u="sng" strike="noStrike" cap="none" spc="0" baseline="0" dirty="0" err="1">
                <a:uFillTx/>
              </a:rPr>
              <a:t>ριζικές</a:t>
            </a:r>
            <a:r>
              <a:rPr lang="en-US" sz="2000" b="0" i="0" u="sng" strike="noStrike" cap="none" spc="0" baseline="0" dirty="0">
                <a:uFillTx/>
              </a:rPr>
              <a:t>, επανα</a:t>
            </a:r>
            <a:r>
              <a:rPr lang="en-US" sz="2000" b="0" i="0" u="sng" strike="noStrike" cap="none" spc="0" baseline="0" dirty="0" err="1">
                <a:uFillTx/>
              </a:rPr>
              <a:t>στ</a:t>
            </a:r>
            <a:r>
              <a:rPr lang="en-US" sz="2000" b="0" i="0" u="sng" strike="noStrike" cap="none" spc="0" baseline="0" dirty="0">
                <a:uFillTx/>
              </a:rPr>
              <a:t>ατικές αλλαγές. </a:t>
            </a:r>
            <a:r>
              <a:rPr lang="en-US" sz="2000" b="0" i="0" u="sng" strike="noStrike" cap="none" spc="0" baseline="0" dirty="0" err="1">
                <a:uFillTx/>
              </a:rPr>
              <a:t>Δεν</a:t>
            </a:r>
            <a:r>
              <a:rPr lang="en-US" sz="2000" b="0" i="0" u="sng" strike="noStrike" cap="none" spc="0" baseline="0" dirty="0">
                <a:uFillTx/>
              </a:rPr>
              <a:t> </a:t>
            </a:r>
            <a:r>
              <a:rPr lang="en-US" sz="2000" b="0" i="0" u="sng" strike="noStrike" cap="none" spc="0" baseline="0" dirty="0" err="1">
                <a:uFillTx/>
              </a:rPr>
              <a:t>έχουν</a:t>
            </a:r>
            <a:r>
              <a:rPr lang="en-US" sz="2000" b="0" i="0" u="sng" strike="noStrike" cap="none" spc="0" baseline="0" dirty="0">
                <a:uFillTx/>
              </a:rPr>
              <a:t> </a:t>
            </a:r>
            <a:r>
              <a:rPr lang="en-US" sz="2000" b="0" i="0" u="sng" strike="noStrike" cap="none" spc="0" baseline="0" dirty="0" err="1">
                <a:uFillTx/>
              </a:rPr>
              <a:t>εξελιχθεί</a:t>
            </a:r>
            <a:r>
              <a:rPr lang="en-US" sz="2000" b="0" i="0" u="sng" strike="noStrike" cap="none" spc="0" baseline="0" dirty="0">
                <a:uFillTx/>
              </a:rPr>
              <a:t>, ΔΙΟΤΙ ΕΊΝΑΙ ΑΣΥΜΕΤΡΕΣ ΜΕΤΑΞΥ ΤΟΥΣ</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none" strike="noStrike" cap="none" spc="0" baseline="0" dirty="0" err="1">
                <a:uFillTx/>
              </a:rPr>
              <a:t>Αντίθετ</a:t>
            </a:r>
            <a:r>
              <a:rPr lang="en-US" sz="2000" b="0" i="0" u="none" strike="noStrike" cap="none" spc="0" baseline="0" dirty="0">
                <a:uFillTx/>
              </a:rPr>
              <a:t>α, στη Βιολογία, επειδή ακριβώς έχουµε µία µόνο αλλαγή παραδείγµατος, αυτήν από τον Αριστοτελισµό στο Δαρβινισµό, η λογική της ιστορικής εξέλιξης των εννοιών όχι µόνο δεν είναι απορριπτέα, αλλά είναι επιβεβληµένη. </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sng" strike="noStrike" cap="none" spc="0" baseline="0" dirty="0">
                <a:uFillTx/>
              </a:rPr>
              <a:t>Πα</a:t>
            </a:r>
            <a:r>
              <a:rPr lang="en-US" sz="2000" b="0" i="0" u="sng" strike="noStrike" cap="none" spc="0" baseline="0" dirty="0" err="1">
                <a:uFillTx/>
              </a:rPr>
              <a:t>ράδειγμ</a:t>
            </a:r>
            <a:r>
              <a:rPr lang="en-US" sz="2000" b="0" i="0" u="sng" strike="noStrike" cap="none" spc="0" baseline="0" dirty="0">
                <a:uFillTx/>
              </a:rPr>
              <a:t>α: η εξέλιξη του Μοντέλου του Γενετικού Κώδικα από την εποχή του Mendel στις µέρες µας.</a:t>
            </a:r>
            <a:endParaRPr lang="el-GR"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l-GR" sz="2000" u="sng" dirty="0"/>
              <a:t>Έννοια του Περιβάλλοντος ως κινητήριας δύναμης της Φυσικής Επιλογής…..δεν έχει υποστεί </a:t>
            </a:r>
            <a:r>
              <a:rPr lang="el-GR" sz="2000" u="sng" dirty="0" err="1"/>
              <a:t>καμμία</a:t>
            </a:r>
            <a:r>
              <a:rPr lang="el-GR" sz="2000" u="sng" dirty="0"/>
              <a:t> ριζική αλλαγή από τον καιρό του Δαρβίνου.</a:t>
            </a: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sng" strike="noStrike" cap="none" spc="0" baseline="0" dirty="0">
                <a:uFillTx/>
              </a:rPr>
              <a:t>ΜΕ ΤΗΝ ΕΥΚΑΙΡΙΑ </a:t>
            </a:r>
            <a:r>
              <a:rPr lang="el-GR" sz="2000" b="0" i="0" u="sng" strike="noStrike" cap="none" spc="0" baseline="0" dirty="0">
                <a:uFillTx/>
              </a:rPr>
              <a:t>ΘΕΛΩ ΝΑ ΣΑΣ ΣΗΜΕΙΩΣΩ ΓΙΑΤΙ ΣΕ ΈΝΑ ΑΠΌ ΤΑ ΕΠΟΜΕΝΑ ΤΡΙΩΡΑ ΘΑ ΑΣΧΟΛΗΘΟΥΜΕ ΜΕ ΤΗΝ ΙΣΤΟΡΙΑ ΚΑΙ ΤΗΝ ΕΠΙΣΤΗΜΟΛΟΓΙΑ ΩΣ ΣΥΝΙΣΤΩΣΑ</a:t>
            </a:r>
            <a:r>
              <a:rPr lang="en-US" sz="2000" b="0" i="0" u="sng" strike="noStrike" cap="none" spc="0" baseline="0" dirty="0">
                <a:uFillTx/>
              </a:rPr>
              <a:t> </a:t>
            </a:r>
            <a:r>
              <a:rPr lang="el-GR" sz="2000" b="0" i="0" u="sng" strike="noStrike" cap="none" spc="0" baseline="0" dirty="0">
                <a:uFillTx/>
              </a:rPr>
              <a:t>ΤΗΣ ΔΙΔΑΚΤΙΚΗΣ</a:t>
            </a: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none" strike="noStrike" cap="none" spc="0" baseline="0" dirty="0">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E958655D-7D25-4BCA-86CF-F76F9EC05160}"/>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dirty="0" err="1">
                <a:solidFill>
                  <a:srgbClr val="FFFFFF"/>
                </a:solidFill>
                <a:latin typeface="+mj-lt"/>
                <a:ea typeface="+mj-ea"/>
                <a:cs typeface="+mj-cs"/>
              </a:rPr>
              <a:t>Διδάσκοντες</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του</a:t>
            </a:r>
            <a:r>
              <a:rPr lang="en-US" sz="4400" kern="1200" dirty="0">
                <a:solidFill>
                  <a:srgbClr val="FFFFFF"/>
                </a:solidFill>
                <a:latin typeface="+mj-lt"/>
                <a:ea typeface="+mj-ea"/>
                <a:cs typeface="+mj-cs"/>
              </a:rPr>
              <a:t> Μα</a:t>
            </a:r>
            <a:r>
              <a:rPr lang="en-US" sz="4400" kern="1200" dirty="0" err="1">
                <a:solidFill>
                  <a:srgbClr val="FFFFFF"/>
                </a:solidFill>
                <a:latin typeface="+mj-lt"/>
                <a:ea typeface="+mj-ea"/>
                <a:cs typeface="+mj-cs"/>
              </a:rPr>
              <a:t>θήμ</a:t>
            </a:r>
            <a:r>
              <a:rPr lang="en-US" sz="4400" kern="1200" dirty="0">
                <a:solidFill>
                  <a:srgbClr val="FFFFFF"/>
                </a:solidFill>
                <a:latin typeface="+mj-lt"/>
                <a:ea typeface="+mj-ea"/>
                <a:cs typeface="+mj-cs"/>
              </a:rPr>
              <a:t>ατος</a:t>
            </a:r>
          </a:p>
        </p:txBody>
      </p:sp>
      <p:sp>
        <p:nvSpPr>
          <p:cNvPr id="3" name="Υπότιτλος 2">
            <a:extLst>
              <a:ext uri="{FF2B5EF4-FFF2-40B4-BE49-F238E27FC236}">
                <a16:creationId xmlns:a16="http://schemas.microsoft.com/office/drawing/2014/main" id="{C82D8004-5C88-4732-B3B8-4E906BCF67A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l-GR" dirty="0">
                <a:solidFill>
                  <a:srgbClr val="000000"/>
                </a:solidFill>
              </a:rPr>
              <a:t>Κυριάκος Αθανασίου, </a:t>
            </a:r>
            <a:r>
              <a:rPr lang="el-GR" dirty="0" err="1">
                <a:solidFill>
                  <a:srgbClr val="000000"/>
                </a:solidFill>
              </a:rPr>
              <a:t>ομ</a:t>
            </a:r>
            <a:r>
              <a:rPr lang="el-GR" dirty="0">
                <a:solidFill>
                  <a:srgbClr val="000000"/>
                </a:solidFill>
              </a:rPr>
              <a:t>. Καθηγητής ΕΚΠΑ</a:t>
            </a:r>
          </a:p>
          <a:p>
            <a:pPr indent="-228600" algn="l">
              <a:buFont typeface="Arial" panose="020B0604020202020204" pitchFamily="34" charset="0"/>
              <a:buChar char="•"/>
            </a:pPr>
            <a:r>
              <a:rPr lang="en-US" dirty="0" err="1">
                <a:solidFill>
                  <a:srgbClr val="000000"/>
                </a:solidFill>
              </a:rPr>
              <a:t>Πηνελό</a:t>
            </a:r>
            <a:r>
              <a:rPr lang="en-US" dirty="0">
                <a:solidFill>
                  <a:srgbClr val="000000"/>
                </a:solidFill>
              </a:rPr>
              <a:t>πη Παπαδοπούλου, Καθηγήτρια Βιολογικής Εκπαίδευσης στο Πανεπιστήμιο Δυτικής Μακεδονίας</a:t>
            </a:r>
            <a:endParaRPr lang="el-GR" dirty="0">
              <a:solidFill>
                <a:srgbClr val="000000"/>
              </a:solidFill>
            </a:endParaRPr>
          </a:p>
          <a:p>
            <a:pPr marL="342900" indent="-342900" algn="l">
              <a:buFont typeface="Arial" panose="020B0604020202020204" pitchFamily="34" charset="0"/>
              <a:buChar char="•"/>
            </a:pPr>
            <a:r>
              <a:rPr lang="el-GR" dirty="0" err="1">
                <a:solidFill>
                  <a:srgbClr val="000000"/>
                </a:solidFill>
              </a:rPr>
              <a:t>Αμπατζίδης</a:t>
            </a:r>
            <a:r>
              <a:rPr lang="el-GR" dirty="0">
                <a:solidFill>
                  <a:srgbClr val="000000"/>
                </a:solidFill>
              </a:rPr>
              <a:t> Γιώργος, </a:t>
            </a:r>
            <a:r>
              <a:rPr lang="el-GR" dirty="0" err="1">
                <a:solidFill>
                  <a:srgbClr val="000000"/>
                </a:solidFill>
              </a:rPr>
              <a:t>Επίκ</a:t>
            </a:r>
            <a:r>
              <a:rPr lang="el-GR" dirty="0">
                <a:solidFill>
                  <a:srgbClr val="000000"/>
                </a:solidFill>
              </a:rPr>
              <a:t>. Καθηγητής Πανεπιστημίου Θεσσαλίας</a:t>
            </a:r>
          </a:p>
          <a:p>
            <a:pPr indent="-228600" algn="l">
              <a:buFont typeface="Arial" panose="020B0604020202020204" pitchFamily="34" charset="0"/>
              <a:buChar char="•"/>
            </a:pPr>
            <a:r>
              <a:rPr lang="el-GR" dirty="0">
                <a:solidFill>
                  <a:srgbClr val="000000"/>
                </a:solidFill>
              </a:rPr>
              <a:t>Σχίζας Δημήτρης, </a:t>
            </a:r>
            <a:r>
              <a:rPr lang="el-GR" dirty="0" err="1">
                <a:solidFill>
                  <a:srgbClr val="000000"/>
                </a:solidFill>
              </a:rPr>
              <a:t>Επίκ</a:t>
            </a:r>
            <a:r>
              <a:rPr lang="el-GR" dirty="0">
                <a:solidFill>
                  <a:srgbClr val="000000"/>
                </a:solidFill>
              </a:rPr>
              <a:t>. Καθηγητής Πανεπιστημίου Θεσσαλίας</a:t>
            </a:r>
          </a:p>
          <a:p>
            <a:pPr indent="-2286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8671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2F260E-BAD1-45A7-B103-EE25ADD69A8A}"/>
              </a:ext>
            </a:extLst>
          </p:cNvPr>
          <p:cNvSpPr txBox="1">
            <a:spLocks noGrp="1"/>
          </p:cNvSpPr>
          <p:nvPr>
            <p:ph type="title"/>
          </p:nvPr>
        </p:nvSpPr>
        <p:spPr>
          <a:xfrm>
            <a:off x="1688123" y="274640"/>
            <a:ext cx="9759462" cy="634081"/>
          </a:xfrm>
        </p:spPr>
        <p:txBody>
          <a:bodyPr>
            <a:noAutofit/>
          </a:bodyPr>
          <a:lstStyle/>
          <a:p>
            <a:pPr lvl="0"/>
            <a:r>
              <a:rPr lang="el-GR" sz="3200" b="1" dirty="0"/>
              <a:t>Τυπολογική </a:t>
            </a:r>
            <a:r>
              <a:rPr lang="en-US" sz="3200" b="1" dirty="0"/>
              <a:t>vs</a:t>
            </a:r>
            <a:r>
              <a:rPr lang="el-GR" sz="3200" b="1" dirty="0"/>
              <a:t> Πληθυσμιακή οπτική= Δύο διαφορετικοί κόσμοι </a:t>
            </a:r>
            <a:endParaRPr lang="en-US" sz="3200" b="1" dirty="0"/>
          </a:p>
        </p:txBody>
      </p:sp>
      <p:sp>
        <p:nvSpPr>
          <p:cNvPr id="3" name="Ορθογώνιο 2">
            <a:extLst>
              <a:ext uri="{FF2B5EF4-FFF2-40B4-BE49-F238E27FC236}">
                <a16:creationId xmlns:a16="http://schemas.microsoft.com/office/drawing/2014/main" id="{D7183DB2-8981-4197-BF3A-76F00598732C}"/>
              </a:ext>
            </a:extLst>
          </p:cNvPr>
          <p:cNvSpPr/>
          <p:nvPr/>
        </p:nvSpPr>
        <p:spPr>
          <a:xfrm>
            <a:off x="1068942" y="1417640"/>
            <a:ext cx="10225826" cy="4617354"/>
          </a:xfrm>
          <a:prstGeom prst="rect">
            <a:avLst/>
          </a:prstGeom>
          <a:noFill/>
          <a:ln cap="flat">
            <a:noFill/>
            <a:prstDash val="solid"/>
          </a:ln>
        </p:spPr>
        <p:txBody>
          <a:bodyPr vert="horz" wrap="square" lIns="91440" tIns="45720" rIns="91440" bIns="45720" anchor="t" anchorCtr="0" compatLnSpc="1">
            <a:spAutoFit/>
          </a:bodyPr>
          <a:lstStyle/>
          <a:p>
            <a:pPr marL="0" marR="137790" lvl="0" indent="457200" algn="just" defTabSz="914400" rtl="0" fontAlgn="auto" hangingPunct="1">
              <a:lnSpc>
                <a:spcPct val="104000"/>
              </a:lnSpc>
              <a:spcBef>
                <a:spcPts val="0"/>
              </a:spcBef>
              <a:spcAft>
                <a:spcPts val="0"/>
              </a:spcAft>
              <a:buNone/>
              <a:tabLst/>
              <a:defRPr sz="1800" b="0" i="0" u="none" strike="noStrike" kern="0" cap="none" spc="0" baseline="0">
                <a:solidFill>
                  <a:srgbClr val="000000"/>
                </a:solidFill>
                <a:uFillTx/>
              </a:defRPr>
            </a:pPr>
            <a:r>
              <a:rPr lang="el-GR" b="1"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Ουσ</a:t>
            </a:r>
            <a:r>
              <a:rPr lang="el-GR" b="1"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οκρατ</a:t>
            </a:r>
            <a:r>
              <a:rPr lang="el-GR" b="1"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1"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15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Φ</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υσ</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n-US"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της Χημείας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4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ρονοµ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εί</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4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έλε</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ω</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αθερώ</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δοµ</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ώ</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1"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1"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υπολο</a:t>
            </a:r>
            <a:r>
              <a:rPr lang="el-GR" b="1"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γι</a:t>
            </a:r>
            <a:r>
              <a:rPr lang="el-GR" b="1"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κός</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δ</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έπετα</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ό</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οκρατ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λεολογ</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ή</a:t>
            </a:r>
            <a:r>
              <a:rPr lang="el-GR" b="0" i="0" u="none" strike="noStrike" kern="1200" cap="none" spc="31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τε</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τερµ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ινι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λ</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έρχ</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λε</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νοµ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ία</a:t>
            </a:r>
            <a:r>
              <a:rPr lang="el-GR" b="0" i="0" u="none" strike="noStrike" kern="1200" cap="none" spc="39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µ</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Δ</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ρ</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βί</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νου</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όσµ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 </a:t>
            </a:r>
            <a:r>
              <a:rPr lang="el-GR" b="0" i="1"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π</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ληθ</a:t>
            </a:r>
            <a:r>
              <a:rPr lang="el-GR" b="0" i="1"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υ</a:t>
            </a:r>
            <a:r>
              <a:rPr lang="el-GR" b="0" i="1"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µ</a:t>
            </a:r>
            <a:r>
              <a:rPr lang="el-GR" b="0" i="1"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ακής</a:t>
            </a:r>
            <a:r>
              <a:rPr lang="el-GR" b="0" i="1"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1"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 µ</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υπολογ</a:t>
            </a:r>
            <a:r>
              <a:rPr lang="el-GR" b="0"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κής</a:t>
            </a:r>
            <a:r>
              <a:rPr lang="el-GR" b="0" i="1"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1"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µ</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1" i="0" u="none" strike="noStrike" kern="1200" cap="none" spc="2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ελεολο</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κ</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ή</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αν</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τί</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λη</a:t>
            </a:r>
            <a:r>
              <a:rPr lang="el-GR" b="1"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ψ</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πτι</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κής</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endParaRP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ΠΑΡΑΔΕΙΓΜΑΤΑ: Τροχιές πλανητών, Νόμοι Φυσικής, Ιδιότητες των Χημικών στοιχείων-περιοδικός πίνακας στοιχείων.</a:t>
            </a:r>
            <a:r>
              <a:rPr lang="en-US"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Ο Κόσμος των Μαθηματικών και του Πειράματος. </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dirty="0">
              <a:solidFill>
                <a:srgbClr val="000000"/>
              </a:solidFill>
              <a:latin typeface="Arial" panose="020B0604020202020204" pitchFamily="34" charset="0"/>
              <a:ea typeface="Times New Roman" pitchFamily="18"/>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dirty="0">
                <a:latin typeface="Arial" panose="020B0604020202020204" pitchFamily="34" charset="0"/>
                <a:cs typeface="Arial" panose="020B0604020202020204" pitchFamily="34" charset="0"/>
              </a:rPr>
              <a:t>Πληθυσμιακή οπτική= </a:t>
            </a: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Στηρίζεται στο Τυχαίο ΛΑΘΟΣ.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Έννοια Μεταλλάξεων ως κινητήριας δύναμης της δημιουργίας του κόσμου των ζωντανών οργανισμών.</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Φανταστείτε, εάν δεν υπήρχε το τυχαίο λάθος= Μετάλλαξη που εμφανίζεται στα άτομα του πληθυσμού = Η βάση πάνω στην οποία δρα η Φυσική Επιλογή (που δρα πάνω στον πληθυσμό), πώς θα ήταν ο κόσμος μας.</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Times New Roman" pitchFamily="18"/>
              <a:ea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E3F1A-6DF6-4AF7-A701-CD90F3AD9FCF}"/>
              </a:ext>
            </a:extLst>
          </p:cNvPr>
          <p:cNvSpPr txBox="1">
            <a:spLocks noGrp="1"/>
          </p:cNvSpPr>
          <p:nvPr>
            <p:ph type="title"/>
          </p:nvPr>
        </p:nvSpPr>
        <p:spPr>
          <a:xfrm>
            <a:off x="606384" y="-540913"/>
            <a:ext cx="10515600" cy="1325559"/>
          </a:xfrm>
        </p:spPr>
        <p:txBody>
          <a:bodyPr/>
          <a:lstStyle/>
          <a:p>
            <a:pPr lvl="0"/>
            <a:r>
              <a:rPr lang="el-GR" sz="2800" b="1"/>
              <a:t>Για την Ιδιαιτερότητα της βιολογίας: Για την (μη) Ύπαρξη Νόμων- Ο ρόλος του πειράματος</a:t>
            </a:r>
            <a:endParaRPr lang="en-US" sz="2800" b="1"/>
          </a:p>
        </p:txBody>
      </p:sp>
      <p:sp>
        <p:nvSpPr>
          <p:cNvPr id="3" name="TextBox 2">
            <a:extLst>
              <a:ext uri="{FF2B5EF4-FFF2-40B4-BE49-F238E27FC236}">
                <a16:creationId xmlns:a16="http://schemas.microsoft.com/office/drawing/2014/main" id="{9D8932BB-1DBA-4978-A415-420DCE74D2B5}"/>
              </a:ext>
            </a:extLst>
          </p:cNvPr>
          <p:cNvSpPr txBox="1"/>
          <p:nvPr/>
        </p:nvSpPr>
        <p:spPr>
          <a:xfrm>
            <a:off x="300508" y="782122"/>
            <a:ext cx="11127342" cy="52937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Calibri"/>
              </a:rPr>
              <a:t>Διαφορετικότητα των εννοιών.</a:t>
            </a:r>
            <a:endParaRPr lang="en-US"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a:solidFill>
                  <a:srgbClr val="000000"/>
                </a:solidFill>
                <a:uFillTx/>
                <a:latin typeface="Calibri"/>
              </a:rPr>
              <a:t>Το µοντέλο της επιστηµονικής µεθόδου που προέρχεται από τις ΦΕ αφήνει µε την εντύπωση ότι ο στόχος της επιστήµης είναι να δηµιουργήσει «νόµους» (π.χ., τις δηλώσεις των Νεύτωνα και Κέπλερ για τη γενική και την πλανητικής κίνηση, αντίστοιχα). </a:t>
            </a:r>
            <a:r>
              <a:rPr lang="el-GR" sz="2000" b="0" i="0" u="sng" strike="noStrike" kern="1200" cap="none" spc="0" baseline="0">
                <a:solidFill>
                  <a:srgbClr val="000000"/>
                </a:solidFill>
                <a:uFillTx/>
                <a:latin typeface="Calibri"/>
              </a:rPr>
              <a:t>Νόµοι υπό την έννοια αυτή είναι δηλώσεις για κάποιο γεγονός που έχει αποδειχθεί ότι περιλαµβάνει όλες τις γνωστές περιπτώσεις. </a:t>
            </a:r>
            <a:r>
              <a:rPr lang="el-GR" sz="2000" b="0" i="0" u="none" strike="noStrike" kern="1200" cap="none" spc="0" baseline="0">
                <a:solidFill>
                  <a:srgbClr val="000000"/>
                </a:solidFill>
                <a:uFillTx/>
                <a:latin typeface="Calibri"/>
              </a:rPr>
              <a:t>Οι βιολόγοι έχουν κατά καιρούς υποφέρει από την επιθυµία να µιµηθούν τις ΦΕ µε τη θέσπιση νόµων (π.χ. Βιογενετικός νόµος του Ερνστ Χέκελ ότι «η οντογένεση ανακεφαλαιώνει την φυλογένεση»). Εν τούτοις, το ιστορικό στοιχείο και η εγγενής µεταβλητότητα των βιολογικών συστημάτων κάνει τέτοιες καθολικές δηλώσεις αδύνατες. Η βιολογική επιστήμη προχωράει αναπτύσσοντας γενικές έννοιες που χρησιμοποιούνται για να καθοδηγήσουν την προσέγγισή µας στα συγκεκριμένα φαινόµενα. Η φυσική επιλογή είναι ένα παράδειγµα µιας τέτοιας έννοιας, και, ενώ κάποιοι έχουν συζητήσει την περίπτωση ενός νόµου (</a:t>
            </a:r>
            <a:r>
              <a:rPr lang="en-US" sz="2000" b="0" i="0" u="none" strike="noStrike" kern="1200" cap="none" spc="0" baseline="0">
                <a:solidFill>
                  <a:srgbClr val="000000"/>
                </a:solidFill>
                <a:uFillTx/>
                <a:latin typeface="Calibri"/>
              </a:rPr>
              <a:t>Reed</a:t>
            </a:r>
            <a:r>
              <a:rPr lang="el-GR" sz="2000" b="0" i="0" u="none" strike="noStrike" kern="1200" cap="none" spc="0" baseline="0">
                <a:solidFill>
                  <a:srgbClr val="000000"/>
                </a:solidFill>
                <a:uFillTx/>
                <a:latin typeface="Calibri"/>
              </a:rPr>
              <a:t>, 1981), είναι απλά µια τυπική γενίκευση σχετικά µε τις αλληλεπιδράσεις µεταξύ του περιβάλλοντος, των οργανισµών και των γονοτύπων εκείνων των οργανισµών από την άποψη του αντίκτυπου αυτών των αλληλεπιδράσεων στις γονοτυπικές συχνότητες.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Calibri"/>
              </a:rPr>
              <a:t>Οι  επίσηµες γενικεύσεις της βιολογίας περιλαµβάνουν πάντα εξαιρέσεις που «επιβεβαιώνουν τον κανόνα» και οδηγούν στην τροποποίηση και το ξεκαθάρισµα των εννοιών µε την πάροδο του χρόνου.</a:t>
            </a:r>
            <a:endParaRPr lang="en-US" sz="2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7A32F-E451-4E73-9856-9177ED935104}"/>
              </a:ext>
            </a:extLst>
          </p:cNvPr>
          <p:cNvSpPr txBox="1">
            <a:spLocks noGrp="1"/>
          </p:cNvSpPr>
          <p:nvPr>
            <p:ph type="title"/>
          </p:nvPr>
        </p:nvSpPr>
        <p:spPr>
          <a:xfrm>
            <a:off x="1981203" y="274640"/>
            <a:ext cx="8229600" cy="778099"/>
          </a:xfrm>
        </p:spPr>
        <p:txBody>
          <a:bodyPr>
            <a:normAutofit fontScale="90000"/>
          </a:bodyPr>
          <a:lstStyle/>
          <a:p>
            <a:pPr lvl="0"/>
            <a:r>
              <a:rPr lang="el-GR" sz="2500"/>
              <a:t>Για την Ιδιαιτερότητα της βιολογίας: Η Βιολογία ως (ΚΑΙ) Ιστορική (ανθρωπιστική) Επιστήμη- </a:t>
            </a:r>
            <a:r>
              <a:rPr lang="el-GR" sz="2500" b="1" spc="15">
                <a:latin typeface="Times New Roman" pitchFamily="18"/>
              </a:rPr>
              <a:t>Φ</a:t>
            </a:r>
            <a:r>
              <a:rPr lang="el-GR" sz="2500" b="1" spc="10">
                <a:latin typeface="Times New Roman" pitchFamily="18"/>
              </a:rPr>
              <a:t>Ε</a:t>
            </a:r>
            <a:r>
              <a:rPr lang="el-GR" sz="2500" b="1">
                <a:latin typeface="Times New Roman" pitchFamily="18"/>
              </a:rPr>
              <a:t>,</a:t>
            </a:r>
            <a:r>
              <a:rPr lang="el-GR" sz="2500" b="1" spc="15">
                <a:latin typeface="Times New Roman" pitchFamily="18"/>
              </a:rPr>
              <a:t> </a:t>
            </a:r>
            <a:r>
              <a:rPr lang="el-GR" sz="2500" b="1" spc="10">
                <a:latin typeface="Times New Roman" pitchFamily="18"/>
              </a:rPr>
              <a:t>Βιο</a:t>
            </a:r>
            <a:r>
              <a:rPr lang="el-GR" sz="2500" b="1" spc="5">
                <a:latin typeface="Times New Roman" pitchFamily="18"/>
              </a:rPr>
              <a:t>λ</a:t>
            </a:r>
            <a:r>
              <a:rPr lang="el-GR" sz="2500" b="1" spc="10">
                <a:latin typeface="Times New Roman" pitchFamily="18"/>
              </a:rPr>
              <a:t>ογ</a:t>
            </a:r>
            <a:r>
              <a:rPr lang="el-GR" sz="2500" b="1" spc="5">
                <a:latin typeface="Times New Roman" pitchFamily="18"/>
              </a:rPr>
              <a:t>ί</a:t>
            </a:r>
            <a:r>
              <a:rPr lang="el-GR" sz="2500" b="1">
                <a:latin typeface="Times New Roman" pitchFamily="18"/>
              </a:rPr>
              <a:t>α</a:t>
            </a:r>
            <a:r>
              <a:rPr lang="el-GR" sz="2500" b="1" spc="25">
                <a:latin typeface="Times New Roman" pitchFamily="18"/>
              </a:rPr>
              <a:t> </a:t>
            </a:r>
            <a:r>
              <a:rPr lang="el-GR" sz="2500" b="1" spc="10">
                <a:latin typeface="Times New Roman" pitchFamily="18"/>
              </a:rPr>
              <a:t>κα</a:t>
            </a:r>
            <a:r>
              <a:rPr lang="el-GR" sz="2500" b="1">
                <a:latin typeface="Times New Roman" pitchFamily="18"/>
              </a:rPr>
              <a:t>ι</a:t>
            </a:r>
            <a:r>
              <a:rPr lang="el-GR" sz="2500" b="1" spc="15">
                <a:latin typeface="Times New Roman" pitchFamily="18"/>
              </a:rPr>
              <a:t> </a:t>
            </a:r>
            <a:r>
              <a:rPr lang="el-GR" sz="2500" b="1" spc="20">
                <a:latin typeface="Times New Roman" pitchFamily="18"/>
              </a:rPr>
              <a:t>Μ</a:t>
            </a:r>
            <a:r>
              <a:rPr lang="el-GR" sz="2500" b="1" spc="10">
                <a:latin typeface="Times New Roman" pitchFamily="18"/>
              </a:rPr>
              <a:t>αθηµατ</a:t>
            </a:r>
            <a:r>
              <a:rPr lang="el-GR" sz="2500" b="1" spc="5">
                <a:latin typeface="Times New Roman" pitchFamily="18"/>
              </a:rPr>
              <a:t>ι</a:t>
            </a:r>
            <a:r>
              <a:rPr lang="el-GR" sz="2500" b="1" spc="10">
                <a:latin typeface="Times New Roman" pitchFamily="18"/>
              </a:rPr>
              <a:t>κά</a:t>
            </a:r>
            <a:r>
              <a:rPr lang="el-GR" sz="2500" b="1">
                <a:latin typeface="Times New Roman" pitchFamily="18"/>
              </a:rPr>
              <a:t>.</a:t>
            </a:r>
            <a:br>
              <a:rPr lang="en-US" sz="2900">
                <a:latin typeface="Calibri" pitchFamily="34"/>
              </a:rPr>
            </a:br>
            <a:endParaRPr lang="en-US" sz="2500"/>
          </a:p>
        </p:txBody>
      </p:sp>
      <p:sp>
        <p:nvSpPr>
          <p:cNvPr id="3" name="Ορθογώνιο 2">
            <a:extLst>
              <a:ext uri="{FF2B5EF4-FFF2-40B4-BE49-F238E27FC236}">
                <a16:creationId xmlns:a16="http://schemas.microsoft.com/office/drawing/2014/main" id="{3BA44E4D-DEBB-4E42-8243-4D576AFCAFF8}"/>
              </a:ext>
            </a:extLst>
          </p:cNvPr>
          <p:cNvSpPr/>
          <p:nvPr/>
        </p:nvSpPr>
        <p:spPr>
          <a:xfrm>
            <a:off x="338456" y="1309942"/>
            <a:ext cx="10621103" cy="5609615"/>
          </a:xfrm>
          <a:prstGeom prst="rect">
            <a:avLst/>
          </a:prstGeom>
          <a:noFill/>
          <a:ln cap="flat">
            <a:noFill/>
            <a:prstDash val="solid"/>
          </a:ln>
        </p:spPr>
        <p:txBody>
          <a:bodyPr vert="horz" wrap="square" lIns="91440" tIns="45720" rIns="91440" bIns="45720" anchor="t" anchorCtr="0" compatLnSpc="1">
            <a:spAutoFit/>
          </a:bodyPr>
          <a:lstStyle/>
          <a:p>
            <a:pPr marL="0" marR="135888" lvl="0" indent="0" algn="just" defTabSz="914400" rtl="0" fontAlgn="auto" hangingPunct="1">
              <a:lnSpc>
                <a:spcPct val="104000"/>
              </a:lnSpc>
              <a:spcBef>
                <a:spcPts val="175"/>
              </a:spcBef>
              <a:spcAft>
                <a:spcPts val="0"/>
              </a:spcAft>
              <a:buNone/>
              <a:tabLst/>
              <a:defRPr sz="1800" b="0" i="0" u="none" strike="noStrike" kern="0" cap="none" spc="0" baseline="0">
                <a:solidFill>
                  <a:srgbClr val="000000"/>
                </a:solidFill>
                <a:uFillTx/>
              </a:defRPr>
            </a:pP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5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άλ</a:t>
            </a:r>
            <a:r>
              <a:rPr lang="el-GR" sz="2400" b="0" i="0" u="none" strike="noStrike" kern="1200" cap="none" spc="5" baseline="0" dirty="0">
                <a:solidFill>
                  <a:srgbClr val="000000"/>
                </a:solidFill>
                <a:uFillTx/>
                <a:latin typeface="Times New Roman" pitchFamily="18"/>
                <a:ea typeface="Times New Roman" pitchFamily="18"/>
              </a:rPr>
              <a:t>λ</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σηµαν</a:t>
            </a:r>
            <a:r>
              <a:rPr lang="el-GR" sz="2400" b="0" i="0" u="none" strike="noStrike" kern="1200" cap="none" spc="5" baseline="0" dirty="0" err="1">
                <a:solidFill>
                  <a:srgbClr val="000000"/>
                </a:solidFill>
                <a:uFillTx/>
                <a:latin typeface="Times New Roman" pitchFamily="18"/>
                <a:ea typeface="Times New Roman" pitchFamily="18"/>
              </a:rPr>
              <a:t>τι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0" baseline="0" dirty="0" err="1">
                <a:solidFill>
                  <a:srgbClr val="000000"/>
                </a:solidFill>
                <a:uFillTx/>
                <a:latin typeface="Times New Roman" pitchFamily="18"/>
                <a:ea typeface="Times New Roman" pitchFamily="18"/>
              </a:rPr>
              <a:t>ή</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συν</a:t>
            </a:r>
            <a:r>
              <a:rPr lang="el-GR" sz="2400" b="0" i="0" u="none" strike="noStrike" kern="1200" cap="none" spc="5" baseline="0" dirty="0">
                <a:solidFill>
                  <a:srgbClr val="000000"/>
                </a:solidFill>
                <a:uFillTx/>
                <a:latin typeface="Times New Roman" pitchFamily="18"/>
                <a:ea typeface="Times New Roman" pitchFamily="18"/>
              </a:rPr>
              <a:t>ει</a:t>
            </a:r>
            <a:r>
              <a:rPr lang="el-GR" sz="2400" b="0" i="0" u="none" strike="noStrike" kern="1200" cap="none" spc="10" baseline="0" dirty="0">
                <a:solidFill>
                  <a:srgbClr val="000000"/>
                </a:solidFill>
                <a:uFillTx/>
                <a:latin typeface="Times New Roman" pitchFamily="18"/>
                <a:ea typeface="Times New Roman" pitchFamily="18"/>
              </a:rPr>
              <a:t>σφορ</a:t>
            </a:r>
            <a:r>
              <a:rPr lang="el-GR" sz="2400" b="0" i="0" u="none" strike="noStrike" kern="1200" cap="none" spc="0" baseline="0" dirty="0">
                <a:solidFill>
                  <a:srgbClr val="000000"/>
                </a:solidFill>
                <a:uFillTx/>
                <a:latin typeface="Times New Roman" pitchFamily="18"/>
                <a:ea typeface="Times New Roman" pitchFamily="18"/>
              </a:rPr>
              <a:t>ά</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1</a:t>
            </a:r>
            <a:r>
              <a:rPr lang="el-GR" sz="2400" b="0" i="0" u="none" strike="noStrike" kern="1200" cap="none" spc="0" baseline="0" dirty="0">
                <a:solidFill>
                  <a:srgbClr val="000000"/>
                </a:solidFill>
                <a:uFillTx/>
                <a:latin typeface="Times New Roman" pitchFamily="18"/>
                <a:ea typeface="Times New Roman" pitchFamily="18"/>
              </a:rPr>
              <a:t>ης</a:t>
            </a:r>
            <a:r>
              <a:rPr lang="el-GR" sz="2400" b="0" i="0" u="none" strike="noStrike" kern="1200" cap="none" spc="32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σ</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ηµον</a:t>
            </a:r>
            <a:r>
              <a:rPr lang="el-GR" sz="2400" b="0" i="0" u="none" strike="noStrike" kern="1200" cap="none" spc="5" baseline="0" dirty="0" err="1">
                <a:solidFill>
                  <a:srgbClr val="000000"/>
                </a:solidFill>
                <a:uFillTx/>
                <a:latin typeface="Times New Roman" pitchFamily="18"/>
                <a:ea typeface="Times New Roman" pitchFamily="18"/>
              </a:rPr>
              <a:t>ικ</a:t>
            </a:r>
            <a:r>
              <a:rPr lang="el-GR" sz="2400" b="0" i="0" u="none" strike="noStrike" kern="1200" cap="none" spc="10" baseline="0" dirty="0" err="1">
                <a:solidFill>
                  <a:srgbClr val="000000"/>
                </a:solidFill>
                <a:uFillTx/>
                <a:latin typeface="Times New Roman" pitchFamily="18"/>
                <a:ea typeface="Times New Roman" pitchFamily="18"/>
              </a:rPr>
              <a:t>ή</a:t>
            </a:r>
            <a:r>
              <a:rPr lang="el-GR" sz="2400" b="0" i="0" u="none" strike="noStrike" kern="1200" cap="none" spc="0" baseline="0" dirty="0" err="1">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Επανάσ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αση</a:t>
            </a:r>
            <a:r>
              <a:rPr lang="el-GR" sz="2400" b="0" i="0" u="none" strike="noStrike" kern="1200" cap="none" spc="5" baseline="0" dirty="0">
                <a:solidFill>
                  <a:srgbClr val="000000"/>
                </a:solidFill>
                <a:uFillTx/>
                <a:latin typeface="Times New Roman" pitchFamily="18"/>
                <a:ea typeface="Times New Roman" pitchFamily="18"/>
              </a:rPr>
              <a:t>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ήτα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5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ει</a:t>
            </a:r>
            <a:r>
              <a:rPr lang="el-GR" sz="2400" b="0" i="0" u="none" strike="noStrike" kern="1200" cap="none" spc="10" baseline="0" dirty="0">
                <a:solidFill>
                  <a:srgbClr val="000000"/>
                </a:solidFill>
                <a:uFillTx/>
                <a:latin typeface="Times New Roman" pitchFamily="18"/>
                <a:ea typeface="Times New Roman" pitchFamily="18"/>
              </a:rPr>
              <a:t>σαγ</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0" baseline="0" dirty="0">
                <a:solidFill>
                  <a:srgbClr val="000000"/>
                </a:solidFill>
                <a:uFillTx/>
                <a:latin typeface="Times New Roman" pitchFamily="18"/>
                <a:ea typeface="Times New Roman" pitchFamily="18"/>
              </a:rPr>
              <a:t>ή</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1" i="0" u="sng" strike="noStrike" kern="1200" cap="none" spc="10" baseline="0" dirty="0">
                <a:solidFill>
                  <a:srgbClr val="000000"/>
                </a:solidFill>
                <a:uFillTx/>
                <a:latin typeface="Times New Roman" pitchFamily="18"/>
                <a:ea typeface="Times New Roman" pitchFamily="18"/>
              </a:rPr>
              <a:t>µ</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θη</a:t>
            </a:r>
            <a:r>
              <a:rPr lang="el-GR" sz="2400" b="1" i="0" u="sng" strike="noStrike" kern="1200" cap="none" spc="15" baseline="0" dirty="0" err="1">
                <a:solidFill>
                  <a:srgbClr val="000000"/>
                </a:solidFill>
                <a:uFillTx/>
                <a:latin typeface="Times New Roman" pitchFamily="18"/>
                <a:ea typeface="Times New Roman" pitchFamily="18"/>
              </a:rPr>
              <a:t>µ</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τ</a:t>
            </a:r>
            <a:r>
              <a:rPr lang="el-GR" sz="2400" b="1" i="0" u="sng" strike="noStrike" kern="1200" cap="none" spc="5" baseline="0" dirty="0" err="1">
                <a:solidFill>
                  <a:srgbClr val="000000"/>
                </a:solidFill>
                <a:uFillTx/>
                <a:latin typeface="Times New Roman" pitchFamily="18"/>
                <a:ea typeface="Times New Roman" pitchFamily="18"/>
              </a:rPr>
              <a:t>ι</a:t>
            </a:r>
            <a:r>
              <a:rPr lang="el-GR" sz="2400" b="1" i="0" u="sng" strike="noStrike" kern="1200" cap="none" spc="10" baseline="0" dirty="0" err="1">
                <a:solidFill>
                  <a:srgbClr val="000000"/>
                </a:solidFill>
                <a:uFillTx/>
                <a:latin typeface="Times New Roman" pitchFamily="18"/>
                <a:ea typeface="Times New Roman" pitchFamily="18"/>
              </a:rPr>
              <a:t>κή</a:t>
            </a:r>
            <a:r>
              <a:rPr lang="el-GR" sz="2400" b="1" i="0" u="sng" strike="noStrike" kern="1200" cap="none" spc="0" baseline="0" dirty="0" err="1">
                <a:solidFill>
                  <a:srgbClr val="000000"/>
                </a:solidFill>
                <a:uFillTx/>
                <a:latin typeface="Times New Roman" pitchFamily="18"/>
                <a:ea typeface="Times New Roman" pitchFamily="18"/>
              </a:rPr>
              <a:t>ς</a:t>
            </a:r>
            <a:r>
              <a:rPr lang="el-GR" sz="2400" b="1" i="0" u="sng" strike="noStrike" kern="1200" cap="none" spc="0" baseline="0" dirty="0">
                <a:solidFill>
                  <a:srgbClr val="000000"/>
                </a:solidFill>
                <a:uFillTx/>
                <a:latin typeface="Times New Roman" pitchFamily="18"/>
                <a:ea typeface="Times New Roman" pitchFamily="18"/>
              </a:rPr>
              <a:t> </a:t>
            </a:r>
            <a:r>
              <a:rPr lang="el-GR" sz="2400" b="1" i="0" u="sng" strike="noStrike" kern="1200" cap="none" spc="5" baseline="0" dirty="0">
                <a:solidFill>
                  <a:srgbClr val="000000"/>
                </a:solidFill>
                <a:uFillTx/>
                <a:latin typeface="Times New Roman" pitchFamily="18"/>
                <a:ea typeface="Times New Roman" pitchFamily="18"/>
              </a:rPr>
              <a:t>λ</a:t>
            </a:r>
            <a:r>
              <a:rPr lang="el-GR" sz="2400" b="1" i="0" u="sng" strike="noStrike" kern="1200" cap="none" spc="15" baseline="0" dirty="0">
                <a:solidFill>
                  <a:srgbClr val="000000"/>
                </a:solidFill>
                <a:uFillTx/>
                <a:latin typeface="Times New Roman" pitchFamily="18"/>
                <a:ea typeface="Times New Roman" pitchFamily="18"/>
              </a:rPr>
              <a:t>ο</a:t>
            </a:r>
            <a:r>
              <a:rPr lang="el-GR" sz="2400" b="1" i="0" u="sng" strike="noStrike" kern="1200" cap="none" spc="5" baseline="0" dirty="0">
                <a:solidFill>
                  <a:srgbClr val="000000"/>
                </a:solidFill>
                <a:uFillTx/>
                <a:latin typeface="Times New Roman" pitchFamily="18"/>
                <a:ea typeface="Times New Roman" pitchFamily="18"/>
              </a:rPr>
              <a:t>γι</a:t>
            </a:r>
            <a:r>
              <a:rPr lang="el-GR" sz="2400" b="1" i="0" u="sng" strike="noStrike" kern="1200" cap="none" spc="10" baseline="0" dirty="0">
                <a:solidFill>
                  <a:srgbClr val="000000"/>
                </a:solidFill>
                <a:uFillTx/>
                <a:latin typeface="Times New Roman" pitchFamily="18"/>
                <a:ea typeface="Times New Roman" pitchFamily="18"/>
              </a:rPr>
              <a:t>κή</a:t>
            </a:r>
            <a:r>
              <a:rPr lang="el-GR" sz="2400" b="1" i="0" u="sng" strike="noStrike" kern="1200" cap="none" spc="0" baseline="0" dirty="0">
                <a:solidFill>
                  <a:srgbClr val="000000"/>
                </a:solidFill>
                <a:uFillTx/>
                <a:latin typeface="Times New Roman" pitchFamily="18"/>
                <a:ea typeface="Times New Roman" pitchFamily="18"/>
              </a:rPr>
              <a:t>ς</a:t>
            </a:r>
            <a:r>
              <a:rPr lang="el-GR" sz="2400" b="1" i="0" u="sng" strike="noStrike" kern="1200" cap="none" spc="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10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ε</a:t>
            </a:r>
            <a:r>
              <a:rPr lang="el-GR" sz="2400" b="0" i="0" u="none" strike="noStrike" kern="1200" cap="none" spc="10" baseline="0" dirty="0" err="1">
                <a:solidFill>
                  <a:srgbClr val="000000"/>
                </a:solidFill>
                <a:uFillTx/>
                <a:latin typeface="Times New Roman" pitchFamily="18"/>
                <a:ea typeface="Times New Roman" pitchFamily="18"/>
              </a:rPr>
              <a:t>λέ</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0" baseline="0" dirty="0" err="1">
                <a:solidFill>
                  <a:srgbClr val="000000"/>
                </a:solidFill>
                <a:uFillTx/>
                <a:latin typeface="Times New Roman" pitchFamily="18"/>
                <a:ea typeface="Times New Roman" pitchFamily="18"/>
              </a:rPr>
              <a:t>η</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Φ</a:t>
            </a:r>
            <a:r>
              <a:rPr lang="el-GR" sz="2400" b="0" i="0" u="none" strike="noStrike" kern="1200" cap="none" spc="10" baseline="0" dirty="0">
                <a:solidFill>
                  <a:srgbClr val="000000"/>
                </a:solidFill>
                <a:uFillTx/>
                <a:latin typeface="Times New Roman" pitchFamily="18"/>
                <a:ea typeface="Times New Roman" pitchFamily="18"/>
              </a:rPr>
              <a:t>ύση</a:t>
            </a:r>
            <a:r>
              <a:rPr lang="el-GR" sz="2400" b="0" i="0" u="none" strike="noStrike" kern="1200" cap="none" spc="5" baseline="0" dirty="0">
                <a:solidFill>
                  <a:srgbClr val="000000"/>
                </a:solidFill>
                <a:uFillTx/>
                <a:latin typeface="Times New Roman" pitchFamily="18"/>
                <a:ea typeface="Times New Roman" pitchFamily="18"/>
              </a:rPr>
              <a:t>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συνδυασµ</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95" baseline="0" dirty="0">
                <a:solidFill>
                  <a:srgbClr val="000000"/>
                </a:solidFill>
                <a:uFillTx/>
                <a:latin typeface="Times New Roman" pitchFamily="18"/>
                <a:ea typeface="Times New Roman" pitchFamily="18"/>
              </a:rPr>
              <a:t> </a:t>
            </a:r>
            <a:r>
              <a:rPr lang="el-GR" sz="2400" b="1" i="0" u="sng" strike="noStrike" kern="1200" cap="none" spc="5" baseline="0" dirty="0" err="1">
                <a:solidFill>
                  <a:srgbClr val="000000"/>
                </a:solidFill>
                <a:uFillTx/>
                <a:latin typeface="Times New Roman" pitchFamily="18"/>
                <a:ea typeface="Times New Roman" pitchFamily="18"/>
              </a:rPr>
              <a:t>πει</a:t>
            </a:r>
            <a:r>
              <a:rPr lang="el-GR" sz="2400" b="1" i="0" u="sng" strike="noStrike" kern="1200" cap="none" spc="10" baseline="0" dirty="0" err="1">
                <a:solidFill>
                  <a:srgbClr val="000000"/>
                </a:solidFill>
                <a:uFillTx/>
                <a:latin typeface="Times New Roman" pitchFamily="18"/>
                <a:ea typeface="Times New Roman" pitchFamily="18"/>
              </a:rPr>
              <a:t>ρ</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µατ</a:t>
            </a:r>
            <a:r>
              <a:rPr lang="el-GR" sz="2400" b="1" i="0" u="sng" strike="noStrike" kern="1200" cap="none" spc="5" baseline="0" dirty="0" err="1">
                <a:solidFill>
                  <a:srgbClr val="000000"/>
                </a:solidFill>
                <a:uFillTx/>
                <a:latin typeface="Times New Roman" pitchFamily="18"/>
                <a:ea typeface="Times New Roman" pitchFamily="18"/>
              </a:rPr>
              <a:t>ι</a:t>
            </a:r>
            <a:r>
              <a:rPr lang="el-GR" sz="2400" b="1" i="0" u="sng" strike="noStrike" kern="1200" cap="none" spc="10" baseline="0" dirty="0" err="1">
                <a:solidFill>
                  <a:srgbClr val="000000"/>
                </a:solidFill>
                <a:uFillTx/>
                <a:latin typeface="Times New Roman" pitchFamily="18"/>
                <a:ea typeface="Times New Roman" pitchFamily="18"/>
              </a:rPr>
              <a:t>κ</a:t>
            </a:r>
            <a:r>
              <a:rPr lang="el-GR" sz="2400" b="1" i="0" u="sng" strike="noStrike" kern="1200" cap="none" spc="0" baseline="0" dirty="0" err="1">
                <a:solidFill>
                  <a:srgbClr val="000000"/>
                </a:solidFill>
                <a:uFillTx/>
                <a:latin typeface="Times New Roman" pitchFamily="18"/>
                <a:ea typeface="Times New Roman" pitchFamily="18"/>
              </a:rPr>
              <a:t>ή</a:t>
            </a:r>
            <a:r>
              <a:rPr lang="el-GR" sz="2400" b="1" i="0" u="sng" strike="noStrike" kern="1200" cap="none" spc="95" baseline="0" dirty="0">
                <a:solidFill>
                  <a:srgbClr val="000000"/>
                </a:solidFill>
                <a:uFillTx/>
                <a:latin typeface="Times New Roman" pitchFamily="18"/>
                <a:ea typeface="Times New Roman" pitchFamily="18"/>
              </a:rPr>
              <a:t> </a:t>
            </a:r>
            <a:r>
              <a:rPr lang="el-GR" sz="2400" b="1" i="0" u="sng" strike="noStrike" kern="1200" cap="none" spc="10" baseline="0" dirty="0">
                <a:solidFill>
                  <a:srgbClr val="000000"/>
                </a:solidFill>
                <a:uFillTx/>
                <a:latin typeface="Times New Roman" pitchFamily="18"/>
                <a:ea typeface="Times New Roman" pitchFamily="18"/>
              </a:rPr>
              <a:t>πρακ</a:t>
            </a:r>
            <a:r>
              <a:rPr lang="el-GR" sz="2400" b="1" i="0" u="sng" strike="noStrike" kern="1200" cap="none" spc="5" baseline="0" dirty="0">
                <a:solidFill>
                  <a:srgbClr val="000000"/>
                </a:solidFill>
                <a:uFillTx/>
                <a:latin typeface="Times New Roman" pitchFamily="18"/>
                <a:ea typeface="Times New Roman" pitchFamily="18"/>
              </a:rPr>
              <a:t>τ</a:t>
            </a:r>
            <a:r>
              <a:rPr lang="el-GR" sz="2400" b="1" i="0" u="sng" strike="noStrike" kern="1200" cap="none" spc="10" baseline="0" dirty="0">
                <a:solidFill>
                  <a:srgbClr val="000000"/>
                </a:solidFill>
                <a:uFillTx/>
                <a:latin typeface="Times New Roman" pitchFamily="18"/>
                <a:ea typeface="Times New Roman" pitchFamily="18"/>
              </a:rPr>
              <a:t>ι</a:t>
            </a:r>
            <a:r>
              <a:rPr lang="el-GR" sz="2400" b="1" i="0" u="sng" strike="noStrike" kern="1200" cap="none" spc="5" baseline="0" dirty="0">
                <a:solidFill>
                  <a:srgbClr val="000000"/>
                </a:solidFill>
                <a:uFillTx/>
                <a:latin typeface="Times New Roman" pitchFamily="18"/>
                <a:ea typeface="Times New Roman" pitchFamily="18"/>
              </a:rPr>
              <a:t>κ</a:t>
            </a:r>
            <a:r>
              <a:rPr lang="el-GR" sz="2400" b="1" i="0" u="sng" strike="noStrike" kern="1200" cap="none" spc="0" baseline="0" dirty="0">
                <a:solidFill>
                  <a:srgbClr val="000000"/>
                </a:solidFill>
                <a:uFillTx/>
                <a:latin typeface="Times New Roman" pitchFamily="18"/>
                <a:ea typeface="Times New Roman" pitchFamily="18"/>
              </a:rPr>
              <a:t>ή</a:t>
            </a:r>
            <a:r>
              <a:rPr lang="el-GR" sz="2400" b="1" i="0" u="sng"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ήτα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8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κύρ</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παρ</a:t>
            </a:r>
            <a:r>
              <a:rPr lang="el-GR" sz="2400" b="0" i="0" u="none" strike="noStrike" kern="1200" cap="none" spc="5" baseline="0" dirty="0">
                <a:solidFill>
                  <a:srgbClr val="000000"/>
                </a:solidFill>
                <a:uFillTx/>
                <a:latin typeface="Times New Roman" pitchFamily="18"/>
                <a:ea typeface="Times New Roman" pitchFamily="18"/>
              </a:rPr>
              <a:t>άγ</a:t>
            </a:r>
            <a:r>
              <a:rPr lang="el-GR" sz="2400" b="0" i="0" u="none" strike="noStrike" kern="1200" cap="none" spc="10" baseline="0" dirty="0">
                <a:solidFill>
                  <a:srgbClr val="000000"/>
                </a:solidFill>
                <a:uFillTx/>
                <a:latin typeface="Times New Roman" pitchFamily="18"/>
                <a:ea typeface="Times New Roman" pitchFamily="18"/>
              </a:rPr>
              <a:t>ον</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0" baseline="0" dirty="0">
                <a:solidFill>
                  <a:srgbClr val="000000"/>
                </a:solidFill>
                <a:uFillTx/>
                <a:latin typeface="Times New Roman" pitchFamily="18"/>
                <a:ea typeface="Times New Roman" pitchFamily="18"/>
              </a:rPr>
              <a:t>ς </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οδ</a:t>
            </a:r>
            <a:r>
              <a:rPr lang="el-GR" sz="2400" b="0" i="0" u="none" strike="noStrike" kern="1200" cap="none" spc="5" baseline="0" dirty="0">
                <a:solidFill>
                  <a:srgbClr val="000000"/>
                </a:solidFill>
                <a:uFillTx/>
                <a:latin typeface="Times New Roman" pitchFamily="18"/>
                <a:ea typeface="Times New Roman" pitchFamily="18"/>
              </a:rPr>
              <a:t>ή</a:t>
            </a:r>
            <a:r>
              <a:rPr lang="el-GR" sz="2400" b="0" i="0" u="none" strike="noStrike" kern="1200" cap="none" spc="10" baseline="0" dirty="0">
                <a:solidFill>
                  <a:srgbClr val="000000"/>
                </a:solidFill>
                <a:uFillTx/>
                <a:latin typeface="Times New Roman" pitchFamily="18"/>
                <a:ea typeface="Times New Roman" pitchFamily="18"/>
              </a:rPr>
              <a:t>γη</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a:t>
            </a:r>
            <a:r>
              <a:rPr lang="el-GR" sz="2400" b="0" i="0" u="none" strike="noStrike" kern="1200" cap="none" spc="5" baseline="0" dirty="0">
                <a:solidFill>
                  <a:srgbClr val="000000"/>
                </a:solidFill>
                <a:uFillTx/>
                <a:latin typeface="Times New Roman" pitchFamily="18"/>
                <a:ea typeface="Times New Roman" pitchFamily="18"/>
              </a:rPr>
              <a:t>ν</a:t>
            </a:r>
            <a:r>
              <a:rPr lang="el-GR" sz="2400" b="0" i="0" u="none" strike="noStrike" kern="1200" cap="none" spc="10" baseline="0" dirty="0">
                <a:solidFill>
                  <a:srgbClr val="000000"/>
                </a:solidFill>
                <a:uFillTx/>
                <a:latin typeface="Times New Roman" pitchFamily="18"/>
                <a:ea typeface="Times New Roman" pitchFamily="18"/>
              </a:rPr>
              <a:t>ακάλυ</a:t>
            </a:r>
            <a:r>
              <a:rPr lang="el-GR" sz="2400" b="0" i="0" u="none" strike="noStrike" kern="1200" cap="none" spc="15" baseline="0" dirty="0">
                <a:solidFill>
                  <a:srgbClr val="000000"/>
                </a:solidFill>
                <a:uFillTx/>
                <a:latin typeface="Times New Roman" pitchFamily="18"/>
                <a:ea typeface="Times New Roman" pitchFamily="18"/>
              </a:rPr>
              <a:t>ψ</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κα</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τη</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δ</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ατύ</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ωσ</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4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ν</a:t>
            </a:r>
            <a:r>
              <a:rPr lang="el-GR" sz="2400" b="0" i="0" u="none" strike="noStrike" kern="1200" cap="none" spc="5" baseline="0" dirty="0" err="1">
                <a:solidFill>
                  <a:srgbClr val="000000"/>
                </a:solidFill>
                <a:uFillTx/>
                <a:latin typeface="Times New Roman" pitchFamily="18"/>
                <a:ea typeface="Times New Roman" pitchFamily="18"/>
              </a:rPr>
              <a:t>ό</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ω</a:t>
            </a:r>
            <a:r>
              <a:rPr lang="el-GR" sz="2400" b="0" i="0" u="none" strike="noStrike" kern="1200" cap="none" spc="0" baseline="0" dirty="0" err="1">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Φυσ</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κής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Τω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π</a:t>
            </a:r>
            <a:r>
              <a:rPr lang="el-GR" sz="2400" b="0" i="0" u="none" strike="noStrike" kern="1200" cap="none" spc="10" baseline="0" dirty="0" err="1">
                <a:solidFill>
                  <a:srgbClr val="000000"/>
                </a:solidFill>
                <a:uFillTx/>
                <a:latin typeface="Times New Roman" pitchFamily="18"/>
                <a:ea typeface="Times New Roman" pitchFamily="18"/>
              </a:rPr>
              <a:t>α</a:t>
            </a:r>
            <a:r>
              <a:rPr lang="el-GR" sz="2400" b="0" i="0" u="none" strike="noStrike" kern="1200" cap="none" spc="5" baseline="0" dirty="0" err="1">
                <a:solidFill>
                  <a:srgbClr val="000000"/>
                </a:solidFill>
                <a:uFillTx/>
                <a:latin typeface="Times New Roman" pitchFamily="18"/>
                <a:ea typeface="Times New Roman" pitchFamily="18"/>
              </a:rPr>
              <a:t>γ</a:t>
            </a:r>
            <a:r>
              <a:rPr lang="el-GR" sz="2400" b="0" i="0" u="none" strike="noStrike" kern="1200" cap="none" spc="10" baseline="0" dirty="0" err="1">
                <a:solidFill>
                  <a:srgbClr val="000000"/>
                </a:solidFill>
                <a:uFillTx/>
                <a:latin typeface="Times New Roman" pitchFamily="18"/>
                <a:ea typeface="Times New Roman" pitchFamily="18"/>
              </a:rPr>
              <a:t>κόσ</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0"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ω</a:t>
            </a:r>
            <a:r>
              <a:rPr lang="el-GR" sz="2400" b="0" i="0" u="none" strike="noStrike" kern="1200" cap="none" spc="0" baseline="0" dirty="0" err="1">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δηλ</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αρχ</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πο</a:t>
            </a:r>
            <a:r>
              <a:rPr lang="el-GR" sz="2400" b="0" i="0" u="none" strike="noStrike" kern="1200" cap="none" spc="0" baseline="0" dirty="0">
                <a:solidFill>
                  <a:srgbClr val="000000"/>
                </a:solidFill>
                <a:uFillTx/>
                <a:latin typeface="Times New Roman" pitchFamily="18"/>
                <a:ea typeface="Times New Roman" pitchFamily="18"/>
              </a:rPr>
              <a:t>υ </a:t>
            </a:r>
            <a:r>
              <a:rPr lang="el-GR" sz="2400" b="0" i="0" u="none" strike="noStrike" kern="1200" cap="none" spc="5" baseline="0" dirty="0">
                <a:solidFill>
                  <a:srgbClr val="000000"/>
                </a:solidFill>
                <a:uFillTx/>
                <a:latin typeface="Times New Roman" pitchFamily="18"/>
                <a:ea typeface="Times New Roman" pitchFamily="18"/>
              </a:rPr>
              <a:t>δι</a:t>
            </a:r>
            <a:r>
              <a:rPr lang="el-GR" sz="2400" b="0" i="0" u="none" strike="noStrike" kern="1200" cap="none" spc="10" baseline="0" dirty="0">
                <a:solidFill>
                  <a:srgbClr val="000000"/>
                </a:solidFill>
                <a:uFillTx/>
                <a:latin typeface="Times New Roman" pitchFamily="18"/>
                <a:ea typeface="Times New Roman" pitchFamily="18"/>
              </a:rPr>
              <a:t>έπου</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λε</a:t>
            </a:r>
            <a:r>
              <a:rPr lang="el-GR" sz="2400" b="0" i="0" u="none" strike="noStrike" kern="1200" cap="none" spc="5" baseline="0" dirty="0">
                <a:solidFill>
                  <a:srgbClr val="000000"/>
                </a:solidFill>
                <a:uFillTx/>
                <a:latin typeface="Times New Roman" pitchFamily="18"/>
                <a:ea typeface="Times New Roman" pitchFamily="18"/>
              </a:rPr>
              <a:t>ιτ</a:t>
            </a:r>
            <a:r>
              <a:rPr lang="el-GR" sz="2400" b="0" i="0" u="none" strike="noStrike" kern="1200" cap="none" spc="10" baseline="0" dirty="0">
                <a:solidFill>
                  <a:srgbClr val="000000"/>
                </a:solidFill>
                <a:uFillTx/>
                <a:latin typeface="Times New Roman" pitchFamily="18"/>
                <a:ea typeface="Times New Roman" pitchFamily="18"/>
              </a:rPr>
              <a:t>ουρ</a:t>
            </a:r>
            <a:r>
              <a:rPr lang="el-GR" sz="2400" b="0" i="0" u="none" strike="noStrike" kern="1200" cap="none" spc="5" baseline="0" dirty="0">
                <a:solidFill>
                  <a:srgbClr val="000000"/>
                </a:solidFill>
                <a:uFillTx/>
                <a:latin typeface="Times New Roman" pitchFamily="18"/>
                <a:ea typeface="Times New Roman" pitchFamily="18"/>
              </a:rPr>
              <a:t>γί</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20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κό</a:t>
            </a:r>
            <a:r>
              <a:rPr lang="el-GR" sz="2400" b="0" i="0" u="none" strike="noStrike" kern="1200" cap="none" spc="10" baseline="0" dirty="0" err="1">
                <a:solidFill>
                  <a:srgbClr val="000000"/>
                </a:solidFill>
                <a:uFillTx/>
                <a:latin typeface="Times New Roman" pitchFamily="18"/>
                <a:ea typeface="Times New Roman" pitchFamily="18"/>
              </a:rPr>
              <a:t>σµου</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Σύµφων</a:t>
            </a:r>
            <a:r>
              <a:rPr lang="el-GR" sz="2400" b="0" i="0" u="none" strike="noStrike" kern="1200" cap="none" spc="0" baseline="0" dirty="0" err="1">
                <a:solidFill>
                  <a:srgbClr val="000000"/>
                </a:solidFill>
                <a:uFillTx/>
                <a:latin typeface="Times New Roman" pitchFamily="18"/>
                <a:ea typeface="Times New Roman" pitchFamily="18"/>
              </a:rPr>
              <a:t>α</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το</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αλ</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λα</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β</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βλ</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φύση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10" baseline="0" dirty="0">
                <a:solidFill>
                  <a:srgbClr val="000000"/>
                </a:solidFill>
                <a:uFillTx/>
                <a:latin typeface="Times New Roman" pitchFamily="18"/>
                <a:ea typeface="Times New Roman" pitchFamily="18"/>
              </a:rPr>
              <a:t>να</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γρ</a:t>
            </a:r>
            <a:r>
              <a:rPr lang="el-GR" sz="2400" b="0" i="0" u="none" strike="noStrike" kern="1200" cap="none" spc="10" baseline="0" dirty="0" err="1">
                <a:solidFill>
                  <a:srgbClr val="000000"/>
                </a:solidFill>
                <a:uFillTx/>
                <a:latin typeface="Times New Roman" pitchFamily="18"/>
                <a:ea typeface="Times New Roman" pitchFamily="18"/>
              </a:rPr>
              <a:t>α</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5" baseline="0" dirty="0">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έν</a:t>
            </a:r>
            <a:r>
              <a:rPr lang="el-GR" sz="2400" b="0" i="0" u="none" strike="noStrike" kern="1200" cap="none" spc="5" baseline="0" dirty="0" err="1">
                <a:solidFill>
                  <a:srgbClr val="000000"/>
                </a:solidFill>
                <a:uFillTx/>
                <a:latin typeface="Times New Roman" pitchFamily="18"/>
                <a:ea typeface="Times New Roman" pitchFamily="18"/>
              </a:rPr>
              <a:t>ο</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 </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λ</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10" baseline="0" dirty="0">
                <a:solidFill>
                  <a:srgbClr val="000000"/>
                </a:solidFill>
                <a:uFillTx/>
                <a:latin typeface="Times New Roman" pitchFamily="18"/>
                <a:ea typeface="Times New Roman" pitchFamily="18"/>
              </a:rPr>
              <a:t>σσ</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3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αθηµατ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ώ</a:t>
            </a:r>
            <a:r>
              <a:rPr lang="el-GR" sz="2400" b="0" i="0" u="none" strike="noStrike" kern="1200" cap="none" spc="5" baseline="0" dirty="0" err="1">
                <a:solidFill>
                  <a:srgbClr val="000000"/>
                </a:solidFill>
                <a:uFillTx/>
                <a:latin typeface="Times New Roman" pitchFamily="18"/>
                <a:ea typeface="Times New Roman" pitchFamily="18"/>
              </a:rPr>
              <a:t>ν</a:t>
            </a:r>
            <a:r>
              <a:rPr lang="el-GR" sz="2400" b="0" i="0" u="none" strike="noStrike" kern="1200" cap="none" spc="10" baseline="0" dirty="0">
                <a:solidFill>
                  <a:srgbClr val="000000"/>
                </a:solidFill>
                <a:uFillTx/>
                <a:latin typeface="Times New Roman" pitchFamily="18"/>
                <a:ea typeface="Times New Roman" pitchFamily="18"/>
              </a:rPr>
              <a:t>»</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παρελθό</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2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σ</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ηµο</a:t>
            </a:r>
            <a:r>
              <a:rPr lang="el-GR" sz="2400" b="0" i="0" u="none" strike="noStrike" kern="1200" cap="none" spc="5" baseline="0" dirty="0" err="1">
                <a:solidFill>
                  <a:srgbClr val="000000"/>
                </a:solidFill>
                <a:uFillTx/>
                <a:latin typeface="Times New Roman" pitchFamily="18"/>
                <a:ea typeface="Times New Roman" pitchFamily="18"/>
              </a:rPr>
              <a:t>νι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33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ε</a:t>
            </a:r>
            <a:r>
              <a:rPr lang="el-GR" sz="2400" b="0" i="0" u="none" strike="noStrike" kern="1200" cap="none" spc="10" baseline="0" dirty="0">
                <a:solidFill>
                  <a:srgbClr val="000000"/>
                </a:solidFill>
                <a:uFillTx/>
                <a:latin typeface="Times New Roman" pitchFamily="18"/>
                <a:ea typeface="Times New Roman" pitchFamily="18"/>
              </a:rPr>
              <a:t>θε</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5" baseline="0" dirty="0">
                <a:solidFill>
                  <a:srgbClr val="000000"/>
                </a:solidFill>
                <a:uFillTx/>
                <a:latin typeface="Times New Roman" pitchFamily="18"/>
                <a:ea typeface="Times New Roman" pitchFamily="18"/>
              </a:rPr>
              <a:t>ρ</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15" baseline="0" dirty="0">
                <a:solidFill>
                  <a:srgbClr val="000000"/>
                </a:solidFill>
                <a:uFillTx/>
                <a:latin typeface="Times New Roman" pitchFamily="18"/>
                <a:ea typeface="Times New Roman" pitchFamily="18"/>
              </a:rPr>
              <a:t>ί</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µό</a:t>
            </a:r>
            <a:r>
              <a:rPr lang="el-GR" sz="2400" b="0" i="0" u="none" strike="noStrike" kern="1200" cap="none" spc="5" baseline="0" dirty="0">
                <a:solidFill>
                  <a:srgbClr val="000000"/>
                </a:solidFill>
                <a:uFillTx/>
                <a:latin typeface="Times New Roman" pitchFamily="18"/>
                <a:ea typeface="Times New Roman" pitchFamily="18"/>
              </a:rPr>
              <a:t>ν</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ότ</a:t>
            </a:r>
            <a:r>
              <a:rPr lang="el-GR" sz="2400" b="0" i="0" u="none" strike="noStrike" kern="1200" cap="none" spc="0" baseline="0" dirty="0">
                <a:solidFill>
                  <a:srgbClr val="000000"/>
                </a:solidFill>
                <a:uFillTx/>
                <a:latin typeface="Times New Roman" pitchFamily="18"/>
                <a:ea typeface="Times New Roman" pitchFamily="18"/>
              </a:rPr>
              <a:t>ι </a:t>
            </a:r>
            <a:r>
              <a:rPr lang="el-GR" sz="2400" b="0" i="0" u="none" strike="noStrike" kern="1200" cap="none" spc="5" baseline="0" dirty="0">
                <a:solidFill>
                  <a:srgbClr val="000000"/>
                </a:solidFill>
                <a:uFillTx/>
                <a:latin typeface="Times New Roman" pitchFamily="18"/>
                <a:ea typeface="Times New Roman" pitchFamily="18"/>
              </a:rPr>
              <a:t>εμπεριείχε</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θηµατ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κέ</a:t>
            </a:r>
            <a:r>
              <a:rPr lang="el-GR" sz="2400" b="0" i="0" u="none" strike="noStrike" kern="1200" cap="none" spc="0" baseline="0" dirty="0" err="1">
                <a:solidFill>
                  <a:srgbClr val="000000"/>
                </a:solidFill>
                <a:uFillTx/>
                <a:latin typeface="Times New Roman" pitchFamily="18"/>
                <a:ea typeface="Times New Roman" pitchFamily="18"/>
              </a:rPr>
              <a:t>ς</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ερμηνείες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7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εν</a:t>
            </a:r>
            <a:r>
              <a:rPr lang="el-GR" sz="2400" b="0" i="0" u="none" strike="noStrike" kern="1200" cap="none" spc="0" baseline="0" dirty="0">
                <a:solidFill>
                  <a:srgbClr val="000000"/>
                </a:solidFill>
                <a:uFillTx/>
                <a:latin typeface="Times New Roman" pitchFamily="18"/>
                <a:ea typeface="Times New Roman" pitchFamily="18"/>
              </a:rPr>
              <a:t>ώ</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στηµο</a:t>
            </a:r>
            <a:r>
              <a:rPr lang="el-GR" sz="2400" b="0" i="0" u="none" strike="noStrike" kern="1200" cap="none" spc="5" baseline="0" dirty="0" err="1">
                <a:solidFill>
                  <a:srgbClr val="000000"/>
                </a:solidFill>
                <a:uFillTx/>
                <a:latin typeface="Times New Roman" pitchFamily="18"/>
                <a:ea typeface="Times New Roman" pitchFamily="18"/>
              </a:rPr>
              <a:t>νι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ό</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ητ</a:t>
            </a:r>
            <a:r>
              <a:rPr lang="el-GR" sz="2400" b="0" i="0" u="none" strike="noStrike" kern="1200" cap="none" spc="0" baseline="0" dirty="0" err="1">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ερευν</a:t>
            </a:r>
            <a:r>
              <a:rPr lang="el-GR" sz="2400" b="0" i="0" u="none" strike="noStrike" kern="1200" cap="none" spc="5" baseline="0" dirty="0">
                <a:solidFill>
                  <a:srgbClr val="000000"/>
                </a:solidFill>
                <a:uFillTx/>
                <a:latin typeface="Times New Roman" pitchFamily="18"/>
                <a:ea typeface="Times New Roman" pitchFamily="18"/>
              </a:rPr>
              <a:t>ητι</a:t>
            </a:r>
            <a:r>
              <a:rPr lang="el-GR" sz="2400" b="0" i="0" u="none" strike="noStrike" kern="1200" cap="none" spc="10" baseline="0" dirty="0">
                <a:solidFill>
                  <a:srgbClr val="000000"/>
                </a:solidFill>
                <a:uFillTx/>
                <a:latin typeface="Times New Roman" pitchFamily="18"/>
                <a:ea typeface="Times New Roman" pitchFamily="18"/>
              </a:rPr>
              <a:t>κ</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πρα</a:t>
            </a:r>
            <a:r>
              <a:rPr lang="el-GR" sz="2400" b="0" i="0" u="none" strike="noStrike" kern="1200" cap="none" spc="15" baseline="0" dirty="0">
                <a:solidFill>
                  <a:srgbClr val="000000"/>
                </a:solidFill>
                <a:uFillTx/>
                <a:latin typeface="Times New Roman" pitchFamily="18"/>
                <a:ea typeface="Times New Roman" pitchFamily="18"/>
              </a:rPr>
              <a:t>κ</a:t>
            </a:r>
            <a:r>
              <a:rPr lang="el-GR" sz="2400" b="0" i="0" u="none" strike="noStrike" kern="1200" cap="none" spc="5" baseline="0" dirty="0">
                <a:solidFill>
                  <a:srgbClr val="000000"/>
                </a:solidFill>
                <a:uFillTx/>
                <a:latin typeface="Times New Roman" pitchFamily="18"/>
                <a:ea typeface="Times New Roman" pitchFamily="18"/>
              </a:rPr>
              <a:t>τι</a:t>
            </a:r>
            <a:r>
              <a:rPr lang="el-GR" sz="2400" b="0" i="0" u="none" strike="noStrike" kern="1200" cap="none" spc="10" baseline="0" dirty="0">
                <a:solidFill>
                  <a:srgbClr val="000000"/>
                </a:solidFill>
                <a:uFillTx/>
                <a:latin typeface="Times New Roman" pitchFamily="18"/>
                <a:ea typeface="Times New Roman" pitchFamily="18"/>
              </a:rPr>
              <a:t>κ</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αξ</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ολογ</a:t>
            </a:r>
            <a:r>
              <a:rPr lang="el-GR" sz="2400" b="0" i="0" u="none" strike="noStrike" kern="1200" cap="none" spc="5" baseline="0" dirty="0">
                <a:solidFill>
                  <a:srgbClr val="000000"/>
                </a:solidFill>
                <a:uFillTx/>
                <a:latin typeface="Times New Roman" pitchFamily="18"/>
                <a:ea typeface="Times New Roman" pitchFamily="18"/>
              </a:rPr>
              <a:t>εί</a:t>
            </a:r>
            <a:r>
              <a:rPr lang="el-GR" sz="2400" b="0" i="0" u="none" strike="noStrike" kern="1200" cap="none" spc="10"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 </a:t>
            </a:r>
            <a:r>
              <a:rPr lang="el-GR" sz="2400" b="0" i="0" u="none" strike="noStrike" kern="1200" cap="none" spc="5" baseline="0" dirty="0">
                <a:solidFill>
                  <a:srgbClr val="000000"/>
                </a:solidFill>
                <a:uFillTx/>
                <a:latin typeface="Times New Roman" pitchFamily="18"/>
                <a:ea typeface="Times New Roman" pitchFamily="18"/>
              </a:rPr>
              <a:t>β</a:t>
            </a:r>
            <a:r>
              <a:rPr lang="el-GR" sz="2400" b="0" i="0" u="none" strike="noStrike" kern="1200" cap="none" spc="10" baseline="0" dirty="0">
                <a:solidFill>
                  <a:srgbClr val="000000"/>
                </a:solidFill>
                <a:uFillTx/>
                <a:latin typeface="Times New Roman" pitchFamily="18"/>
                <a:ea typeface="Times New Roman" pitchFamily="18"/>
              </a:rPr>
              <a:t>άσ</a:t>
            </a:r>
            <a:r>
              <a:rPr lang="el-GR" sz="2400" b="0" i="0" u="none" strike="noStrike" kern="1200" cap="none" spc="5" baseline="0" dirty="0">
                <a:solidFill>
                  <a:srgbClr val="000000"/>
                </a:solidFill>
                <a:uFillTx/>
                <a:latin typeface="Times New Roman" pitchFamily="18"/>
                <a:ea typeface="Times New Roman" pitchFamily="18"/>
              </a:rPr>
              <a:t>η</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βαθµ</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υ</a:t>
            </a:r>
            <a:r>
              <a:rPr lang="el-GR" sz="2400" b="0" i="0" u="none" strike="noStrike" kern="1200" cap="none" spc="10" baseline="0" dirty="0">
                <a:solidFill>
                  <a:srgbClr val="000000"/>
                </a:solidFill>
                <a:uFillTx/>
                <a:latin typeface="Times New Roman" pitchFamily="18"/>
                <a:ea typeface="Times New Roman" pitchFamily="18"/>
              </a:rPr>
              <a:t>γγ</a:t>
            </a:r>
            <a:r>
              <a:rPr lang="el-GR" sz="2400" b="0" i="0" u="none" strike="noStrike" kern="1200" cap="none" spc="5" baseline="0" dirty="0">
                <a:solidFill>
                  <a:srgbClr val="000000"/>
                </a:solidFill>
                <a:uFillTx/>
                <a:latin typeface="Times New Roman" pitchFamily="18"/>
                <a:ea typeface="Times New Roman" pitchFamily="18"/>
              </a:rPr>
              <a:t>έν</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τη</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λ</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10" baseline="0" dirty="0">
                <a:solidFill>
                  <a:srgbClr val="000000"/>
                </a:solidFill>
                <a:uFillTx/>
                <a:latin typeface="Times New Roman" pitchFamily="18"/>
                <a:ea typeface="Times New Roman" pitchFamily="18"/>
              </a:rPr>
              <a:t>σσ</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θη</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ώ</a:t>
            </a:r>
            <a:r>
              <a:rPr lang="el-GR" sz="2400" b="0" i="0" u="none" strike="noStrike" kern="1200" cap="none" spc="5" baseline="0" dirty="0" err="1">
                <a:solidFill>
                  <a:srgbClr val="000000"/>
                </a:solidFill>
                <a:uFillTx/>
                <a:latin typeface="Times New Roman" pitchFamily="18"/>
                <a:ea typeface="Times New Roman" pitchFamily="18"/>
              </a:rPr>
              <a:t>ν</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5" baseline="0" dirty="0">
                <a:solidFill>
                  <a:srgbClr val="000000"/>
                </a:solidFill>
                <a:uFillTx/>
                <a:latin typeface="Times New Roman" pitchFamily="18"/>
                <a:ea typeface="Times New Roman" pitchFamily="18"/>
              </a:rPr>
              <a:t> </a:t>
            </a:r>
          </a:p>
          <a:p>
            <a:pPr marL="0" marR="135888" lvl="0" indent="0" algn="just" defTabSz="914400" rtl="0" fontAlgn="auto" hangingPunct="1">
              <a:lnSpc>
                <a:spcPct val="104000"/>
              </a:lnSpc>
              <a:spcBef>
                <a:spcPts val="175"/>
              </a:spcBef>
              <a:spcAft>
                <a:spcPts val="0"/>
              </a:spcAft>
              <a:buNone/>
              <a:tabLst/>
              <a:defRPr sz="1800" b="0" i="0" u="none" strike="noStrike" kern="0" cap="none" spc="0" baseline="0">
                <a:solidFill>
                  <a:srgbClr val="000000"/>
                </a:solidFill>
                <a:uFillTx/>
              </a:defRPr>
            </a:pPr>
            <a:r>
              <a:rPr lang="el-GR" sz="2400" b="1" dirty="0"/>
              <a:t>Η µ</a:t>
            </a:r>
            <a:r>
              <a:rPr lang="el-GR" sz="2400" b="1" dirty="0" err="1"/>
              <a:t>έθοδος</a:t>
            </a:r>
            <a:r>
              <a:rPr lang="el-GR" sz="2400" b="1" dirty="0"/>
              <a:t> της Βιολογίας στο µ</a:t>
            </a:r>
            <a:r>
              <a:rPr lang="el-GR" sz="2400" b="1" dirty="0" err="1"/>
              <a:t>εγαλύτερο</a:t>
            </a:r>
            <a:r>
              <a:rPr lang="el-GR" sz="2400" b="1" dirty="0"/>
              <a:t> µ</a:t>
            </a:r>
            <a:r>
              <a:rPr lang="el-GR" sz="2400" b="1" dirty="0" err="1"/>
              <a:t>έρος</a:t>
            </a:r>
            <a:r>
              <a:rPr lang="el-GR" sz="2400" b="1" dirty="0"/>
              <a:t> της είναι ιστορική (Απολιθώματα).</a:t>
            </a:r>
            <a:br>
              <a:rPr lang="el-GR" sz="2400" b="1" dirty="0"/>
            </a:br>
            <a:r>
              <a:rPr lang="el-GR" sz="2400" b="1" dirty="0"/>
              <a:t>Αλλά και το περιεχόμενο μελέτης (Είδη) εμπεριέχουν ιστορικότητα που είναι αποτυπωμένη στο </a:t>
            </a:r>
            <a:r>
              <a:rPr lang="en-US" sz="2400" b="1" dirty="0"/>
              <a:t>DNA.</a:t>
            </a:r>
            <a:br>
              <a:rPr lang="en-US" sz="2400" b="1" dirty="0"/>
            </a:br>
            <a:endParaRPr lang="el-GR" sz="1800" b="0" i="0" u="none" strike="noStrike" kern="1200" cap="none" spc="0" baseline="0" dirty="0">
              <a:solidFill>
                <a:srgbClr val="000000"/>
              </a:solidFill>
              <a:uFillTx/>
              <a:latin typeface="Times New Roman" pitchFamily="18"/>
              <a:ea typeface="Calibri"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ea typeface="Calibri" pitchFamily="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106F7-7982-4436-9EC5-E3CC0796D53E}"/>
              </a:ext>
            </a:extLst>
          </p:cNvPr>
          <p:cNvSpPr txBox="1">
            <a:spLocks noGrp="1"/>
          </p:cNvSpPr>
          <p:nvPr>
            <p:ph type="title"/>
          </p:nvPr>
        </p:nvSpPr>
        <p:spPr>
          <a:xfrm>
            <a:off x="838199" y="580292"/>
            <a:ext cx="10515600" cy="945928"/>
          </a:xfrm>
        </p:spPr>
        <p:txBody>
          <a:bodyPr>
            <a:noAutofit/>
          </a:bodyPr>
          <a:lstStyle/>
          <a:p>
            <a:pPr lvl="0"/>
            <a:r>
              <a:rPr lang="el-GR" sz="2400" b="1" dirty="0"/>
              <a:t>Τα ιδιαίτερα και µ</a:t>
            </a:r>
            <a:r>
              <a:rPr lang="el-GR" sz="2400" b="1" dirty="0" err="1"/>
              <a:t>οναδικά</a:t>
            </a:r>
            <a:r>
              <a:rPr lang="el-GR" sz="2400" b="1" dirty="0"/>
              <a:t> χαρακτηριστικά των ζωντανών </a:t>
            </a:r>
            <a:r>
              <a:rPr lang="el-GR" sz="2400" b="1" dirty="0" err="1"/>
              <a:t>οργανισµών</a:t>
            </a:r>
            <a:r>
              <a:rPr lang="el-GR" sz="2400" b="1" dirty="0"/>
              <a:t>: Α. Η µ</a:t>
            </a:r>
            <a:r>
              <a:rPr lang="el-GR" sz="2400" b="1" dirty="0" err="1"/>
              <a:t>οναδικότητα</a:t>
            </a:r>
            <a:r>
              <a:rPr lang="el-GR" sz="2400" b="1" dirty="0"/>
              <a:t> εξαιτίας της κατοχής ενός </a:t>
            </a:r>
            <a:r>
              <a:rPr lang="el-GR" sz="2400" b="1" dirty="0" err="1"/>
              <a:t>δοµηµένου</a:t>
            </a:r>
            <a:r>
              <a:rPr lang="el-GR" sz="2400" b="1" dirty="0"/>
              <a:t>, </a:t>
            </a:r>
            <a:r>
              <a:rPr lang="el-GR" sz="2400" b="1" dirty="0" err="1"/>
              <a:t>κληρονοµικού</a:t>
            </a:r>
            <a:r>
              <a:rPr lang="el-GR" sz="2400" b="1" dirty="0"/>
              <a:t> γενετικού </a:t>
            </a:r>
            <a:r>
              <a:rPr lang="el-GR" sz="2400" b="1" dirty="0" err="1"/>
              <a:t>προγρά</a:t>
            </a:r>
            <a:r>
              <a:rPr lang="el-GR" sz="2400" b="1" dirty="0"/>
              <a:t>µµ</a:t>
            </a:r>
            <a:r>
              <a:rPr lang="el-GR" sz="2400" b="1" dirty="0" err="1"/>
              <a:t>ατος</a:t>
            </a:r>
            <a:r>
              <a:rPr lang="el-GR" sz="2400" b="1" dirty="0"/>
              <a:t>. Β. Στη Βιολογία οι Αρχές έχουν ιστορική </a:t>
            </a:r>
            <a:r>
              <a:rPr lang="el-GR" sz="2400" b="1" dirty="0" err="1"/>
              <a:t>διαδροµή</a:t>
            </a:r>
            <a:r>
              <a:rPr lang="el-GR" sz="2400" b="1" dirty="0"/>
              <a:t> που συνιστά </a:t>
            </a:r>
            <a:r>
              <a:rPr lang="el-GR" sz="2400" b="1" dirty="0" err="1"/>
              <a:t>επιστηµονική</a:t>
            </a:r>
            <a:r>
              <a:rPr lang="el-GR" sz="2400" b="1" dirty="0"/>
              <a:t> µ</a:t>
            </a:r>
            <a:r>
              <a:rPr lang="el-GR" sz="2400" b="1" dirty="0" err="1"/>
              <a:t>έθοδο</a:t>
            </a:r>
            <a:r>
              <a:rPr lang="el-GR" sz="2400" b="1" dirty="0"/>
              <a:t>.</a:t>
            </a:r>
            <a:endParaRPr lang="en-US" sz="2400" dirty="0"/>
          </a:p>
        </p:txBody>
      </p:sp>
      <p:sp>
        <p:nvSpPr>
          <p:cNvPr id="3" name="TextBox 2">
            <a:extLst>
              <a:ext uri="{FF2B5EF4-FFF2-40B4-BE49-F238E27FC236}">
                <a16:creationId xmlns:a16="http://schemas.microsoft.com/office/drawing/2014/main" id="{B5ABB97C-9EC9-4B62-B304-D61FB946AAE5}"/>
              </a:ext>
            </a:extLst>
          </p:cNvPr>
          <p:cNvSpPr txBox="1"/>
          <p:nvPr/>
        </p:nvSpPr>
        <p:spPr>
          <a:xfrm>
            <a:off x="420415" y="2181644"/>
            <a:ext cx="11351169" cy="4247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Calibri"/>
              </a:rPr>
              <a:t>Οι µ</a:t>
            </a:r>
            <a:r>
              <a:rPr lang="el-GR" sz="1800" b="0" i="0" u="none" strike="noStrike" kern="1200" cap="none" spc="0" baseline="0" dirty="0" err="1">
                <a:solidFill>
                  <a:srgbClr val="000000"/>
                </a:solidFill>
                <a:uFillTx/>
                <a:latin typeface="Calibri"/>
              </a:rPr>
              <a:t>αθητές</a:t>
            </a:r>
            <a:r>
              <a:rPr lang="el-GR" sz="1800" b="0" i="0" u="none" strike="noStrike" kern="1200" cap="none" spc="0" baseline="0" dirty="0">
                <a:solidFill>
                  <a:srgbClr val="000000"/>
                </a:solidFill>
                <a:uFillTx/>
                <a:latin typeface="Calibri"/>
              </a:rPr>
              <a:t> και οι εκπαιδευτικοί θα πρέπει να κατανοούν πως στη Φυσική ή τη </a:t>
            </a:r>
            <a:r>
              <a:rPr lang="el-GR" sz="1800" b="0" i="0" u="none" strike="noStrike" kern="1200" cap="none" spc="0" baseline="0" dirty="0" err="1">
                <a:solidFill>
                  <a:srgbClr val="000000"/>
                </a:solidFill>
                <a:uFillTx/>
                <a:latin typeface="Calibri"/>
              </a:rPr>
              <a:t>Χηµεία</a:t>
            </a:r>
            <a:r>
              <a:rPr lang="el-GR" sz="1800" b="0" i="0" u="none" strike="noStrike" kern="1200" cap="none" spc="0" baseline="0" dirty="0">
                <a:solidFill>
                  <a:srgbClr val="000000"/>
                </a:solidFill>
                <a:uFillTx/>
                <a:latin typeface="Calibri"/>
              </a:rPr>
              <a:t>, η µ</a:t>
            </a:r>
            <a:r>
              <a:rPr lang="el-GR" sz="1800" b="0" i="0" u="none" strike="noStrike" kern="1200" cap="none" spc="0" baseline="0" dirty="0" err="1">
                <a:solidFill>
                  <a:srgbClr val="000000"/>
                </a:solidFill>
                <a:uFillTx/>
                <a:latin typeface="Calibri"/>
              </a:rPr>
              <a:t>ελέτη</a:t>
            </a:r>
            <a:r>
              <a:rPr lang="el-GR" sz="1800" b="0" i="0" u="none" strike="noStrike" kern="1200" cap="none" spc="0" baseline="0" dirty="0">
                <a:solidFill>
                  <a:srgbClr val="000000"/>
                </a:solidFill>
                <a:uFillTx/>
                <a:latin typeface="Calibri"/>
              </a:rPr>
              <a:t> της εξέλιξης µ</a:t>
            </a:r>
            <a:r>
              <a:rPr lang="el-GR" sz="1800" b="0" i="0" u="none" strike="noStrike" kern="1200" cap="none" spc="0" baseline="0" dirty="0" err="1">
                <a:solidFill>
                  <a:srgbClr val="000000"/>
                </a:solidFill>
                <a:uFillTx/>
                <a:latin typeface="Calibri"/>
              </a:rPr>
              <a:t>ιας</a:t>
            </a:r>
            <a:r>
              <a:rPr lang="el-GR" sz="1800" b="0" i="0" u="none" strike="noStrike" kern="1200" cap="none" spc="0" baseline="0" dirty="0">
                <a:solidFill>
                  <a:srgbClr val="000000"/>
                </a:solidFill>
                <a:uFillTx/>
                <a:latin typeface="Calibri"/>
              </a:rPr>
              <a:t> </a:t>
            </a:r>
            <a:r>
              <a:rPr lang="el-GR" sz="1800" b="0" i="0" u="none" strike="noStrike" kern="1200" cap="none" spc="0" baseline="0" dirty="0" err="1">
                <a:solidFill>
                  <a:srgbClr val="000000"/>
                </a:solidFill>
                <a:uFillTx/>
                <a:latin typeface="Calibri"/>
              </a:rPr>
              <a:t>συγκεκριµένης</a:t>
            </a:r>
            <a:r>
              <a:rPr lang="el-GR" sz="1800" b="0" i="0" u="none" strike="noStrike" kern="1200" cap="none" spc="0" baseline="0" dirty="0">
                <a:solidFill>
                  <a:srgbClr val="000000"/>
                </a:solidFill>
                <a:uFillTx/>
                <a:latin typeface="Calibri"/>
              </a:rPr>
              <a:t> έννοιας για διδακτικούς σκοπούς είναι µ</a:t>
            </a:r>
            <a:r>
              <a:rPr lang="el-GR" sz="1800" b="0" i="0" u="none" strike="noStrike" kern="1200" cap="none" spc="0" baseline="0" dirty="0" err="1">
                <a:solidFill>
                  <a:srgbClr val="000000"/>
                </a:solidFill>
                <a:uFillTx/>
                <a:latin typeface="Calibri"/>
              </a:rPr>
              <a:t>ια</a:t>
            </a:r>
            <a:r>
              <a:rPr lang="el-GR" sz="1800" b="0" i="0" u="none" strike="noStrike" kern="1200" cap="none" spc="0" baseline="0" dirty="0">
                <a:solidFill>
                  <a:srgbClr val="000000"/>
                </a:solidFill>
                <a:uFillTx/>
                <a:latin typeface="Calibri"/>
              </a:rPr>
              <a:t> διαδικασία είτε άνευ </a:t>
            </a:r>
            <a:r>
              <a:rPr lang="el-GR" sz="1800" b="0" i="0" u="none" strike="noStrike" kern="1200" cap="none" spc="0" baseline="0" dirty="0" err="1">
                <a:solidFill>
                  <a:srgbClr val="000000"/>
                </a:solidFill>
                <a:uFillTx/>
                <a:latin typeface="Calibri"/>
              </a:rPr>
              <a:t>νοήµατος</a:t>
            </a:r>
            <a:r>
              <a:rPr lang="el-GR" sz="1800" b="0" i="0" u="none" strike="noStrike" kern="1200" cap="none" spc="0" baseline="0" dirty="0">
                <a:solidFill>
                  <a:srgbClr val="000000"/>
                </a:solidFill>
                <a:uFillTx/>
                <a:latin typeface="Calibri"/>
              </a:rPr>
              <a:t> είτε που περικλείει κινδύνους παρεξήγησης. </a:t>
            </a:r>
            <a:r>
              <a:rPr lang="el-GR" sz="1800" b="0" i="0" u="sng" strike="noStrike" kern="1200" cap="none" spc="0" baseline="0" dirty="0">
                <a:solidFill>
                  <a:srgbClr val="000000"/>
                </a:solidFill>
                <a:uFillTx/>
                <a:latin typeface="Calibri"/>
              </a:rPr>
              <a:t>Διότι η ιστορία της Φυσικής χαρακτηρίζεται από αλλεπάλληλες αλλαγές </a:t>
            </a:r>
            <a:r>
              <a:rPr lang="el-GR" sz="1800" b="0" i="0" u="sng" strike="noStrike" kern="1200" cap="none" spc="0" baseline="0" dirty="0" err="1">
                <a:solidFill>
                  <a:srgbClr val="000000"/>
                </a:solidFill>
                <a:uFillTx/>
                <a:latin typeface="Calibri"/>
              </a:rPr>
              <a:t>Παραδείγµατος</a:t>
            </a:r>
            <a:r>
              <a:rPr lang="el-GR" sz="1800" b="0" i="0" u="sng" strike="noStrike" kern="1200" cap="none" spc="0" baseline="0" dirty="0">
                <a:solidFill>
                  <a:srgbClr val="000000"/>
                </a:solidFill>
                <a:uFillTx/>
                <a:latin typeface="Calibri"/>
              </a:rPr>
              <a:t> κατά </a:t>
            </a:r>
            <a:r>
              <a:rPr lang="en-US" sz="1800" b="0" i="0" u="sng" strike="noStrike" kern="1200" cap="none" spc="0" baseline="0" dirty="0">
                <a:solidFill>
                  <a:srgbClr val="000000"/>
                </a:solidFill>
                <a:uFillTx/>
                <a:latin typeface="Calibri"/>
              </a:rPr>
              <a:t>Kuhn</a:t>
            </a:r>
            <a:r>
              <a:rPr lang="el-GR" sz="1800" b="0" i="0" u="sng" strike="noStrike" kern="1200" cap="none" spc="0" baseline="0" dirty="0">
                <a:solidFill>
                  <a:srgbClr val="000000"/>
                </a:solidFill>
                <a:uFillTx/>
                <a:latin typeface="Calibri"/>
              </a:rPr>
              <a:t>, γεγονός που καθιστά τις έννοιες όπως τις διατύπωσαν διαφορετικοί </a:t>
            </a:r>
            <a:r>
              <a:rPr lang="el-GR" sz="1800" b="0" i="0" u="sng" strike="noStrike" kern="1200" cap="none" spc="0" baseline="0" dirty="0" err="1">
                <a:solidFill>
                  <a:srgbClr val="000000"/>
                </a:solidFill>
                <a:uFillTx/>
                <a:latin typeface="Calibri"/>
              </a:rPr>
              <a:t>επιστήµονες</a:t>
            </a:r>
            <a:r>
              <a:rPr lang="el-GR" sz="1800" b="0" i="0" u="sng" strike="noStrike" kern="1200" cap="none" spc="0" baseline="0" dirty="0">
                <a:solidFill>
                  <a:srgbClr val="000000"/>
                </a:solidFill>
                <a:uFillTx/>
                <a:latin typeface="Calibri"/>
              </a:rPr>
              <a:t> σε διαφορετικούς χρόνους «</a:t>
            </a:r>
            <a:r>
              <a:rPr lang="el-GR" sz="1800" b="0" i="0" u="sng" strike="noStrike" kern="1200" cap="none" spc="0" baseline="0" dirty="0" err="1">
                <a:solidFill>
                  <a:srgbClr val="000000"/>
                </a:solidFill>
                <a:uFillTx/>
                <a:latin typeface="Calibri"/>
              </a:rPr>
              <a:t>ασύ</a:t>
            </a:r>
            <a:r>
              <a:rPr lang="el-GR" sz="1800" b="0" i="0" u="sng" strike="noStrike" kern="1200" cap="none" spc="0" baseline="0" dirty="0">
                <a:solidFill>
                  <a:srgbClr val="000000"/>
                </a:solidFill>
                <a:uFillTx/>
                <a:latin typeface="Calibri"/>
              </a:rPr>
              <a:t>µµ</a:t>
            </a:r>
            <a:r>
              <a:rPr lang="el-GR" sz="1800" b="0" i="0" u="sng" strike="noStrike" kern="1200" cap="none" spc="0" baseline="0" dirty="0" err="1">
                <a:solidFill>
                  <a:srgbClr val="000000"/>
                </a:solidFill>
                <a:uFillTx/>
                <a:latin typeface="Calibri"/>
              </a:rPr>
              <a:t>ετρες</a:t>
            </a:r>
            <a:r>
              <a:rPr lang="el-GR" sz="1800" b="0" i="0" u="sng" strike="noStrike" kern="1200" cap="none" spc="0" baseline="0" dirty="0">
                <a:solidFill>
                  <a:srgbClr val="000000"/>
                </a:solidFill>
                <a:uFillTx/>
                <a:latin typeface="Calibri"/>
              </a:rPr>
              <a:t>» µ</a:t>
            </a:r>
            <a:r>
              <a:rPr lang="el-GR" sz="1800" b="0" i="0" u="sng" strike="noStrike" kern="1200" cap="none" spc="0" baseline="0" dirty="0" err="1">
                <a:solidFill>
                  <a:srgbClr val="000000"/>
                </a:solidFill>
                <a:uFillTx/>
                <a:latin typeface="Calibri"/>
              </a:rPr>
              <a:t>εταξύ</a:t>
            </a:r>
            <a:r>
              <a:rPr lang="el-GR" sz="1800" b="0" i="0" u="sng" strike="noStrike" kern="1200" cap="none" spc="0" baseline="0" dirty="0">
                <a:solidFill>
                  <a:srgbClr val="000000"/>
                </a:solidFill>
                <a:uFillTx/>
                <a:latin typeface="Calibri"/>
              </a:rPr>
              <a:t> τους. </a:t>
            </a:r>
            <a:r>
              <a:rPr lang="el-GR" sz="1800" b="0" i="0" u="none" strike="noStrike" kern="1200" cap="none" spc="0" baseline="0" dirty="0">
                <a:solidFill>
                  <a:srgbClr val="000000"/>
                </a:solidFill>
                <a:uFillTx/>
                <a:latin typeface="Calibri"/>
              </a:rPr>
              <a:t>Λ.χ. η έννοια της </a:t>
            </a:r>
            <a:r>
              <a:rPr lang="el-GR" sz="1800" b="0" i="0" u="none" strike="noStrike" kern="1200" cap="none" spc="0" baseline="0" dirty="0" err="1">
                <a:solidFill>
                  <a:srgbClr val="000000"/>
                </a:solidFill>
                <a:uFillTx/>
                <a:latin typeface="Calibri"/>
              </a:rPr>
              <a:t>Δύναµης</a:t>
            </a:r>
            <a:r>
              <a:rPr lang="el-GR" sz="1800" b="0" i="0" u="none" strike="noStrike" kern="1200" cap="none" spc="0" baseline="0" dirty="0">
                <a:solidFill>
                  <a:srgbClr val="000000"/>
                </a:solidFill>
                <a:uFillTx/>
                <a:latin typeface="Calibri"/>
              </a:rPr>
              <a:t> στον </a:t>
            </a:r>
            <a:r>
              <a:rPr lang="el-GR" sz="1800" b="0" i="0" u="none" strike="noStrike" kern="1200" cap="none" spc="0" baseline="0" dirty="0" err="1">
                <a:solidFill>
                  <a:srgbClr val="000000"/>
                </a:solidFill>
                <a:uFillTx/>
                <a:latin typeface="Calibri"/>
              </a:rPr>
              <a:t>Αριστοτελισµό</a:t>
            </a:r>
            <a:r>
              <a:rPr lang="el-GR" sz="1800" b="0" i="0" u="none" strike="noStrike" kern="1200" cap="none" spc="0" baseline="0" dirty="0">
                <a:solidFill>
                  <a:srgbClr val="000000"/>
                </a:solidFill>
                <a:uFillTx/>
                <a:latin typeface="Calibri"/>
              </a:rPr>
              <a:t> είναι µ</a:t>
            </a:r>
            <a:r>
              <a:rPr lang="el-GR" sz="1800" b="0" i="0" u="none" strike="noStrike" kern="1200" cap="none" spc="0" baseline="0" dirty="0" err="1">
                <a:solidFill>
                  <a:srgbClr val="000000"/>
                </a:solidFill>
                <a:uFillTx/>
                <a:latin typeface="Calibri"/>
              </a:rPr>
              <a:t>ια</a:t>
            </a:r>
            <a:r>
              <a:rPr lang="el-GR" sz="1800" b="0" i="0" u="none" strike="noStrike" kern="1200" cap="none" spc="0" baseline="0" dirty="0">
                <a:solidFill>
                  <a:srgbClr val="000000"/>
                </a:solidFill>
                <a:uFillTx/>
                <a:latin typeface="Calibri"/>
              </a:rPr>
              <a:t> έννοια που ενυπάρχει µ</a:t>
            </a:r>
            <a:r>
              <a:rPr lang="el-GR" sz="1800" b="0" i="0" u="none" strike="noStrike" kern="1200" cap="none" spc="0" baseline="0" dirty="0" err="1">
                <a:solidFill>
                  <a:srgbClr val="000000"/>
                </a:solidFill>
                <a:uFillTx/>
                <a:latin typeface="Calibri"/>
              </a:rPr>
              <a:t>έσα</a:t>
            </a:r>
            <a:r>
              <a:rPr lang="el-GR" sz="1800" b="0" i="0" u="none" strike="noStrike" kern="1200" cap="none" spc="0" baseline="0" dirty="0">
                <a:solidFill>
                  <a:srgbClr val="000000"/>
                </a:solidFill>
                <a:uFillTx/>
                <a:latin typeface="Calibri"/>
              </a:rPr>
              <a:t> στα υλικά </a:t>
            </a:r>
            <a:r>
              <a:rPr lang="el-GR" sz="1800" b="0" i="0" u="none" strike="noStrike" kern="1200" cap="none" spc="0" baseline="0" dirty="0" err="1">
                <a:solidFill>
                  <a:srgbClr val="000000"/>
                </a:solidFill>
                <a:uFillTx/>
                <a:latin typeface="Calibri"/>
              </a:rPr>
              <a:t>σώµατα</a:t>
            </a:r>
            <a:r>
              <a:rPr lang="el-GR" sz="1800" b="0" i="0" u="none" strike="noStrike" kern="1200" cap="none" spc="0" baseline="0" dirty="0">
                <a:solidFill>
                  <a:srgbClr val="000000"/>
                </a:solidFill>
                <a:uFillTx/>
                <a:latin typeface="Calibri"/>
              </a:rPr>
              <a:t> από την αρχή του </a:t>
            </a:r>
            <a:r>
              <a:rPr lang="el-GR" sz="1800" b="0" i="0" u="none" strike="noStrike" kern="1200" cap="none" spc="0" baseline="0" dirty="0" err="1">
                <a:solidFill>
                  <a:srgbClr val="000000"/>
                </a:solidFill>
                <a:uFillTx/>
                <a:latin typeface="Calibri"/>
              </a:rPr>
              <a:t>κόσµου</a:t>
            </a:r>
            <a:r>
              <a:rPr lang="el-GR" sz="1800" b="0" i="0" u="none" strike="noStrike" kern="1200" cap="none" spc="0" baseline="0" dirty="0">
                <a:solidFill>
                  <a:srgbClr val="000000"/>
                </a:solidFill>
                <a:uFillTx/>
                <a:latin typeface="Calibri"/>
              </a:rPr>
              <a:t>. Κάτι που δεν συνάδει σε τίποτε µε την έννοια που της απέδωσε ο Νεύτωνας. Συνεπώς δεν θα πρέπει µε κανένα τρόπο οι µ</a:t>
            </a:r>
            <a:r>
              <a:rPr lang="el-GR" sz="1800" b="0" i="0" u="none" strike="noStrike" kern="1200" cap="none" spc="0" baseline="0" dirty="0" err="1">
                <a:solidFill>
                  <a:srgbClr val="000000"/>
                </a:solidFill>
                <a:uFillTx/>
                <a:latin typeface="Calibri"/>
              </a:rPr>
              <a:t>αθητές</a:t>
            </a:r>
            <a:r>
              <a:rPr lang="el-GR" sz="1800" b="0" i="0" u="none" strike="noStrike" kern="1200" cap="none" spc="0" baseline="0" dirty="0">
                <a:solidFill>
                  <a:srgbClr val="000000"/>
                </a:solidFill>
                <a:uFillTx/>
                <a:latin typeface="Calibri"/>
              </a:rPr>
              <a:t> να οδηγηθούν προς τη σκέψη πως η έννοια έχει εξελιχθεί ανά τους αιώνες και πως απλά άλλαξε η οπτική των </a:t>
            </a:r>
            <a:r>
              <a:rPr lang="el-GR" sz="1800" b="0" i="0" u="none" strike="noStrike" kern="1200" cap="none" spc="0" baseline="0" dirty="0" err="1">
                <a:solidFill>
                  <a:srgbClr val="000000"/>
                </a:solidFill>
                <a:uFillTx/>
                <a:latin typeface="Calibri"/>
              </a:rPr>
              <a:t>επιστηµόνων</a:t>
            </a:r>
            <a:r>
              <a:rPr lang="el-GR" sz="1800" b="0" i="0" u="none" strike="noStrike" kern="1200" cap="none" spc="0" baseline="0" dirty="0">
                <a:solidFill>
                  <a:srgbClr val="000000"/>
                </a:solidFill>
                <a:uFillTx/>
                <a:latin typeface="Calibri"/>
              </a:rPr>
              <a:t> στη διάρκεια της </a:t>
            </a:r>
            <a:r>
              <a:rPr lang="el-GR" sz="1800" b="0" i="0" u="none" strike="noStrike" kern="1200" cap="none" spc="0" baseline="0" dirty="0" err="1">
                <a:solidFill>
                  <a:srgbClr val="000000"/>
                </a:solidFill>
                <a:uFillTx/>
                <a:latin typeface="Calibri"/>
              </a:rPr>
              <a:t>επιστηµονικής</a:t>
            </a:r>
            <a:r>
              <a:rPr lang="el-GR" sz="1800" b="0" i="0" u="none" strike="noStrike" kern="1200" cap="none" spc="0" baseline="0" dirty="0">
                <a:solidFill>
                  <a:srgbClr val="000000"/>
                </a:solidFill>
                <a:uFillTx/>
                <a:latin typeface="Calibri"/>
              </a:rPr>
              <a:t> επανάστασης. Οι περισσότερες έννοιες στη Φυσική έχουν υποστεί ριζικές, επαναστατικές αλλαγές. Δεν έχουν εξελιχθεί.</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Calibri"/>
              </a:rPr>
              <a:t>Αντίθετα, στη Βιολογία, επειδή ακριβώς </a:t>
            </a:r>
            <a:r>
              <a:rPr lang="el-GR" sz="1800" b="1" i="0" u="none" strike="noStrike" kern="1200" cap="none" spc="0" baseline="0" dirty="0" err="1">
                <a:solidFill>
                  <a:srgbClr val="000000"/>
                </a:solidFill>
                <a:uFillTx/>
                <a:latin typeface="Calibri"/>
              </a:rPr>
              <a:t>έχουµε</a:t>
            </a:r>
            <a:r>
              <a:rPr lang="el-GR" sz="1800" b="1" i="0" u="none" strike="noStrike" kern="1200" cap="none" spc="0" baseline="0" dirty="0">
                <a:solidFill>
                  <a:srgbClr val="000000"/>
                </a:solidFill>
                <a:uFillTx/>
                <a:latin typeface="Calibri"/>
              </a:rPr>
              <a:t> µία µόνο αλλαγή </a:t>
            </a:r>
            <a:r>
              <a:rPr lang="el-GR" sz="1800" b="1" i="0" u="none" strike="noStrike" kern="1200" cap="none" spc="0" baseline="0" dirty="0" err="1">
                <a:solidFill>
                  <a:srgbClr val="000000"/>
                </a:solidFill>
                <a:uFillTx/>
                <a:latin typeface="Calibri"/>
              </a:rPr>
              <a:t>παραδείγµατος</a:t>
            </a:r>
            <a:r>
              <a:rPr lang="el-GR" sz="1800" b="1" i="0" u="none" strike="noStrike" kern="1200" cap="none" spc="0" baseline="0" dirty="0">
                <a:solidFill>
                  <a:srgbClr val="000000"/>
                </a:solidFill>
                <a:uFillTx/>
                <a:latin typeface="Calibri"/>
              </a:rPr>
              <a:t>, αυτήν από τον </a:t>
            </a:r>
            <a:r>
              <a:rPr lang="el-GR" sz="1800" b="1" i="0" u="none" strike="noStrike" kern="1200" cap="none" spc="0" baseline="0" dirty="0" err="1">
                <a:solidFill>
                  <a:srgbClr val="000000"/>
                </a:solidFill>
                <a:uFillTx/>
                <a:latin typeface="Calibri"/>
              </a:rPr>
              <a:t>Αριστοτελισµό</a:t>
            </a:r>
            <a:r>
              <a:rPr lang="el-GR" sz="1800" b="1" i="0" u="none" strike="noStrike" kern="1200" cap="none" spc="0" baseline="0" dirty="0">
                <a:solidFill>
                  <a:srgbClr val="000000"/>
                </a:solidFill>
                <a:uFillTx/>
                <a:latin typeface="Calibri"/>
              </a:rPr>
              <a:t> στο </a:t>
            </a:r>
            <a:r>
              <a:rPr lang="el-GR" sz="1800" b="1" i="0" u="none" strike="noStrike" kern="1200" cap="none" spc="0" baseline="0" dirty="0" err="1">
                <a:solidFill>
                  <a:srgbClr val="000000"/>
                </a:solidFill>
                <a:uFillTx/>
                <a:latin typeface="Calibri"/>
              </a:rPr>
              <a:t>Δαρβινισµό</a:t>
            </a:r>
            <a:r>
              <a:rPr lang="el-GR" sz="1800" b="0" i="0" u="none" strike="noStrike" kern="1200" cap="none" spc="0" baseline="0" dirty="0">
                <a:solidFill>
                  <a:srgbClr val="000000"/>
                </a:solidFill>
                <a:uFillTx/>
                <a:latin typeface="Calibri"/>
              </a:rPr>
              <a:t>, η λογική της ιστορικής εξέλιξης των εννοιών όχι µόνο δεν είναι απορριπτέα, αλλά είναι επιβεβλημένη. </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err="1">
                <a:solidFill>
                  <a:srgbClr val="000000"/>
                </a:solidFill>
                <a:uFillTx/>
                <a:latin typeface="Calibri"/>
              </a:rPr>
              <a:t>Εποµένως</a:t>
            </a:r>
            <a:r>
              <a:rPr lang="el-GR" sz="1800" b="0" i="0" u="none" strike="noStrike" kern="1200" cap="none" spc="0" baseline="0" dirty="0">
                <a:solidFill>
                  <a:srgbClr val="000000"/>
                </a:solidFill>
                <a:uFillTx/>
                <a:latin typeface="Calibri"/>
              </a:rPr>
              <a:t>, η ιστορία ως ιστορική πορεία των εννοιών συνιστά βασικό στοιχείο της πορείας της εννοιολογικής αλλαγής στη διδασκαλία της βιολογίας. Εδώ, η ιστορική πορεία µ</a:t>
            </a:r>
            <a:r>
              <a:rPr lang="el-GR" sz="1800" b="0" i="0" u="none" strike="noStrike" kern="1200" cap="none" spc="0" baseline="0" dirty="0" err="1">
                <a:solidFill>
                  <a:srgbClr val="000000"/>
                </a:solidFill>
                <a:uFillTx/>
                <a:latin typeface="Calibri"/>
              </a:rPr>
              <a:t>ιας</a:t>
            </a:r>
            <a:r>
              <a:rPr lang="el-GR" sz="1800" b="0" i="0" u="none" strike="noStrike" kern="1200" cap="none" spc="0" baseline="0" dirty="0">
                <a:solidFill>
                  <a:srgbClr val="000000"/>
                </a:solidFill>
                <a:uFillTx/>
                <a:latin typeface="Calibri"/>
              </a:rPr>
              <a:t> έννοιας συνιστά την ουσία της ίδιας της </a:t>
            </a:r>
            <a:r>
              <a:rPr lang="el-GR" sz="1800" b="0" i="0" u="none" strike="noStrike" kern="1200" cap="none" spc="0" baseline="0" dirty="0" err="1">
                <a:solidFill>
                  <a:srgbClr val="000000"/>
                </a:solidFill>
                <a:uFillTx/>
                <a:latin typeface="Calibri"/>
              </a:rPr>
              <a:t>επιστηµονικής</a:t>
            </a:r>
            <a:r>
              <a:rPr lang="el-GR" sz="1800" b="0" i="0" u="none" strike="noStrike" kern="1200" cap="none" spc="0" baseline="0" dirty="0">
                <a:solidFill>
                  <a:srgbClr val="000000"/>
                </a:solidFill>
                <a:uFillTx/>
                <a:latin typeface="Calibri"/>
              </a:rPr>
              <a:t> διαδικασίας: </a:t>
            </a:r>
            <a:r>
              <a:rPr lang="el-GR" sz="1800" b="0" i="0" u="sng" strike="noStrike" kern="1200" cap="none" spc="0" baseline="0" dirty="0">
                <a:solidFill>
                  <a:srgbClr val="000000"/>
                </a:solidFill>
                <a:uFillTx/>
                <a:latin typeface="Calibri"/>
              </a:rPr>
              <a:t>Η ιστορικότητα των εννοιών είναι η ίδια η </a:t>
            </a:r>
            <a:r>
              <a:rPr lang="el-GR" sz="1800" b="0" i="0" u="sng" strike="noStrike" kern="1200" cap="none" spc="0" baseline="0" dirty="0" err="1">
                <a:solidFill>
                  <a:srgbClr val="000000"/>
                </a:solidFill>
                <a:uFillTx/>
                <a:latin typeface="Calibri"/>
              </a:rPr>
              <a:t>επιστηµονική</a:t>
            </a:r>
            <a:r>
              <a:rPr lang="el-GR" sz="1800" b="0" i="0" u="sng" strike="noStrike" kern="1200" cap="none" spc="0" baseline="0" dirty="0">
                <a:solidFill>
                  <a:srgbClr val="000000"/>
                </a:solidFill>
                <a:uFillTx/>
                <a:latin typeface="Calibri"/>
              </a:rPr>
              <a:t> µ</a:t>
            </a:r>
            <a:r>
              <a:rPr lang="el-GR" sz="1800" b="0" i="0" u="sng" strike="noStrike" kern="1200" cap="none" spc="0" baseline="0" dirty="0" err="1">
                <a:solidFill>
                  <a:srgbClr val="000000"/>
                </a:solidFill>
                <a:uFillTx/>
                <a:latin typeface="Calibri"/>
              </a:rPr>
              <a:t>έθοδος</a:t>
            </a:r>
            <a:r>
              <a:rPr lang="el-GR" sz="1800" b="0" i="0" u="sng" strike="noStrike" kern="1200" cap="none" spc="0" baseline="0" dirty="0">
                <a:solidFill>
                  <a:srgbClr val="000000"/>
                </a:solidFill>
                <a:uFillTx/>
                <a:latin typeface="Calibri"/>
              </a:rPr>
              <a:t>.</a:t>
            </a:r>
            <a:endParaRPr lang="en-US" sz="1800" b="0" i="0" u="sng" strike="noStrike" kern="1200" cap="none" spc="0" baseline="0" dirty="0">
              <a:solidFill>
                <a:srgbClr val="000000"/>
              </a:solidFill>
              <a:uFillTx/>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88C2B9-8F7F-4E53-9A64-C239B1E10F0C}"/>
              </a:ext>
            </a:extLst>
          </p:cNvPr>
          <p:cNvSpPr txBox="1">
            <a:spLocks noGrp="1"/>
          </p:cNvSpPr>
          <p:nvPr>
            <p:ph type="title"/>
          </p:nvPr>
        </p:nvSpPr>
        <p:spPr/>
        <p:txBody>
          <a:bodyPr/>
          <a:lstStyle/>
          <a:p>
            <a:pPr lvl="0"/>
            <a:r>
              <a:rPr lang="el-GR"/>
              <a:t>Τυπολογική και Πληθυσμιακή οπτική</a:t>
            </a:r>
            <a:endParaRPr lang="en-US"/>
          </a:p>
        </p:txBody>
      </p:sp>
      <p:sp>
        <p:nvSpPr>
          <p:cNvPr id="3" name="TextBox 3">
            <a:extLst>
              <a:ext uri="{FF2B5EF4-FFF2-40B4-BE49-F238E27FC236}">
                <a16:creationId xmlns:a16="http://schemas.microsoft.com/office/drawing/2014/main" id="{FB56A6C3-696B-43CC-9F75-F15FF068216E}"/>
              </a:ext>
            </a:extLst>
          </p:cNvPr>
          <p:cNvSpPr txBox="1"/>
          <p:nvPr/>
        </p:nvSpPr>
        <p:spPr>
          <a:xfrm>
            <a:off x="1919535" y="1844820"/>
            <a:ext cx="8136907"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Ο κόσμος της Βιολογίας είναι ο κόσμος των ΛΑΘΩΝ: που συμβαίνουν </a:t>
            </a:r>
            <a:r>
              <a:rPr lang="el-GR" sz="1800" b="1" i="0" u="none" strike="noStrike" kern="1200" cap="none" spc="0" baseline="0">
                <a:solidFill>
                  <a:srgbClr val="000000"/>
                </a:solidFill>
                <a:uFillTx/>
                <a:latin typeface="Times New Roman" pitchFamily="18"/>
                <a:ea typeface="Calibri" pitchFamily="34"/>
              </a:rPr>
              <a:t>συνεχώς</a:t>
            </a:r>
            <a:r>
              <a:rPr lang="el-GR" sz="1800" b="0" i="0" u="none" strike="noStrike" kern="1200" cap="none" spc="0" baseline="0">
                <a:solidFill>
                  <a:srgbClr val="000000"/>
                </a:solidFill>
                <a:uFillTx/>
                <a:latin typeface="Times New Roman" pitchFamily="18"/>
                <a:ea typeface="Calibri" pitchFamily="34"/>
              </a:rPr>
              <a:t> και είναι </a:t>
            </a:r>
            <a:r>
              <a:rPr lang="el-GR" sz="1800" b="1" i="0" u="none" strike="noStrike" kern="1200" cap="none" spc="0" baseline="0">
                <a:solidFill>
                  <a:srgbClr val="000000"/>
                </a:solidFill>
                <a:uFillTx/>
                <a:latin typeface="Times New Roman" pitchFamily="18"/>
                <a:ea typeface="Calibri" pitchFamily="34"/>
              </a:rPr>
              <a:t>ΤΥΧΑΙΑ</a:t>
            </a:r>
            <a:r>
              <a:rPr lang="el-GR" sz="1800" b="0" i="0" u="none" strike="noStrike" kern="1200" cap="none" spc="0" baseline="0">
                <a:solidFill>
                  <a:srgbClr val="000000"/>
                </a:solidFill>
                <a:uFillTx/>
                <a:latin typeface="Times New Roman" pitchFamily="18"/>
                <a:ea typeface="Calibri"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Έννοια Μεταλλάξεων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Φυσική Επιλογή: Ενώ οι Μεταλλάξεις συμβαίνουν στα ΑΤΟΜΑ η ΦΕ για να δράσει χρειάζεται τον ΠΛΗΘΥΣΜΟ.</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Για όλους αυτούς τους λόγους, θεωρούμε απαραίτητο να κάνουμε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Α. Μία Γενική Εισαγωγή στην Θεωρία της Εξέλιξης μέσω Φυσικής Επιλογής (Ειδικό τρίωρο). Έμφαση στην κατανόηση της «Πληθυσμιακής Οπτικής».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Β. Εξοικείωση με την «Επιστημονική Μέθοδο» είτε ως «Παραδεδεγμένη Άποψη- Επαληθευσιμότητα»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είτε ως Διαψευσιμότητα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είτε ως Επιστημονική Επανάσταση και αλλαγή Παραδείγματος.</a:t>
            </a:r>
            <a:endParaRPr lang="en-US" sz="1800" b="0" i="0" u="none" strike="noStrike" kern="1200" cap="none" spc="0" baseline="0">
              <a:solidFill>
                <a:srgbClr val="000000"/>
              </a:solidFill>
              <a:uFillTx/>
              <a:latin typeface="Calibri" pitchFamily="34"/>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5F7C-0882-444E-A54E-DF8892083856}"/>
              </a:ext>
            </a:extLst>
          </p:cNvPr>
          <p:cNvSpPr>
            <a:spLocks noGrp="1"/>
          </p:cNvSpPr>
          <p:nvPr>
            <p:ph type="title"/>
          </p:nvPr>
        </p:nvSpPr>
        <p:spPr/>
        <p:txBody>
          <a:bodyPr/>
          <a:lstStyle/>
          <a:p>
            <a:r>
              <a:rPr lang="el-GR" b="1" dirty="0"/>
              <a:t>Υποχρεώσεις σας</a:t>
            </a:r>
            <a:endParaRPr lang="en-US" b="1" dirty="0"/>
          </a:p>
        </p:txBody>
      </p:sp>
      <p:sp>
        <p:nvSpPr>
          <p:cNvPr id="3" name="Content Placeholder 2">
            <a:extLst>
              <a:ext uri="{FF2B5EF4-FFF2-40B4-BE49-F238E27FC236}">
                <a16:creationId xmlns:a16="http://schemas.microsoft.com/office/drawing/2014/main" id="{18EC71FC-DF12-460D-9C66-2FF0719AC7B7}"/>
              </a:ext>
            </a:extLst>
          </p:cNvPr>
          <p:cNvSpPr>
            <a:spLocks noGrp="1"/>
          </p:cNvSpPr>
          <p:nvPr>
            <p:ph idx="1"/>
          </p:nvPr>
        </p:nvSpPr>
        <p:spPr/>
        <p:txBody>
          <a:bodyPr>
            <a:normAutofit/>
          </a:bodyPr>
          <a:lstStyle/>
          <a:p>
            <a:r>
              <a:rPr lang="el-GR" dirty="0"/>
              <a:t>Αξιολόγηση Μαθήματος: </a:t>
            </a:r>
          </a:p>
          <a:p>
            <a:r>
              <a:rPr lang="el-GR" b="1" u="sng" dirty="0"/>
              <a:t>Α΄ΕΠΙΛΟΓΗ: </a:t>
            </a:r>
            <a:r>
              <a:rPr lang="en-US" dirty="0"/>
              <a:t>5</a:t>
            </a:r>
            <a:r>
              <a:rPr lang="el-GR" dirty="0"/>
              <a:t>0% από τελική αξιολόγηση, κυρίως Ερωτήσεις Πολ. Επιλογής (ΕΠΕ) +?σύντομο θέμα ανάπτυξης. Προσοχή στις ΕΠΕ στη διάρκεια των μαθημάτων. + </a:t>
            </a:r>
            <a:r>
              <a:rPr lang="en-US" dirty="0"/>
              <a:t>5</a:t>
            </a:r>
            <a:r>
              <a:rPr lang="el-GR" dirty="0"/>
              <a:t>0% της βαθμολογίας από μία σύντομη εργασία 2.500 -3000 Λέξεων. </a:t>
            </a:r>
          </a:p>
          <a:p>
            <a:pPr marL="0" indent="0">
              <a:buNone/>
            </a:pPr>
            <a:r>
              <a:rPr lang="el-GR" b="1" u="sng" dirty="0"/>
              <a:t>Β΄ΕΠΙΛΟΓΗ:</a:t>
            </a:r>
            <a:endParaRPr lang="el-GR" dirty="0"/>
          </a:p>
          <a:p>
            <a:r>
              <a:rPr lang="el-GR" dirty="0"/>
              <a:t>100% από τελική αξιολόγηση, κυρίως Ερωτήσεις Πολ. Επιλογής (ΕΠΕ) +σύντομο θέμα ανάπτυξης. Προσοχή στις ΕΠΕ στη διάρκεια των μαθημάτων.</a:t>
            </a:r>
            <a:endParaRPr lang="en-US" dirty="0"/>
          </a:p>
        </p:txBody>
      </p:sp>
    </p:spTree>
    <p:extLst>
      <p:ext uri="{BB962C8B-B14F-4D97-AF65-F5344CB8AC3E}">
        <p14:creationId xmlns:p14="http://schemas.microsoft.com/office/powerpoint/2010/main" val="393022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58655D-7D25-4BCA-86CF-F76F9EC05160}"/>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l-GR" sz="2000" kern="1200" dirty="0">
                <a:latin typeface="+mj-lt"/>
                <a:ea typeface="+mj-ea"/>
                <a:cs typeface="+mj-cs"/>
              </a:rPr>
              <a:t>Σε ότι αφορά εμένα, =5 τρίωρα + τελική αξιολόγηση, κάπου στο τέλος Ιουνίου</a:t>
            </a:r>
            <a:endParaRPr lang="en-US" sz="2000" kern="1200" dirty="0">
              <a:latin typeface="+mj-lt"/>
              <a:ea typeface="+mj-ea"/>
              <a:cs typeface="+mj-cs"/>
            </a:endParaRPr>
          </a:p>
        </p:txBody>
      </p:sp>
      <p:sp>
        <p:nvSpPr>
          <p:cNvPr id="3" name="Υπότιτλος 2">
            <a:extLst>
              <a:ext uri="{FF2B5EF4-FFF2-40B4-BE49-F238E27FC236}">
                <a16:creationId xmlns:a16="http://schemas.microsoft.com/office/drawing/2014/main" id="{C82D8004-5C88-4732-B3B8-4E906BCF67A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l-GR" dirty="0">
                <a:solidFill>
                  <a:srgbClr val="000000"/>
                </a:solidFill>
              </a:rPr>
              <a:t>Κυριάκος Αθανασίου, </a:t>
            </a:r>
            <a:r>
              <a:rPr lang="el-GR" dirty="0" err="1">
                <a:solidFill>
                  <a:srgbClr val="000000"/>
                </a:solidFill>
              </a:rPr>
              <a:t>ομ</a:t>
            </a:r>
            <a:r>
              <a:rPr lang="el-GR" dirty="0">
                <a:solidFill>
                  <a:srgbClr val="000000"/>
                </a:solidFill>
              </a:rPr>
              <a:t>. Καθηγητής ΕΚΠΑ</a:t>
            </a:r>
            <a:endParaRPr lang="en-US" dirty="0">
              <a:solidFill>
                <a:srgbClr val="000000"/>
              </a:solidFill>
            </a:endParaRPr>
          </a:p>
          <a:p>
            <a:pPr indent="-228600" algn="l">
              <a:buFont typeface="Arial" panose="020B0604020202020204" pitchFamily="34" charset="0"/>
              <a:buChar char="•"/>
            </a:pPr>
            <a:endParaRPr lang="el-GR" dirty="0">
              <a:solidFill>
                <a:srgbClr val="000000"/>
              </a:solidFill>
            </a:endParaRPr>
          </a:p>
          <a:p>
            <a:pPr indent="-228600" algn="l">
              <a:buFont typeface="Arial" panose="020B0604020202020204" pitchFamily="34" charset="0"/>
              <a:buChar char="•"/>
            </a:pPr>
            <a:r>
              <a:rPr lang="en-US" dirty="0">
                <a:solidFill>
                  <a:srgbClr val="000000"/>
                </a:solidFill>
                <a:hlinkClick r:id="rId2"/>
              </a:rPr>
              <a:t>https://www.researchgate.net/profile/Kyriacos-Athanasiou</a:t>
            </a:r>
            <a:r>
              <a:rPr lang="el-GR" dirty="0">
                <a:solidFill>
                  <a:srgbClr val="000000"/>
                </a:solidFill>
              </a:rPr>
              <a:t> </a:t>
            </a:r>
          </a:p>
          <a:p>
            <a:pPr algn="l"/>
            <a:endParaRPr lang="el-GR" dirty="0">
              <a:solidFill>
                <a:srgbClr val="000000"/>
              </a:solidFill>
              <a:hlinkClick r:id="rId3"/>
            </a:endParaRPr>
          </a:p>
          <a:p>
            <a:pPr algn="l"/>
            <a:r>
              <a:rPr lang="en-US" dirty="0">
                <a:solidFill>
                  <a:srgbClr val="000000"/>
                </a:solidFill>
                <a:hlinkClick r:id="rId3"/>
              </a:rPr>
              <a:t>kathanasv@gmail.com</a:t>
            </a:r>
            <a:r>
              <a:rPr lang="en-US" dirty="0">
                <a:solidFill>
                  <a:srgbClr val="000000"/>
                </a:solidFill>
              </a:rPr>
              <a:t> </a:t>
            </a:r>
          </a:p>
          <a:p>
            <a:pPr algn="l"/>
            <a:r>
              <a:rPr lang="en-US" dirty="0">
                <a:solidFill>
                  <a:srgbClr val="000000"/>
                </a:solidFill>
                <a:hlinkClick r:id="rId4"/>
              </a:rPr>
              <a:t>kathanas@ecd.uoa.gr</a:t>
            </a:r>
            <a:r>
              <a:rPr lang="en-US" dirty="0">
                <a:solidFill>
                  <a:srgbClr val="000000"/>
                </a:solidFill>
              </a:rPr>
              <a:t> </a:t>
            </a:r>
            <a:endParaRPr lang="el-GR" dirty="0">
              <a:solidFill>
                <a:srgbClr val="000000"/>
              </a:solidFill>
            </a:endParaRPr>
          </a:p>
          <a:p>
            <a:pPr algn="l"/>
            <a:r>
              <a:rPr lang="el-GR" dirty="0" err="1">
                <a:solidFill>
                  <a:srgbClr val="000000"/>
                </a:solidFill>
              </a:rPr>
              <a:t>Τηλ</a:t>
            </a:r>
            <a:r>
              <a:rPr lang="el-GR" dirty="0">
                <a:solidFill>
                  <a:srgbClr val="000000"/>
                </a:solidFill>
              </a:rPr>
              <a:t>. 6932540472</a:t>
            </a:r>
            <a:endParaRPr lang="en-US" dirty="0">
              <a:solidFill>
                <a:srgbClr val="000000"/>
              </a:solidFill>
            </a:endParaRPr>
          </a:p>
        </p:txBody>
      </p:sp>
    </p:spTree>
    <p:extLst>
      <p:ext uri="{BB962C8B-B14F-4D97-AF65-F5344CB8AC3E}">
        <p14:creationId xmlns:p14="http://schemas.microsoft.com/office/powerpoint/2010/main" val="40000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0B75A9-B4F9-4ECF-AE39-448279E35F5A}"/>
              </a:ext>
            </a:extLst>
          </p:cNvPr>
          <p:cNvSpPr>
            <a:spLocks noGrp="1"/>
          </p:cNvSpPr>
          <p:nvPr>
            <p:ph type="title"/>
          </p:nvPr>
        </p:nvSpPr>
        <p:spPr>
          <a:xfrm>
            <a:off x="838200" y="365125"/>
            <a:ext cx="10515600" cy="810937"/>
          </a:xfrm>
        </p:spPr>
        <p:txBody>
          <a:bodyPr/>
          <a:lstStyle/>
          <a:p>
            <a:r>
              <a:rPr lang="en-US" dirty="0"/>
              <a:t>Site </a:t>
            </a:r>
            <a:r>
              <a:rPr lang="el-GR" dirty="0"/>
              <a:t>ΜΑΘΗΜΑΤΟΣ</a:t>
            </a:r>
            <a:endParaRPr lang="en-US" dirty="0"/>
          </a:p>
        </p:txBody>
      </p:sp>
      <p:sp>
        <p:nvSpPr>
          <p:cNvPr id="3" name="Θέση περιεχομένου 2">
            <a:extLst>
              <a:ext uri="{FF2B5EF4-FFF2-40B4-BE49-F238E27FC236}">
                <a16:creationId xmlns:a16="http://schemas.microsoft.com/office/drawing/2014/main" id="{CC52C6BD-5F59-43EF-9AE5-E78F655104EC}"/>
              </a:ext>
            </a:extLst>
          </p:cNvPr>
          <p:cNvSpPr>
            <a:spLocks noGrp="1"/>
          </p:cNvSpPr>
          <p:nvPr>
            <p:ph idx="1"/>
          </p:nvPr>
        </p:nvSpPr>
        <p:spPr>
          <a:xfrm>
            <a:off x="1103016" y="1330599"/>
            <a:ext cx="10970172" cy="5162275"/>
          </a:xfrm>
        </p:spPr>
        <p:txBody>
          <a:bodyPr>
            <a:normAutofit/>
          </a:bodyPr>
          <a:lstStyle/>
          <a:p>
            <a:pPr marL="0" indent="0">
              <a:buNone/>
            </a:pPr>
            <a:endParaRPr lang="el-GR" u="sng" dirty="0"/>
          </a:p>
          <a:p>
            <a:pPr marL="0" indent="0">
              <a:buNone/>
            </a:pPr>
            <a:r>
              <a:rPr lang="el-GR" u="sng" dirty="0"/>
              <a:t>ΕΝΑΛΛΑΚΤΙΚΑ: </a:t>
            </a:r>
          </a:p>
          <a:p>
            <a:pPr marL="0" indent="0">
              <a:buNone/>
            </a:pPr>
            <a:r>
              <a:rPr lang="el-GR" dirty="0"/>
              <a:t>Πηγαίνετε στο </a:t>
            </a:r>
            <a:r>
              <a:rPr lang="en-US" dirty="0"/>
              <a:t>GOOGLE </a:t>
            </a:r>
            <a:r>
              <a:rPr lang="el-GR" dirty="0"/>
              <a:t>και ζητάτε: </a:t>
            </a:r>
            <a:r>
              <a:rPr lang="en-US" b="1" u="sng" dirty="0"/>
              <a:t>E-class- EKPA,</a:t>
            </a:r>
            <a:r>
              <a:rPr lang="el-GR" dirty="0"/>
              <a:t>           Μαθήματα   </a:t>
            </a:r>
          </a:p>
          <a:p>
            <a:pPr marL="0" indent="0">
              <a:buNone/>
            </a:pPr>
            <a:r>
              <a:rPr lang="en-US" altLang="en-US" dirty="0" err="1">
                <a:latin typeface="Arial" panose="020B0604020202020204" pitchFamily="34" charset="0"/>
                <a:hlinkClick r:id="rId2"/>
              </a:rPr>
              <a:t>Εκ</a:t>
            </a:r>
            <a:r>
              <a:rPr lang="en-US" altLang="en-US" dirty="0">
                <a:latin typeface="Arial" panose="020B0604020202020204" pitchFamily="34" charset="0"/>
                <a:hlinkClick r:id="rId2"/>
              </a:rPr>
              <a:t>παίδευσης και Αγωγής στην Προσχολική Ηλικία</a:t>
            </a:r>
            <a:r>
              <a:rPr lang="en-US" altLang="en-US" dirty="0">
                <a:latin typeface="Arial" panose="020B0604020202020204" pitchFamily="34" charset="0"/>
              </a:rPr>
              <a:t> (ECD)  -  268 διαθέσιμα μαθήματα</a:t>
            </a:r>
            <a:endParaRPr lang="el-GR" altLang="en-US" dirty="0">
              <a:latin typeface="Arial" panose="020B0604020202020204" pitchFamily="34" charset="0"/>
            </a:endParaRPr>
          </a:p>
          <a:p>
            <a:pPr marL="0" indent="0">
              <a:buNone/>
            </a:pPr>
            <a:r>
              <a:rPr lang="el-GR" altLang="en-US" dirty="0">
                <a:latin typeface="Arial" panose="020B0604020202020204" pitchFamily="34" charset="0"/>
              </a:rPr>
              <a:t>Μεταπτυχιακό πρόγραμμα σπουδών</a:t>
            </a:r>
          </a:p>
          <a:p>
            <a:pPr marL="0" indent="0">
              <a:buNone/>
            </a:pPr>
            <a:r>
              <a:rPr lang="en-US" altLang="en-US" dirty="0" err="1">
                <a:latin typeface="Arial" panose="020B0604020202020204" pitchFamily="34" charset="0"/>
                <a:hlinkClick r:id="rId3"/>
              </a:rPr>
              <a:t>Διδ</a:t>
            </a:r>
            <a:r>
              <a:rPr lang="en-US" altLang="en-US" dirty="0">
                <a:latin typeface="Arial" panose="020B0604020202020204" pitchFamily="34" charset="0"/>
                <a:hlinkClick r:id="rId3"/>
              </a:rPr>
              <a:t>ακτική Βιολογικών Μαθημάτων </a:t>
            </a:r>
            <a:r>
              <a:rPr lang="en-US" altLang="en-US" dirty="0">
                <a:latin typeface="Arial" panose="020B0604020202020204" pitchFamily="34" charset="0"/>
              </a:rPr>
              <a:t> (ECD215)</a:t>
            </a:r>
            <a:r>
              <a:rPr lang="en-US" altLang="en-US" sz="1800" dirty="0">
                <a:latin typeface="Arial" panose="020B0604020202020204" pitchFamily="34" charset="0"/>
              </a:rPr>
              <a:t> SOS, SOS</a:t>
            </a:r>
          </a:p>
          <a:p>
            <a:pPr marL="0" indent="0">
              <a:buNone/>
            </a:pPr>
            <a:r>
              <a:rPr lang="el-GR" altLang="en-US" sz="1800" dirty="0">
                <a:latin typeface="Arial" panose="020B0604020202020204" pitchFamily="34" charset="0"/>
              </a:rPr>
              <a:t>Μαθήματα </a:t>
            </a:r>
            <a:r>
              <a:rPr lang="el-GR" altLang="en-US" sz="1800" dirty="0" err="1">
                <a:latin typeface="Arial" panose="020B0604020202020204" pitchFamily="34" charset="0"/>
              </a:rPr>
              <a:t>Μεταπτυχακού</a:t>
            </a:r>
            <a:r>
              <a:rPr lang="el-GR" altLang="en-US" sz="1800" dirty="0">
                <a:latin typeface="Arial" panose="020B0604020202020204" pitchFamily="34" charset="0"/>
              </a:rPr>
              <a:t> Διδακτική ΦΕ (Βιολογία-Οικολογία)</a:t>
            </a:r>
            <a:endParaRPr lang="en-US" altLang="en-US" sz="2000" dirty="0">
              <a:latin typeface="Arial" panose="020B0604020202020204" pitchFamily="34" charset="0"/>
            </a:endParaRPr>
          </a:p>
          <a:p>
            <a:pPr marL="0" indent="0">
              <a:buNone/>
            </a:pPr>
            <a:endParaRPr lang="en-US" altLang="en-US" sz="1800" dirty="0">
              <a:latin typeface="Arial" panose="020B0604020202020204" pitchFamily="34" charset="0"/>
            </a:endParaRPr>
          </a:p>
          <a:p>
            <a:pPr marL="0" indent="0">
              <a:buNone/>
            </a:pPr>
            <a:endParaRPr lang="en-US" altLang="en-US" dirty="0">
              <a:latin typeface="Arial" panose="020B0604020202020204" pitchFamily="34" charset="0"/>
            </a:endParaRPr>
          </a:p>
          <a:p>
            <a:pPr marL="0" indent="0">
              <a:buNone/>
            </a:pPr>
            <a:endParaRPr lang="en-US" altLang="en-US" dirty="0">
              <a:latin typeface="Arial" panose="020B0604020202020204" pitchFamily="34" charset="0"/>
            </a:endParaRPr>
          </a:p>
          <a:p>
            <a:pPr marL="0" indent="0">
              <a:buNone/>
            </a:pPr>
            <a:endParaRPr lang="el-GR"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75B2852-1D52-9F9C-4A3B-EE55DED62446}"/>
                  </a:ext>
                </a:extLst>
              </p14:cNvPr>
              <p14:cNvContentPartPr/>
              <p14:nvPr/>
            </p14:nvContentPartPr>
            <p14:xfrm>
              <a:off x="660300" y="-1120160"/>
              <a:ext cx="360" cy="2520"/>
            </p14:xfrm>
          </p:contentPart>
        </mc:Choice>
        <mc:Fallback xmlns="">
          <p:pic>
            <p:nvPicPr>
              <p:cNvPr id="5" name="Ink 4">
                <a:extLst>
                  <a:ext uri="{FF2B5EF4-FFF2-40B4-BE49-F238E27FC236}">
                    <a16:creationId xmlns:a16="http://schemas.microsoft.com/office/drawing/2014/main" id="{375B2852-1D52-9F9C-4A3B-EE55DED62446}"/>
                  </a:ext>
                </a:extLst>
              </p:cNvPr>
              <p:cNvPicPr/>
              <p:nvPr/>
            </p:nvPicPr>
            <p:blipFill>
              <a:blip r:embed="rId5"/>
              <a:stretch>
                <a:fillRect/>
              </a:stretch>
            </p:blipFill>
            <p:spPr>
              <a:xfrm>
                <a:off x="651300" y="-1128800"/>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D53300-90E4-D19D-0976-8A4A2497DBAA}"/>
                  </a:ext>
                </a:extLst>
              </p14:cNvPr>
              <p14:cNvContentPartPr/>
              <p14:nvPr/>
            </p14:nvContentPartPr>
            <p14:xfrm>
              <a:off x="63060" y="-739280"/>
              <a:ext cx="360" cy="2520"/>
            </p14:xfrm>
          </p:contentPart>
        </mc:Choice>
        <mc:Fallback xmlns="">
          <p:pic>
            <p:nvPicPr>
              <p:cNvPr id="6" name="Ink 5">
                <a:extLst>
                  <a:ext uri="{FF2B5EF4-FFF2-40B4-BE49-F238E27FC236}">
                    <a16:creationId xmlns:a16="http://schemas.microsoft.com/office/drawing/2014/main" id="{B7D53300-90E4-D19D-0976-8A4A2497DBAA}"/>
                  </a:ext>
                </a:extLst>
              </p:cNvPr>
              <p:cNvPicPr/>
              <p:nvPr/>
            </p:nvPicPr>
            <p:blipFill>
              <a:blip r:embed="rId5"/>
              <a:stretch>
                <a:fillRect/>
              </a:stretch>
            </p:blipFill>
            <p:spPr>
              <a:xfrm>
                <a:off x="54420" y="-748280"/>
                <a:ext cx="18000" cy="20160"/>
              </a:xfrm>
              <a:prstGeom prst="rect">
                <a:avLst/>
              </a:prstGeom>
            </p:spPr>
          </p:pic>
        </mc:Fallback>
      </mc:AlternateContent>
      <p:cxnSp>
        <p:nvCxnSpPr>
          <p:cNvPr id="8" name="Straight Arrow Connector 7">
            <a:extLst>
              <a:ext uri="{FF2B5EF4-FFF2-40B4-BE49-F238E27FC236}">
                <a16:creationId xmlns:a16="http://schemas.microsoft.com/office/drawing/2014/main" id="{3ED3C614-9149-879F-0221-FC1DA56817B3}"/>
              </a:ext>
            </a:extLst>
          </p:cNvPr>
          <p:cNvCxnSpPr/>
          <p:nvPr/>
        </p:nvCxnSpPr>
        <p:spPr>
          <a:xfrm>
            <a:off x="8496300" y="2527300"/>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3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AA5C6-3A2F-4B4E-8590-FD037C2AE2E4}"/>
              </a:ext>
            </a:extLst>
          </p:cNvPr>
          <p:cNvSpPr>
            <a:spLocks noGrp="1"/>
          </p:cNvSpPr>
          <p:nvPr>
            <p:ph type="ctrTitle"/>
          </p:nvPr>
        </p:nvSpPr>
        <p:spPr/>
        <p:txBody>
          <a:bodyPr/>
          <a:lstStyle/>
          <a:p>
            <a:r>
              <a:rPr lang="el-GR" dirty="0"/>
              <a:t>1</a:t>
            </a:r>
            <a:r>
              <a:rPr lang="el-GR" baseline="30000" dirty="0"/>
              <a:t>ο</a:t>
            </a:r>
            <a:r>
              <a:rPr lang="el-GR" dirty="0"/>
              <a:t> Μάθημα- Διάφορα</a:t>
            </a:r>
            <a:br>
              <a:rPr lang="el-GR" dirty="0"/>
            </a:br>
            <a:endParaRPr lang="en-US" dirty="0"/>
          </a:p>
        </p:txBody>
      </p:sp>
      <p:sp>
        <p:nvSpPr>
          <p:cNvPr id="3" name="Υπότιτλος 2">
            <a:extLst>
              <a:ext uri="{FF2B5EF4-FFF2-40B4-BE49-F238E27FC236}">
                <a16:creationId xmlns:a16="http://schemas.microsoft.com/office/drawing/2014/main" id="{7E9F0612-1A77-4F4A-88D3-55729FFD1635}"/>
              </a:ext>
            </a:extLst>
          </p:cNvPr>
          <p:cNvSpPr>
            <a:spLocks noGrp="1"/>
          </p:cNvSpPr>
          <p:nvPr>
            <p:ph type="subTitle" idx="1"/>
          </p:nvPr>
        </p:nvSpPr>
        <p:spPr>
          <a:xfrm>
            <a:off x="1524000" y="3602037"/>
            <a:ext cx="9144000" cy="2956417"/>
          </a:xfrm>
        </p:spPr>
        <p:txBody>
          <a:bodyPr>
            <a:normAutofit lnSpcReduction="10000"/>
          </a:bodyPr>
          <a:lstStyle/>
          <a:p>
            <a:endParaRPr lang="el-GR" dirty="0">
              <a:hlinkClick r:id="rId2"/>
            </a:endParaRPr>
          </a:p>
          <a:p>
            <a:r>
              <a:rPr lang="el-GR" dirty="0">
                <a:hlinkClick r:id="rId2"/>
              </a:rPr>
              <a:t>Σύγγραμμα: 1. «Διδακτική της Βιολογίας» </a:t>
            </a:r>
          </a:p>
          <a:p>
            <a:r>
              <a:rPr lang="en-US" dirty="0">
                <a:hlinkClick r:id="rId2"/>
              </a:rPr>
              <a:t>https://repository.kallipos.gr/handle/11419/4786</a:t>
            </a:r>
            <a:endParaRPr lang="el-GR" dirty="0"/>
          </a:p>
          <a:p>
            <a:endParaRPr lang="el-GR" dirty="0"/>
          </a:p>
          <a:p>
            <a:r>
              <a:rPr lang="el-GR" dirty="0"/>
              <a:t>Αξιολόγηση: Α. Επιλογή= Γραπτή εξέταση με Ερωτήσεις ΠΕ</a:t>
            </a:r>
          </a:p>
          <a:p>
            <a:r>
              <a:rPr lang="el-GR" dirty="0"/>
              <a:t>Β. Επιλογή: 50% από Εξέταση+ 50% από ΓΕ 2.500-3000 λέξεων. Θέματα από κ. Αθανασίου και  κ. Παπαδοπούλου.</a:t>
            </a:r>
          </a:p>
          <a:p>
            <a:endParaRPr lang="el-GR" dirty="0"/>
          </a:p>
          <a:p>
            <a:endParaRPr lang="en-US" dirty="0"/>
          </a:p>
        </p:txBody>
      </p:sp>
    </p:spTree>
    <p:extLst>
      <p:ext uri="{BB962C8B-B14F-4D97-AF65-F5344CB8AC3E}">
        <p14:creationId xmlns:p14="http://schemas.microsoft.com/office/powerpoint/2010/main" val="228540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Εισαγωγή στις Βιολογικές επιστήμες και η διδακτική τους">
            <a:hlinkClick r:id="rId2"/>
            <a:extLst>
              <a:ext uri="{FF2B5EF4-FFF2-40B4-BE49-F238E27FC236}">
                <a16:creationId xmlns:a16="http://schemas.microsoft.com/office/drawing/2014/main" id="{57E2A49A-9B2F-4DA3-B6E4-391DAA9494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547"/>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8128183-C93C-4206-826F-D5E2B062EC34}"/>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Εκδόσεις Γρηγόρη</a:t>
            </a:r>
            <a:endParaRPr lang="en-US" dirty="0"/>
          </a:p>
        </p:txBody>
      </p:sp>
      <p:sp>
        <p:nvSpPr>
          <p:cNvPr id="4" name="Rectangle 1">
            <a:extLst>
              <a:ext uri="{FF2B5EF4-FFF2-40B4-BE49-F238E27FC236}">
                <a16:creationId xmlns:a16="http://schemas.microsoft.com/office/drawing/2014/main" id="{DA18B2F3-63E6-4C94-A825-8332B30D73F6}"/>
              </a:ext>
            </a:extLst>
          </p:cNvPr>
          <p:cNvSpPr>
            <a:spLocks noChangeArrowheads="1"/>
          </p:cNvSpPr>
          <p:nvPr/>
        </p:nvSpPr>
        <p:spPr bwMode="auto">
          <a:xfrm>
            <a:off x="5827048" y="1868487"/>
            <a:ext cx="5721484" cy="43513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b="0" i="0" u="none" strike="noStrike" cap="none" normalizeH="0" baseline="0" dirty="0">
                <a:ln>
                  <a:noFill/>
                </a:ln>
                <a:effectLst/>
              </a:rPr>
              <a:t>   </a:t>
            </a:r>
          </a:p>
          <a:p>
            <a:pPr marR="0" lvl="0" fontAlgn="base">
              <a:lnSpc>
                <a:spcPct val="90000"/>
              </a:lnSpc>
              <a:spcBef>
                <a:spcPct val="0"/>
              </a:spcBef>
              <a:spcAft>
                <a:spcPts val="600"/>
              </a:spcAft>
              <a:buClrTx/>
              <a:buSzTx/>
              <a:tabLst/>
            </a:pPr>
            <a:endParaRPr kumimoji="0" lang="en-US" altLang="en-US"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err="1">
                <a:ln>
                  <a:noFill/>
                </a:ln>
                <a:effectLst/>
              </a:rPr>
              <a:t>Εισ</a:t>
            </a:r>
            <a:r>
              <a:rPr kumimoji="0" lang="en-US" altLang="en-US" b="1" i="0" u="none" strike="noStrike" cap="none" normalizeH="0" baseline="0" dirty="0">
                <a:ln>
                  <a:noFill/>
                </a:ln>
                <a:effectLst/>
              </a:rPr>
              <a:t>αγωγή στις Βιολογικές επιστήμες και η διδακτική τους</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err="1">
                <a:ln>
                  <a:noFill/>
                </a:ln>
                <a:effectLst/>
              </a:rPr>
              <a:t>Συγγρ</a:t>
            </a:r>
            <a:r>
              <a:rPr kumimoji="0" lang="en-US" altLang="en-US" b="1" i="0" u="none" strike="noStrike" cap="none" normalizeH="0" baseline="0" dirty="0">
                <a:ln>
                  <a:noFill/>
                </a:ln>
                <a:effectLst/>
              </a:rPr>
              <a:t>αφέας: </a:t>
            </a:r>
            <a:r>
              <a:rPr kumimoji="0" lang="en-US" altLang="en-US" b="1" i="0" u="none" strike="noStrike" cap="none" normalizeH="0" baseline="0" dirty="0">
                <a:ln>
                  <a:noFill/>
                </a:ln>
                <a:effectLst/>
                <a:hlinkClick r:id="rId4"/>
              </a:rPr>
              <a:t>ΑΘΑΝΑΣΙΟΥ ΚΥΡΙΑΚΟΣ</a:t>
            </a:r>
            <a:endParaRPr kumimoji="0" lang="en-US" altLang="en-US"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 </a:t>
            </a:r>
            <a:r>
              <a:rPr kumimoji="0" lang="en-US" altLang="en-US" b="1" i="0" u="none" strike="noStrike" cap="none" normalizeH="0" baseline="0" dirty="0" err="1">
                <a:ln>
                  <a:noFill/>
                </a:ln>
                <a:effectLst/>
              </a:rPr>
              <a:t>Γι</a:t>
            </a:r>
            <a:r>
              <a:rPr kumimoji="0" lang="en-US" altLang="en-US" b="1" i="0" u="none" strike="noStrike" cap="none" normalizeH="0" baseline="0" dirty="0">
                <a:ln>
                  <a:noFill/>
                </a:ln>
                <a:effectLst/>
              </a:rPr>
              <a:t>α τα περιεχόμενα πατήστε </a:t>
            </a:r>
            <a:r>
              <a:rPr kumimoji="0" lang="en-US" altLang="en-US" b="1" i="0" u="none" strike="noStrike" cap="none" normalizeH="0" baseline="0" dirty="0">
                <a:ln>
                  <a:noFill/>
                </a:ln>
                <a:effectLst/>
                <a:hlinkClick r:id="rId5"/>
              </a:rPr>
              <a:t>εδώ</a:t>
            </a:r>
            <a:endParaRPr kumimoji="0" lang="en-US" altLang="en-US"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err="1">
                <a:ln>
                  <a:noFill/>
                </a:ln>
                <a:effectLst/>
              </a:rPr>
              <a:t>Συνέχει</a:t>
            </a:r>
            <a:r>
              <a:rPr kumimoji="0" lang="en-US" altLang="en-US" b="0" i="0" u="none" strike="noStrike" cap="none" normalizeH="0" baseline="0" dirty="0">
                <a:ln>
                  <a:noFill/>
                </a:ln>
                <a:effectLst/>
              </a:rPr>
              <a:t>α Περιγραφής...</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endParaRPr>
          </a:p>
        </p:txBody>
      </p:sp>
    </p:spTree>
    <p:extLst>
      <p:ext uri="{BB962C8B-B14F-4D97-AF65-F5344CB8AC3E}">
        <p14:creationId xmlns:p14="http://schemas.microsoft.com/office/powerpoint/2010/main" val="298294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1584BAA-7F82-C642-F1AC-8D1ACE8821F3}"/>
              </a:ext>
            </a:extLst>
          </p:cNvPr>
          <p:cNvSpPr>
            <a:spLocks noGrp="1"/>
          </p:cNvSpPr>
          <p:nvPr>
            <p:ph type="title"/>
          </p:nvPr>
        </p:nvSpPr>
        <p:spPr>
          <a:xfrm>
            <a:off x="774700" y="-361660"/>
            <a:ext cx="10515600" cy="1147271"/>
          </a:xfrm>
        </p:spPr>
        <p:txBody>
          <a:bodyPr/>
          <a:lstStyle/>
          <a:p>
            <a:r>
              <a:rPr lang="el-GR" dirty="0"/>
              <a:t>Μαθήματα Αθανασίου</a:t>
            </a:r>
            <a:endParaRPr lang="en-US" dirty="0"/>
          </a:p>
        </p:txBody>
      </p:sp>
      <p:pic>
        <p:nvPicPr>
          <p:cNvPr id="4" name="Θέση περιεχομένου 3">
            <a:extLst>
              <a:ext uri="{FF2B5EF4-FFF2-40B4-BE49-F238E27FC236}">
                <a16:creationId xmlns:a16="http://schemas.microsoft.com/office/drawing/2014/main" id="{22F66AAC-C266-EABA-12E5-80DD9DA1B9A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774700" y="1027906"/>
            <a:ext cx="10642600" cy="5572125"/>
          </a:xfrm>
          <a:prstGeom prst="rect">
            <a:avLst/>
          </a:prstGeom>
          <a:noFill/>
        </p:spPr>
      </p:pic>
    </p:spTree>
    <p:extLst>
      <p:ext uri="{BB962C8B-B14F-4D97-AF65-F5344CB8AC3E}">
        <p14:creationId xmlns:p14="http://schemas.microsoft.com/office/powerpoint/2010/main" val="4486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8019-2116-4409-8548-E58519E2F06C}"/>
              </a:ext>
            </a:extLst>
          </p:cNvPr>
          <p:cNvSpPr txBox="1">
            <a:spLocks noGrp="1"/>
          </p:cNvSpPr>
          <p:nvPr>
            <p:ph type="title"/>
          </p:nvPr>
        </p:nvSpPr>
        <p:spPr/>
        <p:txBody>
          <a:bodyPr>
            <a:normAutofit fontScale="90000"/>
          </a:bodyPr>
          <a:lstStyle/>
          <a:p>
            <a:pPr lvl="0"/>
            <a:r>
              <a:rPr lang="el-GR" sz="3200" b="1" dirty="0">
                <a:latin typeface="Calibri" pitchFamily="34"/>
                <a:cs typeface="Calibri" pitchFamily="34"/>
              </a:rPr>
              <a:t>ΠΩΣ Συνδέεται το Μάθημα με την Εκπαίδευση και την Αειφορία;</a:t>
            </a:r>
            <a:br>
              <a:rPr lang="en-US" sz="3200" dirty="0">
                <a:latin typeface="Calibri" pitchFamily="34"/>
                <a:cs typeface="Times New Roman" pitchFamily="18"/>
              </a:rPr>
            </a:br>
            <a:endParaRPr lang="en-US" sz="3200" dirty="0"/>
          </a:p>
        </p:txBody>
      </p:sp>
      <p:sp>
        <p:nvSpPr>
          <p:cNvPr id="3" name="Content Placeholder 2">
            <a:extLst>
              <a:ext uri="{FF2B5EF4-FFF2-40B4-BE49-F238E27FC236}">
                <a16:creationId xmlns:a16="http://schemas.microsoft.com/office/drawing/2014/main" id="{564DD8E7-2CD7-4D82-A0B8-5067EF089255}"/>
              </a:ext>
            </a:extLst>
          </p:cNvPr>
          <p:cNvSpPr txBox="1">
            <a:spLocks noGrp="1"/>
          </p:cNvSpPr>
          <p:nvPr>
            <p:ph idx="1"/>
          </p:nvPr>
        </p:nvSpPr>
        <p:spPr/>
        <p:txBody>
          <a:bodyPr/>
          <a:lstStyle/>
          <a:p>
            <a:pPr marL="480690" lvl="0" indent="0" algn="just">
              <a:lnSpc>
                <a:spcPct val="100000"/>
              </a:lnSpc>
              <a:spcBef>
                <a:spcPts val="0"/>
              </a:spcBef>
              <a:buNone/>
            </a:pPr>
            <a:r>
              <a:rPr lang="el-GR" sz="2400">
                <a:latin typeface="Calibri" pitchFamily="34"/>
                <a:cs typeface="Calibri" pitchFamily="34"/>
              </a:rPr>
              <a:t> </a:t>
            </a:r>
            <a:r>
              <a:rPr lang="el-GR" sz="2400">
                <a:solidFill>
                  <a:srgbClr val="4D4D4D"/>
                </a:solidFill>
                <a:latin typeface="Calibri" pitchFamily="34"/>
                <a:cs typeface="Calibri" pitchFamily="34"/>
              </a:rPr>
              <a:t>Οι φορείς IUCN, WWF &amp; UNEP (1991) στη διακήρυξη με τίτλο «Caring for the Earth» ορίζουν την ΑΑ ως την: </a:t>
            </a:r>
            <a:r>
              <a:rPr lang="el-GR" sz="2400" i="1">
                <a:solidFill>
                  <a:srgbClr val="4D4D4D"/>
                </a:solidFill>
                <a:latin typeface="Calibri" pitchFamily="34"/>
                <a:cs typeface="Calibri" pitchFamily="34"/>
              </a:rPr>
              <a:t>«βελτίωση της ποιότητας της ανθρώπινης ζωής, μέσα στο πλαίσιο της φέρουσας ικανότητας</a:t>
            </a:r>
            <a:r>
              <a:rPr lang="en-US" sz="2400" b="1" i="1">
                <a:solidFill>
                  <a:srgbClr val="627320"/>
                </a:solidFill>
                <a:latin typeface="Calibri" pitchFamily="34"/>
                <a:cs typeface="Times New Roman" pitchFamily="18"/>
              </a:rPr>
              <a:t> </a:t>
            </a:r>
            <a:r>
              <a:rPr lang="el-GR" sz="2400" i="1">
                <a:solidFill>
                  <a:srgbClr val="4D4D4D"/>
                </a:solidFill>
                <a:latin typeface="Calibri" pitchFamily="34"/>
                <a:cs typeface="Times New Roman" pitchFamily="18"/>
              </a:rPr>
              <a:t>των οικοσυστημάτων που υποστηρίζουν τη ζωή</a:t>
            </a:r>
            <a:r>
              <a:rPr lang="el-GR" sz="2400">
                <a:solidFill>
                  <a:srgbClr val="4D4D4D"/>
                </a:solidFill>
                <a:latin typeface="Calibri" pitchFamily="34"/>
                <a:cs typeface="Calibri" pitchFamily="34"/>
              </a:rPr>
              <a:t>».</a:t>
            </a:r>
            <a:endParaRPr lang="en-US" sz="2400">
              <a:latin typeface="Calibri" pitchFamily="34"/>
              <a:cs typeface="Times New Roman" pitchFamily="18"/>
            </a:endParaRPr>
          </a:p>
          <a:p>
            <a:pPr marL="0" lvl="0" indent="252090" algn="just">
              <a:lnSpc>
                <a:spcPct val="100000"/>
              </a:lnSpc>
              <a:spcBef>
                <a:spcPts val="0"/>
              </a:spcBef>
              <a:spcAft>
                <a:spcPts val="1000"/>
              </a:spcAft>
            </a:pPr>
            <a:r>
              <a:rPr lang="el-GR" sz="2400" u="sng">
                <a:solidFill>
                  <a:srgbClr val="4D4D4D"/>
                </a:solidFill>
                <a:latin typeface="Calibri" pitchFamily="34"/>
                <a:cs typeface="Calibri" pitchFamily="34"/>
              </a:rPr>
              <a:t>Με άλλα λόγια, την διατήρηση της Βιο-ποικιλότητας, που είναι το προϊόν της δράσης της Εξέλιξης μέσω Φυσικής Επιλογής.</a:t>
            </a:r>
            <a:r>
              <a:rPr lang="el-GR" sz="2400">
                <a:solidFill>
                  <a:srgbClr val="4D4D4D"/>
                </a:solidFill>
                <a:latin typeface="Calibri" pitchFamily="34"/>
                <a:cs typeface="Calibri" pitchFamily="34"/>
              </a:rPr>
              <a:t> Γι΄ αυτό, τροποποίησα το μάθημα εισάγοντας το κεφάλαιο </a:t>
            </a:r>
            <a:r>
              <a:rPr lang="el-GR" sz="2400">
                <a:solidFill>
                  <a:srgbClr val="262626"/>
                </a:solidFill>
                <a:latin typeface="Calibri" pitchFamily="34"/>
                <a:cs typeface="Calibri" pitchFamily="34"/>
              </a:rPr>
              <a:t>ΕΞΕΛΙΞΗ ΜΕΣΩ ΦΥΣΙΚΗΣ ΕΠΙΛΟΓΗΣ ΚΑΙ ΑΕΙΦΟΡΙΑ</a:t>
            </a:r>
            <a:r>
              <a:rPr lang="el-GR" sz="2400">
                <a:latin typeface="Calibri" pitchFamily="34"/>
                <a:cs typeface="Calibri" pitchFamily="34"/>
              </a:rPr>
              <a:t>. Επίσης, μην ξεχνάτε πως το συγκεκριμένο μεταπτυχιακό, είναι συνδυασμός μιας Σχολής Βιολογικών Επιστημών, όπως είναι οι Γεωπονικές</a:t>
            </a:r>
            <a:r>
              <a:rPr lang="el-GR" sz="2400">
                <a:solidFill>
                  <a:srgbClr val="4D5156"/>
                </a:solidFill>
                <a:latin typeface="Calibri" pitchFamily="34"/>
                <a:cs typeface="Calibri" pitchFamily="34"/>
              </a:rPr>
              <a:t> (Γεωπονίας Ιχθυολογίας και Υδάτινου Περιβάλλοντος)</a:t>
            </a:r>
            <a:r>
              <a:rPr lang="el-GR" sz="2400">
                <a:latin typeface="Calibri" pitchFamily="34"/>
                <a:cs typeface="Calibri" pitchFamily="34"/>
              </a:rPr>
              <a:t>, και, μιας Παιδαγωγικής Σχολής (Διδακτική της Βιολογίας και της Οικολογίας).   </a:t>
            </a:r>
            <a:endParaRPr lang="en-US" sz="2400">
              <a:latin typeface="Calibri" pitchFamily="34"/>
              <a:cs typeface="Times New Roman" pitchFamily="18"/>
            </a:endParaRPr>
          </a:p>
          <a:p>
            <a:pPr marL="0" lvl="0" indent="0">
              <a:lnSpc>
                <a:spcPct val="80000"/>
              </a:lnSpc>
              <a:buNone/>
            </a:pPr>
            <a:endParaRPr lang="en-US" sz="320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2953</Words>
  <Application>Microsoft Office PowerPoint</Application>
  <PresentationFormat>Ευρεία οθόνη</PresentationFormat>
  <Paragraphs>154</Paragraphs>
  <Slides>24</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Arial</vt:lpstr>
      <vt:lpstr>Calibri</vt:lpstr>
      <vt:lpstr>Calibri Light</vt:lpstr>
      <vt:lpstr>g_d0_f3</vt:lpstr>
      <vt:lpstr>Larsseit</vt:lpstr>
      <vt:lpstr>Times New Roman</vt:lpstr>
      <vt:lpstr>Verdana</vt:lpstr>
      <vt:lpstr>Θέμα του Office</vt:lpstr>
      <vt:lpstr>ΠΑΝΕΠΙΣΤΗΜΙΟ ΘΕΣΣΑΛΙΑΣ,  ΣΧΟΛΗ ΓΕΩΠΟΝΙΚΩΝ ΕΠΙΣΤΗΜΩΝ, ΤΜΗΜΑ ΓΕΩΠΟΝΙΑΣ ΙΧΘΥΟΛΟΓΙΑΣ ΚΑΙ ΥΔΑΤΙΝΟΥ ΠΕΡΙΒΑΛΛΟΝΤΟΣ, ΣΧΟΛΗ ΑΝΘΡΩΠΙΣΤΙΚΩΝ ΚΑΙ ΚΟΙΝΩΝΙΚΩΝ ΕΠΙΣΤΗΜΩΝ, ΠΑΙΔΑΓΩΓΙΚΟ ΤΜΗΜΑ ΕΙΔΙΚΗΣ ΑΓΩΓΗΣ ΔΙΑΤΜΗΜΑΤΙΚΟ ΠΡΟΓΡΑΜΜΑ ΜΕΤΑΠΤΥΧΙΑΚΩΝ ΣΠΟΥΔΩΝ «ΕΚΠΑΙΔΕΥΣΗ ΓΙΑ ΤΗΝ ΑΕΙΦΟΡΙΑ ΚΑΙ ΤΟ ΠΕΡΙΒΑΛΛΟΝ» ΔΠΜΣ Αειφορία και το περιβάλλον (uth.gr) </vt:lpstr>
      <vt:lpstr>Διδάσκοντες του Μαθήματος</vt:lpstr>
      <vt:lpstr>Υποχρεώσεις σας</vt:lpstr>
      <vt:lpstr>Σε ότι αφορά εμένα, =5 τρίωρα + τελική αξιολόγηση, κάπου στο τέλος Ιουνίου</vt:lpstr>
      <vt:lpstr>Site ΜΑΘΗΜΑΤΟΣ</vt:lpstr>
      <vt:lpstr>1ο Μάθημα- Διάφορα </vt:lpstr>
      <vt:lpstr>Εκδόσεις Γρηγόρη</vt:lpstr>
      <vt:lpstr>Μαθήματα Αθανασίου</vt:lpstr>
      <vt:lpstr>ΠΩΣ Συνδέεται το Μάθημα με την Εκπαίδευση και την Αειφορία; </vt:lpstr>
      <vt:lpstr>ΒΙΟΠΟΙΚΙΛΟΤΗΤΑ</vt:lpstr>
      <vt:lpstr>Η βιοποικιλότητα ως το αποτέλεσμα της ΕΜΦΕ (Εξέλιξης μέσω Φυσικής Επιλογής)</vt:lpstr>
      <vt:lpstr>ΠΩΣ Συνδέεται το Μάθημα με τη Διδακτική των ΦΕ; Ή αλλιώς- Διδακτική ΦΕ (ΔΦΕ) και Διδακτική της Βιολογίας: Το κοινό στοιχείο</vt:lpstr>
      <vt:lpstr>ΕΠΟΙΚΟΔΟΜΗΤΙΣΜΟΣ ΩΣ ΔΙΔΑΚΤΙΚΗ ΤΩΝ ΦΕ- ΤΟ ΚΟΙΝΟ ΣΗΜΕΙΟ</vt:lpstr>
      <vt:lpstr>Συνύπαρξη- Συνέχεια: Τί συμβαίνει σήμερα παγκοσμίως και σε Ευρωπαϊκό επίπεδο;</vt:lpstr>
      <vt:lpstr>….Και περιοδικά μόνο διδακτ βιολογικών και θεμάτων οικολογίας</vt:lpstr>
      <vt:lpstr>Η Βιολογία-Οικολογία ως αυτόνοµη επιστήµη</vt:lpstr>
      <vt:lpstr>Η Βιολογία ως αυτόνοµη επιστήµη</vt:lpstr>
      <vt:lpstr>Α. Η πιο σημαντική Ιδιαιτερότητα: Η Εξέλιξη μέσω Φυσικής Επιλογής (ΕμΦΕ) είναι η Ενοποιητική Θεωρία της Βιολογίας και το μοναδικό ΠΑΡΑΔΕΙΓΜΑ ΚΑΤA KUHN</vt:lpstr>
      <vt:lpstr>Για την Ιδιαιτερότητα της βιολογίας-Οικολογίας: Αλλαγές «Παραδειγμάτων»* </vt:lpstr>
      <vt:lpstr>Τυπολογική vs Πληθυσμιακή οπτική= Δύο διαφορετικοί κόσμοι </vt:lpstr>
      <vt:lpstr>Για την Ιδιαιτερότητα της βιολογίας: Για την (μη) Ύπαρξη Νόμων- Ο ρόλος του πειράματος</vt:lpstr>
      <vt:lpstr>Για την Ιδιαιτερότητα της βιολογίας: Η Βιολογία ως (ΚΑΙ) Ιστορική (ανθρωπιστική) Επιστήμη- ΦΕ, Βιολογία και Μαθηµατικά. </vt:lpstr>
      <vt:lpstr>Τα ιδιαίτερα και µοναδικά χαρακτηριστικά των ζωντανών οργανισµών: Α. Η µοναδικότητα εξαιτίας της κατοχής ενός δοµηµένου, κληρονοµικού γενετικού προγράµµατος. Β. Στη Βιολογία οι Αρχές έχουν ιστορική διαδροµή που συνιστά επιστηµονική µέθοδο.</vt:lpstr>
      <vt:lpstr>Τυπολογική και Πληθυσμιακή οπτική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Διδάσκοντες του Μαθήματος</dc:title>
  <dc:creator>Kyriacos Athanasiou</dc:creator>
  <cp:lastModifiedBy>Kyriacos Athanasiou</cp:lastModifiedBy>
  <cp:revision>47</cp:revision>
  <dcterms:created xsi:type="dcterms:W3CDTF">2021-02-26T09:13:12Z</dcterms:created>
  <dcterms:modified xsi:type="dcterms:W3CDTF">2025-03-11T08:57:31Z</dcterms:modified>
</cp:coreProperties>
</file>