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Lst>
  <p:notesMasterIdLst>
    <p:notesMasterId r:id="rId34"/>
  </p:notesMasterIdLst>
  <p:sldIdLst>
    <p:sldId id="517" r:id="rId5"/>
    <p:sldId id="475" r:id="rId6"/>
    <p:sldId id="279" r:id="rId7"/>
    <p:sldId id="508" r:id="rId8"/>
    <p:sldId id="516" r:id="rId9"/>
    <p:sldId id="507" r:id="rId10"/>
    <p:sldId id="329" r:id="rId11"/>
    <p:sldId id="328" r:id="rId12"/>
    <p:sldId id="297" r:id="rId13"/>
    <p:sldId id="298" r:id="rId14"/>
    <p:sldId id="539" r:id="rId15"/>
    <p:sldId id="537" r:id="rId16"/>
    <p:sldId id="289" r:id="rId17"/>
    <p:sldId id="348" r:id="rId18"/>
    <p:sldId id="410" r:id="rId19"/>
    <p:sldId id="490" r:id="rId20"/>
    <p:sldId id="491" r:id="rId21"/>
    <p:sldId id="488" r:id="rId22"/>
    <p:sldId id="492" r:id="rId23"/>
    <p:sldId id="493" r:id="rId24"/>
    <p:sldId id="494" r:id="rId25"/>
    <p:sldId id="545" r:id="rId26"/>
    <p:sldId id="546" r:id="rId27"/>
    <p:sldId id="280" r:id="rId28"/>
    <p:sldId id="286" r:id="rId29"/>
    <p:sldId id="288" r:id="rId30"/>
    <p:sldId id="312" r:id="rId31"/>
    <p:sldId id="293" r:id="rId32"/>
    <p:sldId id="547" r:id="rId33"/>
  </p:sldIdLst>
  <p:sldSz cx="9144000" cy="6858000" type="screen4x3"/>
  <p:notesSz cx="6889750"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59" autoAdjust="0"/>
    <p:restoredTop sz="87547" autoAdjust="0"/>
  </p:normalViewPr>
  <p:slideViewPr>
    <p:cSldViewPr>
      <p:cViewPr varScale="1">
        <p:scale>
          <a:sx n="93" d="100"/>
          <a:sy n="93" d="100"/>
        </p:scale>
        <p:origin x="720" y="84"/>
      </p:cViewPr>
      <p:guideLst>
        <p:guide orient="horz" pos="2160"/>
        <p:guide pos="2880"/>
      </p:guideLst>
    </p:cSldViewPr>
  </p:slideViewPr>
  <p:outlineViewPr>
    <p:cViewPr>
      <p:scale>
        <a:sx n="33" d="100"/>
        <a:sy n="33" d="100"/>
      </p:scale>
      <p:origin x="0" y="108"/>
    </p:cViewPr>
  </p:outlineViewPr>
  <p:notesTextViewPr>
    <p:cViewPr>
      <p:scale>
        <a:sx n="100" d="100"/>
        <a:sy n="100" d="100"/>
      </p:scale>
      <p:origin x="0" y="0"/>
    </p:cViewPr>
  </p:notesTextViewPr>
  <p:sorterViewPr>
    <p:cViewPr>
      <p:scale>
        <a:sx n="66" d="100"/>
        <a:sy n="66" d="100"/>
      </p:scale>
      <p:origin x="0" y="53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0936"/>
          </a:xfrm>
          <a:prstGeom prst="rect">
            <a:avLst/>
          </a:prstGeom>
        </p:spPr>
        <p:txBody>
          <a:bodyPr vert="horz" lIns="96616" tIns="48308" rIns="96616" bIns="48308" rtlCol="0"/>
          <a:lstStyle>
            <a:lvl1pPr algn="l">
              <a:defRPr sz="1300">
                <a:latin typeface="Arial" charset="0"/>
                <a:cs typeface="+mn-cs"/>
              </a:defRPr>
            </a:lvl1pPr>
          </a:lstStyle>
          <a:p>
            <a:pPr>
              <a:defRPr/>
            </a:pPr>
            <a:endParaRPr lang="el-GR"/>
          </a:p>
        </p:txBody>
      </p:sp>
      <p:sp>
        <p:nvSpPr>
          <p:cNvPr id="3" name="Date Placeholder 2"/>
          <p:cNvSpPr>
            <a:spLocks noGrp="1"/>
          </p:cNvSpPr>
          <p:nvPr>
            <p:ph type="dt" idx="1"/>
          </p:nvPr>
        </p:nvSpPr>
        <p:spPr>
          <a:xfrm>
            <a:off x="3902597" y="0"/>
            <a:ext cx="2985558" cy="500936"/>
          </a:xfrm>
          <a:prstGeom prst="rect">
            <a:avLst/>
          </a:prstGeom>
        </p:spPr>
        <p:txBody>
          <a:bodyPr vert="horz" lIns="96616" tIns="48308" rIns="96616" bIns="48308" rtlCol="0"/>
          <a:lstStyle>
            <a:lvl1pPr algn="r">
              <a:defRPr sz="1300">
                <a:latin typeface="Arial" charset="0"/>
                <a:cs typeface="+mn-cs"/>
              </a:defRPr>
            </a:lvl1pPr>
          </a:lstStyle>
          <a:p>
            <a:pPr>
              <a:defRPr/>
            </a:pPr>
            <a:fld id="{F12CBA56-A974-49F5-B2A6-BCF9044DFEE0}" type="datetimeFigureOut">
              <a:rPr lang="el-GR"/>
              <a:pPr>
                <a:defRPr/>
              </a:pPr>
              <a:t>15/3/2024</a:t>
            </a:fld>
            <a:endParaRPr lang="el-GR"/>
          </a:p>
        </p:txBody>
      </p:sp>
      <p:sp>
        <p:nvSpPr>
          <p:cNvPr id="4" name="Slide Image Placeholder 3"/>
          <p:cNvSpPr>
            <a:spLocks noGrp="1" noRot="1" noChangeAspect="1"/>
          </p:cNvSpPr>
          <p:nvPr>
            <p:ph type="sldImg" idx="2"/>
          </p:nvPr>
        </p:nvSpPr>
        <p:spPr>
          <a:xfrm>
            <a:off x="939800" y="750888"/>
            <a:ext cx="5010150" cy="3757612"/>
          </a:xfrm>
          <a:prstGeom prst="rect">
            <a:avLst/>
          </a:prstGeom>
          <a:noFill/>
          <a:ln w="12700">
            <a:solidFill>
              <a:prstClr val="black"/>
            </a:solidFill>
          </a:ln>
        </p:spPr>
        <p:txBody>
          <a:bodyPr vert="horz" lIns="96616" tIns="48308" rIns="96616" bIns="48308" rtlCol="0" anchor="ctr"/>
          <a:lstStyle/>
          <a:p>
            <a:pPr lvl="0"/>
            <a:endParaRPr lang="el-GR" noProof="0"/>
          </a:p>
        </p:txBody>
      </p:sp>
      <p:sp>
        <p:nvSpPr>
          <p:cNvPr id="5" name="Notes Placeholder 4"/>
          <p:cNvSpPr>
            <a:spLocks noGrp="1"/>
          </p:cNvSpPr>
          <p:nvPr>
            <p:ph type="body" sz="quarter" idx="3"/>
          </p:nvPr>
        </p:nvSpPr>
        <p:spPr>
          <a:xfrm>
            <a:off x="688975" y="4758889"/>
            <a:ext cx="5511800" cy="4508421"/>
          </a:xfrm>
          <a:prstGeom prst="rect">
            <a:avLst/>
          </a:prstGeom>
        </p:spPr>
        <p:txBody>
          <a:bodyPr vert="horz" lIns="96616" tIns="48308" rIns="96616" bIns="4830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l-GR" noProof="0"/>
          </a:p>
        </p:txBody>
      </p:sp>
      <p:sp>
        <p:nvSpPr>
          <p:cNvPr id="6" name="Footer Placeholder 5"/>
          <p:cNvSpPr>
            <a:spLocks noGrp="1"/>
          </p:cNvSpPr>
          <p:nvPr>
            <p:ph type="ftr" sz="quarter" idx="4"/>
          </p:nvPr>
        </p:nvSpPr>
        <p:spPr>
          <a:xfrm>
            <a:off x="0" y="9516038"/>
            <a:ext cx="2985558" cy="500936"/>
          </a:xfrm>
          <a:prstGeom prst="rect">
            <a:avLst/>
          </a:prstGeom>
        </p:spPr>
        <p:txBody>
          <a:bodyPr vert="horz" lIns="96616" tIns="48308" rIns="96616" bIns="48308" rtlCol="0" anchor="b"/>
          <a:lstStyle>
            <a:lvl1pPr algn="l">
              <a:defRPr sz="1300">
                <a:latin typeface="Arial" charset="0"/>
                <a:cs typeface="+mn-cs"/>
              </a:defRPr>
            </a:lvl1pPr>
          </a:lstStyle>
          <a:p>
            <a:pPr>
              <a:defRPr/>
            </a:pPr>
            <a:endParaRPr lang="el-GR"/>
          </a:p>
        </p:txBody>
      </p:sp>
      <p:sp>
        <p:nvSpPr>
          <p:cNvPr id="7" name="Slide Number Placeholder 6"/>
          <p:cNvSpPr>
            <a:spLocks noGrp="1"/>
          </p:cNvSpPr>
          <p:nvPr>
            <p:ph type="sldNum" sz="quarter" idx="5"/>
          </p:nvPr>
        </p:nvSpPr>
        <p:spPr>
          <a:xfrm>
            <a:off x="3902597" y="9516038"/>
            <a:ext cx="2985558" cy="500936"/>
          </a:xfrm>
          <a:prstGeom prst="rect">
            <a:avLst/>
          </a:prstGeom>
        </p:spPr>
        <p:txBody>
          <a:bodyPr vert="horz" lIns="96616" tIns="48308" rIns="96616" bIns="48308" rtlCol="0" anchor="b"/>
          <a:lstStyle>
            <a:lvl1pPr algn="r">
              <a:defRPr sz="1300">
                <a:latin typeface="Arial" charset="0"/>
                <a:cs typeface="+mn-cs"/>
              </a:defRPr>
            </a:lvl1pPr>
          </a:lstStyle>
          <a:p>
            <a:pPr>
              <a:defRPr/>
            </a:pPr>
            <a:fld id="{42A38314-94B7-42C3-A2DD-450EC8DF7210}"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2A38314-94B7-42C3-A2DD-450EC8DF7210}" type="slidenum">
              <a:rPr lang="el-GR" smtClean="0"/>
              <a:pPr>
                <a:defRPr/>
              </a:pPr>
              <a:t>1</a:t>
            </a:fld>
            <a:endParaRPr lang="el-GR"/>
          </a:p>
        </p:txBody>
      </p:sp>
    </p:spTree>
    <p:extLst>
      <p:ext uri="{BB962C8B-B14F-4D97-AF65-F5344CB8AC3E}">
        <p14:creationId xmlns:p14="http://schemas.microsoft.com/office/powerpoint/2010/main" val="4135025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5598786-7972-42A1-9BCF-8193FF9959DC}" type="slidenum">
              <a:rPr lang="el-GR" smtClean="0">
                <a:latin typeface="Arial" pitchFamily="34" charset="0"/>
              </a:rPr>
              <a:pPr>
                <a:defRPr/>
              </a:pPr>
              <a:t>15</a:t>
            </a:fld>
            <a:endParaRPr lang="el-GR">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2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A2F2DF-09B3-4F28-B14A-6EAA595EA21D}" type="slidenum">
              <a:rPr lang="el-GR" smtClean="0">
                <a:latin typeface="Arial" pitchFamily="34" charset="0"/>
              </a:rPr>
              <a:pPr>
                <a:defRPr/>
              </a:pPr>
              <a:t>16</a:t>
            </a:fld>
            <a:endParaRPr lang="el-GR">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3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7C62435-3055-48E4-86E1-F82B60EDD333}" type="slidenum">
              <a:rPr lang="el-GR" smtClean="0">
                <a:latin typeface="Arial" pitchFamily="34" charset="0"/>
              </a:rPr>
              <a:pPr>
                <a:defRPr/>
              </a:pPr>
              <a:t>17</a:t>
            </a:fld>
            <a:endParaRPr lang="el-GR">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84AD6BE3-7BEB-4927-991A-9D6169294CC1}" type="slidenum">
              <a:rPr lang="el-GR" smtClean="0"/>
              <a:pPr>
                <a:defRPr/>
              </a:pPr>
              <a:t>18</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3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5DB87F8-39C6-4188-A003-FD1EF26A073F}" type="slidenum">
              <a:rPr lang="el-GR" smtClean="0">
                <a:latin typeface="Arial" pitchFamily="34" charset="0"/>
              </a:rPr>
              <a:pPr>
                <a:defRPr/>
              </a:pPr>
              <a:t>19</a:t>
            </a:fld>
            <a:endParaRPr lang="el-GR">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4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57B6CED-0677-41B4-870E-D227C3A6BB05}" type="slidenum">
              <a:rPr lang="el-GR" smtClean="0">
                <a:latin typeface="Arial" pitchFamily="34" charset="0"/>
              </a:rPr>
              <a:pPr>
                <a:defRPr/>
              </a:pPr>
              <a:t>20</a:t>
            </a:fld>
            <a:endParaRPr lang="el-GR">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a:p>
        </p:txBody>
      </p:sp>
      <p:sp>
        <p:nvSpPr>
          <p:cNvPr id="155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0578061-B474-498A-BC9C-A0D9C7C6B953}" type="slidenum">
              <a:rPr lang="el-GR" smtClean="0">
                <a:latin typeface="Arial" pitchFamily="34" charset="0"/>
              </a:rPr>
              <a:pPr>
                <a:defRPr/>
              </a:pPr>
              <a:t>21</a:t>
            </a:fld>
            <a:endParaRPr lang="el-GR">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2A38314-94B7-42C3-A2DD-450EC8DF7210}" type="slidenum">
              <a:rPr lang="el-GR" smtClean="0"/>
              <a:pPr>
                <a:defRPr/>
              </a:pPr>
              <a:t>29</a:t>
            </a:fld>
            <a:endParaRPr lang="el-GR"/>
          </a:p>
        </p:txBody>
      </p:sp>
    </p:spTree>
    <p:extLst>
      <p:ext uri="{BB962C8B-B14F-4D97-AF65-F5344CB8AC3E}">
        <p14:creationId xmlns:p14="http://schemas.microsoft.com/office/powerpoint/2010/main" val="4196855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algn="just">
              <a:spcBef>
                <a:spcPts val="0"/>
              </a:spcBef>
              <a:spcAft>
                <a:spcPts val="0"/>
              </a:spcAft>
            </a:pPr>
            <a:r>
              <a:rPr lang="en-GB" sz="1200" dirty="0">
                <a:effectLst/>
                <a:latin typeface="Comic Sans MS" panose="030F0702030302020204" pitchFamily="66" charset="0"/>
                <a:ea typeface="Times New Roman" panose="02020603050405020304" pitchFamily="18" charset="0"/>
                <a:cs typeface="Arial" panose="020B0604020202020204" pitchFamily="34" charset="0"/>
              </a:rPr>
              <a:t>12</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l-GR" sz="1200" dirty="0">
                <a:effectLst/>
                <a:latin typeface="Comic Sans MS" panose="030F0702030302020204" pitchFamily="66" charset="0"/>
                <a:ea typeface="Times New Roman" panose="02020603050405020304" pitchFamily="18" charset="0"/>
                <a:cs typeface="Arial" panose="020B0604020202020204" pitchFamily="34" charset="0"/>
              </a:rPr>
              <a:t>Σε πολλές ταινίες κινηματογράφου φαίνονται οι δεινόσαυροι να κυνηγούν ανθρώπινα πλάσματα. Κάτι τέτοιο δεν μπορεί να έχει συμβεί διότι: (Α) Οι δεινόσαυροι δεν υπήρξαν ποτέ. (Β) Ήταν όλοι φυτοφάγοι. (Γ) </a:t>
            </a:r>
            <a:r>
              <a:rPr lang="el-GR" sz="1200">
                <a:effectLst/>
                <a:latin typeface="Comic Sans MS" panose="030F0702030302020204" pitchFamily="66" charset="0"/>
                <a:ea typeface="Times New Roman" panose="02020603050405020304" pitchFamily="18" charset="0"/>
                <a:cs typeface="Arial" panose="020B0604020202020204" pitchFamily="34" charset="0"/>
              </a:rPr>
              <a:t>Εξαφανίστηκαν 65-80 </a:t>
            </a:r>
            <a:r>
              <a:rPr lang="el-GR" sz="1200" dirty="0">
                <a:effectLst/>
                <a:latin typeface="Comic Sans MS" panose="030F0702030302020204" pitchFamily="66" charset="0"/>
                <a:ea typeface="Times New Roman" panose="02020603050405020304" pitchFamily="18" charset="0"/>
                <a:cs typeface="Arial" panose="020B0604020202020204" pitchFamily="34" charset="0"/>
              </a:rPr>
              <a:t>εκατομμύρια χρόνια πριν την εμφάνιση του </a:t>
            </a:r>
            <a:r>
              <a:rPr lang="en-US" sz="1200" i="1" dirty="0">
                <a:effectLst/>
                <a:latin typeface="Comic Sans MS" panose="030F0702030302020204" pitchFamily="66" charset="0"/>
                <a:ea typeface="Times New Roman" panose="02020603050405020304" pitchFamily="18" charset="0"/>
                <a:cs typeface="Arial" panose="020B0604020202020204" pitchFamily="34" charset="0"/>
              </a:rPr>
              <a:t>Homo sapiens</a:t>
            </a:r>
            <a:r>
              <a:rPr lang="el-GR" sz="1200" dirty="0">
                <a:effectLst/>
                <a:latin typeface="Comic Sans MS" panose="030F0702030302020204" pitchFamily="66" charset="0"/>
                <a:ea typeface="Times New Roman" panose="02020603050405020304" pitchFamily="18" charset="0"/>
                <a:cs typeface="Arial" panose="020B0604020202020204" pitchFamily="34" charset="0"/>
              </a:rPr>
              <a:t>. (Δ) Εξαφανίσθηκαν 65-80 χιλιάδες χρόνια πριν την εμφάνιση του </a:t>
            </a:r>
            <a:r>
              <a:rPr lang="en-US" sz="1200" i="1" dirty="0">
                <a:effectLst/>
                <a:latin typeface="Comic Sans MS" panose="030F0702030302020204" pitchFamily="66" charset="0"/>
                <a:ea typeface="Times New Roman" panose="02020603050405020304" pitchFamily="18" charset="0"/>
                <a:cs typeface="Arial" panose="020B0604020202020204" pitchFamily="34" charset="0"/>
              </a:rPr>
              <a:t>Homo sapiens</a:t>
            </a:r>
            <a:r>
              <a:rPr lang="el-GR" sz="1200" dirty="0">
                <a:effectLst/>
                <a:latin typeface="Comic Sans MS" panose="030F0702030302020204" pitchFamily="66" charset="0"/>
                <a:ea typeface="Times New Roman" panose="02020603050405020304" pitchFamily="18" charset="0"/>
                <a:cs typeface="Arial" panose="020B0604020202020204" pitchFamily="34" charset="0"/>
              </a:rPr>
              <a:t>. Υποδείξτε το ΣΩΣΤΟ.</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l-GR" sz="1600" spc="25"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l-GR" dirty="0"/>
          </a:p>
        </p:txBody>
      </p:sp>
      <p:sp>
        <p:nvSpPr>
          <p:cNvPr id="4" name="Slide Number Placeholder 3"/>
          <p:cNvSpPr>
            <a:spLocks noGrp="1"/>
          </p:cNvSpPr>
          <p:nvPr>
            <p:ph type="sldNum" sz="quarter" idx="5"/>
          </p:nvPr>
        </p:nvSpPr>
        <p:spPr/>
        <p:txBody>
          <a:bodyPr/>
          <a:lstStyle/>
          <a:p>
            <a:pPr>
              <a:defRPr/>
            </a:pPr>
            <a:fld id="{AEF786B7-E351-4CE6-ADC9-B46E6A7A2844}" type="slidenum">
              <a:rPr lang="el-GR" smtClean="0"/>
              <a:pPr>
                <a:defRPr/>
              </a:pPr>
              <a:t>2</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21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BA29D1F-5F84-4383-A641-2553041D2C68}" type="slidenum">
              <a:rPr lang="el-GR" smtClean="0">
                <a:latin typeface="Arial" pitchFamily="34" charset="0"/>
              </a:rPr>
              <a:pPr>
                <a:defRPr/>
              </a:pPr>
              <a:t>3</a:t>
            </a:fld>
            <a:endParaRPr lang="el-GR">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300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00E1B9-0E9D-492F-ABC4-A12F75886E26}" type="slidenum">
              <a:rPr lang="el-GR" smtClean="0">
                <a:latin typeface="Arial" pitchFamily="34" charset="0"/>
              </a:rPr>
              <a:pPr>
                <a:defRPr/>
              </a:pPr>
              <a:t>7</a:t>
            </a:fld>
            <a:endParaRPr lang="el-GR">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1310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D424154-F289-45EE-BFAF-A7F31F2C7ADA}" type="slidenum">
              <a:rPr lang="el-GR" smtClean="0">
                <a:latin typeface="Arial" pitchFamily="34" charset="0"/>
              </a:rPr>
              <a:pPr>
                <a:defRPr/>
              </a:pPr>
              <a:t>8</a:t>
            </a:fld>
            <a:endParaRPr lang="el-GR">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32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E6D5C91-BB1F-45B5-B162-666CB6C03713}" type="slidenum">
              <a:rPr lang="el-GR" smtClean="0">
                <a:latin typeface="Arial" pitchFamily="34" charset="0"/>
              </a:rPr>
              <a:pPr>
                <a:defRPr/>
              </a:pPr>
              <a:t>9</a:t>
            </a:fld>
            <a:endParaRPr lang="el-GR">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34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246FEDF-BCD5-448C-8506-D71B99BB92EA}" type="slidenum">
              <a:rPr lang="el-GR" smtClean="0">
                <a:latin typeface="Arial" pitchFamily="34" charset="0"/>
              </a:rPr>
              <a:pPr>
                <a:defRPr/>
              </a:pPr>
              <a:t>10</a:t>
            </a:fld>
            <a:endParaRPr lang="el-GR">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42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825EE46-193E-4563-BDF5-B5A73739D1C1}" type="slidenum">
              <a:rPr lang="el-GR" smtClean="0">
                <a:latin typeface="Arial" pitchFamily="34" charset="0"/>
              </a:rPr>
              <a:pPr>
                <a:defRPr/>
              </a:pPr>
              <a:t>13</a:t>
            </a:fld>
            <a:endParaRPr lang="el-GR">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p:spPr>
      </p:sp>
      <p:sp>
        <p:nvSpPr>
          <p:cNvPr id="198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98660" name="Slide Number Placeholder 3"/>
          <p:cNvSpPr txBox="1">
            <a:spLocks noGrp="1"/>
          </p:cNvSpPr>
          <p:nvPr/>
        </p:nvSpPr>
        <p:spPr bwMode="auto">
          <a:xfrm>
            <a:off x="3902597" y="9516038"/>
            <a:ext cx="2985558" cy="500936"/>
          </a:xfrm>
          <a:prstGeom prst="rect">
            <a:avLst/>
          </a:prstGeom>
          <a:noFill/>
          <a:ln w="9525">
            <a:noFill/>
            <a:miter lim="800000"/>
            <a:headEnd/>
            <a:tailEnd/>
          </a:ln>
        </p:spPr>
        <p:txBody>
          <a:bodyPr lIns="96616" tIns="48308" rIns="96616" bIns="48308" anchor="b"/>
          <a:lstStyle/>
          <a:p>
            <a:pPr algn="r"/>
            <a:fld id="{9F9112F7-87DB-437E-BD00-DBB86EC62F05}" type="slidenum">
              <a:rPr lang="el-GR" sz="1300">
                <a:latin typeface="Tahoma" pitchFamily="34" charset="0"/>
              </a:rPr>
              <a:pPr algn="r"/>
              <a:t>14</a:t>
            </a:fld>
            <a:endParaRPr lang="el-GR" sz="1300">
              <a:latin typeface="Tahom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8AC36630-CB0A-44A3-B6FE-02AB28B09223}" type="datetimeFigureOut">
              <a:rPr lang="el-GR" smtClean="0"/>
              <a:pPr>
                <a:defRPr/>
              </a:pPr>
              <a:t>15/3/2024</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A18EC6F6-3D53-406A-BBE6-D84CE7618296}" type="slidenum">
              <a:rPr lang="el-GR" smtClean="0"/>
              <a:pPr>
                <a:defRPr/>
              </a:pPr>
              <a:t>‹#›</a:t>
            </a:fld>
            <a:endParaRPr lang="el-GR"/>
          </a:p>
        </p:txBody>
      </p:sp>
    </p:spTree>
    <p:extLst>
      <p:ext uri="{BB962C8B-B14F-4D97-AF65-F5344CB8AC3E}">
        <p14:creationId xmlns:p14="http://schemas.microsoft.com/office/powerpoint/2010/main" val="1417675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15/3/2024</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Tree>
    <p:extLst>
      <p:ext uri="{BB962C8B-B14F-4D97-AF65-F5344CB8AC3E}">
        <p14:creationId xmlns:p14="http://schemas.microsoft.com/office/powerpoint/2010/main" val="2419938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15/3/2024</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7312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15/3/2024</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Tree>
    <p:extLst>
      <p:ext uri="{BB962C8B-B14F-4D97-AF65-F5344CB8AC3E}">
        <p14:creationId xmlns:p14="http://schemas.microsoft.com/office/powerpoint/2010/main" val="2302716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15/3/2024</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82319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15/3/2024</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Tree>
    <p:extLst>
      <p:ext uri="{BB962C8B-B14F-4D97-AF65-F5344CB8AC3E}">
        <p14:creationId xmlns:p14="http://schemas.microsoft.com/office/powerpoint/2010/main" val="4175553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857C303-2419-4CC2-8C04-E5F8343BEFEC}" type="datetimeFigureOut">
              <a:rPr lang="el-GR" smtClean="0"/>
              <a:pPr>
                <a:defRPr/>
              </a:pPr>
              <a:t>15/3/2024</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12FB2AA4-4A0F-4A68-9CA4-4EEBCAA4D6C5}" type="slidenum">
              <a:rPr lang="el-GR" smtClean="0"/>
              <a:pPr>
                <a:defRPr/>
              </a:pPr>
              <a:t>‹#›</a:t>
            </a:fld>
            <a:endParaRPr lang="el-GR"/>
          </a:p>
        </p:txBody>
      </p:sp>
    </p:spTree>
    <p:extLst>
      <p:ext uri="{BB962C8B-B14F-4D97-AF65-F5344CB8AC3E}">
        <p14:creationId xmlns:p14="http://schemas.microsoft.com/office/powerpoint/2010/main" val="2659963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306799F-813D-421D-86C2-01FB94CF5F3B}" type="datetimeFigureOut">
              <a:rPr lang="el-GR" smtClean="0"/>
              <a:pPr>
                <a:defRPr/>
              </a:pPr>
              <a:t>15/3/2024</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095DBF66-ED15-4A6C-AEC4-9473CA51BCF2}" type="slidenum">
              <a:rPr lang="el-GR" smtClean="0"/>
              <a:pPr>
                <a:defRPr/>
              </a:pPr>
              <a:t>‹#›</a:t>
            </a:fld>
            <a:endParaRPr lang="el-GR"/>
          </a:p>
        </p:txBody>
      </p:sp>
    </p:spTree>
    <p:extLst>
      <p:ext uri="{BB962C8B-B14F-4D97-AF65-F5344CB8AC3E}">
        <p14:creationId xmlns:p14="http://schemas.microsoft.com/office/powerpoint/2010/main" val="299136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AE32AD3-F326-4023-B35B-20F85B9E8DF7}" type="datetimeFigureOut">
              <a:rPr lang="el-GR" smtClean="0"/>
              <a:pPr>
                <a:defRPr/>
              </a:pPr>
              <a:t>15/3/2024</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42D3426A-54D7-4886-B735-A7D6FB077D2C}" type="slidenum">
              <a:rPr lang="el-GR" smtClean="0"/>
              <a:pPr>
                <a:defRPr/>
              </a:pPr>
              <a:t>‹#›</a:t>
            </a:fld>
            <a:endParaRPr lang="el-GR"/>
          </a:p>
        </p:txBody>
      </p:sp>
    </p:spTree>
    <p:extLst>
      <p:ext uri="{BB962C8B-B14F-4D97-AF65-F5344CB8AC3E}">
        <p14:creationId xmlns:p14="http://schemas.microsoft.com/office/powerpoint/2010/main" val="2675113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DEDA878-1029-43E3-9B2C-565A8DBB2306}" type="datetimeFigureOut">
              <a:rPr lang="el-GR" smtClean="0"/>
              <a:pPr>
                <a:defRPr/>
              </a:pPr>
              <a:t>15/3/2024</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3A7CAFB2-5E5A-445F-8437-6610F66577FE}" type="slidenum">
              <a:rPr lang="el-GR" smtClean="0"/>
              <a:pPr>
                <a:defRPr/>
              </a:pPr>
              <a:t>‹#›</a:t>
            </a:fld>
            <a:endParaRPr lang="el-GR"/>
          </a:p>
        </p:txBody>
      </p:sp>
    </p:spTree>
    <p:extLst>
      <p:ext uri="{BB962C8B-B14F-4D97-AF65-F5344CB8AC3E}">
        <p14:creationId xmlns:p14="http://schemas.microsoft.com/office/powerpoint/2010/main" val="2134471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7E94A950-A9BF-47E9-9B3F-A1079C43A554}" type="datetimeFigureOut">
              <a:rPr lang="el-GR" smtClean="0"/>
              <a:pPr>
                <a:defRPr/>
              </a:pPr>
              <a:t>15/3/2024</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4230EF88-B362-485F-85E5-2288A2316D8B}" type="slidenum">
              <a:rPr lang="el-GR" smtClean="0"/>
              <a:pPr>
                <a:defRPr/>
              </a:pPr>
              <a:t>‹#›</a:t>
            </a:fld>
            <a:endParaRPr lang="el-GR"/>
          </a:p>
        </p:txBody>
      </p:sp>
    </p:spTree>
    <p:extLst>
      <p:ext uri="{BB962C8B-B14F-4D97-AF65-F5344CB8AC3E}">
        <p14:creationId xmlns:p14="http://schemas.microsoft.com/office/powerpoint/2010/main" val="946751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11A2FD10-0E68-4594-81CA-36E35D3323A8}" type="datetimeFigureOut">
              <a:rPr lang="el-GR" smtClean="0"/>
              <a:pPr>
                <a:defRPr/>
              </a:pPr>
              <a:t>15/3/2024</a:t>
            </a:fld>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E0B354D0-60E6-4BAD-AA6E-146A532E09C6}" type="slidenum">
              <a:rPr lang="el-GR" smtClean="0"/>
              <a:pPr>
                <a:defRPr/>
              </a:pPr>
              <a:t>‹#›</a:t>
            </a:fld>
            <a:endParaRPr lang="el-GR"/>
          </a:p>
        </p:txBody>
      </p:sp>
    </p:spTree>
    <p:extLst>
      <p:ext uri="{BB962C8B-B14F-4D97-AF65-F5344CB8AC3E}">
        <p14:creationId xmlns:p14="http://schemas.microsoft.com/office/powerpoint/2010/main" val="883553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93F2A771-0E14-430A-9BAF-CDC5B5367767}" type="datetimeFigureOut">
              <a:rPr lang="el-GR" smtClean="0"/>
              <a:pPr>
                <a:defRPr/>
              </a:pPr>
              <a:t>15/3/2024</a:t>
            </a:fld>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B5CC2F13-11EB-4B7A-80AC-31A272D3D389}" type="slidenum">
              <a:rPr lang="el-GR" smtClean="0"/>
              <a:pPr>
                <a:defRPr/>
              </a:pPr>
              <a:t>‹#›</a:t>
            </a:fld>
            <a:endParaRPr lang="el-GR"/>
          </a:p>
        </p:txBody>
      </p:sp>
    </p:spTree>
    <p:extLst>
      <p:ext uri="{BB962C8B-B14F-4D97-AF65-F5344CB8AC3E}">
        <p14:creationId xmlns:p14="http://schemas.microsoft.com/office/powerpoint/2010/main" val="2963198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C4E40E3-4EAE-4D57-9760-BFF783B3F574}" type="datetimeFigureOut">
              <a:rPr lang="el-GR" smtClean="0"/>
              <a:pPr>
                <a:defRPr/>
              </a:pPr>
              <a:t>15/3/2024</a:t>
            </a:fld>
            <a:endParaRPr lang="el-GR"/>
          </a:p>
        </p:txBody>
      </p:sp>
      <p:sp>
        <p:nvSpPr>
          <p:cNvPr id="3" name="Footer Placeholder 2"/>
          <p:cNvSpPr>
            <a:spLocks noGrp="1"/>
          </p:cNvSpPr>
          <p:nvPr>
            <p:ph type="ftr" sz="quarter" idx="11"/>
          </p:nvPr>
        </p:nvSpPr>
        <p:spPr/>
        <p:txBody>
          <a:bodyPr/>
          <a:lstStyle/>
          <a:p>
            <a:pPr>
              <a:defRPr/>
            </a:pPr>
            <a:endParaRPr lang="el-GR"/>
          </a:p>
        </p:txBody>
      </p:sp>
      <p:sp>
        <p:nvSpPr>
          <p:cNvPr id="4" name="Slide Number Placeholder 3"/>
          <p:cNvSpPr>
            <a:spLocks noGrp="1"/>
          </p:cNvSpPr>
          <p:nvPr>
            <p:ph type="sldNum" sz="quarter" idx="12"/>
          </p:nvPr>
        </p:nvSpPr>
        <p:spPr/>
        <p:txBody>
          <a:bodyPr/>
          <a:lstStyle/>
          <a:p>
            <a:pPr>
              <a:defRPr/>
            </a:pPr>
            <a:fld id="{7659C571-9150-4704-96B5-A0F41044656D}" type="slidenum">
              <a:rPr lang="el-GR" smtClean="0"/>
              <a:pPr>
                <a:defRPr/>
              </a:pPr>
              <a:t>‹#›</a:t>
            </a:fld>
            <a:endParaRPr lang="el-GR"/>
          </a:p>
        </p:txBody>
      </p:sp>
    </p:spTree>
    <p:extLst>
      <p:ext uri="{BB962C8B-B14F-4D97-AF65-F5344CB8AC3E}">
        <p14:creationId xmlns:p14="http://schemas.microsoft.com/office/powerpoint/2010/main" val="1852980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ADFB92A-22C8-41AA-822F-F09BBD489138}" type="datetimeFigureOut">
              <a:rPr lang="el-GR" smtClean="0"/>
              <a:pPr>
                <a:defRPr/>
              </a:pPr>
              <a:t>15/3/2024</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282E45EF-E8E6-479D-B87F-CF03E24D6332}" type="slidenum">
              <a:rPr lang="el-GR" smtClean="0"/>
              <a:pPr>
                <a:defRPr/>
              </a:pPr>
              <a:t>‹#›</a:t>
            </a:fld>
            <a:endParaRPr lang="el-GR"/>
          </a:p>
        </p:txBody>
      </p:sp>
    </p:spTree>
    <p:extLst>
      <p:ext uri="{BB962C8B-B14F-4D97-AF65-F5344CB8AC3E}">
        <p14:creationId xmlns:p14="http://schemas.microsoft.com/office/powerpoint/2010/main" val="1840705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0108AA1-D5F0-472E-95CC-FFA9357072D3}" type="datetimeFigureOut">
              <a:rPr lang="el-GR" smtClean="0"/>
              <a:pPr>
                <a:defRPr/>
              </a:pPr>
              <a:t>15/3/2024</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058F4ABE-E71F-48FF-897C-1E6281D78FC5}" type="slidenum">
              <a:rPr lang="el-GR" smtClean="0"/>
              <a:pPr>
                <a:defRPr/>
              </a:pPr>
              <a:t>‹#›</a:t>
            </a:fld>
            <a:endParaRPr lang="el-GR"/>
          </a:p>
        </p:txBody>
      </p:sp>
    </p:spTree>
    <p:extLst>
      <p:ext uri="{BB962C8B-B14F-4D97-AF65-F5344CB8AC3E}">
        <p14:creationId xmlns:p14="http://schemas.microsoft.com/office/powerpoint/2010/main" val="1978292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D6A4744-33DD-44A5-BE5F-8F6FDB718132}" type="datetimeFigureOut">
              <a:rPr lang="el-GR" smtClean="0"/>
              <a:pPr>
                <a:defRPr/>
              </a:pPr>
              <a:t>15/3/2024</a:t>
            </a:fld>
            <a:endParaRPr lang="el-G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220560EF-CC28-4725-95BD-4B86C29B9CA9}" type="slidenum">
              <a:rPr lang="el-GR" smtClean="0"/>
              <a:pPr>
                <a:defRPr/>
              </a:pPr>
              <a:t>‹#›</a:t>
            </a:fld>
            <a:endParaRPr lang="el-GR"/>
          </a:p>
        </p:txBody>
      </p:sp>
    </p:spTree>
    <p:extLst>
      <p:ext uri="{BB962C8B-B14F-4D97-AF65-F5344CB8AC3E}">
        <p14:creationId xmlns:p14="http://schemas.microsoft.com/office/powerpoint/2010/main" val="312591917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8.m4a"/><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12.xml"/><Relationship Id="rId5" Type="http://schemas.openxmlformats.org/officeDocument/2006/relationships/slideLayout" Target="../slideLayouts/slideLayout6.xml"/><Relationship Id="rId4" Type="http://schemas.openxmlformats.org/officeDocument/2006/relationships/audio" Target="../media/media8.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www.cnn.gr/kosmos/story/204332/giati-exafanistikan-oi-deinosayroi-nea-ereyna-deinei-oristiki-apantis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4a"/><Relationship Id="rId7" Type="http://schemas.openxmlformats.org/officeDocument/2006/relationships/oleObject" Target="../embeddings/oleObject1.bin"/><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3.xml"/><Relationship Id="rId11" Type="http://schemas.openxmlformats.org/officeDocument/2006/relationships/image" Target="../media/image4.png"/><Relationship Id="rId5" Type="http://schemas.openxmlformats.org/officeDocument/2006/relationships/slideLayout" Target="../slideLayouts/slideLayout7.xml"/><Relationship Id="rId10" Type="http://schemas.openxmlformats.org/officeDocument/2006/relationships/image" Target="../media/image3.png"/><Relationship Id="rId4" Type="http://schemas.openxmlformats.org/officeDocument/2006/relationships/audio" Target="../media/media2.m4a"/><Relationship Id="rId9"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foxnews.com/science/2013/09/25/deadly-pakistan-quake-creates-new-island/"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Isosceles Triangle 11">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3900" y="3818467"/>
            <a:ext cx="3337719" cy="3039533"/>
          </a:xfrm>
          <a:prstGeom prst="triangle">
            <a:avLst>
              <a:gd name="adj" fmla="val 100000"/>
            </a:avLst>
          </a:prstGeom>
          <a:solidFill>
            <a:schemeClr val="accent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9230" y="0"/>
            <a:ext cx="1324770"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00950" y="0"/>
            <a:ext cx="12954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Υπότιτλος 2"/>
          <p:cNvSpPr>
            <a:spLocks noGrp="1"/>
          </p:cNvSpPr>
          <p:nvPr>
            <p:ph type="subTitle" idx="1"/>
          </p:nvPr>
        </p:nvSpPr>
        <p:spPr>
          <a:xfrm>
            <a:off x="1130300" y="4050833"/>
            <a:ext cx="5825202" cy="1096899"/>
          </a:xfrm>
        </p:spPr>
        <p:txBody>
          <a:bodyPr>
            <a:normAutofit/>
          </a:bodyPr>
          <a:lstStyle/>
          <a:p>
            <a:pPr>
              <a:lnSpc>
                <a:spcPct val="90000"/>
              </a:lnSpc>
            </a:pPr>
            <a:r>
              <a:rPr lang="el-GR" sz="1500"/>
              <a:t>Φυσικά, το μάθημα είναι συνέχεια του προηγούμενου και έχει ενσωματωμένες ηχογραφημένες επεξηγήσεις καθώς και ένα </a:t>
            </a:r>
            <a:r>
              <a:rPr lang="en-US" sz="1500"/>
              <a:t>video </a:t>
            </a:r>
            <a:r>
              <a:rPr lang="el-GR" sz="1500"/>
              <a:t>που θα το βρείτε στα </a:t>
            </a:r>
            <a:r>
              <a:rPr lang="en-US" sz="1500"/>
              <a:t>Multimedia.</a:t>
            </a:r>
            <a:endParaRPr lang="el-GR" sz="1500"/>
          </a:p>
          <a:p>
            <a:pPr>
              <a:lnSpc>
                <a:spcPct val="90000"/>
              </a:lnSpc>
            </a:pPr>
            <a:r>
              <a:rPr lang="el-GR" sz="1500"/>
              <a:t>…ΑΣ ΘΥΜΗΘΟΥΜΕ ΤΑ ΠΡΟΗΓΟΥΜΕΝΑ…</a:t>
            </a:r>
          </a:p>
        </p:txBody>
      </p:sp>
      <p:sp>
        <p:nvSpPr>
          <p:cNvPr id="2" name="Τίτλος 1"/>
          <p:cNvSpPr>
            <a:spLocks noGrp="1"/>
          </p:cNvSpPr>
          <p:nvPr>
            <p:ph type="ctrTitle"/>
          </p:nvPr>
        </p:nvSpPr>
        <p:spPr>
          <a:xfrm>
            <a:off x="217388" y="672194"/>
            <a:ext cx="7492702" cy="2653836"/>
          </a:xfrm>
        </p:spPr>
        <p:txBody>
          <a:bodyPr>
            <a:normAutofit/>
          </a:bodyPr>
          <a:lstStyle/>
          <a:p>
            <a:r>
              <a:rPr lang="el-GR" dirty="0"/>
              <a:t>Μάθημα #2,Μέρος Α΄ </a:t>
            </a:r>
          </a:p>
        </p:txBody>
      </p:sp>
    </p:spTree>
    <p:extLst>
      <p:ext uri="{BB962C8B-B14F-4D97-AF65-F5344CB8AC3E}">
        <p14:creationId xmlns:p14="http://schemas.microsoft.com/office/powerpoint/2010/main" val="2354520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323528" y="908720"/>
            <a:ext cx="8137525" cy="4708981"/>
          </a:xfrm>
          <a:prstGeom prst="rect">
            <a:avLst/>
          </a:prstGeom>
          <a:noFill/>
          <a:ln w="9525">
            <a:noFill/>
            <a:miter lim="800000"/>
            <a:headEnd/>
            <a:tailEnd/>
          </a:ln>
        </p:spPr>
        <p:txBody>
          <a:bodyPr anchor="ctr">
            <a:spAutoFit/>
          </a:bodyPr>
          <a:lstStyle/>
          <a:p>
            <a:pPr algn="just">
              <a:tabLst>
                <a:tab pos="6515100" algn="l"/>
              </a:tabLst>
            </a:pPr>
            <a:r>
              <a:rPr lang="en-US" sz="2000" dirty="0"/>
              <a:t>SOS: </a:t>
            </a:r>
            <a:r>
              <a:rPr lang="el-GR" sz="2000" dirty="0"/>
              <a:t>Μετά τις ανακαλύψεις του </a:t>
            </a:r>
            <a:r>
              <a:rPr lang="en-US" sz="2000" dirty="0"/>
              <a:t>William </a:t>
            </a:r>
            <a:r>
              <a:rPr lang="en-US" sz="2000" dirty="0" err="1"/>
              <a:t>Schoph</a:t>
            </a:r>
            <a:r>
              <a:rPr lang="el-GR" sz="2000" dirty="0"/>
              <a:t> το 1993</a:t>
            </a:r>
            <a:r>
              <a:rPr lang="en-US" sz="2000" dirty="0"/>
              <a:t> </a:t>
            </a:r>
            <a:r>
              <a:rPr lang="el-GR" sz="2000" dirty="0"/>
              <a:t>άλλαξαν οι απόψεις μας για τα πιο παλιά ίχνη ζωής που υπάρχουν στον πλανήτη μας. Έτσι, βρέθηκαν απολιθώματα (</a:t>
            </a:r>
            <a:r>
              <a:rPr lang="el-GR" sz="2000" dirty="0" err="1"/>
              <a:t>κυανο</a:t>
            </a:r>
            <a:r>
              <a:rPr lang="el-GR" sz="2000" dirty="0"/>
              <a:t>)βακτηριδίων που χρονολογούνται στα 3.5 Δισ. Χρόνια.  Οι πιο παλιοί βράχοι που έχουν σχηματισθεί από την </a:t>
            </a:r>
            <a:r>
              <a:rPr lang="el-GR" sz="2000" dirty="0" err="1"/>
              <a:t>κατακάθηση</a:t>
            </a:r>
            <a:r>
              <a:rPr lang="el-GR" sz="2000" dirty="0"/>
              <a:t> </a:t>
            </a:r>
            <a:r>
              <a:rPr lang="el-GR" sz="2000" dirty="0" err="1"/>
              <a:t>αιωρουμένων</a:t>
            </a:r>
            <a:r>
              <a:rPr lang="el-GR" sz="2000" dirty="0"/>
              <a:t> σωματιδίων (</a:t>
            </a:r>
            <a:r>
              <a:rPr lang="el-GR" sz="2000" dirty="0" err="1"/>
              <a:t>ιζηματοποίηση</a:t>
            </a:r>
            <a:r>
              <a:rPr lang="el-GR" sz="2000" dirty="0"/>
              <a:t>) και στους οποίους έχουν εντοπισθεί απολιθώματα από οργανισμούς, χρονολογούνται στα </a:t>
            </a:r>
            <a:r>
              <a:rPr lang="en-US" sz="2000" dirty="0"/>
              <a:t>3.</a:t>
            </a:r>
            <a:r>
              <a:rPr lang="el-GR" sz="2000" dirty="0"/>
              <a:t>500 εκατομμύρια χρόνια, μια περίοδο που αντιστοιχεί στον λεγόμενο </a:t>
            </a:r>
            <a:r>
              <a:rPr lang="el-GR" sz="2000" b="1" dirty="0" err="1"/>
              <a:t>Παλαιοζωϊκό</a:t>
            </a:r>
            <a:r>
              <a:rPr lang="el-GR" sz="2000" b="1" dirty="0"/>
              <a:t> Αιώνα.</a:t>
            </a:r>
            <a:r>
              <a:rPr lang="el-GR" sz="2000" dirty="0"/>
              <a:t> </a:t>
            </a:r>
          </a:p>
          <a:p>
            <a:pPr algn="just">
              <a:tabLst>
                <a:tab pos="6515100" algn="l"/>
              </a:tabLst>
            </a:pPr>
            <a:r>
              <a:rPr lang="el-GR" sz="2000" b="1" dirty="0"/>
              <a:t>Περισσότερα στο </a:t>
            </a:r>
            <a:r>
              <a:rPr lang="en-US" sz="2000" b="1" dirty="0"/>
              <a:t>Google:</a:t>
            </a:r>
            <a:r>
              <a:rPr lang="el-GR" sz="2000" b="1" dirty="0"/>
              <a:t> </a:t>
            </a:r>
            <a:r>
              <a:rPr lang="en-US" sz="2000" b="1" dirty="0"/>
              <a:t>tolweb</a:t>
            </a:r>
            <a:r>
              <a:rPr lang="en-US" sz="2000" dirty="0"/>
              <a:t>.</a:t>
            </a:r>
            <a:r>
              <a:rPr lang="en-US" sz="2000" b="1" dirty="0"/>
              <a:t>org</a:t>
            </a:r>
            <a:r>
              <a:rPr lang="en-US" sz="2000" dirty="0"/>
              <a:t>/</a:t>
            </a:r>
            <a:r>
              <a:rPr lang="el-GR" sz="2000" dirty="0"/>
              <a:t> </a:t>
            </a:r>
          </a:p>
          <a:p>
            <a:pPr algn="just">
              <a:tabLst>
                <a:tab pos="6515100" algn="l"/>
              </a:tabLst>
            </a:pPr>
            <a:endParaRPr lang="el-GR" sz="2000" dirty="0"/>
          </a:p>
          <a:p>
            <a:pPr algn="just">
              <a:tabLst>
                <a:tab pos="6515100" algn="l"/>
              </a:tabLst>
            </a:pPr>
            <a:r>
              <a:rPr lang="el-GR" sz="2000" u="sng" dirty="0"/>
              <a:t>Κλασσική ερώτηση εξετάσεων πολλαπλής επιλογής: </a:t>
            </a:r>
          </a:p>
          <a:p>
            <a:pPr algn="just">
              <a:tabLst>
                <a:tab pos="6515100" algn="l"/>
              </a:tabLst>
            </a:pPr>
            <a:r>
              <a:rPr lang="el-GR" sz="2000" dirty="0"/>
              <a:t>Τα πιο παλιά ίχνη ζωής που έχουν βρεθεί στον Πλανήτη μας χρονολογούνται, περίπου: (Α) Στα 2 εκατομμύρια χρόνια. (Β) Στα 10 </a:t>
            </a:r>
            <a:r>
              <a:rPr lang="el-GR" sz="2000" dirty="0" err="1"/>
              <a:t>εκατομ</a:t>
            </a:r>
            <a:r>
              <a:rPr lang="el-GR" sz="2000" dirty="0"/>
              <a:t>. Χρόνια. (Γ) Στα 100 </a:t>
            </a:r>
            <a:r>
              <a:rPr lang="el-GR" sz="2000" dirty="0" err="1"/>
              <a:t>εκατομ</a:t>
            </a:r>
            <a:r>
              <a:rPr lang="el-GR" sz="2000" dirty="0"/>
              <a:t>. Χρόνια. (Δ) Στα 3.5 Δισ. Χρόνια. (Ε) Τίποτε από αυτά.  </a:t>
            </a:r>
          </a:p>
        </p:txBody>
      </p:sp>
      <p:sp>
        <p:nvSpPr>
          <p:cNvPr id="2" name="Τίτλος 1"/>
          <p:cNvSpPr>
            <a:spLocks noGrp="1"/>
          </p:cNvSpPr>
          <p:nvPr>
            <p:ph type="title"/>
          </p:nvPr>
        </p:nvSpPr>
        <p:spPr>
          <a:xfrm>
            <a:off x="457200" y="274638"/>
            <a:ext cx="8229600" cy="778098"/>
          </a:xfrm>
        </p:spPr>
        <p:txBody>
          <a:bodyPr/>
          <a:lstStyle/>
          <a:p>
            <a:r>
              <a:rPr lang="el-GR" dirty="0"/>
              <a:t>ΠΟΣΟ ΠΑΛΙΑ ΕΙΝΑΙ Η ΖΩΗ;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F65F08F-DBDB-48F0-BA4F-8EF6AB835DB8}"/>
              </a:ext>
            </a:extLst>
          </p:cNvPr>
          <p:cNvPicPr>
            <a:picLocks noChangeAspect="1"/>
          </p:cNvPicPr>
          <p:nvPr/>
        </p:nvPicPr>
        <p:blipFill>
          <a:blip r:embed="rId2"/>
          <a:stretch>
            <a:fillRect/>
          </a:stretch>
        </p:blipFill>
        <p:spPr>
          <a:xfrm>
            <a:off x="3203848" y="2038350"/>
            <a:ext cx="6486525" cy="4819650"/>
          </a:xfrm>
          <a:prstGeom prst="rect">
            <a:avLst/>
          </a:prstGeom>
        </p:spPr>
      </p:pic>
      <p:sp>
        <p:nvSpPr>
          <p:cNvPr id="4" name="Τίτλος 3">
            <a:extLst>
              <a:ext uri="{FF2B5EF4-FFF2-40B4-BE49-F238E27FC236}">
                <a16:creationId xmlns:a16="http://schemas.microsoft.com/office/drawing/2014/main" id="{B8C3CC2C-B488-4341-A072-9BCBD2FAC332}"/>
              </a:ext>
            </a:extLst>
          </p:cNvPr>
          <p:cNvSpPr>
            <a:spLocks noGrp="1"/>
          </p:cNvSpPr>
          <p:nvPr>
            <p:ph type="title"/>
          </p:nvPr>
        </p:nvSpPr>
        <p:spPr>
          <a:xfrm>
            <a:off x="611560" y="122127"/>
            <a:ext cx="6347714" cy="1320800"/>
          </a:xfrm>
        </p:spPr>
        <p:txBody>
          <a:bodyPr>
            <a:normAutofit fontScale="90000"/>
          </a:bodyPr>
          <a:lstStyle/>
          <a:p>
            <a:r>
              <a:rPr lang="el-GR" dirty="0"/>
              <a:t>Για την Αρχέγονη Σούπα ή αλλιώς για τα πειράματα των </a:t>
            </a:r>
            <a:r>
              <a:rPr lang="en-US" dirty="0"/>
              <a:t>Oparin, Fox, Urey-Miller</a:t>
            </a:r>
          </a:p>
        </p:txBody>
      </p:sp>
      <p:sp>
        <p:nvSpPr>
          <p:cNvPr id="5" name="TextBox 4">
            <a:extLst>
              <a:ext uri="{FF2B5EF4-FFF2-40B4-BE49-F238E27FC236}">
                <a16:creationId xmlns:a16="http://schemas.microsoft.com/office/drawing/2014/main" id="{F1414402-04C6-4E81-93A6-E124A178901F}"/>
              </a:ext>
            </a:extLst>
          </p:cNvPr>
          <p:cNvSpPr txBox="1"/>
          <p:nvPr/>
        </p:nvSpPr>
        <p:spPr>
          <a:xfrm>
            <a:off x="251520" y="1770519"/>
            <a:ext cx="2376264" cy="5355312"/>
          </a:xfrm>
          <a:prstGeom prst="rect">
            <a:avLst/>
          </a:prstGeom>
          <a:noFill/>
        </p:spPr>
        <p:txBody>
          <a:bodyPr wrap="square" rtlCol="0">
            <a:spAutoFit/>
          </a:bodyPr>
          <a:lstStyle/>
          <a:p>
            <a:r>
              <a:rPr lang="el-GR" dirty="0"/>
              <a:t>Υπάρχουν πάρα πολλά πειράματα που δείχνουν πως σε μικρές λίμνες δημιουργήθηκε μία αρχέγονη σούπα στην οποία τα αμινοξέα και οι βάσεις του </a:t>
            </a:r>
            <a:r>
              <a:rPr lang="en-US" dirty="0"/>
              <a:t>RNA </a:t>
            </a:r>
            <a:r>
              <a:rPr lang="el-GR" dirty="0"/>
              <a:t>σχημάτισαν αρχέγονα </a:t>
            </a:r>
            <a:r>
              <a:rPr lang="el-GR" dirty="0" err="1"/>
              <a:t>κυστίδια</a:t>
            </a:r>
            <a:r>
              <a:rPr lang="el-GR" dirty="0"/>
              <a:t>, ΟΠΩΣ ΑΥΤΑ ΠΟΥ ΧΡΗΣΙΜΟΠΟΙΟΥΝΤΑΙ ΣΤΑ ΕΜΒΟΛΙΑ </a:t>
            </a:r>
            <a:r>
              <a:rPr lang="en-US" dirty="0"/>
              <a:t>mRNA </a:t>
            </a:r>
            <a:r>
              <a:rPr lang="el-GR" dirty="0"/>
              <a:t>εναντίον του </a:t>
            </a:r>
            <a:r>
              <a:rPr lang="el-GR" dirty="0" err="1"/>
              <a:t>κορονοϊού</a:t>
            </a:r>
            <a:r>
              <a:rPr lang="el-GR" dirty="0"/>
              <a:t>. [Ανάγνωση του κειμένου στα έγγραφα]</a:t>
            </a:r>
            <a:endParaRPr lang="en-US" dirty="0"/>
          </a:p>
        </p:txBody>
      </p:sp>
    </p:spTree>
    <p:extLst>
      <p:ext uri="{BB962C8B-B14F-4D97-AF65-F5344CB8AC3E}">
        <p14:creationId xmlns:p14="http://schemas.microsoft.com/office/powerpoint/2010/main" val="1487884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AFCBFB-F4EB-432D-B013-8F86FC6826C7}"/>
              </a:ext>
            </a:extLst>
          </p:cNvPr>
          <p:cNvSpPr>
            <a:spLocks noGrp="1"/>
          </p:cNvSpPr>
          <p:nvPr>
            <p:ph type="title"/>
          </p:nvPr>
        </p:nvSpPr>
        <p:spPr/>
        <p:txBody>
          <a:bodyPr/>
          <a:lstStyle/>
          <a:p>
            <a:r>
              <a:rPr lang="el-GR" dirty="0"/>
              <a:t>Ανακεφαλαιώνουμε:</a:t>
            </a:r>
            <a:endParaRPr lang="en-US" dirty="0"/>
          </a:p>
        </p:txBody>
      </p:sp>
      <p:sp>
        <p:nvSpPr>
          <p:cNvPr id="3" name="TextBox 2">
            <a:extLst>
              <a:ext uri="{FF2B5EF4-FFF2-40B4-BE49-F238E27FC236}">
                <a16:creationId xmlns:a16="http://schemas.microsoft.com/office/drawing/2014/main" id="{CBCA6F0B-48BF-47DD-923E-6CC95E01C196}"/>
              </a:ext>
            </a:extLst>
          </p:cNvPr>
          <p:cNvSpPr txBox="1"/>
          <p:nvPr/>
        </p:nvSpPr>
        <p:spPr>
          <a:xfrm>
            <a:off x="467544" y="1844824"/>
            <a:ext cx="7992888" cy="3139321"/>
          </a:xfrm>
          <a:prstGeom prst="rect">
            <a:avLst/>
          </a:prstGeom>
          <a:noFill/>
        </p:spPr>
        <p:txBody>
          <a:bodyPr wrap="square" rtlCol="0">
            <a:spAutoFit/>
          </a:bodyPr>
          <a:lstStyle/>
          <a:p>
            <a:pPr marL="342900" indent="-342900">
              <a:buAutoNum type="arabicPeriod"/>
            </a:pPr>
            <a:r>
              <a:rPr lang="el-GR" dirty="0"/>
              <a:t>Η ζωή είναι πολύ παλιά: 3.5 </a:t>
            </a:r>
            <a:r>
              <a:rPr lang="el-GR" dirty="0" err="1"/>
              <a:t>Δισ</a:t>
            </a:r>
            <a:r>
              <a:rPr lang="el-GR" dirty="0"/>
              <a:t> χρόνια.</a:t>
            </a:r>
            <a:endParaRPr lang="en-US" dirty="0"/>
          </a:p>
          <a:p>
            <a:pPr marL="342900" indent="-342900">
              <a:buAutoNum type="arabicPeriod"/>
            </a:pPr>
            <a:r>
              <a:rPr lang="el-GR" dirty="0"/>
              <a:t>Μετά την εμφάνιση των πρώτων μονοκύτταρων οργανισμών, στο διάβα των αιώνων δημιουργήθηκαν εκατομμύρια νέα είδη. Τα περισσότερα από τα οποία εξαφανίστηκαν.</a:t>
            </a:r>
          </a:p>
          <a:p>
            <a:pPr marL="342900" indent="-342900">
              <a:buAutoNum type="arabicPeriod"/>
            </a:pPr>
            <a:r>
              <a:rPr lang="el-GR" dirty="0"/>
              <a:t>Πολλά από αυτά, όπως τα χιλιάδες είδη των Δεινοσαύρων, μας άφησαν το αποτύπωμά τους, με τη μορφή των απολιθωμάτων.</a:t>
            </a:r>
          </a:p>
          <a:p>
            <a:pPr marL="342900" indent="-342900">
              <a:buAutoNum type="arabicPeriod"/>
            </a:pPr>
            <a:r>
              <a:rPr lang="el-GR" dirty="0"/>
              <a:t>ΠΩΣ όμως από ένα </a:t>
            </a:r>
            <a:r>
              <a:rPr lang="el-GR" dirty="0" err="1"/>
              <a:t>προϋπάρχον</a:t>
            </a:r>
            <a:r>
              <a:rPr lang="el-GR" dirty="0"/>
              <a:t> είδος πηγαίνουμε σε ένα Νέο Είδος; - Σε αυτό το ερώτημα μας δίνει την απάντηση η Δαρβινική Θεωρία για την «Εξέλιξη μέσω Φυσικής Επιλογής. </a:t>
            </a:r>
          </a:p>
          <a:p>
            <a:pPr marL="342900" indent="-342900">
              <a:buAutoNum type="arabicPeriod"/>
            </a:pPr>
            <a:endParaRPr lang="el-GR" dirty="0"/>
          </a:p>
          <a:p>
            <a:pPr marL="342900" indent="-342900">
              <a:buAutoNum type="arabicPeriod"/>
            </a:pPr>
            <a:endParaRPr lang="en-US" dirty="0"/>
          </a:p>
        </p:txBody>
      </p:sp>
    </p:spTree>
    <p:extLst>
      <p:ext uri="{BB962C8B-B14F-4D97-AF65-F5344CB8AC3E}">
        <p14:creationId xmlns:p14="http://schemas.microsoft.com/office/powerpoint/2010/main" val="1021243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darwincr"/>
          <p:cNvPicPr>
            <a:picLocks noChangeAspect="1" noChangeArrowheads="1"/>
          </p:cNvPicPr>
          <p:nvPr/>
        </p:nvPicPr>
        <p:blipFill>
          <a:blip r:embed="rId5" cstate="print"/>
          <a:srcRect/>
          <a:stretch>
            <a:fillRect/>
          </a:stretch>
        </p:blipFill>
        <p:spPr bwMode="auto">
          <a:xfrm>
            <a:off x="1763688" y="188640"/>
            <a:ext cx="4087813" cy="5400675"/>
          </a:xfrm>
          <a:prstGeom prst="rect">
            <a:avLst/>
          </a:prstGeom>
          <a:noFill/>
          <a:ln w="9525">
            <a:noFill/>
            <a:miter lim="800000"/>
            <a:headEnd/>
            <a:tailEnd/>
          </a:ln>
        </p:spPr>
      </p:pic>
      <p:pic>
        <p:nvPicPr>
          <p:cNvPr id="79875" name="Picture 6" descr="darsig"/>
          <p:cNvPicPr>
            <a:picLocks noGrp="1" noChangeAspect="1" noChangeArrowheads="1"/>
          </p:cNvPicPr>
          <p:nvPr>
            <p:ph sz="half" idx="4294967295"/>
          </p:nvPr>
        </p:nvPicPr>
        <p:blipFill>
          <a:blip r:embed="rId6" cstate="print"/>
          <a:srcRect/>
          <a:stretch>
            <a:fillRect/>
          </a:stretch>
        </p:blipFill>
        <p:spPr>
          <a:xfrm>
            <a:off x="7488238" y="155575"/>
            <a:ext cx="1655762" cy="344488"/>
          </a:xfrm>
        </p:spPr>
      </p:pic>
      <p:sp>
        <p:nvSpPr>
          <p:cNvPr id="79876" name="Text Box 13"/>
          <p:cNvSpPr txBox="1">
            <a:spLocks noChangeArrowheads="1"/>
          </p:cNvSpPr>
          <p:nvPr/>
        </p:nvSpPr>
        <p:spPr bwMode="auto">
          <a:xfrm>
            <a:off x="5940425" y="549275"/>
            <a:ext cx="1152525" cy="396875"/>
          </a:xfrm>
          <a:prstGeom prst="rect">
            <a:avLst/>
          </a:prstGeom>
          <a:noFill/>
          <a:ln w="9525" algn="ctr">
            <a:noFill/>
            <a:miter lim="800000"/>
            <a:headEnd/>
            <a:tailEnd/>
          </a:ln>
        </p:spPr>
        <p:txBody>
          <a:bodyPr>
            <a:spAutoFit/>
          </a:bodyPr>
          <a:lstStyle/>
          <a:p>
            <a:pPr>
              <a:spcBef>
                <a:spcPct val="50000"/>
              </a:spcBef>
            </a:pPr>
            <a:r>
              <a:rPr lang="en-US"/>
              <a:t>1809-</a:t>
            </a:r>
            <a:endParaRPr lang="el-G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2"/>
          <p:cNvSpPr>
            <a:spLocks noGrp="1"/>
          </p:cNvSpPr>
          <p:nvPr>
            <p:ph type="title" idx="4294967295"/>
          </p:nvPr>
        </p:nvSpPr>
        <p:spPr>
          <a:xfrm>
            <a:off x="0" y="0"/>
            <a:ext cx="8229600" cy="928688"/>
          </a:xfrm>
        </p:spPr>
        <p:txBody>
          <a:bodyPr>
            <a:normAutofit fontScale="90000"/>
          </a:bodyPr>
          <a:lstStyle/>
          <a:p>
            <a:pPr eaLnBrk="1" hangingPunct="1"/>
            <a:r>
              <a:rPr lang="el-GR" sz="2800">
                <a:cs typeface="Arial" pitchFamily="34" charset="0"/>
              </a:rPr>
              <a:t>Προϋπάρχοντα στοιχεία που χρησιμοποίησε ο Δαρβίνος</a:t>
            </a:r>
          </a:p>
        </p:txBody>
      </p:sp>
      <p:sp>
        <p:nvSpPr>
          <p:cNvPr id="81923" name="Rectangle 2"/>
          <p:cNvSpPr>
            <a:spLocks noChangeArrowheads="1"/>
          </p:cNvSpPr>
          <p:nvPr/>
        </p:nvSpPr>
        <p:spPr bwMode="auto">
          <a:xfrm>
            <a:off x="285750" y="886966"/>
            <a:ext cx="8429625" cy="6001643"/>
          </a:xfrm>
          <a:prstGeom prst="rect">
            <a:avLst/>
          </a:prstGeom>
          <a:noFill/>
          <a:ln w="9525">
            <a:noFill/>
            <a:miter lim="800000"/>
            <a:headEnd/>
            <a:tailEnd/>
          </a:ln>
        </p:spPr>
        <p:txBody>
          <a:bodyPr anchor="ctr">
            <a:spAutoFit/>
          </a:bodyPr>
          <a:lstStyle/>
          <a:p>
            <a:pPr indent="457200" algn="just" eaLnBrk="0" hangingPunct="0">
              <a:buFont typeface="Arial" pitchFamily="34" charset="0"/>
              <a:buChar char="•"/>
            </a:pPr>
            <a:r>
              <a:rPr lang="el-GR" sz="2400" dirty="0">
                <a:cs typeface="Times New Roman" pitchFamily="18" charset="0"/>
              </a:rPr>
              <a:t>Από τον </a:t>
            </a:r>
            <a:r>
              <a:rPr lang="en-US" sz="2400" dirty="0">
                <a:cs typeface="Times New Roman" pitchFamily="18" charset="0"/>
              </a:rPr>
              <a:t>Malthus </a:t>
            </a:r>
            <a:r>
              <a:rPr lang="el-GR" sz="2400" dirty="0">
                <a:cs typeface="Times New Roman" pitchFamily="18" charset="0"/>
              </a:rPr>
              <a:t>την έννοια του </a:t>
            </a:r>
            <a:r>
              <a:rPr lang="el-GR" sz="2400" b="1" dirty="0">
                <a:cs typeface="Times New Roman" pitchFamily="18" charset="0"/>
              </a:rPr>
              <a:t>υπερπληθυσμού</a:t>
            </a:r>
            <a:r>
              <a:rPr lang="el-GR" sz="2400" dirty="0">
                <a:cs typeface="Times New Roman" pitchFamily="18" charset="0"/>
              </a:rPr>
              <a:t> και του αδυσώπητου πολέμου που επικρατεί ανάμεσα στα έμβια όντα.</a:t>
            </a:r>
            <a:endParaRPr lang="el-GR" sz="2000" dirty="0">
              <a:latin typeface="Tahoma" pitchFamily="34" charset="0"/>
              <a:cs typeface="Times New Roman" pitchFamily="18" charset="0"/>
            </a:endParaRPr>
          </a:p>
          <a:p>
            <a:pPr indent="457200" algn="just" eaLnBrk="0" hangingPunct="0">
              <a:buFont typeface="Arial" pitchFamily="34" charset="0"/>
              <a:buChar char="•"/>
            </a:pPr>
            <a:r>
              <a:rPr lang="el-GR" sz="2400" dirty="0">
                <a:cs typeface="Times New Roman" pitchFamily="18" charset="0"/>
              </a:rPr>
              <a:t>Από τον παππού του Έρασμο Δαρβίνο και άλλους, την ιδέα πως υπάρχει </a:t>
            </a:r>
            <a:r>
              <a:rPr lang="el-GR" sz="2400" b="1" dirty="0">
                <a:cs typeface="Times New Roman" pitchFamily="18" charset="0"/>
              </a:rPr>
              <a:t>βιολογική εξέλιξη</a:t>
            </a:r>
            <a:r>
              <a:rPr lang="el-GR" sz="2400" dirty="0">
                <a:cs typeface="Times New Roman" pitchFamily="18" charset="0"/>
              </a:rPr>
              <a:t>, κάτι που έδειχναν τα γεωλογικά ευρήματα της εξελικτικής γεωλογίας (Κάρολος </a:t>
            </a:r>
            <a:r>
              <a:rPr lang="el-GR" sz="2400" dirty="0" err="1">
                <a:cs typeface="Times New Roman" pitchFamily="18" charset="0"/>
              </a:rPr>
              <a:t>Λάϊελ</a:t>
            </a:r>
            <a:r>
              <a:rPr lang="el-GR" sz="2400" dirty="0">
                <a:cs typeface="Times New Roman" pitchFamily="18" charset="0"/>
              </a:rPr>
              <a:t>) [Ερώτηση Εξετάσεων: Ήταν ο Δαρβίνος εισηγητής της Θεωρίας πως εξελίσσονται οι οργανισμοί;].</a:t>
            </a:r>
            <a:endParaRPr lang="el-GR" sz="2000" dirty="0">
              <a:latin typeface="Tahoma" pitchFamily="34" charset="0"/>
              <a:cs typeface="Times New Roman" pitchFamily="18" charset="0"/>
            </a:endParaRPr>
          </a:p>
          <a:p>
            <a:pPr indent="457200" algn="just" eaLnBrk="0" hangingPunct="0">
              <a:buFont typeface="Arial" pitchFamily="34" charset="0"/>
              <a:buChar char="•"/>
            </a:pPr>
            <a:r>
              <a:rPr lang="el-GR" sz="2400" dirty="0">
                <a:cs typeface="Times New Roman" pitchFamily="18" charset="0"/>
              </a:rPr>
              <a:t>Την ύπαρξη </a:t>
            </a:r>
            <a:r>
              <a:rPr lang="el-GR" sz="2400" b="1" dirty="0">
                <a:cs typeface="Times New Roman" pitchFamily="18" charset="0"/>
              </a:rPr>
              <a:t>προσαρμοστικών μηχανισμών </a:t>
            </a:r>
            <a:r>
              <a:rPr lang="el-GR" sz="2400" dirty="0">
                <a:cs typeface="Times New Roman" pitchFamily="18" charset="0"/>
              </a:rPr>
              <a:t>στους οργανισμούς που αποδίδονταν σε κάποιο θείο σχεδιασμό, (Ουίλιαμ </a:t>
            </a:r>
            <a:r>
              <a:rPr lang="el-GR" sz="2400" dirty="0" err="1">
                <a:cs typeface="Times New Roman" pitchFamily="18" charset="0"/>
              </a:rPr>
              <a:t>Πάλλεϋ</a:t>
            </a:r>
            <a:r>
              <a:rPr lang="el-GR" sz="2400" dirty="0">
                <a:cs typeface="Times New Roman" pitchFamily="18" charset="0"/>
              </a:rPr>
              <a:t>).</a:t>
            </a:r>
            <a:endParaRPr lang="el-GR" sz="2000" dirty="0">
              <a:latin typeface="Tahoma" pitchFamily="34" charset="0"/>
              <a:cs typeface="Times New Roman" pitchFamily="18" charset="0"/>
            </a:endParaRPr>
          </a:p>
          <a:p>
            <a:pPr indent="457200" algn="just" eaLnBrk="0" hangingPunct="0"/>
            <a:r>
              <a:rPr lang="el-GR" sz="2400" dirty="0">
                <a:cs typeface="Times New Roman" pitchFamily="18" charset="0"/>
              </a:rPr>
              <a:t>      </a:t>
            </a:r>
          </a:p>
          <a:p>
            <a:pPr indent="457200" algn="just" eaLnBrk="0" hangingPunct="0"/>
            <a:r>
              <a:rPr lang="el-GR" sz="2400" dirty="0">
                <a:cs typeface="Times New Roman" pitchFamily="18" charset="0"/>
              </a:rPr>
              <a:t>Ο Δαρβίνος ήταν αυτός που μπόρεσε να συνθέσει τις απόψεις αυτές και να δώσει μια πειστική απάντηση για τον μηχανισμό της εξέλιξης, εισάγοντας την έννοια της </a:t>
            </a:r>
            <a:r>
              <a:rPr lang="el-GR" sz="2400" b="1" dirty="0">
                <a:cs typeface="Times New Roman" pitchFamily="18" charset="0"/>
              </a:rPr>
              <a:t>Φυσικής Επιλογής</a:t>
            </a:r>
            <a:r>
              <a:rPr lang="el-GR" sz="2400" dirty="0">
                <a:cs typeface="Times New Roman" pitchFamily="18" charset="0"/>
              </a:rPr>
              <a:t>.</a:t>
            </a:r>
            <a:endParaRPr lang="el-GR" sz="4000" dirty="0">
              <a:latin typeface="Tahoma" pitchFamily="34"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179164" y="681088"/>
            <a:ext cx="8785671" cy="6801862"/>
          </a:xfrm>
          <a:prstGeom prst="rect">
            <a:avLst/>
          </a:prstGeom>
          <a:noFill/>
          <a:ln w="9525">
            <a:noFill/>
            <a:miter lim="800000"/>
            <a:headEnd/>
            <a:tailEnd/>
          </a:ln>
        </p:spPr>
        <p:txBody>
          <a:bodyPr wrap="square" anchor="ctr">
            <a:spAutoFit/>
          </a:bodyPr>
          <a:lstStyle/>
          <a:p>
            <a:pPr>
              <a:tabLst>
                <a:tab pos="269875" algn="l"/>
              </a:tabLst>
            </a:pPr>
            <a:r>
              <a:rPr lang="en-US" sz="2000" dirty="0"/>
              <a:t>O</a:t>
            </a:r>
            <a:r>
              <a:rPr lang="el-GR" sz="2000" dirty="0"/>
              <a:t> Δαρβίνος συνδύασε δύο αδιαμφισβήτητα γεγονότα, βασισμένα στις παρατηρήσεις του, και συνέθεσε ένα οξυδερκές συμπέρασμα: </a:t>
            </a:r>
          </a:p>
          <a:p>
            <a:pPr>
              <a:tabLst>
                <a:tab pos="269875" algn="l"/>
              </a:tabLst>
            </a:pPr>
            <a:r>
              <a:rPr lang="el-GR" sz="2000" dirty="0"/>
              <a:t>1ο: Τα άτομα ενός πληθυσμού παρουσιάζουν πολλές διαφορές και μερικές απ' αυτές είναι κληρονομικές. Υπάρχει, δηλ. ΠΟΙΚΙΛΟΜΟΡΦΙΑ στους πληθυσμούς.</a:t>
            </a:r>
          </a:p>
          <a:p>
            <a:pPr>
              <a:tabLst>
                <a:tab pos="269875" algn="l"/>
              </a:tabLst>
            </a:pPr>
            <a:r>
              <a:rPr lang="el-GR" sz="2000" dirty="0"/>
              <a:t>2ο: Οι πληθυσμοί έχουν την έμφυτη ικανότητα να αποκτούν πολύ περισσότερους απογόνους απ' ό,τι η τροφή, ο χώρος και άλλοι περιβαλλοντικοί παράγοντες επιτρέπουν.</a:t>
            </a:r>
          </a:p>
          <a:p>
            <a:pPr>
              <a:buFontTx/>
              <a:buChar char="•"/>
              <a:tabLst>
                <a:tab pos="269875" algn="l"/>
              </a:tabLst>
            </a:pPr>
            <a:r>
              <a:rPr lang="el-GR" sz="2000" dirty="0"/>
              <a:t> Επομένως, στους πληθυσμούς υπάρχει αγώνας για επιβίωση.</a:t>
            </a:r>
          </a:p>
          <a:p>
            <a:pPr>
              <a:buFontTx/>
              <a:buChar char="•"/>
              <a:tabLst>
                <a:tab pos="269875" algn="l"/>
              </a:tabLst>
            </a:pPr>
            <a:r>
              <a:rPr lang="el-GR" sz="2000" dirty="0"/>
              <a:t> Επιβιώνουν, επομένως τα καλύτερα προσαρμοσμένα άτομα, τα οποία μεταβιβάζουν τα χαρακτηριστικά τους στους απογόνους τους.[</a:t>
            </a:r>
            <a:r>
              <a:rPr lang="en-US" sz="2000" dirty="0"/>
              <a:t>SOS: </a:t>
            </a:r>
            <a:r>
              <a:rPr lang="el-GR" sz="2000" dirty="0"/>
              <a:t>ΕΝΝΟΙΑ ΠΡΟΣΑΡΜΟΣΤΙΚΟΤΗΤΑΣ].</a:t>
            </a:r>
          </a:p>
          <a:p>
            <a:pPr>
              <a:buFontTx/>
              <a:buChar char="•"/>
              <a:tabLst>
                <a:tab pos="269875" algn="l"/>
              </a:tabLst>
            </a:pPr>
            <a:r>
              <a:rPr lang="el-GR" sz="2000" dirty="0"/>
              <a:t> Τα διαφορετικά αυτά άτομα συνιστούν ένα ΥΠΟ πληθυσμό, ο οποίος αν υποστεί κάποιο είδος απομόνωσης (γεωγραφική ή γενετική) μπορεί να οδηγηθεί σταδιακά στη δημιουργία νέου είδους.</a:t>
            </a:r>
          </a:p>
          <a:p>
            <a:pPr>
              <a:buFontTx/>
              <a:buChar char="•"/>
              <a:tabLst>
                <a:tab pos="269875" algn="l"/>
              </a:tabLst>
            </a:pPr>
            <a:endParaRPr lang="el-GR" sz="2000" dirty="0"/>
          </a:p>
          <a:p>
            <a:pPr>
              <a:buFontTx/>
              <a:buChar char="•"/>
              <a:tabLst>
                <a:tab pos="269875" algn="l"/>
              </a:tabLst>
            </a:pPr>
            <a:r>
              <a:rPr lang="el-GR" sz="2000" b="1" u="sng" dirty="0"/>
              <a:t>ΑΥΤΗ ΜΕ ΛΙΓΑ ΛΟΓΙΑ ΕΙΝΑΙ Η ΘΕΩΡΙΑ ΤΟΥ ΔΑΡΒΙΝΟΥ, ΠΟΥ Η ΑΚΡΙΒΗΣ ΤΗΣ ΟΝΟΜΑΣΙΑ ΕΙΝΑΙ «ΘΕΩΡΙΑ ΤΗΣ ΕΞΕΛΙΞΗΣ ΜΕΣΩ ΦΥΣΙΚΗΣ ΕΠΙΛΟΓΗΣ».</a:t>
            </a:r>
            <a:endParaRPr lang="en-US" sz="2000" b="1" u="sng" dirty="0"/>
          </a:p>
          <a:p>
            <a:pPr>
              <a:buFontTx/>
              <a:buChar char="•"/>
              <a:tabLst>
                <a:tab pos="269875" algn="l"/>
              </a:tabLst>
            </a:pPr>
            <a:endParaRPr lang="en-US" sz="2800" dirty="0"/>
          </a:p>
          <a:p>
            <a:pPr>
              <a:buFontTx/>
              <a:buChar char="•"/>
              <a:tabLst>
                <a:tab pos="269875" algn="l"/>
              </a:tabLst>
            </a:pPr>
            <a:endParaRPr lang="el-GR" sz="2800" dirty="0"/>
          </a:p>
        </p:txBody>
      </p:sp>
      <p:sp>
        <p:nvSpPr>
          <p:cNvPr id="2" name="Τίτλος 1"/>
          <p:cNvSpPr>
            <a:spLocks noGrp="1"/>
          </p:cNvSpPr>
          <p:nvPr>
            <p:ph type="title"/>
          </p:nvPr>
        </p:nvSpPr>
        <p:spPr>
          <a:xfrm>
            <a:off x="457200" y="274638"/>
            <a:ext cx="8229600" cy="562074"/>
          </a:xfrm>
        </p:spPr>
        <p:txBody>
          <a:bodyPr>
            <a:normAutofit fontScale="90000"/>
          </a:bodyPr>
          <a:lstStyle/>
          <a:p>
            <a:r>
              <a:rPr lang="el-GR" dirty="0"/>
              <a:t>ΚΑΙ ΕΠΙΤΕΛΟΥΣ… ΤΙ ΕΙΠΕ Ο ΔΑΡΒΙΝΟΣ…</a:t>
            </a:r>
          </a:p>
        </p:txBody>
      </p: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0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0" y="1943100"/>
            <a:ext cx="9144000" cy="0"/>
          </a:xfrm>
          <a:prstGeom prst="rect">
            <a:avLst/>
          </a:prstGeom>
          <a:noFill/>
          <a:ln w="9525">
            <a:noFill/>
            <a:miter lim="800000"/>
            <a:headEnd/>
            <a:tailEnd/>
          </a:ln>
        </p:spPr>
        <p:txBody>
          <a:bodyPr wrap="none" anchor="ctr">
            <a:spAutoFit/>
          </a:bodyPr>
          <a:lstStyle/>
          <a:p>
            <a:pPr indent="107950">
              <a:tabLst>
                <a:tab pos="269875" algn="l"/>
              </a:tabLst>
            </a:pPr>
            <a:endParaRPr lang="el-GR"/>
          </a:p>
        </p:txBody>
      </p:sp>
      <p:pic>
        <p:nvPicPr>
          <p:cNvPr id="84995" name="Picture 3"/>
          <p:cNvPicPr>
            <a:picLocks noChangeAspect="1" noChangeArrowheads="1"/>
          </p:cNvPicPr>
          <p:nvPr/>
        </p:nvPicPr>
        <p:blipFill>
          <a:blip r:embed="rId5" cstate="print"/>
          <a:srcRect/>
          <a:stretch>
            <a:fillRect/>
          </a:stretch>
        </p:blipFill>
        <p:spPr bwMode="auto">
          <a:xfrm>
            <a:off x="0" y="277813"/>
            <a:ext cx="8675688" cy="4959350"/>
          </a:xfrm>
          <a:prstGeom prst="rect">
            <a:avLst/>
          </a:prstGeom>
          <a:noFill/>
          <a:ln w="9525">
            <a:noFill/>
            <a:miter lim="800000"/>
            <a:headEnd/>
            <a:tailEnd/>
          </a:ln>
        </p:spPr>
      </p:pic>
      <p:sp>
        <p:nvSpPr>
          <p:cNvPr id="84996" name="Rectangle 4"/>
          <p:cNvSpPr>
            <a:spLocks noChangeArrowheads="1"/>
          </p:cNvSpPr>
          <p:nvPr/>
        </p:nvSpPr>
        <p:spPr bwMode="auto">
          <a:xfrm>
            <a:off x="1042988" y="5391150"/>
            <a:ext cx="7561262" cy="990600"/>
          </a:xfrm>
          <a:prstGeom prst="rect">
            <a:avLst/>
          </a:prstGeom>
          <a:noFill/>
          <a:ln w="9525">
            <a:noFill/>
            <a:miter lim="800000"/>
            <a:headEnd/>
            <a:tailEnd/>
          </a:ln>
        </p:spPr>
        <p:txBody>
          <a:bodyPr anchor="ctr">
            <a:spAutoFit/>
          </a:bodyPr>
          <a:lstStyle/>
          <a:p>
            <a:pPr indent="107950" algn="just">
              <a:tabLst>
                <a:tab pos="269875" algn="l"/>
              </a:tabLst>
            </a:pPr>
            <a:endParaRPr lang="el-GR" sz="1100" b="1" u="sng">
              <a:cs typeface="Times New Roman" pitchFamily="18" charset="0"/>
            </a:endParaRPr>
          </a:p>
          <a:p>
            <a:pPr indent="107950" algn="just">
              <a:tabLst>
                <a:tab pos="269875" algn="l"/>
              </a:tabLst>
            </a:pPr>
            <a:r>
              <a:rPr lang="el-GR" sz="2400" b="1" u="sng">
                <a:latin typeface="Swis721Greek BT"/>
                <a:cs typeface="Times New Roman" pitchFamily="18" charset="0"/>
              </a:rPr>
              <a:t>Εικόνα 22</a:t>
            </a:r>
            <a:r>
              <a:rPr lang="el-GR" sz="2400" u="sng">
                <a:latin typeface="Swis721Greek BT"/>
                <a:cs typeface="Times New Roman" pitchFamily="18" charset="0"/>
              </a:rPr>
              <a:t>: </a:t>
            </a:r>
            <a:r>
              <a:rPr lang="el-GR" sz="2400">
                <a:latin typeface="Swis721Greek BT"/>
                <a:cs typeface="Times New Roman" pitchFamily="18" charset="0"/>
              </a:rPr>
              <a:t>Η άποψη του </a:t>
            </a:r>
            <a:r>
              <a:rPr lang="en-GB" sz="2400">
                <a:latin typeface="Swis721Greek BT"/>
                <a:cs typeface="Times New Roman" pitchFamily="18" charset="0"/>
              </a:rPr>
              <a:t>Lamarck</a:t>
            </a:r>
            <a:r>
              <a:rPr lang="el-GR" sz="2400">
                <a:latin typeface="Swis721Greek BT"/>
                <a:cs typeface="Times New Roman" pitchFamily="18" charset="0"/>
              </a:rPr>
              <a:t> για την εξέλιξη της ζωής, μέσω της μεταβίβασης των επίκτητων ιδιοτήτων</a:t>
            </a:r>
            <a:endParaRPr lang="el-GR" sz="2400"/>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5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7" cstate="print"/>
          <a:srcRect/>
          <a:stretch>
            <a:fillRect/>
          </a:stretch>
        </p:blipFill>
        <p:spPr bwMode="auto">
          <a:xfrm>
            <a:off x="1844675" y="0"/>
            <a:ext cx="5680075" cy="6858000"/>
          </a:xfrm>
          <a:prstGeom prst="rect">
            <a:avLst/>
          </a:prstGeom>
          <a:noFill/>
          <a:ln w="9525">
            <a:noFill/>
            <a:miter lim="800000"/>
            <a:headEnd/>
            <a:tailEnd/>
          </a:ln>
        </p:spPr>
      </p:pic>
      <p:sp>
        <p:nvSpPr>
          <p:cNvPr id="86019" name="Title 4"/>
          <p:cNvSpPr>
            <a:spLocks noGrp="1"/>
          </p:cNvSpPr>
          <p:nvPr>
            <p:ph type="title"/>
          </p:nvPr>
        </p:nvSpPr>
        <p:spPr>
          <a:xfrm>
            <a:off x="-323850" y="260350"/>
            <a:ext cx="2457450" cy="260350"/>
          </a:xfrm>
        </p:spPr>
        <p:txBody>
          <a:bodyPr>
            <a:normAutofit fontScale="90000"/>
          </a:bodyPr>
          <a:lstStyle/>
          <a:p>
            <a:r>
              <a:rPr lang="el-GR" sz="2000"/>
              <a:t>Το ίδιο όπως θα το έλεγε ο Δαρβίνος</a:t>
            </a: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3" name="Εγγεγραμμένος ήχος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9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787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180975" y="1000125"/>
            <a:ext cx="8967788" cy="5909310"/>
          </a:xfrm>
          <a:prstGeom prst="rect">
            <a:avLst/>
          </a:prstGeom>
          <a:noFill/>
          <a:ln w="9525">
            <a:noFill/>
            <a:miter lim="800000"/>
            <a:headEnd/>
            <a:tailEnd/>
          </a:ln>
        </p:spPr>
        <p:txBody>
          <a:bodyPr>
            <a:spAutoFit/>
          </a:bodyPr>
          <a:lstStyle/>
          <a:p>
            <a:endParaRPr lang="en-US" dirty="0"/>
          </a:p>
          <a:p>
            <a:r>
              <a:rPr lang="el-GR" sz="2400" dirty="0"/>
              <a:t>Λέμε πως τα καλύτερα προσαρμοσμένα επιβιώνουν και δίνουν γόνιμους απογόνους.</a:t>
            </a:r>
          </a:p>
          <a:p>
            <a:r>
              <a:rPr lang="el-GR" sz="2400" dirty="0"/>
              <a:t>ΕΡΩΤΗΜΑ: Καλύτερα προσαρμοσμένα ως προς ΤΙ;</a:t>
            </a:r>
          </a:p>
          <a:p>
            <a:endParaRPr lang="el-GR" sz="2400" dirty="0"/>
          </a:p>
          <a:p>
            <a:endParaRPr lang="el-GR" sz="2400" dirty="0"/>
          </a:p>
          <a:p>
            <a:r>
              <a:rPr lang="el-GR" sz="2400" b="1" dirty="0"/>
              <a:t>ΑΠΑΝΤΗΣΗ: ΩΣ ΠΡΟΣ ΚΑΠΟΙΟ ΧΑΡΑΚΤΗΡΙΣΤΙΚΟ ΤΟΥ ΠΕΡΙΒΑΛΛΟΝΤΟΣ</a:t>
            </a:r>
          </a:p>
          <a:p>
            <a:endParaRPr lang="el-GR" sz="2400" dirty="0"/>
          </a:p>
          <a:p>
            <a:r>
              <a:rPr lang="el-GR" sz="2400" b="1" dirty="0"/>
              <a:t>Αν το χαρακτηριστικό είναι</a:t>
            </a:r>
            <a:r>
              <a:rPr lang="el-GR" sz="2400" dirty="0"/>
              <a:t>...............</a:t>
            </a:r>
            <a:r>
              <a:rPr lang="el-GR" sz="2400" b="1" dirty="0"/>
              <a:t>Το αποτέλεσμα  είναι</a:t>
            </a:r>
          </a:p>
          <a:p>
            <a:r>
              <a:rPr lang="el-GR" sz="2400" dirty="0"/>
              <a:t>Μικρόβιο..............................................Ανθεκτικότητα</a:t>
            </a:r>
          </a:p>
          <a:p>
            <a:r>
              <a:rPr lang="el-GR" sz="2400" dirty="0"/>
              <a:t>Εχθρός............                 Ταχύτητα, Ικανότητα εντοπισμού, </a:t>
            </a:r>
          </a:p>
          <a:p>
            <a:r>
              <a:rPr lang="el-GR" sz="2400" dirty="0"/>
              <a:t>                                                                  Καμουφλάζ</a:t>
            </a:r>
          </a:p>
          <a:p>
            <a:r>
              <a:rPr lang="el-GR" sz="2400" dirty="0"/>
              <a:t>Έλλειψη τροφής στο χώμα.....................Μακρύτερος λαιμός</a:t>
            </a:r>
          </a:p>
          <a:p>
            <a:endParaRPr lang="el-GR" sz="2400" dirty="0"/>
          </a:p>
          <a:p>
            <a:r>
              <a:rPr lang="el-GR" sz="2400" dirty="0"/>
              <a:t>ΠΡΟΣΑΡΜΟΓΗ..................ΠΡΟΣΑΡΜΟΣΤΙΚΟΤΗΤΑ (</a:t>
            </a:r>
            <a:r>
              <a:rPr lang="en-US" sz="2400" dirty="0"/>
              <a:t>Fitness)</a:t>
            </a:r>
            <a:r>
              <a:rPr lang="el-GR" sz="2400" dirty="0"/>
              <a:t> </a:t>
            </a:r>
          </a:p>
        </p:txBody>
      </p:sp>
      <p:sp>
        <p:nvSpPr>
          <p:cNvPr id="83971" name="Title 2"/>
          <p:cNvSpPr>
            <a:spLocks noGrp="1"/>
          </p:cNvSpPr>
          <p:nvPr>
            <p:ph type="title"/>
          </p:nvPr>
        </p:nvSpPr>
        <p:spPr>
          <a:xfrm>
            <a:off x="457200" y="274638"/>
            <a:ext cx="8229600" cy="777875"/>
          </a:xfrm>
        </p:spPr>
        <p:txBody>
          <a:bodyPr/>
          <a:lstStyle/>
          <a:p>
            <a:r>
              <a:rPr lang="el-GR" sz="2800" b="1"/>
              <a:t>ΓΙΑ ΤΗΝ ΠΡΟΣΑΡΜΟΣΤΙΚΟΤΗΤΑ- </a:t>
            </a:r>
            <a:r>
              <a:rPr lang="en-US" sz="2800" b="1"/>
              <a:t>FITNESS</a:t>
            </a:r>
            <a:endParaRPr lang="el-GR" sz="2800" b="1"/>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4368" y="220486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5" cstate="print"/>
          <a:srcRect/>
          <a:stretch>
            <a:fillRect/>
          </a:stretch>
        </p:blipFill>
        <p:spPr bwMode="auto">
          <a:xfrm>
            <a:off x="1342231" y="1340768"/>
            <a:ext cx="6459538" cy="5235575"/>
          </a:xfrm>
          <a:prstGeom prst="rect">
            <a:avLst/>
          </a:prstGeom>
          <a:noFill/>
          <a:ln w="9525">
            <a:noFill/>
            <a:miter lim="800000"/>
            <a:headEnd/>
            <a:tailEnd/>
          </a:ln>
        </p:spPr>
      </p:pic>
      <p:sp>
        <p:nvSpPr>
          <p:cNvPr id="87043" name="Title 2"/>
          <p:cNvSpPr>
            <a:spLocks noGrp="1"/>
          </p:cNvSpPr>
          <p:nvPr>
            <p:ph type="title"/>
          </p:nvPr>
        </p:nvSpPr>
        <p:spPr>
          <a:xfrm>
            <a:off x="179388" y="0"/>
            <a:ext cx="8229600" cy="922338"/>
          </a:xfrm>
        </p:spPr>
        <p:txBody>
          <a:bodyPr>
            <a:normAutofit fontScale="90000"/>
          </a:bodyPr>
          <a:lstStyle/>
          <a:p>
            <a:r>
              <a:rPr lang="el-GR"/>
              <a:t>ΓΙΑ ΤΗΝ ΠΡΟΣΑΡΜΟΣΤΙΚΟΤΗΤΑ:</a:t>
            </a:r>
            <a:br>
              <a:rPr lang="el-GR"/>
            </a:br>
            <a:r>
              <a:rPr lang="el-GR"/>
              <a:t>Λέει ο λαός: άλλα τα μάτια του λαγού....</a:t>
            </a: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611560" y="1349388"/>
            <a:ext cx="7344816" cy="5508612"/>
          </a:xfrm>
          <a:prstGeom prst="rect">
            <a:avLst/>
          </a:prstGeom>
          <a:noFill/>
          <a:ln w="9525">
            <a:noFill/>
            <a:miter lim="800000"/>
            <a:headEnd/>
            <a:tailEnd/>
          </a:ln>
        </p:spPr>
      </p:pic>
      <p:sp>
        <p:nvSpPr>
          <p:cNvPr id="2" name="Τίτλος 1"/>
          <p:cNvSpPr>
            <a:spLocks noGrp="1"/>
          </p:cNvSpPr>
          <p:nvPr>
            <p:ph type="title"/>
          </p:nvPr>
        </p:nvSpPr>
        <p:spPr>
          <a:xfrm>
            <a:off x="323528" y="11266"/>
            <a:ext cx="8229600" cy="1143000"/>
          </a:xfrm>
        </p:spPr>
        <p:txBody>
          <a:bodyPr>
            <a:normAutofit fontScale="90000"/>
          </a:bodyPr>
          <a:lstStyle/>
          <a:p>
            <a:r>
              <a:rPr lang="el-GR" sz="1200" dirty="0"/>
              <a:t>Αν πάτε στην προηγούμενη διαφάνεια θα δείτε πως οι Δεινόσαυροι εμφανίσθηκαν στα περίπου 135 </a:t>
            </a:r>
            <a:r>
              <a:rPr lang="en-US" sz="1200" dirty="0" err="1"/>
              <a:t>mya</a:t>
            </a:r>
            <a:r>
              <a:rPr lang="en-US" sz="1200" dirty="0"/>
              <a:t> </a:t>
            </a:r>
            <a:r>
              <a:rPr lang="el-GR" sz="1200" dirty="0"/>
              <a:t>πριν και εξαφανίσθηκαν στα περίπου 66 </a:t>
            </a:r>
            <a:r>
              <a:rPr lang="en-US" sz="1200" dirty="0" err="1"/>
              <a:t>mya</a:t>
            </a:r>
            <a:r>
              <a:rPr lang="en-US" sz="1200" dirty="0"/>
              <a:t> </a:t>
            </a:r>
            <a:r>
              <a:rPr lang="el-GR" sz="1200" dirty="0"/>
              <a:t>πριν. Για την </a:t>
            </a:r>
            <a:r>
              <a:rPr lang="el-GR" sz="1200" dirty="0" err="1"/>
              <a:t>εξεφάνισή</a:t>
            </a:r>
            <a:r>
              <a:rPr lang="el-GR" sz="1200" dirty="0"/>
              <a:t> τους υπάρχουν πολλές θεωρίες (</a:t>
            </a:r>
            <a:r>
              <a:rPr lang="en-US" sz="1200" dirty="0">
                <a:hlinkClick r:id="rId4"/>
              </a:rPr>
              <a:t>https://www.cnn.gr/kosmos/story/204332/giati-exafanistikan-oi-deinosayroi-nea-ereyna-deinei-oristiki-apantisi</a:t>
            </a:r>
            <a:r>
              <a:rPr lang="el-GR" sz="1200" dirty="0"/>
              <a:t> ), αλλά θα θυμόσαστε, (Ερώτηση εξετάσεων:</a:t>
            </a:r>
            <a:r>
              <a:rPr lang="en-US" sz="1200" dirty="0"/>
              <a:t>SOS)</a:t>
            </a:r>
            <a:r>
              <a:rPr lang="el-GR" sz="1200" dirty="0"/>
              <a:t>: Πως όσο ζούσαν οι Δεινόσαυροι, δεν επέτρεπαν την εξέλιξη των Θηλαστικών. (Αγώνας για την Επιβίωση). Αυτή γίνεται μετά τα 66 </a:t>
            </a:r>
            <a:r>
              <a:rPr lang="en-US" sz="1200" dirty="0" err="1"/>
              <a:t>mya</a:t>
            </a:r>
            <a:r>
              <a:rPr lang="en-US" sz="1200" dirty="0"/>
              <a:t> </a:t>
            </a:r>
            <a:r>
              <a:rPr lang="el-GR" sz="1200" dirty="0"/>
              <a:t>από πολύ μικρά τρωκτικά που επιβίωσαν κάτω από τη ΓΗ.</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cstate="print"/>
          <a:srcRect/>
          <a:stretch>
            <a:fillRect/>
          </a:stretch>
        </p:blipFill>
        <p:spPr bwMode="auto">
          <a:xfrm>
            <a:off x="1143000" y="1438275"/>
            <a:ext cx="6858000" cy="3981450"/>
          </a:xfrm>
          <a:prstGeom prst="rect">
            <a:avLst/>
          </a:prstGeom>
          <a:noFill/>
          <a:ln w="9525">
            <a:noFill/>
            <a:miter lim="800000"/>
            <a:headEnd/>
            <a:tailEnd/>
          </a:ln>
        </p:spPr>
      </p:pic>
      <p:sp>
        <p:nvSpPr>
          <p:cNvPr id="88067" name="Title 2"/>
          <p:cNvSpPr>
            <a:spLocks noGrp="1"/>
          </p:cNvSpPr>
          <p:nvPr>
            <p:ph type="title"/>
          </p:nvPr>
        </p:nvSpPr>
        <p:spPr/>
        <p:txBody>
          <a:bodyPr/>
          <a:lstStyle/>
          <a:p>
            <a:r>
              <a:rPr lang="el-GR" sz="2800"/>
              <a:t>Κι΄αλλα της κουκουβάγιας...</a:t>
            </a:r>
          </a:p>
        </p:txBody>
      </p:sp>
      <p:sp>
        <p:nvSpPr>
          <p:cNvPr id="88068" name="TextBox 3"/>
          <p:cNvSpPr txBox="1">
            <a:spLocks noChangeArrowheads="1"/>
          </p:cNvSpPr>
          <p:nvPr/>
        </p:nvSpPr>
        <p:spPr bwMode="auto">
          <a:xfrm>
            <a:off x="468313" y="6092825"/>
            <a:ext cx="7775575" cy="461963"/>
          </a:xfrm>
          <a:prstGeom prst="rect">
            <a:avLst/>
          </a:prstGeom>
          <a:noFill/>
          <a:ln w="9525">
            <a:noFill/>
            <a:miter lim="800000"/>
            <a:headEnd/>
            <a:tailEnd/>
          </a:ln>
        </p:spPr>
        <p:txBody>
          <a:bodyPr>
            <a:spAutoFit/>
          </a:bodyPr>
          <a:lstStyle/>
          <a:p>
            <a:r>
              <a:rPr lang="el-GR" sz="2400" b="1"/>
              <a:t>Σε τί διαφέρουν;</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5" cstate="print"/>
          <a:srcRect/>
          <a:stretch>
            <a:fillRect/>
          </a:stretch>
        </p:blipFill>
        <p:spPr bwMode="auto">
          <a:xfrm>
            <a:off x="20504" y="1580753"/>
            <a:ext cx="8724900" cy="3000375"/>
          </a:xfrm>
          <a:prstGeom prst="rect">
            <a:avLst/>
          </a:prstGeom>
          <a:noFill/>
          <a:ln w="9525">
            <a:noFill/>
            <a:miter lim="800000"/>
            <a:headEnd/>
            <a:tailEnd/>
          </a:ln>
        </p:spPr>
      </p:pic>
      <p:sp>
        <p:nvSpPr>
          <p:cNvPr id="89091" name="Title 2"/>
          <p:cNvSpPr>
            <a:spLocks noGrp="1"/>
          </p:cNvSpPr>
          <p:nvPr>
            <p:ph type="title"/>
          </p:nvPr>
        </p:nvSpPr>
        <p:spPr>
          <a:xfrm>
            <a:off x="462523" y="259073"/>
            <a:ext cx="8282881" cy="1320800"/>
          </a:xfrm>
        </p:spPr>
        <p:txBody>
          <a:bodyPr>
            <a:normAutofit/>
          </a:bodyPr>
          <a:lstStyle/>
          <a:p>
            <a:r>
              <a:rPr lang="el-GR" dirty="0"/>
              <a:t>Παρατηρείστε τα μάτια των σαρκοφάγων ζώων. Τί βλέπετε;</a:t>
            </a:r>
          </a:p>
        </p:txBody>
      </p:sp>
      <p:pic>
        <p:nvPicPr>
          <p:cNvPr id="4" name="Picture 2"/>
          <p:cNvPicPr>
            <a:picLocks noChangeAspect="1" noChangeArrowheads="1"/>
          </p:cNvPicPr>
          <p:nvPr/>
        </p:nvPicPr>
        <p:blipFill>
          <a:blip r:embed="rId6" cstate="print"/>
          <a:srcRect/>
          <a:stretch>
            <a:fillRect/>
          </a:stretch>
        </p:blipFill>
        <p:spPr bwMode="auto">
          <a:xfrm>
            <a:off x="971600" y="4581128"/>
            <a:ext cx="2597349" cy="2105199"/>
          </a:xfrm>
          <a:prstGeom prst="rect">
            <a:avLst/>
          </a:prstGeom>
          <a:noFill/>
          <a:ln w="9525">
            <a:noFill/>
            <a:miter lim="800000"/>
            <a:headEnd/>
            <a:tailEnd/>
          </a:ln>
        </p:spPr>
      </p:pic>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92080" y="532892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7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00013" y="119063"/>
            <a:ext cx="8943975" cy="6619875"/>
          </a:xfrm>
          <a:prstGeom prst="rect">
            <a:avLst/>
          </a:prstGeom>
          <a:noFill/>
          <a:ln w="9525">
            <a:noFill/>
            <a:miter lim="800000"/>
            <a:headEnd/>
            <a:tailEnd/>
          </a:ln>
        </p:spPr>
      </p:pic>
      <p:sp>
        <p:nvSpPr>
          <p:cNvPr id="3" name="TextBox 2"/>
          <p:cNvSpPr txBox="1"/>
          <p:nvPr/>
        </p:nvSpPr>
        <p:spPr>
          <a:xfrm>
            <a:off x="323528" y="5229200"/>
            <a:ext cx="8496944" cy="1600438"/>
          </a:xfrm>
          <a:prstGeom prst="rect">
            <a:avLst/>
          </a:prstGeom>
          <a:solidFill>
            <a:schemeClr val="bg1"/>
          </a:solidFill>
        </p:spPr>
        <p:txBody>
          <a:bodyPr wrap="square" rtlCol="0">
            <a:spAutoFit/>
          </a:bodyPr>
          <a:lstStyle/>
          <a:p>
            <a:r>
              <a:rPr lang="el-GR" sz="2000" dirty="0"/>
              <a:t>Το δάσος είναι ένας οπτικός εφιάλτης! Η διάκριση μιας οπτικής εικόνας από το περιβάλλον της απαιτεί εκτεταμένη οπτική επεξεργασία, η οποία με τη σειρά της, μπορεί να έχει οδηγήσει σε αυξημένο όγκο εγκεφάλου στα πρώτα πτηνά που έκαναν την εμφάνισή τους.</a:t>
            </a:r>
          </a:p>
          <a:p>
            <a:endParaRPr lang="el-GR" dirty="0"/>
          </a:p>
        </p:txBody>
      </p:sp>
      <p:sp>
        <p:nvSpPr>
          <p:cNvPr id="4" name="TextBox 3"/>
          <p:cNvSpPr txBox="1"/>
          <p:nvPr/>
        </p:nvSpPr>
        <p:spPr>
          <a:xfrm>
            <a:off x="0" y="0"/>
            <a:ext cx="5220072" cy="369332"/>
          </a:xfrm>
          <a:prstGeom prst="rect">
            <a:avLst/>
          </a:prstGeom>
          <a:solidFill>
            <a:schemeClr val="bg1"/>
          </a:solidFill>
        </p:spPr>
        <p:txBody>
          <a:bodyPr wrap="square" rtlCol="0">
            <a:spAutoFit/>
          </a:bodyPr>
          <a:lstStyle/>
          <a:p>
            <a:endParaRPr lang="el-G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323528" y="3467327"/>
            <a:ext cx="8424936" cy="2800767"/>
          </a:xfrm>
          <a:prstGeom prst="rect">
            <a:avLst/>
          </a:prstGeom>
          <a:noFill/>
          <a:ln w="9525">
            <a:noFill/>
            <a:miter lim="800000"/>
            <a:headEnd/>
            <a:tailEnd/>
          </a:ln>
          <a:effectLst/>
        </p:spPr>
        <p:txBody>
          <a:bodyPr vert="horz" wrap="square" lIns="0" tIns="0" rIns="158700" bIns="0" numCol="1" anchor="ctr" anchorCtr="0" compatLnSpc="1">
            <a:prstTxWarp prst="textNoShape">
              <a:avLst/>
            </a:prstTxWarp>
            <a:spAutoFit/>
          </a:bodyPr>
          <a:lstStyle/>
          <a:p>
            <a:pPr lvl="0" eaLnBrk="0" fontAlgn="base" hangingPunct="0">
              <a:spcBef>
                <a:spcPct val="0"/>
              </a:spcBef>
              <a:spcAft>
                <a:spcPct val="0"/>
              </a:spcAft>
            </a:pPr>
            <a:r>
              <a:rPr kumimoji="0" lang="el-GR" sz="700" b="0" i="0" u="none" strike="noStrike" cap="none" normalizeH="0" baseline="0" dirty="0">
                <a:ln>
                  <a:noFill/>
                </a:ln>
                <a:solidFill>
                  <a:schemeClr val="tx1"/>
                </a:solidFill>
                <a:effectLst/>
                <a:latin typeface="Arial" pitchFamily="34" charset="0"/>
                <a:cs typeface="Arial" pitchFamily="34" charset="0"/>
              </a:rPr>
              <a:t>Posted on May 19, 2011</a:t>
            </a:r>
            <a:r>
              <a:rPr lang="el-GR" sz="1400" dirty="0">
                <a:latin typeface="Arial" pitchFamily="34" charset="0"/>
                <a:cs typeface="Arial" pitchFamily="34" charset="0"/>
              </a:rPr>
              <a:t>Mammals first evolved their characteristic large brains to enable a stronger sense of smell, according to a new study published this week in the journal </a:t>
            </a:r>
            <a:r>
              <a:rPr lang="el-GR" sz="1400" i="1" dirty="0">
                <a:latin typeface="Arial" pitchFamily="34" charset="0"/>
                <a:cs typeface="Arial" pitchFamily="34" charset="0"/>
              </a:rPr>
              <a:t>Science</a:t>
            </a:r>
            <a:r>
              <a:rPr lang="el-GR" sz="1400" dirty="0">
                <a:latin typeface="Arial" pitchFamily="34" charset="0"/>
                <a:cs typeface="Arial" pitchFamily="34" charset="0"/>
              </a:rPr>
              <a:t> by paleontologists from The University of Texas at Austin, Carnegie Museum of Natural History and St. Mary’s University in San Antonio.</a:t>
            </a:r>
          </a:p>
          <a:p>
            <a:pPr lvl="0" eaLnBrk="0" fontAlgn="base" hangingPunct="0">
              <a:spcBef>
                <a:spcPct val="0"/>
              </a:spcBef>
              <a:spcAft>
                <a:spcPct val="0"/>
              </a:spcAft>
            </a:pPr>
            <a:r>
              <a:rPr lang="el-GR" sz="1400" dirty="0">
                <a:latin typeface="Arial" pitchFamily="34" charset="0"/>
                <a:cs typeface="Arial" pitchFamily="34" charset="0"/>
              </a:rPr>
              <a:t>This latest study is the first to use CT technology, similar to medical scanners, to reconstruct the brains of two of the earliest known mammal species, both from the Jurassic fossil beds of China. The 3D scans revealed that even these tiny, 190-million-year-old animals had developed brains larger than expected for specimens of their period, particularly in the brain area for smell.</a:t>
            </a:r>
          </a:p>
          <a:p>
            <a:pPr eaLnBrk="0" fontAlgn="base" hangingPunct="0">
              <a:spcBef>
                <a:spcPct val="0"/>
              </a:spcBef>
              <a:spcAft>
                <a:spcPct val="0"/>
              </a:spcAft>
            </a:pPr>
            <a:r>
              <a:rPr lang="el-GR" sz="1400" dirty="0">
                <a:latin typeface="Arial" pitchFamily="34" charset="0"/>
                <a:cs typeface="Arial" pitchFamily="34" charset="0"/>
              </a:rPr>
              <a:t>Among living animals, mammals have the largest brains relative to body size. Scientists have proposed many explanations, but because fossil skulls of early mammals are extremely rare, have been reluctant to cut them open for closer study, thus destroying the fossils. Scientists have mostly</a:t>
            </a:r>
            <a:r>
              <a:rPr lang="en-US" sz="1400" dirty="0">
                <a:latin typeface="Arial" pitchFamily="34" charset="0"/>
                <a:cs typeface="Arial" pitchFamily="34" charset="0"/>
              </a:rPr>
              <a:t> </a:t>
            </a:r>
            <a:r>
              <a:rPr lang="el-GR" sz="1400" dirty="0"/>
              <a:t>Scientists have mostly relied on</a:t>
            </a:r>
            <a:r>
              <a:rPr lang="en-US" sz="1400" dirty="0"/>
              <a:t> comparative studies on living animals.</a:t>
            </a:r>
            <a:endParaRPr lang="el-GR" sz="1400" dirty="0"/>
          </a:p>
          <a:p>
            <a:pPr lvl="0" eaLnBrk="0" fontAlgn="base" hangingPunct="0">
              <a:spcBef>
                <a:spcPct val="0"/>
              </a:spcBef>
              <a:spcAft>
                <a:spcPct val="0"/>
              </a:spcAft>
            </a:pPr>
            <a:endParaRPr kumimoji="0" lang="el-GR" sz="1400" b="0" i="0" u="none" strike="noStrike" cap="none" normalizeH="0" baseline="0" dirty="0">
              <a:ln>
                <a:noFill/>
              </a:ln>
              <a:solidFill>
                <a:schemeClr val="tx1"/>
              </a:solidFill>
              <a:effectLst/>
              <a:latin typeface="Arial" pitchFamily="34" charset="0"/>
              <a:cs typeface="Arial" pitchFamily="34" charset="0"/>
            </a:endParaRPr>
          </a:p>
        </p:txBody>
      </p:sp>
      <p:pic>
        <p:nvPicPr>
          <p:cNvPr id="54274" name="Picture 2" descr="CT scans of modern short-tailed opossum (left) and Hadrocodium (right) brains (pink). Olfactory bulbs are at front of brain (reddish pink). Credit: Matt Colbert."/>
          <p:cNvPicPr>
            <a:picLocks noChangeAspect="1" noChangeArrowheads="1"/>
          </p:cNvPicPr>
          <p:nvPr/>
        </p:nvPicPr>
        <p:blipFill>
          <a:blip r:embed="rId2" cstate="print"/>
          <a:srcRect/>
          <a:stretch>
            <a:fillRect/>
          </a:stretch>
        </p:blipFill>
        <p:spPr bwMode="auto">
          <a:xfrm>
            <a:off x="6804248" y="1412776"/>
            <a:ext cx="1877194" cy="1877194"/>
          </a:xfrm>
          <a:prstGeom prst="rect">
            <a:avLst/>
          </a:prstGeom>
          <a:noFill/>
        </p:spPr>
      </p:pic>
      <p:sp>
        <p:nvSpPr>
          <p:cNvPr id="4" name="TextBox 3"/>
          <p:cNvSpPr txBox="1"/>
          <p:nvPr/>
        </p:nvSpPr>
        <p:spPr>
          <a:xfrm>
            <a:off x="3275856" y="2060848"/>
            <a:ext cx="3168352" cy="769441"/>
          </a:xfrm>
          <a:prstGeom prst="rect">
            <a:avLst/>
          </a:prstGeom>
          <a:noFill/>
        </p:spPr>
        <p:txBody>
          <a:bodyPr wrap="square" rtlCol="0">
            <a:spAutoFit/>
          </a:bodyPr>
          <a:lstStyle/>
          <a:p>
            <a:r>
              <a:rPr lang="en-US" sz="1100" b="1" dirty="0"/>
              <a:t>CT scans of modern short-tailed opossum (left) and </a:t>
            </a:r>
            <a:r>
              <a:rPr lang="en-US" sz="1100" b="1" dirty="0" err="1"/>
              <a:t>Hadrocodium</a:t>
            </a:r>
            <a:r>
              <a:rPr lang="en-US" sz="1100" b="1" dirty="0"/>
              <a:t> (right) brains (pink). Olfactory bulbs are at front of brain (reddish pink). Credit: Matt Colbert</a:t>
            </a:r>
            <a:endParaRPr lang="el-GR" sz="1100" b="1" dirty="0"/>
          </a:p>
        </p:txBody>
      </p:sp>
      <p:sp>
        <p:nvSpPr>
          <p:cNvPr id="5" name="Title 4"/>
          <p:cNvSpPr>
            <a:spLocks noGrp="1"/>
          </p:cNvSpPr>
          <p:nvPr>
            <p:ph type="title"/>
          </p:nvPr>
        </p:nvSpPr>
        <p:spPr/>
        <p:txBody>
          <a:bodyPr>
            <a:normAutofit fontScale="90000"/>
          </a:bodyPr>
          <a:lstStyle/>
          <a:p>
            <a:pPr lvl="0"/>
            <a:r>
              <a:rPr lang="el-GR" sz="2400" b="1" dirty="0">
                <a:latin typeface="Arial" pitchFamily="34" charset="0"/>
                <a:cs typeface="Arial" pitchFamily="34" charset="0"/>
              </a:rPr>
              <a:t>Mammals First Evolved Big Brains for Better Sense of Smell</a:t>
            </a:r>
            <a:br>
              <a:rPr lang="el-GR" sz="2400" b="1" dirty="0">
                <a:latin typeface="Arial" pitchFamily="34" charset="0"/>
                <a:cs typeface="Arial" pitchFamily="34" charset="0"/>
              </a:rPr>
            </a:br>
            <a:r>
              <a:rPr lang="en-US" sz="2000" b="1" i="1" dirty="0">
                <a:latin typeface="Arial" pitchFamily="34" charset="0"/>
                <a:cs typeface="Arial" pitchFamily="34" charset="0"/>
              </a:rPr>
              <a:t>[</a:t>
            </a:r>
            <a:r>
              <a:rPr lang="el-GR" sz="2000" b="1" i="1" dirty="0">
                <a:latin typeface="Arial" pitchFamily="34" charset="0"/>
                <a:cs typeface="Arial" pitchFamily="34" charset="0"/>
              </a:rPr>
              <a:t>Από το περιοδικό </a:t>
            </a:r>
            <a:r>
              <a:rPr lang="en-US" sz="2000" b="1" i="1" dirty="0">
                <a:latin typeface="Arial" pitchFamily="34" charset="0"/>
                <a:cs typeface="Arial" pitchFamily="34" charset="0"/>
              </a:rPr>
              <a:t>Science]</a:t>
            </a:r>
            <a:r>
              <a:rPr lang="el-GR" sz="2000" b="1" i="1" dirty="0">
                <a:latin typeface="Arial" pitchFamily="34" charset="0"/>
                <a:cs typeface="Arial" pitchFamily="34" charset="0"/>
              </a:rPr>
              <a:t> </a:t>
            </a:r>
            <a:r>
              <a:rPr lang="el-GR" sz="2000" b="1" i="1" u="sng" dirty="0">
                <a:latin typeface="Arial" pitchFamily="34" charset="0"/>
                <a:cs typeface="Arial" pitchFamily="34" charset="0"/>
              </a:rPr>
              <a:t>Μεταφράστε το κείμενο και διαβάστε το!</a:t>
            </a:r>
            <a:endParaRPr lang="el-GR" sz="2400" b="1" i="1" u="sng"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323528" y="239253"/>
            <a:ext cx="8720460" cy="6547310"/>
          </a:xfrm>
          <a:prstGeom prst="rect">
            <a:avLst/>
          </a:prstGeom>
          <a:noFill/>
          <a:ln w="9525">
            <a:noFill/>
            <a:miter lim="800000"/>
            <a:headEnd/>
            <a:tailEnd/>
          </a:ln>
        </p:spPr>
      </p:pic>
      <p:sp>
        <p:nvSpPr>
          <p:cNvPr id="3" name="TextBox 2"/>
          <p:cNvSpPr txBox="1"/>
          <p:nvPr/>
        </p:nvSpPr>
        <p:spPr>
          <a:xfrm>
            <a:off x="6516216" y="764704"/>
            <a:ext cx="2627784" cy="3416320"/>
          </a:xfrm>
          <a:prstGeom prst="rect">
            <a:avLst/>
          </a:prstGeom>
          <a:solidFill>
            <a:schemeClr val="bg1"/>
          </a:solidFill>
        </p:spPr>
        <p:txBody>
          <a:bodyPr wrap="square" rtlCol="0">
            <a:spAutoFit/>
          </a:bodyPr>
          <a:lstStyle/>
          <a:p>
            <a:r>
              <a:rPr lang="el-GR" dirty="0"/>
              <a:t>Το απολιθωμένο μικρό θηλαστικό </a:t>
            </a:r>
            <a:r>
              <a:rPr lang="en-US" i="1" dirty="0" err="1"/>
              <a:t>Repenomamus</a:t>
            </a:r>
            <a:r>
              <a:rPr lang="en-US" i="1" dirty="0"/>
              <a:t> </a:t>
            </a:r>
            <a:r>
              <a:rPr lang="en-US" i="1" dirty="0" err="1"/>
              <a:t>robustus</a:t>
            </a:r>
            <a:r>
              <a:rPr lang="en-US" i="1" dirty="0"/>
              <a:t>  </a:t>
            </a:r>
            <a:r>
              <a:rPr lang="el-GR" dirty="0"/>
              <a:t>με υπολείματα μικρού δεινόσαυρου στο στομάχι του. Η ομοιοθερμία φαίνεται να επέτρεψε στα θηλαστικά του Μοσοζωϊκού αιώνα να κυνηγούν τη νύχτα, όταν οι δεινόσαυροι ήσαν λιγώτερο δραστήριοι.</a:t>
            </a:r>
          </a:p>
        </p:txBody>
      </p:sp>
      <p:sp>
        <p:nvSpPr>
          <p:cNvPr id="4" name="TextBox 3"/>
          <p:cNvSpPr txBox="1"/>
          <p:nvPr/>
        </p:nvSpPr>
        <p:spPr>
          <a:xfrm>
            <a:off x="0" y="6309320"/>
            <a:ext cx="7740352" cy="646331"/>
          </a:xfrm>
          <a:prstGeom prst="rect">
            <a:avLst/>
          </a:prstGeom>
          <a:solidFill>
            <a:schemeClr val="accent3"/>
          </a:solidFill>
        </p:spPr>
        <p:txBody>
          <a:bodyPr wrap="square" rtlCol="0">
            <a:spAutoFit/>
          </a:bodyPr>
          <a:lstStyle/>
          <a:p>
            <a:r>
              <a:rPr lang="el-GR" dirty="0"/>
              <a:t>Σημειώστε την μεγάλη ανάπτυξη του οσφρητικού λοβού στα  σύγχρονα νυχτόβια θηλαστικά</a:t>
            </a:r>
          </a:p>
        </p:txBody>
      </p:sp>
      <p:sp>
        <p:nvSpPr>
          <p:cNvPr id="5" name="TextBox 4"/>
          <p:cNvSpPr txBox="1"/>
          <p:nvPr/>
        </p:nvSpPr>
        <p:spPr>
          <a:xfrm>
            <a:off x="6012160" y="4149080"/>
            <a:ext cx="3131840" cy="2088232"/>
          </a:xfrm>
          <a:prstGeom prst="rect">
            <a:avLst/>
          </a:prstGeom>
          <a:solidFill>
            <a:schemeClr val="bg1"/>
          </a:solidFill>
        </p:spPr>
        <p:txBody>
          <a:bodyPr wrap="square" rtlCol="0">
            <a:spAutoFit/>
          </a:bodyPr>
          <a:lstStyle/>
          <a:p>
            <a:r>
              <a:rPr lang="el-GR" dirty="0"/>
              <a:t>Στα θηλαστικά του Μεσοζωϊκού αίώνα, η αντίληψη της απόστασης πιθανόν να στηριζόταν στην όσφρηση και την ακοή, διαδικασίες που έχουν μεγάλες απαιτήσεις σε μνήμη.</a:t>
            </a:r>
          </a:p>
        </p:txBody>
      </p:sp>
      <p:sp>
        <p:nvSpPr>
          <p:cNvPr id="6" name="TextBox 5"/>
          <p:cNvSpPr txBox="1"/>
          <p:nvPr/>
        </p:nvSpPr>
        <p:spPr>
          <a:xfrm>
            <a:off x="0" y="1"/>
            <a:ext cx="8820472" cy="830997"/>
          </a:xfrm>
          <a:prstGeom prst="rect">
            <a:avLst/>
          </a:prstGeom>
          <a:solidFill>
            <a:schemeClr val="bg1"/>
          </a:solidFill>
        </p:spPr>
        <p:txBody>
          <a:bodyPr wrap="square" rtlCol="0">
            <a:spAutoFit/>
          </a:bodyPr>
          <a:lstStyle/>
          <a:p>
            <a:r>
              <a:rPr lang="el-GR" sz="2400" dirty="0"/>
              <a:t>Ανάπτυξη της Όσφρισης στα μικρά θηλαστικά που ζούσαν ταυτόχρονα με τους Δεινόσαυρους</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0" y="620688"/>
            <a:ext cx="8867775" cy="6657975"/>
          </a:xfrm>
          <a:prstGeom prst="rect">
            <a:avLst/>
          </a:prstGeom>
          <a:noFill/>
          <a:ln w="9525">
            <a:noFill/>
            <a:miter lim="800000"/>
            <a:headEnd/>
            <a:tailEnd/>
          </a:ln>
        </p:spPr>
      </p:pic>
      <p:sp>
        <p:nvSpPr>
          <p:cNvPr id="3" name="TextBox 2"/>
          <p:cNvSpPr txBox="1"/>
          <p:nvPr/>
        </p:nvSpPr>
        <p:spPr>
          <a:xfrm>
            <a:off x="1187624" y="2420888"/>
            <a:ext cx="1728192" cy="369332"/>
          </a:xfrm>
          <a:prstGeom prst="rect">
            <a:avLst/>
          </a:prstGeom>
          <a:solidFill>
            <a:schemeClr val="bg1"/>
          </a:solidFill>
        </p:spPr>
        <p:txBody>
          <a:bodyPr wrap="square" rtlCol="0">
            <a:spAutoFit/>
          </a:bodyPr>
          <a:lstStyle/>
          <a:p>
            <a:r>
              <a:rPr lang="el-GR" b="1" dirty="0"/>
              <a:t>Μονογαμικά</a:t>
            </a:r>
          </a:p>
        </p:txBody>
      </p:sp>
      <p:sp>
        <p:nvSpPr>
          <p:cNvPr id="4" name="TextBox 3"/>
          <p:cNvSpPr txBox="1"/>
          <p:nvPr/>
        </p:nvSpPr>
        <p:spPr>
          <a:xfrm>
            <a:off x="827584" y="6858000"/>
            <a:ext cx="2664296" cy="369332"/>
          </a:xfrm>
          <a:prstGeom prst="rect">
            <a:avLst/>
          </a:prstGeom>
          <a:solidFill>
            <a:schemeClr val="bg1"/>
          </a:solidFill>
        </p:spPr>
        <p:txBody>
          <a:bodyPr wrap="square" rtlCol="0">
            <a:spAutoFit/>
          </a:bodyPr>
          <a:lstStyle/>
          <a:p>
            <a:r>
              <a:rPr lang="el-GR" b="1" dirty="0"/>
              <a:t>Πολυγαμικά τρωκτικά</a:t>
            </a:r>
          </a:p>
        </p:txBody>
      </p:sp>
      <p:sp>
        <p:nvSpPr>
          <p:cNvPr id="5" name="TextBox 4"/>
          <p:cNvSpPr txBox="1"/>
          <p:nvPr/>
        </p:nvSpPr>
        <p:spPr>
          <a:xfrm>
            <a:off x="0" y="2708920"/>
            <a:ext cx="3312368" cy="2031325"/>
          </a:xfrm>
          <a:prstGeom prst="rect">
            <a:avLst/>
          </a:prstGeom>
          <a:solidFill>
            <a:schemeClr val="bg1"/>
          </a:solidFill>
        </p:spPr>
        <p:txBody>
          <a:bodyPr wrap="square" rtlCol="0">
            <a:spAutoFit/>
          </a:bodyPr>
          <a:lstStyle/>
          <a:p>
            <a:r>
              <a:rPr lang="el-GR" dirty="0"/>
              <a:t>Τα πολυγαμικά αρσενικά τρωκτικά ελέγχουν μεγάλη περιοχή και παρουσιάζουν έναν Ιππόκαμπο με μεγαλύτερο μέγεθος και από τα συγγενικά μονογαμικά αρσενικά και θηλυκά και από τα θηλυκά τους όμοια.</a:t>
            </a:r>
          </a:p>
        </p:txBody>
      </p:sp>
      <p:sp>
        <p:nvSpPr>
          <p:cNvPr id="6" name="TextBox 5"/>
          <p:cNvSpPr txBox="1"/>
          <p:nvPr/>
        </p:nvSpPr>
        <p:spPr>
          <a:xfrm>
            <a:off x="5004048" y="692696"/>
            <a:ext cx="2448272" cy="461665"/>
          </a:xfrm>
          <a:prstGeom prst="rect">
            <a:avLst/>
          </a:prstGeom>
          <a:solidFill>
            <a:schemeClr val="bg1"/>
          </a:solidFill>
        </p:spPr>
        <p:txBody>
          <a:bodyPr wrap="square" rtlCol="0">
            <a:spAutoFit/>
          </a:bodyPr>
          <a:lstStyle/>
          <a:p>
            <a:r>
              <a:rPr lang="el-GR" sz="2400" dirty="0"/>
              <a:t>Ιππόκαμπος</a:t>
            </a:r>
          </a:p>
        </p:txBody>
      </p:sp>
      <p:sp>
        <p:nvSpPr>
          <p:cNvPr id="7" name="TextBox 6"/>
          <p:cNvSpPr txBox="1"/>
          <p:nvPr/>
        </p:nvSpPr>
        <p:spPr>
          <a:xfrm>
            <a:off x="4860032" y="3573016"/>
            <a:ext cx="1584176" cy="369332"/>
          </a:xfrm>
          <a:prstGeom prst="rect">
            <a:avLst/>
          </a:prstGeom>
          <a:solidFill>
            <a:schemeClr val="bg1"/>
          </a:solidFill>
        </p:spPr>
        <p:txBody>
          <a:bodyPr wrap="square" rtlCol="0">
            <a:spAutoFit/>
          </a:bodyPr>
          <a:lstStyle/>
          <a:p>
            <a:endParaRPr lang="el-GR" dirty="0"/>
          </a:p>
        </p:txBody>
      </p:sp>
      <p:sp>
        <p:nvSpPr>
          <p:cNvPr id="8" name="TextBox 7"/>
          <p:cNvSpPr txBox="1"/>
          <p:nvPr/>
        </p:nvSpPr>
        <p:spPr>
          <a:xfrm>
            <a:off x="107504" y="0"/>
            <a:ext cx="7920880" cy="369332"/>
          </a:xfrm>
          <a:prstGeom prst="rect">
            <a:avLst/>
          </a:prstGeom>
          <a:solidFill>
            <a:schemeClr val="bg1"/>
          </a:solidFill>
        </p:spPr>
        <p:txBody>
          <a:bodyPr wrap="square" rtlCol="0">
            <a:spAutoFit/>
          </a:bodyPr>
          <a:lstStyle/>
          <a:p>
            <a:endParaRPr lang="el-GR" dirty="0"/>
          </a:p>
        </p:txBody>
      </p:sp>
      <p:sp>
        <p:nvSpPr>
          <p:cNvPr id="9" name="Title 8"/>
          <p:cNvSpPr>
            <a:spLocks noGrp="1"/>
          </p:cNvSpPr>
          <p:nvPr>
            <p:ph type="title"/>
          </p:nvPr>
        </p:nvSpPr>
        <p:spPr>
          <a:xfrm>
            <a:off x="0" y="116632"/>
            <a:ext cx="8686800" cy="490066"/>
          </a:xfrm>
        </p:spPr>
        <p:txBody>
          <a:bodyPr>
            <a:noAutofit/>
          </a:bodyPr>
          <a:lstStyle/>
          <a:p>
            <a:r>
              <a:rPr lang="el-GR" sz="2000" b="1" dirty="0"/>
              <a:t>Μέγεθος Ιππόκαμπου σε πολυγαμικά αρσενικά τρωκτικά</a:t>
            </a:r>
          </a:p>
        </p:txBody>
      </p:sp>
      <p:sp>
        <p:nvSpPr>
          <p:cNvPr id="10" name="TextBox 9"/>
          <p:cNvSpPr txBox="1"/>
          <p:nvPr/>
        </p:nvSpPr>
        <p:spPr>
          <a:xfrm>
            <a:off x="0" y="620688"/>
            <a:ext cx="5004048" cy="369332"/>
          </a:xfrm>
          <a:prstGeom prst="rect">
            <a:avLst/>
          </a:prstGeom>
          <a:solidFill>
            <a:schemeClr val="bg1"/>
          </a:solidFill>
        </p:spPr>
        <p:txBody>
          <a:bodyPr wrap="square" rtlCol="0">
            <a:spAutoFit/>
          </a:bodyPr>
          <a:lstStyle/>
          <a:p>
            <a:endParaRPr lang="el-G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123825" y="109538"/>
            <a:ext cx="8896350" cy="6638925"/>
          </a:xfrm>
          <a:prstGeom prst="rect">
            <a:avLst/>
          </a:prstGeom>
          <a:noFill/>
          <a:ln w="9525">
            <a:noFill/>
            <a:miter lim="800000"/>
            <a:headEnd/>
            <a:tailEnd/>
          </a:ln>
        </p:spPr>
      </p:pic>
      <p:sp>
        <p:nvSpPr>
          <p:cNvPr id="3" name="TextBox 2"/>
          <p:cNvSpPr txBox="1"/>
          <p:nvPr/>
        </p:nvSpPr>
        <p:spPr>
          <a:xfrm>
            <a:off x="5220072" y="1196752"/>
            <a:ext cx="2376264" cy="369332"/>
          </a:xfrm>
          <a:prstGeom prst="rect">
            <a:avLst/>
          </a:prstGeom>
          <a:solidFill>
            <a:schemeClr val="bg1"/>
          </a:solidFill>
        </p:spPr>
        <p:txBody>
          <a:bodyPr wrap="square" rtlCol="0">
            <a:spAutoFit/>
          </a:bodyPr>
          <a:lstStyle/>
          <a:p>
            <a:r>
              <a:rPr lang="el-GR" dirty="0"/>
              <a:t>Αποθηκευτικά πτηνά</a:t>
            </a:r>
          </a:p>
        </p:txBody>
      </p:sp>
      <p:sp>
        <p:nvSpPr>
          <p:cNvPr id="4" name="TextBox 3"/>
          <p:cNvSpPr txBox="1"/>
          <p:nvPr/>
        </p:nvSpPr>
        <p:spPr>
          <a:xfrm>
            <a:off x="5508104" y="3861048"/>
            <a:ext cx="2376264" cy="369332"/>
          </a:xfrm>
          <a:prstGeom prst="rect">
            <a:avLst/>
          </a:prstGeom>
          <a:solidFill>
            <a:schemeClr val="bg1"/>
          </a:solidFill>
        </p:spPr>
        <p:txBody>
          <a:bodyPr wrap="square" rtlCol="0">
            <a:spAutoFit/>
          </a:bodyPr>
          <a:lstStyle/>
          <a:p>
            <a:r>
              <a:rPr lang="el-GR" dirty="0"/>
              <a:t>Μη αποθηκευτικά είδη</a:t>
            </a:r>
          </a:p>
        </p:txBody>
      </p:sp>
      <p:sp>
        <p:nvSpPr>
          <p:cNvPr id="5" name="TextBox 4"/>
          <p:cNvSpPr txBox="1"/>
          <p:nvPr/>
        </p:nvSpPr>
        <p:spPr>
          <a:xfrm>
            <a:off x="3203848" y="5373216"/>
            <a:ext cx="5760640" cy="1600438"/>
          </a:xfrm>
          <a:prstGeom prst="rect">
            <a:avLst/>
          </a:prstGeom>
          <a:solidFill>
            <a:schemeClr val="bg1"/>
          </a:solidFill>
        </p:spPr>
        <p:txBody>
          <a:bodyPr wrap="square" rtlCol="0">
            <a:spAutoFit/>
          </a:bodyPr>
          <a:lstStyle/>
          <a:p>
            <a:r>
              <a:rPr lang="el-GR" sz="2000" dirty="0"/>
              <a:t>Αναλογία όγκου Ιππόκαμπου /Τελεγκέφαλο σε είδη που αποθηκεύουν και σε μή-αποθηκευτικά είδη πτηνών.  (Τα πτηνά που αποθηκεύουν θα πρέπει να θυμούνται την τοποθεσία αποθήκευσης).</a:t>
            </a:r>
          </a:p>
          <a:p>
            <a:endParaRPr lang="el-GR" dirty="0"/>
          </a:p>
        </p:txBody>
      </p:sp>
      <p:sp>
        <p:nvSpPr>
          <p:cNvPr id="6" name="Title 5"/>
          <p:cNvSpPr>
            <a:spLocks noGrp="1"/>
          </p:cNvSpPr>
          <p:nvPr>
            <p:ph type="title"/>
          </p:nvPr>
        </p:nvSpPr>
        <p:spPr>
          <a:xfrm>
            <a:off x="467544" y="0"/>
            <a:ext cx="8676456" cy="548680"/>
          </a:xfrm>
          <a:solidFill>
            <a:schemeClr val="bg1"/>
          </a:solidFill>
        </p:spPr>
        <p:txBody>
          <a:bodyPr>
            <a:noAutofit/>
          </a:bodyPr>
          <a:lstStyle/>
          <a:p>
            <a:pPr algn="l"/>
            <a:br>
              <a:rPr lang="en-US" sz="2400" b="1" dirty="0"/>
            </a:br>
            <a:r>
              <a:rPr lang="el-GR" sz="2400" b="1" dirty="0"/>
              <a:t> πτηνά</a:t>
            </a:r>
            <a:br>
              <a:rPr lang="el-GR" sz="2400" dirty="0"/>
            </a:br>
            <a:endParaRPr lang="el-GR" sz="2400" b="1" dirty="0"/>
          </a:p>
        </p:txBody>
      </p:sp>
      <p:sp>
        <p:nvSpPr>
          <p:cNvPr id="7" name="TextBox 6"/>
          <p:cNvSpPr txBox="1"/>
          <p:nvPr/>
        </p:nvSpPr>
        <p:spPr>
          <a:xfrm>
            <a:off x="0" y="0"/>
            <a:ext cx="7380312" cy="369332"/>
          </a:xfrm>
          <a:prstGeom prst="rect">
            <a:avLst/>
          </a:prstGeom>
          <a:solidFill>
            <a:schemeClr val="bg1"/>
          </a:solidFill>
        </p:spPr>
        <p:txBody>
          <a:bodyPr wrap="square" rtlCol="0">
            <a:spAutoFit/>
          </a:bodyPr>
          <a:lstStyle/>
          <a:p>
            <a:r>
              <a:rPr lang="el-GR" b="1" dirty="0"/>
              <a:t>Χωροταξική μνήμη και μέγεθος Ιππόκαμπου σε αποθηκευτικά </a:t>
            </a:r>
            <a:r>
              <a:rPr lang="en-US" b="1" dirty="0"/>
              <a:t> </a:t>
            </a:r>
            <a:r>
              <a:rPr lang="el-GR" b="1" dirty="0"/>
              <a:t>πτηνά</a:t>
            </a:r>
            <a:endParaRPr lang="el-G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p:cNvPicPr>
            <a:picLocks noChangeAspect="1" noChangeArrowheads="1"/>
          </p:cNvPicPr>
          <p:nvPr/>
        </p:nvPicPr>
        <p:blipFill>
          <a:blip r:embed="rId2" cstate="print"/>
          <a:srcRect/>
          <a:stretch>
            <a:fillRect/>
          </a:stretch>
        </p:blipFill>
        <p:spPr bwMode="auto">
          <a:xfrm>
            <a:off x="179512" y="88629"/>
            <a:ext cx="8874064" cy="6680742"/>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0" y="28575"/>
            <a:ext cx="9144000" cy="68008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71438" y="9525"/>
            <a:ext cx="9001125" cy="68389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4073626307"/>
              </p:ext>
            </p:extLst>
          </p:nvPr>
        </p:nvGraphicFramePr>
        <p:xfrm>
          <a:off x="827584" y="116632"/>
          <a:ext cx="6624736" cy="3312368"/>
        </p:xfrm>
        <a:graphic>
          <a:graphicData uri="http://schemas.openxmlformats.org/presentationml/2006/ole">
            <mc:AlternateContent xmlns:mc="http://schemas.openxmlformats.org/markup-compatibility/2006">
              <mc:Choice xmlns:v="urn:schemas-microsoft-com:vml" Requires="v">
                <p:oleObj name="Bitmap Image" r:id="rId7" imgW="5772956" imgH="1638529" progId="PBrush">
                  <p:embed/>
                </p:oleObj>
              </mc:Choice>
              <mc:Fallback>
                <p:oleObj name="Bitmap Image" r:id="rId7" imgW="5772956" imgH="1638529" progId="PBrush">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584" y="116632"/>
                        <a:ext cx="6624736" cy="3312368"/>
                      </a:xfrm>
                      <a:prstGeom prst="rect">
                        <a:avLst/>
                      </a:prstGeom>
                      <a:noFill/>
                      <a:ln>
                        <a:noFill/>
                      </a:ln>
                      <a:effec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276228924"/>
              </p:ext>
            </p:extLst>
          </p:nvPr>
        </p:nvGraphicFramePr>
        <p:xfrm>
          <a:off x="899914" y="3449425"/>
          <a:ext cx="6552406" cy="3312021"/>
        </p:xfrm>
        <a:graphic>
          <a:graphicData uri="http://schemas.openxmlformats.org/presentationml/2006/ole">
            <mc:AlternateContent xmlns:mc="http://schemas.openxmlformats.org/markup-compatibility/2006">
              <mc:Choice xmlns:v="urn:schemas-microsoft-com:vml" Requires="v">
                <p:oleObj name="Bitmap Image" r:id="rId9" imgW="5761905" imgH="1609524" progId="PBrush">
                  <p:embed/>
                </p:oleObj>
              </mc:Choice>
              <mc:Fallback>
                <p:oleObj name="Bitmap Image" r:id="rId9" imgW="5761905" imgH="1609524" progId="PBrush">
                  <p:embed/>
                  <p:pic>
                    <p:nvPicPr>
                      <p:cNvPr id="3074"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9914" y="3449425"/>
                        <a:ext cx="6552406" cy="3312021"/>
                      </a:xfrm>
                      <a:prstGeom prst="rect">
                        <a:avLst/>
                      </a:prstGeom>
                      <a:noFill/>
                      <a:ln>
                        <a:noFill/>
                      </a:ln>
                      <a:effectLst/>
                    </p:spPr>
                  </p:pic>
                </p:oleObj>
              </mc:Fallback>
            </mc:AlternateContent>
          </a:graphicData>
        </a:graphic>
      </p:graphicFrame>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812360" y="1340768"/>
            <a:ext cx="609600" cy="609600"/>
          </a:xfrm>
          <a:prstGeom prst="rect">
            <a:avLst/>
          </a:prstGeom>
        </p:spPr>
      </p:pic>
      <p:pic>
        <p:nvPicPr>
          <p:cNvPr id="4" name="Εγγεγραμμένος ήχος">
            <a:hlinkClick r:id="" action="ppaction://media"/>
            <a:extLst>
              <a:ext uri="{FF2B5EF4-FFF2-40B4-BE49-F238E27FC236}">
                <a16:creationId xmlns:a16="http://schemas.microsoft.com/office/drawing/2014/main" id="{02C386B5-6861-47AC-A439-98C651F0B97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821885" y="321297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4702"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normAutofit fontScale="90000"/>
          </a:bodyPr>
          <a:lstStyle/>
          <a:p>
            <a:r>
              <a:rPr lang="el-GR" dirty="0"/>
              <a:t>Τί σχέση μπορεί να έχει ο Λεωνίδας με αυτά που λέμε;</a:t>
            </a:r>
          </a:p>
        </p:txBody>
      </p:sp>
      <p:pic>
        <p:nvPicPr>
          <p:cNvPr id="9" name="Picture 42" descr="image10531%5b8876%5d"/>
          <p:cNvPicPr>
            <a:picLocks noGrp="1" noChangeAspect="1" noChangeArrowheads="1"/>
          </p:cNvPicPr>
          <p:nvPr>
            <p:ph type="pic" idx="1"/>
          </p:nvPr>
        </p:nvPicPr>
        <p:blipFill>
          <a:blip r:embed="rId2" cstate="print"/>
          <a:srcRect t="8791" b="8791"/>
          <a:stretch>
            <a:fillRect/>
          </a:stretch>
        </p:blipFill>
        <p:spPr bwMode="auto">
          <a:xfrm>
            <a:off x="1792288" y="260648"/>
            <a:ext cx="5486400" cy="4114800"/>
          </a:xfrm>
          <a:prstGeom prst="rect">
            <a:avLst/>
          </a:prstGeom>
          <a:noFill/>
          <a:ln w="9525">
            <a:noFill/>
            <a:miter lim="800000"/>
            <a:headEnd/>
            <a:tailEnd/>
          </a:ln>
        </p:spPr>
      </p:pic>
      <p:sp>
        <p:nvSpPr>
          <p:cNvPr id="8" name="Θέση κειμένου 7"/>
          <p:cNvSpPr>
            <a:spLocks noGrp="1"/>
          </p:cNvSpPr>
          <p:nvPr>
            <p:ph type="body" sz="half" idx="2"/>
          </p:nvPr>
        </p:nvSpPr>
        <p:spPr/>
        <p:txBody>
          <a:bodyPr>
            <a:normAutofit fontScale="92500" lnSpcReduction="10000"/>
          </a:bodyPr>
          <a:lstStyle/>
          <a:p>
            <a:r>
              <a:rPr lang="el-GR" dirty="0"/>
              <a:t>Ο Λεωνίδας δεν έχει. Έχουν όμως οι Θερμοπύλες. Αναλογιστείτε το γιατί επέλεξε ο Λεωνίδας τη συγκεκριμένη τοποθεσία για τη μάχη εναντίον των Περσών; </a:t>
            </a:r>
          </a:p>
          <a:p>
            <a:r>
              <a:rPr lang="el-GR" dirty="0"/>
              <a:t>Έχετε πάει τώρα τελευταία από ΄κει; </a:t>
            </a:r>
          </a:p>
        </p:txBody>
      </p:sp>
    </p:spTree>
    <p:extLst>
      <p:ext uri="{BB962C8B-B14F-4D97-AF65-F5344CB8AC3E}">
        <p14:creationId xmlns:p14="http://schemas.microsoft.com/office/powerpoint/2010/main" val="933537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Τι έγιναν τα ΣΤΕΝΑ;</a:t>
            </a:r>
          </a:p>
        </p:txBody>
      </p:sp>
      <p:pic>
        <p:nvPicPr>
          <p:cNvPr id="4098" name="Picture 2" descr="Thermopylae, the view of the pass - Εικόνα του Πεδίο της Μάχης των  Θερμοπυλών και Μνημείο του Λεωνίδα, Θερμοπύλες - Tripadviso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t="9672" b="967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Θέση κειμένου 3"/>
          <p:cNvSpPr>
            <a:spLocks noGrp="1"/>
          </p:cNvSpPr>
          <p:nvPr>
            <p:ph type="body" sz="half" idx="2"/>
          </p:nvPr>
        </p:nvSpPr>
        <p:spPr/>
        <p:txBody>
          <a:bodyPr/>
          <a:lstStyle/>
          <a:p>
            <a:r>
              <a:rPr lang="el-GR" dirty="0"/>
              <a:t>ΕΙΚΟΝΑ ΘΕΡΜΟΠΥΛΩΝ ΣΗΜΕΡΑ.</a:t>
            </a:r>
          </a:p>
        </p:txBody>
      </p:sp>
      <p:pic>
        <p:nvPicPr>
          <p:cNvPr id="5"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48064" y="5401758"/>
            <a:ext cx="609600" cy="609600"/>
          </a:xfrm>
          <a:prstGeom prst="rect">
            <a:avLst/>
          </a:prstGeom>
        </p:spPr>
      </p:pic>
    </p:spTree>
    <p:extLst>
      <p:ext uri="{BB962C8B-B14F-4D97-AF65-F5344CB8AC3E}">
        <p14:creationId xmlns:p14="http://schemas.microsoft.com/office/powerpoint/2010/main" val="101270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828"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727424" y="82551"/>
            <a:ext cx="6347714" cy="1320800"/>
          </a:xfrm>
        </p:spPr>
        <p:txBody>
          <a:bodyPr>
            <a:normAutofit fontScale="90000"/>
          </a:bodyPr>
          <a:lstStyle/>
          <a:p>
            <a:r>
              <a:rPr lang="en-GB" dirty="0">
                <a:solidFill>
                  <a:srgbClr val="000000"/>
                </a:solidFill>
                <a:ea typeface="Times New Roman" pitchFamily="18" charset="0"/>
                <a:cs typeface="Arial" pitchFamily="34" charset="0"/>
              </a:rPr>
              <a:t>Deadly Pakistan quake creates new island</a:t>
            </a:r>
            <a:br>
              <a:rPr lang="el-GR" sz="700" dirty="0">
                <a:solidFill>
                  <a:schemeClr val="tx1"/>
                </a:solidFill>
                <a:ea typeface="Times New Roman" pitchFamily="18" charset="0"/>
                <a:cs typeface="Arial" pitchFamily="34" charset="0"/>
              </a:rPr>
            </a:br>
            <a:endParaRPr lang="el-GR" dirty="0">
              <a:ea typeface="Times New Roman" pitchFamily="18" charset="0"/>
              <a:cs typeface="Arial" pitchFamily="34" charset="0"/>
            </a:endParaRPr>
          </a:p>
        </p:txBody>
      </p:sp>
      <p:sp>
        <p:nvSpPr>
          <p:cNvPr id="55299" name="Rectangle 2"/>
          <p:cNvSpPr>
            <a:spLocks noChangeArrowheads="1"/>
          </p:cNvSpPr>
          <p:nvPr/>
        </p:nvSpPr>
        <p:spPr bwMode="auto">
          <a:xfrm>
            <a:off x="468313" y="1052513"/>
            <a:ext cx="6865937" cy="923925"/>
          </a:xfrm>
          <a:prstGeom prst="rect">
            <a:avLst/>
          </a:prstGeom>
          <a:noFill/>
          <a:ln w="9525">
            <a:noFill/>
            <a:miter lim="800000"/>
            <a:headEnd/>
            <a:tailEnd/>
          </a:ln>
        </p:spPr>
        <p:txBody>
          <a:bodyPr wrap="none" anchor="ctr">
            <a:spAutoFit/>
          </a:bodyPr>
          <a:lstStyle/>
          <a:p>
            <a:pPr indent="457200" eaLnBrk="0" hangingPunct="0"/>
            <a:r>
              <a:rPr lang="en-GB" sz="1200" dirty="0">
                <a:solidFill>
                  <a:srgbClr val="000000"/>
                </a:solidFill>
                <a:cs typeface="Times New Roman" pitchFamily="18" charset="0"/>
                <a:hlinkClick r:id="rId2"/>
              </a:rPr>
              <a:t>http://www.foxnews.com/science/2013/09/25/deadly-pakistan-quake-creates-new-island/</a:t>
            </a:r>
            <a:r>
              <a:rPr lang="en-GB" sz="2200" dirty="0">
                <a:solidFill>
                  <a:srgbClr val="000000"/>
                </a:solidFill>
                <a:cs typeface="Times New Roman" pitchFamily="18" charset="0"/>
              </a:rPr>
              <a:t>   </a:t>
            </a:r>
            <a:endParaRPr lang="el-GR" sz="600" dirty="0"/>
          </a:p>
          <a:p>
            <a:pPr indent="457200" eaLnBrk="0" hangingPunct="0"/>
            <a:r>
              <a:rPr lang="en-GB" sz="700" dirty="0">
                <a:solidFill>
                  <a:srgbClr val="333333"/>
                </a:solidFill>
                <a:cs typeface="Times New Roman" pitchFamily="18" charset="0"/>
              </a:rPr>
              <a:t>Published September 25, 2013</a:t>
            </a:r>
            <a:endParaRPr lang="el-GR" sz="600" dirty="0"/>
          </a:p>
          <a:p>
            <a:pPr indent="457200" eaLnBrk="0" hangingPunct="0"/>
            <a:r>
              <a:rPr lang="en-GB" sz="700" dirty="0">
                <a:solidFill>
                  <a:srgbClr val="333333"/>
                </a:solidFill>
                <a:cs typeface="Times New Roman" pitchFamily="18" charset="0"/>
              </a:rPr>
              <a:t>FoxNews.com</a:t>
            </a:r>
            <a:endParaRPr lang="el-GR" sz="600" dirty="0"/>
          </a:p>
          <a:p>
            <a:pPr indent="457200" eaLnBrk="0" hangingPunct="0"/>
            <a:endParaRPr lang="el-GR" dirty="0"/>
          </a:p>
        </p:txBody>
      </p:sp>
      <p:pic>
        <p:nvPicPr>
          <p:cNvPr id="55300" name="Picture 1" descr="new island off Pakistan.jpg">
            <a:hlinkClick r:id="rId2"/>
          </p:cNvPr>
          <p:cNvPicPr>
            <a:picLocks noChangeAspect="1" noChangeArrowheads="1"/>
          </p:cNvPicPr>
          <p:nvPr/>
        </p:nvPicPr>
        <p:blipFill>
          <a:blip r:embed="rId3" cstate="print"/>
          <a:srcRect/>
          <a:stretch>
            <a:fillRect/>
          </a:stretch>
        </p:blipFill>
        <p:spPr bwMode="auto">
          <a:xfrm>
            <a:off x="1547813" y="2997200"/>
            <a:ext cx="6286500" cy="3533775"/>
          </a:xfrm>
          <a:prstGeom prst="rect">
            <a:avLst/>
          </a:prstGeom>
          <a:noFill/>
          <a:ln w="9525">
            <a:noFill/>
            <a:miter lim="800000"/>
            <a:headEnd/>
            <a:tailEnd/>
          </a:ln>
        </p:spPr>
      </p:pic>
      <p:sp>
        <p:nvSpPr>
          <p:cNvPr id="245763" name="Rectangle 3"/>
          <p:cNvSpPr>
            <a:spLocks noChangeArrowheads="1"/>
          </p:cNvSpPr>
          <p:nvPr/>
        </p:nvSpPr>
        <p:spPr bwMode="auto">
          <a:xfrm>
            <a:off x="1619250" y="1916113"/>
            <a:ext cx="5689600" cy="369887"/>
          </a:xfrm>
          <a:prstGeom prst="rect">
            <a:avLst/>
          </a:prstGeom>
          <a:noFill/>
          <a:ln w="9525">
            <a:noFill/>
            <a:miter lim="800000"/>
            <a:headEnd/>
            <a:tailEnd/>
          </a:ln>
          <a:effectLst/>
        </p:spPr>
        <p:txBody>
          <a:bodyPr bIns="0" anchor="ctr">
            <a:spAutoFit/>
          </a:bodyPr>
          <a:lstStyle/>
          <a:p>
            <a:pPr indent="457200" eaLnBrk="0" hangingPunct="0">
              <a:defRPr/>
            </a:pPr>
            <a:r>
              <a:rPr lang="en-GB" sz="1050" dirty="0">
                <a:solidFill>
                  <a:srgbClr val="333333"/>
                </a:solidFill>
                <a:ea typeface="Times New Roman" pitchFamily="18" charset="0"/>
              </a:rPr>
              <a:t>Sept. 25, 2013: An island that rose from the sea following an earthquake is pictured off Pakistan's </a:t>
            </a:r>
            <a:r>
              <a:rPr lang="en-GB" sz="1050" dirty="0" err="1">
                <a:solidFill>
                  <a:srgbClr val="333333"/>
                </a:solidFill>
                <a:ea typeface="Times New Roman" pitchFamily="18" charset="0"/>
              </a:rPr>
              <a:t>Gwadar</a:t>
            </a:r>
            <a:r>
              <a:rPr lang="en-GB" sz="1050" dirty="0">
                <a:solidFill>
                  <a:srgbClr val="333333"/>
                </a:solidFill>
                <a:ea typeface="Times New Roman" pitchFamily="18" charset="0"/>
              </a:rPr>
              <a:t> coastline in the Arabian Sea .Reuters/Stringer</a:t>
            </a:r>
            <a:endParaRPr lang="en-GB"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6516688" y="3789363"/>
            <a:ext cx="2232025" cy="396875"/>
          </a:xfrm>
          <a:prstGeom prst="rect">
            <a:avLst/>
          </a:prstGeom>
          <a:noFill/>
          <a:ln w="9525" algn="ctr">
            <a:noFill/>
            <a:miter lim="800000"/>
            <a:headEnd/>
            <a:tailEnd/>
          </a:ln>
        </p:spPr>
        <p:txBody>
          <a:bodyPr>
            <a:spAutoFit/>
          </a:bodyPr>
          <a:lstStyle/>
          <a:p>
            <a:pPr>
              <a:spcBef>
                <a:spcPct val="50000"/>
              </a:spcBef>
            </a:pPr>
            <a:endParaRPr lang="el-GR"/>
          </a:p>
        </p:txBody>
      </p:sp>
      <p:sp>
        <p:nvSpPr>
          <p:cNvPr id="60419" name="Rectangle 2"/>
          <p:cNvSpPr>
            <a:spLocks noChangeArrowheads="1"/>
          </p:cNvSpPr>
          <p:nvPr/>
        </p:nvSpPr>
        <p:spPr bwMode="auto">
          <a:xfrm>
            <a:off x="0" y="642938"/>
            <a:ext cx="9144000" cy="5324535"/>
          </a:xfrm>
          <a:prstGeom prst="rect">
            <a:avLst/>
          </a:prstGeom>
          <a:noFill/>
          <a:ln w="9525">
            <a:noFill/>
            <a:miter lim="800000"/>
            <a:headEnd/>
            <a:tailEnd/>
          </a:ln>
        </p:spPr>
        <p:txBody>
          <a:bodyPr>
            <a:spAutoFit/>
          </a:bodyPr>
          <a:lstStyle/>
          <a:p>
            <a:r>
              <a:rPr lang="el-GR" sz="2000" b="1" dirty="0"/>
              <a:t>α) Μέθοδος ραδιενεργού άνθρακα*</a:t>
            </a:r>
          </a:p>
          <a:p>
            <a:r>
              <a:rPr lang="el-GR" sz="2000" dirty="0"/>
              <a:t>Είναι γνωστό πως ο άνθρακας-14 (C</a:t>
            </a:r>
            <a:r>
              <a:rPr lang="el-GR" sz="2000" baseline="30000" dirty="0"/>
              <a:t>14</a:t>
            </a:r>
            <a:r>
              <a:rPr lang="el-GR" sz="2000" dirty="0"/>
              <a:t>), το ραδιενεργό ισότοπο του άνθρακα, παράγεται, πάνω- πάνω στην ατμόσφαιρα από τον βομβαρδισμό του Ν (Αζώτου) από την κοσμική ακτινοβολία. Το στοιχείο αυτό εκφυλίζεται ή μετατρέπεται σιγά-σιγά σε C</a:t>
            </a:r>
            <a:r>
              <a:rPr lang="el-GR" sz="2000" baseline="30000" dirty="0"/>
              <a:t>12</a:t>
            </a:r>
            <a:r>
              <a:rPr lang="el-GR" sz="2000" dirty="0"/>
              <a:t> με μια γνωστή ταχύτητα.</a:t>
            </a:r>
            <a:br>
              <a:rPr lang="el-GR" sz="2000" dirty="0"/>
            </a:br>
            <a:r>
              <a:rPr lang="el-GR" sz="2000" dirty="0"/>
              <a:t>Επικρατεί λοιπόν στην ατμόσφαιρα μια ισορροπία ανάμεσα στο C</a:t>
            </a:r>
            <a:r>
              <a:rPr lang="el-GR" sz="2000" baseline="30000" dirty="0"/>
              <a:t>14</a:t>
            </a:r>
            <a:r>
              <a:rPr lang="el-GR" sz="2000" dirty="0"/>
              <a:t> και στο C</a:t>
            </a:r>
            <a:r>
              <a:rPr lang="el-GR" sz="2000" baseline="30000" dirty="0"/>
              <a:t>12</a:t>
            </a:r>
            <a:r>
              <a:rPr lang="el-GR" sz="2000" dirty="0"/>
              <a:t> που εκφράζεται με μια γνωστή αναλογία α/β.[ΌΤΑΝ ΑΝΑΠΝΕΟΥΜΕ]!!!</a:t>
            </a:r>
            <a:br>
              <a:rPr lang="el-GR" sz="2000" dirty="0"/>
            </a:br>
            <a:r>
              <a:rPr lang="el-GR" sz="2000" dirty="0"/>
              <a:t>Όλοι οι ζωντανοί οργανισμοί περιέχουν C τον οποίο προσλαμβάνουν σε μια καθορισμένη αρχική αναλογία σε C</a:t>
            </a:r>
            <a:r>
              <a:rPr lang="el-GR" sz="2000" baseline="30000" dirty="0"/>
              <a:t>14 </a:t>
            </a:r>
            <a:r>
              <a:rPr lang="el-GR" sz="2000" dirty="0"/>
              <a:t>/ C</a:t>
            </a:r>
            <a:r>
              <a:rPr lang="el-GR" sz="2000" baseline="30000" dirty="0"/>
              <a:t>12</a:t>
            </a:r>
            <a:r>
              <a:rPr lang="el-GR" sz="2000" dirty="0"/>
              <a:t>. Όταν το ζώο ή το φυτό πεθαίνει σταματάει να παίρνει C από το περιβάλλον. Ταυτόχρονα, η μετατροπή του C</a:t>
            </a:r>
            <a:r>
              <a:rPr lang="el-GR" sz="2000" baseline="30000" dirty="0"/>
              <a:t>14</a:t>
            </a:r>
            <a:r>
              <a:rPr lang="el-GR" sz="2000" dirty="0"/>
              <a:t> προς C</a:t>
            </a:r>
            <a:r>
              <a:rPr lang="el-GR" sz="2000" baseline="30000" dirty="0"/>
              <a:t>12</a:t>
            </a:r>
            <a:r>
              <a:rPr lang="el-GR" sz="2000" dirty="0"/>
              <a:t> συνεχίζει με σταθερό ρυθμό. Έτσι, καθορίζοντας σε ένα απολίθωμα ζώου ή φυτού την αναλογία C</a:t>
            </a:r>
            <a:r>
              <a:rPr lang="el-GR" sz="2000" baseline="30000" dirty="0"/>
              <a:t>14</a:t>
            </a:r>
            <a:r>
              <a:rPr lang="el-GR" sz="2000" dirty="0"/>
              <a:t> / C</a:t>
            </a:r>
            <a:r>
              <a:rPr lang="el-GR" sz="2000" baseline="30000" dirty="0"/>
              <a:t>12</a:t>
            </a:r>
            <a:r>
              <a:rPr lang="el-GR" sz="2000" dirty="0"/>
              <a:t> μπορούμε να υπολογίσουμε με ακρίβεια το χρόνο θανάτου του. (Χρόνος Τ1/2 = 6,000 χρόνια).</a:t>
            </a:r>
          </a:p>
          <a:p>
            <a:endParaRPr lang="el-GR" sz="2000" dirty="0"/>
          </a:p>
          <a:p>
            <a:r>
              <a:rPr lang="el-GR" sz="2000" dirty="0"/>
              <a:t>*Σημειώστε πως χρειαζόμαστε λίγο ξύλο ή οστό για τη χρονολόγηση. Και πως όση ποσότητα C</a:t>
            </a:r>
            <a:r>
              <a:rPr lang="el-GR" sz="2000" baseline="30000" dirty="0"/>
              <a:t>14  </a:t>
            </a:r>
            <a:r>
              <a:rPr lang="el-GR" sz="2000" dirty="0"/>
              <a:t> και να έχουμε σε 40-50 χρόνια δε μένει τίποτε.</a:t>
            </a:r>
          </a:p>
          <a:p>
            <a:r>
              <a:rPr lang="el-GR" sz="2000" dirty="0"/>
              <a:t>ΣΥΝΕΠΩΣ: Η μέθοδος έχει 2 μειονεκτήματα: Διάρκεια και δειγματοληψία.</a:t>
            </a:r>
          </a:p>
        </p:txBody>
      </p:sp>
      <p:sp>
        <p:nvSpPr>
          <p:cNvPr id="38916" name="Title 3"/>
          <p:cNvSpPr>
            <a:spLocks noGrp="1"/>
          </p:cNvSpPr>
          <p:nvPr>
            <p:ph type="title" idx="4294967295"/>
          </p:nvPr>
        </p:nvSpPr>
        <p:spPr>
          <a:xfrm>
            <a:off x="0" y="-214313"/>
            <a:ext cx="8229600" cy="1000126"/>
          </a:xfrm>
        </p:spPr>
        <p:txBody>
          <a:bodyPr>
            <a:normAutofit/>
            <a:scene3d>
              <a:camera prst="orthographicFront"/>
              <a:lightRig rig="soft" dir="t">
                <a:rot lat="0" lon="0" rev="16800000"/>
              </a:lightRig>
            </a:scene3d>
            <a:sp3d prstMaterial="softEdge">
              <a:bevelT w="38100" h="38100"/>
            </a:sp3d>
          </a:bodyPr>
          <a:lstStyle/>
          <a:p>
            <a:pPr eaLnBrk="1" fontAlgn="auto" hangingPunct="1">
              <a:spcAft>
                <a:spcPts val="0"/>
              </a:spcAft>
              <a:defRPr/>
            </a:pPr>
            <a:r>
              <a:rPr lang="el-GR" sz="4100" b="1" kern="12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t>ΜΕΘΟΔΟΙ ΧΡΟΝΟΛΟΓΗΣΗΣ*</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2"/>
          <p:cNvPicPr>
            <a:picLocks noChangeAspect="1" noChangeArrowheads="1"/>
          </p:cNvPicPr>
          <p:nvPr/>
        </p:nvPicPr>
        <p:blipFill>
          <a:blip r:embed="rId3" cstate="print"/>
          <a:srcRect/>
          <a:stretch>
            <a:fillRect/>
          </a:stretch>
        </p:blipFill>
        <p:spPr bwMode="auto">
          <a:xfrm>
            <a:off x="3491880" y="33337"/>
            <a:ext cx="4656137" cy="6824663"/>
          </a:xfrm>
          <a:prstGeom prst="rect">
            <a:avLst/>
          </a:prstGeom>
          <a:noFill/>
          <a:ln w="9525">
            <a:noFill/>
            <a:miter lim="800000"/>
            <a:headEnd/>
            <a:tailEnd/>
          </a:ln>
        </p:spPr>
      </p:pic>
      <p:sp>
        <p:nvSpPr>
          <p:cNvPr id="4" name="Title 1"/>
          <p:cNvSpPr txBox="1">
            <a:spLocks/>
          </p:cNvSpPr>
          <p:nvPr/>
        </p:nvSpPr>
        <p:spPr bwMode="auto">
          <a:xfrm>
            <a:off x="179512" y="1052736"/>
            <a:ext cx="2458616" cy="15841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55000" lnSpcReduction="20000"/>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el-GR" sz="2000" dirty="0"/>
              <a:t>Σχηματισμός </a:t>
            </a:r>
            <a:r>
              <a:rPr lang="en-US" sz="2000" dirty="0"/>
              <a:t>C</a:t>
            </a:r>
            <a:r>
              <a:rPr lang="el-GR" sz="2000" dirty="0"/>
              <a:t>-</a:t>
            </a:r>
            <a:r>
              <a:rPr lang="el-GR" sz="2000" baseline="30000" dirty="0"/>
              <a:t>12</a:t>
            </a:r>
            <a:r>
              <a:rPr lang="el-GR" sz="2000" dirty="0"/>
              <a:t>*</a:t>
            </a:r>
          </a:p>
          <a:p>
            <a:pPr eaLnBrk="1" hangingPunct="1">
              <a:defRPr/>
            </a:pPr>
            <a:endParaRPr lang="el-GR" sz="2000" b="1" kern="12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endParaRPr>
          </a:p>
          <a:p>
            <a:pPr eaLnBrk="1" hangingPunct="1">
              <a:defRPr/>
            </a:pPr>
            <a:endParaRPr lang="el-GR" sz="20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endParaRPr>
          </a:p>
          <a:p>
            <a:pPr algn="l" eaLnBrk="1" hangingPunct="1">
              <a:defRPr/>
            </a:pPr>
            <a:r>
              <a:rPr lang="el-GR" sz="2000" dirty="0"/>
              <a:t>* Μην τρομάζετε. Είναι μόνο για να πάρετε μία ιδέα για το πώς γίνεται η μέτρηση. Δεν θα σας βάλω τέτοια ερώτηση στις εξετάσεις, αλλά είναι σημαντικό να μάθετε να πείθεστε από τα επιστημονικά δεδομένα.</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0" y="0"/>
            <a:ext cx="8229600" cy="571500"/>
          </a:xfrm>
        </p:spPr>
        <p:txBody>
          <a:bodyPr>
            <a:normAutofit fontScale="90000"/>
            <a:scene3d>
              <a:camera prst="orthographicFront"/>
              <a:lightRig rig="soft" dir="t">
                <a:rot lat="0" lon="0" rev="16800000"/>
              </a:lightRig>
            </a:scene3d>
            <a:sp3d prstMaterial="softEdge">
              <a:bevelT w="38100" h="38100"/>
            </a:sp3d>
          </a:bodyPr>
          <a:lstStyle/>
          <a:p>
            <a:pPr eaLnBrk="1" fontAlgn="auto" hangingPunct="1">
              <a:spcAft>
                <a:spcPts val="0"/>
              </a:spcAft>
              <a:defRPr/>
            </a:pPr>
            <a:r>
              <a:rPr lang="el-GR" sz="2000" b="1" kern="1200" dirty="0">
                <a:ln w="6350">
                  <a:noFill/>
                </a:ln>
                <a:solidFill>
                  <a:schemeClr val="bg2"/>
                </a:solidFill>
                <a:effectLst>
                  <a:outerShdw blurRad="114300" dist="101600" dir="2700000" algn="tl" rotWithShape="0">
                    <a:srgbClr val="000000">
                      <a:alpha val="40000"/>
                    </a:srgbClr>
                  </a:outerShdw>
                </a:effectLst>
              </a:rPr>
              <a:t>Β’ ΜΕΘΟΔΟΣ ΟΥΡΑΝΙΟΥ-ΜΟΛΥΒΔΟΥ</a:t>
            </a:r>
            <a:br>
              <a:rPr lang="el-GR" sz="2000" b="1" kern="1200" dirty="0">
                <a:ln w="6350">
                  <a:noFill/>
                </a:ln>
                <a:solidFill>
                  <a:schemeClr val="bg2"/>
                </a:solidFill>
                <a:effectLst>
                  <a:outerShdw blurRad="114300" dist="101600" dir="2700000" algn="tl" rotWithShape="0">
                    <a:srgbClr val="000000">
                      <a:alpha val="40000"/>
                    </a:srgbClr>
                  </a:outerShdw>
                </a:effectLst>
              </a:rPr>
            </a:br>
            <a:endParaRPr lang="el-GR" sz="2000" b="1" kern="1200" dirty="0">
              <a:ln w="6350">
                <a:noFill/>
              </a:ln>
              <a:solidFill>
                <a:schemeClr val="bg2"/>
              </a:solidFill>
              <a:effectLst>
                <a:outerShdw blurRad="114300" dist="101600" dir="2700000" algn="tl" rotWithShape="0">
                  <a:srgbClr val="000000">
                    <a:alpha val="40000"/>
                  </a:srgbClr>
                </a:outerShdw>
              </a:effectLst>
            </a:endParaRPr>
          </a:p>
        </p:txBody>
      </p:sp>
      <p:sp>
        <p:nvSpPr>
          <p:cNvPr id="62467" name="Rectangle 3"/>
          <p:cNvSpPr>
            <a:spLocks noGrp="1" noChangeArrowheads="1"/>
          </p:cNvSpPr>
          <p:nvPr>
            <p:ph idx="4294967295"/>
          </p:nvPr>
        </p:nvSpPr>
        <p:spPr>
          <a:xfrm>
            <a:off x="758825" y="765175"/>
            <a:ext cx="8385175" cy="4176713"/>
          </a:xfrm>
        </p:spPr>
        <p:txBody>
          <a:bodyPr>
            <a:normAutofit fontScale="92500" lnSpcReduction="20000"/>
          </a:bodyPr>
          <a:lstStyle/>
          <a:p>
            <a:pPr eaLnBrk="1" hangingPunct="1">
              <a:lnSpc>
                <a:spcPct val="80000"/>
              </a:lnSpc>
              <a:buFontTx/>
              <a:buNone/>
            </a:pPr>
            <a:r>
              <a:rPr lang="el-GR" sz="2800" dirty="0"/>
              <a:t>   </a:t>
            </a:r>
            <a:r>
              <a:rPr lang="el-GR" sz="2400" dirty="0"/>
              <a:t>Ένας από αυτούς, είναι </a:t>
            </a:r>
            <a:r>
              <a:rPr lang="el-GR" sz="2400" b="1" dirty="0"/>
              <a:t>η μέθοδος Ουρανίου /</a:t>
            </a:r>
            <a:r>
              <a:rPr lang="el-GR" sz="2400" b="1" dirty="0" err="1"/>
              <a:t>Μολύβδου</a:t>
            </a:r>
            <a:r>
              <a:rPr lang="el-GR" sz="2400" b="1" dirty="0"/>
              <a:t>.</a:t>
            </a:r>
            <a:r>
              <a:rPr lang="el-GR" sz="2400" dirty="0"/>
              <a:t> Στηρίζεται στην ιδιότητα του ραδιενεργού Ουρανίου (</a:t>
            </a:r>
            <a:r>
              <a:rPr lang="en-US" sz="2400" dirty="0">
                <a:latin typeface="Book Antiqua" pitchFamily="18" charset="0"/>
              </a:rPr>
              <a:t>U</a:t>
            </a:r>
            <a:r>
              <a:rPr lang="el-GR" sz="2400" baseline="30000" dirty="0"/>
              <a:t>238</a:t>
            </a:r>
            <a:r>
              <a:rPr lang="el-GR" sz="2400" dirty="0"/>
              <a:t>) που έχει χρόνο ημιζωής ίσο με 4500 εκατομμύρια χρόνια. </a:t>
            </a:r>
            <a:r>
              <a:rPr lang="el-GR" sz="2400" u="sng" dirty="0"/>
              <a:t>Αυτό σημαίνει πως το ραδιενεργό αυτό στοιχείο αποσυντίθεται, διασπάται, χάνοντας μέρος από τη μάζα του, σε ποσότητα ίση με τη μισή, σε ένα διάστημα 4500 εκατομμυρίων ετών, που μετατρέπεται σε Μόλυβδο.</a:t>
            </a:r>
            <a:r>
              <a:rPr lang="el-GR" sz="2400" dirty="0"/>
              <a:t> Μετρώντας, λοιπόν, την ποσότητα του μόλυβδου που περιέχεται σε ένα πέτρωμα και συγκρίνοντάς την με την ποσότητα του ραδιενεργού Ουρανίου που εμπεριέχεται, μπορούμε κατά προσέγγιση να υπολογίσουμε την ηλικία του πετρώματος ή του απολιθώματος</a:t>
            </a:r>
            <a:r>
              <a:rPr lang="el-GR" sz="2400" b="1" dirty="0"/>
              <a:t>.*</a:t>
            </a:r>
          </a:p>
          <a:p>
            <a:pPr eaLnBrk="1" hangingPunct="1">
              <a:lnSpc>
                <a:spcPct val="80000"/>
              </a:lnSpc>
              <a:buFontTx/>
              <a:buNone/>
            </a:pPr>
            <a:endParaRPr lang="el-GR" sz="2400" b="1" dirty="0"/>
          </a:p>
          <a:p>
            <a:pPr eaLnBrk="1" hangingPunct="1">
              <a:lnSpc>
                <a:spcPct val="80000"/>
              </a:lnSpc>
              <a:buFontTx/>
              <a:buNone/>
            </a:pPr>
            <a:endParaRPr lang="el-GR" sz="2400" b="1" dirty="0"/>
          </a:p>
          <a:p>
            <a:pPr eaLnBrk="1" hangingPunct="1">
              <a:lnSpc>
                <a:spcPct val="80000"/>
              </a:lnSpc>
              <a:buFontTx/>
              <a:buNone/>
            </a:pPr>
            <a:r>
              <a:rPr lang="el-GR" sz="2400" b="1" dirty="0"/>
              <a:t> *</a:t>
            </a:r>
            <a:r>
              <a:rPr lang="el-GR" sz="1800" b="1" dirty="0"/>
              <a:t>Πιθανή ερώτηση εξετάσεων: Για απολιθώματα ηλικίας πάνω από 50.000 έτη μία καλή μέθοδος χρονολόγησης είναι: (Α) Η μέθοδος του Άνθρακα-14, (Β) η μέθοδος Καλίου/Νατρίου, (Γ) η μέθοδος Ουρανίου/</a:t>
            </a:r>
            <a:r>
              <a:rPr lang="el-GR" sz="1800" b="1" dirty="0" err="1"/>
              <a:t>Μολύβδου</a:t>
            </a:r>
            <a:r>
              <a:rPr lang="el-GR" sz="1800" b="1" dirty="0"/>
              <a:t>, (Δ) η μέθοδος Ουρανίου/Κολάσεως, (Ε) Τίποτε από αυτά.</a:t>
            </a:r>
            <a:endParaRPr lang="el-GR" sz="2400" b="1" dirty="0"/>
          </a:p>
        </p:txBody>
      </p:sp>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F19B389E151B0D4EA25EB9010C289021" ma:contentTypeVersion="18" ma:contentTypeDescription="Δημιουργία νέου εγγράφου" ma:contentTypeScope="" ma:versionID="9371e328c1906c5f14bb005a9d314c96">
  <xsd:schema xmlns:xsd="http://www.w3.org/2001/XMLSchema" xmlns:xs="http://www.w3.org/2001/XMLSchema" xmlns:p="http://schemas.microsoft.com/office/2006/metadata/properties" xmlns:ns3="945b7022-21bc-4802-b6ce-90d71ed874a0" xmlns:ns4="5363633d-22ac-44c4-9ecf-b9b3596beb70" targetNamespace="http://schemas.microsoft.com/office/2006/metadata/properties" ma:root="true" ma:fieldsID="cf2fbf200b0006e4439486b86b342f00" ns3:_="" ns4:_="">
    <xsd:import namespace="945b7022-21bc-4802-b6ce-90d71ed874a0"/>
    <xsd:import namespace="5363633d-22ac-44c4-9ecf-b9b3596beb7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MediaServiceObjectDetectorVersions" minOccurs="0"/>
                <xsd:element ref="ns3:_activity"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5b7022-21bc-4802-b6ce-90d71ed874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_activity" ma:index="23" nillable="true" ma:displayName="_activity" ma:hidden="true" ma:internalName="_activity">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63633d-22ac-44c4-9ecf-b9b3596beb70" elementFormDefault="qualified">
    <xsd:import namespace="http://schemas.microsoft.com/office/2006/documentManagement/types"/>
    <xsd:import namespace="http://schemas.microsoft.com/office/infopath/2007/PartnerControls"/>
    <xsd:element name="SharedWithUsers" ma:index="18"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Κοινή χρήση με λεπτομέρειες" ma:internalName="SharedWithDetails" ma:readOnly="true">
      <xsd:simpleType>
        <xsd:restriction base="dms:Note">
          <xsd:maxLength value="255"/>
        </xsd:restriction>
      </xsd:simpleType>
    </xsd:element>
    <xsd:element name="SharingHintHash" ma:index="20" nillable="true" ma:displayName="Κοινή χρήση κατακερματισμού υπόδειξης"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945b7022-21bc-4802-b6ce-90d71ed874a0" xsi:nil="true"/>
  </documentManagement>
</p:properties>
</file>

<file path=customXml/itemProps1.xml><?xml version="1.0" encoding="utf-8"?>
<ds:datastoreItem xmlns:ds="http://schemas.openxmlformats.org/officeDocument/2006/customXml" ds:itemID="{2A106D51-6A04-480C-83AB-EA811F06EB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5b7022-21bc-4802-b6ce-90d71ed874a0"/>
    <ds:schemaRef ds:uri="5363633d-22ac-44c4-9ecf-b9b3596beb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1D5CA4-06C2-4246-8664-05D1347DA416}">
  <ds:schemaRefs>
    <ds:schemaRef ds:uri="http://schemas.microsoft.com/sharepoint/v3/contenttype/forms"/>
  </ds:schemaRefs>
</ds:datastoreItem>
</file>

<file path=customXml/itemProps3.xml><?xml version="1.0" encoding="utf-8"?>
<ds:datastoreItem xmlns:ds="http://schemas.openxmlformats.org/officeDocument/2006/customXml" ds:itemID="{68D96B82-8A6E-46FE-ACAB-E04555F4D213}">
  <ds:schemaRefs>
    <ds:schemaRef ds:uri="http://schemas.microsoft.com/office/2006/documentManagement/types"/>
    <ds:schemaRef ds:uri="http://purl.org/dc/terms/"/>
    <ds:schemaRef ds:uri="http://schemas.microsoft.com/office/infopath/2007/PartnerControls"/>
    <ds:schemaRef ds:uri="http://purl.org/dc/elements/1.1/"/>
    <ds:schemaRef ds:uri="5363633d-22ac-44c4-9ecf-b9b3596beb70"/>
    <ds:schemaRef ds:uri="http://www.w3.org/XML/1998/namespace"/>
    <ds:schemaRef ds:uri="945b7022-21bc-4802-b6ce-90d71ed874a0"/>
    <ds:schemaRef ds:uri="http://purl.org/dc/dcmitype/"/>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Facet</Template>
  <TotalTime>5326</TotalTime>
  <Words>1930</Words>
  <Application>Microsoft Office PowerPoint</Application>
  <PresentationFormat>Προβολή στην οθόνη (4:3)</PresentationFormat>
  <Paragraphs>120</Paragraphs>
  <Slides>29</Slides>
  <Notes>17</Notes>
  <HiddenSlides>0</HiddenSlides>
  <MMClips>11</MMClips>
  <ScaleCrop>false</ScaleCrop>
  <HeadingPairs>
    <vt:vector size="8" baseType="variant">
      <vt:variant>
        <vt:lpstr>Γραμματοσειρές που χρησιμοποιούνται</vt:lpstr>
      </vt:variant>
      <vt:variant>
        <vt:i4>9</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29</vt:i4>
      </vt:variant>
    </vt:vector>
  </HeadingPairs>
  <TitlesOfParts>
    <vt:vector size="40" baseType="lpstr">
      <vt:lpstr>Arial</vt:lpstr>
      <vt:lpstr>Book Antiqua</vt:lpstr>
      <vt:lpstr>Calibri</vt:lpstr>
      <vt:lpstr>Comic Sans MS</vt:lpstr>
      <vt:lpstr>Swis721Greek BT</vt:lpstr>
      <vt:lpstr>Tahoma</vt:lpstr>
      <vt:lpstr>Times New Roman</vt:lpstr>
      <vt:lpstr>Trebuchet MS</vt:lpstr>
      <vt:lpstr>Wingdings 3</vt:lpstr>
      <vt:lpstr>Facet</vt:lpstr>
      <vt:lpstr>Bitmap Image</vt:lpstr>
      <vt:lpstr>Μάθημα #2,Μέρος Α΄ </vt:lpstr>
      <vt:lpstr>Αν πάτε στην προηγούμενη διαφάνεια θα δείτε πως οι Δεινόσαυροι εμφανίσθηκαν στα περίπου 135 mya πριν και εξαφανίσθηκαν στα περίπου 66 mya πριν. Για την εξεφάνισή τους υπάρχουν πολλές θεωρίες (https://www.cnn.gr/kosmos/story/204332/giati-exafanistikan-oi-deinosayroi-nea-ereyna-deinei-oristiki-apantisi ), αλλά θα θυμόσαστε, (Ερώτηση εξετάσεων:SOS): Πως όσο ζούσαν οι Δεινόσαυροι, δεν επέτρεπαν την εξέλιξη των Θηλαστικών. (Αγώνας για την Επιβίωση). Αυτή γίνεται μετά τα 66 mya από πολύ μικρά τρωκτικά που επιβίωσαν κάτω από τη ΓΗ.</vt:lpstr>
      <vt:lpstr>Παρουσίαση του PowerPoint</vt:lpstr>
      <vt:lpstr>Τί σχέση μπορεί να έχει ο Λεωνίδας με αυτά που λέμε;</vt:lpstr>
      <vt:lpstr>Τι έγιναν τα ΣΤΕΝΑ;</vt:lpstr>
      <vt:lpstr>Deadly Pakistan quake creates new island </vt:lpstr>
      <vt:lpstr>ΜΕΘΟΔΟΙ ΧΡΟΝΟΛΟΓΗΣΗΣ*</vt:lpstr>
      <vt:lpstr>Παρουσίαση του PowerPoint</vt:lpstr>
      <vt:lpstr>Β’ ΜΕΘΟΔΟΣ ΟΥΡΑΝΙΟΥ-ΜΟΛΥΒΔΟΥ </vt:lpstr>
      <vt:lpstr>ΠΟΣΟ ΠΑΛΙΑ ΕΙΝΑΙ Η ΖΩΗ; </vt:lpstr>
      <vt:lpstr>Για την Αρχέγονη Σούπα ή αλλιώς για τα πειράματα των Oparin, Fox, Urey-Miller</vt:lpstr>
      <vt:lpstr>Ανακεφαλαιώνουμε:</vt:lpstr>
      <vt:lpstr>Παρουσίαση του PowerPoint</vt:lpstr>
      <vt:lpstr>Προϋπάρχοντα στοιχεία που χρησιμοποίησε ο Δαρβίνος</vt:lpstr>
      <vt:lpstr>ΚΑΙ ΕΠΙΤΕΛΟΥΣ… ΤΙ ΕΙΠΕ Ο ΔΑΡΒΙΝΟΣ…</vt:lpstr>
      <vt:lpstr>Παρουσίαση του PowerPoint</vt:lpstr>
      <vt:lpstr>Το ίδιο όπως θα το έλεγε ο Δαρβίνος</vt:lpstr>
      <vt:lpstr>ΓΙΑ ΤΗΝ ΠΡΟΣΑΡΜΟΣΤΙΚΟΤΗΤΑ- FITNESS</vt:lpstr>
      <vt:lpstr>ΓΙΑ ΤΗΝ ΠΡΟΣΑΡΜΟΣΤΙΚΟΤΗΤΑ: Λέει ο λαός: άλλα τα μάτια του λαγού....</vt:lpstr>
      <vt:lpstr>Κι΄αλλα της κουκουβάγιας...</vt:lpstr>
      <vt:lpstr>Παρατηρείστε τα μάτια των σαρκοφάγων ζώων. Τί βλέπετε;</vt:lpstr>
      <vt:lpstr>Παρουσίαση του PowerPoint</vt:lpstr>
      <vt:lpstr>Mammals First Evolved Big Brains for Better Sense of Smell [Από το περιοδικό Science] Μεταφράστε το κείμενο και διαβάστε το!</vt:lpstr>
      <vt:lpstr>Παρουσίαση του PowerPoint</vt:lpstr>
      <vt:lpstr>Μέγεθος Ιππόκαμπου σε πολυγαμικά αρσενικά τρωκτικά</vt:lpstr>
      <vt:lpstr>  πτηνά </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demo</dc:creator>
  <cp:lastModifiedBy>Kyriacos Athanasiou</cp:lastModifiedBy>
  <cp:revision>265</cp:revision>
  <cp:lastPrinted>2020-10-07T08:46:50Z</cp:lastPrinted>
  <dcterms:created xsi:type="dcterms:W3CDTF">2007-03-11T08:58:52Z</dcterms:created>
  <dcterms:modified xsi:type="dcterms:W3CDTF">2024-03-15T10:35:57Z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0x010100F19B389E151B0D4EA25EB9010C289021</vt:lpwstr>
  </property>
</Properties>
</file>