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4"/>
  </p:notesMasterIdLst>
  <p:sldIdLst>
    <p:sldId id="291" r:id="rId2"/>
    <p:sldId id="296" r:id="rId3"/>
    <p:sldId id="297" r:id="rId4"/>
    <p:sldId id="295" r:id="rId5"/>
    <p:sldId id="286" r:id="rId6"/>
    <p:sldId id="282" r:id="rId7"/>
    <p:sldId id="281" r:id="rId8"/>
    <p:sldId id="289" r:id="rId9"/>
    <p:sldId id="256" r:id="rId10"/>
    <p:sldId id="258" r:id="rId11"/>
    <p:sldId id="259" r:id="rId12"/>
    <p:sldId id="266"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440" autoAdjust="0"/>
    <p:restoredTop sz="94660"/>
  </p:normalViewPr>
  <p:slideViewPr>
    <p:cSldViewPr>
      <p:cViewPr varScale="1">
        <p:scale>
          <a:sx n="98" d="100"/>
          <a:sy n="98" d="100"/>
        </p:scale>
        <p:origin x="47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C52CBA-B375-4AD9-A8F8-546E405537DD}" type="datetimeFigureOut">
              <a:rPr lang="el-GR" smtClean="0"/>
              <a:pPr/>
              <a:t>14/5/2021</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E57225-D9EC-494B-9951-7B695472AA30}"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6593057F-0B57-4D94-942A-0B6F562FA08C}" type="datetimeFigureOut">
              <a:rPr lang="el-GR" smtClean="0"/>
              <a:pPr/>
              <a:t>14/5/2021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02B1646-B307-4304-93EA-8C3E5B14897F}"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6593057F-0B57-4D94-942A-0B6F562FA08C}" type="datetimeFigureOut">
              <a:rPr lang="el-GR" smtClean="0"/>
              <a:pPr/>
              <a:t>14/5/2021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02B1646-B307-4304-93EA-8C3E5B14897F}"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6593057F-0B57-4D94-942A-0B6F562FA08C}" type="datetimeFigureOut">
              <a:rPr lang="el-GR" smtClean="0"/>
              <a:pPr/>
              <a:t>14/5/2021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02B1646-B307-4304-93EA-8C3E5B14897F}"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6593057F-0B57-4D94-942A-0B6F562FA08C}" type="datetimeFigureOut">
              <a:rPr lang="el-GR" smtClean="0"/>
              <a:pPr/>
              <a:t>14/5/2021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02B1646-B307-4304-93EA-8C3E5B14897F}"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93057F-0B57-4D94-942A-0B6F562FA08C}" type="datetimeFigureOut">
              <a:rPr lang="el-GR" smtClean="0"/>
              <a:pPr/>
              <a:t>14/5/2021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02B1646-B307-4304-93EA-8C3E5B14897F}"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6593057F-0B57-4D94-942A-0B6F562FA08C}" type="datetimeFigureOut">
              <a:rPr lang="el-GR" smtClean="0"/>
              <a:pPr/>
              <a:t>14/5/2021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02B1646-B307-4304-93EA-8C3E5B14897F}"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6593057F-0B57-4D94-942A-0B6F562FA08C}" type="datetimeFigureOut">
              <a:rPr lang="el-GR" smtClean="0"/>
              <a:pPr/>
              <a:t>14/5/2021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802B1646-B307-4304-93EA-8C3E5B14897F}"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6593057F-0B57-4D94-942A-0B6F562FA08C}" type="datetimeFigureOut">
              <a:rPr lang="el-GR" smtClean="0"/>
              <a:pPr/>
              <a:t>14/5/2021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802B1646-B307-4304-93EA-8C3E5B14897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93057F-0B57-4D94-942A-0B6F562FA08C}" type="datetimeFigureOut">
              <a:rPr lang="el-GR" smtClean="0"/>
              <a:pPr/>
              <a:t>14/5/2021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802B1646-B307-4304-93EA-8C3E5B14897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593057F-0B57-4D94-942A-0B6F562FA08C}" type="datetimeFigureOut">
              <a:rPr lang="el-GR" smtClean="0"/>
              <a:pPr/>
              <a:t>14/5/2021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02B1646-B307-4304-93EA-8C3E5B14897F}"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593057F-0B57-4D94-942A-0B6F562FA08C}" type="datetimeFigureOut">
              <a:rPr lang="el-GR" smtClean="0"/>
              <a:pPr/>
              <a:t>14/5/2021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02B1646-B307-4304-93EA-8C3E5B14897F}"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93057F-0B57-4D94-942A-0B6F562FA08C}" type="datetimeFigureOut">
              <a:rPr lang="el-GR" smtClean="0"/>
              <a:pPr/>
              <a:t>14/5/2021</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2B1646-B307-4304-93EA-8C3E5B14897F}"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udy.eap.gr/" TargetMode="External"/><Relationship Id="rId2" Type="http://schemas.openxmlformats.org/officeDocument/2006/relationships/hyperlink" Target="https://www.ekt.gr/el/library/didaktorika" TargetMode="External"/><Relationship Id="rId1" Type="http://schemas.openxmlformats.org/officeDocument/2006/relationships/slideLayout" Target="../slideLayouts/slideLayout2.xml"/><Relationship Id="rId6" Type="http://schemas.openxmlformats.org/officeDocument/2006/relationships/hyperlink" Target="http://ikee.lib.auth.gr/collection/Postgraduate%20Theses?ln=el" TargetMode="External"/><Relationship Id="rId5" Type="http://schemas.openxmlformats.org/officeDocument/2006/relationships/hyperlink" Target="https://pergamos.lib.uoa.gr/uoa/dl/frontend/index.html" TargetMode="External"/><Relationship Id="rId4" Type="http://schemas.openxmlformats.org/officeDocument/2006/relationships/hyperlink" Target="https://apothesis.eap.gr/"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hyperlink" Target="http://www.dapontes.gr/" TargetMode="Externa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hyperlink" Target="http://el.science.wikia.com/wiki/%CE%A6%CF%85%CF%83%CE%B9%CE%BA%CF%8C%CF%82_%CE%9D%CF%8C%CE%BC%CE%BF%CF%82"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l-GR" dirty="0"/>
              <a:t>Μερικές γενικές οδηγίες για τη συγγραφή των ΓΕ και της Διπλωματικής</a:t>
            </a:r>
          </a:p>
        </p:txBody>
      </p:sp>
      <p:sp>
        <p:nvSpPr>
          <p:cNvPr id="3" name="Subtitle 2"/>
          <p:cNvSpPr>
            <a:spLocks noGrp="1"/>
          </p:cNvSpPr>
          <p:nvPr>
            <p:ph type="subTitle" idx="1"/>
          </p:nvPr>
        </p:nvSpPr>
        <p:spPr/>
        <p:txBody>
          <a:bodyPr/>
          <a:lstStyle/>
          <a:p>
            <a:r>
              <a:rPr lang="el-GR" dirty="0"/>
              <a:t>....ας ξεκινήσουμε με μερικά βασικά για τις ΓΕ...</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683568" y="938337"/>
            <a:ext cx="7092280" cy="52014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76200" algn="l" defTabSz="914400" rtl="0" eaLnBrk="1" fontAlgn="base" latinLnBrk="0" hangingPunct="1">
              <a:lnSpc>
                <a:spcPct val="100000"/>
              </a:lnSpc>
              <a:spcBef>
                <a:spcPct val="0"/>
              </a:spcBef>
              <a:spcAft>
                <a:spcPct val="0"/>
              </a:spcAft>
              <a:buClrTx/>
              <a:buSzTx/>
              <a:buFontTx/>
              <a:buNone/>
              <a:tabLst/>
            </a:pPr>
            <a:r>
              <a:rPr kumimoji="0" lang="el-GR" altLang="ja-JP" sz="900" b="0" i="0" u="none" strike="noStrike" cap="none" normalizeH="0" baseline="0" dirty="0">
                <a:ln>
                  <a:noFill/>
                </a:ln>
                <a:solidFill>
                  <a:schemeClr val="tx1"/>
                </a:solidFill>
                <a:effectLst/>
                <a:latin typeface="Times New Roman" pitchFamily="18" charset="0"/>
                <a:ea typeface="MS Mincho" pitchFamily="49" charset="-128"/>
                <a:cs typeface="Times New Roman" pitchFamily="18" charset="0"/>
              </a:rPr>
              <a:t>   Για τον Κουν και την φιλοσοφία του κεντρικό ρόλο παίζει η έννοια του παραδείγματος. Τα παραδείγματα ορίζονται στο έργο του Κουν ..... που εμφανίζονται  κατά τον Κουν έχουμε την άσκηση της </a:t>
            </a:r>
            <a:r>
              <a:rPr kumimoji="0" lang="el-GR" altLang="ja-JP" sz="900" b="1" i="0" u="none" strike="noStrike" cap="none" normalizeH="0" baseline="0" dirty="0">
                <a:ln>
                  <a:noFill/>
                </a:ln>
                <a:solidFill>
                  <a:schemeClr val="tx1"/>
                </a:solidFill>
                <a:effectLst/>
                <a:latin typeface="Times New Roman" pitchFamily="18" charset="0"/>
                <a:ea typeface="MS Mincho" pitchFamily="49" charset="-128"/>
                <a:cs typeface="Times New Roman" pitchFamily="18" charset="0"/>
              </a:rPr>
              <a:t>κανονικής επιστήμης. </a:t>
            </a:r>
            <a:endParaRPr kumimoji="0" lang="el-GR" altLang="ja-JP" sz="900" b="0" i="0" u="none" strike="noStrike" cap="none" normalizeH="0" baseline="0" dirty="0">
              <a:ln>
                <a:noFill/>
              </a:ln>
              <a:solidFill>
                <a:schemeClr val="tx1"/>
              </a:solidFill>
              <a:effectLst/>
              <a:latin typeface="Arial" pitchFamily="34" charset="0"/>
              <a:cs typeface="Arial" pitchFamily="34" charset="0"/>
            </a:endParaRPr>
          </a:p>
          <a:p>
            <a:pPr marL="0" marR="0" lvl="0" indent="76200" algn="l" defTabSz="914400" rtl="0" eaLnBrk="0" fontAlgn="base" latinLnBrk="0" hangingPunct="0">
              <a:lnSpc>
                <a:spcPct val="100000"/>
              </a:lnSpc>
              <a:spcBef>
                <a:spcPct val="0"/>
              </a:spcBef>
              <a:spcAft>
                <a:spcPct val="0"/>
              </a:spcAft>
              <a:buClrTx/>
              <a:buSzTx/>
              <a:buFontTx/>
              <a:buNone/>
              <a:tabLst/>
            </a:pPr>
            <a:r>
              <a:rPr kumimoji="0" lang="el-GR" altLang="ja-JP" sz="900" b="1" i="0" u="none" strike="noStrike" cap="none" normalizeH="0" baseline="0" dirty="0">
                <a:ln>
                  <a:noFill/>
                </a:ln>
                <a:solidFill>
                  <a:schemeClr val="tx1"/>
                </a:solidFill>
                <a:effectLst/>
                <a:latin typeface="Times New Roman" pitchFamily="18" charset="0"/>
                <a:ea typeface="MS Mincho" pitchFamily="49" charset="-128"/>
                <a:cs typeface="Times New Roman" pitchFamily="18" charset="0"/>
              </a:rPr>
              <a:t>    </a:t>
            </a:r>
            <a:r>
              <a:rPr kumimoji="0" lang="el-GR" altLang="ja-JP" sz="900" b="0" i="0" u="none" strike="noStrike" cap="none" normalizeH="0" baseline="0" dirty="0">
                <a:ln>
                  <a:noFill/>
                </a:ln>
                <a:solidFill>
                  <a:schemeClr val="tx1"/>
                </a:solidFill>
                <a:effectLst/>
                <a:latin typeface="Times New Roman" pitchFamily="18" charset="0"/>
                <a:ea typeface="MS Mincho" pitchFamily="49" charset="-128"/>
                <a:cs typeface="Times New Roman" pitchFamily="18" charset="0"/>
              </a:rPr>
              <a:t>Σύμφωνα λοιπόν με τις απόψεις του Κουν η άσκηση της κανονικής επιστήμης αποτελεί μια συντηρητική διαδικασία η οποία όμως όπως θα φανεί παρακάτω είναι απαραίτητη για να περάσουμε σε μια επιστημονική επανάσταση. .......... τότε η επιστημονική πρακτική κατά τον Κουν εισέρχεται σε περίοδο </a:t>
            </a:r>
            <a:r>
              <a:rPr kumimoji="0" lang="el-GR" altLang="ja-JP" sz="900" b="1" i="0" u="none" strike="noStrike" cap="none" normalizeH="0" baseline="0" dirty="0">
                <a:ln>
                  <a:noFill/>
                </a:ln>
                <a:solidFill>
                  <a:schemeClr val="tx1"/>
                </a:solidFill>
                <a:effectLst/>
                <a:latin typeface="Times New Roman" pitchFamily="18" charset="0"/>
                <a:ea typeface="MS Mincho" pitchFamily="49" charset="-128"/>
                <a:cs typeface="Times New Roman" pitchFamily="18" charset="0"/>
              </a:rPr>
              <a:t>κρίσης.</a:t>
            </a:r>
            <a:endParaRPr kumimoji="0" lang="el-GR" altLang="ja-JP" sz="900" b="0" i="0" u="none" strike="noStrike" cap="none" normalizeH="0" baseline="0" dirty="0">
              <a:ln>
                <a:noFill/>
              </a:ln>
              <a:solidFill>
                <a:schemeClr val="tx1"/>
              </a:solidFill>
              <a:effectLst/>
              <a:latin typeface="Arial" pitchFamily="34" charset="0"/>
              <a:cs typeface="Arial" pitchFamily="34" charset="0"/>
            </a:endParaRPr>
          </a:p>
          <a:p>
            <a:pPr marL="0" marR="0" lvl="0" indent="76200" algn="l" defTabSz="914400" rtl="0" eaLnBrk="0" fontAlgn="base" latinLnBrk="0" hangingPunct="0">
              <a:lnSpc>
                <a:spcPct val="100000"/>
              </a:lnSpc>
              <a:spcBef>
                <a:spcPct val="0"/>
              </a:spcBef>
              <a:spcAft>
                <a:spcPct val="0"/>
              </a:spcAft>
              <a:buClrTx/>
              <a:buSzTx/>
              <a:buFontTx/>
              <a:buNone/>
              <a:tabLst/>
            </a:pPr>
            <a:r>
              <a:rPr kumimoji="0" lang="el-GR" altLang="ja-JP" sz="900" b="1" i="0" u="none" strike="noStrike" cap="none" normalizeH="0" baseline="0" dirty="0">
                <a:ln>
                  <a:noFill/>
                </a:ln>
                <a:solidFill>
                  <a:schemeClr val="tx1"/>
                </a:solidFill>
                <a:effectLst/>
                <a:latin typeface="Times New Roman" pitchFamily="18" charset="0"/>
                <a:ea typeface="MS Mincho" pitchFamily="49" charset="-128"/>
                <a:cs typeface="Times New Roman" pitchFamily="18" charset="0"/>
              </a:rPr>
              <a:t>  </a:t>
            </a:r>
            <a:r>
              <a:rPr kumimoji="0" lang="el-GR" altLang="ja-JP" sz="900" b="0" i="0" u="none" strike="noStrike" cap="none" normalizeH="0" baseline="0" dirty="0">
                <a:ln>
                  <a:noFill/>
                </a:ln>
                <a:solidFill>
                  <a:schemeClr val="tx1"/>
                </a:solidFill>
                <a:effectLst/>
                <a:latin typeface="Times New Roman" pitchFamily="18" charset="0"/>
                <a:ea typeface="MS Mincho" pitchFamily="49" charset="-128"/>
                <a:cs typeface="Times New Roman" pitchFamily="18" charset="0"/>
              </a:rPr>
              <a:t>Για να εκδηλωθεί η κρίση θα πρέπει η ανωμαλία ή οι ανωμαλίες που εμφανίζονται να προσβάλει θεμελιώδεις αρχές και πρακτικές εφαρμογές του παραδείγματος. Όταν συμβεί αυτό η εμπιστοσύνη των μελών της επιστημονικής κοινότητας έχει κλονιστεί για το συγκεκριμένο παράδειγμα  με αποτέλεσμα οι επιστήμονες να διατυπώνουν τολμηρές υποθέσεις και να θέτουν ερωτήματα που δεν προβλέπονταν από το προηγούμενο πλαίσιο που τους εμπόδιζε να παρατηρήσουν τα φαινόμενα με διαφορετική οπτική. Η κατάσταση αυτή κατά τον Κουν αποτελεί την </a:t>
            </a:r>
            <a:r>
              <a:rPr kumimoji="0" lang="el-GR" altLang="ja-JP" sz="900" b="1" i="0" u="none" strike="noStrike" cap="none" normalizeH="0" baseline="0" dirty="0">
                <a:ln>
                  <a:noFill/>
                </a:ln>
                <a:solidFill>
                  <a:schemeClr val="tx1"/>
                </a:solidFill>
                <a:effectLst/>
                <a:latin typeface="Times New Roman" pitchFamily="18" charset="0"/>
                <a:ea typeface="MS Mincho" pitchFamily="49" charset="-128"/>
                <a:cs typeface="Times New Roman" pitchFamily="18" charset="0"/>
              </a:rPr>
              <a:t>ιδιόρρυθμη επιστήμη.</a:t>
            </a:r>
            <a:endParaRPr kumimoji="0" lang="el-GR" altLang="ja-JP" sz="900" b="0" i="0" u="none" strike="noStrike" cap="none" normalizeH="0" baseline="0" dirty="0">
              <a:ln>
                <a:noFill/>
              </a:ln>
              <a:solidFill>
                <a:schemeClr val="tx1"/>
              </a:solidFill>
              <a:effectLst/>
              <a:latin typeface="Arial" pitchFamily="34" charset="0"/>
              <a:cs typeface="Arial" pitchFamily="34" charset="0"/>
            </a:endParaRPr>
          </a:p>
          <a:p>
            <a:pPr marL="0" marR="0" lvl="0" indent="76200" algn="l" defTabSz="914400" rtl="0" eaLnBrk="0" fontAlgn="base" latinLnBrk="0" hangingPunct="0">
              <a:lnSpc>
                <a:spcPct val="100000"/>
              </a:lnSpc>
              <a:spcBef>
                <a:spcPct val="0"/>
              </a:spcBef>
              <a:spcAft>
                <a:spcPct val="0"/>
              </a:spcAft>
              <a:buClrTx/>
              <a:buSzTx/>
              <a:buFontTx/>
              <a:buNone/>
              <a:tabLst/>
            </a:pPr>
            <a:r>
              <a:rPr kumimoji="0" lang="el-GR" altLang="ja-JP" sz="900" b="0" i="0" u="none" strike="noStrike" cap="none" normalizeH="0" baseline="0" dirty="0">
                <a:ln>
                  <a:noFill/>
                </a:ln>
                <a:solidFill>
                  <a:schemeClr val="tx1"/>
                </a:solidFill>
                <a:effectLst/>
                <a:latin typeface="Times New Roman" pitchFamily="18" charset="0"/>
                <a:ea typeface="MS Mincho" pitchFamily="49" charset="-128"/>
                <a:cs typeface="Times New Roman" pitchFamily="18" charset="0"/>
              </a:rPr>
              <a:t>Η περίοδοι κρίσης κατά τον Κουν μπορούν να τελειώσουν με τρεις τρόπους. ..........</a:t>
            </a:r>
            <a:endParaRPr kumimoji="0" lang="el-GR" altLang="ja-JP" sz="900" b="0" i="0" u="none" strike="noStrike" cap="none" normalizeH="0" baseline="0" dirty="0">
              <a:ln>
                <a:noFill/>
              </a:ln>
              <a:solidFill>
                <a:schemeClr val="tx1"/>
              </a:solidFill>
              <a:effectLst/>
              <a:latin typeface="Arial" pitchFamily="34" charset="0"/>
              <a:cs typeface="Arial" pitchFamily="34" charset="0"/>
            </a:endParaRPr>
          </a:p>
          <a:p>
            <a:pPr marL="0" marR="0" lvl="0" indent="76200" algn="l" defTabSz="914400" rtl="0" eaLnBrk="0" fontAlgn="base" latinLnBrk="0" hangingPunct="0">
              <a:lnSpc>
                <a:spcPct val="100000"/>
              </a:lnSpc>
              <a:spcBef>
                <a:spcPct val="0"/>
              </a:spcBef>
              <a:spcAft>
                <a:spcPct val="0"/>
              </a:spcAft>
              <a:buClrTx/>
              <a:buSzTx/>
              <a:buFontTx/>
              <a:buNone/>
              <a:tabLst/>
            </a:pPr>
            <a:r>
              <a:rPr kumimoji="0" lang="el-GR" altLang="ja-JP" sz="1200" b="0" i="0" u="none" strike="noStrike" cap="none" normalizeH="0" baseline="0" dirty="0">
                <a:ln>
                  <a:noFill/>
                </a:ln>
                <a:solidFill>
                  <a:schemeClr val="tx1"/>
                </a:solidFill>
                <a:effectLst/>
                <a:latin typeface="Times New Roman" pitchFamily="18" charset="0"/>
                <a:ea typeface="MS Mincho" pitchFamily="49" charset="-128"/>
                <a:cs typeface="Times New Roman" pitchFamily="18" charset="0"/>
              </a:rPr>
              <a:t>Αυτή ακριβώς τη μετάβαση σε ένα νέο παράδειγμα ο Κουν την ονομάζει </a:t>
            </a:r>
            <a:r>
              <a:rPr kumimoji="0" lang="el-GR" altLang="ja-JP" sz="1200" b="1" i="0" u="none" strike="noStrike" cap="none" normalizeH="0" baseline="0" dirty="0">
                <a:ln>
                  <a:noFill/>
                </a:ln>
                <a:solidFill>
                  <a:schemeClr val="tx1"/>
                </a:solidFill>
                <a:effectLst/>
                <a:latin typeface="Times New Roman" pitchFamily="18" charset="0"/>
                <a:ea typeface="MS Mincho" pitchFamily="49" charset="-128"/>
                <a:cs typeface="Times New Roman" pitchFamily="18" charset="0"/>
              </a:rPr>
              <a:t>επανάσταση. </a:t>
            </a:r>
            <a:r>
              <a:rPr kumimoji="0" lang="el-GR" altLang="ja-JP" sz="900" b="0" i="0" u="none" strike="noStrike" cap="none" normalizeH="0" baseline="0" dirty="0">
                <a:ln>
                  <a:noFill/>
                </a:ln>
                <a:solidFill>
                  <a:schemeClr val="tx1"/>
                </a:solidFill>
                <a:effectLst/>
                <a:latin typeface="Times New Roman" pitchFamily="18" charset="0"/>
                <a:ea typeface="MS Mincho" pitchFamily="49" charset="-128"/>
                <a:cs typeface="Times New Roman" pitchFamily="18" charset="0"/>
              </a:rPr>
              <a:t>Χαρακτηριστικό της επιστημονικής επανάστασης είναι ότι το νέο παράδειγμα έρχεται σε ολική ρήξη με το παλαιό και μόνο με αυτό τον τρόπο θεωρείται καινοτόμο και έτσι συντελείται η πρόοδος της επιστήμης.</a:t>
            </a:r>
            <a:endParaRPr kumimoji="0" lang="el-GR" altLang="ja-JP" sz="1200" b="0" i="0" u="none" strike="noStrike" cap="none" normalizeH="0" baseline="0" dirty="0">
              <a:ln>
                <a:noFill/>
              </a:ln>
              <a:solidFill>
                <a:schemeClr val="tx1"/>
              </a:solidFill>
              <a:effectLst/>
              <a:latin typeface="Times New Roman" pitchFamily="18" charset="0"/>
              <a:ea typeface="MS Mincho" pitchFamily="49" charset="-128"/>
              <a:cs typeface="Times New Roman" pitchFamily="18" charset="0"/>
            </a:endParaRPr>
          </a:p>
          <a:p>
            <a:r>
              <a:rPr kumimoji="0" lang="el-GR" altLang="ja-JP" sz="1200" b="0" i="0" u="none" strike="noStrike" cap="none" normalizeH="0" baseline="0" dirty="0">
                <a:ln>
                  <a:noFill/>
                </a:ln>
                <a:solidFill>
                  <a:schemeClr val="tx1"/>
                </a:solidFill>
                <a:effectLst/>
                <a:latin typeface="Times New Roman" pitchFamily="18" charset="0"/>
                <a:ea typeface="MS Mincho" pitchFamily="49" charset="-128"/>
                <a:cs typeface="Times New Roman" pitchFamily="18" charset="0"/>
              </a:rPr>
              <a:t>Εδώ ο Κουν εισάγει τον όρο  </a:t>
            </a:r>
            <a:r>
              <a:rPr kumimoji="0" lang="el-GR" altLang="ja-JP" sz="1200" b="1" i="0" u="none" strike="noStrike" cap="none" normalizeH="0" baseline="0" dirty="0">
                <a:ln>
                  <a:noFill/>
                </a:ln>
                <a:solidFill>
                  <a:schemeClr val="tx1"/>
                </a:solidFill>
                <a:effectLst/>
                <a:latin typeface="Times New Roman" pitchFamily="18" charset="0"/>
                <a:ea typeface="MS Mincho" pitchFamily="49" charset="-128"/>
                <a:cs typeface="Times New Roman" pitchFamily="18" charset="0"/>
              </a:rPr>
              <a:t>ασυμμετρία </a:t>
            </a:r>
            <a:r>
              <a:rPr kumimoji="0" lang="el-GR" altLang="ja-JP" sz="1200" b="0" i="0" u="none" strike="noStrike" cap="none" normalizeH="0" baseline="0" dirty="0">
                <a:ln>
                  <a:noFill/>
                </a:ln>
                <a:solidFill>
                  <a:schemeClr val="tx1"/>
                </a:solidFill>
                <a:effectLst/>
                <a:latin typeface="Times New Roman" pitchFamily="18" charset="0"/>
                <a:ea typeface="MS Mincho" pitchFamily="49" charset="-128"/>
                <a:cs typeface="Times New Roman" pitchFamily="18" charset="0"/>
              </a:rPr>
              <a:t>μια έννοια που δηλώνει </a:t>
            </a:r>
            <a:r>
              <a:rPr lang="el-GR" sz="1100" dirty="0"/>
              <a:t> ότι το νέο παράδειγμα που προκύπτει από την επιστημονική επανάσταση μετά την κρίση είναι κάτι περισσότερο από ασυμβίβαστο με την προηγούμενη κατάσταση. Η έννοια της ασυμμετρίας είναι δανεισμένη από τα μαθηματικά και αφορά μεγέθη που δεν μπορούν να μετρηθούν με την ίδια μονάδα όπως π.χ. η πλευρά ενός τετραγώνου με την διαγώνιό του. </a:t>
            </a:r>
          </a:p>
          <a:p>
            <a:r>
              <a:rPr lang="el-GR" sz="1100" dirty="0"/>
              <a:t>Ο Κουν διακρίνει 3 τύπους ασυμμετρίας: την ασυμμετρία εννοιών , την ασυμμετρία κριτηρίων και την ασυμμετρία της αντίληψης. Το συνολικό αποτέλεσμα είναι οι επιστήμονες να αντιμετωπίζουν το ίδιο σύνολο αντικειμένων ενός φαινομένου ως κάτι εντελώς διαφορετικό και το αντιμετωπίζουν κάτω από μια νέα οπτική.</a:t>
            </a:r>
          </a:p>
          <a:p>
            <a:r>
              <a:rPr lang="el-GR" sz="1100" dirty="0"/>
              <a:t>Ένα παράδειγμα που δείχνει καλά του ισχυρισμούς του Κουν είναι η σύγκριση της μάζας στην Νευτώνεια Φυσική με αυτή της θεωρίας της σχετικότητας του Αϊνστάιν. Ενώ ο όρος μάζα υπάρχει και στις δυο θεωρίες το νόημα του όρου είναι εντελώς διαφορετικό καθώς η νευτώνεια μάζα διατηρείται εν αντιθέσει με  τη σχετιστική που μπορεί να μετατραπεί σε ενέργεια. </a:t>
            </a:r>
          </a:p>
          <a:p>
            <a:r>
              <a:rPr lang="el-GR" sz="800" dirty="0"/>
              <a:t>Ο Κουν στην εδραίωση του νέου παραδείγματος δίνει έμφαση στον ρόλο της επιστημονικής κοινότητα και στη διαδικασία της πειθούς που λαμβάνει χώρα κατά τη διάρκεια της επιστημονικής επανάστασης. Η διαδικασία της πειθούς αποδεικνύεται καταλυτική στην επικράτηση ενός νέου παραδείγματος καθώς η μετάβαση γίνεται σταδιακά και οι όποιες επιρροές μπορούν να κατευθύνουν την επικράτηση προς τη μια ή την άλλη πλευρά.</a:t>
            </a:r>
          </a:p>
          <a:p>
            <a:r>
              <a:rPr lang="el-GR" sz="800" dirty="0"/>
              <a:t>Ο Κουν κάνει έναν παραλληλισμό ανάμεσα στην εξέλιξη των επιστημονικών ιδεών και την εξέλιξη των ειδών του Δαρβίνου. Όπως η εξέλιξη των ειδών γίνεται στην φύση χωρίς να έχει κάποιο τελικό σκοπό έτσι πραγματοποιείται και ο αγώνας στην επιστήμη για την επιλογή του καταλληλότερου τρόπου άσκησής της .</a:t>
            </a:r>
          </a:p>
          <a:p>
            <a:r>
              <a:rPr lang="el-GR" sz="800" dirty="0"/>
              <a:t>Οι επαναστάσεις λοιπόν κατά τον Κουν τελειώνουν με την ολοκληρωτική επικράτηση της μιας από τις δύο παρατάξεις . Η νέα τάξη πραγμάτων φυσικό είναι να προβάλλει την επικράτησή της ως πρόοδο της επιστήμης. Αυτός ο ισχυρισμός βέβαια σε καμιά περίπτωση δεν σημαίνει ότι επιβάλλεται από την εξουσία του νικητή αλλά η ίδια η επιστημονική κοινότητα είναι ο εγγυητής που θα φιλτράρει και θα καθιερώσει το νέο παράδειγμα και εφόσον αυτό ανταποκρίνεται στην επίλυση των προβλημάτων που έχει κάτω από την καθοδήγησή του.</a:t>
            </a:r>
          </a:p>
          <a:p>
            <a:pPr marL="0" marR="0" lvl="0" indent="76200" algn="l" defTabSz="914400" rtl="0" eaLnBrk="0" fontAlgn="base" latinLnBrk="0" hangingPunct="0">
              <a:lnSpc>
                <a:spcPct val="100000"/>
              </a:lnSpc>
              <a:spcBef>
                <a:spcPct val="0"/>
              </a:spcBef>
              <a:spcAft>
                <a:spcPct val="0"/>
              </a:spcAft>
              <a:buClrTx/>
              <a:buSzTx/>
              <a:buFontTx/>
              <a:buNone/>
              <a:tabLst/>
            </a:pPr>
            <a:endParaRPr kumimoji="0" lang="el-GR" altLang="ja-JP" sz="1800" b="0" i="0" u="none" strike="noStrike" cap="none" normalizeH="0" baseline="0" dirty="0">
              <a:ln>
                <a:noFill/>
              </a:ln>
              <a:solidFill>
                <a:schemeClr val="tx1"/>
              </a:solidFill>
              <a:effectLst/>
              <a:latin typeface="Arial" pitchFamily="34" charset="0"/>
              <a:cs typeface="Arial" pitchFamily="34" charset="0"/>
            </a:endParaRPr>
          </a:p>
        </p:txBody>
      </p:sp>
      <p:sp>
        <p:nvSpPr>
          <p:cNvPr id="4" name="Title 3"/>
          <p:cNvSpPr>
            <a:spLocks noGrp="1"/>
          </p:cNvSpPr>
          <p:nvPr>
            <p:ph type="title"/>
          </p:nvPr>
        </p:nvSpPr>
        <p:spPr>
          <a:xfrm>
            <a:off x="457200" y="274638"/>
            <a:ext cx="8229600" cy="562074"/>
          </a:xfrm>
        </p:spPr>
        <p:txBody>
          <a:bodyPr>
            <a:normAutofit fontScale="90000"/>
          </a:bodyPr>
          <a:lstStyle/>
          <a:p>
            <a:r>
              <a:rPr lang="el-GR" sz="2000" dirty="0"/>
              <a:t>ΛΑΘΗ ΑΠΟ ΑΠΟΣΠΑΣΜΑ ΓΕ ή Διπλωματικής: 1.  Έχει χρησιμοποιήσει 3 διαφορετικές γραμματοσειρές! 2. Λάθος στις παραγράφους. 3. Δεν έχει βιβλ. Αναφορά σε κάθε 10 σειρές.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179512" y="764704"/>
            <a:ext cx="8496944"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κανονικής επιστήμης συνιστά το χαρακτηριστικό που διακρίνει την επιστήμη από τη μη επιστήμη, σύμφωνα με τον </a:t>
            </a:r>
            <a:r>
              <a:rPr kumimoji="0" lang="en-US"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Kuhn </a:t>
            </a:r>
            <a:r>
              <a:rPr kumimoji="0" lang="el-GR"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a:t>
            </a:r>
            <a:r>
              <a:rPr kumimoji="0" lang="en-US"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Chalmers</a:t>
            </a:r>
            <a:r>
              <a:rPr kumimoji="0" lang="el-GR"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 2009, σελ.139-140). Ένα παράδειγμα αποτελείται από τις γενικές θεωρητικές παραδοχές, τους νόμους και τις τεχνικές εφαρμογής παραδοχών και νόμων, που υιοθετούν από κοινού τα μέλη μίας συγκεκριμένης επιστημονικής κοινότητας. Όσοι εργάζονται στα πλαίσια ενός παραδείγματος ασκούν αυτό που ο </a:t>
            </a:r>
            <a:r>
              <a:rPr kumimoji="0" lang="en-US"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Kuhn</a:t>
            </a:r>
            <a:r>
              <a:rPr kumimoji="0" lang="el-GR"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 ονομάζει κανονική επιστήμη (</a:t>
            </a:r>
            <a:r>
              <a:rPr kumimoji="0" lang="en-US"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normal science</a:t>
            </a:r>
            <a:r>
              <a:rPr kumimoji="0" lang="el-GR"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 </a:t>
            </a:r>
            <a:r>
              <a:rPr kumimoji="0" lang="el-GR" sz="1200" b="0" i="0" u="none" strike="noStrike" cap="none" normalizeH="0" baseline="0" dirty="0">
                <a:ln>
                  <a:noFill/>
                </a:ln>
                <a:solidFill>
                  <a:schemeClr val="tx1"/>
                </a:solidFill>
                <a:effectLst/>
                <a:highlight>
                  <a:srgbClr val="FFFF00"/>
                </a:highlight>
                <a:latin typeface="Arial" pitchFamily="34" charset="0"/>
                <a:ea typeface="Cambria" pitchFamily="18" charset="0"/>
                <a:cs typeface="Times New Roman" pitchFamily="18" charset="0"/>
              </a:rPr>
              <a:t>(</a:t>
            </a:r>
            <a:r>
              <a:rPr kumimoji="0" lang="en-US" sz="1200" b="0" i="0" u="none" strike="noStrike" cap="none" normalizeH="0" baseline="0" dirty="0" err="1">
                <a:ln>
                  <a:noFill/>
                </a:ln>
                <a:solidFill>
                  <a:schemeClr val="tx1"/>
                </a:solidFill>
                <a:effectLst/>
                <a:highlight>
                  <a:srgbClr val="FFFF00"/>
                </a:highlight>
                <a:latin typeface="Arial" pitchFamily="34" charset="0"/>
                <a:ea typeface="Cambria" pitchFamily="18" charset="0"/>
                <a:cs typeface="Times New Roman" pitchFamily="18" charset="0"/>
              </a:rPr>
              <a:t>Losse</a:t>
            </a:r>
            <a:r>
              <a:rPr kumimoji="0" lang="el-GR" sz="1200" b="0" i="0" u="none" strike="noStrike" cap="none" normalizeH="0" baseline="0" dirty="0">
                <a:ln>
                  <a:noFill/>
                </a:ln>
                <a:solidFill>
                  <a:schemeClr val="tx1"/>
                </a:solidFill>
                <a:effectLst/>
                <a:highlight>
                  <a:srgbClr val="FFFF00"/>
                </a:highlight>
                <a:latin typeface="Arial" pitchFamily="34" charset="0"/>
                <a:ea typeface="Cambria" pitchFamily="18" charset="0"/>
                <a:cs typeface="Times New Roman" pitchFamily="18" charset="0"/>
              </a:rPr>
              <a:t>, 2001, </a:t>
            </a:r>
            <a:r>
              <a:rPr kumimoji="0" lang="en-US" sz="1200" b="0" i="0" u="none" strike="noStrike" cap="none" normalizeH="0" baseline="0" dirty="0">
                <a:ln>
                  <a:noFill/>
                </a:ln>
                <a:solidFill>
                  <a:schemeClr val="tx1"/>
                </a:solidFill>
                <a:effectLst/>
                <a:highlight>
                  <a:srgbClr val="FFFF00"/>
                </a:highlight>
                <a:latin typeface="Arial" pitchFamily="34" charset="0"/>
                <a:ea typeface="Cambria" pitchFamily="18" charset="0"/>
                <a:cs typeface="Times New Roman" pitchFamily="18" charset="0"/>
              </a:rPr>
              <a:t>pp</a:t>
            </a:r>
            <a:r>
              <a:rPr kumimoji="0" lang="el-GR" sz="1200" b="0" i="0" u="none" strike="noStrike" cap="none" normalizeH="0" baseline="0" dirty="0">
                <a:ln>
                  <a:noFill/>
                </a:ln>
                <a:solidFill>
                  <a:schemeClr val="tx1"/>
                </a:solidFill>
                <a:effectLst/>
                <a:highlight>
                  <a:srgbClr val="FFFF00"/>
                </a:highlight>
                <a:latin typeface="Arial" pitchFamily="34" charset="0"/>
                <a:ea typeface="Cambria" pitchFamily="18" charset="0"/>
                <a:cs typeface="Times New Roman" pitchFamily="18" charset="0"/>
              </a:rPr>
              <a:t>.197-198). </a:t>
            </a:r>
            <a:r>
              <a:rPr kumimoji="0" lang="el-GR"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Στην πορεία αυτής της διαδικασίας, θα συναντήσουν αναπόφευκτα δυσκολίες και θα βρεθούν αντιμέτωποι με φαινομενικές διαψεύσεις (</a:t>
            </a:r>
            <a:r>
              <a:rPr kumimoji="0" lang="en-US"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Kuhn</a:t>
            </a:r>
            <a:r>
              <a:rPr kumimoji="0" lang="el-GR"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 1970). Ο </a:t>
            </a:r>
            <a:r>
              <a:rPr kumimoji="0" lang="en-US"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Kuhn</a:t>
            </a:r>
            <a:r>
              <a:rPr kumimoji="0" lang="el-GR"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 χαρακτηρίζει την κανονική επιστήμη ως μία δραστηριότητα επίλυσης γρίφων, η οποία καθοδηγείται από τους κανόνες ενός παραδείγματος. Οι γρίφοι μπορεί να είναι είτε θεωρητικής φύσης είτε πειραματικής. Γρίφοι που αντιστέκονται στις απόπειρες επίλυσής τους θεωρούνται περισσότερο ως ανωμαλίες παρά ως διαψεύσεις του παραδείγματος. Ο </a:t>
            </a:r>
            <a:r>
              <a:rPr kumimoji="0" lang="en-US"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Kuhn</a:t>
            </a:r>
            <a:r>
              <a:rPr kumimoji="0" lang="el-GR"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 παραδέχεται ότι όλα τα παραδείγματα περιλαμβάνουν αναπόφευκτα τέτοιες ανωμαλίες </a:t>
            </a:r>
            <a:r>
              <a:rPr kumimoji="0" lang="el-GR" sz="1200" b="0" i="0" u="none" strike="noStrike" cap="none" normalizeH="0" baseline="0" dirty="0">
                <a:ln>
                  <a:noFill/>
                </a:ln>
                <a:solidFill>
                  <a:schemeClr val="tx1"/>
                </a:solidFill>
                <a:effectLst/>
                <a:highlight>
                  <a:srgbClr val="FFFF00"/>
                </a:highlight>
                <a:latin typeface="Arial" pitchFamily="34" charset="0"/>
                <a:ea typeface="Cambria" pitchFamily="18" charset="0"/>
                <a:cs typeface="Times New Roman" pitchFamily="18" charset="0"/>
              </a:rPr>
              <a:t>(</a:t>
            </a:r>
            <a:r>
              <a:rPr kumimoji="0" lang="en-US" sz="1200" b="0" i="0" u="none" strike="noStrike" cap="none" normalizeH="0" baseline="0" dirty="0" err="1">
                <a:ln>
                  <a:noFill/>
                </a:ln>
                <a:solidFill>
                  <a:schemeClr val="tx1"/>
                </a:solidFill>
                <a:effectLst/>
                <a:highlight>
                  <a:srgbClr val="FFFF00"/>
                </a:highlight>
                <a:latin typeface="Arial" pitchFamily="34" charset="0"/>
                <a:ea typeface="Cambria" pitchFamily="18" charset="0"/>
                <a:cs typeface="Times New Roman" pitchFamily="18" charset="0"/>
              </a:rPr>
              <a:t>Losse</a:t>
            </a:r>
            <a:r>
              <a:rPr kumimoji="0" lang="el-GR" sz="1200" b="0" i="0" u="none" strike="noStrike" cap="none" normalizeH="0" baseline="0" dirty="0">
                <a:ln>
                  <a:noFill/>
                </a:ln>
                <a:solidFill>
                  <a:schemeClr val="tx1"/>
                </a:solidFill>
                <a:effectLst/>
                <a:highlight>
                  <a:srgbClr val="FFFF00"/>
                </a:highlight>
                <a:latin typeface="Arial" pitchFamily="34" charset="0"/>
                <a:ea typeface="Cambria" pitchFamily="18" charset="0"/>
                <a:cs typeface="Times New Roman" pitchFamily="18" charset="0"/>
              </a:rPr>
              <a:t>, 2001, </a:t>
            </a:r>
            <a:r>
              <a:rPr kumimoji="0" lang="en-US" sz="1200" b="0" i="0" u="none" strike="noStrike" cap="none" normalizeH="0" baseline="0" dirty="0">
                <a:ln>
                  <a:noFill/>
                </a:ln>
                <a:solidFill>
                  <a:schemeClr val="tx1"/>
                </a:solidFill>
                <a:effectLst/>
                <a:highlight>
                  <a:srgbClr val="FFFF00"/>
                </a:highlight>
                <a:latin typeface="Arial" pitchFamily="34" charset="0"/>
                <a:ea typeface="Cambria" pitchFamily="18" charset="0"/>
                <a:cs typeface="Times New Roman" pitchFamily="18" charset="0"/>
              </a:rPr>
              <a:t>pp</a:t>
            </a:r>
            <a:r>
              <a:rPr kumimoji="0" lang="el-GR" sz="1200" b="0" i="0" u="none" strike="noStrike" cap="none" normalizeH="0" baseline="0" dirty="0">
                <a:ln>
                  <a:noFill/>
                </a:ln>
                <a:solidFill>
                  <a:schemeClr val="tx1"/>
                </a:solidFill>
                <a:effectLst/>
                <a:highlight>
                  <a:srgbClr val="FFFF00"/>
                </a:highlight>
                <a:latin typeface="Arial" pitchFamily="34" charset="0"/>
                <a:ea typeface="Cambria" pitchFamily="18" charset="0"/>
                <a:cs typeface="Times New Roman" pitchFamily="18" charset="0"/>
              </a:rPr>
              <a:t>.197-198). </a:t>
            </a:r>
            <a:r>
              <a:rPr kumimoji="0" lang="el-GR"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Είναι ακριβώς αυτή η έλλειψη διαφωνίας επί των βασικών συστατικών στοιχείων του παραδείγματος αυτό που διακρίνει την ώριμη κανονική επιστήμη από τη σχετικά ασυντόνιστη δραστηριότητα της ανώριμης προ-επιστήμης (</a:t>
            </a:r>
            <a:r>
              <a:rPr kumimoji="0" lang="en-US"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pre</a:t>
            </a:r>
            <a:r>
              <a:rPr kumimoji="0" lang="el-GR"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a:t>
            </a:r>
            <a:r>
              <a:rPr kumimoji="0" lang="en-US"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science</a:t>
            </a:r>
            <a:r>
              <a:rPr kumimoji="0" lang="el-GR"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 Αυτή η τελευταία, σύμφωνα και με τον </a:t>
            </a:r>
            <a:r>
              <a:rPr kumimoji="0" lang="en-US"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Kuhn</a:t>
            </a:r>
            <a:r>
              <a:rPr kumimoji="0" lang="el-GR"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 χαρακτηρίζεται από γενικευμένη διαφωνία και ασταμάτητη πολεμική επί των θεμελιακών ζητημάτων, κατά τρόπο που καθιστά αδύνατη τη λεπτομερή, εξειδικευμένη εργασία.</a:t>
            </a:r>
            <a:endParaRPr kumimoji="0" lang="el-GR" sz="900" b="0" i="0" u="none" strike="noStrike" cap="none" normalizeH="0" baseline="0" dirty="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Παρόλο που δεν υπάρχει πλήρης και ρητός προσδιορισμός, ο κάθε επιστήμονας κατακτά τη γνώση του παραδείγματός του μέσω της επιστημονικής εκπαίδευσής του. Επιλύοντας τυποποιημένα προβλήματα, επιτελώντας τυποποιημένα πειράματα και τελικά διεκπεραιώνοντας κάποια ερευνητική εργασία. Το μεγαλύτερο μέρος της γνώσης των επιστημόνων στα πλαίσια της κανονικής επιστήμης αποτελείται από σιωπηρή γνώση, με την έννοια που δίνει στον όρο ο Μ. </a:t>
            </a:r>
            <a:r>
              <a:rPr kumimoji="0" lang="en-US"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Polanyi </a:t>
            </a:r>
            <a:r>
              <a:rPr kumimoji="0" lang="el-GR"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a:t>
            </a:r>
            <a:r>
              <a:rPr kumimoji="0" lang="en-US"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Polanyi</a:t>
            </a:r>
            <a:r>
              <a:rPr kumimoji="0" lang="el-GR"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 1973).</a:t>
            </a:r>
            <a:r>
              <a:rPr kumimoji="0" lang="el-GR" sz="1200" b="1" i="0" u="none" strike="noStrike" cap="none" normalizeH="0" baseline="0" dirty="0">
                <a:ln>
                  <a:noFill/>
                </a:ln>
                <a:solidFill>
                  <a:schemeClr val="tx1"/>
                </a:solidFill>
                <a:effectLst/>
                <a:latin typeface="Arial" pitchFamily="34" charset="0"/>
                <a:ea typeface="Cambria" pitchFamily="18" charset="0"/>
                <a:cs typeface="Times New Roman" pitchFamily="18" charset="0"/>
              </a:rPr>
              <a:t> </a:t>
            </a:r>
            <a:r>
              <a:rPr kumimoji="0" lang="el-GR"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Κατά την περίοδο της κανονικής επιστήμης, οι επιστήμονες εργάζονται γεμάτοι εμπιστοσύνη σε μία σαφώς προσδιορισμένη περιοχή την οποία υπαγορεύει το παράδειγμά τους. Το παράδειγμά τους παρουσιάζει ένα σύνολο από συγκεκριμένα προβλήματα καθώς και μια σειρά μεθόδων τις  οποίες θεωρούν επαρκείς για την επίλυση αυτών των προβλημάτων.</a:t>
            </a:r>
            <a:endParaRPr kumimoji="0" lang="el-GR" sz="900" b="0" i="0" u="none" strike="noStrike" cap="none" normalizeH="0" baseline="0" dirty="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Όταν φτάσουν στο σημείο όσοι εργάζονται στα πλαίσια του παραδείγματος, να μη μπορούν να χειριστούν τέτοιου είδους δυσκολίες, αρχίζει να διαμορφώνεται μία κατάσταση κρίσης (</a:t>
            </a:r>
            <a:r>
              <a:rPr kumimoji="0" lang="en-US"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crisis</a:t>
            </a:r>
            <a:r>
              <a:rPr kumimoji="0" lang="el-GR"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 (</a:t>
            </a:r>
            <a:r>
              <a:rPr kumimoji="0" lang="en-US"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Chalmers</a:t>
            </a:r>
            <a:r>
              <a:rPr kumimoji="0" lang="el-GR"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 2009, σελ.141).  Όταν οι ανωμαλίες φτάσουν  να εκλαμβάνονται ως σοβαρά προβλήματα για ένα παράδειγμα, αρχίζει να εκδηλώνεται μία περίοδος «έντονης επαγγελματικής ανασφάλειας» (</a:t>
            </a:r>
            <a:r>
              <a:rPr kumimoji="0" lang="en-US"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Kuhn</a:t>
            </a:r>
            <a:r>
              <a:rPr kumimoji="0" lang="el-GR"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 1970, </a:t>
            </a:r>
            <a:r>
              <a:rPr kumimoji="0" lang="en-US"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pp</a:t>
            </a:r>
            <a:r>
              <a:rPr kumimoji="0" lang="el-GR"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.67-68). Από τη στιγμή που ένα παράδειγμα εξασθενίσει και υπονομευθεί σε βαθμό ώστε ακόμα και οι ίδιοι οι υπέρμαχοί του να χάσουν την εμπιστοσύνη τους απέναντί του, ο καιρός είναι ώριμος για επανάσταση.</a:t>
            </a:r>
            <a:endParaRPr kumimoji="0" lang="el-GR" sz="900" b="0" i="0" u="none" strike="noStrike" cap="none" normalizeH="0" baseline="0" dirty="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Η σοβαρότητα της κρίσης βαθαίνει από τη στιγμή που θα κάνει την εμφάνισή του ένα ανταγωνιστικό παράδειγμα. </a:t>
            </a:r>
            <a:r>
              <a:rPr kumimoji="0" lang="el-GR" sz="1200" b="0" i="1" u="none" strike="noStrike" cap="none" normalizeH="0" baseline="0" dirty="0">
                <a:ln>
                  <a:noFill/>
                </a:ln>
                <a:solidFill>
                  <a:schemeClr val="tx1"/>
                </a:solidFill>
                <a:effectLst/>
                <a:latin typeface="Arial" pitchFamily="34" charset="0"/>
                <a:ea typeface="Cambria" pitchFamily="18" charset="0"/>
                <a:cs typeface="Times New Roman" pitchFamily="18" charset="0"/>
              </a:rPr>
              <a:t>«Το νέο παράδειγμα ή κάποιος επαρκής υπαινιγμός που να προδιαγράφει την κατοπινή συνάρθρωσή του, αναδύεται διαμιάς, καμιά φορά και μέσα στη νύχτα, στο μυαλό ενός ανθρώπου βαθιά βυθισμένου στην κρίση».</a:t>
            </a:r>
            <a:r>
              <a:rPr kumimoji="0" lang="el-GR"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 Το νέο παράδειγμα θα είναι τελείως διαφορετικό και ασύμβατο με το παλιό (</a:t>
            </a:r>
            <a:r>
              <a:rPr kumimoji="0" lang="en-US"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Kuhn</a:t>
            </a:r>
            <a:r>
              <a:rPr kumimoji="0" lang="el-GR"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 1970, </a:t>
            </a:r>
            <a:r>
              <a:rPr kumimoji="0" lang="en-US"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pp</a:t>
            </a:r>
            <a:r>
              <a:rPr kumimoji="0" lang="el-GR" sz="1200" b="0" i="0" u="none" strike="noStrike" cap="none" normalizeH="0" baseline="0" dirty="0">
                <a:ln>
                  <a:noFill/>
                </a:ln>
                <a:solidFill>
                  <a:schemeClr val="tx1"/>
                </a:solidFill>
                <a:effectLst/>
                <a:latin typeface="Arial" pitchFamily="34" charset="0"/>
                <a:ea typeface="Cambria" pitchFamily="18" charset="0"/>
                <a:cs typeface="Times New Roman" pitchFamily="18" charset="0"/>
              </a:rPr>
              <a:t>.91).</a:t>
            </a:r>
            <a:endParaRPr kumimoji="0" lang="el-GR" sz="1800" b="0" i="0" u="none" strike="noStrike" cap="none" normalizeH="0" baseline="0" dirty="0">
              <a:ln>
                <a:noFill/>
              </a:ln>
              <a:solidFill>
                <a:schemeClr val="tx1"/>
              </a:solidFill>
              <a:effectLst/>
              <a:latin typeface="Arial" pitchFamily="34" charset="0"/>
              <a:cs typeface="Arial" pitchFamily="34" charset="0"/>
            </a:endParaRPr>
          </a:p>
        </p:txBody>
      </p:sp>
      <p:sp>
        <p:nvSpPr>
          <p:cNvPr id="4" name="Title 3"/>
          <p:cNvSpPr>
            <a:spLocks noGrp="1"/>
          </p:cNvSpPr>
          <p:nvPr>
            <p:ph type="title"/>
          </p:nvPr>
        </p:nvSpPr>
        <p:spPr>
          <a:xfrm>
            <a:off x="467544" y="188640"/>
            <a:ext cx="8229600" cy="548680"/>
          </a:xfrm>
        </p:spPr>
        <p:txBody>
          <a:bodyPr>
            <a:normAutofit fontScale="90000"/>
          </a:bodyPr>
          <a:lstStyle/>
          <a:p>
            <a:pPr algn="l"/>
            <a:r>
              <a:rPr lang="el-GR" sz="1800" dirty="0"/>
              <a:t>Ένα καλό παράδειγμα παράθεσης της βιβλιογραφίας μέσα στο κείμενο... Τί το καλό έχει;</a:t>
            </a:r>
            <a:br>
              <a:rPr lang="el-GR" sz="1800" dirty="0"/>
            </a:br>
            <a:r>
              <a:rPr lang="el-GR" sz="1800" dirty="0"/>
              <a:t>-Σωστό </a:t>
            </a:r>
            <a:r>
              <a:rPr lang="en-US" sz="1800" dirty="0"/>
              <a:t>format</a:t>
            </a:r>
            <a:r>
              <a:rPr lang="el-GR" sz="1800" dirty="0"/>
              <a:t>, -Πυκνή και συχνή παράθεση βιβλιογραφικών αναφορών- Λάθος η επανάληψη του </a:t>
            </a:r>
            <a:r>
              <a:rPr lang="en-US" sz="1800" dirty="0" err="1"/>
              <a:t>Losse</a:t>
            </a:r>
            <a:r>
              <a:rPr lang="en-US" sz="1800" dirty="0"/>
              <a:t> </a:t>
            </a:r>
            <a:r>
              <a:rPr lang="el-GR" sz="1800" dirty="0"/>
              <a:t>δύο φορές στη σειρά!</a:t>
            </a:r>
            <a:br>
              <a:rPr lang="el-GR" sz="2800" dirty="0"/>
            </a:br>
            <a:endParaRPr lang="el-GR"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03548" y="2060848"/>
            <a:ext cx="8136904" cy="4462760"/>
          </a:xfrm>
          <a:prstGeom prst="rect">
            <a:avLst/>
          </a:prstGeom>
        </p:spPr>
        <p:txBody>
          <a:bodyPr wrap="square">
            <a:spAutoFit/>
          </a:bodyPr>
          <a:lstStyle/>
          <a:p>
            <a:r>
              <a:rPr lang="el-GR" sz="2800" strike="sngStrike" dirty="0"/>
              <a:t>  Δ. Αναπολιτάνος, Θ. Αραμπατζής, Β. Καρακώστας, Β. Κιντή, ΦΥΕ 41-Τόμος Γ, Πάτρα 2006, Κεφ 4, σελ 137. </a:t>
            </a:r>
          </a:p>
          <a:p>
            <a:endParaRPr lang="el-GR" dirty="0"/>
          </a:p>
          <a:p>
            <a:endParaRPr lang="el-GR" dirty="0"/>
          </a:p>
          <a:p>
            <a:r>
              <a:rPr lang="el-GR" dirty="0"/>
              <a:t>Έτσι, μπαίνει στην τελική «Βιβλιογραφία». </a:t>
            </a:r>
          </a:p>
          <a:p>
            <a:endParaRPr lang="el-GR" dirty="0"/>
          </a:p>
          <a:p>
            <a:r>
              <a:rPr lang="el-GR" sz="2400" dirty="0"/>
              <a:t>Αναπολιτάνος, Δ.,  Θ. Αραμπατζής, Β. Καρακώστας, Β. Κιντή, (2006). </a:t>
            </a:r>
            <a:r>
              <a:rPr lang="el-GR" sz="2400" i="1" dirty="0"/>
              <a:t>ΦΥΕ 41-Τόμος Γ, Εκδόσεις ΕΑΠ, </a:t>
            </a:r>
            <a:r>
              <a:rPr lang="el-GR" sz="2400" dirty="0"/>
              <a:t>Πάτρα.</a:t>
            </a:r>
          </a:p>
          <a:p>
            <a:endParaRPr lang="el-GR" sz="2400" dirty="0"/>
          </a:p>
          <a:p>
            <a:r>
              <a:rPr lang="el-GR" sz="2400" dirty="0"/>
              <a:t>Αν είναι βιβλίο ή πρακτικά συνεδρίων, μπαίνει πάντα ο εκδότης και η πόλη. Λ.χ. Εκδόσεις Γρηγόρη, Αθήνα.</a:t>
            </a:r>
          </a:p>
          <a:p>
            <a:endParaRPr lang="el-GR" dirty="0"/>
          </a:p>
          <a:p>
            <a:endParaRPr lang="el-GR" dirty="0"/>
          </a:p>
        </p:txBody>
      </p:sp>
      <p:sp>
        <p:nvSpPr>
          <p:cNvPr id="2" name="Τίτλος 1">
            <a:extLst>
              <a:ext uri="{FF2B5EF4-FFF2-40B4-BE49-F238E27FC236}">
                <a16:creationId xmlns:a16="http://schemas.microsoft.com/office/drawing/2014/main" id="{0B793EEE-1320-44A6-81A1-F5CD9441448C}"/>
              </a:ext>
            </a:extLst>
          </p:cNvPr>
          <p:cNvSpPr>
            <a:spLocks noGrp="1"/>
          </p:cNvSpPr>
          <p:nvPr>
            <p:ph type="title"/>
          </p:nvPr>
        </p:nvSpPr>
        <p:spPr/>
        <p:txBody>
          <a:bodyPr>
            <a:normAutofit/>
          </a:bodyPr>
          <a:lstStyle/>
          <a:p>
            <a:r>
              <a:rPr lang="el-GR" sz="2800" dirty="0"/>
              <a:t>Λάθος και σωστή παράθεση στο τέλος!</a:t>
            </a: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578000-BE30-4944-B728-0A9388195015}"/>
              </a:ext>
            </a:extLst>
          </p:cNvPr>
          <p:cNvSpPr>
            <a:spLocks noGrp="1"/>
          </p:cNvSpPr>
          <p:nvPr>
            <p:ph type="title"/>
          </p:nvPr>
        </p:nvSpPr>
        <p:spPr>
          <a:xfrm>
            <a:off x="107504" y="274638"/>
            <a:ext cx="9036496" cy="1143000"/>
          </a:xfrm>
        </p:spPr>
        <p:txBody>
          <a:bodyPr>
            <a:noAutofit/>
          </a:bodyPr>
          <a:lstStyle/>
          <a:p>
            <a:r>
              <a:rPr lang="el-GR" sz="2400" dirty="0"/>
              <a:t>Περιεχόμενο- Σκελετός Διπλωματικής (ΔΕ). Π.χ. «Το Απολιθωμένο Δάσος της Μυτιλήνης ως Διδακτικό εργαλείο Μουσειακής Εκπαίδευσης για την διδασκαλία της Εξέλιξης μέσω ΝΤ» </a:t>
            </a:r>
            <a:endParaRPr lang="en-US" sz="2400" dirty="0"/>
          </a:p>
        </p:txBody>
      </p:sp>
      <p:sp>
        <p:nvSpPr>
          <p:cNvPr id="3" name="Θέση περιεχομένου 2">
            <a:extLst>
              <a:ext uri="{FF2B5EF4-FFF2-40B4-BE49-F238E27FC236}">
                <a16:creationId xmlns:a16="http://schemas.microsoft.com/office/drawing/2014/main" id="{1C0DC330-056F-46CE-881C-64E868C4EE20}"/>
              </a:ext>
            </a:extLst>
          </p:cNvPr>
          <p:cNvSpPr>
            <a:spLocks noGrp="1"/>
          </p:cNvSpPr>
          <p:nvPr>
            <p:ph idx="1"/>
          </p:nvPr>
        </p:nvSpPr>
        <p:spPr/>
        <p:txBody>
          <a:bodyPr>
            <a:normAutofit fontScale="77500" lnSpcReduction="20000"/>
          </a:bodyPr>
          <a:lstStyle/>
          <a:p>
            <a:r>
              <a:rPr lang="el-GR" sz="1800" dirty="0"/>
              <a:t>Έκταση: Εγώ θα πρότεινα 50-75 σελίδες περιεχόμενο μαζί με τη βιβλιογραφία.</a:t>
            </a:r>
          </a:p>
          <a:p>
            <a:pPr marL="0" indent="0">
              <a:buNone/>
            </a:pPr>
            <a:r>
              <a:rPr lang="el-GR" sz="1800" dirty="0"/>
              <a:t>Σκελετός: Α. Τίτλος- Συγγραφέας-Σχολή, </a:t>
            </a:r>
          </a:p>
          <a:p>
            <a:r>
              <a:rPr lang="el-GR" sz="1800" dirty="0"/>
              <a:t>Β. Περίληψη μιας σελίδας Ελληνικά και μία στην Αγγλική γλώσσα.</a:t>
            </a:r>
          </a:p>
          <a:p>
            <a:r>
              <a:rPr lang="el-GR" sz="1800" dirty="0"/>
              <a:t>Γ. Μία Γενική Εισαγωγή (~1/3 της ΔΕ). Να περιλαμβάνει </a:t>
            </a:r>
          </a:p>
          <a:p>
            <a:pPr marL="0" indent="0">
              <a:buNone/>
            </a:pPr>
            <a:r>
              <a:rPr lang="el-GR" sz="1800" dirty="0"/>
              <a:t>1. Μία περιγραφή του σκοπού της ΔΕ.</a:t>
            </a:r>
          </a:p>
          <a:p>
            <a:pPr marL="0" indent="0">
              <a:buNone/>
            </a:pPr>
            <a:r>
              <a:rPr lang="el-GR" sz="1800" dirty="0"/>
              <a:t>2. Τί είναι το Απολιθωμένο δάσος της </a:t>
            </a:r>
            <a:r>
              <a:rPr lang="el-GR" sz="1800" dirty="0" err="1"/>
              <a:t>Μυτ</a:t>
            </a:r>
            <a:r>
              <a:rPr lang="el-GR" sz="1800" dirty="0"/>
              <a:t>.. Ιστορία, περιγραφή, τί περιλαμβάνει, </a:t>
            </a:r>
            <a:r>
              <a:rPr lang="el-GR" sz="1800" dirty="0" err="1"/>
              <a:t>κλπ</a:t>
            </a:r>
            <a:endParaRPr lang="el-GR" sz="1800" dirty="0"/>
          </a:p>
          <a:p>
            <a:pPr marL="0" indent="0">
              <a:buNone/>
            </a:pPr>
            <a:r>
              <a:rPr lang="el-GR" sz="1800" dirty="0"/>
              <a:t>3. ΝΤ στην εκπαίδευση, Γενικά.</a:t>
            </a:r>
          </a:p>
          <a:p>
            <a:pPr marL="0" indent="0">
              <a:buNone/>
            </a:pPr>
            <a:r>
              <a:rPr lang="el-GR" sz="1800" dirty="0"/>
              <a:t>4. Πως τα Μουσεία ανά τον κόσμο χρησιμοποιούν τις ΝΤ για εκπαιδευτικούς σκοπούς.</a:t>
            </a:r>
          </a:p>
          <a:p>
            <a:pPr marL="0" indent="0">
              <a:buNone/>
            </a:pPr>
            <a:r>
              <a:rPr lang="el-GR" sz="1800" dirty="0"/>
              <a:t>5. Για τη Διδασκαλία της Εξέλιξης </a:t>
            </a:r>
            <a:r>
              <a:rPr lang="el-GR" sz="1800" dirty="0" err="1"/>
              <a:t>μΦΕ</a:t>
            </a:r>
            <a:r>
              <a:rPr lang="el-GR" sz="1800" dirty="0"/>
              <a:t>. Που βρίσκεται, λ.χ. στην Ελλάδα, τί είναι η </a:t>
            </a:r>
            <a:r>
              <a:rPr lang="el-GR" sz="1800" dirty="0" err="1"/>
              <a:t>ΕμΦΕ</a:t>
            </a:r>
            <a:r>
              <a:rPr lang="el-GR" sz="1800" dirty="0"/>
              <a:t>…..κλπ. </a:t>
            </a:r>
          </a:p>
          <a:p>
            <a:pPr marL="0" indent="0">
              <a:buNone/>
            </a:pPr>
            <a:r>
              <a:rPr lang="el-GR" sz="1800" dirty="0"/>
              <a:t>6. ΤΙ ΕΧΕΙ ΓΙΝΕΙ ΣΤΟΝ ΤΟΜΕΑ ΑΥΤΌ; 7. ΤΙ ΚΑΙΝΟΥΡΓΙΟ ΘΕΛΕΤΕ ΝΑ ΠΡΟΣΘΕΣΕΤΕ; (Λ.Χ. αν έχει γίνει κάτι παρόμοιο με μαθητές Λυκείου, εσείς λέτε να το κάνετε με παιδιά του Γυμνασίου, </a:t>
            </a:r>
            <a:r>
              <a:rPr lang="el-GR" sz="1800" dirty="0" err="1"/>
              <a:t>κλπ</a:t>
            </a:r>
            <a:r>
              <a:rPr lang="el-GR" sz="1800" dirty="0"/>
              <a:t>)</a:t>
            </a:r>
          </a:p>
          <a:p>
            <a:pPr marL="0" indent="0">
              <a:buNone/>
            </a:pPr>
            <a:r>
              <a:rPr lang="el-GR" sz="1800" dirty="0"/>
              <a:t>Δ. ΜΕΔΟΔΟΛΟΓΙΑ: α. Τί πρόκειται να κάνετε, λ.χ. θα φτιάξετε ένα </a:t>
            </a:r>
            <a:r>
              <a:rPr lang="el-GR" sz="1800" dirty="0" err="1"/>
              <a:t>ιστότοπο</a:t>
            </a:r>
            <a:r>
              <a:rPr lang="el-GR" sz="1800" dirty="0"/>
              <a:t>, θα εκπαιδεύσετε τα παιδιά ορισμένων τάξεων πως να ψάχνουν σε </a:t>
            </a:r>
            <a:r>
              <a:rPr lang="el-GR" sz="1800" dirty="0" err="1"/>
              <a:t>ιστοτόπους</a:t>
            </a:r>
            <a:r>
              <a:rPr lang="el-GR" sz="1800" dirty="0"/>
              <a:t>, πως θα το κάνετε αυτό; Σε πόσες ώρες…κλπ. Αν θα κάνετε και κάποια έρευνα, θα βάλετε εδώ τη μεθοδολογία (συνεντεύξεις, σχεδιασμό, ….) Ερωτηματολόγιο (περιγραφή, πως θα το διανείμετε, πόσα άτομα σχεδιάζετε, σε τι τάξη (εις)… Πώς θα αναλύσετε τις απαντήσεις…</a:t>
            </a:r>
          </a:p>
          <a:p>
            <a:pPr marL="0" indent="0">
              <a:buNone/>
            </a:pPr>
            <a:r>
              <a:rPr lang="el-GR" sz="1800" dirty="0"/>
              <a:t>Ε. ΑΠΟΤΕΛΕΣΜΑΤΑ: Τί κάνατε; Τι παρατηρήσατε; Κάνατε συνεντεύξεις, (βάλτε ενδεικτικές ερωτήσεις και απαντήσεις που πήρατε; Πως τα αναλύσατε (πίνακα (</a:t>
            </a:r>
            <a:r>
              <a:rPr lang="el-GR" sz="1800" dirty="0" err="1"/>
              <a:t>ες</a:t>
            </a:r>
            <a:r>
              <a:rPr lang="el-GR" sz="1800" dirty="0"/>
              <a:t>), στατ. επεξεργασία., κλπ.</a:t>
            </a:r>
          </a:p>
          <a:p>
            <a:pPr marL="0" indent="0">
              <a:buNone/>
            </a:pPr>
            <a:r>
              <a:rPr lang="el-GR" sz="1800" dirty="0"/>
              <a:t>ΣΤ. ΣΥΖΗΤΗΣΗ- (ΣΥΜΠΕΡΑΣΜΑΤΑ- ΠΡΟΤΑΣΕΙΣ- ΜΕΙΟΝΕΚΤΗΜΑΤΑ- ΠΛΕΟΝΕΚΤΗΜΑΤΑ ΤΗΣ ΟΠΤΙΚΗ ΣΑΣ, </a:t>
            </a:r>
            <a:r>
              <a:rPr lang="el-GR" sz="1800" dirty="0" err="1"/>
              <a:t>δυσλολίες</a:t>
            </a:r>
            <a:r>
              <a:rPr lang="el-GR" sz="1800" dirty="0"/>
              <a:t> που συναντήσατε, προσθέσατε κάτι νέο σε αυτά που ήδη ήταν γνωστά;</a:t>
            </a:r>
          </a:p>
          <a:p>
            <a:pPr marL="0" indent="0">
              <a:buNone/>
            </a:pPr>
            <a:r>
              <a:rPr lang="el-GR" sz="1800" dirty="0"/>
              <a:t>Ζ. ΒΙΒΛΙΟΓΡΑΦΙΑ.</a:t>
            </a:r>
          </a:p>
          <a:p>
            <a:pPr marL="0" indent="0">
              <a:buNone/>
            </a:pPr>
            <a:r>
              <a:rPr lang="el-GR" sz="1800" dirty="0"/>
              <a:t> </a:t>
            </a:r>
          </a:p>
          <a:p>
            <a:endParaRPr lang="en-US" dirty="0"/>
          </a:p>
        </p:txBody>
      </p:sp>
    </p:spTree>
    <p:extLst>
      <p:ext uri="{BB962C8B-B14F-4D97-AF65-F5344CB8AC3E}">
        <p14:creationId xmlns:p14="http://schemas.microsoft.com/office/powerpoint/2010/main" val="3317554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9CE7372-E065-4A83-8152-6801D30BB5FE}"/>
              </a:ext>
            </a:extLst>
          </p:cNvPr>
          <p:cNvSpPr>
            <a:spLocks noGrp="1"/>
          </p:cNvSpPr>
          <p:nvPr>
            <p:ph type="title"/>
          </p:nvPr>
        </p:nvSpPr>
        <p:spPr/>
        <p:txBody>
          <a:bodyPr/>
          <a:lstStyle/>
          <a:p>
            <a:endParaRPr lang="en-US"/>
          </a:p>
        </p:txBody>
      </p:sp>
      <p:sp>
        <p:nvSpPr>
          <p:cNvPr id="3" name="Θέση περιεχομένου 2">
            <a:extLst>
              <a:ext uri="{FF2B5EF4-FFF2-40B4-BE49-F238E27FC236}">
                <a16:creationId xmlns:a16="http://schemas.microsoft.com/office/drawing/2014/main" id="{7E847C66-12FA-4208-85BF-2ADE7DB09730}"/>
              </a:ext>
            </a:extLst>
          </p:cNvPr>
          <p:cNvSpPr>
            <a:spLocks noGrp="1"/>
          </p:cNvSpPr>
          <p:nvPr>
            <p:ph idx="1"/>
          </p:nvPr>
        </p:nvSpPr>
        <p:spPr/>
        <p:txBody>
          <a:bodyPr>
            <a:normAutofit lnSpcReduction="10000"/>
          </a:bodyPr>
          <a:lstStyle/>
          <a:p>
            <a:r>
              <a:rPr lang="el-GR" sz="2400" dirty="0"/>
              <a:t>Μικρές προτάσεις.</a:t>
            </a:r>
          </a:p>
          <a:p>
            <a:r>
              <a:rPr lang="el-GR" sz="2400" dirty="0"/>
              <a:t>Κάθε 10-15 σειρές και αναλόγως του νοήματος αλλάζετε παράγραφο.</a:t>
            </a:r>
          </a:p>
          <a:p>
            <a:r>
              <a:rPr lang="el-GR" sz="2400" dirty="0"/>
              <a:t>Η αλλαγή παραγράφου γίνεται με δύο τρόπους: Α) Με εσοχή στην πρώτη γραμμή-χωρίς κενό ανάμεσα στις γραμμές.</a:t>
            </a:r>
          </a:p>
          <a:p>
            <a:pPr marL="0" indent="0">
              <a:buNone/>
            </a:pPr>
            <a:r>
              <a:rPr lang="el-GR" sz="2400" dirty="0"/>
              <a:t>Β) Χωρίς εσοχή, με μία γραμμή κενό.</a:t>
            </a:r>
          </a:p>
          <a:p>
            <a:r>
              <a:rPr lang="el-GR" sz="2400" dirty="0"/>
              <a:t>Κάθε 5-15 σειρές βάζετε μία βιβλ. Αναφορά από βιβλίο ή από άρθρο. Λ.χ. (</a:t>
            </a:r>
            <a:r>
              <a:rPr lang="el-GR" sz="2400" dirty="0" err="1"/>
              <a:t>Αναπολιτάνος</a:t>
            </a:r>
            <a:r>
              <a:rPr lang="el-GR" sz="2400" dirty="0"/>
              <a:t> και συν. 2016, σελ. 204). Ή</a:t>
            </a:r>
            <a:r>
              <a:rPr lang="en-US" sz="2400" dirty="0"/>
              <a:t> </a:t>
            </a:r>
            <a:r>
              <a:rPr lang="el-GR" sz="2400" dirty="0"/>
              <a:t>αν </a:t>
            </a:r>
            <a:r>
              <a:rPr lang="el-GR" sz="2400" dirty="0" err="1"/>
              <a:t>αναφέρεσθε</a:t>
            </a:r>
            <a:r>
              <a:rPr lang="el-GR" sz="2400" dirty="0"/>
              <a:t> σε άρθρο, δεν βάζετε σελίδα (</a:t>
            </a:r>
            <a:r>
              <a:rPr lang="en-US" sz="2400" dirty="0"/>
              <a:t>Papadopoulou, et al.,</a:t>
            </a:r>
            <a:r>
              <a:rPr lang="el-GR" sz="2400" dirty="0"/>
              <a:t> 2018). Η τελεία, συνήθως έξω από την παρένθεση, στο τέλος.</a:t>
            </a:r>
          </a:p>
          <a:p>
            <a:r>
              <a:rPr lang="en-US" sz="2400" dirty="0"/>
              <a:t> </a:t>
            </a:r>
            <a:endParaRPr lang="el-GR" sz="2400" dirty="0"/>
          </a:p>
          <a:p>
            <a:endParaRPr lang="en-US" dirty="0"/>
          </a:p>
        </p:txBody>
      </p:sp>
    </p:spTree>
    <p:extLst>
      <p:ext uri="{BB962C8B-B14F-4D97-AF65-F5344CB8AC3E}">
        <p14:creationId xmlns:p14="http://schemas.microsoft.com/office/powerpoint/2010/main" val="2740838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800" dirty="0"/>
              <a:t>ΠΟΥ ΒΡΙΣΚΕΤΕ ΒΙΒΛΙΟΓΡΑΦΙΑ; Α. ΔΙΔΚΑΤΟΡΙΚΑ,</a:t>
            </a:r>
            <a:br>
              <a:rPr lang="el-GR" sz="2800" dirty="0"/>
            </a:br>
            <a:r>
              <a:rPr lang="el-GR" sz="2800" dirty="0"/>
              <a:t>Άλλες Διπλωματικές- ΕΑΠ, ΕΚΠΑ, ΑΠΘ, ΚΛΠ</a:t>
            </a:r>
          </a:p>
        </p:txBody>
      </p:sp>
      <p:sp>
        <p:nvSpPr>
          <p:cNvPr id="3" name="Content Placeholder 2"/>
          <p:cNvSpPr>
            <a:spLocks noGrp="1"/>
          </p:cNvSpPr>
          <p:nvPr>
            <p:ph idx="1"/>
          </p:nvPr>
        </p:nvSpPr>
        <p:spPr/>
        <p:txBody>
          <a:bodyPr>
            <a:normAutofit/>
          </a:bodyPr>
          <a:lstStyle/>
          <a:p>
            <a:pPr fontAlgn="t"/>
            <a:r>
              <a:rPr lang="el-GR" b="1" dirty="0"/>
              <a:t> </a:t>
            </a:r>
            <a:r>
              <a:rPr lang="en-US" b="1" dirty="0">
                <a:hlinkClick r:id="rId2"/>
              </a:rPr>
              <a:t>https://www.ekt.gr/el/library/didaktorika</a:t>
            </a:r>
            <a:r>
              <a:rPr lang="el-GR" b="1" dirty="0"/>
              <a:t> </a:t>
            </a:r>
          </a:p>
          <a:p>
            <a:pPr fontAlgn="t"/>
            <a:r>
              <a:rPr lang="el-GR" b="1" dirty="0">
                <a:hlinkClick r:id="rId3"/>
              </a:rPr>
              <a:t>http://study.eap.gr</a:t>
            </a:r>
            <a:r>
              <a:rPr lang="el-GR" b="1" dirty="0"/>
              <a:t>, </a:t>
            </a:r>
            <a:r>
              <a:rPr lang="en-US" b="1" dirty="0">
                <a:hlinkClick r:id="rId4"/>
              </a:rPr>
              <a:t>https://apothesis.eap.gr/</a:t>
            </a:r>
            <a:endParaRPr lang="el-GR" b="1" dirty="0"/>
          </a:p>
          <a:p>
            <a:pPr fontAlgn="t"/>
            <a:endParaRPr lang="el-GR" b="1" dirty="0"/>
          </a:p>
          <a:p>
            <a:pPr fontAlgn="t"/>
            <a:r>
              <a:rPr lang="en-US" b="1" dirty="0">
                <a:hlinkClick r:id="rId5"/>
              </a:rPr>
              <a:t>https://pergamos.lib.uoa.gr/uoa/dl/frontend/index.html</a:t>
            </a:r>
            <a:r>
              <a:rPr lang="el-GR" b="1" dirty="0"/>
              <a:t> </a:t>
            </a:r>
          </a:p>
          <a:p>
            <a:pPr fontAlgn="t"/>
            <a:r>
              <a:rPr lang="en-US" b="1" dirty="0">
                <a:hlinkClick r:id="rId6"/>
              </a:rPr>
              <a:t>http://ikee.lib.auth.gr/collection/Postgraduate%20Theses?ln=el</a:t>
            </a:r>
            <a:r>
              <a:rPr lang="el-GR" b="1" dirty="0"/>
              <a:t> </a:t>
            </a:r>
          </a:p>
          <a:p>
            <a:pPr fontAlgn="t"/>
            <a:endParaRPr lang="el-GR" b="1" dirty="0"/>
          </a:p>
          <a:p>
            <a:pPr fontAlgn="t"/>
            <a:endParaRPr lang="el-GR" b="1" dirty="0"/>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4DA572-0C19-42CE-8478-C6AFBADEF7C8}"/>
              </a:ext>
            </a:extLst>
          </p:cNvPr>
          <p:cNvSpPr>
            <a:spLocks noGrp="1"/>
          </p:cNvSpPr>
          <p:nvPr>
            <p:ph type="title"/>
          </p:nvPr>
        </p:nvSpPr>
        <p:spPr>
          <a:xfrm>
            <a:off x="457200" y="274638"/>
            <a:ext cx="8229600" cy="562074"/>
          </a:xfrm>
        </p:spPr>
        <p:txBody>
          <a:bodyPr>
            <a:normAutofit/>
          </a:bodyPr>
          <a:lstStyle/>
          <a:p>
            <a:r>
              <a:rPr lang="el-GR" sz="2400" b="1" dirty="0"/>
              <a:t>ΠΟΥ ΒΡΙΣΚΕΤΕ ΒΙΒΛΙΟΓΡΑΦΙΑ; Β</a:t>
            </a:r>
            <a:r>
              <a:rPr lang="el-GR" sz="1800" dirty="0"/>
              <a:t>. Πρακτικά συνεδρίων</a:t>
            </a:r>
            <a:endParaRPr lang="en-US" sz="1800" dirty="0"/>
          </a:p>
        </p:txBody>
      </p:sp>
      <p:pic>
        <p:nvPicPr>
          <p:cNvPr id="1026" name="Picture 2"/>
          <p:cNvPicPr>
            <a:picLocks noChangeAspect="1" noChangeArrowheads="1"/>
          </p:cNvPicPr>
          <p:nvPr/>
        </p:nvPicPr>
        <p:blipFill>
          <a:blip r:embed="rId2" cstate="print"/>
          <a:srcRect/>
          <a:stretch>
            <a:fillRect/>
          </a:stretch>
        </p:blipFill>
        <p:spPr bwMode="auto">
          <a:xfrm>
            <a:off x="-180528" y="1052736"/>
            <a:ext cx="9324528" cy="5889848"/>
          </a:xfrm>
          <a:prstGeom prst="rect">
            <a:avLst/>
          </a:prstGeom>
          <a:noFill/>
          <a:ln w="9525">
            <a:noFill/>
            <a:miter lim="800000"/>
            <a:headEnd/>
            <a:tailEnd/>
          </a:ln>
        </p:spPr>
      </p:pic>
      <p:sp>
        <p:nvSpPr>
          <p:cNvPr id="5" name="TextBox 4"/>
          <p:cNvSpPr txBox="1"/>
          <p:nvPr/>
        </p:nvSpPr>
        <p:spPr>
          <a:xfrm>
            <a:off x="3995936" y="2060848"/>
            <a:ext cx="5148064" cy="1200329"/>
          </a:xfrm>
          <a:prstGeom prst="rect">
            <a:avLst/>
          </a:prstGeom>
          <a:noFill/>
        </p:spPr>
        <p:txBody>
          <a:bodyPr wrap="square" rtlCol="0">
            <a:spAutoFit/>
          </a:bodyPr>
          <a:lstStyle/>
          <a:p>
            <a:r>
              <a:rPr lang="el-GR" sz="2400" dirty="0">
                <a:solidFill>
                  <a:schemeClr val="bg1"/>
                </a:solidFill>
              </a:rPr>
              <a:t>Στα συνέδρια της ΕΝΕΦΕΤ μπορείτε να βρείτε πολύ καλές δημοσιεύσεις για διάφορα θέματα</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50" name="Picture 2"/>
          <p:cNvPicPr>
            <a:picLocks noChangeAspect="1" noChangeArrowheads="1"/>
          </p:cNvPicPr>
          <p:nvPr/>
        </p:nvPicPr>
        <p:blipFill>
          <a:blip r:embed="rId2" cstate="print"/>
          <a:srcRect/>
          <a:stretch>
            <a:fillRect/>
          </a:stretch>
        </p:blipFill>
        <p:spPr bwMode="auto">
          <a:xfrm>
            <a:off x="-1188640" y="-243408"/>
            <a:ext cx="12192000" cy="9753600"/>
          </a:xfrm>
          <a:prstGeom prst="rect">
            <a:avLst/>
          </a:prstGeom>
          <a:noFill/>
          <a:ln w="9525">
            <a:noFill/>
            <a:miter lim="800000"/>
            <a:headEnd/>
            <a:tailEnd/>
          </a:ln>
        </p:spPr>
      </p:pic>
      <p:sp>
        <p:nvSpPr>
          <p:cNvPr id="3" name="Title 2"/>
          <p:cNvSpPr>
            <a:spLocks noGrp="1"/>
          </p:cNvSpPr>
          <p:nvPr>
            <p:ph type="title"/>
          </p:nvPr>
        </p:nvSpPr>
        <p:spPr>
          <a:xfrm>
            <a:off x="827584" y="908720"/>
            <a:ext cx="9093696" cy="1143000"/>
          </a:xfrm>
        </p:spPr>
        <p:txBody>
          <a:bodyPr>
            <a:normAutofit fontScale="90000"/>
          </a:bodyPr>
          <a:lstStyle/>
          <a:p>
            <a:r>
              <a:rPr lang="el-GR" sz="2400" dirty="0"/>
              <a:t>Ένα άλλο κόλπο είναι να βρούμε ένα πρόσφατο σχετικό άρθρο, να πάμε στο τέλος και να βρούμε τη βιβλιογραφία: Προσοχή στις Δημοσιεύσεις- εργασίες και στα κεφάλαια βιβλίων</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1"/>
          <p:cNvSpPr>
            <a:spLocks noChangeArrowheads="1"/>
          </p:cNvSpPr>
          <p:nvPr/>
        </p:nvSpPr>
        <p:spPr bwMode="auto">
          <a:xfrm>
            <a:off x="467544" y="1772816"/>
            <a:ext cx="8388424"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a:ln>
                  <a:noFill/>
                </a:ln>
                <a:solidFill>
                  <a:schemeClr val="tx1"/>
                </a:solidFill>
                <a:effectLst/>
                <a:latin typeface="Cambria" pitchFamily="18" charset="0"/>
                <a:ea typeface="Times New Roman" pitchFamily="18" charset="0"/>
                <a:cs typeface="Times New Roman" pitchFamily="18" charset="0"/>
              </a:rPr>
              <a:t>Αναγνωστόπουλος, Α. και Κώτσης, Κ. (2009). Διδασκαλία του τρίτου νόμου του Νεύτωνα με επανάληψη του ιστορικού του πειράματος σε μαθητές γυμνασίου. Δημοσιευμένο στο: </a:t>
            </a:r>
            <a:r>
              <a:rPr kumimoji="0" lang="el-GR" b="0" i="0" u="none" strike="noStrike" cap="none" normalizeH="0" baseline="0" dirty="0">
                <a:ln>
                  <a:noFill/>
                </a:ln>
                <a:solidFill>
                  <a:srgbClr val="000000"/>
                </a:solidFill>
                <a:effectLst/>
                <a:latin typeface="Cambria" pitchFamily="18" charset="0"/>
                <a:ea typeface="Times New Roman" pitchFamily="18" charset="0"/>
                <a:cs typeface="Times New Roman" pitchFamily="18" charset="0"/>
              </a:rPr>
              <a:t>Καριώτογλου, Π., Σπύρτου, Α. και Ζουπίδης, Α. (2009). Πρακτικά 6ου Πανελληνίου Συνεδρίου Διδακτικής των Φυσικών επιστημών και Νέων Τεχνολογιών στην Εκπαίδευση - Οι πολλαπλές προσεγγίσεις της διδασκαλίας και της μάθησης των Φυσικών Επιστημών. , σελ. 173 -179. </a:t>
            </a:r>
            <a:endParaRPr kumimoji="0" lang="el-GR" sz="2800" b="0" i="0" u="none" strike="noStrike" cap="none" normalizeH="0" baseline="0" dirty="0">
              <a:ln>
                <a:noFill/>
              </a:ln>
              <a:solidFill>
                <a:schemeClr val="tx1"/>
              </a:solidFill>
              <a:effectLst/>
              <a:latin typeface="Arial" pitchFamily="34" charset="0"/>
              <a:cs typeface="Arial" pitchFamily="34" charset="0"/>
            </a:endParaRPr>
          </a:p>
        </p:txBody>
      </p:sp>
      <p:sp>
        <p:nvSpPr>
          <p:cNvPr id="3" name="Title 2"/>
          <p:cNvSpPr>
            <a:spLocks noGrp="1"/>
          </p:cNvSpPr>
          <p:nvPr>
            <p:ph type="title"/>
          </p:nvPr>
        </p:nvSpPr>
        <p:spPr/>
        <p:txBody>
          <a:bodyPr>
            <a:normAutofit fontScale="90000"/>
          </a:bodyPr>
          <a:lstStyle/>
          <a:p>
            <a:r>
              <a:rPr lang="el-GR" dirty="0"/>
              <a:t>Πώς θα την παραθέσω στη βιβλιογραφία στο τέλος;</a:t>
            </a:r>
          </a:p>
        </p:txBody>
      </p:sp>
      <p:sp>
        <p:nvSpPr>
          <p:cNvPr id="4" name="TextBox 3"/>
          <p:cNvSpPr txBox="1"/>
          <p:nvPr/>
        </p:nvSpPr>
        <p:spPr>
          <a:xfrm>
            <a:off x="611560" y="3573016"/>
            <a:ext cx="7992888" cy="2123658"/>
          </a:xfrm>
          <a:prstGeom prst="rect">
            <a:avLst/>
          </a:prstGeom>
          <a:noFill/>
        </p:spPr>
        <p:txBody>
          <a:bodyPr wrap="square" rtlCol="0">
            <a:spAutoFit/>
          </a:bodyPr>
          <a:lstStyle/>
          <a:p>
            <a:r>
              <a:rPr lang="el-GR" sz="3200" b="1" u="sng" dirty="0"/>
              <a:t>Τί θα κάνω μέσα στο κείμενο;</a:t>
            </a:r>
          </a:p>
          <a:p>
            <a:r>
              <a:rPr lang="el-GR" sz="2000" b="1" dirty="0"/>
              <a:t>-Καθώς θα γράφω και θα λέω: </a:t>
            </a:r>
          </a:p>
          <a:p>
            <a:r>
              <a:rPr lang="el-GR" sz="2000" b="1" dirty="0"/>
              <a:t>Ο Νεύτωνας διατυπώνει τον 3</a:t>
            </a:r>
            <a:r>
              <a:rPr lang="el-GR" sz="2000" b="1" baseline="30000" dirty="0"/>
              <a:t>ο</a:t>
            </a:r>
            <a:r>
              <a:rPr lang="el-GR" sz="2000" b="1" dirty="0"/>
              <a:t> νόμο του το 1668?, εφαρμόζοντας μια πειραματική διάταξη στην οποία ένας μαγνήτης....... (Αναγνωστόπουλος και Κώτσης, 2009).</a:t>
            </a:r>
          </a:p>
          <a:p>
            <a:endParaRPr lang="el-GR" sz="20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el-GR" sz="2700" b="1" dirty="0"/>
              <a:t>Τί θα κάνω με τη βιβλιογραφία που βρίσκω στο διαδίκτυο;</a:t>
            </a:r>
            <a:br>
              <a:rPr lang="el-GR" b="1" dirty="0"/>
            </a:br>
            <a:endParaRPr lang="el-GR" dirty="0"/>
          </a:p>
        </p:txBody>
      </p:sp>
      <p:sp>
        <p:nvSpPr>
          <p:cNvPr id="3" name="TextBox 2"/>
          <p:cNvSpPr txBox="1"/>
          <p:nvPr/>
        </p:nvSpPr>
        <p:spPr>
          <a:xfrm>
            <a:off x="457200" y="908720"/>
            <a:ext cx="7920880" cy="4770537"/>
          </a:xfrm>
          <a:prstGeom prst="rect">
            <a:avLst/>
          </a:prstGeom>
          <a:noFill/>
        </p:spPr>
        <p:txBody>
          <a:bodyPr wrap="square" rtlCol="0">
            <a:spAutoFit/>
          </a:bodyPr>
          <a:lstStyle/>
          <a:p>
            <a:r>
              <a:rPr lang="el-GR" dirty="0"/>
              <a:t>Υπάρχουν 3 κατηγορίες κειμένων αναρτημένα:</a:t>
            </a:r>
          </a:p>
          <a:p>
            <a:pPr marL="342900" indent="-342900">
              <a:buAutoNum type="arabicPeriod"/>
            </a:pPr>
            <a:r>
              <a:rPr lang="el-GR" dirty="0"/>
              <a:t>Κεφάλαια από βιβλία, άρθρα από περιοδικά, εισηγήσεις από πρακτικά συνεδρίων. Σε αυτήν την περίπτωση δεν χρειάζεται να αναφέρετε κάν ότι είναι από </a:t>
            </a:r>
            <a:r>
              <a:rPr lang="en-US" dirty="0"/>
              <a:t>site. </a:t>
            </a:r>
          </a:p>
          <a:p>
            <a:pPr marL="342900" indent="-342900">
              <a:buAutoNum type="arabicPeriod"/>
            </a:pPr>
            <a:r>
              <a:rPr lang="el-GR" b="1" u="sng" dirty="0"/>
              <a:t>Κείμενα Επώνυμα: </a:t>
            </a:r>
            <a:r>
              <a:rPr lang="el-GR" dirty="0"/>
              <a:t>Με μια λογική χρήση μπορείτε να βάλετε το 10% της βιβλιογραφίας  σας, βάζοντας πρώτα το όνομα του Συγγραφέα. Π.χ. Δαπόντες, Ν. (2000). </a:t>
            </a:r>
            <a:r>
              <a:rPr lang="el-GR" b="1" dirty="0"/>
              <a:t>Η Φυσική στις αρχές του περασμένου αιώνα. </a:t>
            </a:r>
            <a:r>
              <a:rPr lang="en-US" b="1" dirty="0">
                <a:hlinkClick r:id="rId2"/>
              </a:rPr>
              <a:t>http://www.dapontes.gr/</a:t>
            </a:r>
            <a:r>
              <a:rPr lang="el-GR" b="1" dirty="0"/>
              <a:t> </a:t>
            </a:r>
          </a:p>
          <a:p>
            <a:endParaRPr lang="el-GR" b="1" dirty="0"/>
          </a:p>
          <a:p>
            <a:r>
              <a:rPr lang="el-GR" sz="2800" dirty="0"/>
              <a:t>3. Κείμενα ανώνυμα.  Ξεχάστε τα!!!!!!!!!</a:t>
            </a:r>
          </a:p>
          <a:p>
            <a:pPr marL="342900" indent="-342900">
              <a:buAutoNum type="arabicPeriod"/>
            </a:pPr>
            <a:endParaRPr lang="el-GR" dirty="0"/>
          </a:p>
          <a:p>
            <a:pPr marL="342900" indent="-342900"/>
            <a:r>
              <a:rPr lang="el-GR" sz="2400" b="1" dirty="0"/>
              <a:t>Εν πάσει περιπτώσει.... Κάθε 5-10 σειρές βάζετε και μία βιβλ. αναφορά, φροντίζοντας να εναλλάσονται οι βιβλιογραφικές αναφορές σε μία σελίδα. Δηλ. δεν βάζετε 2-3 φορές την ίδια βιβλ. Αναφορά.</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611560" y="1772816"/>
            <a:ext cx="792088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2.  </a:t>
            </a:r>
            <a:r>
              <a:rPr kumimoji="0" lang="el-GR" sz="1200" b="0"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Τα επιστημονικά αλλά και φιλοσοφικά ερωτήματα που μπήκαν τον 20ο αιώνα εξ' αιτίας της κβαντικής Φυσικής είναι περίπου  τα εξής:</a:t>
            </a:r>
            <a:endParaRPr kumimoji="0" lang="el-GR" sz="900" b="0" i="0" u="none" strike="noStrike" cap="none" normalizeH="0" baseline="0" dirty="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Υπάρχουν τα μικρότερα σωματίδια, ηλεκτρόνια, φωτόνια κ.λ.π., ανεξάρτητα της ανθρώπινης ύπαρξης και παρατήρησης;</a:t>
            </a:r>
            <a:endParaRPr kumimoji="0" lang="el-GR" sz="900" b="0" i="0" u="none" strike="noStrike" cap="none" normalizeH="0" baseline="0" dirty="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Αν ναι, τότε μπορούμε να κατανοήσουμε τη δομή και την εξέλιξη των υποατομικών οντοτήτων και των φαινομένων;</a:t>
            </a:r>
            <a:endParaRPr kumimoji="0" lang="el-GR" sz="900" b="0" i="0" u="none" strike="noStrike" cap="none" normalizeH="0" baseline="0" dirty="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Πρέπει οι </a:t>
            </a:r>
            <a:r>
              <a:rPr kumimoji="0" lang="el-GR"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hlinkClick r:id="rId2" tooltip="Φυσικός Νόμος"/>
              </a:rPr>
              <a:t>φυσικοί νόμοι</a:t>
            </a:r>
            <a:r>
              <a:rPr kumimoji="0" lang="el-GR" sz="1200" b="0"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 να διαμορφωθούν έτσι ώστε για κάθε παρατηρήσιμο φαινόμενο να υπάρχει τουλάχιστον μια αιτία που το προκάλεσε;</a:t>
            </a:r>
            <a:endParaRPr kumimoji="0" lang="el-GR" sz="900" b="0" i="0" u="none" strike="noStrike" cap="none" normalizeH="0" baseline="0" dirty="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Οι αντίπαλοι της κβαντικής αναιτιοκρατίας (</a:t>
            </a:r>
            <a:r>
              <a:rPr kumimoji="0" lang="en-US" sz="1200" b="0"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Planck</a:t>
            </a:r>
            <a:r>
              <a:rPr kumimoji="0" lang="el-GR" sz="1200" b="0"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 </a:t>
            </a:r>
            <a:r>
              <a:rPr kumimoji="0" lang="en-US" sz="1200" b="0"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Einstein</a:t>
            </a:r>
            <a:r>
              <a:rPr kumimoji="0" lang="el-GR" sz="1200" b="0"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 </a:t>
            </a:r>
            <a:r>
              <a:rPr kumimoji="0" lang="en-US" sz="1200" b="0" i="0" u="none" strike="noStrike" cap="none" normalizeH="0" baseline="0" dirty="0" err="1">
                <a:ln>
                  <a:noFill/>
                </a:ln>
                <a:solidFill>
                  <a:schemeClr val="tx1"/>
                </a:solidFill>
                <a:effectLst/>
                <a:latin typeface="Arial" pitchFamily="34" charset="0"/>
                <a:ea typeface="Times New Roman" pitchFamily="18" charset="0"/>
                <a:cs typeface="Times New Roman" pitchFamily="18" charset="0"/>
              </a:rPr>
              <a:t>Erhenfest</a:t>
            </a:r>
            <a:r>
              <a:rPr kumimoji="0" lang="el-GR" sz="1200" b="0"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 </a:t>
            </a:r>
            <a:r>
              <a:rPr kumimoji="0" lang="en-US" sz="1200" b="0"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De Broglie</a:t>
            </a:r>
            <a:r>
              <a:rPr kumimoji="0" lang="el-GR" sz="1200" b="0"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 </a:t>
            </a:r>
            <a:r>
              <a:rPr kumimoji="0" lang="en-US" sz="1200" b="0" i="0" u="none" strike="noStrike" cap="none" normalizeH="0" baseline="0" dirty="0" err="1">
                <a:ln>
                  <a:noFill/>
                </a:ln>
                <a:solidFill>
                  <a:schemeClr val="tx1"/>
                </a:solidFill>
                <a:effectLst/>
                <a:latin typeface="Arial" pitchFamily="34" charset="0"/>
                <a:ea typeface="Times New Roman" pitchFamily="18" charset="0"/>
                <a:cs typeface="Times New Roman" pitchFamily="18" charset="0"/>
              </a:rPr>
              <a:t>Schroedinger</a:t>
            </a:r>
            <a:r>
              <a:rPr kumimoji="0" lang="el-GR" sz="1200" b="0"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 απάντησαν θετικά και στα τρία ερωτήματα. </a:t>
            </a:r>
            <a:endParaRPr kumimoji="0" lang="el-GR" sz="900" b="0" i="0" u="none" strike="noStrike" cap="none" normalizeH="0" baseline="0" dirty="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Οι δημιουργοί όμως και απολογητές της Κβαντικής Θεωρίας (</a:t>
            </a:r>
            <a:r>
              <a:rPr kumimoji="0" lang="en-US" sz="1200" b="0"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Born</a:t>
            </a:r>
            <a:r>
              <a:rPr kumimoji="0" lang="el-GR" sz="1200" b="0"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 </a:t>
            </a:r>
            <a:r>
              <a:rPr kumimoji="0" lang="en-US" sz="1200" b="0"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Bohr</a:t>
            </a:r>
            <a:r>
              <a:rPr kumimoji="0" lang="el-GR" sz="1200" b="0"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 </a:t>
            </a:r>
            <a:r>
              <a:rPr kumimoji="0" lang="en-US" sz="1200" b="0"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Heisenberg</a:t>
            </a:r>
            <a:r>
              <a:rPr kumimoji="0" lang="el-GR" sz="1200" b="0"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 </a:t>
            </a:r>
            <a:r>
              <a:rPr kumimoji="0" lang="en-US" sz="1200" b="0"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Pauli</a:t>
            </a:r>
            <a:r>
              <a:rPr kumimoji="0" lang="el-GR" sz="1200" b="0"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 </a:t>
            </a:r>
            <a:r>
              <a:rPr kumimoji="0" lang="en-US" sz="1200" b="0"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Dirac</a:t>
            </a:r>
            <a:r>
              <a:rPr kumimoji="0" lang="el-GR" sz="1200" b="0"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 απάντησαν αρνητικά και στα τρία ερωτήματα. </a:t>
            </a:r>
            <a:endParaRPr kumimoji="0" lang="el-GR" sz="900" b="0" i="0" u="none" strike="noStrike" cap="none" normalizeH="0" baseline="0" dirty="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Τα επιστημολογικά και φιλοσοφικά ερωτήματα συνδέθηκαν λοιπόν με την ισχύ της αιτιότητας, της τοπικότητας και του ρεαλισμού στην Κβαντική Φυσική.</a:t>
            </a:r>
            <a:endParaRPr kumimoji="0" lang="el-GR" sz="900" b="0" i="0" u="none" strike="noStrike" cap="none" normalizeH="0" baseline="0" dirty="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a:ln>
                  <a:noFill/>
                </a:ln>
                <a:solidFill>
                  <a:schemeClr val="tx1"/>
                </a:solidFill>
                <a:effectLst/>
                <a:latin typeface="Arial" pitchFamily="34" charset="0"/>
                <a:ea typeface="Times New Roman" pitchFamily="18" charset="0"/>
                <a:cs typeface="Times New Roman" pitchFamily="18" charset="0"/>
              </a:rPr>
              <a:t>Το πρόβλημα της αιτιότητας (τα φαινόμενα προκαλούνται από ορισμένες αιτίες) και το πρόβλημα της αιτιοκρατίας ή ντετερμινισμού (οι αιτίες καθορίζουν με ένα ορισμένο τρόπο το αποτέλεσμα) είναι ένα πανάρχαιο φιλοσοφικό πρόβλημα. </a:t>
            </a:r>
            <a:endParaRPr kumimoji="0" lang="el-GR"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a:ln>
                  <a:noFill/>
                </a:ln>
                <a:solidFill>
                  <a:schemeClr val="tx1"/>
                </a:solidFill>
                <a:effectLst/>
                <a:latin typeface="Arial" pitchFamily="34" charset="0"/>
                <a:ea typeface="Times New Roman" pitchFamily="18" charset="0"/>
                <a:cs typeface="Arial" pitchFamily="34" charset="0"/>
              </a:rPr>
              <a:t>Όμως υπάρχει και το πρόβλημα της τοπικότητας, δηλαδή της ταχύτητας διάδοσης των φυσικών αλληλεπιδράσεων. Η λεγόμενη "μη-τοπικότητα" είναι μια από τις πλέον παράξενες προβλέψεις της κβαντικής θεωρίας, και προβλέπει ότι, γεγονότα που </a:t>
            </a:r>
            <a:endParaRPr kumimoji="0" lang="el-GR" sz="1800" b="0" i="0" u="none" strike="noStrike" cap="none" normalizeH="0" baseline="0" dirty="0">
              <a:ln>
                <a:noFill/>
              </a:ln>
              <a:solidFill>
                <a:schemeClr val="tx1"/>
              </a:solidFill>
              <a:effectLst/>
              <a:latin typeface="Arial" pitchFamily="34" charset="0"/>
              <a:cs typeface="Arial" pitchFamily="34" charset="0"/>
            </a:endParaRPr>
          </a:p>
        </p:txBody>
      </p:sp>
      <p:sp>
        <p:nvSpPr>
          <p:cNvPr id="5" name="Title 4"/>
          <p:cNvSpPr>
            <a:spLocks noGrp="1"/>
          </p:cNvSpPr>
          <p:nvPr>
            <p:ph type="title"/>
          </p:nvPr>
        </p:nvSpPr>
        <p:spPr/>
        <p:txBody>
          <a:bodyPr>
            <a:normAutofit/>
          </a:bodyPr>
          <a:lstStyle/>
          <a:p>
            <a:r>
              <a:rPr lang="el-GR" sz="2800" dirty="0"/>
              <a:t>Άνοιγμα συχνών παραγράφων.....ΛΑΘΟΣ!</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5749</TotalTime>
  <Words>2414</Words>
  <Application>Microsoft Office PowerPoint</Application>
  <PresentationFormat>Προβολή στην οθόνη (4:3)</PresentationFormat>
  <Paragraphs>83</Paragraphs>
  <Slides>12</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12</vt:i4>
      </vt:variant>
    </vt:vector>
  </HeadingPairs>
  <TitlesOfParts>
    <vt:vector size="17" baseType="lpstr">
      <vt:lpstr>Arial</vt:lpstr>
      <vt:lpstr>Calibri</vt:lpstr>
      <vt:lpstr>Cambria</vt:lpstr>
      <vt:lpstr>Times New Roman</vt:lpstr>
      <vt:lpstr>Office Theme</vt:lpstr>
      <vt:lpstr>Μερικές γενικές οδηγίες για τη συγγραφή των ΓΕ και της Διπλωματικής</vt:lpstr>
      <vt:lpstr>Περιεχόμενο- Σκελετός Διπλωματικής (ΔΕ). Π.χ. «Το Απολιθωμένο Δάσος της Μυτιλήνης ως Διδακτικό εργαλείο Μουσειακής Εκπαίδευσης για την διδασκαλία της Εξέλιξης μέσω ΝΤ» </vt:lpstr>
      <vt:lpstr>Παρουσίαση του PowerPoint</vt:lpstr>
      <vt:lpstr>ΠΟΥ ΒΡΙΣΚΕΤΕ ΒΙΒΛΙΟΓΡΑΦΙΑ; Α. ΔΙΔΚΑΤΟΡΙΚΑ, Άλλες Διπλωματικές- ΕΑΠ, ΕΚΠΑ, ΑΠΘ, ΚΛΠ</vt:lpstr>
      <vt:lpstr>ΠΟΥ ΒΡΙΣΚΕΤΕ ΒΙΒΛΙΟΓΡΑΦΙΑ; Β. Πρακτικά συνεδρίων</vt:lpstr>
      <vt:lpstr>Ένα άλλο κόλπο είναι να βρούμε ένα πρόσφατο σχετικό άρθρο, να πάμε στο τέλος και να βρούμε τη βιβλιογραφία: Προσοχή στις Δημοσιεύσεις- εργασίες και στα κεφάλαια βιβλίων</vt:lpstr>
      <vt:lpstr>Πώς θα την παραθέσω στη βιβλιογραφία στο τέλος;</vt:lpstr>
      <vt:lpstr>Τί θα κάνω με τη βιβλιογραφία που βρίσκω στο διαδίκτυο; </vt:lpstr>
      <vt:lpstr>Άνοιγμα συχνών παραγράφων.....ΛΑΘΟΣ!</vt:lpstr>
      <vt:lpstr>ΛΑΘΗ ΑΠΟ ΑΠΟΣΠΑΣΜΑ ΓΕ ή Διπλωματικής: 1.  Έχει χρησιμοποιήσει 3 διαφορετικές γραμματοσειρές! 2. Λάθος στις παραγράφους. 3. Δεν έχει βιβλ. Αναφορά σε κάθε 10 σειρές. </vt:lpstr>
      <vt:lpstr>Ένα καλό παράδειγμα παράθεσης της βιβλιογραφίας μέσα στο κείμενο... Τί το καλό έχει; -Σωστό format, -Πυκνή και συχνή παράθεση βιβλιογραφικών αναφορών- Λάθος η επανάληψη του Losse δύο φορές στη σειρά! </vt:lpstr>
      <vt:lpstr>Λάθος και σωστή παράθεση στο τέλος!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Άνοιγμα συνχών παραγράφων.....</dc:title>
  <dc:creator>Kyriacos</dc:creator>
  <cp:lastModifiedBy>kathanas@o365.uoa.gr</cp:lastModifiedBy>
  <cp:revision>98</cp:revision>
  <dcterms:created xsi:type="dcterms:W3CDTF">2011-05-11T08:27:37Z</dcterms:created>
  <dcterms:modified xsi:type="dcterms:W3CDTF">2021-05-14T09:49:05Z</dcterms:modified>
</cp:coreProperties>
</file>