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9"/>
  </p:notesMasterIdLst>
  <p:sldIdLst>
    <p:sldId id="429" r:id="rId2"/>
    <p:sldId id="416" r:id="rId3"/>
    <p:sldId id="430" r:id="rId4"/>
    <p:sldId id="431" r:id="rId5"/>
    <p:sldId id="432" r:id="rId6"/>
    <p:sldId id="433" r:id="rId7"/>
    <p:sldId id="260" r:id="rId8"/>
    <p:sldId id="434" r:id="rId9"/>
    <p:sldId id="435" r:id="rId10"/>
    <p:sldId id="436" r:id="rId11"/>
    <p:sldId id="437" r:id="rId12"/>
    <p:sldId id="438" r:id="rId13"/>
    <p:sldId id="439" r:id="rId14"/>
    <p:sldId id="441" r:id="rId15"/>
    <p:sldId id="420" r:id="rId16"/>
    <p:sldId id="421" r:id="rId17"/>
    <p:sldId id="422" r:id="rId18"/>
    <p:sldId id="423" r:id="rId19"/>
    <p:sldId id="424" r:id="rId20"/>
    <p:sldId id="338" r:id="rId21"/>
    <p:sldId id="409" r:id="rId22"/>
    <p:sldId id="339" r:id="rId23"/>
    <p:sldId id="345" r:id="rId24"/>
    <p:sldId id="346" r:id="rId25"/>
    <p:sldId id="347" r:id="rId26"/>
    <p:sldId id="350" r:id="rId27"/>
    <p:sldId id="351" r:id="rId28"/>
    <p:sldId id="353" r:id="rId29"/>
    <p:sldId id="354" r:id="rId30"/>
    <p:sldId id="355" r:id="rId31"/>
    <p:sldId id="360" r:id="rId32"/>
    <p:sldId id="370" r:id="rId33"/>
    <p:sldId id="415" r:id="rId34"/>
    <p:sldId id="261" r:id="rId35"/>
    <p:sldId id="301" r:id="rId36"/>
    <p:sldId id="302" r:id="rId37"/>
    <p:sldId id="332" r:id="rId38"/>
    <p:sldId id="333" r:id="rId39"/>
    <p:sldId id="334" r:id="rId40"/>
    <p:sldId id="335" r:id="rId41"/>
    <p:sldId id="336" r:id="rId42"/>
    <p:sldId id="337" r:id="rId43"/>
    <p:sldId id="443" r:id="rId44"/>
    <p:sldId id="444" r:id="rId45"/>
    <p:sldId id="340" r:id="rId46"/>
    <p:sldId id="341" r:id="rId47"/>
    <p:sldId id="445" r:id="rId4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nas@o365.uoa.gr" initials="k" lastIdx="2" clrIdx="0">
    <p:extLst>
      <p:ext uri="{19B8F6BF-5375-455C-9EA6-DF929625EA0E}">
        <p15:presenceInfo xmlns:p15="http://schemas.microsoft.com/office/powerpoint/2012/main" userId="kathanas@o365.uoa.g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22" autoAdjust="0"/>
    <p:restoredTop sz="86399" autoAdjust="0"/>
  </p:normalViewPr>
  <p:slideViewPr>
    <p:cSldViewPr>
      <p:cViewPr varScale="1">
        <p:scale>
          <a:sx n="90" d="100"/>
          <a:sy n="90" d="100"/>
        </p:scale>
        <p:origin x="402" y="66"/>
      </p:cViewPr>
      <p:guideLst>
        <p:guide orient="horz" pos="2160"/>
        <p:guide pos="2880"/>
      </p:guideLst>
    </p:cSldViewPr>
  </p:slideViewPr>
  <p:outlineViewPr>
    <p:cViewPr>
      <p:scale>
        <a:sx n="33" d="100"/>
        <a:sy n="33" d="100"/>
      </p:scale>
      <p:origin x="0" y="-919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tx>
            <c:v>Φυσική</c:v>
          </c:tx>
          <c:invertIfNegative val="0"/>
          <c:val>
            <c:numLit>
              <c:formatCode>General</c:formatCode>
              <c:ptCount val="1"/>
              <c:pt idx="0">
                <c:v>2500</c:v>
              </c:pt>
            </c:numLit>
          </c:val>
          <c:extLst>
            <c:ext xmlns:c16="http://schemas.microsoft.com/office/drawing/2014/chart" uri="{C3380CC4-5D6E-409C-BE32-E72D297353CC}">
              <c16:uniqueId val="{00000000-8EDF-4BF0-9E62-963917F4E990}"/>
            </c:ext>
          </c:extLst>
        </c:ser>
        <c:ser>
          <c:idx val="1"/>
          <c:order val="1"/>
          <c:tx>
            <c:v>Χημεία</c:v>
          </c:tx>
          <c:invertIfNegative val="0"/>
          <c:val>
            <c:numLit>
              <c:formatCode>General</c:formatCode>
              <c:ptCount val="1"/>
              <c:pt idx="0">
                <c:v>2000</c:v>
              </c:pt>
            </c:numLit>
          </c:val>
          <c:extLst>
            <c:ext xmlns:c16="http://schemas.microsoft.com/office/drawing/2014/chart" uri="{C3380CC4-5D6E-409C-BE32-E72D297353CC}">
              <c16:uniqueId val="{00000001-8EDF-4BF0-9E62-963917F4E990}"/>
            </c:ext>
          </c:extLst>
        </c:ser>
        <c:ser>
          <c:idx val="2"/>
          <c:order val="2"/>
          <c:tx>
            <c:v>Βιολογία</c:v>
          </c:tx>
          <c:invertIfNegative val="0"/>
          <c:val>
            <c:numLit>
              <c:formatCode>General</c:formatCode>
              <c:ptCount val="1"/>
              <c:pt idx="0">
                <c:v>800</c:v>
              </c:pt>
            </c:numLit>
          </c:val>
          <c:extLst>
            <c:ext xmlns:c16="http://schemas.microsoft.com/office/drawing/2014/chart" uri="{C3380CC4-5D6E-409C-BE32-E72D297353CC}">
              <c16:uniqueId val="{00000002-8EDF-4BF0-9E62-963917F4E990}"/>
            </c:ext>
          </c:extLst>
        </c:ser>
        <c:ser>
          <c:idx val="3"/>
          <c:order val="3"/>
          <c:tx>
            <c:v>Γεωλογία</c:v>
          </c:tx>
          <c:invertIfNegative val="0"/>
          <c:val>
            <c:numLit>
              <c:formatCode>General</c:formatCode>
              <c:ptCount val="1"/>
              <c:pt idx="0">
                <c:v>100</c:v>
              </c:pt>
            </c:numLit>
          </c:val>
          <c:extLst>
            <c:ext xmlns:c16="http://schemas.microsoft.com/office/drawing/2014/chart" uri="{C3380CC4-5D6E-409C-BE32-E72D297353CC}">
              <c16:uniqueId val="{00000003-8EDF-4BF0-9E62-963917F4E990}"/>
            </c:ext>
          </c:extLst>
        </c:ser>
        <c:dLbls>
          <c:showLegendKey val="0"/>
          <c:showVal val="0"/>
          <c:showCatName val="0"/>
          <c:showSerName val="0"/>
          <c:showPercent val="0"/>
          <c:showBubbleSize val="0"/>
        </c:dLbls>
        <c:gapWidth val="150"/>
        <c:axId val="70882432"/>
        <c:axId val="70883968"/>
      </c:barChart>
      <c:catAx>
        <c:axId val="70882432"/>
        <c:scaling>
          <c:orientation val="minMax"/>
        </c:scaling>
        <c:delete val="1"/>
        <c:axPos val="b"/>
        <c:majorTickMark val="none"/>
        <c:minorTickMark val="none"/>
        <c:tickLblPos val="none"/>
        <c:crossAx val="70883968"/>
        <c:crosses val="autoZero"/>
        <c:auto val="0"/>
        <c:lblAlgn val="ctr"/>
        <c:lblOffset val="100"/>
        <c:noMultiLvlLbl val="0"/>
      </c:catAx>
      <c:valAx>
        <c:axId val="70883968"/>
        <c:scaling>
          <c:orientation val="minMax"/>
        </c:scaling>
        <c:delete val="0"/>
        <c:axPos val="l"/>
        <c:majorGridlines/>
        <c:numFmt formatCode="General" sourceLinked="1"/>
        <c:majorTickMark val="none"/>
        <c:minorTickMark val="none"/>
        <c:tickLblPos val="nextTo"/>
        <c:crossAx val="70882432"/>
        <c:crosses val="autoZero"/>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2464A3-B4CD-443B-815D-ADD4778BEC9B}" type="datetimeFigureOut">
              <a:rPr lang="el-GR" smtClean="0"/>
              <a:pPr/>
              <a:t>11/4/2025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B6D797-B3A0-44F0-8616-BD39AF84269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17832996-0880-49C2-9214-B179496D15BF}" type="slidenum">
              <a:rPr lang="el-GR" smtClean="0"/>
              <a:pPr>
                <a:defRPr/>
              </a:pPr>
              <a:t>7</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46</a:t>
            </a:fld>
            <a:endParaRPr lang="el-GR"/>
          </a:p>
        </p:txBody>
      </p:sp>
    </p:spTree>
    <p:extLst>
      <p:ext uri="{BB962C8B-B14F-4D97-AF65-F5344CB8AC3E}">
        <p14:creationId xmlns:p14="http://schemas.microsoft.com/office/powerpoint/2010/main" val="81445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Εννοιολογικοί Χάρτες ως Διδακτικό εργαλείο. Ιστορία της Επιστήμης, Επιστημονικές Διαμάχες. Άλλες διδακτικές πρακτικές= ΧΕ, </a:t>
            </a:r>
            <a:r>
              <a:rPr lang="en-US" dirty="0"/>
              <a:t>Project, </a:t>
            </a:r>
            <a:r>
              <a:rPr lang="el-GR" dirty="0"/>
              <a:t>Εποικοδομητική Πρακτική, Διερεύνηση, </a:t>
            </a:r>
            <a:r>
              <a:rPr lang="el-GR" dirty="0" err="1"/>
              <a:t>Ανακαλυπτική</a:t>
            </a:r>
            <a:r>
              <a:rPr lang="el-GR" dirty="0"/>
              <a:t> διδασκαλία, ΜΕΠ, </a:t>
            </a:r>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8</a:t>
            </a:fld>
            <a:endParaRPr lang="el-GR"/>
          </a:p>
        </p:txBody>
      </p:sp>
    </p:spTree>
    <p:extLst>
      <p:ext uri="{BB962C8B-B14F-4D97-AF65-F5344CB8AC3E}">
        <p14:creationId xmlns:p14="http://schemas.microsoft.com/office/powerpoint/2010/main" val="1961702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xfrm>
            <a:off x="914400" y="3886200"/>
            <a:ext cx="5029200" cy="4724400"/>
          </a:xfrm>
          <a:noFill/>
          <a:ln/>
        </p:spPr>
        <p:txBody>
          <a:bodyPr/>
          <a:lstStyle/>
          <a:p>
            <a:pPr eaLnBrk="1" hangingPunct="1"/>
            <a:endParaRPr lang="en-US" sz="1000"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914400" y="3886200"/>
            <a:ext cx="5029200" cy="4343400"/>
          </a:xfrm>
          <a:noFill/>
          <a:ln/>
        </p:spPr>
        <p:txBody>
          <a:bodyPr/>
          <a:lstStyle/>
          <a:p>
            <a:pPr eaLnBrk="1" hangingPunct="1"/>
            <a:endParaRPr lang="en-US"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F097EB2-E254-4029-8FEE-837DA9FC06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ED2D6FB-8C61-4A91-A555-1C7410B851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368C1023-4AFF-4829-B489-819C6923B29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8F3272-0A2C-436E-9151-21FC4A808CDA}" type="slidenum">
              <a:rPr lang="el-GR" altLang="en-US">
                <a:latin typeface="Calibri" panose="020F0502020204030204" pitchFamily="34" charset="0"/>
              </a:rPr>
              <a:pPr eaLnBrk="1" hangingPunct="1"/>
              <a:t>16</a:t>
            </a:fld>
            <a:endParaRPr lang="el-GR"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99189DC-7A1F-41B6-B490-653572A84D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06F3C98-BABA-4A2F-A6D2-85EC636D8A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285BD1D5-53B0-469F-BFEE-F29BF956E0A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24C9A9-DD99-4503-83DC-74BF12CF4D4D}" type="slidenum">
              <a:rPr lang="el-GR" altLang="en-US">
                <a:latin typeface="Calibri" panose="020F0502020204030204" pitchFamily="34" charset="0"/>
              </a:rPr>
              <a:pPr eaLnBrk="1" hangingPunct="1"/>
              <a:t>18</a:t>
            </a:fld>
            <a:endParaRPr lang="el-GR"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32</a:t>
            </a:fld>
            <a:endParaRPr lang="el-GR"/>
          </a:p>
        </p:txBody>
      </p:sp>
    </p:spTree>
    <p:extLst>
      <p:ext uri="{BB962C8B-B14F-4D97-AF65-F5344CB8AC3E}">
        <p14:creationId xmlns:p14="http://schemas.microsoft.com/office/powerpoint/2010/main" val="36806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D153D9-169F-4598-ACCD-63DAC0E99E46}" type="slidenum">
              <a:rPr lang="el-GR" smtClean="0"/>
              <a:pPr fontAlgn="base">
                <a:spcBef>
                  <a:spcPct val="0"/>
                </a:spcBef>
                <a:spcAft>
                  <a:spcPct val="0"/>
                </a:spcAft>
                <a:defRPr/>
              </a:pPr>
              <a:t>34</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44</a:t>
            </a:fld>
            <a:endParaRPr lang="el-GR"/>
          </a:p>
        </p:txBody>
      </p:sp>
    </p:spTree>
    <p:extLst>
      <p:ext uri="{BB962C8B-B14F-4D97-AF65-F5344CB8AC3E}">
        <p14:creationId xmlns:p14="http://schemas.microsoft.com/office/powerpoint/2010/main" val="2663561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6F36A90A-AF4D-456F-B8E4-DCAE7A944ED2}" type="datetimeFigureOut">
              <a:rPr lang="el-GR" smtClean="0"/>
              <a:pPr/>
              <a:t>11/4/2025</a:t>
            </a:fld>
            <a:endParaRPr lang="el-G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91F25C74-0AEC-48AC-A6DA-90E2591965E8}" type="slidenum">
              <a:rPr lang="el-GR" smtClean="0"/>
              <a:pPr/>
              <a:t>‹#›</a:t>
            </a:fld>
            <a:endParaRPr lang="el-GR"/>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36A90A-AF4D-456F-B8E4-DCAE7A944ED2}" type="datetimeFigureOut">
              <a:rPr lang="el-GR" smtClean="0"/>
              <a:pPr/>
              <a:t>11/4/2025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F25C74-0AEC-48AC-A6DA-90E2591965E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36A90A-AF4D-456F-B8E4-DCAE7A944ED2}" type="datetimeFigureOut">
              <a:rPr lang="el-GR" smtClean="0"/>
              <a:pPr/>
              <a:t>11/4/2025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F25C74-0AEC-48AC-A6DA-90E2591965E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36A90A-AF4D-456F-B8E4-DCAE7A944ED2}" type="datetimeFigureOut">
              <a:rPr lang="el-GR" smtClean="0"/>
              <a:pPr/>
              <a:t>11/4/2025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F25C74-0AEC-48AC-A6DA-90E2591965E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6F36A90A-AF4D-456F-B8E4-DCAE7A944ED2}" type="datetimeFigureOut">
              <a:rPr lang="el-GR" smtClean="0"/>
              <a:pPr/>
              <a:t>11/4/2025</a:t>
            </a:fld>
            <a:endParaRPr lang="el-GR"/>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91F25C74-0AEC-48AC-A6DA-90E2591965E8}" type="slidenum">
              <a:rPr lang="el-GR" smtClean="0"/>
              <a:pPr/>
              <a:t>‹#›</a:t>
            </a:fld>
            <a:endParaRPr lang="el-GR"/>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F36A90A-AF4D-456F-B8E4-DCAE7A944ED2}" type="datetimeFigureOut">
              <a:rPr lang="el-GR" smtClean="0"/>
              <a:pPr/>
              <a:t>11/4/2025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8641080" y="6514568"/>
            <a:ext cx="464288" cy="274320"/>
          </a:xfrm>
        </p:spPr>
        <p:txBody>
          <a:bodyPr/>
          <a:lstStyle/>
          <a:p>
            <a:fld id="{91F25C74-0AEC-48AC-A6DA-90E2591965E8}" type="slidenum">
              <a:rPr lang="el-GR" smtClean="0"/>
              <a:pPr/>
              <a:t>‹#›</a:t>
            </a:fld>
            <a:endParaRPr lang="el-GR"/>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F36A90A-AF4D-456F-B8E4-DCAE7A944ED2}" type="datetimeFigureOut">
              <a:rPr lang="el-GR" smtClean="0"/>
              <a:pPr/>
              <a:t>11/4/2025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a:xfrm>
            <a:off x="8641080" y="6514568"/>
            <a:ext cx="464288" cy="274320"/>
          </a:xfrm>
        </p:spPr>
        <p:txBody>
          <a:bodyPr/>
          <a:lstStyle/>
          <a:p>
            <a:fld id="{91F25C74-0AEC-48AC-A6DA-90E2591965E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F36A90A-AF4D-456F-B8E4-DCAE7A944ED2}" type="datetimeFigureOut">
              <a:rPr lang="el-GR" smtClean="0"/>
              <a:pPr/>
              <a:t>11/4/2025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1F25C74-0AEC-48AC-A6DA-90E2591965E8}" type="slidenum">
              <a:rPr lang="el-GR" smtClean="0"/>
              <a:pPr/>
              <a:t>‹#›</a:t>
            </a:fld>
            <a:endParaRPr lang="el-G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6A90A-AF4D-456F-B8E4-DCAE7A944ED2}" type="datetimeFigureOut">
              <a:rPr lang="el-GR" smtClean="0"/>
              <a:pPr/>
              <a:t>11/4/2025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1F25C74-0AEC-48AC-A6DA-90E2591965E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6F36A90A-AF4D-456F-B8E4-DCAE7A944ED2}" type="datetimeFigureOut">
              <a:rPr lang="el-GR" smtClean="0"/>
              <a:pPr/>
              <a:t>11/4/2025</a:t>
            </a:fld>
            <a:endParaRPr lang="el-GR"/>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91F25C74-0AEC-48AC-A6DA-90E2591965E8}" type="slidenum">
              <a:rPr lang="el-GR" smtClean="0"/>
              <a:pPr/>
              <a:t>‹#›</a:t>
            </a:fld>
            <a:endParaRPr lang="el-GR"/>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6F36A90A-AF4D-456F-B8E4-DCAE7A944ED2}" type="datetimeFigureOut">
              <a:rPr lang="el-GR" smtClean="0"/>
              <a:pPr/>
              <a:t>11/4/2025</a:t>
            </a:fld>
            <a:endParaRPr lang="el-GR"/>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91F25C74-0AEC-48AC-A6DA-90E2591965E8}" type="slidenum">
              <a:rPr lang="el-GR" smtClean="0"/>
              <a:pPr/>
              <a:t>‹#›</a:t>
            </a:fld>
            <a:endParaRPr lang="el-GR"/>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l-G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6F36A90A-AF4D-456F-B8E4-DCAE7A944ED2}" type="datetimeFigureOut">
              <a:rPr lang="el-GR" smtClean="0"/>
              <a:pPr/>
              <a:t>11/4/2025</a:t>
            </a:fld>
            <a:endParaRPr lang="el-G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91F25C74-0AEC-48AC-A6DA-90E2591965E8}" type="slidenum">
              <a:rPr lang="el-GR" smtClean="0"/>
              <a:pPr/>
              <a:t>‹#›</a:t>
            </a:fld>
            <a:endParaRPr lang="el-G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ipn.uni-kiel.de/aktuell/stcse/stcse.html" TargetMode="Externa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A96A02-E407-4869-8802-110BE5BADE4D}"/>
              </a:ext>
            </a:extLst>
          </p:cNvPr>
          <p:cNvSpPr>
            <a:spLocks noGrp="1"/>
          </p:cNvSpPr>
          <p:nvPr>
            <p:ph type="ctrTitle"/>
          </p:nvPr>
        </p:nvSpPr>
        <p:spPr>
          <a:xfrm>
            <a:off x="464234" y="381001"/>
            <a:ext cx="8229600" cy="1967879"/>
          </a:xfrm>
        </p:spPr>
        <p:txBody>
          <a:bodyPr>
            <a:noAutofit/>
          </a:bodyPr>
          <a:lstStyle/>
          <a:p>
            <a:pPr algn="ctr"/>
            <a:r>
              <a:rPr lang="el-GR" sz="3600" dirty="0"/>
              <a:t>ΔΠΜΣ Παν Θεσσαλίας- Μάθημα #5-2025</a:t>
            </a:r>
            <a:br>
              <a:rPr lang="el-GR" sz="3600" dirty="0"/>
            </a:br>
            <a:endParaRPr lang="en-US" sz="3600" dirty="0"/>
          </a:p>
        </p:txBody>
      </p:sp>
      <p:sp>
        <p:nvSpPr>
          <p:cNvPr id="3" name="Υπότιτλος 2">
            <a:extLst>
              <a:ext uri="{FF2B5EF4-FFF2-40B4-BE49-F238E27FC236}">
                <a16:creationId xmlns:a16="http://schemas.microsoft.com/office/drawing/2014/main" id="{D52DD167-2F0F-4B6A-84AC-AC20016F496B}"/>
              </a:ext>
            </a:extLst>
          </p:cNvPr>
          <p:cNvSpPr>
            <a:spLocks noGrp="1"/>
          </p:cNvSpPr>
          <p:nvPr>
            <p:ph type="subTitle" idx="1"/>
          </p:nvPr>
        </p:nvSpPr>
        <p:spPr>
          <a:xfrm>
            <a:off x="755576" y="2819400"/>
            <a:ext cx="7938258" cy="1752600"/>
          </a:xfrm>
        </p:spPr>
        <p:txBody>
          <a:bodyPr/>
          <a:lstStyle/>
          <a:p>
            <a:pPr marL="514350" indent="-514350" algn="l">
              <a:buAutoNum type="arabicPeriod"/>
            </a:pPr>
            <a:r>
              <a:rPr lang="el-GR" dirty="0"/>
              <a:t>ΔΦΕ ως Εποικοδομητισμός και</a:t>
            </a:r>
          </a:p>
          <a:p>
            <a:pPr marL="514350" indent="-514350" algn="l">
              <a:buAutoNum type="arabicPeriod"/>
            </a:pPr>
            <a:r>
              <a:rPr lang="el-GR" dirty="0"/>
              <a:t>Ως Αλλαγή Παραδείγματος στη Μάθηση και τη διδασκαλία</a:t>
            </a:r>
            <a:endParaRPr lang="en-US" dirty="0"/>
          </a:p>
        </p:txBody>
      </p:sp>
      <p:pic>
        <p:nvPicPr>
          <p:cNvPr id="4" name="Εγγεγραμμένος ήχος">
            <a:hlinkClick r:id="" action="ppaction://media"/>
            <a:extLst>
              <a:ext uri="{FF2B5EF4-FFF2-40B4-BE49-F238E27FC236}">
                <a16:creationId xmlns:a16="http://schemas.microsoft.com/office/drawing/2014/main" id="{01879E9C-0A16-4A04-85E0-07D07AE2F7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76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33450" y="457200"/>
            <a:ext cx="8058150" cy="609600"/>
          </a:xfrm>
        </p:spPr>
        <p:txBody>
          <a:bodyPr>
            <a:normAutofit fontScale="90000"/>
          </a:bodyPr>
          <a:lstStyle/>
          <a:p>
            <a:pPr algn="l" eaLnBrk="1" hangingPunct="1"/>
            <a:r>
              <a:rPr lang="en-US" sz="3600" dirty="0"/>
              <a:t>T</a:t>
            </a:r>
            <a:r>
              <a:rPr lang="el-GR" sz="3600" dirty="0"/>
              <a:t>α στοιχεία του</a:t>
            </a:r>
            <a:r>
              <a:rPr lang="en-US" sz="3600" dirty="0"/>
              <a:t>PROJECT</a:t>
            </a:r>
            <a:endParaRPr lang="en-US" b="1" dirty="0">
              <a:solidFill>
                <a:srgbClr val="000000"/>
              </a:solidFill>
              <a:latin typeface="Times" pitchFamily="1" charset="0"/>
            </a:endParaRPr>
          </a:p>
        </p:txBody>
      </p:sp>
      <p:sp>
        <p:nvSpPr>
          <p:cNvPr id="6147" name="Rectangle 3"/>
          <p:cNvSpPr>
            <a:spLocks noGrp="1" noChangeArrowheads="1"/>
          </p:cNvSpPr>
          <p:nvPr>
            <p:ph type="body" idx="1"/>
          </p:nvPr>
        </p:nvSpPr>
        <p:spPr>
          <a:xfrm>
            <a:off x="179512" y="1268760"/>
            <a:ext cx="8712968" cy="4572000"/>
          </a:xfrm>
        </p:spPr>
        <p:txBody>
          <a:bodyPr>
            <a:normAutofit fontScale="25000" lnSpcReduction="20000"/>
          </a:bodyPr>
          <a:lstStyle/>
          <a:p>
            <a:r>
              <a:rPr lang="el-GR" sz="5500" dirty="0">
                <a:latin typeface="+mj-lt"/>
                <a:cs typeface="Angsana New" panose="02020603050405020304" pitchFamily="18" charset="-34"/>
              </a:rPr>
              <a:t>Ερώτημα: Ξεκίνημα με ένα Ουσιαστικό ερώτημα, με ένα θέμα παρμένο από την καθημερινή πραγματικότητα που αφορά τους ίδιους τους μαθητές για μια σε βάθος διερεύνηση.</a:t>
            </a:r>
            <a:endParaRPr lang="en-US" sz="5500" dirty="0">
              <a:latin typeface="+mj-lt"/>
              <a:cs typeface="Angsana New" panose="02020603050405020304" pitchFamily="18" charset="-34"/>
            </a:endParaRPr>
          </a:p>
          <a:p>
            <a:pPr marL="0" indent="0" eaLnBrk="1" hangingPunct="1">
              <a:buNone/>
            </a:pPr>
            <a:endParaRPr lang="en-US" sz="5500" dirty="0">
              <a:latin typeface="+mj-lt"/>
              <a:cs typeface="Angsana New" panose="02020603050405020304" pitchFamily="18" charset="-34"/>
            </a:endParaRPr>
          </a:p>
          <a:p>
            <a:pPr eaLnBrk="1" hangingPunct="1">
              <a:buFont typeface="Wingdings" pitchFamily="2" charset="2"/>
              <a:buNone/>
            </a:pPr>
            <a:endParaRPr lang="en-US" sz="5500" dirty="0">
              <a:latin typeface="+mj-lt"/>
              <a:cs typeface="Angsana New" panose="02020603050405020304" pitchFamily="18" charset="-34"/>
            </a:endParaRPr>
          </a:p>
          <a:p>
            <a:r>
              <a:rPr lang="el-GR" sz="5500" dirty="0">
                <a:latin typeface="+mj-lt"/>
                <a:cs typeface="Angsana New" panose="02020603050405020304" pitchFamily="18" charset="-34"/>
              </a:rPr>
              <a:t>Σχεδιασμός: Καθορισμός του μέρους του αναλυτικού προγράμματος που θα αφορά το προς διερεύνηση ερώτημα, κάντε μέτοχους τους μαθητές στη διατύπωση του ερωτήματος, στο σχεδιασμό και τη διαδικασία δόμησης του </a:t>
            </a:r>
            <a:r>
              <a:rPr lang="en-US" sz="5500" dirty="0">
                <a:latin typeface="+mj-lt"/>
                <a:cs typeface="Angsana New" panose="02020603050405020304" pitchFamily="18" charset="-34"/>
              </a:rPr>
              <a:t>Project. </a:t>
            </a:r>
          </a:p>
          <a:p>
            <a:pPr eaLnBrk="1" hangingPunct="1"/>
            <a:endParaRPr lang="en-US" sz="5500" dirty="0">
              <a:latin typeface="+mj-lt"/>
              <a:cs typeface="Angsana New" panose="02020603050405020304" pitchFamily="18" charset="-34"/>
            </a:endParaRPr>
          </a:p>
          <a:p>
            <a:pPr eaLnBrk="1" hangingPunct="1">
              <a:buFont typeface="Wingdings" pitchFamily="2" charset="2"/>
              <a:buNone/>
            </a:pPr>
            <a:endParaRPr lang="en-US" sz="5500" dirty="0">
              <a:latin typeface="+mj-lt"/>
              <a:cs typeface="Angsana New" panose="02020603050405020304" pitchFamily="18" charset="-34"/>
            </a:endParaRPr>
          </a:p>
          <a:p>
            <a:r>
              <a:rPr lang="el-GR" sz="5500" dirty="0">
                <a:latin typeface="+mj-lt"/>
                <a:cs typeface="Angsana New" panose="02020603050405020304" pitchFamily="18" charset="-34"/>
              </a:rPr>
              <a:t>Προγραμματισμός: Εκπαιδευτικοί και μαθητές σχεδιάζουν από κοινού ένα χρονοδιάγραμμα για τα επιμέρους στοιχεία του </a:t>
            </a:r>
            <a:r>
              <a:rPr lang="en-US" sz="5500" dirty="0">
                <a:latin typeface="+mj-lt"/>
                <a:cs typeface="Angsana New" panose="02020603050405020304" pitchFamily="18" charset="-34"/>
              </a:rPr>
              <a:t>Project.</a:t>
            </a:r>
          </a:p>
          <a:p>
            <a:pPr marL="0" indent="0" eaLnBrk="1" hangingPunct="1">
              <a:buNone/>
            </a:pPr>
            <a:endParaRPr lang="en-US" sz="5500" dirty="0">
              <a:latin typeface="+mj-lt"/>
              <a:cs typeface="Angsana New" panose="02020603050405020304" pitchFamily="18" charset="-34"/>
            </a:endParaRPr>
          </a:p>
          <a:p>
            <a:pPr eaLnBrk="1" hangingPunct="1">
              <a:buFont typeface="Wingdings" pitchFamily="2" charset="2"/>
              <a:buNone/>
            </a:pPr>
            <a:endParaRPr lang="en-US" sz="5500" dirty="0">
              <a:latin typeface="+mj-lt"/>
              <a:cs typeface="Angsana New" panose="02020603050405020304" pitchFamily="18" charset="-34"/>
            </a:endParaRPr>
          </a:p>
          <a:p>
            <a:r>
              <a:rPr lang="el-GR" sz="5500" dirty="0">
                <a:latin typeface="+mj-lt"/>
                <a:cs typeface="Angsana New" panose="02020603050405020304" pitchFamily="18" charset="-34"/>
              </a:rPr>
              <a:t>Παρακολούθηση: Επιδιώξατε τη διευκόλυνση της διαδικασίας με καθοδήγηση </a:t>
            </a:r>
            <a:r>
              <a:rPr lang="el-GR" sz="5500" dirty="0" err="1">
                <a:latin typeface="+mj-lt"/>
                <a:cs typeface="Angsana New" panose="02020603050405020304" pitchFamily="18" charset="-34"/>
              </a:rPr>
              <a:t>χρησιμοπιώντας</a:t>
            </a:r>
            <a:r>
              <a:rPr lang="el-GR" sz="5500" dirty="0">
                <a:latin typeface="+mj-lt"/>
                <a:cs typeface="Angsana New" panose="02020603050405020304" pitchFamily="18" charset="-34"/>
              </a:rPr>
              <a:t> τονισμένους τίτλους και επικεφαλίδες που να τονίζουν τις επιμέρους δραστηριότητες και στάδια</a:t>
            </a:r>
            <a:r>
              <a:rPr lang="en-US" sz="5500" dirty="0">
                <a:latin typeface="+mj-lt"/>
                <a:cs typeface="Angsana New" panose="02020603050405020304" pitchFamily="18" charset="-34"/>
              </a:rPr>
              <a:t>.</a:t>
            </a:r>
            <a:endParaRPr lang="el-GR" sz="5500" dirty="0">
              <a:latin typeface="+mj-lt"/>
              <a:cs typeface="Angsana New" panose="02020603050405020304" pitchFamily="18" charset="-34"/>
            </a:endParaRPr>
          </a:p>
          <a:p>
            <a:r>
              <a:rPr lang="el-GR" sz="5500" b="1" dirty="0">
                <a:solidFill>
                  <a:srgbClr val="000000"/>
                </a:solidFill>
                <a:latin typeface="+mj-lt"/>
                <a:cs typeface="Angsana New" panose="02020603050405020304" pitchFamily="18" charset="-34"/>
              </a:rPr>
              <a:t>Δράσεις:</a:t>
            </a:r>
            <a:r>
              <a:rPr lang="el-GR" sz="5500" dirty="0">
                <a:solidFill>
                  <a:srgbClr val="000000"/>
                </a:solidFill>
                <a:latin typeface="+mj-lt"/>
                <a:cs typeface="Angsana New" panose="02020603050405020304" pitchFamily="18" charset="-34"/>
              </a:rPr>
              <a:t> </a:t>
            </a:r>
            <a:r>
              <a:rPr lang="el-GR" sz="5500" dirty="0">
                <a:latin typeface="+mj-lt"/>
                <a:cs typeface="Angsana New" panose="02020603050405020304" pitchFamily="18" charset="-34"/>
              </a:rPr>
              <a:t>Επιδιώξατε τη διευκόλυνση της διαδικασίας με καθοδήγηση με χρησιμοποιείστε τονισμένων τίτλων και επικεφαλίδων που να τονίζουν τις επιμέρους δραστηριότητες και στάδια</a:t>
            </a:r>
            <a:r>
              <a:rPr lang="en-US" sz="5500" dirty="0">
                <a:latin typeface="+mj-lt"/>
                <a:cs typeface="Angsana New" panose="02020603050405020304" pitchFamily="18" charset="-34"/>
              </a:rPr>
              <a:t>.</a:t>
            </a:r>
            <a:endParaRPr lang="en-US" sz="5500" dirty="0">
              <a:solidFill>
                <a:srgbClr val="000000"/>
              </a:solidFill>
              <a:latin typeface="+mj-lt"/>
              <a:cs typeface="Angsana New" panose="02020603050405020304" pitchFamily="18" charset="-34"/>
            </a:endParaRPr>
          </a:p>
          <a:p>
            <a:endParaRPr lang="en-US" sz="5500" dirty="0">
              <a:solidFill>
                <a:srgbClr val="000000"/>
              </a:solidFill>
              <a:latin typeface="+mj-lt"/>
              <a:cs typeface="Angsana New" panose="02020603050405020304" pitchFamily="18" charset="-34"/>
            </a:endParaRPr>
          </a:p>
          <a:p>
            <a:pPr eaLnBrk="1" hangingPunct="1"/>
            <a:endParaRPr lang="en-US" sz="5500" dirty="0">
              <a:latin typeface="+mj-lt"/>
              <a:cs typeface="Angsana New" panose="02020603050405020304" pitchFamily="18" charset="-34"/>
            </a:endParaRPr>
          </a:p>
          <a:p>
            <a:pPr eaLnBrk="1" hangingPunct="1">
              <a:buFont typeface="Wingdings" pitchFamily="2" charset="2"/>
              <a:buNone/>
            </a:pPr>
            <a:endParaRPr lang="en-US" sz="5500" dirty="0">
              <a:latin typeface="+mj-lt"/>
              <a:cs typeface="Angsana New" panose="02020603050405020304" pitchFamily="18" charset="-34"/>
            </a:endParaRPr>
          </a:p>
          <a:p>
            <a:r>
              <a:rPr lang="el-GR" sz="5500" dirty="0">
                <a:latin typeface="+mj-lt"/>
                <a:cs typeface="Angsana New" panose="02020603050405020304" pitchFamily="18" charset="-34"/>
              </a:rPr>
              <a:t>Εκτίμηση/Αξιολόγηση: Χρησιμοποιείστε πολλαπλή αξιολόγηση</a:t>
            </a:r>
            <a:r>
              <a:rPr lang="en-US" sz="5500" dirty="0">
                <a:latin typeface="+mj-lt"/>
                <a:cs typeface="Angsana New" panose="02020603050405020304" pitchFamily="18" charset="-34"/>
              </a:rPr>
              <a:t>.</a:t>
            </a:r>
            <a:r>
              <a:rPr lang="el-GR" sz="5500" dirty="0">
                <a:latin typeface="+mj-lt"/>
                <a:cs typeface="Angsana New" panose="02020603050405020304" pitchFamily="18" charset="-34"/>
              </a:rPr>
              <a:t> Χρόνος για </a:t>
            </a:r>
            <a:r>
              <a:rPr lang="el-GR" sz="5500" dirty="0" err="1">
                <a:latin typeface="+mj-lt"/>
                <a:cs typeface="Angsana New" panose="02020603050405020304" pitchFamily="18" charset="-34"/>
              </a:rPr>
              <a:t>αναστοχασμό</a:t>
            </a:r>
            <a:r>
              <a:rPr lang="el-GR" sz="5500" dirty="0">
                <a:latin typeface="+mj-lt"/>
                <a:cs typeface="Angsana New" panose="02020603050405020304" pitchFamily="18" charset="-34"/>
              </a:rPr>
              <a:t>, ανταλλαγή συναισθημάτων και εμπειριών, υπογράμμιση των + και -, Ιδέες που θα οδηγήσουν σε νέες έρευνες και νέα </a:t>
            </a:r>
            <a:r>
              <a:rPr lang="en-US" sz="5500" dirty="0">
                <a:latin typeface="+mj-lt"/>
                <a:cs typeface="Angsana New" panose="02020603050405020304" pitchFamily="18" charset="-34"/>
              </a:rPr>
              <a:t>Project</a:t>
            </a:r>
          </a:p>
          <a:p>
            <a:endParaRPr lang="en-US" sz="5500" dirty="0">
              <a:latin typeface="+mj-lt"/>
              <a:cs typeface="Angsana New" panose="02020603050405020304" pitchFamily="18" charset="-34"/>
            </a:endParaRPr>
          </a:p>
          <a:p>
            <a:pPr eaLnBrk="1" hangingPunct="1"/>
            <a:endParaRPr lang="en-US" sz="2400" dirty="0">
              <a:latin typeface="+mj-lt"/>
            </a:endParaRP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2800" b="1" dirty="0"/>
              <a:t>Τι είναι η Μάθηση μέσω Επίλυσης Προβλήματος</a:t>
            </a:r>
          </a:p>
        </p:txBody>
      </p:sp>
      <p:sp>
        <p:nvSpPr>
          <p:cNvPr id="31745" name="Rectangle 1"/>
          <p:cNvSpPr>
            <a:spLocks noChangeArrowheads="1"/>
          </p:cNvSpPr>
          <p:nvPr/>
        </p:nvSpPr>
        <p:spPr bwMode="auto">
          <a:xfrm>
            <a:off x="714316" y="1452878"/>
            <a:ext cx="8429684"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Η ΜΕΠ κατά κάποιο τρόπο είναι αυτό που δηλώνει. Είναι κάτι το αυτονόητο: είναι ένα είδος μάθησης που είναι το αποτέλεσμα εργασίας με προβλήματα. Οι επίσημες περιγραφές την περιγράφουν γενικά ως "μια εκπαιδευτική στρατηγική στην οποία οι σπουδαστές έρχονται αντιμέτωποι με (περιεχοποιημένα), (contextualized), χαλαρά στη δομή προβλήματα και προσπαθούν να βρουν ουσιαστικές λύσεις".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Στη διαδικασία της ΜΕΠ, η μάθηση αρχίζει με και δομείται γύρω από, σύνθετα προβλήματα που έχουν τις ρίζες τους σε καταστάσεις τις οποίες ο μαθητής είναι πιθανόν να συναντήσει στον έξω κόσμο.</a:t>
            </a:r>
            <a:r>
              <a:rPr kumimoji="0" lang="el-GR" sz="1600" b="0" i="0" u="none" strike="noStrike" cap="none" normalizeH="0" baseline="0" dirty="0">
                <a:ln>
                  <a:noFill/>
                </a:ln>
                <a:solidFill>
                  <a:schemeClr val="tx1"/>
                </a:solidFill>
                <a:effectLst/>
                <a:latin typeface="Arial" pitchFamily="34" charset="0"/>
                <a:cs typeface="Arial" pitchFamily="34" charset="0"/>
              </a:rPr>
              <a:t> </a:t>
            </a:r>
            <a:endParaRPr kumimoji="0" lang="el-GR"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a:bodyPr>
          <a:lstStyle/>
          <a:p>
            <a:pPr algn="l"/>
            <a:r>
              <a:rPr lang="el-GR" sz="3200" dirty="0"/>
              <a:t>Ιστορική προέλευση της ΜΕΠ</a:t>
            </a:r>
          </a:p>
        </p:txBody>
      </p:sp>
      <p:sp>
        <p:nvSpPr>
          <p:cNvPr id="3" name="Rectangle 2"/>
          <p:cNvSpPr/>
          <p:nvPr/>
        </p:nvSpPr>
        <p:spPr>
          <a:xfrm>
            <a:off x="642878" y="928670"/>
            <a:ext cx="8501122" cy="5909310"/>
          </a:xfrm>
          <a:prstGeom prst="rect">
            <a:avLst/>
          </a:prstGeom>
        </p:spPr>
        <p:txBody>
          <a:bodyPr wrap="square">
            <a:spAutoFit/>
          </a:bodyPr>
          <a:lstStyle/>
          <a:p>
            <a:r>
              <a:rPr lang="el-GR" sz="2400" dirty="0"/>
              <a:t>Η σύγχρονη ιστορία της ΜΕΠ αρχίζει στις αρχές της δεκαετίας του '70 στην  Ιατρική Σχολή του Πανεπιστημίου McMaster στον Καναδά. Η διανοητική ιστορία της είναι πολύ παλαιότερη. </a:t>
            </a:r>
          </a:p>
          <a:p>
            <a:r>
              <a:rPr lang="el-GR" sz="2400" dirty="0"/>
              <a:t>Μέχρι σήμερα η προσέγγιση ΜΕΠ έχει ακμάσει κυρίως στις Ιατρικές και Επαγγελματικές σχολές. Σιγά-σιγά αρχίζουν να την αφομοιώνουν οι Σχολές Θετικών Επιστημών, και ακόμα πιό αργά, οι Ανθρωπιστικές.  </a:t>
            </a:r>
          </a:p>
          <a:p>
            <a:r>
              <a:rPr lang="el-GR" sz="2400" dirty="0"/>
              <a:t>Η ΜΕΠ δεν έχει ένα κατάστημα μεταβιβάσιμων τεχνικών ή μεθόδων όπως τη Συνεργατική Μάθηση. Οι Γνώμες ποικίλλουν για το εάν η ΜΕΠ πρέπει να εφαρμοστεί για ολόκληρες σειρές μαθημάτων ή εάν μπορεί να χρησιμοποιηθεί για να διδάξει ορισμένα μόνο μέρη. Γενικά, οι συνήγοροί της δέχονται την άποψη πως οι διδάσκοντες διευκολύνονται στο να προσεγγίσουν τη διαδικασία τμηματικά, αλλά  ευνοούν τη συνέχεια στη διάρκεια των μαθημάτων.</a:t>
            </a: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1214422"/>
            <a:ext cx="7429552" cy="3046988"/>
          </a:xfrm>
          <a:prstGeom prst="rect">
            <a:avLst/>
          </a:prstGeom>
        </p:spPr>
        <p:txBody>
          <a:bodyPr wrap="square">
            <a:spAutoFit/>
          </a:bodyPr>
          <a:lstStyle/>
          <a:p>
            <a:r>
              <a:rPr lang="el-GR" sz="2400" b="1" dirty="0"/>
              <a:t>Τα προβλήματα στην ΜΕΠ έχουν μια χαλαρή δομή και σκόπιμα δεν παρέχουν όλα τα στοιχεία  και τις πληροφορίες που χρειάζονται για την επίλυσή τους. </a:t>
            </a:r>
            <a:r>
              <a:rPr lang="el-GR" sz="2400" dirty="0"/>
              <a:t>Εδώ έγκειται και </a:t>
            </a:r>
            <a:r>
              <a:rPr lang="el-GR" sz="2400" b="1" dirty="0"/>
              <a:t>η βασική διαφορά </a:t>
            </a:r>
            <a:r>
              <a:rPr lang="el-GR" sz="2400" dirty="0"/>
              <a:t>με </a:t>
            </a:r>
            <a:r>
              <a:rPr lang="el-GR" sz="2400" b="1" dirty="0"/>
              <a:t>τα γνωστά προβλήματα της παραδοσιακής διδασκαλίας</a:t>
            </a:r>
            <a:r>
              <a:rPr lang="el-GR" sz="2400" dirty="0"/>
              <a:t>: Εκεί, μέσα στην εκφώνηση, </a:t>
            </a:r>
            <a:r>
              <a:rPr lang="el-GR" sz="2400" b="1" dirty="0"/>
              <a:t>περιέχονται όλα τα στοιχεία </a:t>
            </a:r>
            <a:r>
              <a:rPr lang="el-GR" sz="2400" dirty="0"/>
              <a:t>που χρειάζεται κανείς για να λύσει το πρόβλημα.</a:t>
            </a:r>
          </a:p>
        </p:txBody>
      </p:sp>
      <p:sp>
        <p:nvSpPr>
          <p:cNvPr id="3" name="Title 2"/>
          <p:cNvSpPr>
            <a:spLocks noGrp="1"/>
          </p:cNvSpPr>
          <p:nvPr>
            <p:ph type="title"/>
          </p:nvPr>
        </p:nvSpPr>
        <p:spPr>
          <a:xfrm>
            <a:off x="457200" y="274638"/>
            <a:ext cx="8229600" cy="582594"/>
          </a:xfrm>
        </p:spPr>
        <p:txBody>
          <a:bodyPr>
            <a:normAutofit/>
          </a:bodyPr>
          <a:lstStyle/>
          <a:p>
            <a:pPr algn="l"/>
            <a:r>
              <a:rPr lang="el-GR" sz="2800" dirty="0"/>
              <a:t>Ποια η ιδιαιτερότητα της ΜΕΠ;</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594"/>
          </a:xfrm>
        </p:spPr>
        <p:txBody>
          <a:bodyPr>
            <a:normAutofit fontScale="90000"/>
          </a:bodyPr>
          <a:lstStyle/>
          <a:p>
            <a:pPr lvl="0" indent="457200" algn="l" fontAlgn="base">
              <a:spcAft>
                <a:spcPct val="0"/>
              </a:spcAft>
            </a:pPr>
            <a:r>
              <a:rPr kumimoji="0" lang="el-GR"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Επισκόπηση-ΜΕΠ </a:t>
            </a:r>
            <a:endParaRPr kumimoji="0" lang="el-GR" sz="4000" b="0" i="0" u="none" strike="noStrike" cap="none" normalizeH="0" baseline="0" dirty="0">
              <a:ln>
                <a:noFill/>
              </a:ln>
              <a:solidFill>
                <a:schemeClr val="tx1"/>
              </a:solidFill>
              <a:effectLst/>
              <a:latin typeface="Arial" pitchFamily="34" charset="0"/>
              <a:cs typeface="Arial" pitchFamily="34" charset="0"/>
            </a:endParaRPr>
          </a:p>
        </p:txBody>
      </p:sp>
      <p:sp>
        <p:nvSpPr>
          <p:cNvPr id="43009" name="Rectangle 1"/>
          <p:cNvSpPr>
            <a:spLocks noChangeArrowheads="1"/>
          </p:cNvSpPr>
          <p:nvPr/>
        </p:nvSpPr>
        <p:spPr bwMode="auto">
          <a:xfrm>
            <a:off x="414366" y="671438"/>
            <a:ext cx="8229600" cy="5201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Η Μάθηση μέσω Επίλυσης Προβλήματος (ΜΕΠ) αρχίζει με τους σπουδαστές να  εργάζονται σε μικρές ομάδες, να ερευνούν, να καθορίζουν τα βασικά ζητήματα, και έπειτα να επιλύουν κάποιο "πραγματικό" πρόβλημα κάτω από την καθοδήγηση ενός βοηθού. Με την εστίαση πάνω σε ένα ρεαλιστικό πρόβλημα, οι σπουδαστές αναπτύσσουν μια ποικίλη και βαθύτερη προοπτική και μια γνώση της θεματικής περιοχής. Αυτή η διαδικασία δεν είναι στην πραγματικότητα καινούργια, αλλά έχει τις αρχές της στο αρχαίο πρότυπο μαθητείας όπου κάποιος μαθαίνει ενεργώντας. </a:t>
            </a:r>
          </a:p>
          <a:p>
            <a:pPr marL="0" marR="0" lvl="0" indent="457200" algn="just" defTabSz="914400" rtl="0" eaLnBrk="0" fontAlgn="base" latinLnBrk="0" hangingPunct="0">
              <a:lnSpc>
                <a:spcPct val="100000"/>
              </a:lnSpc>
              <a:spcBef>
                <a:spcPct val="0"/>
              </a:spcBef>
              <a:spcAft>
                <a:spcPct val="0"/>
              </a:spcAft>
              <a:buClrTx/>
              <a:buSzTx/>
              <a:buFontTx/>
              <a:buNone/>
              <a:tabLst/>
            </a:pPr>
            <a:r>
              <a:rPr lang="el-GR" sz="2000" dirty="0">
                <a:latin typeface="Arial" pitchFamily="34" charset="0"/>
                <a:cs typeface="Times New Roman" pitchFamily="18" charset="0"/>
              </a:rPr>
              <a:t>ΘΕΜΑ: Είσαι μέλος μιας ομάδας ερευνητών σε εργαστήριο Γενετικής στη Σιβηρία που σκοπεύει να δομήσει Μαμούθ από το γενετικό υλικό τους. Είναι θεμιτό;</a:t>
            </a:r>
          </a:p>
          <a:p>
            <a:pPr marL="0" marR="0" lvl="0" indent="457200" algn="just" defTabSz="914400" rtl="0" eaLnBrk="0" fontAlgn="base" latinLnBrk="0" hangingPunct="0">
              <a:lnSpc>
                <a:spcPct val="100000"/>
              </a:lnSpc>
              <a:spcBef>
                <a:spcPct val="0"/>
              </a:spcBef>
              <a:spcAft>
                <a:spcPct val="0"/>
              </a:spcAft>
              <a:buClrTx/>
              <a:buSzTx/>
              <a:buFontTx/>
              <a:buNone/>
              <a:tabLst/>
            </a:pPr>
            <a:r>
              <a:rPr lang="el-GR" sz="2000" dirty="0">
                <a:latin typeface="Arial" pitchFamily="34" charset="0"/>
                <a:cs typeface="Times New Roman" pitchFamily="18" charset="0"/>
              </a:rPr>
              <a:t>-Απελευθέρωση στην ατμόσφαιρα γενετικά τροποποιημένων οργανισμών που καταστρέφουν το </a:t>
            </a:r>
            <a:r>
              <a:rPr lang="el-GR" sz="2000" dirty="0" err="1">
                <a:latin typeface="Arial" pitchFamily="34" charset="0"/>
                <a:cs typeface="Times New Roman" pitchFamily="18" charset="0"/>
              </a:rPr>
              <a:t>ατμοσφ</a:t>
            </a:r>
            <a:r>
              <a:rPr lang="el-GR" sz="2000" dirty="0">
                <a:latin typeface="Arial" pitchFamily="34" charset="0"/>
                <a:cs typeface="Times New Roman" pitchFamily="18" charset="0"/>
              </a:rPr>
              <a:t> Ρύπανση (</a:t>
            </a:r>
            <a:r>
              <a:rPr lang="en-US" sz="2000" dirty="0" err="1">
                <a:latin typeface="Arial" pitchFamily="34" charset="0"/>
                <a:cs typeface="Times New Roman" pitchFamily="18" charset="0"/>
              </a:rPr>
              <a:t>BaP</a:t>
            </a:r>
            <a:r>
              <a:rPr lang="en-US" sz="2000" dirty="0">
                <a:latin typeface="Arial" pitchFamily="34" charset="0"/>
                <a:cs typeface="Times New Roman" pitchFamily="18" charset="0"/>
              </a:rPr>
              <a:t>).</a:t>
            </a:r>
          </a:p>
          <a:p>
            <a:pPr marL="0" marR="0" lvl="0" indent="457200" algn="just" defTabSz="914400" rtl="0" eaLnBrk="0" fontAlgn="base" latinLnBrk="0" hangingPunct="0">
              <a:lnSpc>
                <a:spcPct val="100000"/>
              </a:lnSpc>
              <a:spcBef>
                <a:spcPct val="0"/>
              </a:spcBef>
              <a:spcAft>
                <a:spcPct val="0"/>
              </a:spcAft>
              <a:buClrTx/>
              <a:buSzTx/>
              <a:buFontTx/>
              <a:buNone/>
              <a:tabLst/>
            </a:pPr>
            <a:endParaRPr lang="el-GR" sz="2000" dirty="0">
              <a:latin typeface="Arial" pitchFamily="34"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endParaRPr kumimoji="0" lang="el-GR" sz="3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F9673F7C-1DEA-4172-92BB-071EF7AF7AB6}"/>
              </a:ext>
            </a:extLst>
          </p:cNvPr>
          <p:cNvSpPr>
            <a:spLocks noChangeArrowheads="1"/>
          </p:cNvSpPr>
          <p:nvPr/>
        </p:nvSpPr>
        <p:spPr bwMode="auto">
          <a:xfrm>
            <a:off x="428625" y="1357313"/>
            <a:ext cx="8501063"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200" b="1"/>
              <a:t> </a:t>
            </a:r>
            <a:endParaRPr lang="el-GR" altLang="en-US" sz="1100"/>
          </a:p>
          <a:p>
            <a:r>
              <a:rPr lang="el-GR" altLang="en-US" sz="2000"/>
              <a:t>Η Αμερικανική Ένωση Βιολόγων που αρχικά ονομαζόταν </a:t>
            </a:r>
            <a:r>
              <a:rPr lang="en-US" altLang="en-US" sz="2000"/>
              <a:t>Institute of Biology </a:t>
            </a:r>
            <a:r>
              <a:rPr lang="el-GR" altLang="en-US" sz="2000"/>
              <a:t>και αριθμούσε εκείνη την εποχή 85,000 βιολόγους, το έτος 1959 δημιούργησε την </a:t>
            </a:r>
            <a:r>
              <a:rPr lang="en-US" altLang="en-US" sz="2000"/>
              <a:t>BSCS </a:t>
            </a:r>
            <a:r>
              <a:rPr lang="el-GR" altLang="en-US" sz="2000"/>
              <a:t>(</a:t>
            </a:r>
            <a:r>
              <a:rPr lang="en-US" altLang="en-US" sz="2000"/>
              <a:t>The Biological Science Curriculum Study</a:t>
            </a:r>
            <a:r>
              <a:rPr lang="el-GR" altLang="en-US" sz="2000"/>
              <a:t>), μια επιτροπή από 70 ερευνητές και εκαπαιδευτικούς της Βιολογίας στη ΜΕ. Σκοπός της </a:t>
            </a:r>
            <a:r>
              <a:rPr lang="en-US" altLang="en-US" sz="2000"/>
              <a:t>BSCS </a:t>
            </a:r>
            <a:r>
              <a:rPr lang="el-GR" altLang="en-US" sz="2000"/>
              <a:t>ήταν να κάνει προτάσεις για τη βελτίωση του αναλυτικού προγράμματος και τη διδασκαλία της Βιολογίας στη ΜΕ. </a:t>
            </a:r>
            <a:endParaRPr lang="el-GR" altLang="en-US"/>
          </a:p>
          <a:p>
            <a:r>
              <a:rPr lang="el-GR" altLang="en-US" sz="2000"/>
              <a:t>Ένα από τα πρώτα πράγματα που έκανε η </a:t>
            </a:r>
            <a:r>
              <a:rPr lang="en-US" altLang="en-US" sz="2000"/>
              <a:t>BSCS </a:t>
            </a:r>
            <a:r>
              <a:rPr lang="el-GR" altLang="en-US" sz="2000"/>
              <a:t>ήταν και η δημιουργία ενός εγχειριδίου για το δάσκαλο της Βιολογίας που γράφτηκε υπό την εποπτεία του Δρ. </a:t>
            </a:r>
            <a:r>
              <a:rPr lang="en-US" altLang="en-US" sz="2000"/>
              <a:t>Joseph Schwab</a:t>
            </a:r>
            <a:r>
              <a:rPr lang="el-GR" altLang="en-US" sz="2000"/>
              <a:t>, με τίτλο </a:t>
            </a:r>
            <a:r>
              <a:rPr lang="el-GR" altLang="en-US" sz="2000" i="1"/>
              <a:t>“</a:t>
            </a:r>
            <a:r>
              <a:rPr lang="en-US" altLang="en-US" sz="2000" i="1"/>
              <a:t>Biology Teachers Handbook</a:t>
            </a:r>
            <a:r>
              <a:rPr lang="el-GR" altLang="en-US" sz="2000" i="1"/>
              <a:t>”.</a:t>
            </a:r>
            <a:r>
              <a:rPr lang="el-GR" altLang="en-US" sz="2000"/>
              <a:t> </a:t>
            </a:r>
            <a:endParaRPr lang="el-GR" altLang="en-US"/>
          </a:p>
          <a:p>
            <a:r>
              <a:rPr lang="el-GR" altLang="en-US" sz="2000"/>
              <a:t>Σημαντικό μέρος του βιβλίου κατέχεται από μία σειρά από “</a:t>
            </a:r>
            <a:r>
              <a:rPr lang="en-US" altLang="en-US" sz="2000" i="1"/>
              <a:t>Invitations for Enquiry</a:t>
            </a:r>
            <a:r>
              <a:rPr lang="el-GR" altLang="en-US" sz="2000"/>
              <a:t>”, προ(σ)κλήσεις δηλ. για ερευνητικές δραστηριότητες με στόχο την ανάπτυξη από τους μαθητές κριτικής σκέψης και εξεικοίωσής τους με την Επιστημονική Μέθοδο αναζήτησης. </a:t>
            </a:r>
            <a:endParaRPr lang="el-GR" altLang="en-US" sz="3200"/>
          </a:p>
        </p:txBody>
      </p:sp>
      <p:sp>
        <p:nvSpPr>
          <p:cNvPr id="5" name="Title 4">
            <a:extLst>
              <a:ext uri="{FF2B5EF4-FFF2-40B4-BE49-F238E27FC236}">
                <a16:creationId xmlns:a16="http://schemas.microsoft.com/office/drawing/2014/main" id="{C6217F53-04A8-44B6-B087-4348AAD18D93}"/>
              </a:ext>
            </a:extLst>
          </p:cNvPr>
          <p:cNvSpPr>
            <a:spLocks noGrp="1"/>
          </p:cNvSpPr>
          <p:nvPr>
            <p:ph type="title"/>
          </p:nvPr>
        </p:nvSpPr>
        <p:spPr/>
        <p:txBody>
          <a:bodyPr rtlCol="0">
            <a:normAutofit fontScale="90000"/>
          </a:bodyPr>
          <a:lstStyle/>
          <a:p>
            <a:pPr eaLnBrk="1" fontAlgn="auto" hangingPunct="1">
              <a:spcAft>
                <a:spcPts val="0"/>
              </a:spcAft>
              <a:defRPr/>
            </a:pPr>
            <a:r>
              <a:rPr lang="el-GR" sz="3200" b="1" dirty="0">
                <a:latin typeface="Arial" pitchFamily="34" charset="0"/>
                <a:ea typeface="Calibri" pitchFamily="34" charset="0"/>
                <a:cs typeface="Arial" pitchFamily="34" charset="0"/>
              </a:rPr>
              <a:t>Η ΔΙΔΑΣΚΑΛΙΑ ΤΗΣ ΒΙΟΛΟΓΙΑΣ ΩΣ ΔΙΕΡΕΥΝΗΣΗ ΚΑΙ ΑΝΑΖΗΤΗΣΗ (ENQUIRY)</a:t>
            </a:r>
            <a:endParaRPr lang="el-GR" sz="3200" dirty="0"/>
          </a:p>
        </p:txBody>
      </p:sp>
    </p:spTree>
    <p:extLst>
      <p:ext uri="{BB962C8B-B14F-4D97-AF65-F5344CB8AC3E}">
        <p14:creationId xmlns:p14="http://schemas.microsoft.com/office/powerpoint/2010/main" val="3784672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2065A4B4-9000-468B-86F6-00B00B273382}"/>
              </a:ext>
            </a:extLst>
          </p:cNvPr>
          <p:cNvSpPr>
            <a:spLocks noChangeArrowheads="1"/>
          </p:cNvSpPr>
          <p:nvPr/>
        </p:nvSpPr>
        <p:spPr bwMode="auto">
          <a:xfrm>
            <a:off x="0" y="0"/>
            <a:ext cx="91440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l-GR" altLang="en-US" sz="2800" b="1">
                <a:latin typeface="Calibri" panose="020F0502020204030204" pitchFamily="34" charset="0"/>
              </a:rPr>
              <a:t>Θέμα:</a:t>
            </a:r>
            <a:r>
              <a:rPr lang="el-GR" altLang="en-US" sz="2800">
                <a:latin typeface="Calibri" panose="020F0502020204030204" pitchFamily="34" charset="0"/>
              </a:rPr>
              <a:t> Περιβάλον και ασθένεια.</a:t>
            </a:r>
            <a:endParaRPr lang="el-GR" altLang="en-US" sz="2400">
              <a:latin typeface="Calibri" panose="020F0502020204030204" pitchFamily="34" charset="0"/>
            </a:endParaRPr>
          </a:p>
          <a:p>
            <a:pPr algn="just"/>
            <a:r>
              <a:rPr lang="el-GR" altLang="en-US" sz="2800" b="1">
                <a:latin typeface="Calibri" panose="020F0502020204030204" pitchFamily="34" charset="0"/>
              </a:rPr>
              <a:t>Σκοπός:</a:t>
            </a:r>
            <a:r>
              <a:rPr lang="el-GR" altLang="en-US" sz="2800">
                <a:latin typeface="Calibri" panose="020F0502020204030204" pitchFamily="34" charset="0"/>
              </a:rPr>
              <a:t> Η έννοια της υπόθεσης. Μάρτυρας. </a:t>
            </a:r>
            <a:endParaRPr lang="el-GR" altLang="en-US" sz="2400">
              <a:latin typeface="Calibri" panose="020F0502020204030204" pitchFamily="34" charset="0"/>
            </a:endParaRPr>
          </a:p>
          <a:p>
            <a:pPr algn="just"/>
            <a:r>
              <a:rPr lang="el-GR" altLang="en-US" sz="2400" i="1">
                <a:latin typeface="Calibri" panose="020F0502020204030204" pitchFamily="34" charset="0"/>
              </a:rPr>
              <a:t>[Στην ενότητα αυτή εισάγεται η έννοια της </a:t>
            </a:r>
            <a:r>
              <a:rPr lang="el-GR" altLang="en-US" sz="2400" i="1" u="sng">
                <a:latin typeface="Calibri" panose="020F0502020204030204" pitchFamily="34" charset="0"/>
              </a:rPr>
              <a:t>Υπόθεσης</a:t>
            </a:r>
            <a:r>
              <a:rPr lang="el-GR" altLang="en-US" sz="2400" i="1">
                <a:latin typeface="Calibri" panose="020F0502020204030204" pitchFamily="34" charset="0"/>
              </a:rPr>
              <a:t> και του πειράματος με </a:t>
            </a:r>
            <a:r>
              <a:rPr lang="el-GR" altLang="en-US" sz="2400" i="1" u="sng">
                <a:latin typeface="Calibri" panose="020F0502020204030204" pitchFamily="34" charset="0"/>
              </a:rPr>
              <a:t>Μάρτυρα]</a:t>
            </a:r>
            <a:r>
              <a:rPr lang="el-GR" altLang="en-US" sz="2400" i="1">
                <a:latin typeface="Calibri" panose="020F0502020204030204" pitchFamily="34" charset="0"/>
              </a:rPr>
              <a:t>.</a:t>
            </a:r>
            <a:endParaRPr lang="el-GR" altLang="en-US" sz="2400">
              <a:latin typeface="Calibri" panose="020F0502020204030204" pitchFamily="34" charset="0"/>
            </a:endParaRPr>
          </a:p>
          <a:p>
            <a:pPr algn="just"/>
            <a:r>
              <a:rPr lang="el-GR" altLang="en-US" sz="2400" i="1">
                <a:latin typeface="Calibri" panose="020F0502020204030204" pitchFamily="34" charset="0"/>
              </a:rPr>
              <a:t>[Καλό είναι, να τονισθεί στο σημείο αυτό πως υπάρχουν δύο μορφές Υπόθεσης. Αυτή του «γυάλινου κουτιού» και αυτή του «μαύρου κουτιού». Στην πρώτη περίπτωση αυτό για το οποίο κάνουμε την υπόθεση, είναι σε σημαντικό βαθμό ορατό. Π.χ. Όταν </a:t>
            </a:r>
            <a:r>
              <a:rPr lang="el-GR" altLang="en-US" sz="2400" i="1" u="sng">
                <a:latin typeface="Calibri" panose="020F0502020204030204" pitchFamily="34" charset="0"/>
              </a:rPr>
              <a:t>Υποθέτουμε</a:t>
            </a:r>
            <a:r>
              <a:rPr lang="el-GR" altLang="en-US" sz="2400" i="1">
                <a:latin typeface="Calibri" panose="020F0502020204030204" pitchFamily="34" charset="0"/>
              </a:rPr>
              <a:t> πως τα νεύρα είναι απαραίτητα για τον έλεγχο κάποιων λειτουργιών, η υπόθεσή μας είναι του τύπου «Γυάλινο Κουτί». Διότι τα νεύρα είναι προσβάσιμες οντότητες προς παρατήρηση. Μπορούμε να τα αφαιρέσουμε και να δούμε τις συνέπειες. Αντίθετα, οι Γενετικές Μονάδες του </a:t>
            </a:r>
            <a:r>
              <a:rPr lang="en-US" altLang="en-US" sz="2400" i="1">
                <a:latin typeface="Calibri" panose="020F0502020204030204" pitchFamily="34" charset="0"/>
              </a:rPr>
              <a:t>Mendel </a:t>
            </a:r>
            <a:r>
              <a:rPr lang="el-GR" altLang="en-US" sz="2400" i="1">
                <a:latin typeface="Calibri" panose="020F0502020204030204" pitchFamily="34" charset="0"/>
              </a:rPr>
              <a:t>δεν ήταν προσβάσιμες οντότητες. Ανήκαν στην δεύτερη κατηγορία, του «μαυρού κουτιού». Στην οποία ανήκει και το παρακάτω υπό συζήτηση παράδειγμα].</a:t>
            </a:r>
            <a:endParaRPr lang="el-GR" altLang="en-US" sz="2400">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E0F48687-52F8-44F6-A876-689BF864CFFF}"/>
              </a:ext>
            </a:extLst>
          </p:cNvPr>
          <p:cNvSpPr>
            <a:spLocks noChangeArrowheads="1"/>
          </p:cNvSpPr>
          <p:nvPr/>
        </p:nvSpPr>
        <p:spPr bwMode="auto">
          <a:xfrm>
            <a:off x="714375" y="428625"/>
            <a:ext cx="77152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l-GR" altLang="en-US" sz="2400" b="1">
                <a:latin typeface="Calibri" panose="020F0502020204030204" pitchFamily="34" charset="0"/>
              </a:rPr>
              <a:t>Προς τον μαθητή:</a:t>
            </a:r>
            <a:r>
              <a:rPr lang="el-GR" altLang="en-US" sz="2400">
                <a:latin typeface="Calibri" panose="020F0502020204030204" pitchFamily="34" charset="0"/>
              </a:rPr>
              <a:t> [Α] Ας δομήσουμε, τώρα, μια Υπόθεση: Ας υποθέσουμε πως μόλις μετακομίσατε με την οικογένειά σου από την Αθήνα στην περιοχή των Ζαχοροχωριών στην Ήπειρο. Μετά από λίγες μέρες, εσύ και ο δίδυμος αδερφός σου αναπτύξατε μια περίεργη ασθένεια, με καταρροή, ανορεξία και ενοχλήσεις στο στομάχι. Με το που κάνετε μια μικρή επίσκεψη στην Αθήνα, σταματούν τα συμπτώματα και στους δύο σας μέσα σε ένα βράδυ. Όταν όμως επιστρέφετε στα Ζαγόρια, η ασθένεια επαναεμφανίζεται. </a:t>
            </a:r>
            <a:r>
              <a:rPr lang="el-GR" altLang="en-US" sz="2400" i="1">
                <a:latin typeface="Calibri" panose="020F0502020204030204" pitchFamily="34" charset="0"/>
              </a:rPr>
              <a:t>Υποθέτετε</a:t>
            </a:r>
            <a:r>
              <a:rPr lang="el-GR" altLang="en-US" sz="2400">
                <a:latin typeface="Calibri" panose="020F0502020204030204" pitchFamily="34" charset="0"/>
              </a:rPr>
              <a:t>, λοιπόν, πως υπάρχει κάτι στα Ζαγόρια που σας καθιστά άρρωστους, εσένα και τον αδερφό σου.</a:t>
            </a:r>
          </a:p>
          <a:p>
            <a:pPr algn="just"/>
            <a:r>
              <a:rPr lang="el-GR" altLang="en-US" sz="2400">
                <a:latin typeface="Calibri" panose="020F0502020204030204" pitchFamily="34" charset="0"/>
              </a:rPr>
              <a:t>Ας κάνουμε τώρα, έξη </a:t>
            </a:r>
            <a:r>
              <a:rPr lang="el-GR" altLang="en-US" sz="2400" i="1">
                <a:latin typeface="Calibri" panose="020F0502020204030204" pitchFamily="34" charset="0"/>
              </a:rPr>
              <a:t>Υποθέσεις</a:t>
            </a:r>
            <a:r>
              <a:rPr lang="el-GR" altLang="en-US" sz="2400">
                <a:latin typeface="Calibri" panose="020F0502020204030204" pitchFamily="34" charset="0"/>
              </a:rPr>
              <a:t> που μπορούν να υποβληθούν σε δοκιμασία για το </a:t>
            </a:r>
            <a:r>
              <a:rPr lang="el-GR" altLang="en-US" sz="2400" i="1">
                <a:latin typeface="Calibri" panose="020F0502020204030204" pitchFamily="34" charset="0"/>
              </a:rPr>
              <a:t>Τί θα μπορούσε</a:t>
            </a:r>
            <a:r>
              <a:rPr lang="el-GR" altLang="en-US" sz="2400">
                <a:latin typeface="Calibri" panose="020F0502020204030204" pitchFamily="34" charset="0"/>
              </a:rPr>
              <a:t> να προξενεί την ασθένεια.  </a:t>
            </a:r>
            <a:endParaRPr lang="el-GR" altLang="en-US" sz="3600">
              <a:latin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6FEE872D-E0B2-4BA4-9E02-F9382028F614}"/>
              </a:ext>
            </a:extLst>
          </p:cNvPr>
          <p:cNvSpPr>
            <a:spLocks noChangeArrowheads="1"/>
          </p:cNvSpPr>
          <p:nvPr/>
        </p:nvSpPr>
        <p:spPr bwMode="auto">
          <a:xfrm>
            <a:off x="0" y="692696"/>
            <a:ext cx="821531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08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l-GR" altLang="en-US" sz="2400" i="1" dirty="0">
                <a:latin typeface="Calibri" panose="020F0502020204030204" pitchFamily="34" charset="0"/>
              </a:rPr>
              <a:t>Προς τον μαθητή:</a:t>
            </a:r>
            <a:r>
              <a:rPr lang="el-GR" altLang="en-US" sz="2400" dirty="0">
                <a:latin typeface="Calibri" panose="020F0502020204030204" pitchFamily="34" charset="0"/>
              </a:rPr>
              <a:t> (Β) Κάνουμε την εξής σκέψη: «</a:t>
            </a:r>
            <a:r>
              <a:rPr lang="el-GR" altLang="en-US" sz="2400" i="1" dirty="0">
                <a:latin typeface="Calibri" panose="020F0502020204030204" pitchFamily="34" charset="0"/>
              </a:rPr>
              <a:t>Αν</a:t>
            </a:r>
            <a:r>
              <a:rPr lang="el-GR" altLang="en-US" sz="2400" dirty="0">
                <a:latin typeface="Calibri" panose="020F0502020204030204" pitchFamily="34" charset="0"/>
              </a:rPr>
              <a:t> το νερό των </a:t>
            </a:r>
            <a:r>
              <a:rPr lang="el-GR" altLang="en-US" sz="2400" dirty="0" err="1">
                <a:latin typeface="Calibri" panose="020F0502020204030204" pitchFamily="34" charset="0"/>
              </a:rPr>
              <a:t>Ζαγοριών</a:t>
            </a:r>
            <a:r>
              <a:rPr lang="el-GR" altLang="en-US" sz="2400" dirty="0">
                <a:latin typeface="Calibri" panose="020F0502020204030204" pitchFamily="34" charset="0"/>
              </a:rPr>
              <a:t> είναι υπεύθυνο για την ασθένεια, </a:t>
            </a:r>
            <a:r>
              <a:rPr lang="el-GR" altLang="en-US" sz="2400" i="1" dirty="0">
                <a:latin typeface="Calibri" panose="020F0502020204030204" pitchFamily="34" charset="0"/>
              </a:rPr>
              <a:t>τότε</a:t>
            </a:r>
            <a:r>
              <a:rPr lang="el-GR" altLang="en-US" sz="2400" dirty="0">
                <a:latin typeface="Calibri" panose="020F0502020204030204" pitchFamily="34" charset="0"/>
              </a:rPr>
              <a:t> πίνοντας τοπικό νερό γινόμαστε άρρωστοι, ενώ πίνοντας εμφιαλωμένο νερό, σε λίγες μέρες θα είμαστε καλά. Στην αντίθετη περίπτωση, </a:t>
            </a:r>
            <a:r>
              <a:rPr lang="el-GR" altLang="en-US" sz="2400" i="1" dirty="0">
                <a:latin typeface="Calibri" panose="020F0502020204030204" pitchFamily="34" charset="0"/>
              </a:rPr>
              <a:t>Αν </a:t>
            </a:r>
            <a:r>
              <a:rPr lang="el-GR" altLang="en-US" sz="2400" dirty="0">
                <a:latin typeface="Calibri" panose="020F0502020204030204" pitchFamily="34" charset="0"/>
              </a:rPr>
              <a:t>δεν φταίει το νερό, </a:t>
            </a:r>
            <a:r>
              <a:rPr lang="el-GR" altLang="en-US" sz="2400" i="1" dirty="0">
                <a:latin typeface="Calibri" panose="020F0502020204030204" pitchFamily="34" charset="0"/>
              </a:rPr>
              <a:t>Τότε</a:t>
            </a:r>
            <a:r>
              <a:rPr lang="el-GR" altLang="en-US" sz="2400" dirty="0">
                <a:latin typeface="Calibri" panose="020F0502020204030204" pitchFamily="34" charset="0"/>
              </a:rPr>
              <a:t>, πίνοντας εμφιαλωμένο νερό, δεν θα μας κάνει </a:t>
            </a:r>
            <a:r>
              <a:rPr lang="el-GR" altLang="en-US" sz="2400" dirty="0" err="1">
                <a:latin typeface="Calibri" panose="020F0502020204030204" pitchFamily="34" charset="0"/>
              </a:rPr>
              <a:t>καμμία</a:t>
            </a:r>
            <a:r>
              <a:rPr lang="el-GR" altLang="en-US" sz="2400" dirty="0">
                <a:latin typeface="Calibri" panose="020F0502020204030204" pitchFamily="34" charset="0"/>
              </a:rPr>
              <a:t> διαφορά. </a:t>
            </a:r>
            <a:endParaRPr lang="el-GR" altLang="en-US" sz="2000" dirty="0">
              <a:latin typeface="Calibri" panose="020F0502020204030204" pitchFamily="34" charset="0"/>
            </a:endParaRPr>
          </a:p>
          <a:p>
            <a:pPr algn="just"/>
            <a:r>
              <a:rPr lang="el-GR" altLang="en-US" sz="2400" dirty="0">
                <a:latin typeface="Calibri" panose="020F0502020204030204" pitchFamily="34" charset="0"/>
              </a:rPr>
              <a:t>Με τον ίδιο τρόπο, θα μπορούσαμε να κάνουμε μια σειρά από υποθέσεις στις οποίες το </a:t>
            </a:r>
            <a:r>
              <a:rPr lang="el-GR" altLang="en-US" sz="2400" i="1" dirty="0">
                <a:latin typeface="Calibri" panose="020F0502020204030204" pitchFamily="34" charset="0"/>
              </a:rPr>
              <a:t>Αν...</a:t>
            </a:r>
            <a:r>
              <a:rPr lang="el-GR" altLang="en-US" sz="2400" dirty="0">
                <a:latin typeface="Calibri" panose="020F0502020204030204" pitchFamily="34" charset="0"/>
              </a:rPr>
              <a:t> αντιπαραβάλλεται πάντα με ένα </a:t>
            </a:r>
            <a:r>
              <a:rPr lang="el-GR" altLang="en-US" sz="2400" i="1" dirty="0">
                <a:latin typeface="Calibri" panose="020F0502020204030204" pitchFamily="34" charset="0"/>
              </a:rPr>
              <a:t>τότε.... </a:t>
            </a:r>
            <a:endParaRPr lang="el-GR" altLang="en-US" sz="2000" dirty="0">
              <a:latin typeface="Calibri" panose="020F0502020204030204" pitchFamily="34" charset="0"/>
            </a:endParaRPr>
          </a:p>
          <a:p>
            <a:pPr algn="just"/>
            <a:r>
              <a:rPr lang="el-GR" altLang="en-US" i="1" dirty="0">
                <a:latin typeface="Calibri" panose="020F0502020204030204" pitchFamily="34" charset="0"/>
              </a:rPr>
              <a:t>[Η Υπόθεση της σκόνης μπορεί να δοκιμαστεί με το να φοράει κανείς μάσκα. Η υπόθεση της Υπεριώδους ακτινοβολίας με το να κάθεται κανείς στο σπίτι ή να φοράει ρούχα που δεν αφήνουν εκτεθειμένα μέρη του σώματος, κτλ. Εδώ θα πρέπει να σημειώσουμε πως απομένει ακόμη η μετατροπή του συλλογισμού «Εάν.... τότε....» σε πραγματικό πείραμα στο οποίο να υπάρχει κατάλληλος </a:t>
            </a:r>
            <a:r>
              <a:rPr lang="el-GR" altLang="en-US" i="1" u="sng" dirty="0">
                <a:latin typeface="Calibri" panose="020F0502020204030204" pitchFamily="34" charset="0"/>
              </a:rPr>
              <a:t>Μάρτυρας</a:t>
            </a:r>
            <a:r>
              <a:rPr lang="el-GR" altLang="en-US" i="1" dirty="0">
                <a:latin typeface="Calibri" panose="020F0502020204030204" pitchFamily="34" charset="0"/>
              </a:rPr>
              <a:t>].</a:t>
            </a:r>
          </a:p>
          <a:p>
            <a:pPr algn="just"/>
            <a:endParaRPr lang="el-GR" altLang="en-US" i="1" dirty="0">
              <a:latin typeface="Calibri" panose="020F0502020204030204" pitchFamily="34" charset="0"/>
            </a:endParaRPr>
          </a:p>
          <a:p>
            <a:pPr algn="just"/>
            <a:r>
              <a:rPr lang="el-GR" altLang="en-US" i="1" dirty="0">
                <a:latin typeface="Calibri" panose="020F0502020204030204" pitchFamily="34" charset="0"/>
              </a:rPr>
              <a:t>Ανακαλυπτική Μέθοδος ή Διερευνητική;</a:t>
            </a:r>
          </a:p>
          <a:p>
            <a:pPr algn="just"/>
            <a:endParaRPr lang="el-GR" altLang="en-US" dirty="0">
              <a:latin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5726799B-88B6-4C15-A184-7FD123500D02}"/>
              </a:ext>
            </a:extLst>
          </p:cNvPr>
          <p:cNvSpPr>
            <a:spLocks noChangeArrowheads="1"/>
          </p:cNvSpPr>
          <p:nvPr/>
        </p:nvSpPr>
        <p:spPr bwMode="auto">
          <a:xfrm>
            <a:off x="1143000" y="1428750"/>
            <a:ext cx="678656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08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l-GR" altLang="en-US" sz="2400" i="1" dirty="0">
                <a:latin typeface="Calibri" panose="020F0502020204030204" pitchFamily="34" charset="0"/>
              </a:rPr>
              <a:t>Προς τον μαθητή:</a:t>
            </a:r>
            <a:r>
              <a:rPr lang="el-GR" altLang="en-US" sz="2400" dirty="0">
                <a:latin typeface="Calibri" panose="020F0502020204030204" pitchFamily="34" charset="0"/>
              </a:rPr>
              <a:t> (Γ) Υπόθεσε, λοιπόν, πως </a:t>
            </a:r>
            <a:r>
              <a:rPr lang="el-GR" altLang="en-US" sz="2400" dirty="0" err="1">
                <a:latin typeface="Calibri" panose="020F0502020204030204" pitchFamily="34" charset="0"/>
              </a:rPr>
              <a:t>πως</a:t>
            </a:r>
            <a:r>
              <a:rPr lang="el-GR" altLang="en-US" sz="2400" dirty="0">
                <a:latin typeface="Calibri" panose="020F0502020204030204" pitchFamily="34" charset="0"/>
              </a:rPr>
              <a:t> εσύ και ο αδερφός σου για μια εβδομάδα πίνετε και χρησιμοποιείτε μόνο εμφιαλωμένο νερό. Στο τέλος της εβδομάδας έχετε αναρρώσει, οπότε καταλήγετε στο συμπέρασμα πως η Υπόθεσή σας ήταν σωστή. </a:t>
            </a:r>
            <a:endParaRPr lang="el-GR" altLang="en-US" sz="2000" dirty="0">
              <a:latin typeface="Calibri" panose="020F0502020204030204" pitchFamily="34" charset="0"/>
            </a:endParaRPr>
          </a:p>
          <a:p>
            <a:pPr algn="just"/>
            <a:r>
              <a:rPr lang="el-GR" altLang="en-US" sz="2400" dirty="0">
                <a:latin typeface="Calibri" panose="020F0502020204030204" pitchFamily="34" charset="0"/>
              </a:rPr>
              <a:t>Είναι αλήθεια όμως κάτι τέτοιο; Υπόθεσε πως η εβδομάδα αυτή ήταν βροχερή. Αν έγινε κάτι τέτοιο, τότε ποιο αναπάντητο ερώτημα παρέμεινε;</a:t>
            </a:r>
            <a:endParaRPr lang="el-GR" altLang="en-US" sz="3600" dirty="0">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1E5F60C-BB1B-451C-A066-43F99CCF6F38}"/>
              </a:ext>
            </a:extLst>
          </p:cNvPr>
          <p:cNvSpPr>
            <a:spLocks noGrp="1"/>
          </p:cNvSpPr>
          <p:nvPr>
            <p:ph type="title"/>
          </p:nvPr>
        </p:nvSpPr>
        <p:spPr/>
        <p:txBody>
          <a:bodyPr>
            <a:noAutofit/>
          </a:bodyPr>
          <a:lstStyle/>
          <a:p>
            <a:pPr algn="l"/>
            <a:r>
              <a:rPr lang="el-GR" sz="2400" dirty="0"/>
              <a:t>Από την Διερευνητική (ΜΜΔ) στην Εποικοδομητική Μάθηση</a:t>
            </a:r>
            <a:r>
              <a:rPr lang="en-US" sz="2400" dirty="0"/>
              <a:t> </a:t>
            </a:r>
            <a:r>
              <a:rPr lang="el-GR" sz="2400" dirty="0"/>
              <a:t>και ξανά στην Εποικοδομητική-Διερευνητική</a:t>
            </a:r>
            <a:r>
              <a:rPr lang="en-US" sz="2400" dirty="0"/>
              <a:t> </a:t>
            </a:r>
          </a:p>
        </p:txBody>
      </p:sp>
      <p:sp>
        <p:nvSpPr>
          <p:cNvPr id="2" name="TextBox 1">
            <a:extLst>
              <a:ext uri="{FF2B5EF4-FFF2-40B4-BE49-F238E27FC236}">
                <a16:creationId xmlns:a16="http://schemas.microsoft.com/office/drawing/2014/main" id="{04D8F631-F702-4B2B-88FB-7AA1F31AA60D}"/>
              </a:ext>
            </a:extLst>
          </p:cNvPr>
          <p:cNvSpPr txBox="1"/>
          <p:nvPr/>
        </p:nvSpPr>
        <p:spPr>
          <a:xfrm>
            <a:off x="457200" y="4293298"/>
            <a:ext cx="8229600" cy="2031325"/>
          </a:xfrm>
          <a:prstGeom prst="rect">
            <a:avLst/>
          </a:prstGeom>
          <a:noFill/>
        </p:spPr>
        <p:txBody>
          <a:bodyPr wrap="square" rtlCol="0">
            <a:spAutoFit/>
          </a:bodyPr>
          <a:lstStyle/>
          <a:p>
            <a:r>
              <a:rPr lang="el-GR" dirty="0"/>
              <a:t>Μετά τη δεκαετία του ‘70 στην Αμερική κάνουν την εμφάνισή τους νέα εναλλακτικά ρεύματα διδασκαλίας που τείνουν να αντικαταστήσουν την Παραδοσιακή διδασκαλία που έχει επίκεντρο το δάσκαλο ο οποίος είναι ο μεταδότης της γνώσης προς το άδειο δοχείο (μυαλό του μαθητή). Την Διερευνητική Μάθηση και Διδασκαλία την ακολούθησε αυτό που ονομάζεται «Διδακτική των Φυσικών Επιστημών» και ταυτίζεται με τον Εποικοδομητισμό που αργότερα εμπλουτίζεται με την Διερευνητική πρακτική.  </a:t>
            </a:r>
            <a:endParaRPr lang="en-US" dirty="0"/>
          </a:p>
        </p:txBody>
      </p:sp>
      <p:pic>
        <p:nvPicPr>
          <p:cNvPr id="3" name="Εικόνα 2">
            <a:extLst>
              <a:ext uri="{FF2B5EF4-FFF2-40B4-BE49-F238E27FC236}">
                <a16:creationId xmlns:a16="http://schemas.microsoft.com/office/drawing/2014/main" id="{D0738B4A-A279-4A94-8A6C-10366D8C7FF6}"/>
              </a:ext>
            </a:extLst>
          </p:cNvPr>
          <p:cNvPicPr>
            <a:picLocks noChangeAspect="1"/>
          </p:cNvPicPr>
          <p:nvPr/>
        </p:nvPicPr>
        <p:blipFill>
          <a:blip r:embed="rId2"/>
          <a:stretch>
            <a:fillRect/>
          </a:stretch>
        </p:blipFill>
        <p:spPr>
          <a:xfrm>
            <a:off x="185737" y="1628800"/>
            <a:ext cx="8772525" cy="2400300"/>
          </a:xfrm>
          <a:prstGeom prst="rect">
            <a:avLst/>
          </a:prstGeom>
        </p:spPr>
      </p:pic>
    </p:spTree>
    <p:extLst>
      <p:ext uri="{BB962C8B-B14F-4D97-AF65-F5344CB8AC3E}">
        <p14:creationId xmlns:p14="http://schemas.microsoft.com/office/powerpoint/2010/main" val="3012804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5" name="Rectangle 7"/>
          <p:cNvSpPr>
            <a:spLocks noGrp="1" noChangeArrowheads="1"/>
          </p:cNvSpPr>
          <p:nvPr>
            <p:ph type="title"/>
          </p:nvPr>
        </p:nvSpPr>
        <p:spPr>
          <a:xfrm>
            <a:off x="395288" y="1052513"/>
            <a:ext cx="8748712" cy="5184775"/>
          </a:xfrm>
        </p:spPr>
        <p:txBody>
          <a:bodyPr>
            <a:normAutofit/>
          </a:bodyPr>
          <a:lstStyle/>
          <a:p>
            <a:r>
              <a:rPr lang="el-GR" dirty="0">
                <a:solidFill>
                  <a:srgbClr val="C00000"/>
                </a:solidFill>
              </a:rPr>
              <a:t>«Ο πιο σπουδαίος απλός παράγοντας που επηρεάζει τη μάθηση είναι αυτό που ο μαθητής ήδη γνωρίζει. Εξακρίβωσέ το και δίδαξε τον σύμφωνα με αυτό».</a:t>
            </a:r>
            <a:br>
              <a:rPr lang="el-GR" dirty="0">
                <a:solidFill>
                  <a:srgbClr val="C00000"/>
                </a:solidFill>
              </a:rPr>
            </a:br>
            <a:r>
              <a:rPr lang="en-US" dirty="0">
                <a:solidFill>
                  <a:srgbClr val="C00000"/>
                </a:solidFill>
              </a:rPr>
              <a:t>Ausubel,1968</a:t>
            </a:r>
            <a:endParaRPr lang="el-GR" dirty="0">
              <a:solidFill>
                <a:srgbClr val="C00000"/>
              </a:solidFill>
            </a:endParaRPr>
          </a:p>
        </p:txBody>
      </p:sp>
      <p:pic>
        <p:nvPicPr>
          <p:cNvPr id="3" name="Εικόνα 2">
            <a:extLst>
              <a:ext uri="{FF2B5EF4-FFF2-40B4-BE49-F238E27FC236}">
                <a16:creationId xmlns:a16="http://schemas.microsoft.com/office/drawing/2014/main" id="{A909BF13-FC62-9A07-BDE7-974793462814}"/>
              </a:ext>
            </a:extLst>
          </p:cNvPr>
          <p:cNvPicPr>
            <a:picLocks noChangeAspect="1"/>
          </p:cNvPicPr>
          <p:nvPr/>
        </p:nvPicPr>
        <p:blipFill>
          <a:blip r:embed="rId2"/>
          <a:stretch>
            <a:fillRect/>
          </a:stretch>
        </p:blipFill>
        <p:spPr>
          <a:xfrm>
            <a:off x="1320830" y="162942"/>
            <a:ext cx="6502339" cy="1779142"/>
          </a:xfrm>
          <a:prstGeom prst="rect">
            <a:avLst/>
          </a:prstGeom>
        </p:spPr>
      </p:pic>
    </p:spTree>
  </p:cSld>
  <p:clrMapOvr>
    <a:masterClrMapping/>
  </p:clrMapOvr>
  <p:transition spd="med">
    <p:wheel spokes="8"/>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043608" y="980728"/>
          <a:ext cx="6912768" cy="4680519"/>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p:txBody>
          <a:bodyPr>
            <a:normAutofit fontScale="90000"/>
          </a:bodyPr>
          <a:lstStyle/>
          <a:p>
            <a:r>
              <a:rPr lang="el-GR" sz="2200" b="1" u="sng" dirty="0"/>
              <a:t>Εικόνα 10-1:</a:t>
            </a:r>
            <a:r>
              <a:rPr lang="el-GR" sz="2200" dirty="0"/>
              <a:t> Ανάλυση των βιβλιογραφικών αναφορών (n=6,314) που αφορούν στις ΕΙ των μαθητών στις ΦΕ. </a:t>
            </a:r>
            <a:r>
              <a:rPr lang="el-GR" sz="3100" dirty="0"/>
              <a:t>STCSE Duit (2004),</a:t>
            </a:r>
            <a:br>
              <a:rPr lang="el-GR" dirty="0"/>
            </a:br>
            <a:endParaRPr lang="el-GR" dirty="0"/>
          </a:p>
        </p:txBody>
      </p:sp>
      <p:sp>
        <p:nvSpPr>
          <p:cNvPr id="7" name="TextBox 6"/>
          <p:cNvSpPr txBox="1"/>
          <p:nvPr/>
        </p:nvSpPr>
        <p:spPr>
          <a:xfrm>
            <a:off x="755576" y="6237312"/>
            <a:ext cx="7848872" cy="369332"/>
          </a:xfrm>
          <a:prstGeom prst="rect">
            <a:avLst/>
          </a:prstGeom>
          <a:noFill/>
        </p:spPr>
        <p:txBody>
          <a:bodyPr wrap="square" rtlCol="0">
            <a:spAutoFit/>
          </a:bodyPr>
          <a:lstStyle/>
          <a:p>
            <a:r>
              <a:rPr lang="en-US" dirty="0">
                <a:hlinkClick r:id="rId3"/>
              </a:rPr>
              <a:t>http://www.ipn.uni-kiel.de/aktuell/stcse/stcse.html</a:t>
            </a:r>
            <a:r>
              <a:rPr lang="en-US" dirty="0"/>
              <a:t> </a:t>
            </a: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l-GR"/>
              <a:t>Εποικοδομητική μάθηση</a:t>
            </a:r>
          </a:p>
        </p:txBody>
      </p:sp>
      <p:sp>
        <p:nvSpPr>
          <p:cNvPr id="166915" name="Rectangle 3"/>
          <p:cNvSpPr>
            <a:spLocks noGrp="1" noChangeArrowheads="1"/>
          </p:cNvSpPr>
          <p:nvPr>
            <p:ph idx="1"/>
          </p:nvPr>
        </p:nvSpPr>
        <p:spPr>
          <a:xfrm>
            <a:off x="179388" y="1981200"/>
            <a:ext cx="8964612" cy="4543425"/>
          </a:xfrm>
        </p:spPr>
        <p:txBody>
          <a:bodyPr>
            <a:normAutofit lnSpcReduction="10000"/>
          </a:bodyPr>
          <a:lstStyle/>
          <a:p>
            <a:pPr>
              <a:buClr>
                <a:srgbClr val="FF0000"/>
              </a:buClr>
            </a:pPr>
            <a:r>
              <a:rPr lang="el-GR"/>
              <a:t>Ως εποικοδομητική μάθηση ορίζεται η διαδικασία κατά την οποία ο μαθητής υποκινούμενος από μια προβληματική κατάσταση, την οποία οι υπάρχουσες γνώσεις δεν μπορούν να αντιμετωπίσουν, ενεργοποιεί τις ήδη υπάρχουσες γνωστικές δομές, τις τροποποιεί, κατασκευάζοντας έτσι νέες γνώσεις, προκειμένου να ερμηνεύσει και να επιλύσει το πρόβλημα. </a:t>
            </a:r>
            <a:br>
              <a:rPr lang="el-GR"/>
            </a:br>
            <a:endParaRPr lang="el-G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0" y="0"/>
            <a:ext cx="9324975" cy="908050"/>
          </a:xfrm>
        </p:spPr>
        <p:txBody>
          <a:bodyPr/>
          <a:lstStyle/>
          <a:p>
            <a:r>
              <a:rPr lang="el-GR" sz="2600" b="1" dirty="0"/>
              <a:t>Χαρακτηριστικά της εποικοδομητικής μάθησης </a:t>
            </a:r>
            <a:r>
              <a:rPr lang="en-US" sz="2600" b="1" dirty="0"/>
              <a:t>(P. Scott)</a:t>
            </a:r>
            <a:r>
              <a:rPr lang="el-GR" sz="2600" b="1" dirty="0"/>
              <a:t>:</a:t>
            </a:r>
          </a:p>
        </p:txBody>
      </p:sp>
      <p:sp>
        <p:nvSpPr>
          <p:cNvPr id="167939" name="Rectangle 3"/>
          <p:cNvSpPr>
            <a:spLocks noGrp="1" noChangeArrowheads="1"/>
          </p:cNvSpPr>
          <p:nvPr>
            <p:ph idx="1"/>
          </p:nvPr>
        </p:nvSpPr>
        <p:spPr>
          <a:xfrm>
            <a:off x="0" y="836613"/>
            <a:ext cx="9144000" cy="6264275"/>
          </a:xfrm>
        </p:spPr>
        <p:txBody>
          <a:bodyPr>
            <a:normAutofit/>
          </a:bodyPr>
          <a:lstStyle/>
          <a:p>
            <a:pPr>
              <a:lnSpc>
                <a:spcPct val="95000"/>
              </a:lnSpc>
              <a:buClr>
                <a:srgbClr val="FF0000"/>
              </a:buClr>
            </a:pPr>
            <a:r>
              <a:rPr lang="el-GR" sz="2800"/>
              <a:t>Τα μαθησιακά αποτελέσματα δεν εξαρτώνται μόνο από το περιβάλλον αλλά και από αυτό που ο μαθητής έχει ήδη στο μυαλό του.</a:t>
            </a:r>
          </a:p>
          <a:p>
            <a:pPr>
              <a:lnSpc>
                <a:spcPct val="95000"/>
              </a:lnSpc>
              <a:buClr>
                <a:srgbClr val="FF0000"/>
              </a:buClr>
            </a:pPr>
            <a:r>
              <a:rPr lang="el-GR" sz="2800"/>
              <a:t>Ο μαθητής εποικοδομεί τα δικά του νοήματα μέσω της εμπειρίας του φυσικού περιβάλλοντος και μέσω της κοινωνικής αλληλεπίδρασης.</a:t>
            </a:r>
          </a:p>
          <a:p>
            <a:pPr>
              <a:lnSpc>
                <a:spcPct val="95000"/>
              </a:lnSpc>
              <a:buClr>
                <a:srgbClr val="FF0000"/>
              </a:buClr>
            </a:pPr>
            <a:r>
              <a:rPr lang="el-GR" sz="2800"/>
              <a:t>Η εποικοδόμηση είναι συνεχής και ενεργητική διαδικασία</a:t>
            </a:r>
          </a:p>
          <a:p>
            <a:pPr>
              <a:lnSpc>
                <a:spcPct val="95000"/>
              </a:lnSpc>
              <a:buClr>
                <a:srgbClr val="FF0000"/>
              </a:buClr>
            </a:pPr>
            <a:r>
              <a:rPr lang="el-GR" sz="2800"/>
              <a:t>Η μάθηση δεν είναι μόνο ζήτημα επέκτασης προϋπαρχουσών εννοιών. Μπορεί να περιλαμβάνει και τη ριζική αναθεώρηση και αναδιάρθρωσή τους.</a:t>
            </a:r>
          </a:p>
          <a:p>
            <a:pPr>
              <a:lnSpc>
                <a:spcPct val="95000"/>
              </a:lnSpc>
              <a:buClr>
                <a:srgbClr val="FF0000"/>
              </a:buClr>
            </a:pPr>
            <a:r>
              <a:rPr lang="el-GR" sz="2800"/>
              <a:t>Η εποικοδομιστική μάθηση δεν γίνεται πάντα αποδεκτή.</a:t>
            </a:r>
          </a:p>
          <a:p>
            <a:pPr>
              <a:lnSpc>
                <a:spcPct val="95000"/>
              </a:lnSpc>
              <a:buClr>
                <a:srgbClr val="FF0000"/>
              </a:buClr>
            </a:pPr>
            <a:r>
              <a:rPr lang="el-GR" sz="2800"/>
              <a:t>Το υποκείμενο έχει τον τελικό έλεγχο της νέας γνώσης, με κριτήριο τις προσωπικές αξίες, στάσεις, εμπειρίες, κλπ.</a:t>
            </a:r>
          </a:p>
        </p:txBody>
      </p:sp>
    </p:spTree>
  </p:cSld>
  <p:clrMapOvr>
    <a:masterClrMapping/>
  </p:clrMapOvr>
  <p:transition>
    <p:pull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0" y="0"/>
            <a:ext cx="9144000" cy="836613"/>
          </a:xfrm>
        </p:spPr>
        <p:txBody>
          <a:bodyPr>
            <a:normAutofit fontScale="90000"/>
          </a:bodyPr>
          <a:lstStyle/>
          <a:p>
            <a:pPr algn="l"/>
            <a:r>
              <a:rPr lang="el-GR" sz="3600" b="1"/>
              <a:t>Βασικά στοιχεία του εποικοδομητισμού:</a:t>
            </a:r>
            <a:br>
              <a:rPr lang="en-US" sz="3600" b="1"/>
            </a:br>
            <a:r>
              <a:rPr lang="el-GR" sz="2400" b="1">
                <a:solidFill>
                  <a:srgbClr val="FF0000"/>
                </a:solidFill>
              </a:rPr>
              <a:t>1. Οι ιδέες των μαθητών</a:t>
            </a:r>
          </a:p>
        </p:txBody>
      </p:sp>
      <p:sp>
        <p:nvSpPr>
          <p:cNvPr id="168963" name="Rectangle 3"/>
          <p:cNvSpPr>
            <a:spLocks noGrp="1" noChangeArrowheads="1"/>
          </p:cNvSpPr>
          <p:nvPr>
            <p:ph idx="1"/>
          </p:nvPr>
        </p:nvSpPr>
        <p:spPr>
          <a:xfrm>
            <a:off x="0" y="908050"/>
            <a:ext cx="9144000" cy="5949950"/>
          </a:xfrm>
        </p:spPr>
        <p:txBody>
          <a:bodyPr>
            <a:normAutofit/>
          </a:bodyPr>
          <a:lstStyle/>
          <a:p>
            <a:pPr marL="609600" indent="-609600">
              <a:lnSpc>
                <a:spcPct val="85000"/>
              </a:lnSpc>
              <a:buClr>
                <a:srgbClr val="FF0000"/>
              </a:buClr>
              <a:buFont typeface="Wingdings" pitchFamily="2" charset="2"/>
              <a:buBlip>
                <a:blip r:embed="rId2"/>
              </a:buBlip>
            </a:pPr>
            <a:r>
              <a:rPr lang="el-GR" sz="2200" dirty="0"/>
              <a:t>Δημιουργούνται από τη βρεφική ηλικία μέσω των αισθήσεων.</a:t>
            </a:r>
          </a:p>
          <a:p>
            <a:pPr marL="609600" indent="-609600">
              <a:lnSpc>
                <a:spcPct val="85000"/>
              </a:lnSpc>
              <a:buClr>
                <a:srgbClr val="FF0000"/>
              </a:buClr>
              <a:buFont typeface="Wingdings" pitchFamily="2" charset="2"/>
              <a:buBlip>
                <a:blip r:embed="rId2"/>
              </a:buBlip>
            </a:pPr>
            <a:r>
              <a:rPr lang="el-GR" sz="2200" dirty="0"/>
              <a:t>Χρησιμοποιούνται για να προβλέψουν και να ερμηνεύσουν ό,τι υποπίπτει στην αντίληψη τους. </a:t>
            </a:r>
          </a:p>
          <a:p>
            <a:pPr marL="609600" indent="-609600">
              <a:lnSpc>
                <a:spcPct val="85000"/>
              </a:lnSpc>
              <a:buClr>
                <a:srgbClr val="FF0000"/>
              </a:buClr>
              <a:buFont typeface="Wingdings" pitchFamily="2" charset="2"/>
              <a:buBlip>
                <a:blip r:embed="rId2"/>
              </a:buBlip>
            </a:pPr>
            <a:r>
              <a:rPr lang="el-GR" sz="2200" dirty="0"/>
              <a:t>Εξελίσσονται μέσω των αλληλεπιδράσεων με το φυσικό και οικογενειακό του περιβάλλον και μέσα από την κοινωνική επαφή και τη γλώσσα αρχίζει να οικοδομείται ένα φάσμα ιδεών για το πώς λειτουργεί ο κόσμος. </a:t>
            </a:r>
          </a:p>
          <a:p>
            <a:pPr marL="609600" indent="-609600">
              <a:lnSpc>
                <a:spcPct val="85000"/>
              </a:lnSpc>
              <a:buClr>
                <a:srgbClr val="FF0000"/>
              </a:buClr>
              <a:buFont typeface="Wingdings" pitchFamily="2" charset="2"/>
              <a:buBlip>
                <a:blip r:embed="rId2"/>
              </a:buBlip>
            </a:pPr>
            <a:r>
              <a:rPr lang="el-GR" sz="2200" dirty="0"/>
              <a:t>Ερμηνεύουν τα διάφορα  φυσικά φαινόμενα ή τις βιολογικές λειτουργίες και αποτελούν για τον κονστρουκτιβισμό τη βάση, το θεμέλιο πάνω στο οποίο θα οικοδομηθεί η νέα γνώση </a:t>
            </a:r>
            <a:endParaRPr lang="en-US" sz="2200" dirty="0"/>
          </a:p>
          <a:p>
            <a:pPr marL="609600" indent="-609600">
              <a:lnSpc>
                <a:spcPct val="85000"/>
              </a:lnSpc>
              <a:buClr>
                <a:srgbClr val="FF0000"/>
              </a:buClr>
              <a:buFont typeface="Wingdings" pitchFamily="2" charset="2"/>
              <a:buBlip>
                <a:blip r:embed="rId2"/>
              </a:buBlip>
            </a:pPr>
            <a:r>
              <a:rPr lang="el-GR" sz="2200" dirty="0"/>
              <a:t>Φαίνονται ως αφελείς απόψεις, στην ουσία αποτελούν αυτοδύναμα νοητικά σχήματα, οργανωτικούς πυρήνες για πολλά φαινόμενα, που διαφέρουν από τα επιστημονικά πρότυπα μόνο στο ότι ερμηνεύουν τα φαινόμενα διαφορετικά. </a:t>
            </a:r>
          </a:p>
          <a:p>
            <a:pPr marL="609600" indent="-609600">
              <a:lnSpc>
                <a:spcPct val="85000"/>
              </a:lnSpc>
              <a:buClr>
                <a:srgbClr val="FF0000"/>
              </a:buClr>
              <a:buFont typeface="Wingdings" pitchFamily="2" charset="2"/>
              <a:buBlip>
                <a:blip r:embed="rId2"/>
              </a:buBlip>
            </a:pPr>
            <a:r>
              <a:rPr lang="el-GR" sz="2200" dirty="0"/>
              <a:t>Μία ουσιώδης διαφορά τους είναι ότι οι μαθητές ταυτίζουν τη γνώση (θεωρία-μοντέλα) που είναι νοητική κατασκευή, με τη φυσική πραγματικότητα. </a:t>
            </a:r>
          </a:p>
          <a:p>
            <a:pPr marL="609600" indent="-609600">
              <a:lnSpc>
                <a:spcPct val="85000"/>
              </a:lnSpc>
              <a:buClr>
                <a:srgbClr val="FF0000"/>
              </a:buClr>
              <a:buFont typeface="Wingdings" pitchFamily="2" charset="2"/>
              <a:buBlip>
                <a:blip r:embed="rId2"/>
              </a:buBlip>
            </a:pPr>
            <a:r>
              <a:rPr lang="el-GR" sz="2200" dirty="0"/>
              <a:t>Είναι ευλογοφανείς και επαρκείς για τα παιδιά, έχουν γενική ισχύ και διαχρονικότητα (είναι δυνατό να παραμένουν όχι μόνο μετά τη διδασκαλία, αλλά και μετά την ενηλικίωση). </a:t>
            </a:r>
          </a:p>
        </p:txBody>
      </p:sp>
    </p:spTree>
  </p:cSld>
  <p:clrMapOvr>
    <a:masterClrMapping/>
  </p:clrMapOvr>
  <p:transition>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0"/>
            <a:ext cx="9144000" cy="1125538"/>
          </a:xfrm>
        </p:spPr>
        <p:txBody>
          <a:bodyPr>
            <a:normAutofit/>
          </a:bodyPr>
          <a:lstStyle/>
          <a:p>
            <a:pPr algn="l"/>
            <a:r>
              <a:rPr lang="el-GR" sz="3600" b="1" dirty="0"/>
              <a:t>Βασικά στοιχεία του </a:t>
            </a:r>
            <a:r>
              <a:rPr lang="el-GR" sz="3600" b="1" dirty="0" err="1"/>
              <a:t>εποικοδομητισμού</a:t>
            </a:r>
            <a:r>
              <a:rPr lang="el-GR" sz="3600" b="1" dirty="0"/>
              <a:t>:</a:t>
            </a:r>
            <a:br>
              <a:rPr lang="en-US" sz="3600" b="1" dirty="0"/>
            </a:br>
            <a:r>
              <a:rPr lang="el-GR" sz="2400" b="1" dirty="0">
                <a:solidFill>
                  <a:srgbClr val="FF0000"/>
                </a:solidFill>
              </a:rPr>
              <a:t>1. Οι ιδέες των μαθητών</a:t>
            </a:r>
          </a:p>
        </p:txBody>
      </p:sp>
      <p:sp>
        <p:nvSpPr>
          <p:cNvPr id="169987" name="Rectangle 3"/>
          <p:cNvSpPr>
            <a:spLocks noGrp="1" noChangeArrowheads="1"/>
          </p:cNvSpPr>
          <p:nvPr>
            <p:ph idx="1"/>
          </p:nvPr>
        </p:nvSpPr>
        <p:spPr>
          <a:xfrm>
            <a:off x="0" y="1341438"/>
            <a:ext cx="9144000" cy="5516562"/>
          </a:xfrm>
        </p:spPr>
        <p:txBody>
          <a:bodyPr/>
          <a:lstStyle/>
          <a:p>
            <a:pPr>
              <a:lnSpc>
                <a:spcPct val="80000"/>
              </a:lnSpc>
              <a:buFont typeface="Wingdings" pitchFamily="2" charset="2"/>
              <a:buNone/>
            </a:pPr>
            <a:r>
              <a:rPr lang="el-GR" sz="2800" b="1">
                <a:solidFill>
                  <a:srgbClr val="FF944B"/>
                </a:solidFill>
              </a:rPr>
              <a:t>Πώς δημιουργούνται οι ιδέες των μαθητών:</a:t>
            </a:r>
          </a:p>
          <a:p>
            <a:pPr>
              <a:lnSpc>
                <a:spcPct val="80000"/>
              </a:lnSpc>
              <a:buFont typeface="Wingdings" pitchFamily="2" charset="2"/>
              <a:buNone/>
            </a:pPr>
            <a:endParaRPr lang="el-GR" sz="2800" b="1">
              <a:solidFill>
                <a:srgbClr val="FF944B"/>
              </a:solidFill>
            </a:endParaRPr>
          </a:p>
          <a:p>
            <a:pPr>
              <a:lnSpc>
                <a:spcPct val="80000"/>
              </a:lnSpc>
              <a:buClr>
                <a:srgbClr val="FF0000"/>
              </a:buClr>
              <a:buFont typeface="Wingdings" pitchFamily="2" charset="2"/>
              <a:buChar char="­"/>
            </a:pPr>
            <a:r>
              <a:rPr lang="el-GR"/>
              <a:t>Όπως οι επιστήμονες έτσι και τα παιδιά χρησιμοποιούν τις ομοιότητες και τις διαφορές ανάμεσα στα φυσικά φαινόμενα για να χτίσουν μοντέλα με τα οποία θα ερμηνεύσουν τα γεγονότα και θα κάνουν προβλέψεις.</a:t>
            </a:r>
          </a:p>
          <a:p>
            <a:pPr>
              <a:lnSpc>
                <a:spcPct val="80000"/>
              </a:lnSpc>
              <a:buClr>
                <a:srgbClr val="FF0000"/>
              </a:buClr>
              <a:buFont typeface="Wingdings" pitchFamily="2" charset="2"/>
              <a:buChar char="­"/>
            </a:pPr>
            <a:endParaRPr lang="el-GR"/>
          </a:p>
          <a:p>
            <a:pPr>
              <a:lnSpc>
                <a:spcPct val="80000"/>
              </a:lnSpc>
              <a:buClr>
                <a:srgbClr val="FF0000"/>
              </a:buClr>
              <a:buFont typeface="Wingdings" pitchFamily="2" charset="2"/>
              <a:buChar char="­"/>
            </a:pPr>
            <a:r>
              <a:rPr lang="el-GR"/>
              <a:t>Σημαντικό ρόλο παίζουν η γλώσσα, οι αντιλήψεις των μεγάλων, τα βιβλία και ο δάσκαλος, αν και κάθε ένα από αυτά φιλτράρεται από τον μαθητή και πολλές φορές αλλοιώνεται.</a:t>
            </a:r>
          </a:p>
        </p:txBody>
      </p:sp>
    </p:spTree>
  </p:cSld>
  <p:clrMapOvr>
    <a:masterClrMapping/>
  </p:clrMapOvr>
  <p:transition>
    <p:pull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188913"/>
            <a:ext cx="9144000" cy="1079500"/>
          </a:xfrm>
        </p:spPr>
        <p:txBody>
          <a:bodyPr>
            <a:normAutofit fontScale="90000"/>
          </a:bodyPr>
          <a:lstStyle/>
          <a:p>
            <a:pPr algn="l"/>
            <a:r>
              <a:rPr lang="el-GR" sz="3600" b="1"/>
              <a:t>Βασικά στοιχεία του εποικοδομητισμού:</a:t>
            </a:r>
            <a:br>
              <a:rPr lang="el-GR" sz="3600" b="1"/>
            </a:br>
            <a:r>
              <a:rPr lang="el-GR" sz="2800" b="1">
                <a:solidFill>
                  <a:srgbClr val="FF0000"/>
                </a:solidFill>
              </a:rPr>
              <a:t>2. Η έννοια του λάθους</a:t>
            </a:r>
            <a:br>
              <a:rPr lang="en-US" sz="3600" b="1"/>
            </a:br>
            <a:endParaRPr lang="el-GR" sz="3600" b="1"/>
          </a:p>
        </p:txBody>
      </p:sp>
      <p:sp>
        <p:nvSpPr>
          <p:cNvPr id="173059" name="Rectangle 3"/>
          <p:cNvSpPr>
            <a:spLocks noGrp="1" noChangeArrowheads="1"/>
          </p:cNvSpPr>
          <p:nvPr>
            <p:ph idx="1"/>
          </p:nvPr>
        </p:nvSpPr>
        <p:spPr>
          <a:xfrm>
            <a:off x="0" y="1125538"/>
            <a:ext cx="9144000" cy="5975350"/>
          </a:xfrm>
        </p:spPr>
        <p:txBody>
          <a:bodyPr>
            <a:normAutofit lnSpcReduction="10000"/>
          </a:bodyPr>
          <a:lstStyle/>
          <a:p>
            <a:pPr>
              <a:lnSpc>
                <a:spcPct val="120000"/>
              </a:lnSpc>
              <a:buFont typeface="Wingdings" pitchFamily="2" charset="2"/>
              <a:buNone/>
            </a:pPr>
            <a:r>
              <a:rPr lang="el-GR" b="1">
                <a:solidFill>
                  <a:srgbClr val="FF944B"/>
                </a:solidFill>
              </a:rPr>
              <a:t>Στην εποικοδομητική προσέγγιση της διδασκαλίας:</a:t>
            </a:r>
          </a:p>
          <a:p>
            <a:pPr>
              <a:lnSpc>
                <a:spcPct val="120000"/>
              </a:lnSpc>
              <a:buClr>
                <a:srgbClr val="FF0000"/>
              </a:buClr>
            </a:pPr>
            <a:r>
              <a:rPr lang="el-GR"/>
              <a:t>Το λάθος δεν εκλαμβάνεται ως αποτέλεσμα άγνοιας με άμεσο αντίκτυπο στη βαθμολογία των μαθητών.</a:t>
            </a:r>
          </a:p>
          <a:p>
            <a:pPr>
              <a:buClr>
                <a:srgbClr val="FF0000"/>
              </a:buClr>
            </a:pPr>
            <a:r>
              <a:rPr lang="el-GR"/>
              <a:t>Η λανθασμένη άποψη είναι μια εναλλακτική μορφή γνώσης, που συνήθως είναι επαρκής και, ως ένα βαθμό, ερμηνεύει με συνέπεια φαινόμενα και γεγονότα.</a:t>
            </a:r>
          </a:p>
          <a:p>
            <a:pPr>
              <a:buClr>
                <a:srgbClr val="FF0000"/>
              </a:buClr>
            </a:pPr>
            <a:r>
              <a:rPr lang="el-GR"/>
              <a:t>Το λάθος αποτελεί τη βάση πάνω στην οποία θα οικοδομηθεί η νέα γνώση και συνήθως αποτελεί βασικό συστατικό της.</a:t>
            </a:r>
          </a:p>
        </p:txBody>
      </p:sp>
    </p:spTree>
  </p:cSld>
  <p:clrMapOvr>
    <a:masterClrMapping/>
  </p:clrMapOvr>
  <p:transition spd="med">
    <p:pull dir="l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0"/>
            <a:ext cx="9144000" cy="1341438"/>
          </a:xfrm>
        </p:spPr>
        <p:txBody>
          <a:bodyPr>
            <a:normAutofit/>
          </a:bodyPr>
          <a:lstStyle/>
          <a:p>
            <a:pPr algn="l">
              <a:lnSpc>
                <a:spcPct val="120000"/>
              </a:lnSpc>
            </a:pPr>
            <a:r>
              <a:rPr lang="el-GR" sz="3600" b="1"/>
              <a:t>Βασικά στοιχεία του εποικοδομητισμού:</a:t>
            </a:r>
            <a:br>
              <a:rPr lang="el-GR" sz="3600" b="1"/>
            </a:br>
            <a:r>
              <a:rPr lang="el-GR" sz="2400" b="1">
                <a:solidFill>
                  <a:srgbClr val="FF0000"/>
                </a:solidFill>
              </a:rPr>
              <a:t>3. Η εννοιολογική αλλαγή και η αντίσταση σ’ αυτή</a:t>
            </a:r>
          </a:p>
        </p:txBody>
      </p:sp>
      <p:sp>
        <p:nvSpPr>
          <p:cNvPr id="174083" name="Rectangle 3"/>
          <p:cNvSpPr>
            <a:spLocks noGrp="1" noChangeArrowheads="1"/>
          </p:cNvSpPr>
          <p:nvPr>
            <p:ph idx="1"/>
          </p:nvPr>
        </p:nvSpPr>
        <p:spPr>
          <a:xfrm>
            <a:off x="0" y="1412875"/>
            <a:ext cx="9144000" cy="5732463"/>
          </a:xfrm>
        </p:spPr>
        <p:txBody>
          <a:bodyPr>
            <a:normAutofit/>
          </a:bodyPr>
          <a:lstStyle/>
          <a:p>
            <a:pPr>
              <a:buClr>
                <a:srgbClr val="FF0000"/>
              </a:buClr>
              <a:buFont typeface="Wingdings" pitchFamily="2" charset="2"/>
              <a:buChar char="þ"/>
            </a:pPr>
            <a:r>
              <a:rPr lang="el-GR" sz="2800" dirty="0"/>
              <a:t>«Εννοιολογική αλλαγή», είναι η τροποποίηση των αντιλήψεων των μαθητών για την ερμηνεία των φυσικών φαινομένων. </a:t>
            </a:r>
            <a:endParaRPr lang="en-US" sz="2800" dirty="0"/>
          </a:p>
          <a:p>
            <a:pPr>
              <a:buClr>
                <a:srgbClr val="FF0000"/>
              </a:buClr>
              <a:buFont typeface="Wingdings" pitchFamily="2" charset="2"/>
              <a:buChar char="þ"/>
            </a:pPr>
            <a:r>
              <a:rPr lang="el-GR" sz="2800" dirty="0"/>
              <a:t>Η "εννοιολογική αλλαγή" έχει να κάνει με την αναδόμηση της ήδη υπάρχουσας γνώσης, αφού έχει αποδειχθεί ότι οι ιδέες των παιδιών πολλές φορές είναι "λανθασμένες". </a:t>
            </a:r>
          </a:p>
          <a:p>
            <a:pPr>
              <a:buClr>
                <a:srgbClr val="FF0000"/>
              </a:buClr>
              <a:buFont typeface="Wingdings" pitchFamily="2" charset="2"/>
              <a:buChar char="þ"/>
            </a:pPr>
            <a:r>
              <a:rPr lang="el-GR" sz="2800" dirty="0"/>
              <a:t>Οι τεχνικές που βοηθούν στην τροποποίηση αυτή είναι αυτό που ονομάζουμε "διδακτική μεθοδολογία". (Wandersee)</a:t>
            </a:r>
          </a:p>
          <a:p>
            <a:pPr>
              <a:buClr>
                <a:srgbClr val="FF0000"/>
              </a:buClr>
              <a:buFont typeface="Wingdings" pitchFamily="2" charset="2"/>
              <a:buChar char="þ"/>
            </a:pPr>
            <a:r>
              <a:rPr lang="el-GR" sz="2800" dirty="0"/>
              <a:t>Ο ρόλος του δασκάλου πλέον έγκειται στο να διαπραγματεύεται τις ιδέες των παιδιών και να γίνεται "πράκτορας της αλλαγής". </a:t>
            </a:r>
          </a:p>
        </p:txBody>
      </p:sp>
    </p:spTree>
  </p:cSld>
  <p:clrMapOvr>
    <a:masterClrMapping/>
  </p:clrMapOvr>
  <p:transition>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0"/>
            <a:ext cx="9144000" cy="908050"/>
          </a:xfrm>
        </p:spPr>
        <p:txBody>
          <a:bodyPr>
            <a:normAutofit fontScale="90000"/>
          </a:bodyPr>
          <a:lstStyle/>
          <a:p>
            <a:pPr algn="l"/>
            <a:r>
              <a:rPr lang="el-GR" sz="3600" b="1" dirty="0"/>
              <a:t>Βασικά στοιχεία του εποικοδομητισμού:</a:t>
            </a:r>
            <a:br>
              <a:rPr lang="el-GR" sz="3600" b="1" dirty="0"/>
            </a:br>
            <a:r>
              <a:rPr lang="el-GR" sz="2400" b="1" dirty="0">
                <a:solidFill>
                  <a:srgbClr val="FF0000"/>
                </a:solidFill>
              </a:rPr>
              <a:t>3. Η εννοιολογική αλλαγή και η αντίσταση σ’ αυτή [</a:t>
            </a:r>
            <a:r>
              <a:rPr lang="en-US" sz="2400" b="1" dirty="0">
                <a:solidFill>
                  <a:srgbClr val="FF0000"/>
                </a:solidFill>
              </a:rPr>
              <a:t>POSNER]</a:t>
            </a:r>
            <a:endParaRPr lang="el-GR" sz="2400" b="1" dirty="0">
              <a:solidFill>
                <a:srgbClr val="FF0000"/>
              </a:solidFill>
            </a:endParaRPr>
          </a:p>
        </p:txBody>
      </p:sp>
      <p:sp>
        <p:nvSpPr>
          <p:cNvPr id="176131" name="Rectangle 3"/>
          <p:cNvSpPr>
            <a:spLocks noGrp="1" noChangeArrowheads="1"/>
          </p:cNvSpPr>
          <p:nvPr>
            <p:ph idx="1"/>
          </p:nvPr>
        </p:nvSpPr>
        <p:spPr>
          <a:xfrm>
            <a:off x="0" y="1341438"/>
            <a:ext cx="9144000" cy="5805487"/>
          </a:xfrm>
        </p:spPr>
        <p:txBody>
          <a:bodyPr/>
          <a:lstStyle/>
          <a:p>
            <a:pPr>
              <a:lnSpc>
                <a:spcPct val="80000"/>
              </a:lnSpc>
              <a:buFont typeface="Wingdings" pitchFamily="2" charset="2"/>
              <a:buNone/>
            </a:pPr>
            <a:r>
              <a:rPr lang="el-GR" sz="2800">
                <a:solidFill>
                  <a:srgbClr val="FF944B"/>
                </a:solidFill>
              </a:rPr>
              <a:t>     </a:t>
            </a:r>
            <a:r>
              <a:rPr lang="el-GR" b="1">
                <a:solidFill>
                  <a:srgbClr val="FF944B"/>
                </a:solidFill>
              </a:rPr>
              <a:t>Για να αλλάξει η παλιά άποψη πρέπει:</a:t>
            </a:r>
          </a:p>
          <a:p>
            <a:pPr>
              <a:lnSpc>
                <a:spcPct val="80000"/>
              </a:lnSpc>
              <a:buClr>
                <a:srgbClr val="FF0000"/>
              </a:buClr>
              <a:buFont typeface="Wingdings" pitchFamily="2" charset="2"/>
              <a:buChar char="è"/>
            </a:pPr>
            <a:r>
              <a:rPr lang="el-GR"/>
              <a:t>Η παλιά γνώση να  είναι μη ικανοποιητική, ο μαθητής να μην μπορεί να ερμηνεύσει μ’ αυτή μία κατάσταση με ένα συνεπή τρόπο, οπότε απαιτείται η αλλαγή της.</a:t>
            </a:r>
          </a:p>
          <a:p>
            <a:pPr>
              <a:lnSpc>
                <a:spcPct val="80000"/>
              </a:lnSpc>
              <a:buClr>
                <a:srgbClr val="FF0000"/>
              </a:buClr>
              <a:buFont typeface="Wingdings" pitchFamily="2" charset="2"/>
              <a:buChar char="è"/>
            </a:pPr>
            <a:r>
              <a:rPr lang="el-GR"/>
              <a:t>Η νέα γνώση πρέπει να είναι αρχικά αληθοφανής για να μπορεί να γίνει η αρχική προσέγγισή της.</a:t>
            </a:r>
          </a:p>
          <a:p>
            <a:pPr>
              <a:lnSpc>
                <a:spcPct val="80000"/>
              </a:lnSpc>
              <a:buClr>
                <a:srgbClr val="FF0000"/>
              </a:buClr>
              <a:buFont typeface="Wingdings" pitchFamily="2" charset="2"/>
              <a:buChar char="è"/>
            </a:pPr>
            <a:r>
              <a:rPr lang="el-GR"/>
              <a:t>Η νέα γνώση να είναι κατανοητή από το παιδί. Η νέα άποψη γίνεται κατανοητή μόνο αν υπάρχει ήδη διαθέσιμη κάποια γνώση γύρω από αυτή. </a:t>
            </a:r>
          </a:p>
          <a:p>
            <a:pPr>
              <a:lnSpc>
                <a:spcPct val="80000"/>
              </a:lnSpc>
              <a:buClr>
                <a:srgbClr val="FF0000"/>
              </a:buClr>
              <a:buFont typeface="Wingdings" pitchFamily="2" charset="2"/>
              <a:buChar char="è"/>
            </a:pPr>
            <a:r>
              <a:rPr lang="el-GR"/>
              <a:t>Η νέα γνώση πρέπει να είναι παραγωγική, καρποφόρα. Μόνο αν ανοίγει νέους δρόμους θα γίνει αποδεκτή.</a:t>
            </a:r>
          </a:p>
        </p:txBody>
      </p:sp>
    </p:spTree>
  </p:cSld>
  <p:clrMapOvr>
    <a:masterClrMapping/>
  </p:clrMapOvr>
  <p:transition spd="med">
    <p:pull dir="l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0" y="188913"/>
            <a:ext cx="9144000" cy="1008062"/>
          </a:xfrm>
        </p:spPr>
        <p:txBody>
          <a:bodyPr>
            <a:normAutofit/>
          </a:bodyPr>
          <a:lstStyle/>
          <a:p>
            <a:pPr algn="l"/>
            <a:r>
              <a:rPr lang="el-GR" sz="3600" b="1"/>
              <a:t>Βασικά στοιχεία του εποικοδομητισμού:</a:t>
            </a:r>
            <a:br>
              <a:rPr lang="el-GR" sz="3600" b="1"/>
            </a:br>
            <a:r>
              <a:rPr lang="el-GR" sz="2400" b="1">
                <a:solidFill>
                  <a:srgbClr val="FF0000"/>
                </a:solidFill>
              </a:rPr>
              <a:t>3. Η εννοιολογική αλλαγή και η αντίσταση σ’ αυτή</a:t>
            </a:r>
          </a:p>
        </p:txBody>
      </p:sp>
      <p:sp>
        <p:nvSpPr>
          <p:cNvPr id="177155" name="Rectangle 3"/>
          <p:cNvSpPr>
            <a:spLocks noGrp="1" noChangeArrowheads="1"/>
          </p:cNvSpPr>
          <p:nvPr>
            <p:ph idx="1"/>
          </p:nvPr>
        </p:nvSpPr>
        <p:spPr>
          <a:xfrm>
            <a:off x="0" y="1412875"/>
            <a:ext cx="9144000" cy="5445125"/>
          </a:xfrm>
        </p:spPr>
        <p:txBody>
          <a:bodyPr/>
          <a:lstStyle/>
          <a:p>
            <a:pPr>
              <a:buFont typeface="Wingdings" pitchFamily="2" charset="2"/>
              <a:buNone/>
            </a:pPr>
            <a:r>
              <a:rPr lang="el-GR" b="1">
                <a:solidFill>
                  <a:srgbClr val="FF944B"/>
                </a:solidFill>
              </a:rPr>
              <a:t>Για να αρχίσει η εννοιολογική αλλαγή απαιτούνται:</a:t>
            </a:r>
          </a:p>
          <a:p>
            <a:pPr>
              <a:buClr>
                <a:srgbClr val="FF0000"/>
              </a:buClr>
              <a:buFont typeface="Wingdings" pitchFamily="2" charset="2"/>
              <a:buChar char="v"/>
            </a:pPr>
            <a:r>
              <a:rPr lang="el-GR" sz="4400"/>
              <a:t> </a:t>
            </a:r>
            <a:r>
              <a:rPr lang="el-GR" sz="3600"/>
              <a:t>Κατάλληλες τεχνικές ερωτήσεων</a:t>
            </a:r>
          </a:p>
          <a:p>
            <a:pPr>
              <a:buClr>
                <a:srgbClr val="FF0000"/>
              </a:buClr>
              <a:buFont typeface="Wingdings" pitchFamily="2" charset="2"/>
              <a:buChar char="v"/>
            </a:pPr>
            <a:r>
              <a:rPr lang="el-GR" sz="3600"/>
              <a:t>  Παρουσίαση πληροφοριών</a:t>
            </a:r>
          </a:p>
          <a:p>
            <a:pPr>
              <a:buClr>
                <a:srgbClr val="FF0000"/>
              </a:buClr>
              <a:buFont typeface="Wingdings" pitchFamily="2" charset="2"/>
              <a:buChar char="v"/>
            </a:pPr>
            <a:r>
              <a:rPr lang="el-GR" sz="3600"/>
              <a:t>  Σχεδιασμός και χρήση κατάλληλων διδακτικών και εργαστηριακών στρατηγικών.</a:t>
            </a:r>
          </a:p>
          <a:p>
            <a:pPr>
              <a:buFont typeface="Wingdings" pitchFamily="2" charset="2"/>
              <a:buNone/>
            </a:pPr>
            <a:endParaRPr lang="el-G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764704"/>
            <a:ext cx="8229600" cy="1143000"/>
          </a:xfrm>
        </p:spPr>
        <p:txBody>
          <a:bodyPr>
            <a:noAutofit/>
          </a:bodyPr>
          <a:lstStyle/>
          <a:p>
            <a:r>
              <a:rPr lang="el-GR" sz="3600" b="1" dirty="0"/>
              <a:t>Μάθηση μέσω Διερεύνησης (ΜΜΔ) και Διδακτική των Φυσικών Επιστημών και της Βιολογίας</a:t>
            </a:r>
            <a:endParaRPr lang="el-GR" sz="3600" dirty="0"/>
          </a:p>
        </p:txBody>
      </p:sp>
      <p:sp>
        <p:nvSpPr>
          <p:cNvPr id="5" name="TextBox 4"/>
          <p:cNvSpPr txBox="1"/>
          <p:nvPr/>
        </p:nvSpPr>
        <p:spPr>
          <a:xfrm>
            <a:off x="298151" y="2780928"/>
            <a:ext cx="9144000" cy="2092881"/>
          </a:xfrm>
          <a:prstGeom prst="rect">
            <a:avLst/>
          </a:prstGeom>
          <a:noFill/>
        </p:spPr>
        <p:txBody>
          <a:bodyPr wrap="square" rtlCol="0">
            <a:spAutoFit/>
          </a:bodyPr>
          <a:lstStyle/>
          <a:p>
            <a:r>
              <a:rPr lang="el-GR" sz="2800" dirty="0"/>
              <a:t>Θα μπορούσαμε να πούμε πως η ΜΜΔ συνιστά την μεταφορά της Επιστημονικής Μεθόδου στη Διδασκαλία των ΦΕ. </a:t>
            </a:r>
          </a:p>
          <a:p>
            <a:endParaRPr lang="el-GR" sz="2800" dirty="0"/>
          </a:p>
          <a:p>
            <a:endParaRPr lang="el-GR" dirty="0"/>
          </a:p>
        </p:txBody>
      </p:sp>
      <p:pic>
        <p:nvPicPr>
          <p:cNvPr id="2" name="Εγγεγραμμένος ήχος">
            <a:hlinkClick r:id="" action="ppaction://media"/>
            <a:extLst>
              <a:ext uri="{FF2B5EF4-FFF2-40B4-BE49-F238E27FC236}">
                <a16:creationId xmlns:a16="http://schemas.microsoft.com/office/drawing/2014/main" id="{0AA01D10-A442-439F-88FD-D9D319258B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2400" y="4264209"/>
            <a:ext cx="609600" cy="609600"/>
          </a:xfrm>
          <a:prstGeom prst="rect">
            <a:avLst/>
          </a:prstGeom>
        </p:spPr>
      </p:pic>
    </p:spTree>
    <p:extLst>
      <p:ext uri="{BB962C8B-B14F-4D97-AF65-F5344CB8AC3E}">
        <p14:creationId xmlns:p14="http://schemas.microsoft.com/office/powerpoint/2010/main" val="282048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14358" y="620688"/>
            <a:ext cx="9144000" cy="836613"/>
          </a:xfrm>
        </p:spPr>
        <p:txBody>
          <a:bodyPr>
            <a:normAutofit fontScale="90000"/>
          </a:bodyPr>
          <a:lstStyle/>
          <a:p>
            <a:pPr algn="l"/>
            <a:br>
              <a:rPr lang="el-GR" sz="3600" b="1" dirty="0">
                <a:solidFill>
                  <a:srgbClr val="FF944B"/>
                </a:solidFill>
              </a:rPr>
            </a:br>
            <a:r>
              <a:rPr lang="el-GR" sz="2200" b="1" dirty="0"/>
              <a:t>Βασικά στοιχεία του </a:t>
            </a:r>
            <a:r>
              <a:rPr lang="el-GR" sz="2200" b="1" dirty="0" err="1"/>
              <a:t>εποικοδομητισμού</a:t>
            </a:r>
            <a:r>
              <a:rPr lang="el-GR" sz="2200" b="1" dirty="0"/>
              <a:t>: </a:t>
            </a:r>
            <a:r>
              <a:rPr lang="el-GR" sz="2200" b="1" dirty="0">
                <a:solidFill>
                  <a:srgbClr val="FF944B"/>
                </a:solidFill>
              </a:rPr>
              <a:t>Τα παιδιά αντιστέκονται στην αλλαγή των απόψεών τους επειδή:</a:t>
            </a:r>
            <a:br>
              <a:rPr lang="el-GR" sz="3600" b="1" dirty="0"/>
            </a:br>
            <a:endParaRPr lang="el-GR" sz="2400" b="1" dirty="0">
              <a:solidFill>
                <a:srgbClr val="FF0000"/>
              </a:solidFill>
            </a:endParaRPr>
          </a:p>
        </p:txBody>
      </p:sp>
      <p:sp>
        <p:nvSpPr>
          <p:cNvPr id="178179" name="Rectangle 3"/>
          <p:cNvSpPr>
            <a:spLocks noGrp="1" noChangeArrowheads="1"/>
          </p:cNvSpPr>
          <p:nvPr>
            <p:ph idx="1"/>
          </p:nvPr>
        </p:nvSpPr>
        <p:spPr>
          <a:xfrm>
            <a:off x="0" y="1556792"/>
            <a:ext cx="9144000" cy="6264275"/>
          </a:xfrm>
        </p:spPr>
        <p:txBody>
          <a:bodyPr>
            <a:normAutofit/>
          </a:bodyPr>
          <a:lstStyle/>
          <a:p>
            <a:pPr>
              <a:lnSpc>
                <a:spcPct val="90000"/>
              </a:lnSpc>
              <a:buClr>
                <a:srgbClr val="FF0000"/>
              </a:buClr>
              <a:buFont typeface="Courier New" pitchFamily="49" charset="0"/>
              <a:buChar char="►"/>
            </a:pPr>
            <a:r>
              <a:rPr lang="el-GR" sz="2200" dirty="0"/>
              <a:t>Η παλιά αντίληψη δίνει ικανοποιητικές απαντήσεις σε πολλά προβλήματα άρα η νέα γνώση δεν είναι γι’ αυτά ικανοποιητική. Πολλές φορές, οι προϋπάρχουσες ιδέες επηρεάζονται ελάχιστα από την παραδοσιακή και την πειραματική διδασκαλία, μπορεί δε να συνυπάρχουν με τις διδασκόμενες επιστημονικές γνώσεις. (</a:t>
            </a:r>
            <a:r>
              <a:rPr lang="el-GR" sz="2200" dirty="0" err="1"/>
              <a:t>Κουμαράς</a:t>
            </a:r>
            <a:r>
              <a:rPr lang="el-GR" sz="2200" dirty="0"/>
              <a:t> 1989, </a:t>
            </a:r>
            <a:r>
              <a:rPr lang="el-GR" sz="2200" dirty="0" err="1"/>
              <a:t>Καριώτογλου</a:t>
            </a:r>
            <a:r>
              <a:rPr lang="el-GR" sz="2200" dirty="0"/>
              <a:t> 1991).</a:t>
            </a:r>
          </a:p>
          <a:p>
            <a:pPr>
              <a:lnSpc>
                <a:spcPct val="90000"/>
              </a:lnSpc>
              <a:buClr>
                <a:srgbClr val="FF0000"/>
              </a:buClr>
              <a:buFont typeface="Courier New" pitchFamily="49" charset="0"/>
              <a:buChar char="►"/>
            </a:pPr>
            <a:r>
              <a:rPr lang="el-GR" sz="2200" dirty="0"/>
              <a:t>Τα παιδιά έχουν την τάση να ερμηνεύουν καινούργιες καταστάσεις σύμφωνα με εκείνο που ήδη ξέρουν, ενισχύοντας έτσι τις </a:t>
            </a:r>
            <a:r>
              <a:rPr lang="el-GR" sz="2200" dirty="0" err="1"/>
              <a:t>προθεωρίες</a:t>
            </a:r>
            <a:r>
              <a:rPr lang="el-GR" sz="2200" dirty="0"/>
              <a:t> τους. </a:t>
            </a:r>
          </a:p>
          <a:p>
            <a:pPr>
              <a:lnSpc>
                <a:spcPct val="90000"/>
              </a:lnSpc>
              <a:buClr>
                <a:srgbClr val="FF0000"/>
              </a:buClr>
              <a:buFont typeface="Courier New" pitchFamily="49" charset="0"/>
              <a:buChar char="►"/>
            </a:pPr>
            <a:r>
              <a:rPr lang="el-GR" sz="2200" dirty="0"/>
              <a:t>Οι υπάρχουσες αναπαραστάσεις επειδή είναι οικείες και λειτουργικές, γενικεύονται και αφομοιώνουν το άγνωστο, άλλωστε η σχολική γνώση είναι συνθετότερη και πολυπλοκότερη από τις προσωπικές γνωστικές δομές.</a:t>
            </a:r>
          </a:p>
          <a:p>
            <a:pPr>
              <a:lnSpc>
                <a:spcPct val="90000"/>
              </a:lnSpc>
              <a:buClr>
                <a:srgbClr val="FF0000"/>
              </a:buClr>
              <a:buFont typeface="Courier New" pitchFamily="49" charset="0"/>
              <a:buChar char="►"/>
            </a:pPr>
            <a:r>
              <a:rPr lang="el-GR" sz="2200" dirty="0"/>
              <a:t>Ο μαθητής δεν διαθέτει τις απαιτούμενες γνωστικές δομές που θα του επιτρέψουν να δραστηριοποιήσει αυτόματα μια αναδιοργάνωση των ιδεών του. Φαίνεται δε ότι στα παιδιά κυρίαρχο είναι το φανταστικό και όχι η αναγκαιότητα προσαρμογής στην πραγματικότητα. </a:t>
            </a:r>
          </a:p>
          <a:p>
            <a:pPr>
              <a:lnSpc>
                <a:spcPct val="90000"/>
              </a:lnSpc>
              <a:buClr>
                <a:srgbClr val="FF0000"/>
              </a:buClr>
              <a:buFont typeface="Courier New" pitchFamily="49" charset="0"/>
              <a:buChar char="►"/>
            </a:pPr>
            <a:r>
              <a:rPr lang="el-GR" sz="2200" dirty="0"/>
              <a:t>Η έλλειψη παρώθησης και προσωπικού ενδιαφέροντος αποτελεί ανασταλτικό παράγοντα για την εννοιολογική αλλαγή. </a:t>
            </a:r>
          </a:p>
        </p:txBody>
      </p:sp>
    </p:spTree>
  </p:cSld>
  <p:clrMapOvr>
    <a:masterClrMapping/>
  </p:clrMapOvr>
  <p:transition spd="med">
    <p:pull dir="l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7" name="Picture 7" descr="j0205462"/>
          <p:cNvPicPr>
            <a:picLocks noChangeAspect="1" noChangeArrowheads="1"/>
          </p:cNvPicPr>
          <p:nvPr/>
        </p:nvPicPr>
        <p:blipFill>
          <a:blip r:embed="rId2" cstate="print"/>
          <a:srcRect/>
          <a:stretch>
            <a:fillRect/>
          </a:stretch>
        </p:blipFill>
        <p:spPr bwMode="auto">
          <a:xfrm>
            <a:off x="0" y="0"/>
            <a:ext cx="1403350" cy="1395413"/>
          </a:xfrm>
          <a:prstGeom prst="rect">
            <a:avLst/>
          </a:prstGeom>
          <a:noFill/>
        </p:spPr>
      </p:pic>
      <p:sp>
        <p:nvSpPr>
          <p:cNvPr id="148486" name="Rectangle 6"/>
          <p:cNvSpPr>
            <a:spLocks noGrp="1" noChangeArrowheads="1"/>
          </p:cNvSpPr>
          <p:nvPr>
            <p:ph type="title"/>
          </p:nvPr>
        </p:nvSpPr>
        <p:spPr>
          <a:xfrm>
            <a:off x="323850" y="188913"/>
            <a:ext cx="8820150" cy="1563687"/>
          </a:xfrm>
        </p:spPr>
        <p:txBody>
          <a:bodyPr/>
          <a:lstStyle/>
          <a:p>
            <a:pPr algn="l"/>
            <a:r>
              <a:rPr lang="el-GR" sz="4000" dirty="0">
                <a:solidFill>
                  <a:schemeClr val="tx1"/>
                </a:solidFill>
              </a:rPr>
              <a:t>ΦΑΣΕΙΣ </a:t>
            </a:r>
            <a:r>
              <a:rPr lang="el-GR" sz="4000" dirty="0" err="1">
                <a:solidFill>
                  <a:schemeClr val="tx1"/>
                </a:solidFill>
              </a:rPr>
              <a:t>ΔΙΔΑΣΚΑΛΙΑΣστην</a:t>
            </a:r>
            <a:r>
              <a:rPr lang="el-GR" sz="4000" dirty="0">
                <a:solidFill>
                  <a:schemeClr val="tx1"/>
                </a:solidFill>
              </a:rPr>
              <a:t> ΕΠΟΙΚΟΔΟΜΗΤΙΚΗ ΠΡΟΣΕΓΓΙΣΗ</a:t>
            </a:r>
          </a:p>
        </p:txBody>
      </p:sp>
      <p:sp>
        <p:nvSpPr>
          <p:cNvPr id="148485" name="Text Box 5"/>
          <p:cNvSpPr txBox="1">
            <a:spLocks noChangeArrowheads="1"/>
          </p:cNvSpPr>
          <p:nvPr/>
        </p:nvSpPr>
        <p:spPr bwMode="auto">
          <a:xfrm>
            <a:off x="1476375" y="188913"/>
            <a:ext cx="7199313"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148492" name="Line 12"/>
          <p:cNvSpPr>
            <a:spLocks noChangeShapeType="1"/>
          </p:cNvSpPr>
          <p:nvPr/>
        </p:nvSpPr>
        <p:spPr bwMode="auto">
          <a:xfrm flipV="1">
            <a:off x="1979613" y="3933825"/>
            <a:ext cx="0" cy="647700"/>
          </a:xfrm>
          <a:prstGeom prst="line">
            <a:avLst/>
          </a:prstGeom>
          <a:noFill/>
          <a:ln w="9525">
            <a:solidFill>
              <a:schemeClr val="bg2"/>
            </a:solidFill>
            <a:round/>
            <a:headEnd/>
            <a:tailEnd type="triangle" w="med" len="med"/>
          </a:ln>
          <a:effectLst/>
        </p:spPr>
        <p:txBody>
          <a:bodyPr wrap="none"/>
          <a:lstStyle/>
          <a:p>
            <a:endParaRPr lang="el-GR"/>
          </a:p>
        </p:txBody>
      </p:sp>
      <p:sp>
        <p:nvSpPr>
          <p:cNvPr id="148493" name="Line 13"/>
          <p:cNvSpPr>
            <a:spLocks noChangeShapeType="1"/>
          </p:cNvSpPr>
          <p:nvPr/>
        </p:nvSpPr>
        <p:spPr bwMode="auto">
          <a:xfrm flipV="1">
            <a:off x="3419475" y="3933825"/>
            <a:ext cx="0" cy="647700"/>
          </a:xfrm>
          <a:prstGeom prst="line">
            <a:avLst/>
          </a:prstGeom>
          <a:noFill/>
          <a:ln w="9525">
            <a:solidFill>
              <a:schemeClr val="bg2"/>
            </a:solidFill>
            <a:round/>
            <a:headEnd/>
            <a:tailEnd type="triangle" w="med" len="med"/>
          </a:ln>
          <a:effectLst/>
        </p:spPr>
        <p:txBody>
          <a:bodyPr wrap="none"/>
          <a:lstStyle/>
          <a:p>
            <a:endParaRPr lang="el-GR"/>
          </a:p>
        </p:txBody>
      </p:sp>
      <p:sp>
        <p:nvSpPr>
          <p:cNvPr id="148494" name="Line 14"/>
          <p:cNvSpPr>
            <a:spLocks noChangeShapeType="1"/>
          </p:cNvSpPr>
          <p:nvPr/>
        </p:nvSpPr>
        <p:spPr bwMode="auto">
          <a:xfrm>
            <a:off x="2268538" y="3789363"/>
            <a:ext cx="0" cy="719137"/>
          </a:xfrm>
          <a:prstGeom prst="line">
            <a:avLst/>
          </a:prstGeom>
          <a:noFill/>
          <a:ln w="9525">
            <a:solidFill>
              <a:schemeClr val="bg2"/>
            </a:solidFill>
            <a:round/>
            <a:headEnd/>
            <a:tailEnd type="triangle" w="med" len="med"/>
          </a:ln>
          <a:effectLst/>
        </p:spPr>
        <p:txBody>
          <a:bodyPr wrap="none"/>
          <a:lstStyle/>
          <a:p>
            <a:endParaRPr lang="el-GR"/>
          </a:p>
        </p:txBody>
      </p:sp>
      <p:sp>
        <p:nvSpPr>
          <p:cNvPr id="148495" name="Line 15"/>
          <p:cNvSpPr>
            <a:spLocks noChangeShapeType="1"/>
          </p:cNvSpPr>
          <p:nvPr/>
        </p:nvSpPr>
        <p:spPr bwMode="auto">
          <a:xfrm flipV="1">
            <a:off x="5940425" y="3933825"/>
            <a:ext cx="0" cy="647700"/>
          </a:xfrm>
          <a:prstGeom prst="line">
            <a:avLst/>
          </a:prstGeom>
          <a:noFill/>
          <a:ln w="9525">
            <a:solidFill>
              <a:schemeClr val="bg2"/>
            </a:solidFill>
            <a:round/>
            <a:headEnd/>
            <a:tailEnd type="triangle" w="med" len="med"/>
          </a:ln>
          <a:effectLst/>
        </p:spPr>
        <p:txBody>
          <a:bodyPr wrap="none"/>
          <a:lstStyle/>
          <a:p>
            <a:endParaRPr lang="el-GR"/>
          </a:p>
        </p:txBody>
      </p:sp>
      <p:sp>
        <p:nvSpPr>
          <p:cNvPr id="2" name="TextBox 1">
            <a:extLst>
              <a:ext uri="{FF2B5EF4-FFF2-40B4-BE49-F238E27FC236}">
                <a16:creationId xmlns:a16="http://schemas.microsoft.com/office/drawing/2014/main" id="{B01ED636-71D4-4D5D-8CFB-DE9DA0738069}"/>
              </a:ext>
            </a:extLst>
          </p:cNvPr>
          <p:cNvSpPr txBox="1"/>
          <p:nvPr/>
        </p:nvSpPr>
        <p:spPr>
          <a:xfrm>
            <a:off x="323850" y="2132856"/>
            <a:ext cx="8568627" cy="3693319"/>
          </a:xfrm>
          <a:prstGeom prst="rect">
            <a:avLst/>
          </a:prstGeom>
          <a:noFill/>
        </p:spPr>
        <p:txBody>
          <a:bodyPr wrap="square" rtlCol="0">
            <a:spAutoFit/>
          </a:bodyPr>
          <a:lstStyle/>
          <a:p>
            <a:pPr marL="342900" indent="-342900">
              <a:buFontTx/>
              <a:buAutoNum type="arabicPeriod"/>
            </a:pPr>
            <a:r>
              <a:rPr lang="el-GR" dirty="0"/>
              <a:t>ΦΑΣΗ ΠΡΟΣΑΝΑΤΟΛΙΣΜΟΥ: (τράβηγμα της προσοχής και το ενδιαφέρον των μαθητών.</a:t>
            </a:r>
          </a:p>
          <a:p>
            <a:pPr marL="342900" indent="-342900">
              <a:buAutoNum type="arabicPeriod"/>
            </a:pPr>
            <a:r>
              <a:rPr lang="el-GR" dirty="0"/>
              <a:t>ΦΑΣΗ ΑΝΑΔΕΙΞΗΣ ΤΩΝ ΙΔΕΩΝ ΤΩΝ ΜΑΘΗΤΩΝ</a:t>
            </a:r>
          </a:p>
          <a:p>
            <a:pPr marL="342900" indent="-342900">
              <a:buAutoNum type="arabicPeriod"/>
            </a:pPr>
            <a:r>
              <a:rPr lang="el-GR" dirty="0"/>
              <a:t>ΦΑΣΗ ΤΗΣ ΑΝΑΔΟΜΗΣΗΣ ΤΩΝ ΙΔΕΩΝ</a:t>
            </a:r>
          </a:p>
          <a:p>
            <a:pPr marL="342900" indent="-342900">
              <a:buAutoNum type="arabicPeriod"/>
            </a:pPr>
            <a:r>
              <a:rPr lang="el-GR" dirty="0"/>
              <a:t>ΦΑΣΗ ΤΗΣ ΔΟΚΙΜΑΣΙΑΣ ΤΩΝ ΙΔΕΩΝ ΚΑΙ ΚΑΤΑΓΡΑΦΗΣ ΤΩΝ ΑΠΟΤΕΛΕΣΜΑΤΩΝ ΤΗΣ</a:t>
            </a:r>
          </a:p>
          <a:p>
            <a:pPr marL="342900" indent="-342900">
              <a:buAutoNum type="arabicPeriod"/>
            </a:pPr>
            <a:r>
              <a:rPr lang="el-GR" dirty="0"/>
              <a:t>ΦΑΣΗ ΤΗΣ ΕΙΣΑΓΩΓΗΣ ΤΟΥ ΕΠΙΣΤΗΜΟΝΙΚΟΥ ΠΡΟΤΥΠΟΥ</a:t>
            </a:r>
          </a:p>
          <a:p>
            <a:pPr marL="342900" indent="-342900">
              <a:buAutoNum type="arabicPeriod"/>
            </a:pPr>
            <a:r>
              <a:rPr lang="el-GR" dirty="0"/>
              <a:t>Η ΦΑΣΗ ΤΗΣ ΕΦΑΡΜΟΓΗΣ (Σύνδεση με καθημερινότητα)</a:t>
            </a:r>
          </a:p>
          <a:p>
            <a:pPr>
              <a:buFont typeface="Wingdings" pitchFamily="2" charset="2"/>
              <a:buNone/>
            </a:pPr>
            <a:r>
              <a:rPr lang="el-GR" dirty="0"/>
              <a:t>7. ΦΑΣΗ ΤΗΣ ΑΝΑΣΚΟΠΗΣΗΣ: Οι μαθητές αναγνωρίζουν τη σπουδαιότητα αυτών που ανακάλυψαν και συγκρίνουν τις αρχικές με τις νέες τους απόψεις</a:t>
            </a:r>
          </a:p>
          <a:p>
            <a:pPr marL="342900" indent="-342900">
              <a:buAutoNum type="arabicPeriod"/>
            </a:pPr>
            <a:endParaRPr lang="el-GR" dirty="0"/>
          </a:p>
          <a:p>
            <a:pPr marL="342900" indent="-342900">
              <a:buAutoNum type="arabicPeriod"/>
            </a:pPr>
            <a:endParaRPr lang="el-GR" dirty="0"/>
          </a:p>
          <a:p>
            <a:pPr marL="342900" indent="-342900">
              <a:buAutoNum type="arabicPeriod"/>
            </a:pPr>
            <a:endParaRPr lang="en-US" dirty="0"/>
          </a:p>
        </p:txBody>
      </p:sp>
    </p:spTree>
  </p:cSld>
  <p:clrMapOvr>
    <a:masterClrMapping/>
  </p:clrMapOvr>
  <p:transition>
    <p:check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161925" y="106281"/>
            <a:ext cx="9467850" cy="1008112"/>
          </a:xfrm>
        </p:spPr>
        <p:txBody>
          <a:bodyPr>
            <a:normAutofit/>
          </a:bodyPr>
          <a:lstStyle/>
          <a:p>
            <a:pPr marL="762000" indent="-762000" algn="l">
              <a:lnSpc>
                <a:spcPct val="90000"/>
              </a:lnSpc>
            </a:pPr>
            <a:r>
              <a:rPr lang="el-GR" sz="2800" b="1" dirty="0"/>
              <a:t>Χαρακτηριστικά της εποικοδομητικής προσέγγισης </a:t>
            </a:r>
            <a:br>
              <a:rPr lang="el-GR" sz="2400" dirty="0"/>
            </a:br>
            <a:endParaRPr lang="el-GR" sz="2400" dirty="0"/>
          </a:p>
        </p:txBody>
      </p:sp>
      <p:sp>
        <p:nvSpPr>
          <p:cNvPr id="185347" name="Rectangle 3"/>
          <p:cNvSpPr>
            <a:spLocks noGrp="1" noChangeArrowheads="1"/>
          </p:cNvSpPr>
          <p:nvPr>
            <p:ph type="body" idx="1"/>
          </p:nvPr>
        </p:nvSpPr>
        <p:spPr>
          <a:xfrm>
            <a:off x="0" y="981075"/>
            <a:ext cx="9144000" cy="5876925"/>
          </a:xfrm>
        </p:spPr>
        <p:txBody>
          <a:bodyPr/>
          <a:lstStyle/>
          <a:p>
            <a:pPr marL="609600" indent="-609600">
              <a:lnSpc>
                <a:spcPct val="90000"/>
              </a:lnSpc>
              <a:buFont typeface="Wingdings" pitchFamily="2" charset="2"/>
              <a:buNone/>
            </a:pPr>
            <a:r>
              <a:rPr lang="el-GR" sz="2400" dirty="0">
                <a:solidFill>
                  <a:srgbClr val="FF944B"/>
                </a:solidFill>
              </a:rPr>
              <a:t>        </a:t>
            </a:r>
            <a:endParaRPr lang="el-GR" sz="2400" dirty="0"/>
          </a:p>
        </p:txBody>
      </p:sp>
      <p:sp>
        <p:nvSpPr>
          <p:cNvPr id="2" name="TextBox 1">
            <a:extLst>
              <a:ext uri="{FF2B5EF4-FFF2-40B4-BE49-F238E27FC236}">
                <a16:creationId xmlns:a16="http://schemas.microsoft.com/office/drawing/2014/main" id="{D39788A2-C7CF-4418-8504-4EF008CFBD3C}"/>
              </a:ext>
            </a:extLst>
          </p:cNvPr>
          <p:cNvSpPr txBox="1"/>
          <p:nvPr/>
        </p:nvSpPr>
        <p:spPr>
          <a:xfrm>
            <a:off x="431540" y="1412776"/>
            <a:ext cx="8280920" cy="6130909"/>
          </a:xfrm>
          <a:prstGeom prst="rect">
            <a:avLst/>
          </a:prstGeom>
          <a:noFill/>
        </p:spPr>
        <p:txBody>
          <a:bodyPr wrap="square" rtlCol="0">
            <a:spAutoFit/>
          </a:bodyPr>
          <a:lstStyle/>
          <a:p>
            <a:pPr marL="342900" indent="-342900">
              <a:buAutoNum type="arabicPeriod"/>
            </a:pPr>
            <a:r>
              <a:rPr lang="el-GR" sz="2400" b="1" dirty="0">
                <a:solidFill>
                  <a:srgbClr val="FF0000"/>
                </a:solidFill>
              </a:rPr>
              <a:t>Η εργασία σε ομάδες- συζήτηση στην ομάδα</a:t>
            </a:r>
          </a:p>
          <a:p>
            <a:pPr marL="342900" indent="-342900">
              <a:buAutoNum type="arabicPeriod"/>
            </a:pPr>
            <a:r>
              <a:rPr lang="el-GR" sz="2400" b="1" dirty="0">
                <a:solidFill>
                  <a:srgbClr val="FF0000"/>
                </a:solidFill>
              </a:rPr>
              <a:t>Ο ρόλος του δασκάλου (</a:t>
            </a:r>
            <a:r>
              <a:rPr lang="el-GR" sz="2400" dirty="0"/>
              <a:t>Παραχωρεί την κεντρική θέση και τις ιδέες  του στους μαθητές ,  Δεν αναμεταδίδει τη γνώση αλλά διευκολύνει τη μάθηση,  Διευκολύνει τους μαθητές/</a:t>
            </a:r>
            <a:r>
              <a:rPr lang="el-GR" sz="2400" dirty="0" err="1"/>
              <a:t>τριες</a:t>
            </a:r>
            <a:r>
              <a:rPr lang="el-GR" sz="2400" dirty="0"/>
              <a:t> να αντιληφθούν αρχικά τις δικές τους ιδέες και στη συνέχεια να διακρίνουν ενδεχόμενες διαφορές με τις ιδέες των άλλων ή/και με το επιστημονικό πρότυπο, Τροποποιεί το ρόλο του ανάλογα με τη φάση της διδασκαλίας.</a:t>
            </a:r>
          </a:p>
          <a:p>
            <a:pPr marL="609600" indent="-609600">
              <a:buFont typeface="Wingdings" pitchFamily="2" charset="2"/>
              <a:buNone/>
            </a:pPr>
            <a:r>
              <a:rPr lang="el-GR" sz="2400" dirty="0">
                <a:solidFill>
                  <a:srgbClr val="FF944B"/>
                </a:solidFill>
              </a:rPr>
              <a:t>3. Ο δάσκαλος πρέπει να γνωρίζει: </a:t>
            </a:r>
            <a:r>
              <a:rPr lang="el-GR" sz="2400" dirty="0"/>
              <a:t>Το γνωστικό αντικείμενο που διδάσκει, Τις σύγχρονες διδακτικές μεθόδους, Τις προϋπάρχουσες αντιλήψεις των μαθητών, Με ποια διδακτική στρατηγική θα επιτευχθεί η «εννοιολογική αλλαγή» των </a:t>
            </a:r>
            <a:r>
              <a:rPr lang="el-GR" sz="2400" dirty="0" err="1"/>
              <a:t>προαντιλήψεων</a:t>
            </a:r>
            <a:r>
              <a:rPr lang="el-GR" sz="2400" dirty="0"/>
              <a:t>.</a:t>
            </a:r>
          </a:p>
          <a:p>
            <a:pPr marL="342900" indent="-342900">
              <a:buAutoNum type="arabicPeriod"/>
            </a:pPr>
            <a:r>
              <a:rPr lang="el-GR" sz="2400" dirty="0"/>
              <a:t> </a:t>
            </a:r>
            <a:endParaRPr lang="el-GR" sz="2400" b="1" dirty="0">
              <a:solidFill>
                <a:srgbClr val="FF0000"/>
              </a:solidFill>
            </a:endParaRPr>
          </a:p>
          <a:p>
            <a:pPr marL="342900" indent="-342900">
              <a:buAutoNum type="arabicPeriod"/>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246498"/>
            <a:ext cx="914400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1. Οι ερωτήσεις.</a:t>
            </a:r>
            <a:r>
              <a:rPr kumimoji="0" lang="el-GR"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Η ερώτηση είναι έμφυτη στο παιδί, αλλά στο σχολείο έτσι όπως λειτουργεί σήμερα, η τάση αυτή περιορίζεται από τον φόβο μήπως η ερώτηση που θα κάνει φανεί απλοϊκή. Η διατύπωση της ερώτησης με εκφράσεις του τύπου "τι νομίζεις" κτλ, δίνει την ευχέρεια στον μαθητή να απαντήσει πιο ελεύθερα. Οι ερωτήσεις πρέπει:</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αναδεικνύουν τη γνώμη του μαθητή και να μην επιδέχονται μία μόνο απάντηση.</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μην τίθενται σε προσωπικό επίπεδο αλλά να απευθύνονται σε όλους</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αποτελούν προέκταση της αφόρμησης και να μην προβάλλουν το δάσκαλο ως αυθεντία.</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μη δίνονται άμεσα αλλά ακολουθούν μια εικόνα, ένα κείμενο κτλ.</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μην εισάγονται με το ΠΩΣ και το ΓΙΑΤΙ αλλά τονίζεται η γνώμη του μαθητή.</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2. Ο Διάλογος.</a:t>
            </a:r>
            <a:r>
              <a:rPr kumimoji="0" lang="el-GR"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Το εργαλείο αυτό χωρίζεται σε δύο υποκατηγορίες: Τον Σωκρατικό Διάλογο του δασκάλου με τους μαθητές και τον διάλογο μεταξύ των μαθητών. Η μαιευτική μέθοδος στηρίζεται στις εξελισσόμενες ερωτήσεις, με σκοπό να καταλήξουν οι μαθητές μόνοι τους, στηριζόμενοι στις δικές τους νοητικές δεξιότητες, στις απόψεις που επιδιώκει ο δάσκαλος.</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3. Η Ομαδική εργασία: </a:t>
            </a: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5. Αναλογίες - μεταφορές.</a:t>
            </a:r>
            <a:r>
              <a:rPr kumimoji="0" lang="el-GR"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l-GR" sz="1200" b="1"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7. Επίλυση προβλημάτων. </a:t>
            </a: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Οι ομάδες των μαθητών καλούνται να αναζητήσουν τις δυνατές λύσεις και μεταξύ αυτών να επιλέξουν την πλέον κατάλληλη.</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8. Κατασκευή - ανακατασκευή μοντέλων: </a:t>
            </a: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Π.χ. Το μοντέλο του «ατόμου»</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9. Πείραμα.</a:t>
            </a:r>
            <a:r>
              <a:rPr kumimoji="0" lang="el-GR" sz="1200" b="1" i="0" u="none" strike="noStrike" cap="none" normalizeH="0" baseline="0" dirty="0">
                <a:ln>
                  <a:noFill/>
                </a:ln>
                <a:solidFill>
                  <a:schemeClr val="tx1"/>
                </a:solidFill>
                <a:effectLst/>
                <a:latin typeface="Arial" pitchFamily="34"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10. Προσομοιώσεις σε Η.Υ.</a:t>
            </a:r>
            <a:endParaRPr kumimoji="0" lang="el-GR" sz="1200" b="1"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11. Εννοιολογικοί χάρτες</a:t>
            </a:r>
            <a:endParaRPr kumimoji="0" lang="el-GR" sz="2000" b="1" i="0" u="none" strike="noStrike" cap="none" normalizeH="0" baseline="0" dirty="0">
              <a:ln>
                <a:noFill/>
              </a:ln>
              <a:solidFill>
                <a:schemeClr val="tx1"/>
              </a:solidFill>
              <a:effectLst/>
              <a:latin typeface="Arial" pitchFamily="34" charset="0"/>
              <a:cs typeface="Arial" pitchFamily="34" charset="0"/>
            </a:endParaRPr>
          </a:p>
        </p:txBody>
      </p:sp>
      <p:sp>
        <p:nvSpPr>
          <p:cNvPr id="3" name="Title 2"/>
          <p:cNvSpPr>
            <a:spLocks noGrp="1"/>
          </p:cNvSpPr>
          <p:nvPr>
            <p:ph type="title"/>
          </p:nvPr>
        </p:nvSpPr>
        <p:spPr>
          <a:xfrm>
            <a:off x="0" y="0"/>
            <a:ext cx="8964488" cy="1143000"/>
          </a:xfrm>
        </p:spPr>
        <p:txBody>
          <a:bodyPr>
            <a:normAutofit/>
          </a:bodyPr>
          <a:lstStyle/>
          <a:p>
            <a:pPr lvl="0"/>
            <a:r>
              <a:rPr lang="el-GR" sz="2000" b="1" dirty="0">
                <a:solidFill>
                  <a:schemeClr val="tx1"/>
                </a:solidFill>
                <a:effectLst/>
                <a:latin typeface="Arial" pitchFamily="34" charset="0"/>
                <a:ea typeface="Times New Roman" pitchFamily="18" charset="0"/>
                <a:cs typeface="Arial" pitchFamily="34" charset="0"/>
              </a:rPr>
              <a:t>Τα εργαλεία της εποικοδομητικής προσέγγισης-Διδακτικές στρατηγικές </a:t>
            </a:r>
            <a:br>
              <a:rPr lang="el-GR" sz="1800" dirty="0">
                <a:solidFill>
                  <a:schemeClr val="tx1"/>
                </a:solidFill>
                <a:effectLst/>
                <a:latin typeface="Arial" pitchFamily="34" charset="0"/>
                <a:cs typeface="Arial" pitchFamily="34" charset="0"/>
              </a:rPr>
            </a:br>
            <a:endParaRPr lang="el-GR"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372600" cy="609600"/>
          </a:xfrm>
        </p:spPr>
        <p:txBody>
          <a:bodyPr rtlCol="0">
            <a:normAutofit fontScale="90000"/>
          </a:bodyPr>
          <a:lstStyle/>
          <a:p>
            <a:pPr eaLnBrk="1" fontAlgn="auto" hangingPunct="1">
              <a:spcAft>
                <a:spcPts val="0"/>
              </a:spcAft>
              <a:defRPr/>
            </a:pPr>
            <a:r>
              <a:rPr lang="el-GR" b="1" dirty="0"/>
              <a:t>Θεωρία της Εννοιολογικής Αλλαγής</a:t>
            </a:r>
            <a:endParaRPr lang="el-GR" dirty="0"/>
          </a:p>
        </p:txBody>
      </p:sp>
      <p:sp>
        <p:nvSpPr>
          <p:cNvPr id="20483" name="Rectangle 1"/>
          <p:cNvSpPr>
            <a:spLocks noChangeArrowheads="1"/>
          </p:cNvSpPr>
          <p:nvPr/>
        </p:nvSpPr>
        <p:spPr bwMode="auto">
          <a:xfrm>
            <a:off x="0" y="558800"/>
            <a:ext cx="8991600" cy="5262563"/>
          </a:xfrm>
          <a:prstGeom prst="rect">
            <a:avLst/>
          </a:prstGeom>
          <a:noFill/>
          <a:ln w="9525">
            <a:noFill/>
            <a:miter lim="800000"/>
            <a:headEnd/>
            <a:tailEnd/>
          </a:ln>
        </p:spPr>
        <p:txBody>
          <a:bodyPr anchor="ctr">
            <a:spAutoFit/>
          </a:bodyPr>
          <a:lstStyle/>
          <a:p>
            <a:pPr indent="457200" algn="just"/>
            <a:r>
              <a:rPr lang="el-GR" sz="2800">
                <a:latin typeface="Calibri" pitchFamily="34" charset="0"/>
                <a:ea typeface="Calibri" pitchFamily="34" charset="0"/>
                <a:cs typeface="Arial" pitchFamily="34" charset="0"/>
              </a:rPr>
              <a:t>Αυτή η ρητή και ξεκάθαρη αντιπαράθεση ανάμεσα στην προϋπάρχουσα και τη νέα γνώση είναι το κρίσιμο στοιχείο στη διδασκαλία που στοχεύει στην </a:t>
            </a:r>
            <a:r>
              <a:rPr lang="el-GR" sz="2800" b="1">
                <a:latin typeface="Calibri" pitchFamily="34" charset="0"/>
                <a:ea typeface="Calibri" pitchFamily="34" charset="0"/>
                <a:cs typeface="Arial" pitchFamily="34" charset="0"/>
              </a:rPr>
              <a:t>κατανόηση </a:t>
            </a:r>
            <a:r>
              <a:rPr lang="el-GR" sz="2800">
                <a:latin typeface="Calibri" pitchFamily="34" charset="0"/>
                <a:ea typeface="Calibri" pitchFamily="34" charset="0"/>
                <a:cs typeface="Arial" pitchFamily="34" charset="0"/>
              </a:rPr>
              <a:t>και εκφράζεται από τη </a:t>
            </a:r>
            <a:r>
              <a:rPr lang="el-GR" sz="2800" i="1">
                <a:latin typeface="Calibri" pitchFamily="34" charset="0"/>
                <a:ea typeface="Calibri" pitchFamily="34" charset="0"/>
                <a:cs typeface="Arial" pitchFamily="34" charset="0"/>
              </a:rPr>
              <a:t>Θεωρία της Εννοιολογικής Αλλαγής. </a:t>
            </a:r>
            <a:r>
              <a:rPr lang="el-GR" sz="2800">
                <a:latin typeface="Calibri" pitchFamily="34" charset="0"/>
                <a:ea typeface="Calibri" pitchFamily="34" charset="0"/>
                <a:cs typeface="Arial" pitchFamily="34" charset="0"/>
              </a:rPr>
              <a:t>(</a:t>
            </a:r>
            <a:r>
              <a:rPr lang="en-US" sz="2800">
                <a:latin typeface="Calibri" pitchFamily="34" charset="0"/>
                <a:ea typeface="Calibri" pitchFamily="34" charset="0"/>
                <a:cs typeface="Arial" pitchFamily="34" charset="0"/>
              </a:rPr>
              <a:t>Posner</a:t>
            </a:r>
            <a:r>
              <a:rPr lang="el-GR" sz="2800">
                <a:latin typeface="Calibri" pitchFamily="34" charset="0"/>
                <a:ea typeface="Calibri" pitchFamily="34" charset="0"/>
                <a:cs typeface="Arial" pitchFamily="34" charset="0"/>
              </a:rPr>
              <a:t> και συν. 1982): Τη</a:t>
            </a:r>
            <a:r>
              <a:rPr lang="el-GR" sz="2800" i="1">
                <a:latin typeface="Calibri" pitchFamily="34" charset="0"/>
                <a:ea typeface="Calibri" pitchFamily="34" charset="0"/>
                <a:cs typeface="Arial" pitchFamily="34" charset="0"/>
              </a:rPr>
              <a:t> μαθησιακή δηλ. διαδικασία  στην οποία μία προϋπάρχουσα έννοια –ιδέα ή πεποίθηση για το πώς λειτουργεί το σύμπαν- που κατέχει ο μαθητής, μετατοπίζεται και αναδομείται, συχνά σε τελείως διαφορετική κατεύθυνση από την εναλλακτική ή την λανθασμένη άποψη και προς την κατεύθυνση της άποψης που είναι επικρατής ανάμεσα στους ειδικούς του πεδίου </a:t>
            </a:r>
            <a:r>
              <a:rPr lang="el-GR" sz="2800">
                <a:latin typeface="Calibri" pitchFamily="34" charset="0"/>
                <a:ea typeface="Calibri" pitchFamily="34" charset="0"/>
                <a:cs typeface="Arial" pitchFamily="34" charset="0"/>
              </a:rPr>
              <a:t>(</a:t>
            </a:r>
            <a:r>
              <a:rPr lang="en-US" sz="2800">
                <a:latin typeface="Calibri" pitchFamily="34" charset="0"/>
                <a:ea typeface="Calibri" pitchFamily="34" charset="0"/>
                <a:cs typeface="Arial" pitchFamily="34" charset="0"/>
              </a:rPr>
              <a:t>Tanner and Allen</a:t>
            </a:r>
            <a:r>
              <a:rPr lang="el-GR" sz="2800">
                <a:latin typeface="Calibri" pitchFamily="34" charset="0"/>
                <a:ea typeface="Calibri" pitchFamily="34" charset="0"/>
                <a:cs typeface="Arial" pitchFamily="34" charset="0"/>
              </a:rPr>
              <a:t>, 2005).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a:extLst>
              <a:ext uri="{FF2B5EF4-FFF2-40B4-BE49-F238E27FC236}">
                <a16:creationId xmlns:a16="http://schemas.microsoft.com/office/drawing/2014/main" id="{77AE6BB6-4759-461F-8465-A97824D2FF9D}"/>
              </a:ext>
            </a:extLst>
          </p:cNvPr>
          <p:cNvSpPr txBox="1">
            <a:spLocks noChangeArrowheads="1"/>
          </p:cNvSpPr>
          <p:nvPr/>
        </p:nvSpPr>
        <p:spPr bwMode="auto">
          <a:xfrm>
            <a:off x="1331120" y="2132410"/>
            <a:ext cx="5994797"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500" b="1">
                <a:latin typeface="Arial" panose="020B0604020202020204" pitchFamily="34" charset="0"/>
              </a:rPr>
              <a:t>Τα νοητικά Μοντέλα ορίζονται ως μια μορφή νοητικής αναπαράστασης που διατηρεί αναλλοίωτη τη δομή αυτού που αναπαριστά.</a:t>
            </a:r>
          </a:p>
          <a:p>
            <a:pPr eaLnBrk="1" hangingPunct="1">
              <a:spcBef>
                <a:spcPct val="0"/>
              </a:spcBef>
              <a:buFontTx/>
              <a:buNone/>
            </a:pPr>
            <a:endParaRPr lang="el-GR" altLang="en-US" sz="1500">
              <a:latin typeface="Arial" panose="020B0604020202020204" pitchFamily="34" charset="0"/>
            </a:endParaRPr>
          </a:p>
          <a:p>
            <a:pPr eaLnBrk="1" hangingPunct="1">
              <a:spcBef>
                <a:spcPct val="0"/>
              </a:spcBef>
              <a:buFontTx/>
              <a:buNone/>
            </a:pPr>
            <a:r>
              <a:rPr lang="el-GR" altLang="en-US" sz="1500">
                <a:latin typeface="Arial" panose="020B0604020202020204" pitchFamily="34" charset="0"/>
              </a:rPr>
              <a:t>Όπως τα (Επιστημονικά) Μοντέλα μπορούν να βοηθήσουν στην ανάπτυξη των επιστημών διότι μπορούν να χρησιμοποιηθούν ως μέσα/εργαλεία για την οικοδόμηση θεωριών, έτσι και τα νοητικά μοντέλα που οικοδομούν τα παιδιά  έχουν προβλεπτική και επεξηγηματική ισχύ και μπορούν να χρησιμοποιηθούν ως διαμεσολαβητικοί μηχανισμοί γαι την ανάπτυξη και αναδιοργάνωση των εννοιών.</a:t>
            </a:r>
          </a:p>
          <a:p>
            <a:pPr eaLnBrk="1" hangingPunct="1">
              <a:spcBef>
                <a:spcPct val="0"/>
              </a:spcBef>
              <a:buFontTx/>
              <a:buNone/>
            </a:pPr>
            <a:endParaRPr lang="el-GR" altLang="en-US" sz="1500">
              <a:latin typeface="Arial" panose="020B0604020202020204" pitchFamily="34" charset="0"/>
            </a:endParaRPr>
          </a:p>
          <a:p>
            <a:pPr eaLnBrk="1" hangingPunct="1">
              <a:spcBef>
                <a:spcPct val="0"/>
              </a:spcBef>
              <a:buFontTx/>
              <a:buNone/>
            </a:pPr>
            <a:r>
              <a:rPr lang="el-GR" altLang="en-US" sz="1500">
                <a:latin typeface="Arial" panose="020B0604020202020204" pitchFamily="34" charset="0"/>
              </a:rPr>
              <a:t>Οι έννοιες εντάσσονται σε γενικές και εξειδικευμένες </a:t>
            </a:r>
            <a:r>
              <a:rPr lang="el-GR" altLang="en-US" sz="1500" b="1">
                <a:latin typeface="Arial" panose="020B0604020202020204" pitchFamily="34" charset="0"/>
              </a:rPr>
              <a:t>θεωρίες</a:t>
            </a:r>
            <a:r>
              <a:rPr lang="el-GR" altLang="en-US" sz="1500">
                <a:latin typeface="Arial" panose="020B0604020202020204" pitchFamily="34" charset="0"/>
              </a:rPr>
              <a:t> και η ανάπτυξη των εννοιών εμπλέκει όχι μόνο των εμπλουτισμό αλλά και την ριζική αναδιοργάνωση αυτών των θεωριών.</a:t>
            </a:r>
          </a:p>
        </p:txBody>
      </p:sp>
      <p:sp>
        <p:nvSpPr>
          <p:cNvPr id="6" name="Title 5">
            <a:extLst>
              <a:ext uri="{FF2B5EF4-FFF2-40B4-BE49-F238E27FC236}">
                <a16:creationId xmlns:a16="http://schemas.microsoft.com/office/drawing/2014/main" id="{881BDACA-73EA-4F34-A604-54798FBE26A7}"/>
              </a:ext>
            </a:extLst>
          </p:cNvPr>
          <p:cNvSpPr>
            <a:spLocks noGrp="1"/>
          </p:cNvSpPr>
          <p:nvPr>
            <p:ph type="title"/>
          </p:nvPr>
        </p:nvSpPr>
        <p:spPr/>
        <p:txBody>
          <a:bodyPr>
            <a:normAutofit fontScale="90000"/>
          </a:bodyPr>
          <a:lstStyle/>
          <a:p>
            <a:pPr>
              <a:defRPr/>
            </a:pPr>
            <a:r>
              <a:rPr lang="el-GR" dirty="0"/>
              <a:t>Ρόλος των Νοητικών Μοντέλων στην ανάπτυξη των εννοιών.</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CA6A8F2-7601-4A6C-89F2-C627D6086897}"/>
              </a:ext>
            </a:extLst>
          </p:cNvPr>
          <p:cNvSpPr>
            <a:spLocks noGrp="1"/>
          </p:cNvSpPr>
          <p:nvPr>
            <p:ph type="title"/>
          </p:nvPr>
        </p:nvSpPr>
        <p:spPr/>
        <p:txBody>
          <a:bodyPr/>
          <a:lstStyle/>
          <a:p>
            <a:r>
              <a:rPr lang="el-GR" altLang="en-US" sz="2400"/>
              <a:t>Οι Έννοιες οργανώνονται σε Γενικές και Εξειδικευμένες Θεωρίες</a:t>
            </a:r>
          </a:p>
        </p:txBody>
      </p:sp>
      <p:sp>
        <p:nvSpPr>
          <p:cNvPr id="3" name="TextBox 2">
            <a:extLst>
              <a:ext uri="{FF2B5EF4-FFF2-40B4-BE49-F238E27FC236}">
                <a16:creationId xmlns:a16="http://schemas.microsoft.com/office/drawing/2014/main" id="{48B5CFB7-31B8-425B-ACC8-42D487FB4958}"/>
              </a:ext>
            </a:extLst>
          </p:cNvPr>
          <p:cNvSpPr txBox="1"/>
          <p:nvPr/>
        </p:nvSpPr>
        <p:spPr>
          <a:xfrm>
            <a:off x="457200" y="1844824"/>
            <a:ext cx="8229600" cy="2454518"/>
          </a:xfrm>
          <a:prstGeom prst="rect">
            <a:avLst/>
          </a:prstGeom>
          <a:noFill/>
        </p:spPr>
        <p:txBody>
          <a:bodyPr wrap="square">
            <a:spAutoFit/>
          </a:bodyPr>
          <a:lstStyle/>
          <a:p>
            <a:pPr eaLnBrk="1" hangingPunct="1">
              <a:defRPr/>
            </a:pPr>
            <a:r>
              <a:rPr lang="el-GR" dirty="0"/>
              <a:t>Η διδικασία απόκτησης γνώσεων αρχίζει κατά τη γέννηση και τα νήπια προχωρούν ραγδαία σε μια οικοδόμηση μιας θεμελιώδους κατανόησης του Φυσικού και κοινωνικού  κόσμου.</a:t>
            </a:r>
          </a:p>
          <a:p>
            <a:pPr eaLnBrk="1" hangingPunct="1">
              <a:defRPr/>
            </a:pPr>
            <a:r>
              <a:rPr lang="el-GR" dirty="0"/>
              <a:t>Αυτό γίνεται με την οργάνωση των εννοιών σε αφελείς ή «θεωρίες’ του κοινού νου». [</a:t>
            </a:r>
            <a:r>
              <a:rPr lang="el-GR" i="1" u="sng" dirty="0"/>
              <a:t>Θεωρίες ως ένα συνεκτικό σύνολο γνώσεων που αποτελείται από ορισμένα μεμονωμένα γεγονότα και κάποιες διαδικασίες για τη συναρμολογησή τους</a:t>
            </a:r>
            <a:r>
              <a:rPr lang="el-GR" u="sng" dirty="0"/>
              <a:t>.]. </a:t>
            </a:r>
          </a:p>
          <a:p>
            <a:pPr eaLnBrk="1" hangingPunct="1">
              <a:defRPr/>
            </a:pPr>
            <a:endParaRPr lang="el-GR" sz="1600" dirty="0"/>
          </a:p>
          <a:p>
            <a:pPr eaLnBrk="1" hangingPunct="1">
              <a:defRPr/>
            </a:pPr>
            <a:r>
              <a:rPr lang="el-GR" sz="1600" u="sng" dirty="0">
                <a:solidFill>
                  <a:schemeClr val="accent5"/>
                </a:solidFill>
              </a:rPr>
              <a:t>Τελείως διαφορετική η έννοια της Θεωρίας και του Μοντέλου στη Γνωστική Ψυχολογία</a:t>
            </a:r>
          </a:p>
          <a:p>
            <a:pPr eaLnBrk="1" hangingPunct="1">
              <a:defRPr/>
            </a:pPr>
            <a:endParaRPr lang="el-GR" sz="13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4CBFFEE-ADBC-4CA1-BBCA-6DE770F5CDCB}"/>
              </a:ext>
            </a:extLst>
          </p:cNvPr>
          <p:cNvSpPr/>
          <p:nvPr/>
        </p:nvSpPr>
        <p:spPr>
          <a:xfrm>
            <a:off x="1115616" y="1844824"/>
            <a:ext cx="7200800" cy="4039567"/>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l-GR" sz="2400" dirty="0">
                <a:solidFill>
                  <a:srgbClr val="000000"/>
                </a:solidFill>
                <a:latin typeface="Arial" pitchFamily="34"/>
              </a:rPr>
              <a:t>Επεκτείνοντας αυτή την αντίληψη, ορισμένοι ερευνητές φαντάζονται τη γνώση των μαθητών σαν κάτι που μοιάζει με θεωρία. Κάνοντας χρήση της οπτικής που βασίζεται  στο γνωστικό μοντέλο, η μάθηση συχνά χαρακτηρίζεται ως μια σειρά από γνωστικές αναδομήσεις στις οποίες το εννοιολογικό πλαίσιο του μαθητή υφίσταται δομικές αναδομήσεις ή αναθεωρήσεις που βασίζονται σε νέες εμπειρίες, πληροφορίες ή έννοιες που ο μαθητής συναντά. Αλλαγή Θεωρίας</a:t>
            </a:r>
          </a:p>
          <a:p>
            <a:pPr defTabSz="685800">
              <a:defRPr sz="1800" b="0" i="0" u="none" strike="noStrike" kern="0" cap="none" spc="0" baseline="0">
                <a:solidFill>
                  <a:srgbClr val="000000"/>
                </a:solidFill>
                <a:uFillTx/>
              </a:defRPr>
            </a:pPr>
            <a:endParaRPr lang="el-GR" dirty="0">
              <a:solidFill>
                <a:srgbClr val="000000"/>
              </a:solidFill>
              <a:latin typeface="Arial" pitchFamily="34"/>
            </a:endParaRPr>
          </a:p>
        </p:txBody>
      </p:sp>
      <p:sp>
        <p:nvSpPr>
          <p:cNvPr id="3" name="Title 4">
            <a:extLst>
              <a:ext uri="{FF2B5EF4-FFF2-40B4-BE49-F238E27FC236}">
                <a16:creationId xmlns:a16="http://schemas.microsoft.com/office/drawing/2014/main" id="{DEFAC7B9-AEC8-4A5B-9EF7-204C9CDDAA3E}"/>
              </a:ext>
            </a:extLst>
          </p:cNvPr>
          <p:cNvSpPr txBox="1">
            <a:spLocks noGrp="1"/>
          </p:cNvSpPr>
          <p:nvPr>
            <p:ph type="title"/>
          </p:nvPr>
        </p:nvSpPr>
        <p:spPr/>
        <p:txBody>
          <a:bodyPr>
            <a:normAutofit fontScale="90000"/>
          </a:bodyPr>
          <a:lstStyle/>
          <a:p>
            <a:pPr lvl="0" algn="l"/>
            <a:r>
              <a:rPr lang="el-GR" dirty="0"/>
              <a:t>Η εννοιολογική αλλαγή ως «αλλαγή θεωρίας»</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16C846-154F-442B-A706-79732B129EFA}"/>
              </a:ext>
            </a:extLst>
          </p:cNvPr>
          <p:cNvSpPr>
            <a:spLocks noGrp="1"/>
          </p:cNvSpPr>
          <p:nvPr>
            <p:ph type="title"/>
          </p:nvPr>
        </p:nvSpPr>
        <p:spPr>
          <a:xfrm>
            <a:off x="628650" y="332656"/>
            <a:ext cx="7886700" cy="540326"/>
          </a:xfrm>
        </p:spPr>
        <p:txBody>
          <a:bodyPr>
            <a:noAutofit/>
          </a:bodyPr>
          <a:lstStyle/>
          <a:p>
            <a:pPr algn="l"/>
            <a:r>
              <a:rPr lang="el-GR" sz="1800" b="1" dirty="0"/>
              <a:t>ΓΙΑ ΤΗΝ ΕΝΝΟΙΟΛΟΓΙΚΗ ΑΛΛΑΓΗ: Θεωρία της Εννοιολογικής Αλλαγής</a:t>
            </a:r>
            <a:br>
              <a:rPr lang="en-US" sz="1800" dirty="0"/>
            </a:br>
            <a:endParaRPr lang="en-US" sz="1800" dirty="0"/>
          </a:p>
        </p:txBody>
      </p:sp>
      <p:sp>
        <p:nvSpPr>
          <p:cNvPr id="3" name="TextBox 2">
            <a:extLst>
              <a:ext uri="{FF2B5EF4-FFF2-40B4-BE49-F238E27FC236}">
                <a16:creationId xmlns:a16="http://schemas.microsoft.com/office/drawing/2014/main" id="{FCBF4FD4-F615-40CA-8260-0168926F26A7}"/>
              </a:ext>
            </a:extLst>
          </p:cNvPr>
          <p:cNvSpPr txBox="1"/>
          <p:nvPr/>
        </p:nvSpPr>
        <p:spPr>
          <a:xfrm>
            <a:off x="342900" y="1031532"/>
            <a:ext cx="8801100" cy="5493812"/>
          </a:xfrm>
          <a:prstGeom prst="rect">
            <a:avLst/>
          </a:prstGeom>
          <a:noFill/>
        </p:spPr>
        <p:txBody>
          <a:bodyPr wrap="square" rtlCol="0">
            <a:spAutoFit/>
          </a:bodyPr>
          <a:lstStyle/>
          <a:p>
            <a:r>
              <a:rPr lang="el-GR" dirty="0"/>
              <a:t>Αυτή η ρητή και ξεκάθαρη αντιπαράθεση ανάμεσα στην </a:t>
            </a:r>
            <a:r>
              <a:rPr lang="el-GR" dirty="0" err="1"/>
              <a:t>προϋπάρχουσα</a:t>
            </a:r>
            <a:r>
              <a:rPr lang="el-GR" dirty="0"/>
              <a:t> και τη νέα γνώση είναι το κρίσιμο στοιχείο στη διδασκαλία που στοχεύει στην κατανόηση και εκφράζεται από τη </a:t>
            </a:r>
            <a:r>
              <a:rPr lang="el-GR" i="1" dirty="0"/>
              <a:t>Θεωρία της Εννοιολογικής Αλλαγής: </a:t>
            </a:r>
            <a:r>
              <a:rPr lang="el-GR" dirty="0"/>
              <a:t> Τη</a:t>
            </a:r>
            <a:r>
              <a:rPr lang="el-GR" i="1" dirty="0"/>
              <a:t> μαθησιακή δηλ. διαδικασία στην οποία μία </a:t>
            </a:r>
            <a:r>
              <a:rPr lang="el-GR" i="1" dirty="0" err="1"/>
              <a:t>προϋπάρχουσα</a:t>
            </a:r>
            <a:r>
              <a:rPr lang="el-GR" i="1" dirty="0"/>
              <a:t> έννοια –ιδέα ή πεποίθηση για το πώς λειτουργεί το σύμπαν- που κατέχει ο μαθητής, μετατοπίζεται και αναδομείται, συχνά σε τελείως διαφορετική κατεύθυνση από την εναλλακτική ή την λανθασμένη άποψη και προς την κατεύθυνση της άποψης που είναι επικρατής ανάμεσα στους ειδικούς του πεδίου.</a:t>
            </a:r>
            <a:endParaRPr lang="en-US" dirty="0"/>
          </a:p>
          <a:p>
            <a:pPr marL="285750" indent="-285750">
              <a:buFont typeface="Arial" panose="020B0604020202020204" pitchFamily="34" charset="0"/>
              <a:buChar char="•"/>
            </a:pPr>
            <a:r>
              <a:rPr lang="el-GR" dirty="0"/>
              <a:t>Μια τέτοια μάθηση = στον αντίποδα της συσσωρευόμενης γνώσης που συνοδεύει τον συνήθη τρόπο διδασκαλίας και μάθησης. </a:t>
            </a:r>
          </a:p>
          <a:p>
            <a:pPr marL="285750" indent="-285750">
              <a:buFont typeface="Arial" panose="020B0604020202020204" pitchFamily="34" charset="0"/>
              <a:buChar char="•"/>
            </a:pPr>
            <a:r>
              <a:rPr lang="el-GR" dirty="0"/>
              <a:t>Η μάθηση που στοχεύει στην εννοιολογική αλλαγή, προϋποθέτει πως οι μαθητές αντιμετωπίζουν τη νέα γνώση στα πλαίσια της </a:t>
            </a:r>
            <a:r>
              <a:rPr lang="el-GR" dirty="0" err="1"/>
              <a:t>προϋπάρχουσας</a:t>
            </a:r>
            <a:r>
              <a:rPr lang="el-GR" dirty="0"/>
              <a:t> γνώσης και κοσμοθεωρίας τους και πως, συχνά, οι νέες αυτές αντιλήψεις, από τη μία μεριά και οι προϋπάρχουσες, από την άλλη, θα πρέπει να συγκρουσθούν μεταξύ τους για να επέλθει η λύση που θα επιφέρει την κατανόηση.</a:t>
            </a:r>
            <a:endParaRPr lang="en-US" dirty="0"/>
          </a:p>
          <a:p>
            <a:r>
              <a:rPr lang="el-GR" dirty="0"/>
              <a:t>Έτσι, η διδασκαλία θα πρέπει:</a:t>
            </a:r>
            <a:endParaRPr lang="en-US" dirty="0"/>
          </a:p>
          <a:p>
            <a:pPr marL="214313" indent="-214313">
              <a:buFont typeface="Arial" panose="020B0604020202020204" pitchFamily="34" charset="0"/>
              <a:buChar char="•"/>
            </a:pPr>
            <a:r>
              <a:rPr lang="el-GR" dirty="0"/>
              <a:t>Να κατανοεί την </a:t>
            </a:r>
            <a:r>
              <a:rPr lang="el-GR" dirty="0" err="1"/>
              <a:t>προϋπάρχουσα</a:t>
            </a:r>
            <a:r>
              <a:rPr lang="el-GR" dirty="0"/>
              <a:t> γνώση των μαθητών,</a:t>
            </a:r>
            <a:endParaRPr lang="en-US" dirty="0"/>
          </a:p>
          <a:p>
            <a:pPr marL="214313" indent="-214313">
              <a:buFont typeface="Arial" panose="020B0604020202020204" pitchFamily="34" charset="0"/>
              <a:buChar char="•"/>
            </a:pPr>
            <a:r>
              <a:rPr lang="el-GR" dirty="0"/>
              <a:t>Να την εξετάζει, </a:t>
            </a:r>
            <a:endParaRPr lang="en-US" dirty="0"/>
          </a:p>
          <a:p>
            <a:pPr marL="214313" indent="-214313">
              <a:buFont typeface="Arial" panose="020B0604020202020204" pitchFamily="34" charset="0"/>
              <a:buChar char="•"/>
            </a:pPr>
            <a:r>
              <a:rPr lang="el-GR" dirty="0"/>
              <a:t>Να εντοπίζει την πιθανή σύγχυση και τελικά,</a:t>
            </a:r>
            <a:endParaRPr lang="en-US" dirty="0"/>
          </a:p>
          <a:p>
            <a:pPr marL="214313" indent="-214313">
              <a:buFont typeface="Arial" panose="020B0604020202020204" pitchFamily="34" charset="0"/>
              <a:buChar char="•"/>
            </a:pPr>
            <a:r>
              <a:rPr lang="el-GR" dirty="0"/>
              <a:t>Να δίνει ευκαιρίες για σύγκρουση ανάμεσα στις νέες και τις παλιές αντιλήψεις.</a:t>
            </a:r>
            <a:endParaRPr lang="en-US" dirty="0"/>
          </a:p>
          <a:p>
            <a:endParaRPr lang="en-US" sz="900" dirty="0"/>
          </a:p>
        </p:txBody>
      </p:sp>
    </p:spTree>
    <p:extLst>
      <p:ext uri="{BB962C8B-B14F-4D97-AF65-F5344CB8AC3E}">
        <p14:creationId xmlns:p14="http://schemas.microsoft.com/office/powerpoint/2010/main" val="1345336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27BE38-45AF-4199-86A2-2F1A527D09EE}"/>
              </a:ext>
            </a:extLst>
          </p:cNvPr>
          <p:cNvSpPr>
            <a:spLocks noGrp="1"/>
          </p:cNvSpPr>
          <p:nvPr>
            <p:ph type="title"/>
          </p:nvPr>
        </p:nvSpPr>
        <p:spPr>
          <a:xfrm>
            <a:off x="628652" y="1131097"/>
            <a:ext cx="7886700" cy="453517"/>
          </a:xfrm>
        </p:spPr>
        <p:txBody>
          <a:bodyPr>
            <a:normAutofit fontScale="90000"/>
          </a:bodyPr>
          <a:lstStyle/>
          <a:p>
            <a:pPr algn="l"/>
            <a:br>
              <a:rPr lang="en-US" dirty="0"/>
            </a:br>
            <a:r>
              <a:rPr lang="el-GR" sz="4800" b="1" dirty="0"/>
              <a:t>Μοντέλα μάθησης με βάση την εννοιολογική αλλαγή</a:t>
            </a:r>
            <a:endParaRPr lang="en-US" dirty="0"/>
          </a:p>
        </p:txBody>
      </p:sp>
      <p:sp>
        <p:nvSpPr>
          <p:cNvPr id="3" name="TextBox 2">
            <a:extLst>
              <a:ext uri="{FF2B5EF4-FFF2-40B4-BE49-F238E27FC236}">
                <a16:creationId xmlns:a16="http://schemas.microsoft.com/office/drawing/2014/main" id="{11004B0C-5213-4C71-973F-1C85992478A0}"/>
              </a:ext>
            </a:extLst>
          </p:cNvPr>
          <p:cNvSpPr txBox="1"/>
          <p:nvPr/>
        </p:nvSpPr>
        <p:spPr>
          <a:xfrm>
            <a:off x="251520" y="1772816"/>
            <a:ext cx="8998527" cy="4047262"/>
          </a:xfrm>
          <a:prstGeom prst="rect">
            <a:avLst/>
          </a:prstGeom>
          <a:noFill/>
        </p:spPr>
        <p:txBody>
          <a:bodyPr wrap="square" rtlCol="0">
            <a:spAutoFit/>
          </a:bodyPr>
          <a:lstStyle/>
          <a:p>
            <a:r>
              <a:rPr lang="el-GR" sz="2000" dirty="0"/>
              <a:t>Εργασίες του </a:t>
            </a:r>
            <a:r>
              <a:rPr lang="el-GR" sz="2000" dirty="0" err="1"/>
              <a:t>Piaget</a:t>
            </a:r>
            <a:r>
              <a:rPr lang="el-GR" sz="2000" dirty="0"/>
              <a:t>, </a:t>
            </a:r>
          </a:p>
          <a:p>
            <a:r>
              <a:rPr lang="el-GR" sz="2000" dirty="0"/>
              <a:t>Διαδικασία της </a:t>
            </a:r>
            <a:r>
              <a:rPr lang="el-GR" sz="2000" i="1" dirty="0"/>
              <a:t>Αφομοίωσης</a:t>
            </a:r>
            <a:r>
              <a:rPr lang="el-GR" sz="2000" dirty="0"/>
              <a:t> (</a:t>
            </a:r>
            <a:r>
              <a:rPr lang="el-GR" sz="2000" dirty="0" err="1"/>
              <a:t>Assimilation</a:t>
            </a:r>
            <a:r>
              <a:rPr lang="el-GR" sz="2000" dirty="0"/>
              <a:t>) έχει ταυτισθεί με τον κονστρουκτιβισμό και υπονοεί τη συναρμολόγηση της νέας εμπειρίας στα υπάρχοντα νοητικά σχήματα. </a:t>
            </a:r>
          </a:p>
          <a:p>
            <a:r>
              <a:rPr lang="el-GR" sz="2000" dirty="0"/>
              <a:t>Η </a:t>
            </a:r>
            <a:r>
              <a:rPr lang="el-GR" sz="2000" i="1" dirty="0"/>
              <a:t>Προσαρμογή</a:t>
            </a:r>
            <a:r>
              <a:rPr lang="el-GR" sz="2000" dirty="0"/>
              <a:t> (</a:t>
            </a:r>
            <a:r>
              <a:rPr lang="el-GR" sz="2000" dirty="0" err="1"/>
              <a:t>Accommodation</a:t>
            </a:r>
            <a:r>
              <a:rPr lang="el-GR" sz="2000" dirty="0"/>
              <a:t>), περιγράφει την αλλαγή στα νοητικά σχήματα καθώς αυτά είναι ανίκανα να εξηγήσουν τη νέα εμπειρία (</a:t>
            </a:r>
            <a:r>
              <a:rPr lang="el-GR" sz="2000" dirty="0" err="1"/>
              <a:t>Geelan</a:t>
            </a:r>
            <a:r>
              <a:rPr lang="el-GR" sz="2000" dirty="0"/>
              <a:t>, 2000).</a:t>
            </a:r>
            <a:endParaRPr lang="en-US" sz="2000" dirty="0"/>
          </a:p>
          <a:p>
            <a:endParaRPr lang="el-GR" sz="1600" dirty="0"/>
          </a:p>
          <a:p>
            <a:r>
              <a:rPr lang="el-GR" sz="1600" dirty="0"/>
              <a:t>Στηριγμένοι σε αυτές τις θεμελιώδεις έννοιες, άλλοι θεωρητικοί έχουν αρθρώσει μια θεωρία που εξηγεί και περιγράφει τις </a:t>
            </a:r>
            <a:r>
              <a:rPr lang="el-GR" sz="1600" i="1" dirty="0"/>
              <a:t>«ουσιαστικές διαστάσεις της διαδικασίας με την οποία οι κεντρικές, οργανωτικές έννοιες των ανθρώπων μετασχηματίζονται από ένα πρώτο σύνολο εννοιών σε ένα άλλο, που είναι ασύμβατο με το πρώτο».</a:t>
            </a:r>
            <a:r>
              <a:rPr lang="el-GR" sz="1600" dirty="0"/>
              <a:t> Η διαδικασία αυτή είναι γνωστή ως </a:t>
            </a:r>
            <a:r>
              <a:rPr lang="el-GR" sz="1600" i="1" u="sng" dirty="0"/>
              <a:t>μοντέλο μάθησης με βάση την εννοιολογική αλλαγή</a:t>
            </a:r>
            <a:r>
              <a:rPr lang="el-GR" sz="1600" dirty="0"/>
              <a:t>. Η κεντρική ιδέα του προτύπου μάθησης με βάση την εννοιολογική αλλαγή είναι ότι η </a:t>
            </a:r>
            <a:r>
              <a:rPr lang="el-GR" sz="1600" i="1" dirty="0"/>
              <a:t>μάθηση είναι μια λογική δραστηριότητα που έρχεται να κατανοήσει και να δεχτεί τις νέες ιδέες επειδή αυτές αναγνωρίζονται ως καταληπτές και λογικές</a:t>
            </a:r>
            <a:r>
              <a:rPr lang="el-GR" sz="1600" dirty="0"/>
              <a:t> (</a:t>
            </a:r>
            <a:r>
              <a:rPr lang="el-GR" sz="1600" dirty="0" err="1"/>
              <a:t>Posner</a:t>
            </a:r>
            <a:r>
              <a:rPr lang="el-GR" sz="1600" dirty="0"/>
              <a:t> </a:t>
            </a:r>
            <a:r>
              <a:rPr lang="el-GR" sz="1600" dirty="0" err="1"/>
              <a:t>et</a:t>
            </a:r>
            <a:r>
              <a:rPr lang="el-GR" sz="1600" dirty="0"/>
              <a:t> </a:t>
            </a:r>
            <a:r>
              <a:rPr lang="el-GR" sz="1600" dirty="0" err="1"/>
              <a:t>al</a:t>
            </a:r>
            <a:r>
              <a:rPr lang="el-GR" sz="1600" dirty="0"/>
              <a:t>., 1982).</a:t>
            </a:r>
            <a:endParaRPr lang="en-US" sz="1600" dirty="0"/>
          </a:p>
          <a:p>
            <a:endParaRPr lang="en-US" sz="900" dirty="0"/>
          </a:p>
        </p:txBody>
      </p:sp>
    </p:spTree>
    <p:extLst>
      <p:ext uri="{BB962C8B-B14F-4D97-AF65-F5344CB8AC3E}">
        <p14:creationId xmlns:p14="http://schemas.microsoft.com/office/powerpoint/2010/main" val="37072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725470"/>
          </a:xfrm>
        </p:spPr>
        <p:txBody>
          <a:bodyPr>
            <a:normAutofit fontScale="90000"/>
          </a:bodyPr>
          <a:lstStyle/>
          <a:p>
            <a:pPr algn="l"/>
            <a:r>
              <a:rPr lang="el-GR" sz="2400" b="1" i="1" dirty="0"/>
              <a:t>(</a:t>
            </a:r>
            <a:r>
              <a:rPr lang="el-GR" sz="2400" b="1" i="1" dirty="0" err="1"/>
              <a:t>Ιnquiry</a:t>
            </a:r>
            <a:r>
              <a:rPr lang="el-GR" sz="2400" b="1" i="1" dirty="0"/>
              <a:t>)</a:t>
            </a:r>
            <a:r>
              <a:rPr lang="el-GR" sz="2400" i="1" dirty="0"/>
              <a:t> και </a:t>
            </a:r>
            <a:r>
              <a:rPr lang="el-GR" sz="2400" b="1" i="1" dirty="0"/>
              <a:t>(</a:t>
            </a:r>
            <a:r>
              <a:rPr lang="el-GR" sz="2400" b="1" i="1" dirty="0" err="1"/>
              <a:t>enquiry</a:t>
            </a:r>
            <a:r>
              <a:rPr lang="el-GR" sz="2400" b="1" i="1" dirty="0"/>
              <a:t>): Στην Ελληνική Γλώσσα= Διερεύνηση</a:t>
            </a:r>
            <a:endParaRPr lang="el-GR" sz="2400" dirty="0"/>
          </a:p>
        </p:txBody>
      </p:sp>
      <p:sp>
        <p:nvSpPr>
          <p:cNvPr id="3" name="TextBox 2"/>
          <p:cNvSpPr txBox="1"/>
          <p:nvPr/>
        </p:nvSpPr>
        <p:spPr>
          <a:xfrm>
            <a:off x="0" y="785794"/>
            <a:ext cx="9144000" cy="5539978"/>
          </a:xfrm>
          <a:prstGeom prst="rect">
            <a:avLst/>
          </a:prstGeom>
          <a:noFill/>
        </p:spPr>
        <p:txBody>
          <a:bodyPr wrap="square" rtlCol="0">
            <a:spAutoFit/>
          </a:bodyPr>
          <a:lstStyle/>
          <a:p>
            <a:r>
              <a:rPr lang="el-GR" sz="2400" b="1" i="1" dirty="0"/>
              <a:t>(</a:t>
            </a:r>
            <a:r>
              <a:rPr lang="el-GR" sz="2400" b="1" i="1" dirty="0" err="1"/>
              <a:t>inquiry</a:t>
            </a:r>
            <a:r>
              <a:rPr lang="el-GR" sz="2400" b="1" i="1" dirty="0"/>
              <a:t>)</a:t>
            </a:r>
            <a:r>
              <a:rPr lang="el-GR" sz="2400" i="1" dirty="0"/>
              <a:t> και </a:t>
            </a:r>
            <a:r>
              <a:rPr lang="el-GR" sz="2400" b="1" i="1" dirty="0"/>
              <a:t>(</a:t>
            </a:r>
            <a:r>
              <a:rPr lang="el-GR" sz="2400" b="1" i="1" dirty="0" err="1"/>
              <a:t>enquiry</a:t>
            </a:r>
            <a:r>
              <a:rPr lang="el-GR" sz="2400" b="1" i="1" dirty="0"/>
              <a:t>): </a:t>
            </a:r>
            <a:r>
              <a:rPr lang="el-GR" sz="2400" dirty="0"/>
              <a:t>Απεικονίζουν μια διαφορά στην αμερικανική και αγγλική ορθογραφία. Εντούτοις, υπάρχει μια έλλειψη συμφωνίας για την έννοιά της στον τομέα της διδασκαλίας των ΦΕ. Ο Minstrell (2000) καταγράφει μια σειρά από διαφορετικούς ορισμούς της ΜΜΔ: </a:t>
            </a:r>
            <a:endParaRPr lang="en-US" sz="2400" dirty="0"/>
          </a:p>
          <a:p>
            <a:pPr>
              <a:buFont typeface="Arial" pitchFamily="34" charset="0"/>
              <a:buChar char="•"/>
            </a:pPr>
            <a:r>
              <a:rPr lang="el-GR" sz="2400" dirty="0"/>
              <a:t>ενθάρρυνση προς φιλομάθεια, </a:t>
            </a:r>
            <a:endParaRPr lang="en-US" sz="2400" dirty="0"/>
          </a:p>
          <a:p>
            <a:pPr>
              <a:buFont typeface="Arial" pitchFamily="34" charset="0"/>
              <a:buChar char="•"/>
            </a:pPr>
            <a:r>
              <a:rPr lang="el-GR" sz="2400" dirty="0"/>
              <a:t>διδακτική στρατηγική που δίνει κίνητρα μάθησης, </a:t>
            </a:r>
            <a:endParaRPr lang="en-US" sz="2400" dirty="0"/>
          </a:p>
          <a:p>
            <a:pPr>
              <a:buFont typeface="Arial" pitchFamily="34" charset="0"/>
              <a:buChar char="•"/>
            </a:pPr>
            <a:r>
              <a:rPr lang="el-GR" sz="2400" dirty="0"/>
              <a:t>ταυτόχρονα εμπράγματη και διανοητική (διεργασία), </a:t>
            </a:r>
            <a:endParaRPr lang="en-US" sz="2400" dirty="0"/>
          </a:p>
          <a:p>
            <a:pPr>
              <a:buFont typeface="Arial" pitchFamily="34" charset="0"/>
              <a:buChar char="•"/>
            </a:pPr>
            <a:r>
              <a:rPr lang="el-GR" sz="2400" dirty="0"/>
              <a:t>χειρισμός υλικών για τη μελέτη ιδιαίτερων φαινομένων, και </a:t>
            </a:r>
            <a:endParaRPr lang="en-US" sz="2400" dirty="0"/>
          </a:p>
          <a:p>
            <a:pPr>
              <a:buFont typeface="Arial" pitchFamily="34" charset="0"/>
              <a:buChar char="•"/>
            </a:pPr>
            <a:r>
              <a:rPr lang="el-GR" sz="2400" dirty="0"/>
              <a:t>μια διεργασία που ενισχύει την υποβολή ερωτήσεων από τους σπουδαστές. </a:t>
            </a:r>
          </a:p>
          <a:p>
            <a:pPr>
              <a:buFont typeface="Arial" pitchFamily="34" charset="0"/>
              <a:buChar char="•"/>
            </a:pPr>
            <a:r>
              <a:rPr lang="el-GR" sz="2400" dirty="0"/>
              <a:t>Για να καταλήξει πως μία ΜΜΔ είναι ολοκληρωμένη όταν «... </a:t>
            </a:r>
            <a:r>
              <a:rPr lang="el-GR" sz="2400" i="1" u="sng" dirty="0"/>
              <a:t>γνωρίζουμε μετά το πέρας της, πράγματα που δεν ξέραμε προτού να αρχίσουμε τη συγκεκριμένη ενασχόλιση». </a:t>
            </a:r>
          </a:p>
          <a:p>
            <a:endParaRPr lang="el-GR" dirty="0"/>
          </a:p>
        </p:txBody>
      </p:sp>
      <p:pic>
        <p:nvPicPr>
          <p:cNvPr id="4" name="Εγγεγραμμένος ήχος">
            <a:hlinkClick r:id="" action="ppaction://media"/>
            <a:extLst>
              <a:ext uri="{FF2B5EF4-FFF2-40B4-BE49-F238E27FC236}">
                <a16:creationId xmlns:a16="http://schemas.microsoft.com/office/drawing/2014/main" id="{FCD42B00-1463-4BF2-A213-E3627A50D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5080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3689A1-33CB-470D-B3D8-3F69120E577F}"/>
              </a:ext>
            </a:extLst>
          </p:cNvPr>
          <p:cNvSpPr>
            <a:spLocks noGrp="1"/>
          </p:cNvSpPr>
          <p:nvPr>
            <p:ph type="title"/>
          </p:nvPr>
        </p:nvSpPr>
        <p:spPr/>
        <p:txBody>
          <a:bodyPr>
            <a:normAutofit/>
          </a:bodyPr>
          <a:lstStyle/>
          <a:p>
            <a:pPr algn="l"/>
            <a:r>
              <a:rPr lang="el-GR" sz="2800" b="1" dirty="0"/>
              <a:t>Η γνώση ως θεωρία (εννοιολογικά πλαίσια)</a:t>
            </a:r>
            <a:br>
              <a:rPr lang="en-US" sz="2800" dirty="0"/>
            </a:br>
            <a:endParaRPr lang="en-US" sz="2800" dirty="0"/>
          </a:p>
        </p:txBody>
      </p:sp>
      <p:sp>
        <p:nvSpPr>
          <p:cNvPr id="3" name="TextBox 2">
            <a:extLst>
              <a:ext uri="{FF2B5EF4-FFF2-40B4-BE49-F238E27FC236}">
                <a16:creationId xmlns:a16="http://schemas.microsoft.com/office/drawing/2014/main" id="{10DDFE02-664D-4240-9811-093696C88025}"/>
              </a:ext>
            </a:extLst>
          </p:cNvPr>
          <p:cNvSpPr txBox="1"/>
          <p:nvPr/>
        </p:nvSpPr>
        <p:spPr>
          <a:xfrm>
            <a:off x="184438" y="1556792"/>
            <a:ext cx="8775123" cy="4224233"/>
          </a:xfrm>
          <a:prstGeom prst="rect">
            <a:avLst/>
          </a:prstGeom>
          <a:noFill/>
        </p:spPr>
        <p:txBody>
          <a:bodyPr wrap="square" rtlCol="0">
            <a:spAutoFit/>
          </a:bodyPr>
          <a:lstStyle/>
          <a:p>
            <a:r>
              <a:rPr lang="el-GR" dirty="0"/>
              <a:t>Μέσα σε αυτό το μοντέλο, οι αντιλήψεις ενός μαθητή πιστεύεται ότι υφίστανται μέσα στο μυαλό του σε συνδυασμό με άλλες συναφείς αντιλήψεις ώστε να σχηματίζουν ένα μεγάλο και πολύπλοκο, </a:t>
            </a:r>
            <a:r>
              <a:rPr lang="el-GR" i="1" dirty="0"/>
              <a:t>εννοιολογικό πλαίσιο</a:t>
            </a:r>
            <a:r>
              <a:rPr lang="el-GR" dirty="0"/>
              <a:t> σχετικό με κάποιο θέμα. </a:t>
            </a:r>
          </a:p>
          <a:p>
            <a:r>
              <a:rPr lang="el-GR" dirty="0"/>
              <a:t>Η γνώση των μαθητών ως κάτι που μοιάζει με </a:t>
            </a:r>
            <a:r>
              <a:rPr lang="el-GR" b="1" dirty="0"/>
              <a:t>θεωρία.</a:t>
            </a:r>
            <a:r>
              <a:rPr lang="el-GR" dirty="0"/>
              <a:t> </a:t>
            </a:r>
          </a:p>
          <a:p>
            <a:r>
              <a:rPr lang="el-GR" u="sng" dirty="0"/>
              <a:t>Η χρήση του όρου θεωρία για να περιγράψει τις αντιλήψεις αυτές των μαθητών αντικατοπτρίζει τις προσδοκίες των ερευνητών σε ότι αφορά στις δομές αυτές στο να είναι θεμελιωδώς συνεκτικές, συστηματικές και συνεπείς. Δεν αναφέρεται στην ουσία των θεωριών ως συστατικού της Επιστημονικής Μεθόδου και του τρόπου με τον οποίο δομούν οι επιστήμονες τις θεωρίες τους ή επιβεβαιώνουν τις υποθέσεις τους.</a:t>
            </a:r>
            <a:r>
              <a:rPr lang="el-GR" dirty="0"/>
              <a:t> </a:t>
            </a:r>
          </a:p>
          <a:p>
            <a:endParaRPr lang="el-GR" sz="1600" dirty="0"/>
          </a:p>
          <a:p>
            <a:r>
              <a:rPr lang="el-GR" sz="1600" dirty="0"/>
              <a:t>Έτσι, η μάθηση συχνά χαρακτηρίζεται ως μια σειρά από γνωστικές αναδομήσεις στις οποίες το εννοιολογικό πλαίσιο του μαθητή υφίσταται δομικές ανατροπές ή αναθεωρήσεις που βασίζονται σε νέες εμπειρίες, πληροφορίες ή έννοιες που ο μαθητής συναντά. Αναφέρεται στην αλληλοδιαπλεκόμενη ιεραρχική εννοιολογική δομή που έχει τα χαρακτηριστικά μιας θεωρίας και περιορίζει τις ερμηνείες που κάνει ο μαθητής στα δευτερεύοντα μοντέλα και ιδέες του.</a:t>
            </a:r>
            <a:endParaRPr lang="en-US" sz="1600" dirty="0"/>
          </a:p>
          <a:p>
            <a:endParaRPr lang="en-US" sz="1050" dirty="0"/>
          </a:p>
        </p:txBody>
      </p:sp>
    </p:spTree>
    <p:extLst>
      <p:ext uri="{BB962C8B-B14F-4D97-AF65-F5344CB8AC3E}">
        <p14:creationId xmlns:p14="http://schemas.microsoft.com/office/powerpoint/2010/main" val="1630066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BB53AB-0732-40FA-8FFC-F5E7183EFB63}"/>
              </a:ext>
            </a:extLst>
          </p:cNvPr>
          <p:cNvSpPr>
            <a:spLocks noGrp="1"/>
          </p:cNvSpPr>
          <p:nvPr>
            <p:ph type="title"/>
          </p:nvPr>
        </p:nvSpPr>
        <p:spPr/>
        <p:txBody>
          <a:bodyPr>
            <a:normAutofit fontScale="90000"/>
          </a:bodyPr>
          <a:lstStyle/>
          <a:p>
            <a:pPr algn="l"/>
            <a:r>
              <a:rPr lang="el-GR" dirty="0"/>
              <a:t>Παράδειγμα (κατά </a:t>
            </a:r>
            <a:r>
              <a:rPr lang="el-GR" dirty="0" err="1"/>
              <a:t>Kuhn</a:t>
            </a:r>
            <a:r>
              <a:rPr lang="el-GR" dirty="0"/>
              <a:t>): θυμόμαστε!!!! </a:t>
            </a:r>
            <a:endParaRPr lang="en-US" dirty="0"/>
          </a:p>
        </p:txBody>
      </p:sp>
      <p:sp>
        <p:nvSpPr>
          <p:cNvPr id="3" name="TextBox 2">
            <a:extLst>
              <a:ext uri="{FF2B5EF4-FFF2-40B4-BE49-F238E27FC236}">
                <a16:creationId xmlns:a16="http://schemas.microsoft.com/office/drawing/2014/main" id="{E953D2F9-972F-4E18-8245-01CF91AF9249}"/>
              </a:ext>
            </a:extLst>
          </p:cNvPr>
          <p:cNvSpPr txBox="1"/>
          <p:nvPr/>
        </p:nvSpPr>
        <p:spPr>
          <a:xfrm>
            <a:off x="218209" y="1700808"/>
            <a:ext cx="8707582" cy="3046988"/>
          </a:xfrm>
          <a:prstGeom prst="rect">
            <a:avLst/>
          </a:prstGeom>
          <a:noFill/>
        </p:spPr>
        <p:txBody>
          <a:bodyPr wrap="square" rtlCol="0">
            <a:spAutoFit/>
          </a:bodyPr>
          <a:lstStyle/>
          <a:p>
            <a:r>
              <a:rPr lang="el-GR" sz="1600" i="1" dirty="0"/>
              <a:t>«το σύνολο των πεποιθήσεων, των αναγνωρισμένων αξιών και των τεχνικών που ασπάζονται τα μέλη μιας δεδομένης ομάδας επιστημόνων». </a:t>
            </a:r>
            <a:r>
              <a:rPr lang="el-GR" sz="1600" dirty="0"/>
              <a:t>Οδηγεί σε μια παράδοση επιστημονικής έρευνας, που την ονομάζει «Φυσιολογική Επιστήμη».  Όταν η συγκεκριμένη Φυσιολογική Επιστήμη αρχίζει να αμφισβητείται, δημιουργούνται «Ανωμαλίες». Η συσσώρευση ανωμαλιών μπορεί να οδηγήσει σε μία Κρίση, την οποία ο </a:t>
            </a:r>
            <a:r>
              <a:rPr lang="el-GR" sz="1600" dirty="0" err="1"/>
              <a:t>Kuhn</a:t>
            </a:r>
            <a:r>
              <a:rPr lang="el-GR" sz="1600" dirty="0"/>
              <a:t> την ονομάζει «Ιδιόρρυθμη Επιστήμη», δηλ. μια κατάσταση ρευστή, στην οποία δεν επικρατεί κάποιο Παράδειγμα. Μια Επιστημονική Επανάσταση που ακολουθεί, οδηγεί σε μια Νέα Φυσιολογική Επιστήμη.</a:t>
            </a:r>
          </a:p>
          <a:p>
            <a:endParaRPr lang="el-GR" sz="1600" dirty="0"/>
          </a:p>
          <a:p>
            <a:r>
              <a:rPr lang="el-GR" sz="1600" dirty="0"/>
              <a:t>Οι </a:t>
            </a:r>
            <a:r>
              <a:rPr lang="el-GR" sz="1600" dirty="0" err="1"/>
              <a:t>Posner</a:t>
            </a:r>
            <a:r>
              <a:rPr lang="el-GR" sz="1600" dirty="0"/>
              <a:t> και συν. μεταφέρουν τις ιδέες αυτές στη διαδικασία της μάθησης, παραλληλίζοντας την έννοια του Παραδείγματος με την ύπαρξη μιας Κεντρικής Έννοιας Ι (Φυσιολογική Επιστήμη Ι), η οποία ενίοτε μετασχηματίζεται σε μια άλλη Κεντρική Έννοια (ΙΙ) μέσα από τη διαδικασία της Μάθησης (Επιστημονική Επανάσταση). </a:t>
            </a:r>
            <a:endParaRPr lang="en-US" sz="1600" dirty="0"/>
          </a:p>
        </p:txBody>
      </p:sp>
    </p:spTree>
    <p:extLst>
      <p:ext uri="{BB962C8B-B14F-4D97-AF65-F5344CB8AC3E}">
        <p14:creationId xmlns:p14="http://schemas.microsoft.com/office/powerpoint/2010/main" val="1602240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29FCE9-1CAB-4717-9D4F-3910ADD728B8}"/>
              </a:ext>
            </a:extLst>
          </p:cNvPr>
          <p:cNvSpPr>
            <a:spLocks noGrp="1"/>
          </p:cNvSpPr>
          <p:nvPr>
            <p:ph type="title"/>
          </p:nvPr>
        </p:nvSpPr>
        <p:spPr/>
        <p:txBody>
          <a:bodyPr>
            <a:noAutofit/>
          </a:bodyPr>
          <a:lstStyle/>
          <a:p>
            <a:pPr algn="l"/>
            <a:r>
              <a:rPr lang="el-GR" sz="2100" dirty="0"/>
              <a:t>Σχηματική αναπαράσταση της διαδικασίας της εννοιολογικής αλλαγής κατά </a:t>
            </a:r>
            <a:r>
              <a:rPr lang="el-GR" sz="2100" dirty="0" err="1"/>
              <a:t>Posner</a:t>
            </a:r>
            <a:r>
              <a:rPr lang="el-GR" sz="2100" dirty="0"/>
              <a:t> </a:t>
            </a:r>
            <a:r>
              <a:rPr lang="el-GR" sz="2100" dirty="0" err="1"/>
              <a:t>et</a:t>
            </a:r>
            <a:r>
              <a:rPr lang="el-GR" sz="2100" dirty="0"/>
              <a:t> </a:t>
            </a:r>
            <a:r>
              <a:rPr lang="el-GR" sz="2100" dirty="0" err="1"/>
              <a:t>al</a:t>
            </a:r>
            <a:r>
              <a:rPr lang="el-GR" sz="2100" dirty="0"/>
              <a:t>., όπως παραλληλίζεται με την αλλαγή στο επιστημονικό Παράδειγμα κατά </a:t>
            </a:r>
            <a:r>
              <a:rPr lang="el-GR" sz="2100" dirty="0" err="1"/>
              <a:t>Kuhn</a:t>
            </a:r>
            <a:r>
              <a:rPr lang="el-GR" sz="2100" dirty="0"/>
              <a:t>.</a:t>
            </a:r>
            <a:endParaRPr lang="en-US" sz="1350" dirty="0"/>
          </a:p>
        </p:txBody>
      </p:sp>
      <p:pic>
        <p:nvPicPr>
          <p:cNvPr id="3" name="image24.png">
            <a:extLst>
              <a:ext uri="{FF2B5EF4-FFF2-40B4-BE49-F238E27FC236}">
                <a16:creationId xmlns:a16="http://schemas.microsoft.com/office/drawing/2014/main" id="{92E84512-DC78-4DBF-B09B-D5939699E0CA}"/>
              </a:ext>
            </a:extLst>
          </p:cNvPr>
          <p:cNvPicPr/>
          <p:nvPr/>
        </p:nvPicPr>
        <p:blipFill>
          <a:blip r:embed="rId2" cstate="print"/>
          <a:srcRect/>
          <a:stretch>
            <a:fillRect/>
          </a:stretch>
        </p:blipFill>
        <p:spPr>
          <a:xfrm>
            <a:off x="971600" y="2060848"/>
            <a:ext cx="6552728" cy="3024336"/>
          </a:xfrm>
          <a:prstGeom prst="rect">
            <a:avLst/>
          </a:prstGeom>
          <a:ln/>
        </p:spPr>
      </p:pic>
      <p:sp>
        <p:nvSpPr>
          <p:cNvPr id="4" name="TextBox 3">
            <a:extLst>
              <a:ext uri="{FF2B5EF4-FFF2-40B4-BE49-F238E27FC236}">
                <a16:creationId xmlns:a16="http://schemas.microsoft.com/office/drawing/2014/main" id="{8C97A2A6-D058-46DF-9B53-02754624569C}"/>
              </a:ext>
            </a:extLst>
          </p:cNvPr>
          <p:cNvSpPr txBox="1"/>
          <p:nvPr/>
        </p:nvSpPr>
        <p:spPr>
          <a:xfrm>
            <a:off x="540327" y="4473286"/>
            <a:ext cx="8260773" cy="507831"/>
          </a:xfrm>
          <a:prstGeom prst="rect">
            <a:avLst/>
          </a:prstGeom>
          <a:noFill/>
        </p:spPr>
        <p:txBody>
          <a:bodyPr wrap="square" rtlCol="0">
            <a:spAutoFit/>
          </a:bodyPr>
          <a:lstStyle/>
          <a:p>
            <a:pPr lvl="0"/>
            <a:endParaRPr lang="el-GR" sz="1350" dirty="0"/>
          </a:p>
          <a:p>
            <a:endParaRPr lang="en-US" sz="1350" dirty="0"/>
          </a:p>
        </p:txBody>
      </p:sp>
    </p:spTree>
    <p:extLst>
      <p:ext uri="{BB962C8B-B14F-4D97-AF65-F5344CB8AC3E}">
        <p14:creationId xmlns:p14="http://schemas.microsoft.com/office/powerpoint/2010/main" val="4178136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C2F7E5-1177-4C9F-BA56-7E5834694E03}"/>
              </a:ext>
            </a:extLst>
          </p:cNvPr>
          <p:cNvSpPr>
            <a:spLocks noGrp="1"/>
          </p:cNvSpPr>
          <p:nvPr>
            <p:ph type="title"/>
          </p:nvPr>
        </p:nvSpPr>
        <p:spPr>
          <a:xfrm>
            <a:off x="405245" y="1052736"/>
            <a:ext cx="8229600" cy="1143000"/>
          </a:xfrm>
        </p:spPr>
        <p:txBody>
          <a:bodyPr>
            <a:noAutofit/>
          </a:bodyPr>
          <a:lstStyle/>
          <a:p>
            <a:pPr algn="l"/>
            <a:r>
              <a:rPr lang="el-GR" sz="3200" dirty="0"/>
              <a:t>Έννοια Εννοιολογικής Οικολογίας για την Βιολογική Εξέλιξη και πως επηρεάσουν την εννοιολογική αλλαγή</a:t>
            </a:r>
            <a:endParaRPr lang="en-US" sz="1050" dirty="0"/>
          </a:p>
        </p:txBody>
      </p:sp>
      <p:sp>
        <p:nvSpPr>
          <p:cNvPr id="3" name="TextBox 2">
            <a:extLst>
              <a:ext uri="{FF2B5EF4-FFF2-40B4-BE49-F238E27FC236}">
                <a16:creationId xmlns:a16="http://schemas.microsoft.com/office/drawing/2014/main" id="{1F5C6E02-FC25-42F7-A7D8-8D9023351B3A}"/>
              </a:ext>
            </a:extLst>
          </p:cNvPr>
          <p:cNvSpPr txBox="1"/>
          <p:nvPr/>
        </p:nvSpPr>
        <p:spPr>
          <a:xfrm>
            <a:off x="249381" y="2636912"/>
            <a:ext cx="8541327" cy="3416320"/>
          </a:xfrm>
          <a:prstGeom prst="rect">
            <a:avLst/>
          </a:prstGeom>
          <a:noFill/>
        </p:spPr>
        <p:txBody>
          <a:bodyPr wrap="square" rtlCol="0">
            <a:spAutoFit/>
          </a:bodyPr>
          <a:lstStyle/>
          <a:p>
            <a:pPr lvl="0"/>
            <a:r>
              <a:rPr lang="el-GR" dirty="0"/>
              <a:t>Οι </a:t>
            </a:r>
            <a:r>
              <a:rPr lang="el-GR" i="1" dirty="0"/>
              <a:t>προϋπάρχουσες αντιλήψεις</a:t>
            </a:r>
            <a:r>
              <a:rPr lang="el-GR" dirty="0"/>
              <a:t> του μαθητή (επιστημονικές και εναλλακτικές) που σχετίζονται με την εξέλιξη.</a:t>
            </a:r>
            <a:endParaRPr lang="en-US" dirty="0"/>
          </a:p>
          <a:p>
            <a:pPr lvl="0"/>
            <a:r>
              <a:rPr lang="el-GR" dirty="0"/>
              <a:t>Ο </a:t>
            </a:r>
            <a:r>
              <a:rPr lang="el-GR" i="1" dirty="0"/>
              <a:t>βαθμός επιστημονικού προσανατολισμού</a:t>
            </a:r>
            <a:r>
              <a:rPr lang="el-GR" dirty="0"/>
              <a:t> που έχει ο μαθητής. (Κατά πόσο δηλ. οργανώνει τη ζωή του γύρω από επιστημονικές δραστηριότητες, αντιλαμβάνεται το φυσικό κόσμο μέσα από φυσικές αιτιάσεις και βλέπει τα φαινόμενα με επιστημονική ματιά).</a:t>
            </a:r>
            <a:endParaRPr lang="en-US" dirty="0"/>
          </a:p>
          <a:p>
            <a:pPr lvl="0"/>
            <a:r>
              <a:rPr lang="el-GR" dirty="0"/>
              <a:t>Η </a:t>
            </a:r>
            <a:r>
              <a:rPr lang="el-GR" i="1" dirty="0"/>
              <a:t>επιστημονική του επιστημολογία</a:t>
            </a:r>
            <a:r>
              <a:rPr lang="el-GR" dirty="0"/>
              <a:t>, (τί πιστεύει λ.χ. για τη φύση της επιστημονικής γνώσης).</a:t>
            </a:r>
            <a:endParaRPr lang="en-US" dirty="0"/>
          </a:p>
          <a:p>
            <a:pPr lvl="0"/>
            <a:r>
              <a:rPr lang="el-GR" dirty="0"/>
              <a:t>Η </a:t>
            </a:r>
            <a:r>
              <a:rPr lang="el-GR" i="1" dirty="0"/>
              <a:t>άποψη του μαθητευόμενου για το Βιολογικό Κόσμο</a:t>
            </a:r>
            <a:r>
              <a:rPr lang="el-GR" dirty="0"/>
              <a:t>. Αντιλαμβάνεται δηλ. τον κόσμο με ανταγωνιστικούς, </a:t>
            </a:r>
            <a:r>
              <a:rPr lang="el-GR" dirty="0" err="1"/>
              <a:t>αιτιακούς</a:t>
            </a:r>
            <a:r>
              <a:rPr lang="el-GR" dirty="0"/>
              <a:t> όρους ή με όρους αισθητικής και τάξης;</a:t>
            </a:r>
            <a:endParaRPr lang="en-US" dirty="0"/>
          </a:p>
          <a:p>
            <a:pPr lvl="0"/>
            <a:r>
              <a:rPr lang="el-GR" dirty="0"/>
              <a:t>Ο θρησκευτικός προσανατολισμός του μαθητή.</a:t>
            </a:r>
            <a:endParaRPr lang="en-US" dirty="0"/>
          </a:p>
          <a:p>
            <a:r>
              <a:rPr lang="el-GR" dirty="0"/>
              <a:t>Ο βαθμός αποδοχής της θεωρίας της εξέλιξης.</a:t>
            </a:r>
            <a:endParaRPr lang="en-US" sz="1350" dirty="0"/>
          </a:p>
        </p:txBody>
      </p:sp>
    </p:spTree>
    <p:extLst>
      <p:ext uri="{BB962C8B-B14F-4D97-AF65-F5344CB8AC3E}">
        <p14:creationId xmlns:p14="http://schemas.microsoft.com/office/powerpoint/2010/main" val="3370897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DF23DF-C53F-4BFC-A377-1FB6CCA0E357}"/>
              </a:ext>
            </a:extLst>
          </p:cNvPr>
          <p:cNvSpPr>
            <a:spLocks noGrp="1"/>
          </p:cNvSpPr>
          <p:nvPr>
            <p:ph type="title"/>
          </p:nvPr>
        </p:nvSpPr>
        <p:spPr>
          <a:xfrm>
            <a:off x="457200" y="692696"/>
            <a:ext cx="8229600" cy="1143000"/>
          </a:xfrm>
        </p:spPr>
        <p:txBody>
          <a:bodyPr>
            <a:normAutofit fontScale="90000"/>
          </a:bodyPr>
          <a:lstStyle/>
          <a:p>
            <a:pPr algn="l"/>
            <a:br>
              <a:rPr lang="el-GR" sz="2800" dirty="0"/>
            </a:br>
            <a:br>
              <a:rPr lang="el-GR" sz="2800" dirty="0"/>
            </a:br>
            <a:br>
              <a:rPr lang="el-GR" sz="2800" dirty="0"/>
            </a:br>
            <a:br>
              <a:rPr lang="el-GR" sz="2800" dirty="0"/>
            </a:br>
            <a:br>
              <a:rPr lang="el-GR" sz="2800" dirty="0"/>
            </a:br>
            <a:br>
              <a:rPr lang="el-GR" sz="2800" dirty="0"/>
            </a:br>
            <a:br>
              <a:rPr lang="el-GR" sz="2800" dirty="0"/>
            </a:br>
            <a:br>
              <a:rPr lang="el-GR" sz="2800" dirty="0"/>
            </a:br>
            <a:br>
              <a:rPr lang="el-GR" sz="2800" dirty="0"/>
            </a:br>
            <a:r>
              <a:rPr lang="el-GR" sz="2800" dirty="0"/>
              <a:t>Τέσσερεις συνθήκες που ενθαρρύνουν την προσαρμογή της νέας έννοιας στη σκέψη των σπουδαστών (κατά </a:t>
            </a:r>
            <a:r>
              <a:rPr lang="en-US" sz="2800" dirty="0"/>
              <a:t>Posner)</a:t>
            </a:r>
            <a:r>
              <a:rPr lang="el-GR" sz="2800" dirty="0"/>
              <a:t>:</a:t>
            </a:r>
            <a:br>
              <a:rPr lang="en-US" sz="2800" dirty="0"/>
            </a:br>
            <a:endParaRPr lang="en-US" sz="2800" dirty="0"/>
          </a:p>
        </p:txBody>
      </p:sp>
      <p:sp>
        <p:nvSpPr>
          <p:cNvPr id="3" name="TextBox 2">
            <a:extLst>
              <a:ext uri="{FF2B5EF4-FFF2-40B4-BE49-F238E27FC236}">
                <a16:creationId xmlns:a16="http://schemas.microsoft.com/office/drawing/2014/main" id="{0948941C-921F-4799-A067-B734DDFF0DDF}"/>
              </a:ext>
            </a:extLst>
          </p:cNvPr>
          <p:cNvSpPr txBox="1"/>
          <p:nvPr/>
        </p:nvSpPr>
        <p:spPr>
          <a:xfrm>
            <a:off x="129886" y="1700808"/>
            <a:ext cx="8556914" cy="4916731"/>
          </a:xfrm>
          <a:prstGeom prst="rect">
            <a:avLst/>
          </a:prstGeom>
          <a:noFill/>
        </p:spPr>
        <p:txBody>
          <a:bodyPr wrap="square" rtlCol="0">
            <a:spAutoFit/>
          </a:bodyPr>
          <a:lstStyle/>
          <a:p>
            <a:pPr marL="285750" lvl="0" indent="-285750">
              <a:buFont typeface="Arial" panose="020B0604020202020204" pitchFamily="34" charset="0"/>
              <a:buChar char="•"/>
            </a:pPr>
            <a:r>
              <a:rPr lang="el-GR" sz="2000" dirty="0"/>
              <a:t>Θα πρέπει να υπάρξει δυσαρέσκεια για τις υπάρχουσες αντιλήψεις: οι άνθρωποι δεν αλλάζουν εύκολα τις έννοιες που παίζουν ένα κεντρικό ρόλο στη σκέψη τους, εκτός και αν νοιώθουν ότι έχουν γίνει μη λειτουργικές. </a:t>
            </a:r>
            <a:endParaRPr lang="en-US" sz="2000" dirty="0"/>
          </a:p>
          <a:p>
            <a:pPr marL="285750" lvl="0" indent="-285750">
              <a:buFont typeface="Arial" panose="020B0604020202020204" pitchFamily="34" charset="0"/>
              <a:buChar char="•"/>
            </a:pPr>
            <a:r>
              <a:rPr lang="el-GR" sz="2000" dirty="0"/>
              <a:t>Η καινούργια έννοια θα πρέπει να είναι (εύκολα) κατανοητή: οι μαθητές αρχίζουν να καταπιάνονται με μια έννοια όταν η τελευταία έχει κάποιο νόημα </a:t>
            </a:r>
            <a:r>
              <a:rPr lang="el-GR" sz="2000" dirty="0" err="1"/>
              <a:t>γι</a:t>
            </a:r>
            <a:r>
              <a:rPr lang="el-GR" sz="2000" dirty="0"/>
              <a:t>΄ αυτούς. </a:t>
            </a:r>
            <a:endParaRPr lang="en-US" sz="2000" dirty="0"/>
          </a:p>
          <a:p>
            <a:pPr marL="285750" lvl="0" indent="-285750">
              <a:buFont typeface="Arial" panose="020B0604020202020204" pitchFamily="34" charset="0"/>
              <a:buChar char="•"/>
            </a:pPr>
            <a:r>
              <a:rPr lang="el-GR" sz="2000" dirty="0"/>
              <a:t>Η νέα έννοια θα πρέπει να είναι, αρχικά, ευλογοφανής: Δηλ. δεν είναι απαραίτητο η νέα έννοια να είναι αληθινή, αλλά τουλάχιστον να φαίνεται ως τέτοια.</a:t>
            </a:r>
            <a:endParaRPr lang="en-US" sz="2000" dirty="0"/>
          </a:p>
          <a:p>
            <a:pPr marL="285750" lvl="0" indent="-285750">
              <a:buFont typeface="Arial" panose="020B0604020202020204" pitchFamily="34" charset="0"/>
              <a:buChar char="•"/>
            </a:pPr>
            <a:r>
              <a:rPr lang="el-GR" sz="2000" dirty="0"/>
              <a:t>Η νέα έννοια θα πρέπει να προτείνει τη δυνατότητα ενός καρποφόρου ερευνητικού προγράμματος: η νέα έννοια θα πρέπει να δείχνει πως έχει δυνατότητες για κάτι παραπάνω από το να λύνει απλά τρέχοντα προβλήματα. Να ανοίγει νέες λεωφόρους για έρευνα και νέα προσέγγιση του κόσμου.</a:t>
            </a:r>
            <a:endParaRPr lang="en-US" sz="2000" dirty="0"/>
          </a:p>
          <a:p>
            <a:endParaRPr lang="en-US" sz="1350" dirty="0"/>
          </a:p>
        </p:txBody>
      </p:sp>
    </p:spTree>
    <p:extLst>
      <p:ext uri="{BB962C8B-B14F-4D97-AF65-F5344CB8AC3E}">
        <p14:creationId xmlns:p14="http://schemas.microsoft.com/office/powerpoint/2010/main" val="3829603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C1BE41-5B20-45EE-95B1-B9C2EB1814A2}"/>
              </a:ext>
            </a:extLst>
          </p:cNvPr>
          <p:cNvSpPr txBox="1"/>
          <p:nvPr/>
        </p:nvSpPr>
        <p:spPr>
          <a:xfrm>
            <a:off x="262370" y="1382394"/>
            <a:ext cx="8619259" cy="4732065"/>
          </a:xfrm>
          <a:prstGeom prst="rect">
            <a:avLst/>
          </a:prstGeom>
          <a:noFill/>
        </p:spPr>
        <p:txBody>
          <a:bodyPr wrap="square" rtlCol="0">
            <a:spAutoFit/>
          </a:bodyPr>
          <a:lstStyle/>
          <a:p>
            <a:r>
              <a:rPr lang="el-GR" sz="1350" b="1" dirty="0"/>
              <a:t> </a:t>
            </a:r>
            <a:endParaRPr lang="en-US" sz="1350" dirty="0"/>
          </a:p>
          <a:p>
            <a:r>
              <a:rPr lang="el-GR" dirty="0"/>
              <a:t>Έρευνες που προτείνουν ότι οι πιο αποτελεσματικές διδακτικές στρατηγικές για εννοιολογικής αλλαγής αυτές που περιλαμβάνουν γνωστική  σύγκρουση. </a:t>
            </a:r>
          </a:p>
          <a:p>
            <a:r>
              <a:rPr lang="el-GR" dirty="0"/>
              <a:t>Η γνωστική σύγκρουση μπορεί να επιτευχθεί είτε με τη διάψευση που μπορεί να προκαλέσουν τα αποτελέσματα ενός πειράματος, είτε με τη συνειδητοποίηση της ύπαρξης διαφορετικών απόψεων στο πλαίσιο της σχολικής τάξης.</a:t>
            </a:r>
            <a:endParaRPr lang="en-US" dirty="0"/>
          </a:p>
          <a:p>
            <a:r>
              <a:rPr lang="el-GR" dirty="0"/>
              <a:t> </a:t>
            </a:r>
            <a:endParaRPr lang="en-US" dirty="0"/>
          </a:p>
          <a:p>
            <a:pPr marL="285750" indent="-285750">
              <a:buFont typeface="Arial" panose="020B0604020202020204" pitchFamily="34" charset="0"/>
              <a:buChar char="•"/>
            </a:pPr>
            <a:r>
              <a:rPr lang="el-GR" dirty="0"/>
              <a:t>Δεν επιτυγχάνεται εύκολα και δεν έχει πάντοτε τα επιθυμητά αποτελέσματα. </a:t>
            </a:r>
          </a:p>
          <a:p>
            <a:pPr marL="285750" indent="-285750">
              <a:buFont typeface="Arial" panose="020B0604020202020204" pitchFamily="34" charset="0"/>
              <a:buChar char="•"/>
            </a:pPr>
            <a:r>
              <a:rPr lang="el-GR" dirty="0"/>
              <a:t>Ως μηχανισμός μετασχηματισμού της γνώσης εμπεριέχει έντονο συγκινησιακό φορτίο, αφού οι εκπαιδευόμενοι βιώνουν μια διάψευση των ίδιων τους των απόψεων. </a:t>
            </a:r>
          </a:p>
          <a:p>
            <a:pPr marL="285750" indent="-285750">
              <a:buFont typeface="Arial" panose="020B0604020202020204" pitchFamily="34" charset="0"/>
              <a:buChar char="•"/>
            </a:pPr>
            <a:r>
              <a:rPr lang="el-GR" dirty="0"/>
              <a:t>Τα εμπειρικά δεδομένα μας δείχνουν πως συχνά οι εκπαιδευόμενοι δεν είναι πρόθυμοι να μπουν στη διαδικασία διαπραγμάτευσης τόσο των ιδεών τους όσο και της επιστημονικής άποψης, επιδιώκοντας να μάθουν εξαρχής την ορθή απάντηση. </a:t>
            </a:r>
          </a:p>
          <a:p>
            <a:pPr marL="285750" indent="-285750">
              <a:buFont typeface="Arial" panose="020B0604020202020204" pitchFamily="34" charset="0"/>
              <a:buChar char="•"/>
            </a:pPr>
            <a:r>
              <a:rPr lang="el-GR" dirty="0"/>
              <a:t>Συχνά, ενώ η σύγκρουση είναι προφανής για τον εκπαιδευτικό, δεν συμβαίνει το ίδιο και για τους εκπαιδευόμενους. </a:t>
            </a:r>
            <a:endParaRPr lang="en-US" sz="1400" dirty="0"/>
          </a:p>
        </p:txBody>
      </p:sp>
      <p:sp>
        <p:nvSpPr>
          <p:cNvPr id="2" name="Τίτλος 1">
            <a:extLst>
              <a:ext uri="{FF2B5EF4-FFF2-40B4-BE49-F238E27FC236}">
                <a16:creationId xmlns:a16="http://schemas.microsoft.com/office/drawing/2014/main" id="{7C7AC093-346D-46B0-927C-F443A6BF6052}"/>
              </a:ext>
            </a:extLst>
          </p:cNvPr>
          <p:cNvSpPr>
            <a:spLocks noGrp="1"/>
          </p:cNvSpPr>
          <p:nvPr>
            <p:ph type="title"/>
          </p:nvPr>
        </p:nvSpPr>
        <p:spPr/>
        <p:txBody>
          <a:bodyPr>
            <a:normAutofit/>
          </a:bodyPr>
          <a:lstStyle/>
          <a:p>
            <a:pPr algn="l"/>
            <a:r>
              <a:rPr lang="el-GR" sz="2800" b="1" dirty="0"/>
              <a:t>Γνωστική Σύγκρουση</a:t>
            </a:r>
            <a:endParaRPr lang="en-US" sz="2800" dirty="0"/>
          </a:p>
        </p:txBody>
      </p:sp>
    </p:spTree>
    <p:extLst>
      <p:ext uri="{BB962C8B-B14F-4D97-AF65-F5344CB8AC3E}">
        <p14:creationId xmlns:p14="http://schemas.microsoft.com/office/powerpoint/2010/main" val="3132905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8F3278-89CC-44BA-A829-ED1DFAAAF221}"/>
              </a:ext>
            </a:extLst>
          </p:cNvPr>
          <p:cNvSpPr txBox="1"/>
          <p:nvPr/>
        </p:nvSpPr>
        <p:spPr>
          <a:xfrm>
            <a:off x="249382" y="1418359"/>
            <a:ext cx="8728364" cy="4524315"/>
          </a:xfrm>
          <a:prstGeom prst="rect">
            <a:avLst/>
          </a:prstGeom>
          <a:noFill/>
        </p:spPr>
        <p:txBody>
          <a:bodyPr wrap="square" rtlCol="0">
            <a:spAutoFit/>
          </a:bodyPr>
          <a:lstStyle/>
          <a:p>
            <a:r>
              <a:rPr lang="el-GR" sz="1350" dirty="0" err="1"/>
              <a:t>Κατ</a:t>
            </a:r>
            <a:r>
              <a:rPr lang="el-GR" sz="1350" dirty="0"/>
              <a:t>΄ αρχήν τί δεν πρέπει να κάνει ο εκπαιδευτικός: δεν θα πρέπει να καλύψει περισσότερη ύλη παρουσιάζοντας καινούργιες ιδέες, χωρίς πρώτα να κάνει τους μαθητές του συμμέτοχους στη μεταγνωστική ανάλυση αυτών που ήδη γνωρίζουν. </a:t>
            </a:r>
            <a:endParaRPr lang="en-US" sz="1350" dirty="0"/>
          </a:p>
          <a:p>
            <a:r>
              <a:rPr lang="el-GR" dirty="0"/>
              <a:t>Το επόμενο βήμα, που προτείνουν πολλοί ειδικοί της Διδακτικής των ΦΕ, θα πρέπει να είναι η εμπλοκή των ίδιων των μαθητών σε διαδικασίες </a:t>
            </a:r>
            <a:r>
              <a:rPr lang="el-GR" b="1" dirty="0"/>
              <a:t>Ανακαλυπτικής Μεθόδου και Διερεύνησης,</a:t>
            </a:r>
            <a:r>
              <a:rPr lang="el-GR" dirty="0"/>
              <a:t> μια και η μεθοδολογία αυτή εμπλέκει τους μαθητές στην ίδια αυτοεξέταση και πρόκληση, αναφορικά με τις προϋπάρχουσες παρανοήσεις, που χαρακτηρίζει την εννοιολογική αλλαγή και τις επιστημονικά παραδεκτές νοητικές πρακτικές. Η αποκάλυψη των «λανθασμένων» απόψεων των μαθητών ίσως είναι το καλύτερο εργαλείο που έχει ο εκπαιδευτικός στην προσπάθεια χειρισμού μαθησιακών εμπειριών που θα τους μετατοπίσουν προς την κατεύθυνση των απαντήσεων εκείνων που πλησιάζουν περισσότερο το «επιστημονικά αποδεκτό». </a:t>
            </a:r>
            <a:endParaRPr lang="en-US" dirty="0"/>
          </a:p>
          <a:p>
            <a:endParaRPr lang="el-GR" dirty="0"/>
          </a:p>
          <a:p>
            <a:r>
              <a:rPr lang="el-GR" u="sng" dirty="0"/>
              <a:t>Επομένως, η σύγχρονη Διδακτική Μεθοδολογία στη Διδακτική των ΦΕ και της Βιολογίας, δεν κάνει τίποτε άλλο, από το να «παντρεύει» τον Εποικοδομητισμό με τις Διερευνητικές στρατηγικές και πρακτικές, κάτι που το συζητήσαμε ήδη.</a:t>
            </a:r>
            <a:endParaRPr lang="en-US" u="sng" dirty="0"/>
          </a:p>
          <a:p>
            <a:endParaRPr lang="en-US" sz="1350" dirty="0"/>
          </a:p>
        </p:txBody>
      </p:sp>
      <p:sp>
        <p:nvSpPr>
          <p:cNvPr id="3" name="Τίτλος 2">
            <a:extLst>
              <a:ext uri="{FF2B5EF4-FFF2-40B4-BE49-F238E27FC236}">
                <a16:creationId xmlns:a16="http://schemas.microsoft.com/office/drawing/2014/main" id="{4F2BFEE6-0F14-45F9-80B7-AF9AEE8FDFE6}"/>
              </a:ext>
            </a:extLst>
          </p:cNvPr>
          <p:cNvSpPr>
            <a:spLocks noGrp="1"/>
          </p:cNvSpPr>
          <p:nvPr>
            <p:ph type="title"/>
          </p:nvPr>
        </p:nvSpPr>
        <p:spPr/>
        <p:txBody>
          <a:bodyPr>
            <a:normAutofit fontScale="90000"/>
          </a:bodyPr>
          <a:lstStyle/>
          <a:p>
            <a:pPr algn="l"/>
            <a:r>
              <a:rPr lang="el-GR" sz="2800" b="1" dirty="0"/>
              <a:t>ΕΦΑΡΜΟΓΕΣ ΤΗΣ ΘΕΩΡΙΑΣ ΤΗΣ ΓΝΩΣΤΙΚΗΣ ΑΛΛΑΓΗΣ ΣΤΗ ΣΧΟΛΙΚΗ ΤΑΞΗ</a:t>
            </a:r>
            <a:br>
              <a:rPr lang="en-US" sz="2800" dirty="0"/>
            </a:br>
            <a:endParaRPr lang="en-US" sz="2800" dirty="0"/>
          </a:p>
        </p:txBody>
      </p:sp>
    </p:spTree>
    <p:extLst>
      <p:ext uri="{BB962C8B-B14F-4D97-AF65-F5344CB8AC3E}">
        <p14:creationId xmlns:p14="http://schemas.microsoft.com/office/powerpoint/2010/main" val="2561637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B913-49A8-90CB-8EA6-AFACA7E8A95D}"/>
              </a:ext>
            </a:extLst>
          </p:cNvPr>
          <p:cNvSpPr>
            <a:spLocks noGrp="1"/>
          </p:cNvSpPr>
          <p:nvPr>
            <p:ph type="title"/>
          </p:nvPr>
        </p:nvSpPr>
        <p:spPr/>
        <p:txBody>
          <a:bodyPr/>
          <a:lstStyle/>
          <a:p>
            <a:r>
              <a:rPr lang="el-GR" dirty="0"/>
              <a:t>ΘΕΜΑΤΑ ΕΠΑΝΑΛΗΨΗΣ</a:t>
            </a:r>
            <a:endParaRPr lang="en-US" dirty="0"/>
          </a:p>
        </p:txBody>
      </p:sp>
      <p:sp>
        <p:nvSpPr>
          <p:cNvPr id="3" name="TextBox 2">
            <a:extLst>
              <a:ext uri="{FF2B5EF4-FFF2-40B4-BE49-F238E27FC236}">
                <a16:creationId xmlns:a16="http://schemas.microsoft.com/office/drawing/2014/main" id="{7D5302BE-E776-635B-90BF-536AAE2CBFB1}"/>
              </a:ext>
            </a:extLst>
          </p:cNvPr>
          <p:cNvSpPr txBox="1"/>
          <p:nvPr/>
        </p:nvSpPr>
        <p:spPr>
          <a:xfrm>
            <a:off x="0" y="1556792"/>
            <a:ext cx="9144000" cy="5355312"/>
          </a:xfrm>
          <a:prstGeom prst="rect">
            <a:avLst/>
          </a:prstGeom>
          <a:noFill/>
        </p:spPr>
        <p:txBody>
          <a:bodyPr wrap="square" rtlCol="0">
            <a:spAutoFit/>
          </a:bodyPr>
          <a:lstStyle/>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ΘΕΜΑ ΑΝΑΠΤΥΞΗΣ: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Υποδείξτε Τέσσερεις (4) συνθήκες που ενθαρρύνουν την προσαρμογή της νέας έννοιας στη σκέψη των σπουδαστών στο Μοντέλο της Εννοιολογικής Αλλαγής -κατά </a:t>
            </a:r>
            <a:r>
              <a:rPr lang="en-GB" sz="1800" dirty="0">
                <a:effectLst/>
                <a:latin typeface="Calibri" panose="020F0502020204030204" pitchFamily="34" charset="0"/>
                <a:ea typeface="Calibri" panose="020F0502020204030204" pitchFamily="34" charset="0"/>
                <a:cs typeface="Times New Roman" panose="02020603050405020304" pitchFamily="18" charset="0"/>
              </a:rPr>
              <a:t>Posner</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ΕΠΕ</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l-GR" sz="1800" dirty="0">
                <a:effectLst/>
                <a:latin typeface="Calibri" panose="020F0502020204030204" pitchFamily="34" charset="0"/>
                <a:ea typeface="Calibri" panose="020F0502020204030204" pitchFamily="34" charset="0"/>
                <a:cs typeface="Times New Roman" panose="02020603050405020304" pitchFamily="18" charset="0"/>
              </a:rPr>
              <a:t>(Α) </a:t>
            </a:r>
            <a:r>
              <a:rPr lang="en-US" sz="1800" dirty="0">
                <a:effectLst/>
                <a:latin typeface="Calibri" panose="020F0502020204030204" pitchFamily="34" charset="0"/>
                <a:ea typeface="Calibri" panose="020F0502020204030204" pitchFamily="34" charset="0"/>
                <a:cs typeface="Times New Roman" panose="02020603050405020304" pitchFamily="18" charset="0"/>
              </a:rPr>
              <a:t>H </a:t>
            </a:r>
            <a:r>
              <a:rPr lang="el-GR" sz="1800" dirty="0">
                <a:effectLst/>
                <a:latin typeface="Calibri" panose="020F0502020204030204" pitchFamily="34" charset="0"/>
                <a:ea typeface="Calibri" panose="020F0502020204030204" pitchFamily="34" charset="0"/>
                <a:cs typeface="Times New Roman" panose="02020603050405020304" pitchFamily="18" charset="0"/>
              </a:rPr>
              <a:t>Μάθηση μέσω Ανακάλυψης είναι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μαθητοκεντρική</a:t>
            </a:r>
            <a:r>
              <a:rPr lang="el-GR" sz="1800" dirty="0">
                <a:effectLst/>
                <a:latin typeface="Calibri" panose="020F0502020204030204" pitchFamily="34" charset="0"/>
                <a:ea typeface="Calibri" panose="020F0502020204030204" pitchFamily="34" charset="0"/>
                <a:cs typeface="Times New Roman" panose="02020603050405020304" pitchFamily="18" charset="0"/>
              </a:rPr>
              <a:t>-Η Μάθηση μέσω Διερεύνησης είναι δασκαλοκεντρική, (Β) </a:t>
            </a:r>
            <a:r>
              <a:rPr lang="en-US" sz="1800" dirty="0">
                <a:effectLst/>
                <a:latin typeface="Calibri" panose="020F0502020204030204" pitchFamily="34" charset="0"/>
                <a:ea typeface="Calibri" panose="020F0502020204030204" pitchFamily="34" charset="0"/>
                <a:cs typeface="Times New Roman" panose="02020603050405020304" pitchFamily="18" charset="0"/>
              </a:rPr>
              <a:t>H </a:t>
            </a:r>
            <a:r>
              <a:rPr lang="el-GR" sz="1800" dirty="0">
                <a:effectLst/>
                <a:latin typeface="Calibri" panose="020F0502020204030204" pitchFamily="34" charset="0"/>
                <a:ea typeface="Calibri" panose="020F0502020204030204" pitchFamily="34" charset="0"/>
                <a:cs typeface="Times New Roman" panose="02020603050405020304" pitchFamily="18" charset="0"/>
              </a:rPr>
              <a:t>Μάθηση μέσω Ανακάλυψης είναι δασκαλοκεντρική-Η Μάθηση μέσω Διερεύνησης είναι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μαθητικοκεντρική</a:t>
            </a:r>
            <a:r>
              <a:rPr lang="el-GR" sz="1800" dirty="0">
                <a:effectLst/>
                <a:latin typeface="Calibri" panose="020F0502020204030204" pitchFamily="34" charset="0"/>
                <a:ea typeface="Calibri" panose="020F0502020204030204" pitchFamily="34" charset="0"/>
                <a:cs typeface="Times New Roman" panose="02020603050405020304" pitchFamily="18" charset="0"/>
              </a:rPr>
              <a:t>, (Γ) Και οι δύο είναι δασκαλοκεντρικές, (Δ) και οι δύο είναι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μαθητοκεντρικές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(Ε) Κανένα από αυτά</a:t>
            </a:r>
            <a:r>
              <a:rPr lang="el-GR"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2. Η Μάθηση μέσω επίλυσης Προβλήματος (ΜΕΠ) (Α) Αναπτύχθηκε αρχικά στο Πανεπιστήμιο </a:t>
            </a:r>
            <a:r>
              <a:rPr lang="en-US" sz="1800" dirty="0">
                <a:effectLst/>
                <a:latin typeface="Calibri" panose="020F0502020204030204" pitchFamily="34" charset="0"/>
                <a:ea typeface="Calibri" panose="020F0502020204030204" pitchFamily="34" charset="0"/>
                <a:cs typeface="Times New Roman" panose="02020603050405020304" pitchFamily="18" charset="0"/>
              </a:rPr>
              <a:t>McMaster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του Καναδά, (</a:t>
            </a:r>
            <a:r>
              <a:rPr lang="en-US" sz="1800" dirty="0">
                <a:effectLst/>
                <a:latin typeface="Calibri" panose="020F0502020204030204" pitchFamily="34" charset="0"/>
                <a:ea typeface="Calibri" panose="020F0502020204030204" pitchFamily="34" charset="0"/>
                <a:cs typeface="Times New Roman" panose="02020603050405020304" pitchFamily="18" charset="0"/>
              </a:rPr>
              <a:t>B</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περιέχει προβλήματα με χαλαρή δομή, (Γ) Περιέχει προβλήματα στα οποία δίνονται όλα τα στοιχεία, (Δ) Περιέχει πραγματικά προβλήματα από την καθημερινή ζωή, (Ε) Όλα αυτά.  Υποδείξτε το λάθος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3.  Στο μοντέλο Εννοιολογικής Αλλαγής του </a:t>
            </a:r>
            <a:r>
              <a:rPr lang="en-US" sz="1800" dirty="0">
                <a:effectLst/>
                <a:latin typeface="Calibri" panose="020F0502020204030204" pitchFamily="34" charset="0"/>
                <a:ea typeface="Calibri" panose="020F0502020204030204" pitchFamily="34" charset="0"/>
                <a:cs typeface="Times New Roman" panose="02020603050405020304" pitchFamily="18" charset="0"/>
              </a:rPr>
              <a:t>Posner</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παραλληλίζεται: (Α) η έννοια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προϋπάρχοντος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Παραδείγματος με την ύπαρξη μιας Κεντρικής Έννοιας Ι (Φυσιολογική Επιστήμη Ι), (Β) Ο μετασχηματισμός σε μια άλλη Κεντρική Έννοια (ΙΙ) ως Αλλαγή σε Παράδειγμα ΙΙ, (Γ) Η διαδικασία της Μάθησης ως μία Επιστημονική Επανάσταση, (Δ) Η αμφισβήτηση από τον μαθητευόμενο της Φυσιολογικής Επιστήμης-1 ως μία Συσσώρευση Ανωμαλιών. (Ε) Κανένα από αυτά. Υποδείξτε το λάθος.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8315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428736"/>
            <a:ext cx="885828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Στη διεθνή βιβλιογραφία, συναντάμε τους δύο διαφορετικούς όρους για την ανακάλυπτική διδασκαλία και μάθηση: </a:t>
            </a:r>
            <a:r>
              <a:rPr kumimoji="0" lang="el-GR" sz="2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inquiry learning </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αφενός,</a:t>
            </a:r>
            <a:r>
              <a:rPr kumimoji="0" lang="el-GR" sz="2400"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και</a:t>
            </a:r>
            <a:r>
              <a:rPr kumimoji="0" lang="el-GR" sz="2400" b="1" i="1" u="none" strike="noStrike" cap="none" normalizeH="0" baseline="0" dirty="0">
                <a:ln>
                  <a:noFill/>
                </a:ln>
                <a:solidFill>
                  <a:schemeClr val="tx1"/>
                </a:solidFill>
                <a:effectLst/>
                <a:latin typeface="Arial" pitchFamily="34" charset="0"/>
                <a:ea typeface="Times New Roman" pitchFamily="18" charset="0"/>
                <a:cs typeface="Arial" pitchFamily="34" charset="0"/>
              </a:rPr>
              <a:t> discovery learning, </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αφετέρου. Ο όρος </a:t>
            </a:r>
            <a:r>
              <a:rPr kumimoji="0" lang="el-GR" sz="2400" b="0" i="1" u="none" strike="noStrike" cap="none" normalizeH="0" baseline="0" dirty="0">
                <a:ln>
                  <a:noFill/>
                </a:ln>
                <a:solidFill>
                  <a:schemeClr val="tx1"/>
                </a:solidFill>
                <a:effectLst/>
                <a:latin typeface="Arial" pitchFamily="34" charset="0"/>
                <a:ea typeface="Times New Roman" pitchFamily="18" charset="0"/>
                <a:cs typeface="Arial" pitchFamily="34" charset="0"/>
              </a:rPr>
              <a:t>discovery learning (Μάθηση μέσω Ανακάλυψης),</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προηγήθηκε και ήταν στην πρώτη σειρά της διδακτικής μερικές δεκαετίες πριν. Τα τελευταία χρόνια χρησιμοποιείται ευρύτατα ο δεύτερος όρος, </a:t>
            </a:r>
            <a:r>
              <a:rPr kumimoji="0" lang="el-GR" sz="2400" b="0" i="1" u="none" strike="noStrike" cap="none" normalizeH="0" baseline="0" dirty="0">
                <a:ln>
                  <a:noFill/>
                </a:ln>
                <a:solidFill>
                  <a:schemeClr val="tx1"/>
                </a:solidFill>
                <a:effectLst/>
                <a:latin typeface="Arial" pitchFamily="34" charset="0"/>
                <a:ea typeface="Times New Roman" pitchFamily="18" charset="0"/>
                <a:cs typeface="Arial" pitchFamily="34" charset="0"/>
              </a:rPr>
              <a:t>inquiry learning</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που σε ελεύθερη μετάφραση σημαίνει, </a:t>
            </a:r>
            <a:r>
              <a:rPr kumimoji="0" lang="el-GR" sz="2400" b="1" i="0" u="none" strike="noStrike" cap="none" normalizeH="0" baseline="0" dirty="0">
                <a:ln>
                  <a:noFill/>
                </a:ln>
                <a:solidFill>
                  <a:schemeClr val="tx1"/>
                </a:solidFill>
                <a:effectLst/>
                <a:latin typeface="Arial" pitchFamily="34" charset="0"/>
                <a:ea typeface="Times New Roman" pitchFamily="18" charset="0"/>
                <a:cs typeface="Arial" pitchFamily="34" charset="0"/>
              </a:rPr>
              <a:t>Μάθηση μέσω Έρευνας και Αναζήτησης- Διερεύνησης  (ΜΜΔ).</a:t>
            </a:r>
            <a:endParaRPr kumimoji="0" lang="el-GR" sz="1400" b="0" i="0" u="none" strike="noStrike" cap="none" normalizeH="0" baseline="0" dirty="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Σύμφωνα με τους Victor and Kellough (2003), μια ουσιαστική </a:t>
            </a:r>
            <a:r>
              <a:rPr kumimoji="0" lang="el-GR" sz="2400" b="0" i="0" u="sng" strike="noStrike" cap="none" normalizeH="0" baseline="0" dirty="0">
                <a:ln>
                  <a:noFill/>
                </a:ln>
                <a:solidFill>
                  <a:schemeClr val="tx1"/>
                </a:solidFill>
                <a:effectLst/>
                <a:latin typeface="Arial" pitchFamily="34" charset="0"/>
                <a:ea typeface="Times New Roman" pitchFamily="18" charset="0"/>
                <a:cs typeface="Arial" pitchFamily="34" charset="0"/>
              </a:rPr>
              <a:t>διαφορά ανάμεσα στις δύο είναι πως η Μάθηση μέσω Ανακάλυψης είναι δασκαλοκεντρική, ενώ η Μάθηση μέσω Διερεύνησης είναι μαθητοκεντρική.</a:t>
            </a:r>
            <a:endParaRPr kumimoji="0" lang="el-GR" sz="3600" b="0" i="0" u="sng" strike="noStrike" cap="none" normalizeH="0" baseline="0" dirty="0">
              <a:ln>
                <a:noFill/>
              </a:ln>
              <a:solidFill>
                <a:schemeClr val="tx1"/>
              </a:solidFill>
              <a:effectLst/>
              <a:latin typeface="Arial" pitchFamily="34" charset="0"/>
              <a:cs typeface="Arial" pitchFamily="34" charset="0"/>
            </a:endParaRPr>
          </a:p>
        </p:txBody>
      </p:sp>
      <p:sp>
        <p:nvSpPr>
          <p:cNvPr id="5" name="Title 4"/>
          <p:cNvSpPr>
            <a:spLocks noGrp="1"/>
          </p:cNvSpPr>
          <p:nvPr>
            <p:ph type="title"/>
          </p:nvPr>
        </p:nvSpPr>
        <p:spPr/>
        <p:txBody>
          <a:bodyPr>
            <a:normAutofit/>
          </a:bodyPr>
          <a:lstStyle/>
          <a:p>
            <a:pPr lvl="0"/>
            <a:r>
              <a:rPr lang="el-GR" sz="2800" b="1" dirty="0">
                <a:latin typeface="Arial" pitchFamily="34" charset="0"/>
                <a:ea typeface="Times New Roman" pitchFamily="18" charset="0"/>
                <a:cs typeface="Arial" pitchFamily="34" charset="0"/>
              </a:rPr>
              <a:t>Μορφές ανακαλυπτικής διδασκαλίας</a:t>
            </a:r>
            <a:br>
              <a:rPr lang="el-GR" sz="1200" dirty="0">
                <a:latin typeface="Arial" pitchFamily="34" charset="0"/>
                <a:cs typeface="Arial" pitchFamily="34" charset="0"/>
              </a:rPr>
            </a:br>
            <a:endParaRPr lang="el-GR"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14338"/>
            <a:ext cx="8229600" cy="1000132"/>
          </a:xfrm>
        </p:spPr>
        <p:txBody>
          <a:bodyPr>
            <a:normAutofit/>
          </a:bodyPr>
          <a:lstStyle/>
          <a:p>
            <a:pPr algn="l"/>
            <a:r>
              <a:rPr lang="el-GR" sz="3600" b="1" dirty="0"/>
              <a:t>ΜΜΑ και ΜΜΔ</a:t>
            </a:r>
          </a:p>
        </p:txBody>
      </p:sp>
      <p:sp>
        <p:nvSpPr>
          <p:cNvPr id="3" name="TextBox 2"/>
          <p:cNvSpPr txBox="1"/>
          <p:nvPr/>
        </p:nvSpPr>
        <p:spPr>
          <a:xfrm>
            <a:off x="0" y="785794"/>
            <a:ext cx="9144000" cy="6278642"/>
          </a:xfrm>
          <a:prstGeom prst="rect">
            <a:avLst/>
          </a:prstGeom>
          <a:noFill/>
        </p:spPr>
        <p:txBody>
          <a:bodyPr wrap="square" rtlCol="0">
            <a:spAutoFit/>
          </a:bodyPr>
          <a:lstStyle/>
          <a:p>
            <a:r>
              <a:rPr lang="el-GR" sz="2400" b="1" u="sng" dirty="0"/>
              <a:t>Στη Μάθηση μέσω Ανακάλυψης</a:t>
            </a:r>
            <a:r>
              <a:rPr lang="el-GR" sz="2400" dirty="0"/>
              <a:t>, ο διδάσκων είναι αυτός που αποφασίζει ποια προβλήματα είναι σχετικά με τις ανάγκες του μαθητή, καθώς και τις στρατηγικές που είναι οι πιο κατάλληλες για τη συλλογή και ανάλυση των σχετικών με την επίλυση του προβλήματος στοιχείων.  Αυτό που οι μαθητές έχουν να κάνουν είναι το να ακολουθήσουν πιστά τις οδηγίες του διδάσκοντα, οπότε θα ανακαλύψουν τις σωστές αρχές ή σχέσεις ανάμεσα στις μεταβλητές.</a:t>
            </a:r>
          </a:p>
          <a:p>
            <a:r>
              <a:rPr lang="el-GR" sz="2400" b="1" u="sng" dirty="0"/>
              <a:t>Στην Μάθηση μέσω Διερεύνησης (ΜΜΔ</a:t>
            </a:r>
            <a:r>
              <a:rPr lang="el-GR" sz="2400" dirty="0"/>
              <a:t>), από την άλλη μεριά, οι μαθητές έχουν το «πάνω χέρι». Οι ίδιοι καθορίζουν τα προβλήματα των ΦΕ που είναι σχετικά με τα ενδιαφέροντα και τις ανάγκες τους, αποφασίζουν τη μεθοδολογία που θα ακολουθήσουν κατά τη συλλογή και ανάλυση των δεδομένων και είναι αυτοί οι οποίοι καθορίζουν την αποδεκτή λύση στο πρόβλημά τους. Ο εκπαιδευτικός, ως Δια-Μεσολαβητής της Μάθησης και όχι ο επικεφαλής- κυρίαρχος της διδασκαλίας.</a:t>
            </a:r>
          </a:p>
          <a:p>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3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63" y="142875"/>
            <a:ext cx="8229600" cy="647700"/>
          </a:xfrm>
        </p:spPr>
        <p:txBody>
          <a:bodyPr>
            <a:normAutofit fontScale="90000"/>
          </a:bodyPr>
          <a:lstStyle/>
          <a:p>
            <a:pPr algn="l">
              <a:defRPr/>
            </a:pPr>
            <a:br>
              <a:rPr lang="el-GR" dirty="0"/>
            </a:br>
            <a:br>
              <a:rPr lang="el-GR" sz="3600" b="1" dirty="0">
                <a:latin typeface="+mn-lt"/>
              </a:rPr>
            </a:br>
            <a:r>
              <a:rPr lang="el-GR" sz="3100" b="1" dirty="0"/>
              <a:t>Πρώιμη Ιστορική ματιά: </a:t>
            </a:r>
            <a:r>
              <a:rPr lang="el-GR" sz="3100" b="1" dirty="0" err="1"/>
              <a:t>John</a:t>
            </a:r>
            <a:r>
              <a:rPr lang="el-GR" sz="3100" b="1" dirty="0"/>
              <a:t> </a:t>
            </a:r>
            <a:r>
              <a:rPr lang="el-GR" sz="3100" b="1" dirty="0" err="1"/>
              <a:t>Dewey</a:t>
            </a:r>
            <a:endParaRPr lang="el-GR" sz="3100" dirty="0">
              <a:latin typeface="+mn-lt"/>
            </a:endParaRPr>
          </a:p>
        </p:txBody>
      </p:sp>
      <p:sp>
        <p:nvSpPr>
          <p:cNvPr id="18434" name="Content Placeholder 2"/>
          <p:cNvSpPr>
            <a:spLocks noGrp="1"/>
          </p:cNvSpPr>
          <p:nvPr>
            <p:ph idx="1"/>
          </p:nvPr>
        </p:nvSpPr>
        <p:spPr>
          <a:xfrm>
            <a:off x="149569" y="1412776"/>
            <a:ext cx="8229600" cy="3151807"/>
          </a:xfrm>
        </p:spPr>
        <p:txBody>
          <a:bodyPr>
            <a:normAutofit fontScale="25000" lnSpcReduction="20000"/>
          </a:bodyPr>
          <a:lstStyle/>
          <a:p>
            <a:pPr>
              <a:buNone/>
            </a:pPr>
            <a:r>
              <a:rPr lang="el-GR" sz="8000" b="1" dirty="0">
                <a:cs typeface="Aldhabi" panose="020B0604020202020204" pitchFamily="2" charset="-78"/>
              </a:rPr>
              <a:t>1910: Ε</a:t>
            </a:r>
            <a:r>
              <a:rPr lang="el-GR" sz="8000" dirty="0">
                <a:cs typeface="Aldhabi" panose="020B0604020202020204" pitchFamily="2" charset="-78"/>
              </a:rPr>
              <a:t>ισήγαγε στη σχολική τάξη ένα μοντέλο Επιστημονικής Μεθόδου στο οποίο για πρώτη φορά</a:t>
            </a:r>
            <a:r>
              <a:rPr lang="el-GR" sz="8000" dirty="0">
                <a:latin typeface="Constantia" pitchFamily="18" charset="0"/>
                <a:cs typeface="Aldhabi" panose="020B0604020202020204" pitchFamily="2" charset="-78"/>
              </a:rPr>
              <a:t>, ο μαθητής συμμετέχει ενεργά, ενώ ο δάσκαλος έχει τον ρόλο  του διαμεσολαβητή και  του οδηγού. </a:t>
            </a:r>
          </a:p>
          <a:p>
            <a:pPr marL="0" indent="0" eaLnBrk="0" hangingPunct="0">
              <a:buNone/>
            </a:pPr>
            <a:r>
              <a:rPr lang="el-GR" sz="8000" dirty="0">
                <a:cs typeface="Aldhabi" panose="020B0604020202020204" pitchFamily="2" charset="-78"/>
              </a:rPr>
              <a:t>Το μοντέλο του περιελάβανε τα εξής: </a:t>
            </a:r>
          </a:p>
          <a:p>
            <a:pPr eaLnBrk="0" hangingPunct="0"/>
            <a:r>
              <a:rPr lang="el-GR" sz="8000" dirty="0">
                <a:latin typeface="Constantia" pitchFamily="18" charset="0"/>
                <a:ea typeface="Times New Roman" pitchFamily="18" charset="0"/>
                <a:cs typeface="Aldhabi" panose="020B0604020202020204" pitchFamily="2" charset="-78"/>
              </a:rPr>
              <a:t>Τη Συνειδητοποίηση μπερδεμένων καταστάσεων</a:t>
            </a:r>
          </a:p>
          <a:p>
            <a:pPr eaLnBrk="0" hangingPunct="0"/>
            <a:r>
              <a:rPr lang="el-GR" sz="8000" dirty="0">
                <a:latin typeface="Constantia" pitchFamily="18" charset="0"/>
                <a:ea typeface="Times New Roman" pitchFamily="18" charset="0"/>
                <a:cs typeface="Aldhabi" panose="020B0604020202020204" pitchFamily="2" charset="-78"/>
              </a:rPr>
              <a:t> διευκρίνιση  του προβλήματος</a:t>
            </a:r>
          </a:p>
          <a:p>
            <a:pPr eaLnBrk="0" hangingPunct="0"/>
            <a:r>
              <a:rPr lang="el-GR" sz="8000" dirty="0">
                <a:latin typeface="Constantia" pitchFamily="18" charset="0"/>
                <a:ea typeface="Times New Roman" pitchFamily="18" charset="0"/>
                <a:cs typeface="Aldhabi" panose="020B0604020202020204" pitchFamily="2" charset="-78"/>
              </a:rPr>
              <a:t> διαμόρφωση  μιας δοκιμαστικής υπόθεσης </a:t>
            </a:r>
          </a:p>
          <a:p>
            <a:pPr eaLnBrk="0" hangingPunct="0"/>
            <a:r>
              <a:rPr lang="el-GR" sz="8000" dirty="0">
                <a:latin typeface="Constantia" pitchFamily="18" charset="0"/>
                <a:ea typeface="Times New Roman" pitchFamily="18" charset="0"/>
                <a:cs typeface="Aldhabi" panose="020B0604020202020204" pitchFamily="2" charset="-78"/>
              </a:rPr>
              <a:t> έλεγχος της υπόθεσης </a:t>
            </a:r>
          </a:p>
          <a:p>
            <a:pPr eaLnBrk="0" hangingPunct="0"/>
            <a:r>
              <a:rPr lang="el-GR" sz="8000" dirty="0">
                <a:latin typeface="Constantia" pitchFamily="18" charset="0"/>
                <a:ea typeface="Times New Roman" pitchFamily="18" charset="0"/>
                <a:cs typeface="Aldhabi" panose="020B0604020202020204" pitchFamily="2" charset="-78"/>
              </a:rPr>
              <a:t> αναθεώρηση  της υπόθεσης  μέσα  από  αυστηρές δοκιμές</a:t>
            </a:r>
          </a:p>
          <a:p>
            <a:pPr eaLnBrk="0" hangingPunct="0"/>
            <a:r>
              <a:rPr lang="el-GR" sz="8000" dirty="0">
                <a:latin typeface="Constantia" pitchFamily="18" charset="0"/>
                <a:ea typeface="Times New Roman" pitchFamily="18" charset="0"/>
                <a:cs typeface="Aldhabi" panose="020B0604020202020204" pitchFamily="2" charset="-78"/>
              </a:rPr>
              <a:t> Ενέργειες  για εξεύρεση λύσης</a:t>
            </a:r>
          </a:p>
          <a:p>
            <a:pPr marL="274320" indent="-274320">
              <a:buClr>
                <a:schemeClr val="accent3"/>
              </a:buClr>
              <a:buNone/>
              <a:defRPr/>
            </a:pPr>
            <a:r>
              <a:rPr lang="el-GR" sz="8000" dirty="0"/>
              <a:t>1916 και το 1938: Επανέρχεται βελτιώνοντας το μοντέλο του  </a:t>
            </a:r>
          </a:p>
          <a:p>
            <a:pPr marL="274320" indent="-274320" algn="just">
              <a:buClr>
                <a:schemeClr val="accent3"/>
              </a:buClr>
              <a:buFont typeface="Wingdings 2"/>
              <a:buChar char=""/>
              <a:defRPr/>
            </a:pPr>
            <a:r>
              <a:rPr lang="el-GR" sz="8000" dirty="0"/>
              <a:t>οι μαθητές πρέπει να  ασχολούνται με   τα προβλήματα που τους ενδιαφέρουν, 1944: Τροποποίηση της πρότασης για την επιστημονική μέθοδο προτείνοντας:</a:t>
            </a:r>
          </a:p>
          <a:p>
            <a:r>
              <a:rPr lang="el-GR" sz="8000" dirty="0"/>
              <a:t>παρουσίαση του προβλήματος</a:t>
            </a:r>
          </a:p>
          <a:p>
            <a:r>
              <a:rPr lang="el-GR" sz="8000" dirty="0"/>
              <a:t>σχηματισμός μιας υπόθεσης</a:t>
            </a:r>
          </a:p>
          <a:p>
            <a:r>
              <a:rPr lang="el-GR" sz="8000" dirty="0"/>
              <a:t>συλλογή δεδομένων κατά τη διάρκεια του πειράματος </a:t>
            </a:r>
          </a:p>
          <a:p>
            <a:r>
              <a:rPr lang="el-GR" sz="8000" dirty="0"/>
              <a:t>διατύπωση συμπεράσματος </a:t>
            </a:r>
          </a:p>
          <a:p>
            <a:endParaRPr lang="el-GR" sz="8000" dirty="0">
              <a:latin typeface="Constantia" pitchFamily="18" charset="0"/>
              <a:ea typeface="Times New Roman" pitchFamily="18" charset="0"/>
              <a:cs typeface="Arial" charset="0"/>
            </a:endParaRPr>
          </a:p>
          <a:p>
            <a:r>
              <a:rPr lang="el-GR" sz="8000" dirty="0">
                <a:latin typeface="Constantia" pitchFamily="18" charset="0"/>
                <a:ea typeface="Times New Roman" pitchFamily="18" charset="0"/>
                <a:cs typeface="Arial" charset="0"/>
              </a:rPr>
              <a:t>ΤΑ ΧΑΡΑΚΤΗΡΙΣΤΙΚΑ ΤΟΥ ΜΟΝΤΕΛΟΥ ΤΟΥ= Δομημένα προβλήματα, ατομική δράση,  </a:t>
            </a:r>
          </a:p>
          <a:p>
            <a:pPr marL="0" indent="0" eaLnBrk="0" hangingPunct="0">
              <a:buNone/>
            </a:pPr>
            <a:r>
              <a:rPr lang="el-GR" sz="8000" dirty="0">
                <a:latin typeface="Constantia" pitchFamily="18" charset="0"/>
                <a:ea typeface="Times New Roman" pitchFamily="18" charset="0"/>
                <a:cs typeface="Aldhabi" panose="020B0604020202020204" pitchFamily="2" charset="-78"/>
              </a:rPr>
              <a:t> </a:t>
            </a:r>
          </a:p>
          <a:p>
            <a:pPr eaLnBrk="1" hangingPunct="1">
              <a:buFont typeface="Wingdings 2" pitchFamily="18" charset="2"/>
              <a:buNone/>
            </a:pPr>
            <a:endParaRPr lang="el-GR" sz="1800" b="1" dirty="0"/>
          </a:p>
          <a:p>
            <a:pPr eaLnBrk="1" hangingPunct="1">
              <a:buFont typeface="Wingdings 2" pitchFamily="18" charset="2"/>
              <a:buNone/>
            </a:pPr>
            <a:endParaRPr lang="el-GR" dirty="0"/>
          </a:p>
        </p:txBody>
      </p:sp>
      <p:sp>
        <p:nvSpPr>
          <p:cNvPr id="18436" name="Rectangle 2"/>
          <p:cNvSpPr>
            <a:spLocks noChangeArrowheads="1"/>
          </p:cNvSpPr>
          <p:nvPr/>
        </p:nvSpPr>
        <p:spPr bwMode="auto">
          <a:xfrm>
            <a:off x="0" y="-323850"/>
            <a:ext cx="184150" cy="647700"/>
          </a:xfrm>
          <a:prstGeom prst="rect">
            <a:avLst/>
          </a:prstGeom>
          <a:noFill/>
          <a:ln w="9525">
            <a:noFill/>
            <a:miter lim="800000"/>
            <a:headEnd/>
            <a:tailEnd/>
          </a:ln>
        </p:spPr>
        <p:txBody>
          <a:bodyPr wrap="none" anchor="ctr">
            <a:spAutoFit/>
          </a:bodyPr>
          <a:lstStyle/>
          <a:p>
            <a:endParaRPr lang="el-GR">
              <a:cs typeface="Arial" charset="0"/>
            </a:endParaRPr>
          </a:p>
          <a:p>
            <a:pPr eaLnBrk="0" hangingPunct="0"/>
            <a:endParaRPr lang="el-GR">
              <a:cs typeface="Arial" charset="0"/>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l-GR"/>
          </a:p>
        </p:txBody>
      </p:sp>
      <p:sp>
        <p:nvSpPr>
          <p:cNvPr id="3" name="Subtitle 2"/>
          <p:cNvSpPr>
            <a:spLocks noGrp="1"/>
          </p:cNvSpPr>
          <p:nvPr>
            <p:ph type="subTitle" idx="1"/>
          </p:nvPr>
        </p:nvSpPr>
        <p:spPr/>
        <p:txBody>
          <a:bodyPr/>
          <a:lstStyle/>
          <a:p>
            <a:endParaRPr lang="el-GR"/>
          </a:p>
        </p:txBody>
      </p:sp>
      <p:pic>
        <p:nvPicPr>
          <p:cNvPr id="1026" name="Picture 2" descr="C:\Users\Kyriacos\Desktop\K. Athanasiou - Τί είναι και τί επιδιώκει η Διερευνητική Μέθοδος.jpg"/>
          <p:cNvPicPr>
            <a:picLocks noChangeAspect="1" noChangeArrowheads="1"/>
          </p:cNvPicPr>
          <p:nvPr/>
        </p:nvPicPr>
        <p:blipFill>
          <a:blip r:embed="rId3" cstate="print"/>
          <a:srcRect/>
          <a:stretch>
            <a:fillRect/>
          </a:stretch>
        </p:blipFill>
        <p:spPr bwMode="auto">
          <a:xfrm>
            <a:off x="0" y="433954"/>
            <a:ext cx="9144000" cy="599009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95090" y="370992"/>
            <a:ext cx="8640960" cy="609600"/>
          </a:xfrm>
        </p:spPr>
        <p:txBody>
          <a:bodyPr>
            <a:noAutofit/>
          </a:bodyPr>
          <a:lstStyle/>
          <a:p>
            <a:pPr algn="l"/>
            <a:r>
              <a:rPr lang="el-GR" sz="2400" dirty="0"/>
              <a:t>Δύο μορφές Διερευνητικής Μάθησης:</a:t>
            </a:r>
            <a:br>
              <a:rPr lang="el-GR" sz="2400" dirty="0"/>
            </a:br>
            <a:r>
              <a:rPr lang="el-GR" sz="2400" dirty="0"/>
              <a:t>Α. Μάθηση μέσω </a:t>
            </a:r>
            <a:r>
              <a:rPr lang="en-US" sz="2400" dirty="0"/>
              <a:t>Project (MMP)</a:t>
            </a:r>
            <a:r>
              <a:rPr lang="el-GR" sz="2400" dirty="0"/>
              <a:t>. Β. Επίλυση Προβλήματος</a:t>
            </a:r>
            <a:endParaRPr lang="en-US" sz="2400" dirty="0">
              <a:solidFill>
                <a:srgbClr val="000000"/>
              </a:solidFill>
              <a:latin typeface="Times" pitchFamily="1" charset="0"/>
            </a:endParaRPr>
          </a:p>
        </p:txBody>
      </p:sp>
      <p:sp>
        <p:nvSpPr>
          <p:cNvPr id="5123" name="Rectangle 3"/>
          <p:cNvSpPr>
            <a:spLocks noGrp="1" noChangeArrowheads="1"/>
          </p:cNvSpPr>
          <p:nvPr>
            <p:ph type="body" idx="1"/>
          </p:nvPr>
        </p:nvSpPr>
        <p:spPr>
          <a:xfrm>
            <a:off x="611188" y="1196975"/>
            <a:ext cx="8424862" cy="4648200"/>
          </a:xfrm>
        </p:spPr>
        <p:txBody>
          <a:bodyPr>
            <a:normAutofit/>
          </a:bodyPr>
          <a:lstStyle/>
          <a:p>
            <a:pPr eaLnBrk="1" hangingPunct="1">
              <a:lnSpc>
                <a:spcPct val="90000"/>
              </a:lnSpc>
              <a:buFont typeface="Wingdings" pitchFamily="2" charset="2"/>
              <a:buNone/>
            </a:pPr>
            <a:endParaRPr lang="en-US" sz="1000" dirty="0"/>
          </a:p>
          <a:p>
            <a:pPr eaLnBrk="1" hangingPunct="1"/>
            <a:r>
              <a:rPr lang="el-GR" sz="2800" dirty="0"/>
              <a:t>Στη </a:t>
            </a:r>
            <a:r>
              <a:rPr lang="en-US" sz="2800" dirty="0"/>
              <a:t>MMP</a:t>
            </a:r>
            <a:r>
              <a:rPr lang="el-GR" sz="2800" dirty="0"/>
              <a:t> διερευνάται ένα ερώτημα ή ένα πρόβλημα στο οποίο μπορούν να απαντήσουν όλοι οι μαθητές. Συνδυάζει συγκεκριμένες εμπειρίες με συμμετοχικές δραστηριότητες. </a:t>
            </a:r>
            <a:endParaRPr lang="en-US" sz="2400" dirty="0"/>
          </a:p>
          <a:p>
            <a:pPr eaLnBrk="1" hangingPunct="1">
              <a:lnSpc>
                <a:spcPct val="90000"/>
              </a:lnSpc>
              <a:buFont typeface="Wingdings" pitchFamily="2" charset="2"/>
              <a:buNone/>
            </a:pPr>
            <a:endParaRPr lang="en-US" sz="1000" dirty="0"/>
          </a:p>
          <a:p>
            <a:pPr eaLnBrk="1" hangingPunct="1"/>
            <a:r>
              <a:rPr lang="el-GR" sz="2800" dirty="0"/>
              <a:t>Επιτρέπει στους μαθητές να διερευνήσουν ζητήματα και θέματα που άπτονται προβλημάτων του πραγματικού κόσμου.</a:t>
            </a:r>
            <a:endParaRPr lang="en-US" sz="2400" dirty="0"/>
          </a:p>
        </p:txBody>
      </p:sp>
    </p:spTree>
  </p:cSld>
  <p:clrMapOvr>
    <a:masterClrMapping/>
  </p:clrMapOvr>
  <p:transition>
    <p:dissolve/>
  </p:transition>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2746</TotalTime>
  <Words>5519</Words>
  <Application>Microsoft Office PowerPoint</Application>
  <PresentationFormat>Προβολή στην οθόνη (4:3)</PresentationFormat>
  <Paragraphs>257</Paragraphs>
  <Slides>47</Slides>
  <Notes>10</Notes>
  <HiddenSlides>0</HiddenSlides>
  <MMClips>3</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47</vt:i4>
      </vt:variant>
    </vt:vector>
  </HeadingPairs>
  <TitlesOfParts>
    <vt:vector size="58" baseType="lpstr">
      <vt:lpstr>Aldhabi</vt:lpstr>
      <vt:lpstr>Arial</vt:lpstr>
      <vt:lpstr>Calibri</vt:lpstr>
      <vt:lpstr>Cambria</vt:lpstr>
      <vt:lpstr>Constantia</vt:lpstr>
      <vt:lpstr>Courier New</vt:lpstr>
      <vt:lpstr>Rockwell</vt:lpstr>
      <vt:lpstr>Times</vt:lpstr>
      <vt:lpstr>Wingdings</vt:lpstr>
      <vt:lpstr>Wingdings 2</vt:lpstr>
      <vt:lpstr>Foundry</vt:lpstr>
      <vt:lpstr>ΔΠΜΣ Παν Θεσσαλίας- Μάθημα #5-2025 </vt:lpstr>
      <vt:lpstr>Από την Διερευνητική (ΜΜΔ) στην Εποικοδομητική Μάθηση και ξανά στην Εποικοδομητική-Διερευνητική </vt:lpstr>
      <vt:lpstr>Μάθηση μέσω Διερεύνησης (ΜΜΔ) και Διδακτική των Φυσικών Επιστημών και της Βιολογίας</vt:lpstr>
      <vt:lpstr>(Ιnquiry) και (enquiry): Στην Ελληνική Γλώσσα= Διερεύνηση</vt:lpstr>
      <vt:lpstr>Μορφές ανακαλυπτικής διδασκαλίας </vt:lpstr>
      <vt:lpstr>ΜΜΑ και ΜΜΔ</vt:lpstr>
      <vt:lpstr>  Πρώιμη Ιστορική ματιά: John Dewey</vt:lpstr>
      <vt:lpstr>Παρουσίαση του PowerPoint</vt:lpstr>
      <vt:lpstr>Δύο μορφές Διερευνητικής Μάθησης: Α. Μάθηση μέσω Project (MMP). Β. Επίλυση Προβλήματος</vt:lpstr>
      <vt:lpstr>Tα στοιχεία τουPROJECT</vt:lpstr>
      <vt:lpstr>Τι είναι η Μάθηση μέσω Επίλυσης Προβλήματος</vt:lpstr>
      <vt:lpstr>Ιστορική προέλευση της ΜΕΠ</vt:lpstr>
      <vt:lpstr>Ποια η ιδιαιτερότητα της ΜΕΠ;</vt:lpstr>
      <vt:lpstr>Επισκόπηση-ΜΕΠ </vt:lpstr>
      <vt:lpstr>Η ΔΙΔΑΣΚΑΛΙΑ ΤΗΣ ΒΙΟΛΟΓΙΑΣ ΩΣ ΔΙΕΡΕΥΝΗΣΗ ΚΑΙ ΑΝΑΖΗΤΗΣΗ (ENQUIRY)</vt:lpstr>
      <vt:lpstr>Παρουσίαση του PowerPoint</vt:lpstr>
      <vt:lpstr>Παρουσίαση του PowerPoint</vt:lpstr>
      <vt:lpstr>Παρουσίαση του PowerPoint</vt:lpstr>
      <vt:lpstr>Παρουσίαση του PowerPoint</vt:lpstr>
      <vt:lpstr>«Ο πιο σπουδαίος απλός παράγοντας που επηρεάζει τη μάθηση είναι αυτό που ο μαθητής ήδη γνωρίζει. Εξακρίβωσέ το και δίδαξε τον σύμφωνα με αυτό». Ausubel,1968</vt:lpstr>
      <vt:lpstr>Εικόνα 10-1: Ανάλυση των βιβλιογραφικών αναφορών (n=6,314) που αφορούν στις ΕΙ των μαθητών στις ΦΕ. STCSE Duit (2004), </vt:lpstr>
      <vt:lpstr>Εποικοδομητική μάθηση</vt:lpstr>
      <vt:lpstr>Χαρακτηριστικά της εποικοδομητικής μάθησης (P. Scott):</vt:lpstr>
      <vt:lpstr>Βασικά στοιχεία του εποικοδομητισμού: 1. Οι ιδέες των μαθητών</vt:lpstr>
      <vt:lpstr>Βασικά στοιχεία του εποικοδομητισμού: 1. Οι ιδέες των μαθητών</vt:lpstr>
      <vt:lpstr>Βασικά στοιχεία του εποικοδομητισμού: 2. Η έννοια του λάθους </vt:lpstr>
      <vt:lpstr>Βασικά στοιχεία του εποικοδομητισμού: 3. Η εννοιολογική αλλαγή και η αντίσταση σ’ αυτή</vt:lpstr>
      <vt:lpstr>Βασικά στοιχεία του εποικοδομητισμού: 3. Η εννοιολογική αλλαγή και η αντίσταση σ’ αυτή [POSNER]</vt:lpstr>
      <vt:lpstr>Βασικά στοιχεία του εποικοδομητισμού: 3. Η εννοιολογική αλλαγή και η αντίσταση σ’ αυτή</vt:lpstr>
      <vt:lpstr> Βασικά στοιχεία του εποικοδομητισμού: Τα παιδιά αντιστέκονται στην αλλαγή των απόψεών τους επειδή: </vt:lpstr>
      <vt:lpstr>ΦΑΣΕΙΣ ΔΙΔΑΣΚΑΛΙΑΣστην ΕΠΟΙΚΟΔΟΜΗΤΙΚΗ ΠΡΟΣΕΓΓΙΣΗ</vt:lpstr>
      <vt:lpstr>Χαρακτηριστικά της εποικοδομητικής προσέγγισης  </vt:lpstr>
      <vt:lpstr>Τα εργαλεία της εποικοδομητικής προσέγγισης-Διδακτικές στρατηγικές  </vt:lpstr>
      <vt:lpstr>Θεωρία της Εννοιολογικής Αλλαγής</vt:lpstr>
      <vt:lpstr>Ρόλος των Νοητικών Μοντέλων στην ανάπτυξη των εννοιών.</vt:lpstr>
      <vt:lpstr>Οι Έννοιες οργανώνονται σε Γενικές και Εξειδικευμένες Θεωρίες</vt:lpstr>
      <vt:lpstr>Η εννοιολογική αλλαγή ως «αλλαγή θεωρίας»</vt:lpstr>
      <vt:lpstr>ΓΙΑ ΤΗΝ ΕΝΝΟΙΟΛΟΓΙΚΗ ΑΛΛΑΓΗ: Θεωρία της Εννοιολογικής Αλλαγής </vt:lpstr>
      <vt:lpstr> Μοντέλα μάθησης με βάση την εννοιολογική αλλαγή</vt:lpstr>
      <vt:lpstr>Η γνώση ως θεωρία (εννοιολογικά πλαίσια) </vt:lpstr>
      <vt:lpstr>Παράδειγμα (κατά Kuhn): θυμόμαστε!!!! </vt:lpstr>
      <vt:lpstr>Σχηματική αναπαράσταση της διαδικασίας της εννοιολογικής αλλαγής κατά Posner et al., όπως παραλληλίζεται με την αλλαγή στο επιστημονικό Παράδειγμα κατά Kuhn.</vt:lpstr>
      <vt:lpstr>Έννοια Εννοιολογικής Οικολογίας για την Βιολογική Εξέλιξη και πως επηρεάσουν την εννοιολογική αλλαγή</vt:lpstr>
      <vt:lpstr>         Τέσσερεις συνθήκες που ενθαρρύνουν την προσαρμογή της νέας έννοιας στη σκέψη των σπουδαστών (κατά Posner): </vt:lpstr>
      <vt:lpstr>Γνωστική Σύγκρουση</vt:lpstr>
      <vt:lpstr>ΕΦΑΡΜΟΓΕΣ ΤΗΣ ΘΕΩΡΙΑΣ ΤΗΣ ΓΝΩΣΤΙΚΗΣ ΑΛΛΑΓΗΣ ΣΤΗ ΣΧΟΛΙΚΗ ΤΑΞΗ </vt:lpstr>
      <vt:lpstr>ΘΕΜΑΤΑ ΕΠΑΝΑΛΗΨΗΣ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Uoa</dc:creator>
  <cp:lastModifiedBy>Kyriacos Athanasiou</cp:lastModifiedBy>
  <cp:revision>119</cp:revision>
  <dcterms:created xsi:type="dcterms:W3CDTF">2011-03-17T20:15:41Z</dcterms:created>
  <dcterms:modified xsi:type="dcterms:W3CDTF">2025-04-11T14:36:56Z</dcterms:modified>
</cp:coreProperties>
</file>