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4"/>
  </p:sldMasterIdLst>
  <p:notesMasterIdLst>
    <p:notesMasterId r:id="rId35"/>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82" r:id="rId17"/>
    <p:sldId id="283" r:id="rId18"/>
    <p:sldId id="284" r:id="rId19"/>
    <p:sldId id="285" r:id="rId20"/>
    <p:sldId id="286" r:id="rId21"/>
    <p:sldId id="268" r:id="rId22"/>
    <p:sldId id="269" r:id="rId23"/>
    <p:sldId id="270" r:id="rId24"/>
    <p:sldId id="271" r:id="rId25"/>
    <p:sldId id="272" r:id="rId26"/>
    <p:sldId id="273" r:id="rId27"/>
    <p:sldId id="274" r:id="rId28"/>
    <p:sldId id="275" r:id="rId29"/>
    <p:sldId id="276" r:id="rId30"/>
    <p:sldId id="277" r:id="rId31"/>
    <p:sldId id="278" r:id="rId32"/>
    <p:sldId id="279" r:id="rId33"/>
    <p:sldId id="280" r:id="rId34"/>
  </p:sldIdLst>
  <p:sldSz cx="9144000" cy="6858000" type="screen4x3"/>
  <p:notesSz cx="6858000" cy="9144000"/>
  <p:embeddedFontLst>
    <p:embeddedFont>
      <p:font typeface="Helvetica Neue" panose="020B0604020202020204" charset="0"/>
      <p:regular r:id="rId36"/>
      <p:bold r:id="rId37"/>
      <p:italic r:id="rId38"/>
      <p:boldItalic r:id="rId39"/>
    </p:embeddedFont>
    <p:embeddedFont>
      <p:font typeface="Quattrocento Sans" panose="020B0502050000020003" pitchFamily="34" charset="0"/>
      <p:regular r:id="rId40"/>
      <p:bold r:id="rId41"/>
      <p:italic r:id="rId42"/>
      <p:boldItalic r:id="rId4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317C007-11F1-4326-B353-93FBE2F36054}" v="1" dt="2026-03-19T10:40:43.69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2414" autoAdjust="0"/>
  </p:normalViewPr>
  <p:slideViewPr>
    <p:cSldViewPr snapToGrid="0">
      <p:cViewPr varScale="1">
        <p:scale>
          <a:sx n="92" d="100"/>
          <a:sy n="92" d="100"/>
        </p:scale>
        <p:origin x="456"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4.fntdata"/><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font" Target="fonts/font7.fntdata"/><Relationship Id="rId47"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font" Target="fonts/font3.fntdata"/><Relationship Id="rId46"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font" Target="fonts/font6.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font" Target="fonts/font2.fntdata"/><Relationship Id="rId40" Type="http://schemas.openxmlformats.org/officeDocument/2006/relationships/font" Target="fonts/font5.fntdata"/><Relationship Id="rId45"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1.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 Id="rId43" Type="http://schemas.openxmlformats.org/officeDocument/2006/relationships/font" Target="fonts/font8.fntdata"/><Relationship Id="rId48"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l-GR"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 name="Google Shape;86;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2" name="Google Shape;92;p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3" name="Google Shape;93;p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GR"/>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p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9" name="Google Shape;99;p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l-GR"/>
              <a:t>Κατάρριψη των μύθων: Παράδειγμα με Δαρβίνο και τη σύζυγό του.</a:t>
            </a:r>
            <a:endParaRPr/>
          </a:p>
        </p:txBody>
      </p:sp>
      <p:sp>
        <p:nvSpPr>
          <p:cNvPr id="100" name="Google Shape;100;p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GR"/>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7" name="Google Shape;107;p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p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14" name="Google Shape;114;p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5" name="Google Shape;115;p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GR"/>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p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21" name="Google Shape;121;p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2" name="Google Shape;122;p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GR"/>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8" name="Google Shape;128;p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p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4" name="Google Shape;134;p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p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9" name="Google Shape;139;p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p1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5" name="Google Shape;145;p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p1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2" name="Google Shape;152;p1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p1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8" name="Google Shape;158;p1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sz="1200" kern="1200" dirty="0">
                <a:solidFill>
                  <a:schemeClr val="tx1"/>
                </a:solidFill>
                <a:effectLst/>
                <a:latin typeface="+mn-lt"/>
                <a:ea typeface="+mn-ea"/>
                <a:cs typeface="+mn-cs"/>
              </a:rPr>
              <a:t> Τόσο ο Ισαάκ </a:t>
            </a:r>
            <a:r>
              <a:rPr lang="el-GR" sz="1200" kern="1200" dirty="0" err="1">
                <a:solidFill>
                  <a:schemeClr val="tx1"/>
                </a:solidFill>
                <a:effectLst/>
                <a:latin typeface="+mn-lt"/>
                <a:ea typeface="+mn-ea"/>
                <a:cs typeface="+mn-cs"/>
              </a:rPr>
              <a:t>Νεύτων</a:t>
            </a:r>
            <a:r>
              <a:rPr lang="el-GR" sz="1200" kern="1200" dirty="0">
                <a:solidFill>
                  <a:schemeClr val="tx1"/>
                </a:solidFill>
                <a:effectLst/>
                <a:latin typeface="+mn-lt"/>
                <a:ea typeface="+mn-ea"/>
                <a:cs typeface="+mn-cs"/>
              </a:rPr>
              <a:t> όσο και ο Κάρολος Δαρβίνος είναι θαμμένοι στο Αβαείο του </a:t>
            </a:r>
            <a:r>
              <a:rPr lang="el-GR" sz="1200" kern="1200" dirty="0" err="1">
                <a:solidFill>
                  <a:schemeClr val="tx1"/>
                </a:solidFill>
                <a:effectLst/>
                <a:latin typeface="+mn-lt"/>
                <a:ea typeface="+mn-ea"/>
                <a:cs typeface="+mn-cs"/>
              </a:rPr>
              <a:t>Γουέστμινστερ</a:t>
            </a:r>
            <a:r>
              <a:rPr lang="el-GR" sz="1200" kern="1200" dirty="0">
                <a:solidFill>
                  <a:schemeClr val="tx1"/>
                </a:solidFill>
                <a:effectLst/>
                <a:latin typeface="+mn-lt"/>
                <a:ea typeface="+mn-ea"/>
                <a:cs typeface="+mn-cs"/>
              </a:rPr>
              <a:t>, μια από τις υψηλότερες συμβολικές τιμές στη βρετανική κοινωνία. Ωστόσο, ο </a:t>
            </a:r>
            <a:r>
              <a:rPr lang="el-GR" sz="1200" i="1" kern="1200" dirty="0">
                <a:solidFill>
                  <a:schemeClr val="tx1"/>
                </a:solidFill>
                <a:effectLst/>
                <a:latin typeface="+mn-lt"/>
                <a:ea typeface="+mn-ea"/>
                <a:cs typeface="+mn-cs"/>
              </a:rPr>
              <a:t>χρόνος, το πλαίσιο και η πολιτιστική υποδοχή</a:t>
            </a:r>
            <a:r>
              <a:rPr lang="el-GR" sz="1200" kern="1200" dirty="0">
                <a:solidFill>
                  <a:schemeClr val="tx1"/>
                </a:solidFill>
                <a:effectLst/>
                <a:latin typeface="+mn-lt"/>
                <a:ea typeface="+mn-ea"/>
                <a:cs typeface="+mn-cs"/>
              </a:rPr>
              <a:t> των ταφών τους —και της επιστημονικής τους κληρονομιάς— διέφεραν σημαντικά. Ο Νεύτωνας γιορτάστηκε σχεδόν αμέσως ως εθνικός ήρωας, ενώ η αναγνώριση του Δαρβίνου, αν και τελικά είχε κύρος, αμφισβητήθηκε περισσότερο κοινωνικά λόγω των επιπτώσεων της εξέλιξης στη θρησκεία και την ανθρώπινη ταυτότητα.</a:t>
            </a:r>
          </a:p>
          <a:p>
            <a:endParaRPr lang="el-GR" dirty="0"/>
          </a:p>
        </p:txBody>
      </p:sp>
      <p:sp>
        <p:nvSpPr>
          <p:cNvPr id="4" name="Θέση αριθμού διαφάνειας 3"/>
          <p:cNvSpPr>
            <a:spLocks noGrp="1"/>
          </p:cNvSpPr>
          <p:nvPr>
            <p:ph type="sldNum" sz="quarter" idx="5"/>
          </p:nvPr>
        </p:nvSpPr>
        <p:spPr/>
        <p:txBody>
          <a:bodyPr/>
          <a:lstStyle/>
          <a:p>
            <a:fld id="{CFFB38DB-82D6-4DE4-82D3-237FE381BFF0}" type="slidenum">
              <a:rPr lang="el-GR" smtClean="0"/>
              <a:t>13</a:t>
            </a:fld>
            <a:endParaRPr lang="el-GR"/>
          </a:p>
        </p:txBody>
      </p:sp>
    </p:spTree>
    <p:extLst>
      <p:ext uri="{BB962C8B-B14F-4D97-AF65-F5344CB8AC3E}">
        <p14:creationId xmlns:p14="http://schemas.microsoft.com/office/powerpoint/2010/main" val="31444275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sz="1200" kern="1200" dirty="0">
                <a:solidFill>
                  <a:schemeClr val="tx1"/>
                </a:solidFill>
                <a:effectLst/>
                <a:latin typeface="+mn-lt"/>
                <a:ea typeface="+mn-ea"/>
                <a:cs typeface="+mn-cs"/>
              </a:rPr>
              <a:t>Δηλαδή: </a:t>
            </a:r>
            <a:r>
              <a:rPr lang="el-GR" sz="1200" i="1" kern="1200" dirty="0">
                <a:solidFill>
                  <a:schemeClr val="tx1"/>
                </a:solidFill>
                <a:effectLst/>
                <a:latin typeface="+mn-lt"/>
                <a:ea typeface="+mn-ea"/>
                <a:cs typeface="+mn-cs"/>
              </a:rPr>
              <a:t>η επιστημονική εγκυρότητα δεν ταυτίζεται με την κοινωνική απήχηση.</a:t>
            </a:r>
            <a:endParaRPr lang="el-GR" sz="1200" kern="1200" dirty="0">
              <a:solidFill>
                <a:schemeClr val="tx1"/>
              </a:solidFill>
              <a:effectLst/>
              <a:latin typeface="+mn-lt"/>
              <a:ea typeface="+mn-ea"/>
              <a:cs typeface="+mn-cs"/>
            </a:endParaRPr>
          </a:p>
          <a:p>
            <a:endParaRPr lang="el-GR" dirty="0"/>
          </a:p>
        </p:txBody>
      </p:sp>
      <p:sp>
        <p:nvSpPr>
          <p:cNvPr id="4" name="Θέση αριθμού διαφάνειας 3"/>
          <p:cNvSpPr>
            <a:spLocks noGrp="1"/>
          </p:cNvSpPr>
          <p:nvPr>
            <p:ph type="sldNum" sz="quarter" idx="5"/>
          </p:nvPr>
        </p:nvSpPr>
        <p:spPr/>
        <p:txBody>
          <a:bodyPr/>
          <a:lstStyle/>
          <a:p>
            <a:fld id="{CFFB38DB-82D6-4DE4-82D3-237FE381BFF0}" type="slidenum">
              <a:rPr lang="el-GR" smtClean="0"/>
              <a:t>16</a:t>
            </a:fld>
            <a:endParaRPr lang="el-GR"/>
          </a:p>
        </p:txBody>
      </p:sp>
    </p:spTree>
    <p:extLst>
      <p:ext uri="{BB962C8B-B14F-4D97-AF65-F5344CB8AC3E}">
        <p14:creationId xmlns:p14="http://schemas.microsoft.com/office/powerpoint/2010/main" val="21158886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1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4" name="Google Shape;164;p1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p1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0" name="Google Shape;170;p1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p1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7" name="Google Shape;177;p1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p1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3" name="Google Shape;183;p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p1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9" name="Google Shape;189;p1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0" name="Google Shape;190;p1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GR"/>
              <a:t>22</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p1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7" name="Google Shape;197;p1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p1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4" name="Google Shape;204;p1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p2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1" name="Google Shape;211;p2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p2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4" name="Google Shape;224;p2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5" name="Google Shape;225;p2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GR"/>
              <a:t>26</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p2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4" name="Google Shape;234;p2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p2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6" name="Google Shape;246;p2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p2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2" name="Google Shape;252;p2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l-GR"/>
              <a:t>Κοινωνικοί –πολιτικοί παράγοντες. Εμπλοκή Επ. Κοινότητας (Huxley). Ανακάλυψη σπόρων- Τυνταλισμός (βράσιμο 3 μέρες διαδοχικά).</a:t>
            </a:r>
            <a:endParaRPr/>
          </a:p>
        </p:txBody>
      </p:sp>
      <p:sp>
        <p:nvSpPr>
          <p:cNvPr id="253" name="Google Shape;253;p2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GR"/>
              <a:t>29</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Google Shape;259;p2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0" name="Google Shape;260;p2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2"/>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2"/>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18" name="Google Shape;18;p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1"/>
        <p:cNvGrpSpPr/>
        <p:nvPr/>
      </p:nvGrpSpPr>
      <p:grpSpPr>
        <a:xfrm>
          <a:off x="0" y="0"/>
          <a:ext cx="0" cy="0"/>
          <a:chOff x="0" y="0"/>
          <a:chExt cx="0" cy="0"/>
        </a:xfrm>
      </p:grpSpPr>
      <p:sp>
        <p:nvSpPr>
          <p:cNvPr id="22" name="Google Shape;22;p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 name="Google Shape;24;p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6"/>
        <p:cNvGrpSpPr/>
        <p:nvPr/>
      </p:nvGrpSpPr>
      <p:grpSpPr>
        <a:xfrm>
          <a:off x="0" y="0"/>
          <a:ext cx="0" cy="0"/>
          <a:chOff x="0" y="0"/>
          <a:chExt cx="0" cy="0"/>
        </a:xfrm>
      </p:grpSpPr>
      <p:sp>
        <p:nvSpPr>
          <p:cNvPr id="27" name="Google Shape;27;p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30"/>
        <p:cNvGrpSpPr/>
        <p:nvPr/>
      </p:nvGrpSpPr>
      <p:grpSpPr>
        <a:xfrm>
          <a:off x="0" y="0"/>
          <a:ext cx="0" cy="0"/>
          <a:chOff x="0" y="0"/>
          <a:chExt cx="0" cy="0"/>
        </a:xfrm>
      </p:grpSpPr>
      <p:sp>
        <p:nvSpPr>
          <p:cNvPr id="31" name="Google Shape;31;p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2" name="Google Shape;32;p5"/>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33" name="Google Shape;33;p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6"/>
        <p:cNvGrpSpPr/>
        <p:nvPr/>
      </p:nvGrpSpPr>
      <p:grpSpPr>
        <a:xfrm>
          <a:off x="0" y="0"/>
          <a:ext cx="0" cy="0"/>
          <a:chOff x="0" y="0"/>
          <a:chExt cx="0" cy="0"/>
        </a:xfrm>
      </p:grpSpPr>
      <p:sp>
        <p:nvSpPr>
          <p:cNvPr id="37" name="Google Shape;37;p6"/>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4000"/>
              <a:buFont typeface="Calibri"/>
              <a:buNone/>
              <a:defRPr sz="4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6"/>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39" name="Google Shape;39;p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 name="Google Shape;40;p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1" name="Google Shape;41;p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42"/>
        <p:cNvGrpSpPr/>
        <p:nvPr/>
      </p:nvGrpSpPr>
      <p:grpSpPr>
        <a:xfrm>
          <a:off x="0" y="0"/>
          <a:ext cx="0" cy="0"/>
          <a:chOff x="0" y="0"/>
          <a:chExt cx="0" cy="0"/>
        </a:xfrm>
      </p:grpSpPr>
      <p:sp>
        <p:nvSpPr>
          <p:cNvPr id="43" name="Google Shape;43;p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4" name="Google Shape;44;p7"/>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45" name="Google Shape;45;p7"/>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46" name="Google Shape;46;p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8"/>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52" name="Google Shape;52;p8"/>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53" name="Google Shape;53;p8"/>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54" name="Google Shape;54;p8"/>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55" name="Google Shape;55;p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9"/>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9"/>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61" name="Google Shape;61;p9"/>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2" name="Google Shape;62;p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10"/>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10"/>
          <p:cNvSpPr>
            <a:spLocks noGrp="1"/>
          </p:cNvSpPr>
          <p:nvPr>
            <p:ph type="pic" idx="2"/>
          </p:nvPr>
        </p:nvSpPr>
        <p:spPr>
          <a:xfrm>
            <a:off x="1792288" y="612775"/>
            <a:ext cx="5486400" cy="4114800"/>
          </a:xfrm>
          <a:prstGeom prst="rect">
            <a:avLst/>
          </a:prstGeom>
          <a:noFill/>
          <a:ln>
            <a:noFill/>
          </a:ln>
        </p:spPr>
      </p:sp>
      <p:sp>
        <p:nvSpPr>
          <p:cNvPr id="68" name="Google Shape;68;p10"/>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9" name="Google Shape;69;p1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1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1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1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11"/>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5" name="Google Shape;75;p1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1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1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12"/>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12"/>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81" name="Google Shape;81;p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1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l-G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l-GR"/>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politeianet.gr/books/9789608294714-young-nedrick-noisi-klironomiste-ton-anemo-i-diki-ton-pithikon-259805"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p13"/>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chemeClr val="dk1"/>
              </a:buClr>
              <a:buSzPct val="100000"/>
              <a:buFont typeface="Calibri"/>
              <a:buNone/>
            </a:pPr>
            <a:r>
              <a:rPr lang="el-GR"/>
              <a:t>Μάθημα #4: Ιστορία της Επιστήμης ως Διδακτικό εργαλείο</a:t>
            </a:r>
            <a:endParaRPr/>
          </a:p>
        </p:txBody>
      </p:sp>
      <p:sp>
        <p:nvSpPr>
          <p:cNvPr id="89" name="Google Shape;89;p13"/>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p>
            <a:pPr marL="0" lvl="0" indent="0" algn="ctr" rtl="0">
              <a:spcBef>
                <a:spcPts val="0"/>
              </a:spcBef>
              <a:spcAft>
                <a:spcPts val="0"/>
              </a:spcAft>
              <a:buClr>
                <a:srgbClr val="888888"/>
              </a:buClr>
              <a:buSzPts val="3200"/>
              <a:buNone/>
            </a:pPr>
            <a:r>
              <a:rPr lang="el-GR"/>
              <a:t>Επιστημονικές Διαμάχες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Google Shape;95;p14"/>
          <p:cNvSpPr/>
          <p:nvPr/>
        </p:nvSpPr>
        <p:spPr>
          <a:xfrm>
            <a:off x="179512" y="1412776"/>
            <a:ext cx="8748464" cy="4308872"/>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3200"/>
              <a:buFont typeface="Times New Roman"/>
              <a:buNone/>
            </a:pPr>
            <a:r>
              <a:rPr lang="el-GR" sz="3200" b="0" i="0" u="none" strike="noStrike" cap="none">
                <a:solidFill>
                  <a:schemeClr val="dk1"/>
                </a:solidFill>
                <a:latin typeface="Times New Roman"/>
                <a:ea typeface="Times New Roman"/>
                <a:cs typeface="Times New Roman"/>
                <a:sym typeface="Times New Roman"/>
              </a:rPr>
              <a:t>O Imre Lakatos (1922-1974) επηρεασμένος από τα γραπτά του Kuhn αλλά και του Popper (αν και η διαμάχη ανάμεσα στους δύο είναι πλέον κλασσική για τους ιστορικούς των επιστημών) και κινούμενος στο ίδιο πνεύμα πρεσβεύει ότι «η φιλοσοφία των επιστημών χωρίς την ιστορία των επιστημών είναι άδεια, και η ιστορία των επιστημών χωρίς την φιλοσοφία είναι τυφλή».</a:t>
            </a:r>
            <a:r>
              <a:rPr lang="el-GR" sz="3200" b="0" i="0" u="none" strike="noStrike" cap="none" baseline="30000">
                <a:solidFill>
                  <a:schemeClr val="dk1"/>
                </a:solidFill>
                <a:latin typeface="Times New Roman"/>
                <a:ea typeface="Times New Roman"/>
                <a:cs typeface="Times New Roman"/>
                <a:sym typeface="Times New Roman"/>
              </a:rPr>
              <a:t> </a:t>
            </a:r>
            <a:br>
              <a:rPr lang="el-GR" sz="1800" b="0" i="0" u="none" strike="noStrike" cap="none">
                <a:solidFill>
                  <a:schemeClr val="dk1"/>
                </a:solidFill>
                <a:latin typeface="Arial"/>
                <a:ea typeface="Arial"/>
                <a:cs typeface="Arial"/>
                <a:sym typeface="Arial"/>
              </a:rPr>
            </a:br>
            <a:endParaRPr sz="1800" b="0" i="0" u="none" strike="noStrike" cap="none">
              <a:solidFill>
                <a:schemeClr val="dk1"/>
              </a:solidFill>
              <a:latin typeface="Arial"/>
              <a:ea typeface="Arial"/>
              <a:cs typeface="Arial"/>
              <a:sym typeface="Arial"/>
            </a:endParaRPr>
          </a:p>
        </p:txBody>
      </p:sp>
      <p:sp>
        <p:nvSpPr>
          <p:cNvPr id="96" name="Google Shape;96;p1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chemeClr val="dk1"/>
              </a:buClr>
              <a:buSzPct val="100000"/>
              <a:buFont typeface="Calibri"/>
              <a:buNone/>
            </a:pPr>
            <a:r>
              <a:rPr lang="el-GR" b="1"/>
              <a:t>Σπουδαιότητα της Ιστορίας της Επιστήμης</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p15"/>
          <p:cNvSpPr txBox="1"/>
          <p:nvPr/>
        </p:nvSpPr>
        <p:spPr>
          <a:xfrm>
            <a:off x="0" y="692696"/>
            <a:ext cx="9144000" cy="61247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2000">
              <a:solidFill>
                <a:schemeClr val="dk1"/>
              </a:solidFill>
              <a:latin typeface="Calibri"/>
              <a:ea typeface="Calibri"/>
              <a:cs typeface="Calibri"/>
              <a:sym typeface="Calibri"/>
            </a:endParaRPr>
          </a:p>
          <a:p>
            <a:pPr marL="0" marR="0" lvl="0" indent="-127000" algn="l" rtl="0">
              <a:spcBef>
                <a:spcPts val="0"/>
              </a:spcBef>
              <a:spcAft>
                <a:spcPts val="0"/>
              </a:spcAft>
              <a:buClr>
                <a:schemeClr val="dk1"/>
              </a:buClr>
              <a:buSzPts val="2000"/>
              <a:buFont typeface="Arial"/>
              <a:buChar char="•"/>
            </a:pPr>
            <a:r>
              <a:rPr lang="el-GR" sz="2000">
                <a:solidFill>
                  <a:schemeClr val="dk1"/>
                </a:solidFill>
                <a:latin typeface="Calibri"/>
                <a:ea typeface="Calibri"/>
                <a:cs typeface="Calibri"/>
                <a:sym typeface="Calibri"/>
              </a:rPr>
              <a:t>H IE προάγει την καλύτερη κατανόηση των επιστημονικών ιδεών και μεθόδων και συνδέει την εξέλιξη των ιδεών μεμονωμένων ατόμων με την εξέλιξη των επιστημονικών ιδεών.</a:t>
            </a:r>
            <a:endParaRPr sz="2000">
              <a:solidFill>
                <a:schemeClr val="dk1"/>
              </a:solidFill>
              <a:latin typeface="Calibri"/>
              <a:ea typeface="Calibri"/>
              <a:cs typeface="Calibri"/>
              <a:sym typeface="Calibri"/>
            </a:endParaRPr>
          </a:p>
          <a:p>
            <a:pPr marL="0" marR="0" lvl="0" indent="-127000" algn="l" rtl="0">
              <a:spcBef>
                <a:spcPts val="0"/>
              </a:spcBef>
              <a:spcAft>
                <a:spcPts val="0"/>
              </a:spcAft>
              <a:buClr>
                <a:schemeClr val="dk1"/>
              </a:buClr>
              <a:buSzPts val="2000"/>
              <a:buFont typeface="Arial"/>
              <a:buChar char="•"/>
            </a:pPr>
            <a:r>
              <a:rPr lang="el-GR" sz="2000">
                <a:solidFill>
                  <a:schemeClr val="dk1"/>
                </a:solidFill>
                <a:latin typeface="Calibri"/>
                <a:ea typeface="Calibri"/>
                <a:cs typeface="Calibri"/>
                <a:sym typeface="Calibri"/>
              </a:rPr>
              <a:t> Είναι σημαντικό οι μαθητές να διδαχθούν για κοσμοϊστορικά επιστημονικά γεγονότα, πού άλλαξαν τον τρόπο σκέψης όπως πχ η θεωρία της εξέλιξης. </a:t>
            </a:r>
            <a:endParaRPr sz="2000">
              <a:solidFill>
                <a:schemeClr val="dk1"/>
              </a:solidFill>
              <a:latin typeface="Calibri"/>
              <a:ea typeface="Calibri"/>
              <a:cs typeface="Calibri"/>
              <a:sym typeface="Calibri"/>
            </a:endParaRPr>
          </a:p>
          <a:p>
            <a:pPr marL="0" marR="0" lvl="0" indent="-127000" algn="l" rtl="0">
              <a:spcBef>
                <a:spcPts val="0"/>
              </a:spcBef>
              <a:spcAft>
                <a:spcPts val="0"/>
              </a:spcAft>
              <a:buClr>
                <a:schemeClr val="dk1"/>
              </a:buClr>
              <a:buSzPts val="2000"/>
              <a:buFont typeface="Arial"/>
              <a:buChar char="•"/>
            </a:pPr>
            <a:r>
              <a:rPr lang="el-GR" sz="2000">
                <a:solidFill>
                  <a:schemeClr val="dk1"/>
                </a:solidFill>
                <a:latin typeface="Calibri"/>
                <a:ea typeface="Calibri"/>
                <a:cs typeface="Calibri"/>
                <a:sym typeface="Calibri"/>
              </a:rPr>
              <a:t>Η ιστορία βοηθά στην κατανόηση της φύσης της επιστήμης αλλά και εξουδετερώνει τον δογματισμό. </a:t>
            </a:r>
            <a:endParaRPr sz="2000">
              <a:solidFill>
                <a:schemeClr val="dk1"/>
              </a:solidFill>
              <a:latin typeface="Calibri"/>
              <a:ea typeface="Calibri"/>
              <a:cs typeface="Calibri"/>
              <a:sym typeface="Calibri"/>
            </a:endParaRPr>
          </a:p>
          <a:p>
            <a:pPr marL="0" marR="0" lvl="0" indent="-127000" algn="l" rtl="0">
              <a:spcBef>
                <a:spcPts val="0"/>
              </a:spcBef>
              <a:spcAft>
                <a:spcPts val="0"/>
              </a:spcAft>
              <a:buClr>
                <a:schemeClr val="dk1"/>
              </a:buClr>
              <a:buSzPts val="2000"/>
              <a:buFont typeface="Arial"/>
              <a:buChar char="•"/>
            </a:pPr>
            <a:r>
              <a:rPr lang="el-GR" sz="2000">
                <a:solidFill>
                  <a:schemeClr val="dk1"/>
                </a:solidFill>
                <a:latin typeface="Calibri"/>
                <a:ea typeface="Calibri"/>
                <a:cs typeface="Calibri"/>
                <a:sym typeface="Calibri"/>
              </a:rPr>
              <a:t>Η μελέτη της ζωής και της διαδρομής διαφόρων επιστημόνων, εξανθρωπίζει την επιστήμη και κάνει αφηρημένες έννοιες πιο προσιτές στους μαθητές. Επίσης επιτρέπει την διασύνδεση μεταξύ θεμάτων και κάνει σαφή την αλληλεπίδραση της φύσης με τα ανθρώπινα επιτεύγματα.</a:t>
            </a:r>
            <a:endParaRPr/>
          </a:p>
          <a:p>
            <a:pPr marL="0" marR="0" lvl="0" indent="0" algn="l" rtl="0">
              <a:spcBef>
                <a:spcPts val="0"/>
              </a:spcBef>
              <a:spcAft>
                <a:spcPts val="0"/>
              </a:spcAft>
              <a:buNone/>
            </a:pPr>
            <a:endParaRPr sz="2000">
              <a:solidFill>
                <a:schemeClr val="dk1"/>
              </a:solidFill>
              <a:latin typeface="Calibri"/>
              <a:ea typeface="Calibri"/>
              <a:cs typeface="Calibri"/>
              <a:sym typeface="Calibri"/>
            </a:endParaRPr>
          </a:p>
          <a:p>
            <a:pPr marL="0" marR="0" lvl="0" indent="0" algn="l" rtl="0">
              <a:spcBef>
                <a:spcPts val="0"/>
              </a:spcBef>
              <a:spcAft>
                <a:spcPts val="0"/>
              </a:spcAft>
              <a:buNone/>
            </a:pPr>
            <a:r>
              <a:rPr lang="el-GR" sz="2000" u="sng">
                <a:solidFill>
                  <a:schemeClr val="dk1"/>
                </a:solidFill>
                <a:latin typeface="Calibri"/>
                <a:ea typeface="Calibri"/>
                <a:cs typeface="Calibri"/>
                <a:sym typeface="Calibri"/>
              </a:rPr>
              <a:t>Η ΙΕ φανερώνει πως οι νέες ιδέες συχνά συναντούν αντίσταση από άτομα ή ομάδες εξαιτίας κοινωνικών, πολιτικών ή θρησκευτικών δεσμεύσεων όπως συνέβη με τον Κοπέρνικο και το Γαλιλαίο για το Ηλιακό Σύστημα</a:t>
            </a:r>
            <a:r>
              <a:rPr lang="el-GR" sz="2000">
                <a:solidFill>
                  <a:schemeClr val="dk1"/>
                </a:solidFill>
                <a:latin typeface="Calibri"/>
                <a:ea typeface="Calibri"/>
                <a:cs typeface="Calibri"/>
                <a:sym typeface="Calibri"/>
              </a:rPr>
              <a:t>. Επίσης πρέπει να γίνει κατανοητό πως κάθε εξήγηση ή ανακάλυψη θα πρέπει να αντέξει στην κριτική άλλων επιστημόνων που δουλεύουν στο ίδιο θέμα.</a:t>
            </a:r>
            <a:endParaRPr sz="2000">
              <a:solidFill>
                <a:schemeClr val="dk1"/>
              </a:solidFill>
              <a:latin typeface="Calibri"/>
              <a:ea typeface="Calibri"/>
              <a:cs typeface="Calibri"/>
              <a:sym typeface="Calibri"/>
            </a:endParaRPr>
          </a:p>
          <a:p>
            <a:pPr marL="0" marR="0" lvl="0" indent="0" algn="l" rtl="0">
              <a:spcBef>
                <a:spcPts val="0"/>
              </a:spcBef>
              <a:spcAft>
                <a:spcPts val="0"/>
              </a:spcAft>
              <a:buNone/>
            </a:pPr>
            <a:endParaRPr sz="1400">
              <a:solidFill>
                <a:schemeClr val="dk1"/>
              </a:solidFill>
              <a:latin typeface="Calibri"/>
              <a:ea typeface="Calibri"/>
              <a:cs typeface="Calibri"/>
              <a:sym typeface="Calibri"/>
            </a:endParaRPr>
          </a:p>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3" name="Google Shape;103;p15"/>
          <p:cNvSpPr txBox="1">
            <a:spLocks noGrp="1"/>
          </p:cNvSpPr>
          <p:nvPr>
            <p:ph type="title"/>
          </p:nvPr>
        </p:nvSpPr>
        <p:spPr>
          <a:xfrm>
            <a:off x="323528" y="0"/>
            <a:ext cx="8229600" cy="490066"/>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chemeClr val="dk1"/>
              </a:buClr>
              <a:buSzPct val="100000"/>
              <a:buFont typeface="Calibri"/>
              <a:buNone/>
            </a:pPr>
            <a:r>
              <a:rPr lang="el-GR" sz="2800" b="1"/>
              <a:t>Σπουδαιότητα-χρησιμότητα της Ιστορίας της Επιστήμης (IE)</a:t>
            </a:r>
            <a:endParaRPr sz="2800"/>
          </a:p>
        </p:txBody>
      </p:sp>
      <p:pic>
        <p:nvPicPr>
          <p:cNvPr id="104" name="Google Shape;104;p15"/>
          <p:cNvPicPr preferRelativeResize="0"/>
          <p:nvPr/>
        </p:nvPicPr>
        <p:blipFill rotWithShape="1">
          <a:blip r:embed="rId3">
            <a:alphaModFix/>
          </a:blip>
          <a:srcRect/>
          <a:stretch/>
        </p:blipFill>
        <p:spPr>
          <a:xfrm>
            <a:off x="4267200" y="3124200"/>
            <a:ext cx="609600" cy="6096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4"/>
                                        </p:tgtEl>
                                        <p:attrNameLst>
                                          <p:attrName>style.visibility</p:attrName>
                                        </p:attrNameLst>
                                      </p:cBhvr>
                                      <p:to>
                                        <p:strVal val="visible"/>
                                      </p:to>
                                    </p:set>
                                    <p:animEffect transition="in" filter="fade">
                                      <p:cBhvr>
                                        <p:cTn id="7" dur="5000"/>
                                        <p:tgtEl>
                                          <p:spTgt spid="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Google Shape;109;p1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3600"/>
              <a:buFont typeface="Calibri"/>
              <a:buNone/>
            </a:pPr>
            <a:r>
              <a:rPr lang="el-GR" sz="3600"/>
              <a:t>Αναφορά σε δύο παραδείγματα </a:t>
            </a:r>
            <a:endParaRPr sz="3600"/>
          </a:p>
        </p:txBody>
      </p:sp>
      <p:sp>
        <p:nvSpPr>
          <p:cNvPr id="110" name="Google Shape;110;p16"/>
          <p:cNvSpPr txBox="1"/>
          <p:nvPr/>
        </p:nvSpPr>
        <p:spPr>
          <a:xfrm>
            <a:off x="457200" y="1988840"/>
            <a:ext cx="8435280"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1800">
                <a:solidFill>
                  <a:schemeClr val="dk1"/>
                </a:solidFill>
                <a:latin typeface="Calibri"/>
                <a:ea typeface="Calibri"/>
                <a:cs typeface="Calibri"/>
                <a:sym typeface="Calibri"/>
              </a:rPr>
              <a:t>Η περίπτωση της δίκης των πιθήκων στην Αμερική: </a:t>
            </a:r>
            <a:endParaRPr/>
          </a:p>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1" name="Google Shape;111;p16"/>
          <p:cNvSpPr/>
          <p:nvPr/>
        </p:nvSpPr>
        <p:spPr>
          <a:xfrm>
            <a:off x="395536" y="3173780"/>
            <a:ext cx="7704856" cy="223138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900"/>
              <a:buFont typeface="Quattrocento Sans"/>
              <a:buNone/>
            </a:pPr>
            <a:br>
              <a:rPr lang="el-GR" sz="900" b="1" i="0" u="none" strike="noStrike" cap="none">
                <a:solidFill>
                  <a:schemeClr val="dk1"/>
                </a:solidFill>
                <a:latin typeface="Quattrocento Sans"/>
                <a:ea typeface="Quattrocento Sans"/>
                <a:cs typeface="Quattrocento Sans"/>
                <a:sym typeface="Quattrocento Sans"/>
              </a:rPr>
            </a:br>
            <a:r>
              <a:rPr lang="el-GR" sz="900" u="sng">
                <a:solidFill>
                  <a:schemeClr val="hlink"/>
                </a:solidFill>
                <a:latin typeface="Calibri"/>
                <a:ea typeface="Calibri"/>
                <a:cs typeface="Calibri"/>
                <a:sym typeface="Calibri"/>
                <a:hlinkClick r:id="rId3"/>
              </a:rPr>
              <a:t>ΚΛΗΡΟΝΟΜΗΣΤΕ ΤΟΝ ΑΝΕΜΟ (Η ΔΙΚΗ ΤΩΝ ΠΙΘΗΚΩΝ) / YOUNG NEDRICK , SMITH HAROLD-JACOB</a:t>
            </a:r>
            <a:endParaRPr sz="90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100"/>
              <a:buFont typeface="Helvetica Neue"/>
              <a:buNone/>
            </a:pPr>
            <a:r>
              <a:rPr lang="el-GR" sz="1100" b="0" i="0">
                <a:solidFill>
                  <a:srgbClr val="000000"/>
                </a:solidFill>
                <a:latin typeface="Helvetica Neue"/>
                <a:ea typeface="Helvetica Neue"/>
                <a:cs typeface="Helvetica Neue"/>
                <a:sym typeface="Helvetica Neue"/>
              </a:rPr>
              <a:t>Η ταινία "Κληρονομήστε τον Άνεμο" βασίζεται σε αληθινή δίκη, που έγινε το 1925 στη μικρή πόλη της Αμερικής Ντέϋτον της Πολιτείας του Τεννεσσή και έγινε παγκόσμια γνωστή, ως η "δίκη των πιθήκων". Κατηγορούμενος ήταν ο καθηγητής βιολογίας του Γυμνασίου της πόλης, για παράβαση του νόμου, ο οποίος απαγόρευε στα δημόσια σχολεία τη διδασκαλία της εξέλιξης του ανθρώπου του Κάρολου Δαρβίνου, γιατί τα παιδιά δεν έπρεπε να διδάσκονται την άρνηση του Θεού. Η υπόθεση έφερε αντιμέτωπη την ελευθερία της επιστημονικής έρευνας με τον βάρβαρο σκοταδισμό του Μεσαίωνα. Η υπεράσπιση εκπροσωπήθηκε από τον πολύ γνωστό την εποχή εκείνη δικηγόρο Κλάρενς Ντάρροου, ο οποίος πρέσβευε την ιδέα της ανθρώπινης ελευθερίας και των ατομικών δικαιωμάτων και η κατηγορούσα αρχή από τον δικηγόρο και πολιτικό Ουίλιαμ Μπράϋαν, ο οποίος ήταν και εκπρόσωπος της "Παγκόσμιας Ένωσης Χριστιανών Φονταμενταλιστών". Η αντιπαράθεση των δύο συνηγόρων στη δίκη ήταν συγκλονιστική. Πρωταγωνιστές στην ταινία ήσαν οι κορυφαίοι ηθοποιοί Σπένσερ Τρέϋσυ, Φρέντερικ Μαρς και Τζην Κέλλυ και σκηνοθέτης ο Στάνλεϋ Κράμερ. (Από την παρουσίαση στο οπισθόφυλλο του βιβλίου)</a:t>
            </a:r>
            <a:endParaRPr sz="1100" b="0" i="0" u="none" strike="noStrike" cap="none">
              <a:solidFill>
                <a:schemeClr val="dk1"/>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Google Shape;117;p17"/>
          <p:cNvSpPr/>
          <p:nvPr/>
        </p:nvSpPr>
        <p:spPr>
          <a:xfrm>
            <a:off x="142875" y="1412776"/>
            <a:ext cx="8858250" cy="4401205"/>
          </a:xfrm>
          <a:prstGeom prst="rect">
            <a:avLst/>
          </a:prstGeom>
          <a:noFill/>
          <a:ln>
            <a:noFill/>
          </a:ln>
        </p:spPr>
        <p:txBody>
          <a:bodyPr spcFirstLastPara="1" wrap="square" lIns="91425" tIns="45700" rIns="91425" bIns="45700" anchor="ctr" anchorCtr="0">
            <a:noAutofit/>
          </a:bodyPr>
          <a:lstStyle/>
          <a:p>
            <a:pPr marL="0" marR="0" lvl="0" indent="457200" algn="just" rtl="0">
              <a:spcBef>
                <a:spcPts val="0"/>
              </a:spcBef>
              <a:spcAft>
                <a:spcPts val="0"/>
              </a:spcAft>
              <a:buNone/>
            </a:pPr>
            <a:r>
              <a:rPr lang="el-GR" sz="1400">
                <a:solidFill>
                  <a:schemeClr val="dk1"/>
                </a:solidFill>
                <a:latin typeface="Calibri"/>
                <a:ea typeface="Calibri"/>
                <a:cs typeface="Calibri"/>
                <a:sym typeface="Calibri"/>
              </a:rPr>
              <a:t>Η «δίκη του Δαρβίνου» ή «δίκη των πιθήκων»: ήταν, σύμφωνα με δημοσκόπηση που έγινε μεταξύ 200 δημοσιογράφων  από όλο τον κόσμο, ένα από τα σημαντικότερα γεγονότα του 20ού αιώνα. Ένας νεαρός Αμερικανός καθηγητής ο Τζον Τόμας Σκόουπς που τόλμησε στις αρχές της δεκαετίας του '20 να διδάξει στο μάθημα της βιολογίας τη δαρβινική θεωρία της εξέλιξης, σύρθηκε στο δικαστήριο. Η δίκη έγινε σε μια μικρή πόλη έξω από το Τενεσί,  το Ντέιτον, το καλοκαίρι του 1925. </a:t>
            </a:r>
            <a:endParaRPr/>
          </a:p>
          <a:p>
            <a:pPr marL="0" marR="0" lvl="0" indent="457200" algn="just" rtl="0">
              <a:spcBef>
                <a:spcPts val="0"/>
              </a:spcBef>
              <a:spcAft>
                <a:spcPts val="0"/>
              </a:spcAft>
              <a:buNone/>
            </a:pPr>
            <a:r>
              <a:rPr lang="el-GR" sz="1400">
                <a:solidFill>
                  <a:schemeClr val="dk1"/>
                </a:solidFill>
                <a:latin typeface="Calibri"/>
                <a:ea typeface="Calibri"/>
                <a:cs typeface="Calibri"/>
                <a:sym typeface="Calibri"/>
              </a:rPr>
              <a:t>Ο καθηγητής θα έπρεπε, σύμφωνα με εκείνους που τον εγκάλεσαν, να διδάσκει στο κεφάλαιο περί της ζωής τη Βιβλική εξήγηση της γέννησης του κόσμου. </a:t>
            </a:r>
            <a:endParaRPr/>
          </a:p>
          <a:p>
            <a:pPr marL="0" marR="0" lvl="0" indent="457200" algn="just" rtl="0">
              <a:spcBef>
                <a:spcPts val="0"/>
              </a:spcBef>
              <a:spcAft>
                <a:spcPts val="0"/>
              </a:spcAft>
              <a:buNone/>
            </a:pPr>
            <a:r>
              <a:rPr lang="el-GR" sz="1400">
                <a:solidFill>
                  <a:schemeClr val="dk1"/>
                </a:solidFill>
                <a:latin typeface="Calibri"/>
                <a:ea typeface="Calibri"/>
                <a:cs typeface="Calibri"/>
                <a:sym typeface="Calibri"/>
              </a:rPr>
              <a:t>Το κύριο βάρος της υπεράσπισης ανέλαβε ένας πολύ γνωστός ποινικολόγος της Αμερικής ο Ντάροου (Darrow) ενώ την εκστρατεία κατά του Δαρβίνου, στο πρόσωπο του καθηγητή, καθοδήγησε ο Γουίλιαμ Τζένιγκς Μπράιαν (Bryan), ο οποίος ήταν τρεις φορές υποψήφιος  από την πλευρά των Δημοκρατικών για την προεδρία της χώρας.</a:t>
            </a:r>
            <a:endParaRPr sz="1400">
              <a:solidFill>
                <a:schemeClr val="dk1"/>
              </a:solidFill>
              <a:latin typeface="Calibri"/>
              <a:ea typeface="Calibri"/>
              <a:cs typeface="Calibri"/>
              <a:sym typeface="Calibri"/>
            </a:endParaRPr>
          </a:p>
          <a:p>
            <a:pPr marL="0" marR="0" lvl="0" indent="457200" algn="just" rtl="0">
              <a:spcBef>
                <a:spcPts val="0"/>
              </a:spcBef>
              <a:spcAft>
                <a:spcPts val="0"/>
              </a:spcAft>
              <a:buNone/>
            </a:pPr>
            <a:r>
              <a:rPr lang="el-GR" sz="1400">
                <a:solidFill>
                  <a:schemeClr val="dk1"/>
                </a:solidFill>
                <a:latin typeface="Calibri"/>
                <a:ea typeface="Calibri"/>
                <a:cs typeface="Calibri"/>
                <a:sym typeface="Calibri"/>
              </a:rPr>
              <a:t>Η αίθουσα του δικαστηρίου είχε πολιορκηθεί για τις μέρες που διαρκούσε η δίκη από δεκάδες δημοσιογράφους. Το ενδιαφέρον του κόσμου ήταν τέτοιο, ώστε αρκετοί πολίτες συνωστίζονταν μέσα στην αίθουσα, ενώ, όσοι δεν μπορούσαν να μεταβούν στο Ντέιτον, κάθονταν στο σπίτι τους και μάθαιναν τα νέα από το ραδιόφωνο. </a:t>
            </a:r>
            <a:endParaRPr/>
          </a:p>
          <a:p>
            <a:pPr marL="0" marR="0" lvl="0" indent="457200" algn="just" rtl="0">
              <a:spcBef>
                <a:spcPts val="0"/>
              </a:spcBef>
              <a:spcAft>
                <a:spcPts val="0"/>
              </a:spcAft>
              <a:buNone/>
            </a:pPr>
            <a:r>
              <a:rPr lang="el-GR" sz="1400">
                <a:solidFill>
                  <a:schemeClr val="dk1"/>
                </a:solidFill>
                <a:latin typeface="Calibri"/>
                <a:ea typeface="Calibri"/>
                <a:cs typeface="Calibri"/>
                <a:sym typeface="Calibri"/>
              </a:rPr>
              <a:t>Η δίκη, έφθασε κάποτε στο τέλος της και το δικαστήριο ανακοίνωσε πως βρήκε τον κατηγορούμενο ένοχο, επειδή δίδασκε στα παιδιά πως ο άνθρωπος προέρχεται από κατώτερα είδη ζώων (εξ ου και δίκη του πιθήκου), αρνούμενος ταυτοχρόνως να υποστηρίξει τη θεϊκή προέλευσή του (του ανθρώπου). </a:t>
            </a:r>
            <a:endParaRPr/>
          </a:p>
          <a:p>
            <a:pPr marL="0" marR="0" lvl="0" indent="457200" algn="just" rtl="0">
              <a:spcBef>
                <a:spcPts val="0"/>
              </a:spcBef>
              <a:spcAft>
                <a:spcPts val="0"/>
              </a:spcAft>
              <a:buNone/>
            </a:pPr>
            <a:r>
              <a:rPr lang="el-GR" sz="1400">
                <a:solidFill>
                  <a:schemeClr val="dk1"/>
                </a:solidFill>
                <a:latin typeface="Calibri"/>
                <a:ea typeface="Calibri"/>
                <a:cs typeface="Calibri"/>
                <a:sym typeface="Calibri"/>
              </a:rPr>
              <a:t>Το πρόστιμο καθορίστηκε στα 100 δολάρια, η κοινή γνώμη ξεσηκώθηκε και σε μια καινούργια δίκη που έγινε αργότερα, ο νεαρός καθηγητής βρήκε το δίκιο του και ο Δαρβίνος το δικό του.</a:t>
            </a:r>
            <a:endParaRPr/>
          </a:p>
          <a:p>
            <a:pPr marL="0" marR="0" lvl="0" indent="457200" algn="just" rtl="0">
              <a:spcBef>
                <a:spcPts val="0"/>
              </a:spcBef>
              <a:spcAft>
                <a:spcPts val="0"/>
              </a:spcAft>
              <a:buNone/>
            </a:pPr>
            <a:endParaRPr sz="1400">
              <a:solidFill>
                <a:schemeClr val="dk1"/>
              </a:solidFill>
              <a:latin typeface="Calibri"/>
              <a:ea typeface="Calibri"/>
              <a:cs typeface="Calibri"/>
              <a:sym typeface="Calibri"/>
            </a:endParaRPr>
          </a:p>
          <a:p>
            <a:pPr marL="0" marR="0" lvl="0" indent="457200" algn="just" rtl="0">
              <a:spcBef>
                <a:spcPts val="0"/>
              </a:spcBef>
              <a:spcAft>
                <a:spcPts val="0"/>
              </a:spcAft>
              <a:buNone/>
            </a:pPr>
            <a:r>
              <a:rPr lang="el-GR" sz="1400">
                <a:solidFill>
                  <a:schemeClr val="dk1"/>
                </a:solidFill>
                <a:latin typeface="Calibri"/>
                <a:ea typeface="Calibri"/>
                <a:cs typeface="Calibri"/>
                <a:sym typeface="Calibri"/>
              </a:rPr>
              <a:t>Σινεμά: </a:t>
            </a:r>
            <a:endParaRPr sz="1400">
              <a:solidFill>
                <a:schemeClr val="dk1"/>
              </a:solidFill>
              <a:latin typeface="Calibri"/>
              <a:ea typeface="Calibri"/>
              <a:cs typeface="Calibri"/>
              <a:sym typeface="Calibri"/>
            </a:endParaRPr>
          </a:p>
        </p:txBody>
      </p:sp>
      <p:sp>
        <p:nvSpPr>
          <p:cNvPr id="118" name="Google Shape;118;p17"/>
          <p:cNvSpPr txBox="1">
            <a:spLocks noGrp="1"/>
          </p:cNvSpPr>
          <p:nvPr>
            <p:ph type="title"/>
          </p:nvPr>
        </p:nvSpPr>
        <p:spPr>
          <a:xfrm>
            <a:off x="457200" y="274638"/>
            <a:ext cx="8229600" cy="706090"/>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chemeClr val="dk1"/>
              </a:buClr>
              <a:buSzPct val="100000"/>
              <a:buFont typeface="Calibri"/>
              <a:buNone/>
            </a:pPr>
            <a:r>
              <a:rPr lang="el-GR" sz="3600"/>
              <a:t>Η «δίκη του Δαρβίνου» ή αλλιώς «δίκη των πιθήκων».</a:t>
            </a:r>
            <a:br>
              <a:rPr lang="el-GR"/>
            </a:b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pic>
        <p:nvPicPr>
          <p:cNvPr id="124" name="Google Shape;124;p18" descr="DAR2"/>
          <p:cNvPicPr preferRelativeResize="0"/>
          <p:nvPr/>
        </p:nvPicPr>
        <p:blipFill rotWithShape="1">
          <a:blip r:embed="rId3">
            <a:alphaModFix/>
          </a:blip>
          <a:srcRect/>
          <a:stretch/>
        </p:blipFill>
        <p:spPr>
          <a:xfrm>
            <a:off x="1043608" y="1844824"/>
            <a:ext cx="6604000" cy="4506913"/>
          </a:xfrm>
          <a:prstGeom prst="rect">
            <a:avLst/>
          </a:prstGeom>
          <a:noFill/>
          <a:ln>
            <a:noFill/>
          </a:ln>
        </p:spPr>
      </p:pic>
      <p:sp>
        <p:nvSpPr>
          <p:cNvPr id="125" name="Google Shape;125;p1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chemeClr val="dk1"/>
              </a:buClr>
              <a:buSzPct val="100000"/>
              <a:buFont typeface="Calibri"/>
              <a:buNone/>
            </a:pPr>
            <a:r>
              <a:rPr lang="el-GR"/>
              <a:t>Ο Darrow αγορεύει στη διάρκεια της Δίκης</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pic>
        <p:nvPicPr>
          <p:cNvPr id="130" name="Google Shape;130;p19" descr="Εικόνα που περιέχει κείμενο, στιγμιότυπο οθόνης, λογισμικό, λογισμικό πολυμέσων&#10;&#10;Το περιεχόμενο που δημιουργείται από τεχνολογία AI ενδέχεται να είναι εσφαλμένο."/>
          <p:cNvPicPr preferRelativeResize="0"/>
          <p:nvPr/>
        </p:nvPicPr>
        <p:blipFill rotWithShape="1">
          <a:blip r:embed="rId3">
            <a:alphaModFix/>
          </a:blip>
          <a:srcRect/>
          <a:stretch/>
        </p:blipFill>
        <p:spPr>
          <a:xfrm>
            <a:off x="1979712" y="0"/>
            <a:ext cx="5486400" cy="4389120"/>
          </a:xfrm>
          <a:prstGeom prst="rect">
            <a:avLst/>
          </a:prstGeom>
          <a:noFill/>
          <a:ln>
            <a:noFill/>
          </a:ln>
        </p:spPr>
      </p:pic>
      <p:sp>
        <p:nvSpPr>
          <p:cNvPr id="131" name="Google Shape;131;p19"/>
          <p:cNvSpPr txBox="1"/>
          <p:nvPr/>
        </p:nvSpPr>
        <p:spPr>
          <a:xfrm>
            <a:off x="323528" y="4725144"/>
            <a:ext cx="8424936" cy="175432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1800" b="1" i="0" u="none" strike="noStrike">
                <a:solidFill>
                  <a:schemeClr val="dk1"/>
                </a:solidFill>
                <a:latin typeface="Arial"/>
                <a:ea typeface="Arial"/>
                <a:cs typeface="Arial"/>
                <a:sym typeface="Arial"/>
              </a:rPr>
              <a:t>Η δίκη </a:t>
            </a:r>
            <a:r>
              <a:rPr lang="el-GR" sz="1800" b="0" i="0" u="none" strike="noStrike">
                <a:solidFill>
                  <a:schemeClr val="dk1"/>
                </a:solidFill>
                <a:latin typeface="Arial"/>
                <a:ea typeface="Arial"/>
                <a:cs typeface="Arial"/>
                <a:sym typeface="Arial"/>
              </a:rPr>
              <a:t>του Γαλιλαίου αποτελεί ορόσημο στην ιστορία της επιστήμης αλλά και στη διανοητική ιστορία των νεότερων χρόνων. Στο βιβλίο αυτό ανασυγκροτείται το πλαίσιο στο οποίο διαδραματίζονται οι εξελίξεις που καταλήγουν στη Δίκη, μέσα από τις επιστημονικές, φιλοσοφικές, θεολογικές, πολιτικές και ιδεολογικές διαμάχες της εποχής, τον Τριακονταετή Πόλεμο και την ολοένα και πιο έντονη παρουσία των Ιησουιτών στην εκπαίδευση.</a:t>
            </a:r>
            <a:endParaRPr sz="1800">
              <a:solidFill>
                <a:schemeClr val="dk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20"/>
          <p:cNvSpPr txBox="1"/>
          <p:nvPr/>
        </p:nvSpPr>
        <p:spPr>
          <a:xfrm>
            <a:off x="0" y="116632"/>
            <a:ext cx="9252520" cy="526297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1600" b="0" i="0" u="none" strike="noStrike">
                <a:solidFill>
                  <a:schemeClr val="dk1"/>
                </a:solidFill>
                <a:latin typeface="Arial"/>
                <a:ea typeface="Arial"/>
                <a:cs typeface="Arial"/>
                <a:sym typeface="Arial"/>
              </a:rPr>
              <a:t>Η ανασυγκρότηση του πλαισίου βασίστηκε στο αρχειακό υλικό του ίδιου του Γαλιλαίου, στα δημοσιευμένα και αδημοσίευτα έργα του, στα αρχεία της Ιεράς Εξέτασης, καθώς και στην αλληλογραφία μεταξύ των μελών ενός εκτεταμένου δικτύου συμμάχων αλλά και εχθρών του Γαλιλαίου. Σκιαγραφούνται επίσης οι σημαντικότερες εξελίξεις στη διάρκεια των 350 ετών από το τέλος της Δίκης, όταν πολλοί λόγιοι θέλησαν να υπερασπιστούν τον Γαλιλαίο, ενώ άλλοι θέλησαν να επιχειρηματολογήσουν πως η Εκκλησία έπραξε καλώς.</a:t>
            </a:r>
            <a:endParaRPr/>
          </a:p>
          <a:p>
            <a:pPr marL="0" marR="0" lvl="0" indent="0" algn="l" rtl="0">
              <a:spcBef>
                <a:spcPts val="0"/>
              </a:spcBef>
              <a:spcAft>
                <a:spcPts val="0"/>
              </a:spcAft>
              <a:buNone/>
            </a:pPr>
            <a:r>
              <a:rPr lang="el-GR" sz="1600" b="0" i="0" u="none" strike="noStrike">
                <a:solidFill>
                  <a:schemeClr val="dk1"/>
                </a:solidFill>
                <a:latin typeface="Arial"/>
                <a:ea typeface="Arial"/>
                <a:cs typeface="Arial"/>
                <a:sym typeface="Arial"/>
              </a:rPr>
              <a:t>Το 1616 ο Γαλιλαίος είχε αποδεχτεί στους περιορισμούς των αποφάσεων της Ιεράς Εξέτασης. Όμως με το βιβλίο που γράφει το 1632 προσπαθεί να δοκιμάσει τα όρια αυτών των περιορισμών. Κι ακόμα, θεωρεί πως ο Πάπας —και χάριν της μακροχρόνιας σχέσης τους αμοιβαίου σεβασμού, πριν από την εκλογή του— δεν θα έφτανε στα άκρα παραπέμποντάς τον στην Ιερά Εξέταση. Ωστόσο, η απόλυτη εξουσία της Εκκλησίας απαιτούσε απόλυτη υπακοή· έτσι, ο Πάπας μετατράπηκε στον δριμύτερο κατήγορό του.</a:t>
            </a:r>
            <a:endParaRPr/>
          </a:p>
          <a:p>
            <a:pPr marL="0" marR="0" lvl="0" indent="0" algn="l" rtl="0">
              <a:spcBef>
                <a:spcPts val="0"/>
              </a:spcBef>
              <a:spcAft>
                <a:spcPts val="0"/>
              </a:spcAft>
              <a:buNone/>
            </a:pPr>
            <a:r>
              <a:rPr lang="el-GR" sz="1600" b="0" i="0" u="none" strike="noStrike">
                <a:solidFill>
                  <a:schemeClr val="dk1"/>
                </a:solidFill>
                <a:latin typeface="Arial"/>
                <a:ea typeface="Arial"/>
                <a:cs typeface="Arial"/>
                <a:sym typeface="Arial"/>
              </a:rPr>
              <a:t>Στη</a:t>
            </a:r>
            <a:r>
              <a:rPr lang="el-GR" sz="1600" b="0" i="0" u="none" strike="noStrike">
                <a:solidFill>
                  <a:schemeClr val="dk1"/>
                </a:solidFill>
                <a:latin typeface="Times New Roman"/>
                <a:ea typeface="Times New Roman"/>
                <a:cs typeface="Times New Roman"/>
                <a:sym typeface="Times New Roman"/>
              </a:rPr>
              <a:t> </a:t>
            </a:r>
            <a:r>
              <a:rPr lang="el-GR" sz="1600" b="0" i="1" u="none" strike="noStrike">
                <a:solidFill>
                  <a:schemeClr val="dk1"/>
                </a:solidFill>
                <a:latin typeface="Arial"/>
                <a:ea typeface="Arial"/>
                <a:cs typeface="Arial"/>
                <a:sym typeface="Arial"/>
              </a:rPr>
              <a:t>Δίκη του Γαλιλαίου</a:t>
            </a:r>
            <a:r>
              <a:rPr lang="el-GR" sz="1600" b="0" i="0" u="none" strike="noStrike">
                <a:solidFill>
                  <a:schemeClr val="dk1"/>
                </a:solidFill>
                <a:latin typeface="Times New Roman"/>
                <a:ea typeface="Times New Roman"/>
                <a:cs typeface="Times New Roman"/>
                <a:sym typeface="Times New Roman"/>
              </a:rPr>
              <a:t> </a:t>
            </a:r>
            <a:r>
              <a:rPr lang="el-GR" sz="1600" b="0" i="0" u="none" strike="noStrike">
                <a:solidFill>
                  <a:schemeClr val="dk1"/>
                </a:solidFill>
                <a:latin typeface="Arial"/>
                <a:ea typeface="Arial"/>
                <a:cs typeface="Arial"/>
                <a:sym typeface="Arial"/>
              </a:rPr>
              <a:t>προβάλλεται η θέση ότι το πρόβλημα για την Καθολική Εκκλησία δεν ήταν τόσο η θεολογικά αιρετική άποψη περί κίνησης της Γης όσο το ότι μια νέα κοσμολογία θα οδηγούσε σε έναν νέο τρόπο θέασης της φύσης· και τότε ο αριστοτελισμός, που είχε ήδη δεχτεί πολλά πυρά, θα κατέρρεε, μαζί με το σύστημα ιδεών που στήριζε την τεράστια κοινωνική εξουσία φιλοσόφων και θεολόγων. Οι αστρονόμοι, οι μαθηματικοί και οι τεχνίτες θα άρχιζαν να παίζουν κυρίαρχο ρόλο, οι κοινωνικοί συσχετισμοί θα άλλαζαν. Αυτά ήθελε να αποφύγει η εκκλησιαστική εξουσία τον 17ο αιώνα, και οι παραδοσιακές ερμηνείες των Γραφών τής έδιναν το καλύτερο άλλοθι για να το πετύχει. Ο ανυπάκουος Γαλιλαίος θα μπορούσε να εξελιχθεί σε ένα σύμβολο ατίθασου πνεύματος που θα υπονόμευε τη διανοητική ηγεμονία της Εκκλησίας.</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p21"/>
          <p:cNvSpPr txBox="1"/>
          <p:nvPr/>
        </p:nvSpPr>
        <p:spPr>
          <a:xfrm>
            <a:off x="0" y="1196752"/>
            <a:ext cx="9828584" cy="424731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2800">
                <a:solidFill>
                  <a:schemeClr val="dk1"/>
                </a:solidFill>
                <a:latin typeface="Calibri"/>
                <a:ea typeface="Calibri"/>
                <a:cs typeface="Calibri"/>
                <a:sym typeface="Calibri"/>
              </a:rPr>
              <a:t>Μέσα από μια ιστορική προσέγγιση της επιστήμης μπορεί να γίνει ευκολότερα η ανακατασκευή των αντιλήψεων των μαθητών. Όπως οι επιστήμονες αντιστέκονται στην αλλαγή του πυρήνα των αντιλήψεων τους έτσι και οι μαθητές παρουσιάζουν παρόμοια αντίσταση στο να εγκαταλείψουν τις ιδέες του. Είναι σημαντικό να παρέχονται εναλλακτικές απόψεις στους μαθητές οι οποίες να έρχονται σε αντιδιαστολή με τις δικές τους παγιωμένες αντιλήψεις. </a:t>
            </a:r>
            <a:endParaRPr/>
          </a:p>
          <a:p>
            <a:pPr marL="0" marR="0" lvl="0" indent="0" algn="l" rtl="0">
              <a:spcBef>
                <a:spcPts val="0"/>
              </a:spcBef>
              <a:spcAft>
                <a:spcPts val="0"/>
              </a:spcAft>
              <a:buNone/>
            </a:pPr>
            <a:r>
              <a:rPr lang="el-GR" sz="2800">
                <a:solidFill>
                  <a:schemeClr val="dk1"/>
                </a:solidFill>
                <a:latin typeface="Calibri"/>
                <a:ea typeface="Calibri"/>
                <a:cs typeface="Calibri"/>
                <a:sym typeface="Calibri"/>
              </a:rPr>
              <a:t>***</a:t>
            </a:r>
            <a:r>
              <a:rPr lang="el-GR" sz="2800" i="1">
                <a:solidFill>
                  <a:schemeClr val="dk1"/>
                </a:solidFill>
                <a:latin typeface="Calibri"/>
                <a:ea typeface="Calibri"/>
                <a:cs typeface="Calibri"/>
                <a:sym typeface="Calibri"/>
              </a:rPr>
              <a:t>Τα φυτά ως αντεστραμένα ζώα.</a:t>
            </a:r>
            <a:endParaRPr/>
          </a:p>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2" name="Google Shape;142;p21"/>
          <p:cNvSpPr txBox="1">
            <a:spLocks noGrp="1"/>
          </p:cNvSpPr>
          <p:nvPr>
            <p:ph type="title"/>
          </p:nvPr>
        </p:nvSpPr>
        <p:spPr>
          <a:xfrm>
            <a:off x="0" y="0"/>
            <a:ext cx="9144000" cy="1143000"/>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chemeClr val="dk1"/>
              </a:buClr>
              <a:buSzPct val="100000"/>
              <a:buFont typeface="Calibri"/>
              <a:buNone/>
            </a:pPr>
            <a:r>
              <a:rPr lang="el-GR"/>
              <a:t>Οι ΕΙ των μαθητών μοιάζουν με τις ΕΙ των επιστημόνων προηγούμενων εποχών</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p22"/>
          <p:cNvSpPr txBox="1">
            <a:spLocks noGrp="1"/>
          </p:cNvSpPr>
          <p:nvPr>
            <p:ph type="title"/>
          </p:nvPr>
        </p:nvSpPr>
        <p:spPr>
          <a:xfrm>
            <a:off x="457200" y="274638"/>
            <a:ext cx="8229600" cy="706090"/>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rgbClr val="000000"/>
              </a:buClr>
              <a:buSzPct val="100000"/>
              <a:buFont typeface="Arial"/>
              <a:buNone/>
            </a:pPr>
            <a:r>
              <a:rPr lang="el-GR" sz="2000" b="1">
                <a:solidFill>
                  <a:srgbClr val="000000"/>
                </a:solidFill>
                <a:latin typeface="Arial"/>
                <a:ea typeface="Arial"/>
                <a:cs typeface="Arial"/>
                <a:sym typeface="Arial"/>
              </a:rPr>
              <a:t>ΟΙ ΜΑΘΗΤΕΣ ΕΠΑΝΑΛΑΜΒΑΝΟΥΝ ΤΙΣ ΑΠΟΨΕΙΣ ΤΩΝ </a:t>
            </a:r>
            <a:r>
              <a:rPr lang="el-GR" sz="2000" b="1" i="1">
                <a:solidFill>
                  <a:srgbClr val="000000"/>
                </a:solidFill>
                <a:latin typeface="Arial"/>
                <a:ea typeface="Arial"/>
                <a:cs typeface="Arial"/>
                <a:sym typeface="Arial"/>
              </a:rPr>
              <a:t>ΑΝΑΛΟΓΙΣΤΩΝ</a:t>
            </a:r>
            <a:br>
              <a:rPr lang="el-GR" sz="2000">
                <a:latin typeface="Times New Roman"/>
                <a:ea typeface="Times New Roman"/>
                <a:cs typeface="Times New Roman"/>
                <a:sym typeface="Times New Roman"/>
              </a:rPr>
            </a:br>
            <a:endParaRPr sz="2000"/>
          </a:p>
        </p:txBody>
      </p:sp>
      <p:sp>
        <p:nvSpPr>
          <p:cNvPr id="148" name="Google Shape;148;p22"/>
          <p:cNvSpPr/>
          <p:nvPr/>
        </p:nvSpPr>
        <p:spPr>
          <a:xfrm>
            <a:off x="827584" y="836712"/>
            <a:ext cx="7488832" cy="4585871"/>
          </a:xfrm>
          <a:prstGeom prst="rect">
            <a:avLst/>
          </a:prstGeom>
          <a:noFill/>
          <a:ln>
            <a:noFill/>
          </a:ln>
        </p:spPr>
        <p:txBody>
          <a:bodyPr spcFirstLastPara="1" wrap="square" lIns="91425" tIns="45700" rIns="91425" bIns="45700" anchor="t" anchorCtr="0">
            <a:noAutofit/>
          </a:bodyPr>
          <a:lstStyle/>
          <a:p>
            <a:pPr marL="0" marR="0" lvl="0" indent="457200" algn="just" rtl="0">
              <a:spcBef>
                <a:spcPts val="0"/>
              </a:spcBef>
              <a:spcAft>
                <a:spcPts val="0"/>
              </a:spcAft>
              <a:buNone/>
            </a:pPr>
            <a:r>
              <a:rPr lang="el-GR" sz="1800">
                <a:solidFill>
                  <a:srgbClr val="000000"/>
                </a:solidFill>
                <a:latin typeface="Arial"/>
                <a:ea typeface="Arial"/>
                <a:cs typeface="Arial"/>
                <a:sym typeface="Arial"/>
              </a:rPr>
              <a:t>Ο Αριστοτέλης είναι ο πρώτος που διατυπώνει την άποψη πως το φυτό είναι ένα ζώο που στέκεται με το κεφάλι προς τα κάτω. Η άποψη αυτή έχει εμφανισθεί επανειλημμένα στην </a:t>
            </a:r>
            <a:r>
              <a:rPr lang="el-GR" sz="1800" b="1">
                <a:solidFill>
                  <a:srgbClr val="000000"/>
                </a:solidFill>
                <a:latin typeface="Arial"/>
                <a:ea typeface="Arial"/>
                <a:cs typeface="Arial"/>
                <a:sym typeface="Arial"/>
              </a:rPr>
              <a:t>Ιστορία της Βιολογίας</a:t>
            </a:r>
            <a:r>
              <a:rPr lang="el-GR" sz="1800">
                <a:solidFill>
                  <a:srgbClr val="000000"/>
                </a:solidFill>
                <a:latin typeface="Arial"/>
                <a:ea typeface="Arial"/>
                <a:cs typeface="Arial"/>
                <a:sym typeface="Arial"/>
              </a:rPr>
              <a:t>: πως η διατροφή του φυτού από τις ρίζες, θα μπορούσε να περιγραφή ως κατανόηση του φυτού "ως αντεστραμμένο ζώο". Είναι η ιδέα των Αναλογιστών όπως ο Έρασμος Ντάρβιν, παππούς του γνωστού Δαρβίνου (ο οποίος ήταν και από τους πρώτους που υποστήριξαν την εξέλιξη των οργανισμών):  </a:t>
            </a:r>
            <a:endParaRPr sz="1800">
              <a:solidFill>
                <a:schemeClr val="dk1"/>
              </a:solidFill>
              <a:latin typeface="Times New Roman"/>
              <a:ea typeface="Times New Roman"/>
              <a:cs typeface="Times New Roman"/>
              <a:sym typeface="Times New Roman"/>
            </a:endParaRPr>
          </a:p>
          <a:p>
            <a:pPr marL="0" marR="0" lvl="0" indent="457200" algn="just" rtl="0">
              <a:spcBef>
                <a:spcPts val="0"/>
              </a:spcBef>
              <a:spcAft>
                <a:spcPts val="0"/>
              </a:spcAft>
              <a:buNone/>
            </a:pPr>
            <a:r>
              <a:rPr lang="el-GR" sz="1800" i="1">
                <a:solidFill>
                  <a:srgbClr val="000000"/>
                </a:solidFill>
                <a:latin typeface="Arial"/>
                <a:ea typeface="Arial"/>
                <a:cs typeface="Arial"/>
                <a:sym typeface="Arial"/>
              </a:rPr>
              <a:t>«…η απορρόφηση της τροφής είναι μέρος της αρχής της φύσης του φυτού και είναι ένα χαρακτηριστικό κοινό για τα ζώα και τα φυτά...»</a:t>
            </a:r>
            <a:r>
              <a:rPr lang="el-GR" sz="1800">
                <a:solidFill>
                  <a:srgbClr val="000000"/>
                </a:solidFill>
                <a:latin typeface="Arial"/>
                <a:ea typeface="Arial"/>
                <a:cs typeface="Arial"/>
                <a:sym typeface="Arial"/>
              </a:rPr>
              <a:t>. Και αλλού, «...</a:t>
            </a:r>
            <a:r>
              <a:rPr lang="el-GR" sz="1800" i="1">
                <a:solidFill>
                  <a:srgbClr val="000000"/>
                </a:solidFill>
                <a:latin typeface="Arial"/>
                <a:ea typeface="Arial"/>
                <a:cs typeface="Arial"/>
                <a:sym typeface="Arial"/>
              </a:rPr>
              <a:t>οι ρίζες των φυτών είναι ανάλογες προς τα στόματα των ζώων, καθώς αμφότερα χρησιμεύουν για την απορρόφηση της τροφής...</a:t>
            </a:r>
            <a:r>
              <a:rPr lang="el-GR" sz="1800">
                <a:solidFill>
                  <a:srgbClr val="000000"/>
                </a:solidFill>
                <a:latin typeface="Arial"/>
                <a:ea typeface="Arial"/>
                <a:cs typeface="Arial"/>
                <a:sym typeface="Arial"/>
              </a:rPr>
              <a:t>». </a:t>
            </a:r>
            <a:endParaRPr sz="1800">
              <a:solidFill>
                <a:schemeClr val="dk1"/>
              </a:solidFill>
              <a:latin typeface="Times New Roman"/>
              <a:ea typeface="Times New Roman"/>
              <a:cs typeface="Times New Roman"/>
              <a:sym typeface="Times New Roman"/>
            </a:endParaRPr>
          </a:p>
          <a:p>
            <a:pPr marL="0" marR="0" lvl="0" indent="457200" algn="just" rtl="0">
              <a:spcBef>
                <a:spcPts val="0"/>
              </a:spcBef>
              <a:spcAft>
                <a:spcPts val="0"/>
              </a:spcAft>
              <a:buNone/>
            </a:pPr>
            <a:r>
              <a:rPr lang="el-GR" sz="1800">
                <a:solidFill>
                  <a:srgbClr val="000000"/>
                </a:solidFill>
                <a:latin typeface="Arial"/>
                <a:ea typeface="Arial"/>
                <a:cs typeface="Arial"/>
                <a:sym typeface="Arial"/>
              </a:rPr>
              <a:t> </a:t>
            </a:r>
            <a:endParaRPr sz="1800">
              <a:solidFill>
                <a:schemeClr val="dk1"/>
              </a:solidFill>
              <a:latin typeface="Times New Roman"/>
              <a:ea typeface="Times New Roman"/>
              <a:cs typeface="Times New Roman"/>
              <a:sym typeface="Times New Roman"/>
            </a:endParaRPr>
          </a:p>
          <a:p>
            <a:pPr marL="0" marR="0" lvl="0" indent="0" algn="just" rtl="0">
              <a:spcBef>
                <a:spcPts val="0"/>
              </a:spcBef>
              <a:spcAft>
                <a:spcPts val="0"/>
              </a:spcAft>
              <a:buNone/>
            </a:pPr>
            <a:r>
              <a:rPr lang="el-GR" sz="1800">
                <a:solidFill>
                  <a:srgbClr val="000000"/>
                </a:solidFill>
                <a:latin typeface="Arial"/>
                <a:ea typeface="Arial"/>
                <a:cs typeface="Arial"/>
                <a:sym typeface="Arial"/>
              </a:rPr>
              <a:t>Τις απόψεις των Αναλογιστών, συμμερίζονται αρκετοί από τους μαθητές: πως τα φυτά παίρνουν την τροφή τους κυρίως από ΤΙΣ ΡΙΖΕΣ. </a:t>
            </a:r>
            <a:r>
              <a:rPr lang="el-GR" sz="1100" b="1">
                <a:solidFill>
                  <a:srgbClr val="000000"/>
                </a:solidFill>
                <a:latin typeface="Arial"/>
                <a:ea typeface="Arial"/>
                <a:cs typeface="Arial"/>
                <a:sym typeface="Arial"/>
              </a:rPr>
              <a:t>[ΤΟ ΣΩΣΤΟ: Πείραμα του Von Helmont για την προέλευση της βιομάζας: Όπου το βάρος του Φυτού σε 5 χρόνια αυξήθηκε κατά 164 lbs, έχοντας πάρει από το χώμα «ουσίες» που ζύγιζαν μόνο 1 lb].</a:t>
            </a:r>
            <a:endParaRPr sz="1800">
              <a:solidFill>
                <a:schemeClr val="dk1"/>
              </a:solidFill>
              <a:latin typeface="Times New Roman"/>
              <a:ea typeface="Times New Roman"/>
              <a:cs typeface="Times New Roman"/>
              <a:sym typeface="Times New Roman"/>
            </a:endParaRPr>
          </a:p>
        </p:txBody>
      </p:sp>
      <p:pic>
        <p:nvPicPr>
          <p:cNvPr id="149" name="Google Shape;149;p22"/>
          <p:cNvPicPr preferRelativeResize="0"/>
          <p:nvPr/>
        </p:nvPicPr>
        <p:blipFill rotWithShape="1">
          <a:blip r:embed="rId3">
            <a:alphaModFix/>
          </a:blip>
          <a:srcRect/>
          <a:stretch/>
        </p:blipFill>
        <p:spPr>
          <a:xfrm>
            <a:off x="4267200" y="3124200"/>
            <a:ext cx="609600" cy="6096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9"/>
                                        </p:tgtEl>
                                        <p:attrNameLst>
                                          <p:attrName>style.visibility</p:attrName>
                                        </p:attrNameLst>
                                      </p:cBhvr>
                                      <p:to>
                                        <p:strVal val="visible"/>
                                      </p:to>
                                    </p:set>
                                    <p:animEffect transition="in" filter="fade">
                                      <p:cBhvr>
                                        <p:cTn id="7" dur="5000"/>
                                        <p:tgtEl>
                                          <p:spTgt spid="1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Google Shape;154;p23"/>
          <p:cNvSpPr txBox="1">
            <a:spLocks noGrp="1"/>
          </p:cNvSpPr>
          <p:nvPr>
            <p:ph type="title" idx="4294967295"/>
          </p:nvPr>
        </p:nvSpPr>
        <p:spPr>
          <a:xfrm>
            <a:off x="1371600" y="277813"/>
            <a:ext cx="7772400" cy="490537"/>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2100"/>
              <a:buFont typeface="Calibri"/>
              <a:buNone/>
            </a:pPr>
            <a:r>
              <a:rPr lang="el-GR" sz="2100"/>
              <a:t>Πείραμα του Von Helmont για την προέλευση της βιομάζας</a:t>
            </a:r>
            <a:endParaRPr/>
          </a:p>
        </p:txBody>
      </p:sp>
      <p:pic>
        <p:nvPicPr>
          <p:cNvPr id="155" name="Google Shape;155;p23"/>
          <p:cNvPicPr preferRelativeResize="0"/>
          <p:nvPr/>
        </p:nvPicPr>
        <p:blipFill rotWithShape="1">
          <a:blip r:embed="rId3">
            <a:alphaModFix/>
          </a:blip>
          <a:srcRect/>
          <a:stretch/>
        </p:blipFill>
        <p:spPr>
          <a:xfrm>
            <a:off x="1223168" y="847725"/>
            <a:ext cx="6697663" cy="601027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Google Shape;160;p24"/>
          <p:cNvSpPr txBox="1"/>
          <p:nvPr/>
        </p:nvSpPr>
        <p:spPr>
          <a:xfrm>
            <a:off x="0" y="548680"/>
            <a:ext cx="9396536" cy="489364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2400">
                <a:solidFill>
                  <a:schemeClr val="dk1"/>
                </a:solidFill>
                <a:latin typeface="Calibri"/>
                <a:ea typeface="Calibri"/>
                <a:cs typeface="Calibri"/>
                <a:sym typeface="Calibri"/>
              </a:rPr>
              <a:t>Η εισαγωγή της ιστορίας και της φιλοσοφίας της επιστήμης μπορεί να προάγει την κριτική σκέψη των μαθητών βάζοντας τους να αναλύουν ιδέες, να τις συγκρίνουν με παρατηρήσεις για το πώς λειτουργεί η φύση. Το ερέθισμα μπορεί να είναι μια βιογραφία, ένα ιστορικό πείραμα, μια φωτογραφία, ένα σχήμα, ένας πίνακας ή ένα γράφημα. Η εισχώρηση της ιστορίας δεν είναι απαραίτητα σε βάρος της κυρίως ύλης κάτι που αποτελεί τη συνηθέστερη ανησυχία των εκπαιδευτικών, αντίθετα μπορεί να δώσει κίνητρο για γνώση και να προάγει μια πλουσιότερη κατανόηση των κοινωνικοπολιτικών συνθηκών μέσα από διαφορετικές αναπαραστάσεις ιδεών ή δεδομένων. </a:t>
            </a:r>
            <a:r>
              <a:rPr lang="el-GR" sz="2400" u="sng">
                <a:solidFill>
                  <a:schemeClr val="dk1"/>
                </a:solidFill>
                <a:latin typeface="Calibri"/>
                <a:ea typeface="Calibri"/>
                <a:cs typeface="Calibri"/>
                <a:sym typeface="Calibri"/>
              </a:rPr>
              <a:t>Οι μαθητές πρέπει να είναι σε θέση να αντιληφθούν τις παρελθούσες αλληλεξαρτήσεις μεταξύ επιστήμης και κοινωνίας και πως κοινωνικοί παράγοντες και πολιτικές δυνάμεις είναι δεμένες με αυτήν.  (Περίπτωση Γαλιλαίου, Pasteur/Pouchet,κλπ).  </a:t>
            </a:r>
            <a:endParaRPr sz="1800" u="sng">
              <a:solidFill>
                <a:schemeClr val="dk1"/>
              </a:solidFill>
              <a:latin typeface="Calibri"/>
              <a:ea typeface="Calibri"/>
              <a:cs typeface="Calibri"/>
              <a:sym typeface="Calibri"/>
            </a:endParaRPr>
          </a:p>
        </p:txBody>
      </p:sp>
      <p:sp>
        <p:nvSpPr>
          <p:cNvPr id="161" name="Google Shape;161;p24"/>
          <p:cNvSpPr txBox="1">
            <a:spLocks noGrp="1"/>
          </p:cNvSpPr>
          <p:nvPr>
            <p:ph type="title"/>
          </p:nvPr>
        </p:nvSpPr>
        <p:spPr>
          <a:xfrm>
            <a:off x="539552" y="0"/>
            <a:ext cx="8229600" cy="418058"/>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chemeClr val="dk1"/>
              </a:buClr>
              <a:buSzPts val="3600"/>
              <a:buFont typeface="Calibri"/>
              <a:buNone/>
            </a:pPr>
            <a:r>
              <a:rPr lang="el-GR" sz="3600" dirty="0"/>
              <a:t>Εναλλακτικές Ιδέες των Μαθητών και </a:t>
            </a:r>
            <a:r>
              <a:rPr lang="el-GR" sz="3600" dirty="0" err="1"/>
              <a:t>ΦτΕ</a:t>
            </a:r>
            <a:endParaRPr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0292E2F-15AA-9B27-E93C-D233712097D1}"/>
              </a:ext>
            </a:extLst>
          </p:cNvPr>
          <p:cNvSpPr>
            <a:spLocks noGrp="1"/>
          </p:cNvSpPr>
          <p:nvPr>
            <p:ph type="title"/>
          </p:nvPr>
        </p:nvSpPr>
        <p:spPr/>
        <p:txBody>
          <a:bodyPr spcFirstLastPara="1" vert="horz" wrap="square" lIns="68580" tIns="34290" rIns="68580" bIns="34290" rtlCol="0" anchor="b" anchorCtr="0">
            <a:normAutofit/>
          </a:bodyPr>
          <a:lstStyle/>
          <a:p>
            <a:r>
              <a:rPr lang="el-GR" sz="1800" dirty="0"/>
              <a:t>Οι κοινωνικές πρακτικές απόδοσης τιμών και πως κατασκευάζεται ενεργά το νόημα της επιστήμης από την κοινωνία: </a:t>
            </a:r>
            <a:r>
              <a:rPr lang="en-US" sz="1800" b="1" dirty="0" err="1">
                <a:solidFill>
                  <a:schemeClr val="tx1">
                    <a:lumMod val="85000"/>
                    <a:lumOff val="15000"/>
                  </a:schemeClr>
                </a:solidFill>
              </a:rPr>
              <a:t>Μι</a:t>
            </a:r>
            <a:r>
              <a:rPr lang="en-US" sz="1800" b="1" dirty="0">
                <a:solidFill>
                  <a:schemeClr val="tx1">
                    <a:lumMod val="85000"/>
                    <a:lumOff val="15000"/>
                  </a:schemeClr>
                </a:solidFill>
              </a:rPr>
              <a:t>α επίσκεψη στο Μαυσωλείο του Westminster:</a:t>
            </a:r>
            <a:r>
              <a:rPr lang="el-GR" sz="1800" b="1" dirty="0">
                <a:solidFill>
                  <a:schemeClr val="tx1">
                    <a:lumMod val="85000"/>
                    <a:lumOff val="15000"/>
                  </a:schemeClr>
                </a:solidFill>
              </a:rPr>
              <a:t> </a:t>
            </a:r>
            <a:br>
              <a:rPr lang="en-US" sz="1800" b="1" dirty="0">
                <a:solidFill>
                  <a:schemeClr val="tx1">
                    <a:lumMod val="85000"/>
                    <a:lumOff val="15000"/>
                  </a:schemeClr>
                </a:solidFill>
              </a:rPr>
            </a:br>
            <a:endParaRPr lang="en-US" sz="1800" b="1" dirty="0">
              <a:solidFill>
                <a:schemeClr val="tx1">
                  <a:lumMod val="85000"/>
                  <a:lumOff val="15000"/>
                </a:schemeClr>
              </a:solidFill>
            </a:endParaRPr>
          </a:p>
        </p:txBody>
      </p:sp>
      <p:sp>
        <p:nvSpPr>
          <p:cNvPr id="5" name="Θέση κειμένου 4">
            <a:extLst>
              <a:ext uri="{FF2B5EF4-FFF2-40B4-BE49-F238E27FC236}">
                <a16:creationId xmlns:a16="http://schemas.microsoft.com/office/drawing/2014/main" id="{4C6A56F0-E81A-F5AC-5319-3C1C0D73578A}"/>
              </a:ext>
            </a:extLst>
          </p:cNvPr>
          <p:cNvSpPr>
            <a:spLocks noGrp="1"/>
          </p:cNvSpPr>
          <p:nvPr>
            <p:ph type="body" idx="1"/>
          </p:nvPr>
        </p:nvSpPr>
        <p:spPr/>
        <p:txBody>
          <a:bodyPr>
            <a:normAutofit fontScale="32500" lnSpcReduction="20000"/>
          </a:bodyPr>
          <a:lstStyle/>
          <a:p>
            <a:endParaRPr lang="el-GR" dirty="0"/>
          </a:p>
          <a:p>
            <a:endParaRPr lang="el-GR" dirty="0"/>
          </a:p>
          <a:p>
            <a:r>
              <a:rPr lang="el-GR" dirty="0"/>
              <a:t>Μαυσωλείο </a:t>
            </a:r>
            <a:r>
              <a:rPr lang="el-GR" dirty="0" err="1"/>
              <a:t>Νεύτωνος</a:t>
            </a:r>
            <a:endParaRPr lang="el-GR" dirty="0"/>
          </a:p>
          <a:p>
            <a:endParaRPr lang="el-GR" dirty="0"/>
          </a:p>
        </p:txBody>
      </p:sp>
      <p:pic>
        <p:nvPicPr>
          <p:cNvPr id="1026" name="Picture 2" descr="Εικόνα που περιέχει χώρος λατρείας, Άγιοι τόποι, ιερό, άγαλμα&#10;&#10;Το περιεχόμενο που δημιουργείται από AI ενδέχεται να είναι εσφαλμένο.">
            <a:extLst>
              <a:ext uri="{FF2B5EF4-FFF2-40B4-BE49-F238E27FC236}">
                <a16:creationId xmlns:a16="http://schemas.microsoft.com/office/drawing/2014/main" id="{C32CE906-8F75-3CA3-0785-38C560992E4D}"/>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tretch>
            <a:fillRect/>
          </a:stretch>
        </p:blipFill>
        <p:spPr bwMode="auto">
          <a:xfrm>
            <a:off x="640711" y="2736056"/>
            <a:ext cx="3846599" cy="2763441"/>
          </a:xfrm>
          <a:prstGeom prst="rect">
            <a:avLst/>
          </a:prstGeom>
          <a:noFill/>
          <a:extLst>
            <a:ext uri="{909E8E84-426E-40DD-AFC4-6F175D3DCCD1}">
              <a14:hiddenFill xmlns:a14="http://schemas.microsoft.com/office/drawing/2010/main">
                <a:solidFill>
                  <a:srgbClr val="FFFFFF"/>
                </a:solidFill>
              </a14:hiddenFill>
            </a:ext>
          </a:extLst>
        </p:spPr>
      </p:pic>
      <p:sp>
        <p:nvSpPr>
          <p:cNvPr id="6" name="Θέση κειμένου 5">
            <a:extLst>
              <a:ext uri="{FF2B5EF4-FFF2-40B4-BE49-F238E27FC236}">
                <a16:creationId xmlns:a16="http://schemas.microsoft.com/office/drawing/2014/main" id="{CF7C39C0-FB73-16E7-B5E0-D126554E0CDB}"/>
              </a:ext>
            </a:extLst>
          </p:cNvPr>
          <p:cNvSpPr>
            <a:spLocks noGrp="1"/>
          </p:cNvSpPr>
          <p:nvPr>
            <p:ph type="body" sz="quarter" idx="3"/>
          </p:nvPr>
        </p:nvSpPr>
        <p:spPr/>
        <p:txBody>
          <a:bodyPr>
            <a:normAutofit fontScale="32500" lnSpcReduction="20000"/>
          </a:bodyPr>
          <a:lstStyle/>
          <a:p>
            <a:r>
              <a:rPr lang="el-GR" dirty="0"/>
              <a:t>Τάφος Δαρβίνου</a:t>
            </a:r>
          </a:p>
        </p:txBody>
      </p:sp>
      <p:pic>
        <p:nvPicPr>
          <p:cNvPr id="4" name="Θέση περιεχομένου 3" descr="Εικόνα που περιέχει κείμενο, λουλούδι, γράμμα, τάφος&#10;&#10;Το περιεχόμενο που δημιουργείται από AI ενδέχεται να είναι εσφαλμένο.">
            <a:extLst>
              <a:ext uri="{FF2B5EF4-FFF2-40B4-BE49-F238E27FC236}">
                <a16:creationId xmlns:a16="http://schemas.microsoft.com/office/drawing/2014/main" id="{DF557FEA-4DE3-F98B-ADF2-8D73C9ABEC5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4861168" y="2833260"/>
            <a:ext cx="3848740" cy="2569034"/>
          </a:xfrm>
          <a:prstGeom prst="rect">
            <a:avLst/>
          </a:prstGeom>
          <a:noFill/>
        </p:spPr>
      </p:pic>
    </p:spTree>
    <p:extLst>
      <p:ext uri="{BB962C8B-B14F-4D97-AF65-F5344CB8AC3E}">
        <p14:creationId xmlns:p14="http://schemas.microsoft.com/office/powerpoint/2010/main" val="7408041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a:extLst>
              <a:ext uri="{FF2B5EF4-FFF2-40B4-BE49-F238E27FC236}">
                <a16:creationId xmlns:a16="http://schemas.microsoft.com/office/drawing/2014/main" id="{CEC1023A-E476-AFDB-FE8F-857821753BE2}"/>
              </a:ext>
            </a:extLst>
          </p:cNvPr>
          <p:cNvSpPr>
            <a:spLocks noGrp="1"/>
          </p:cNvSpPr>
          <p:nvPr>
            <p:ph type="title"/>
          </p:nvPr>
        </p:nvSpPr>
        <p:spPr>
          <a:xfrm>
            <a:off x="144888" y="1131094"/>
            <a:ext cx="8999113" cy="994172"/>
          </a:xfrm>
        </p:spPr>
        <p:txBody>
          <a:bodyPr>
            <a:normAutofit fontScale="90000"/>
          </a:bodyPr>
          <a:lstStyle/>
          <a:p>
            <a:r>
              <a:rPr lang="el-GR" dirty="0"/>
              <a:t>Πως μια τέτοια «οπτική» επηρεάζει την πρόσληψη των επιστημονικών ιδεών</a:t>
            </a:r>
          </a:p>
        </p:txBody>
      </p:sp>
      <p:sp>
        <p:nvSpPr>
          <p:cNvPr id="9" name="TextBox 8">
            <a:extLst>
              <a:ext uri="{FF2B5EF4-FFF2-40B4-BE49-F238E27FC236}">
                <a16:creationId xmlns:a16="http://schemas.microsoft.com/office/drawing/2014/main" id="{940CCD34-2CE6-B149-3724-A9FCAC518E5E}"/>
              </a:ext>
            </a:extLst>
          </p:cNvPr>
          <p:cNvSpPr txBox="1"/>
          <p:nvPr/>
        </p:nvSpPr>
        <p:spPr>
          <a:xfrm>
            <a:off x="249382" y="2291034"/>
            <a:ext cx="8118764" cy="3916457"/>
          </a:xfrm>
          <a:prstGeom prst="rect">
            <a:avLst/>
          </a:prstGeom>
          <a:noFill/>
        </p:spPr>
        <p:txBody>
          <a:bodyPr wrap="square" rtlCol="0">
            <a:spAutoFit/>
          </a:bodyPr>
          <a:lstStyle/>
          <a:p>
            <a:pPr lvl="0"/>
            <a:r>
              <a:rPr lang="el-GR" sz="1100" b="1" dirty="0"/>
              <a:t>1. </a:t>
            </a:r>
            <a:r>
              <a:rPr lang="el-GR" b="1" dirty="0"/>
              <a:t>Το κοινωνικό κύρος μπορεί να λειτουργήσει ως «πιστοποιητικό αλήθειας» στη φαντασία του κοινού.</a:t>
            </a:r>
            <a:endParaRPr lang="el-GR" dirty="0"/>
          </a:p>
          <a:p>
            <a:r>
              <a:rPr lang="el-GR" dirty="0"/>
              <a:t>Το Μαυσωλείο του Νεύτωνα ενίσχυσε την αντίληψη ότι το έργο του αντιπροσώπευε </a:t>
            </a:r>
            <a:r>
              <a:rPr lang="el-GR" i="1" dirty="0"/>
              <a:t>βέβαιη, σχεδόν αδιαμφισβήτητη αλήθεια</a:t>
            </a:r>
            <a:r>
              <a:rPr lang="el-GR" dirty="0"/>
              <a:t>. Αντίθετα, οι ιδέες του Δαρβίνου -παρά τη μεταμορφωτική τους δύναμη- αρχικά πλαισιώθηκαν από διαμάχες και αμφισβήτηση. </a:t>
            </a:r>
          </a:p>
          <a:p>
            <a:r>
              <a:rPr lang="el-GR" b="1" dirty="0"/>
              <a:t>2. Οι ιδέες που ευθυγραμμίζονται με τις κυρίαρχες κοινωνικές αξίες δοξάζονται πιο εύκολα - ανεξάρτητα από την προσωπική ηθική του επιστήμονα.</a:t>
            </a:r>
            <a:endParaRPr lang="el-GR" dirty="0"/>
          </a:p>
          <a:p>
            <a:r>
              <a:rPr lang="el-GR" dirty="0"/>
              <a:t>Σήμερα- Υπάρχει αμφισβήτηση της προσωπικής ηθικής του Νεύτωνα  (π.χ. η μυστικότητά του, η αλχημεία, οι διαπροσωπικές συγκρούσεις), ενώ ο Δαρβίνος συχνά απεικονίζεται ως διανοητικά ειλικρινής και προσεκτικός. Ωστόσο, η </a:t>
            </a:r>
            <a:r>
              <a:rPr lang="el-GR" i="1" dirty="0"/>
              <a:t>ιστορική πρόσληψη δεν διέπεται από σύγχρονες ηθικές αξιολογήσεις</a:t>
            </a:r>
            <a:r>
              <a:rPr lang="el-GR" dirty="0"/>
              <a:t>. Το έργο του Νεύτωνα ευθυγραμμίστηκε καλά με μια κοσμοθεωρία που διατηρούσε την κοσμική τάξη και το θεϊκό σχέδιο, ενώ η θεωρία του Δαρβίνου διατάραξε τις ανθρωποκεντρικές και θεολογικές υποθέσεις.</a:t>
            </a:r>
          </a:p>
          <a:p>
            <a:pPr lvl="0"/>
            <a:r>
              <a:rPr lang="el-GR" b="1" dirty="0"/>
              <a:t>3. Οι πρακτικές απόδοσης τιμών επηρεάζουν ενεργά το νόημα της επιστήμης μέσα στην κοινωνία.</a:t>
            </a:r>
            <a:endParaRPr lang="el-GR" dirty="0"/>
          </a:p>
          <a:p>
            <a:r>
              <a:rPr lang="el-GR" dirty="0"/>
              <a:t>Η ταφή σε ένα μέρος όπως το Αβαείο του </a:t>
            </a:r>
            <a:r>
              <a:rPr lang="el-GR" dirty="0" err="1"/>
              <a:t>Γουέστμινστερ</a:t>
            </a:r>
            <a:r>
              <a:rPr lang="el-GR" dirty="0"/>
              <a:t> είναι σαν να λέει στην κοινωνία: </a:t>
            </a:r>
            <a:r>
              <a:rPr lang="el-GR" i="1" dirty="0"/>
              <a:t>«Αυτό το άτομο αντιπροσωπεύει αυτό που είμαστε». </a:t>
            </a:r>
            <a:endParaRPr lang="el-GR" dirty="0"/>
          </a:p>
          <a:p>
            <a:endParaRPr lang="el-GR" sz="1050" dirty="0"/>
          </a:p>
        </p:txBody>
      </p:sp>
    </p:spTree>
    <p:extLst>
      <p:ext uri="{BB962C8B-B14F-4D97-AF65-F5344CB8AC3E}">
        <p14:creationId xmlns:p14="http://schemas.microsoft.com/office/powerpoint/2010/main" val="31401353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17688CE-29DF-EB75-9359-40ABE1C8B417}"/>
              </a:ext>
            </a:extLst>
          </p:cNvPr>
          <p:cNvSpPr>
            <a:spLocks noGrp="1"/>
          </p:cNvSpPr>
          <p:nvPr>
            <p:ph type="title"/>
          </p:nvPr>
        </p:nvSpPr>
        <p:spPr>
          <a:xfrm>
            <a:off x="474784" y="995866"/>
            <a:ext cx="8363342" cy="994172"/>
          </a:xfrm>
        </p:spPr>
        <p:txBody>
          <a:bodyPr>
            <a:normAutofit fontScale="90000"/>
          </a:bodyPr>
          <a:lstStyle/>
          <a:p>
            <a:r>
              <a:rPr lang="el-GR" dirty="0"/>
              <a:t>1. Επιπτώσεις στην Κοινωνιολογία της Επιστήμης: Κοινωνική νομιμοποίηση της γνώσης</a:t>
            </a:r>
          </a:p>
        </p:txBody>
      </p:sp>
      <p:sp>
        <p:nvSpPr>
          <p:cNvPr id="3" name="TextBox 2">
            <a:extLst>
              <a:ext uri="{FF2B5EF4-FFF2-40B4-BE49-F238E27FC236}">
                <a16:creationId xmlns:a16="http://schemas.microsoft.com/office/drawing/2014/main" id="{EBD849E0-0397-F94A-2C78-9B160A85250E}"/>
              </a:ext>
            </a:extLst>
          </p:cNvPr>
          <p:cNvSpPr txBox="1"/>
          <p:nvPr/>
        </p:nvSpPr>
        <p:spPr>
          <a:xfrm>
            <a:off x="474785" y="2584939"/>
            <a:ext cx="8282354" cy="3208571"/>
          </a:xfrm>
          <a:prstGeom prst="rect">
            <a:avLst/>
          </a:prstGeom>
          <a:noFill/>
        </p:spPr>
        <p:txBody>
          <a:bodyPr wrap="square" rtlCol="0">
            <a:spAutoFit/>
          </a:bodyPr>
          <a:lstStyle/>
          <a:p>
            <a:r>
              <a:rPr lang="el-GR" sz="1600" b="1" dirty="0"/>
              <a:t>Κοινωνική νομιμοποίηση της γνώσης</a:t>
            </a:r>
            <a:r>
              <a:rPr lang="el-GR" sz="1600" dirty="0"/>
              <a:t>:</a:t>
            </a:r>
            <a:br>
              <a:rPr lang="el-GR" sz="1600" dirty="0"/>
            </a:br>
            <a:r>
              <a:rPr lang="el-GR" sz="1600" dirty="0"/>
              <a:t>Η περίπτωση των </a:t>
            </a:r>
            <a:r>
              <a:rPr lang="el-GR" sz="1600" dirty="0" err="1"/>
              <a:t>Isaac</a:t>
            </a:r>
            <a:r>
              <a:rPr lang="el-GR" sz="1600" dirty="0"/>
              <a:t> </a:t>
            </a:r>
            <a:r>
              <a:rPr lang="el-GR" sz="1600" dirty="0" err="1"/>
              <a:t>Newton</a:t>
            </a:r>
            <a:r>
              <a:rPr lang="el-GR" sz="1600" dirty="0"/>
              <a:t> και </a:t>
            </a:r>
            <a:r>
              <a:rPr lang="el-GR" sz="1600" dirty="0" err="1"/>
              <a:t>Charles</a:t>
            </a:r>
            <a:r>
              <a:rPr lang="el-GR" sz="1600" dirty="0"/>
              <a:t> </a:t>
            </a:r>
            <a:r>
              <a:rPr lang="el-GR" sz="1600" dirty="0" err="1"/>
              <a:t>Darwin</a:t>
            </a:r>
            <a:r>
              <a:rPr lang="el-GR" sz="1600" dirty="0"/>
              <a:t> δείχνει ότι η επιστήμη δεν αναπτύσσεται σε κοινωνικό κενό. Οι τιμές (π.χ. ταφή στο </a:t>
            </a:r>
            <a:r>
              <a:rPr lang="el-GR" sz="1600" dirty="0" err="1"/>
              <a:t>Westminster</a:t>
            </a:r>
            <a:r>
              <a:rPr lang="el-GR" sz="1600" dirty="0"/>
              <a:t> </a:t>
            </a:r>
            <a:r>
              <a:rPr lang="el-GR" sz="1600" dirty="0" err="1"/>
              <a:t>Abbey</a:t>
            </a:r>
            <a:r>
              <a:rPr lang="el-GR" sz="1600" dirty="0"/>
              <a:t>) λειτουργούν ως μηχανισμοί που αποδίδουν κύρος όχι μόνο στο πρόσωπο αλλά και στη γνώση που παρήγαγε. Η κοινωνία, έτσι, «επικυρώνει» τι θεωρείται έγκυρη επιστήμη.</a:t>
            </a:r>
          </a:p>
          <a:p>
            <a:pPr lvl="0"/>
            <a:r>
              <a:rPr lang="el-GR" sz="1600" b="1" dirty="0"/>
              <a:t>Επιρροή ιδεολογιών και αξιών</a:t>
            </a:r>
            <a:r>
              <a:rPr lang="el-GR" sz="1600" dirty="0"/>
              <a:t>:</a:t>
            </a:r>
            <a:br>
              <a:rPr lang="el-GR" sz="1600" dirty="0"/>
            </a:br>
            <a:r>
              <a:rPr lang="el-GR" sz="1600" dirty="0"/>
              <a:t>Η ευκολότερη αποδοχή του Νεύτωνα συνδέεται με το ότι το έργο του ήταν συμβατό με κυρίαρχες κοσμοθεωρίες (τάξη, θεϊκή αρμονία), ενώ η δαρβινική θεωρία προκάλεσε εντάσεις με θρησκευτικές και ανθρωποκεντρικές αντιλήψεις.</a:t>
            </a:r>
          </a:p>
          <a:p>
            <a:pPr lvl="0"/>
            <a:r>
              <a:rPr lang="el-GR" sz="1600" b="1" dirty="0"/>
              <a:t>Κατασκευή επιστημονικής αυθεντίας</a:t>
            </a:r>
            <a:r>
              <a:rPr lang="el-GR" sz="1600" dirty="0"/>
              <a:t>:</a:t>
            </a:r>
            <a:br>
              <a:rPr lang="el-GR" sz="1600" dirty="0"/>
            </a:br>
            <a:r>
              <a:rPr lang="el-GR" sz="1600" dirty="0"/>
              <a:t>Η κοινωνία «κατασκευάζει» επιστημονικούς ήρωες. Αυτό επηρεάζει ποιοι επιστήμονες προβάλλονται, ποιοι περιθωριοποιούνται και ποια γνώση γίνεται κυρίαρχη.</a:t>
            </a:r>
          </a:p>
          <a:p>
            <a:endParaRPr lang="el-GR" sz="1050" dirty="0"/>
          </a:p>
        </p:txBody>
      </p:sp>
    </p:spTree>
    <p:extLst>
      <p:ext uri="{BB962C8B-B14F-4D97-AF65-F5344CB8AC3E}">
        <p14:creationId xmlns:p14="http://schemas.microsoft.com/office/powerpoint/2010/main" val="25590021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6747764-9A4B-0CD7-4414-8B2694E05C37}"/>
              </a:ext>
            </a:extLst>
          </p:cNvPr>
          <p:cNvSpPr>
            <a:spLocks noGrp="1"/>
          </p:cNvSpPr>
          <p:nvPr>
            <p:ph type="title"/>
          </p:nvPr>
        </p:nvSpPr>
        <p:spPr/>
        <p:txBody>
          <a:bodyPr>
            <a:normAutofit fontScale="90000"/>
          </a:bodyPr>
          <a:lstStyle/>
          <a:p>
            <a:r>
              <a:rPr lang="el-GR" b="1" dirty="0"/>
              <a:t>2. Επιπτώσεις στη Φύση της Επιστήμης (NOS)</a:t>
            </a:r>
            <a:br>
              <a:rPr lang="el-GR" dirty="0"/>
            </a:br>
            <a:endParaRPr lang="el-GR" dirty="0"/>
          </a:p>
        </p:txBody>
      </p:sp>
      <p:sp>
        <p:nvSpPr>
          <p:cNvPr id="3" name="TextBox 2">
            <a:extLst>
              <a:ext uri="{FF2B5EF4-FFF2-40B4-BE49-F238E27FC236}">
                <a16:creationId xmlns:a16="http://schemas.microsoft.com/office/drawing/2014/main" id="{E9B41F51-3D52-C117-C50E-B693E975E942}"/>
              </a:ext>
            </a:extLst>
          </p:cNvPr>
          <p:cNvSpPr txBox="1"/>
          <p:nvPr/>
        </p:nvSpPr>
        <p:spPr>
          <a:xfrm>
            <a:off x="255777" y="1731241"/>
            <a:ext cx="8093319" cy="3854901"/>
          </a:xfrm>
          <a:prstGeom prst="rect">
            <a:avLst/>
          </a:prstGeom>
          <a:noFill/>
        </p:spPr>
        <p:txBody>
          <a:bodyPr wrap="square" rtlCol="0">
            <a:spAutoFit/>
          </a:bodyPr>
          <a:lstStyle/>
          <a:p>
            <a:r>
              <a:rPr lang="el-GR" sz="1800" dirty="0"/>
              <a:t>Το παράδειγμα  φωτίζει βασικές αρχές της NOS:</a:t>
            </a:r>
          </a:p>
          <a:p>
            <a:pPr lvl="0"/>
            <a:r>
              <a:rPr lang="el-GR" sz="1800" b="1" dirty="0"/>
              <a:t>Η επιστήμη είναι κοινωνικά και πολιτισμικά ενσωματωμένη</a:t>
            </a:r>
            <a:br>
              <a:rPr lang="el-GR" sz="1800" dirty="0"/>
            </a:br>
            <a:r>
              <a:rPr lang="el-GR" sz="1800" dirty="0"/>
              <a:t>Η αποδοχή ή η αντίσταση σε μια θεωρία (π.χ. εξέλιξη) εξαρτάται από το κοινωνικό πλαίσιο.</a:t>
            </a:r>
          </a:p>
          <a:p>
            <a:pPr lvl="0"/>
            <a:r>
              <a:rPr lang="el-GR" sz="1800" b="1" dirty="0"/>
              <a:t>Η επιστημονική γνώση δεν είναι πλήρως «ουδέτερη»</a:t>
            </a:r>
            <a:br>
              <a:rPr lang="el-GR" sz="1800" dirty="0"/>
            </a:br>
            <a:r>
              <a:rPr lang="el-GR" sz="1800" dirty="0"/>
              <a:t>Αν και βασίζεται σε δεδομένα, η διάδοσή της και η αποδοχή της επηρεάζονται από </a:t>
            </a:r>
            <a:r>
              <a:rPr lang="el-GR" sz="1800" dirty="0" err="1"/>
              <a:t>εξω</a:t>
            </a:r>
            <a:r>
              <a:rPr lang="el-GR" sz="1800" dirty="0"/>
              <a:t>-επιστημονικούς παράγοντες (θρησκεία, πολιτική, ιδεολογία).</a:t>
            </a:r>
          </a:p>
          <a:p>
            <a:pPr lvl="0"/>
            <a:r>
              <a:rPr lang="el-GR" sz="1800" b="1" dirty="0"/>
              <a:t>Η επιστήμη ως ανθρώπινη δραστηριότητα</a:t>
            </a:r>
            <a:br>
              <a:rPr lang="el-GR" sz="1800" dirty="0"/>
            </a:br>
            <a:r>
              <a:rPr lang="el-GR" sz="1800" dirty="0"/>
              <a:t>Οι επιστήμονες δεν είναι απομονωμένοι «φορείς αλήθειας», αλλά δρουν μέσα σε δίκτυα αναγνώρισης, εξουσίας και κοινωνικών προσδοκιών.</a:t>
            </a:r>
          </a:p>
          <a:p>
            <a:r>
              <a:rPr lang="el-GR" sz="1800" b="1" dirty="0"/>
              <a:t>Διαφορά μεταξύ εγκυρότητας και αποδοχής</a:t>
            </a:r>
            <a:br>
              <a:rPr lang="el-GR" sz="1800" dirty="0"/>
            </a:br>
            <a:r>
              <a:rPr lang="el-GR" sz="1800" dirty="0"/>
              <a:t>Μια θεωρία μπορεί να είναι επιστημονικά ισχυρή (όπως του Δαρβίνου), αλλά να μην γίνεται άμεσα αποδεκτή.</a:t>
            </a:r>
            <a:br>
              <a:rPr lang="el-GR" sz="1050" dirty="0"/>
            </a:br>
            <a:endParaRPr lang="el-GR" sz="1050" dirty="0"/>
          </a:p>
        </p:txBody>
      </p:sp>
    </p:spTree>
    <p:extLst>
      <p:ext uri="{BB962C8B-B14F-4D97-AF65-F5344CB8AC3E}">
        <p14:creationId xmlns:p14="http://schemas.microsoft.com/office/powerpoint/2010/main" val="30643841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0C6BFFA-4271-FD5B-1BB5-08D148E8D113}"/>
              </a:ext>
            </a:extLst>
          </p:cNvPr>
          <p:cNvSpPr>
            <a:spLocks noGrp="1"/>
          </p:cNvSpPr>
          <p:nvPr>
            <p:ph type="title"/>
          </p:nvPr>
        </p:nvSpPr>
        <p:spPr/>
        <p:txBody>
          <a:bodyPr>
            <a:normAutofit fontScale="90000"/>
          </a:bodyPr>
          <a:lstStyle/>
          <a:p>
            <a:r>
              <a:rPr lang="el-GR" b="1" dirty="0"/>
              <a:t>3. Σύνδεση με τη Διδακτική της Επιστήμης</a:t>
            </a:r>
            <a:br>
              <a:rPr lang="el-GR" dirty="0"/>
            </a:br>
            <a:endParaRPr lang="el-GR" dirty="0"/>
          </a:p>
        </p:txBody>
      </p:sp>
      <p:sp>
        <p:nvSpPr>
          <p:cNvPr id="3" name="TextBox 2">
            <a:extLst>
              <a:ext uri="{FF2B5EF4-FFF2-40B4-BE49-F238E27FC236}">
                <a16:creationId xmlns:a16="http://schemas.microsoft.com/office/drawing/2014/main" id="{0C37BA82-4096-B533-F86C-5ADC1650BF22}"/>
              </a:ext>
            </a:extLst>
          </p:cNvPr>
          <p:cNvSpPr txBox="1"/>
          <p:nvPr/>
        </p:nvSpPr>
        <p:spPr>
          <a:xfrm>
            <a:off x="382465" y="2677258"/>
            <a:ext cx="8132885" cy="3701013"/>
          </a:xfrm>
          <a:prstGeom prst="rect">
            <a:avLst/>
          </a:prstGeom>
          <a:noFill/>
        </p:spPr>
        <p:txBody>
          <a:bodyPr wrap="square" rtlCol="0">
            <a:spAutoFit/>
          </a:bodyPr>
          <a:lstStyle/>
          <a:p>
            <a:pPr lvl="0"/>
            <a:r>
              <a:rPr lang="el-GR" sz="2400" dirty="0"/>
              <a:t>Οι μαθητές πρέπει να κατανοήσουν ότι:</a:t>
            </a:r>
          </a:p>
          <a:p>
            <a:pPr marL="557213" lvl="1" indent="-214313">
              <a:buFont typeface="Arial" panose="020B0604020202020204" pitchFamily="34" charset="0"/>
              <a:buChar char="•"/>
            </a:pPr>
            <a:r>
              <a:rPr lang="el-GR" sz="2400" dirty="0"/>
              <a:t>η επιστήμη εξελίσσεται μέσα σε κοινωνικά πλαίσια</a:t>
            </a:r>
          </a:p>
          <a:p>
            <a:pPr marL="557213" lvl="1" indent="-214313">
              <a:buFont typeface="Arial" panose="020B0604020202020204" pitchFamily="34" charset="0"/>
              <a:buChar char="•"/>
            </a:pPr>
            <a:r>
              <a:rPr lang="el-GR" sz="2400" dirty="0"/>
              <a:t>η αποδοχή μιας ιδέας δεν εξαρτάται μόνο από τα δεδομένα</a:t>
            </a:r>
          </a:p>
          <a:p>
            <a:pPr marL="557213" lvl="1" indent="-214313">
              <a:buFont typeface="Arial" panose="020B0604020202020204" pitchFamily="34" charset="0"/>
              <a:buChar char="•"/>
            </a:pPr>
            <a:r>
              <a:rPr lang="el-GR" sz="2400" dirty="0"/>
              <a:t>υπάρχουν ιστορικές συγκρούσεις (όπως στην περίπτωση του Δαρβίνου)</a:t>
            </a:r>
          </a:p>
          <a:p>
            <a:r>
              <a:rPr lang="el-GR" sz="2400" dirty="0"/>
              <a:t>👉 Αυτό ενισχύει μια πιο ώριμη κατανόηση της NOS και αποφεύγει την «μυθοποίηση» της επιστήμης ως απόλυτα αντικειμενικής και γραμμικής διαδικασίας.</a:t>
            </a:r>
          </a:p>
          <a:p>
            <a:endParaRPr lang="el-GR" sz="1050" dirty="0"/>
          </a:p>
        </p:txBody>
      </p:sp>
    </p:spTree>
    <p:extLst>
      <p:ext uri="{BB962C8B-B14F-4D97-AF65-F5344CB8AC3E}">
        <p14:creationId xmlns:p14="http://schemas.microsoft.com/office/powerpoint/2010/main" val="34006386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6" name="Google Shape;166;p25"/>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a:buNone/>
            </a:pPr>
            <a:r>
              <a:rPr lang="el-GR"/>
              <a:t>ΕΠΙΣΤΗΜΟΝΙΚΕΣ ΔΙΑΜΑΧΕΣ: μια ειδική περίπτωση ΙΕ</a:t>
            </a:r>
            <a:endParaRPr/>
          </a:p>
        </p:txBody>
      </p:sp>
      <p:sp>
        <p:nvSpPr>
          <p:cNvPr id="167" name="Google Shape;167;p25"/>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fontScale="85000" lnSpcReduction="20000"/>
          </a:bodyPr>
          <a:lstStyle/>
          <a:p>
            <a:pPr marL="0" lvl="0" indent="0" algn="ctr" rtl="0">
              <a:spcBef>
                <a:spcPts val="0"/>
              </a:spcBef>
              <a:spcAft>
                <a:spcPts val="0"/>
              </a:spcAft>
              <a:buClr>
                <a:srgbClr val="888888"/>
              </a:buClr>
              <a:buSzPct val="100000"/>
              <a:buNone/>
            </a:pPr>
            <a:r>
              <a:rPr lang="el-GR"/>
              <a:t>Τι συνιστά μια Επιστημονική Διαμάχη (ΕΔ) και ποια τα χαρακτηριστικά της; Ποια είναι τα είδη των ΕΔ; Πως η συζήτηση για τις ΕΔ βοηθά τους μαθητές να κατανοήσουν τη «φύση της επιστήμης»;</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p26"/>
          <p:cNvSpPr txBox="1">
            <a:spLocks noGrp="1"/>
          </p:cNvSpPr>
          <p:nvPr>
            <p:ph type="title"/>
          </p:nvPr>
        </p:nvSpPr>
        <p:spPr>
          <a:xfrm>
            <a:off x="0" y="0"/>
            <a:ext cx="9540552" cy="1143000"/>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chemeClr val="dk1"/>
              </a:buClr>
              <a:buSzPct val="100000"/>
              <a:buFont typeface="Calibri"/>
              <a:buNone/>
            </a:pPr>
            <a:r>
              <a:rPr lang="el-GR"/>
              <a:t>Τι συνιστά μια Επιστημονική Διαμάχη (ΕΔ) και ποια τα χαρακτηριστικά της; </a:t>
            </a:r>
            <a:endParaRPr/>
          </a:p>
        </p:txBody>
      </p:sp>
      <p:sp>
        <p:nvSpPr>
          <p:cNvPr id="173" name="Google Shape;173;p26"/>
          <p:cNvSpPr txBox="1"/>
          <p:nvPr/>
        </p:nvSpPr>
        <p:spPr>
          <a:xfrm>
            <a:off x="0" y="1196752"/>
            <a:ext cx="8964488" cy="51090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2800">
                <a:solidFill>
                  <a:schemeClr val="dk1"/>
                </a:solidFill>
                <a:latin typeface="Calibri"/>
                <a:ea typeface="Calibri"/>
                <a:cs typeface="Calibri"/>
                <a:sym typeface="Calibri"/>
              </a:rPr>
              <a:t>ΕΔ είναι μια διαφωνία, που διεξάγεται δημόσια και επίμονα για αρκετό χρονικό διάστημα, πάνω σε θέμα που είναι σημαντικό για μεγάλο μέρος της επιστημονικής κοινότητας. Τα βασικά στοιχεία που την χαρακτηρίζουν:</a:t>
            </a:r>
            <a:endParaRPr/>
          </a:p>
          <a:p>
            <a:pPr marL="0" marR="0" lvl="0" indent="0" algn="l" rtl="0">
              <a:spcBef>
                <a:spcPts val="0"/>
              </a:spcBef>
              <a:spcAft>
                <a:spcPts val="0"/>
              </a:spcAft>
              <a:buNone/>
            </a:pPr>
            <a:r>
              <a:rPr lang="el-GR" sz="2800">
                <a:solidFill>
                  <a:schemeClr val="dk1"/>
                </a:solidFill>
                <a:latin typeface="Calibri"/>
                <a:ea typeface="Calibri"/>
                <a:cs typeface="Calibri"/>
                <a:sym typeface="Calibri"/>
              </a:rPr>
              <a:t>α) Κρατάει για εύλογο χρονικό διάστημα, άρα πρόκειται κυρίως για ιστορικό γεγονός.</a:t>
            </a:r>
            <a:endParaRPr/>
          </a:p>
          <a:p>
            <a:pPr marL="0" marR="0" lvl="0" indent="0" algn="l" rtl="0">
              <a:spcBef>
                <a:spcPts val="0"/>
              </a:spcBef>
              <a:spcAft>
                <a:spcPts val="0"/>
              </a:spcAft>
              <a:buNone/>
            </a:pPr>
            <a:r>
              <a:rPr lang="el-GR" sz="2800">
                <a:solidFill>
                  <a:schemeClr val="dk1"/>
                </a:solidFill>
                <a:latin typeface="Calibri"/>
                <a:ea typeface="Calibri"/>
                <a:cs typeface="Calibri"/>
                <a:sym typeface="Calibri"/>
              </a:rPr>
              <a:t>β) Αντικατοπτρίζει την επιθυμία των εμπλεκόμενων να παρουσιάσουν και να υποστηρίξουν τις απόψεις και θεωρίες τους.</a:t>
            </a:r>
            <a:endParaRPr/>
          </a:p>
          <a:p>
            <a:pPr marL="0" marR="0" lvl="0" indent="0" algn="l" rtl="0">
              <a:spcBef>
                <a:spcPts val="0"/>
              </a:spcBef>
              <a:spcAft>
                <a:spcPts val="0"/>
              </a:spcAft>
              <a:buNone/>
            </a:pPr>
            <a:r>
              <a:rPr lang="el-GR" sz="2800">
                <a:solidFill>
                  <a:schemeClr val="dk1"/>
                </a:solidFill>
                <a:latin typeface="Calibri"/>
                <a:ea typeface="Calibri"/>
                <a:cs typeface="Calibri"/>
                <a:sym typeface="Calibri"/>
              </a:rPr>
              <a:t>γ) Λαμβάνει χώρα δημόσια και, οπωσδήποτε, εμπλέκονται μέλη της επιστημονικής κοινότητας.</a:t>
            </a:r>
            <a:endParaRPr/>
          </a:p>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174" name="Google Shape;174;p26"/>
          <p:cNvPicPr preferRelativeResize="0"/>
          <p:nvPr/>
        </p:nvPicPr>
        <p:blipFill rotWithShape="1">
          <a:blip r:embed="rId3">
            <a:alphaModFix/>
          </a:blip>
          <a:srcRect/>
          <a:stretch/>
        </p:blipFill>
        <p:spPr>
          <a:xfrm>
            <a:off x="4267200" y="3124200"/>
            <a:ext cx="609600" cy="6096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4"/>
                                        </p:tgtEl>
                                        <p:attrNameLst>
                                          <p:attrName>style.visibility</p:attrName>
                                        </p:attrNameLst>
                                      </p:cBhvr>
                                      <p:to>
                                        <p:strVal val="visible"/>
                                      </p:to>
                                    </p:set>
                                    <p:animEffect transition="in" filter="fade">
                                      <p:cBhvr>
                                        <p:cTn id="7" dur="5000"/>
                                        <p:tgtEl>
                                          <p:spTgt spid="1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p2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a:buNone/>
            </a:pPr>
            <a:r>
              <a:rPr lang="el-GR"/>
              <a:t>Ποια είναι τα είδη των ΕΔ;</a:t>
            </a:r>
            <a:endParaRPr/>
          </a:p>
        </p:txBody>
      </p:sp>
      <p:sp>
        <p:nvSpPr>
          <p:cNvPr id="180" name="Google Shape;180;p27"/>
          <p:cNvSpPr txBox="1"/>
          <p:nvPr/>
        </p:nvSpPr>
        <p:spPr>
          <a:xfrm>
            <a:off x="0" y="1318022"/>
            <a:ext cx="9144000" cy="480131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2400">
                <a:solidFill>
                  <a:schemeClr val="dk1"/>
                </a:solidFill>
                <a:latin typeface="Calibri"/>
                <a:ea typeface="Calibri"/>
                <a:cs typeface="Calibri"/>
                <a:sym typeface="Calibri"/>
              </a:rPr>
              <a:t>Μία ΕΔ μπορεί να είναι διαμάχη </a:t>
            </a:r>
            <a:r>
              <a:rPr lang="el-GR" sz="2400" b="1">
                <a:solidFill>
                  <a:schemeClr val="dk1"/>
                </a:solidFill>
                <a:latin typeface="Calibri"/>
                <a:ea typeface="Calibri"/>
                <a:cs typeface="Calibri"/>
                <a:sym typeface="Calibri"/>
              </a:rPr>
              <a:t>γεγονότων</a:t>
            </a:r>
            <a:r>
              <a:rPr lang="el-GR" sz="2400">
                <a:solidFill>
                  <a:schemeClr val="dk1"/>
                </a:solidFill>
                <a:latin typeface="Calibri"/>
                <a:ea typeface="Calibri"/>
                <a:cs typeface="Calibri"/>
                <a:sym typeface="Calibri"/>
              </a:rPr>
              <a:t>, </a:t>
            </a:r>
            <a:r>
              <a:rPr lang="el-GR" sz="2400" b="1">
                <a:solidFill>
                  <a:schemeClr val="dk1"/>
                </a:solidFill>
                <a:latin typeface="Calibri"/>
                <a:ea typeface="Calibri"/>
                <a:cs typeface="Calibri"/>
                <a:sym typeface="Calibri"/>
              </a:rPr>
              <a:t>θεωριών</a:t>
            </a:r>
            <a:r>
              <a:rPr lang="el-GR" sz="2400">
                <a:solidFill>
                  <a:schemeClr val="dk1"/>
                </a:solidFill>
                <a:latin typeface="Calibri"/>
                <a:ea typeface="Calibri"/>
                <a:cs typeface="Calibri"/>
                <a:sym typeface="Calibri"/>
              </a:rPr>
              <a:t>, </a:t>
            </a:r>
            <a:r>
              <a:rPr lang="el-GR" sz="2400" b="1">
                <a:solidFill>
                  <a:schemeClr val="dk1"/>
                </a:solidFill>
                <a:latin typeface="Calibri"/>
                <a:ea typeface="Calibri"/>
                <a:cs typeface="Calibri"/>
                <a:sym typeface="Calibri"/>
              </a:rPr>
              <a:t>αρχών</a:t>
            </a:r>
            <a:r>
              <a:rPr lang="el-GR" sz="2400">
                <a:solidFill>
                  <a:schemeClr val="dk1"/>
                </a:solidFill>
                <a:latin typeface="Calibri"/>
                <a:ea typeface="Calibri"/>
                <a:cs typeface="Calibri"/>
                <a:sym typeface="Calibri"/>
              </a:rPr>
              <a:t> ή και </a:t>
            </a:r>
            <a:r>
              <a:rPr lang="el-GR" sz="2400" b="1">
                <a:solidFill>
                  <a:schemeClr val="dk1"/>
                </a:solidFill>
                <a:latin typeface="Calibri"/>
                <a:ea typeface="Calibri"/>
                <a:cs typeface="Calibri"/>
                <a:sym typeface="Calibri"/>
              </a:rPr>
              <a:t>μεικτή διαμάχη</a:t>
            </a:r>
            <a:r>
              <a:rPr lang="el-GR" sz="2400">
                <a:solidFill>
                  <a:schemeClr val="dk1"/>
                </a:solidFill>
                <a:latin typeface="Calibri"/>
                <a:ea typeface="Calibri"/>
                <a:cs typeface="Calibri"/>
                <a:sym typeface="Calibri"/>
              </a:rPr>
              <a:t>.</a:t>
            </a:r>
            <a:endParaRPr/>
          </a:p>
          <a:p>
            <a:pPr marL="0" marR="0" lvl="0" indent="0" algn="l" rtl="0">
              <a:spcBef>
                <a:spcPts val="0"/>
              </a:spcBef>
              <a:spcAft>
                <a:spcPts val="0"/>
              </a:spcAft>
              <a:buNone/>
            </a:pPr>
            <a:r>
              <a:rPr lang="el-GR" sz="2400">
                <a:solidFill>
                  <a:schemeClr val="dk1"/>
                </a:solidFill>
                <a:latin typeface="Calibri"/>
                <a:ea typeface="Calibri"/>
                <a:cs typeface="Calibri"/>
                <a:sym typeface="Calibri"/>
              </a:rPr>
              <a:t> Σύμφωνα με τον Narasimhan (2001) μια διαμάχη έχει υπόβαθρο, αρχή, μέση, όπου κορυφώνεται και τέλος. Αν και ο τερματισμός είναι μια εξαιρετικά πολύπλοκη υπόθεση.</a:t>
            </a:r>
            <a:endParaRPr/>
          </a:p>
          <a:p>
            <a:pPr marL="0" marR="0" lvl="0" indent="0" algn="l" rtl="0">
              <a:spcBef>
                <a:spcPts val="0"/>
              </a:spcBef>
              <a:spcAft>
                <a:spcPts val="0"/>
              </a:spcAft>
              <a:buNone/>
            </a:pPr>
            <a:r>
              <a:rPr lang="el-GR" sz="2400">
                <a:solidFill>
                  <a:schemeClr val="dk1"/>
                </a:solidFill>
                <a:latin typeface="Calibri"/>
                <a:ea typeface="Calibri"/>
                <a:cs typeface="Calibri"/>
                <a:sym typeface="Calibri"/>
              </a:rPr>
              <a:t>Ο McMullin προσδιόρισε τρεις κυρίως τρόπους τερματισμού, </a:t>
            </a:r>
            <a:endParaRPr/>
          </a:p>
          <a:p>
            <a:pPr marL="0" marR="0" lvl="0" indent="-152400" algn="l" rtl="0">
              <a:spcBef>
                <a:spcPts val="0"/>
              </a:spcBef>
              <a:spcAft>
                <a:spcPts val="0"/>
              </a:spcAft>
              <a:buClr>
                <a:schemeClr val="dk1"/>
              </a:buClr>
              <a:buSzPts val="2400"/>
              <a:buFont typeface="Arial"/>
              <a:buChar char="•"/>
            </a:pPr>
            <a:r>
              <a:rPr lang="el-GR" sz="2400">
                <a:solidFill>
                  <a:schemeClr val="dk1"/>
                </a:solidFill>
                <a:latin typeface="Calibri"/>
                <a:ea typeface="Calibri"/>
                <a:cs typeface="Calibri"/>
                <a:sym typeface="Calibri"/>
              </a:rPr>
              <a:t>την λύση,</a:t>
            </a:r>
            <a:endParaRPr/>
          </a:p>
          <a:p>
            <a:pPr marL="0" marR="0" lvl="0" indent="-152400" algn="l" rtl="0">
              <a:spcBef>
                <a:spcPts val="0"/>
              </a:spcBef>
              <a:spcAft>
                <a:spcPts val="0"/>
              </a:spcAft>
              <a:buClr>
                <a:schemeClr val="dk1"/>
              </a:buClr>
              <a:buSzPts val="2400"/>
              <a:buFont typeface="Arial"/>
              <a:buChar char="•"/>
            </a:pPr>
            <a:r>
              <a:rPr lang="el-GR" sz="2400">
                <a:solidFill>
                  <a:schemeClr val="dk1"/>
                </a:solidFill>
                <a:latin typeface="Calibri"/>
                <a:ea typeface="Calibri"/>
                <a:cs typeface="Calibri"/>
                <a:sym typeface="Calibri"/>
              </a:rPr>
              <a:t>το κλείσιμο και την </a:t>
            </a:r>
            <a:endParaRPr/>
          </a:p>
          <a:p>
            <a:pPr marL="0" marR="0" lvl="0" indent="-152400" algn="l" rtl="0">
              <a:spcBef>
                <a:spcPts val="0"/>
              </a:spcBef>
              <a:spcAft>
                <a:spcPts val="0"/>
              </a:spcAft>
              <a:buClr>
                <a:schemeClr val="dk1"/>
              </a:buClr>
              <a:buSzPts val="2400"/>
              <a:buFont typeface="Arial"/>
              <a:buChar char="•"/>
            </a:pPr>
            <a:r>
              <a:rPr lang="el-GR" sz="2400">
                <a:solidFill>
                  <a:schemeClr val="dk1"/>
                </a:solidFill>
                <a:latin typeface="Calibri"/>
                <a:ea typeface="Calibri"/>
                <a:cs typeface="Calibri"/>
                <a:sym typeface="Calibri"/>
              </a:rPr>
              <a:t>Εγκατάλειψη (αδιέξοδα). </a:t>
            </a:r>
            <a:endParaRPr/>
          </a:p>
          <a:p>
            <a:pPr marL="0" marR="0" lvl="0" indent="0" algn="l" rtl="0">
              <a:spcBef>
                <a:spcPts val="0"/>
              </a:spcBef>
              <a:spcAft>
                <a:spcPts val="0"/>
              </a:spcAft>
              <a:buNone/>
            </a:pPr>
            <a:r>
              <a:rPr lang="el-GR" sz="2400">
                <a:solidFill>
                  <a:schemeClr val="dk1"/>
                </a:solidFill>
                <a:latin typeface="Calibri"/>
                <a:ea typeface="Calibri"/>
                <a:cs typeface="Calibri"/>
                <a:sym typeface="Calibri"/>
              </a:rPr>
              <a:t>Βέβαια αφού οι διαμάχες γίνονται δημόσια η κοινότητα είναι αυτή που θα αποφασίσει για την εγκυρότητα των κριτηρίων αποδοχής ή απόρριψης των θεωριών.</a:t>
            </a:r>
            <a:endParaRPr/>
          </a:p>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sp>
        <p:nvSpPr>
          <p:cNvPr id="185" name="Google Shape;185;p2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a:buNone/>
            </a:pPr>
            <a:r>
              <a:rPr lang="el-GR"/>
              <a:t>Επιστ. Διαμάχες και ΦτΕ</a:t>
            </a:r>
            <a:endParaRPr/>
          </a:p>
        </p:txBody>
      </p:sp>
      <p:sp>
        <p:nvSpPr>
          <p:cNvPr id="186" name="Google Shape;186;p28"/>
          <p:cNvSpPr txBox="1"/>
          <p:nvPr/>
        </p:nvSpPr>
        <p:spPr>
          <a:xfrm>
            <a:off x="0" y="1340768"/>
            <a:ext cx="9144000" cy="3970318"/>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chemeClr val="dk1"/>
              </a:buClr>
              <a:buSzPts val="1800"/>
              <a:buFont typeface="Arial"/>
              <a:buChar char="•"/>
            </a:pPr>
            <a:r>
              <a:rPr lang="el-GR" sz="1800">
                <a:solidFill>
                  <a:schemeClr val="dk1"/>
                </a:solidFill>
                <a:latin typeface="Calibri"/>
                <a:ea typeface="Calibri"/>
                <a:cs typeface="Calibri"/>
                <a:sym typeface="Calibri"/>
              </a:rPr>
              <a:t>Η παρουσίαση “ηρώων” και αυθεντιών της επιστήμης σε μια επιστημονική</a:t>
            </a:r>
            <a:endParaRPr/>
          </a:p>
          <a:p>
            <a:pPr marL="0" marR="0" lvl="0" indent="0" algn="l" rtl="0">
              <a:spcBef>
                <a:spcPts val="0"/>
              </a:spcBef>
              <a:spcAft>
                <a:spcPts val="0"/>
              </a:spcAft>
              <a:buNone/>
            </a:pPr>
            <a:r>
              <a:rPr lang="el-GR" sz="1800">
                <a:solidFill>
                  <a:schemeClr val="dk1"/>
                </a:solidFill>
                <a:latin typeface="Calibri"/>
                <a:ea typeface="Calibri"/>
                <a:cs typeface="Calibri"/>
                <a:sym typeface="Calibri"/>
              </a:rPr>
              <a:t>διαμάχη βοηθά τους μαθητές να αναθεωρήσουν σε μεγάλο βαθμό πολλές από τις ιδέες</a:t>
            </a:r>
            <a:endParaRPr/>
          </a:p>
          <a:p>
            <a:pPr marL="0" marR="0" lvl="0" indent="0" algn="l" rtl="0">
              <a:spcBef>
                <a:spcPts val="0"/>
              </a:spcBef>
              <a:spcAft>
                <a:spcPts val="0"/>
              </a:spcAft>
              <a:buNone/>
            </a:pPr>
            <a:r>
              <a:rPr lang="el-GR" sz="1800">
                <a:solidFill>
                  <a:schemeClr val="dk1"/>
                </a:solidFill>
                <a:latin typeface="Calibri"/>
                <a:ea typeface="Calibri"/>
                <a:cs typeface="Calibri"/>
                <a:sym typeface="Calibri"/>
              </a:rPr>
              <a:t>και τις απόψεις τους πάνω στο θέμα αλλά και για τον συγκεκριμένο επιστήμονα.</a:t>
            </a:r>
            <a:endParaRPr/>
          </a:p>
          <a:p>
            <a:pPr marL="285750" marR="0" lvl="0" indent="-285750" algn="l" rtl="0">
              <a:spcBef>
                <a:spcPts val="0"/>
              </a:spcBef>
              <a:spcAft>
                <a:spcPts val="0"/>
              </a:spcAft>
              <a:buClr>
                <a:schemeClr val="dk1"/>
              </a:buClr>
              <a:buSzPts val="1800"/>
              <a:buFont typeface="Arial"/>
              <a:buChar char="•"/>
            </a:pPr>
            <a:r>
              <a:rPr lang="el-GR" sz="1800">
                <a:solidFill>
                  <a:schemeClr val="dk1"/>
                </a:solidFill>
                <a:latin typeface="Calibri"/>
                <a:ea typeface="Calibri"/>
                <a:cs typeface="Calibri"/>
                <a:sym typeface="Calibri"/>
              </a:rPr>
              <a:t> Παρουσιάζοντας τα επιστημονικά αποτελέσματα ως θέματα διαφωνιών γίνεται</a:t>
            </a:r>
            <a:endParaRPr/>
          </a:p>
          <a:p>
            <a:pPr marL="0" marR="0" lvl="0" indent="0" algn="l" rtl="0">
              <a:spcBef>
                <a:spcPts val="0"/>
              </a:spcBef>
              <a:spcAft>
                <a:spcPts val="0"/>
              </a:spcAft>
              <a:buNone/>
            </a:pPr>
            <a:r>
              <a:rPr lang="el-GR" sz="1800">
                <a:solidFill>
                  <a:schemeClr val="dk1"/>
                </a:solidFill>
                <a:latin typeface="Calibri"/>
                <a:ea typeface="Calibri"/>
                <a:cs typeface="Calibri"/>
                <a:sym typeface="Calibri"/>
              </a:rPr>
              <a:t>η επιστήμη όμοια με άλλες ανθρώπινες διεργασίες που είναι πιο εύκολα κατανοητές.</a:t>
            </a:r>
            <a:endParaRPr/>
          </a:p>
          <a:p>
            <a:pPr marL="0" marR="0" lvl="0" indent="0" algn="l" rtl="0">
              <a:spcBef>
                <a:spcPts val="0"/>
              </a:spcBef>
              <a:spcAft>
                <a:spcPts val="0"/>
              </a:spcAft>
              <a:buNone/>
            </a:pPr>
            <a:r>
              <a:rPr lang="el-GR" sz="1800">
                <a:solidFill>
                  <a:schemeClr val="dk1"/>
                </a:solidFill>
                <a:latin typeface="Calibri"/>
                <a:ea typeface="Calibri"/>
                <a:cs typeface="Calibri"/>
                <a:sym typeface="Calibri"/>
              </a:rPr>
              <a:t>Οι μαθητές συνειδητοποιούν ότι η επιστήμη δεν είναι κάτι ξένο αλλά είναι μία </a:t>
            </a:r>
            <a:r>
              <a:rPr lang="el-GR" sz="1800" u="sng">
                <a:solidFill>
                  <a:schemeClr val="dk1"/>
                </a:solidFill>
                <a:latin typeface="Calibri"/>
                <a:ea typeface="Calibri"/>
                <a:cs typeface="Calibri"/>
                <a:sym typeface="Calibri"/>
              </a:rPr>
              <a:t>συνήθης</a:t>
            </a:r>
            <a:endParaRPr/>
          </a:p>
          <a:p>
            <a:pPr marL="0" marR="0" lvl="0" indent="0" algn="l" rtl="0">
              <a:spcBef>
                <a:spcPts val="0"/>
              </a:spcBef>
              <a:spcAft>
                <a:spcPts val="0"/>
              </a:spcAft>
              <a:buNone/>
            </a:pPr>
            <a:r>
              <a:rPr lang="el-GR" sz="1800" u="sng">
                <a:solidFill>
                  <a:schemeClr val="dk1"/>
                </a:solidFill>
                <a:latin typeface="Calibri"/>
                <a:ea typeface="Calibri"/>
                <a:cs typeface="Calibri"/>
                <a:sym typeface="Calibri"/>
              </a:rPr>
              <a:t>ανθρώπινη δραστηριότητα</a:t>
            </a:r>
            <a:r>
              <a:rPr lang="el-GR" sz="1800">
                <a:solidFill>
                  <a:schemeClr val="dk1"/>
                </a:solidFill>
                <a:latin typeface="Calibri"/>
                <a:ea typeface="Calibri"/>
                <a:cs typeface="Calibri"/>
                <a:sym typeface="Calibri"/>
              </a:rPr>
              <a:t> (όπως πολιτικά ντιμπέιτ, συνεδριάσεις δικαστηρίων κτλ. την οποία όμως μαθαίνουν καλύτερα όταν συμμετέχουν στις δραστηριότητές της με τον ένα ή άλλο τρόπο. </a:t>
            </a:r>
            <a:endParaRPr/>
          </a:p>
          <a:p>
            <a:pPr marL="285750" marR="0" lvl="0" indent="-285750" algn="l" rtl="0">
              <a:spcBef>
                <a:spcPts val="0"/>
              </a:spcBef>
              <a:spcAft>
                <a:spcPts val="0"/>
              </a:spcAft>
              <a:buClr>
                <a:schemeClr val="dk1"/>
              </a:buClr>
              <a:buSzPts val="1800"/>
              <a:buFont typeface="Arial"/>
              <a:buChar char="•"/>
            </a:pPr>
            <a:r>
              <a:rPr lang="el-GR" sz="1800">
                <a:solidFill>
                  <a:schemeClr val="dk1"/>
                </a:solidFill>
                <a:latin typeface="Calibri"/>
                <a:ea typeface="Calibri"/>
                <a:cs typeface="Calibri"/>
                <a:sym typeface="Calibri"/>
              </a:rPr>
              <a:t>Γενικά τέτοιες δραστηριότητες δρουν καταλυτικά στην ανάπτυξη της γνώσης</a:t>
            </a:r>
            <a:endParaRPr/>
          </a:p>
          <a:p>
            <a:pPr marL="0" marR="0" lvl="0" indent="0" algn="l" rtl="0">
              <a:spcBef>
                <a:spcPts val="0"/>
              </a:spcBef>
              <a:spcAft>
                <a:spcPts val="0"/>
              </a:spcAft>
              <a:buNone/>
            </a:pPr>
            <a:r>
              <a:rPr lang="el-GR" sz="1800">
                <a:solidFill>
                  <a:schemeClr val="dk1"/>
                </a:solidFill>
                <a:latin typeface="Calibri"/>
                <a:ea typeface="Calibri"/>
                <a:cs typeface="Calibri"/>
                <a:sym typeface="Calibri"/>
              </a:rPr>
              <a:t>αλλά και στην παροχή νέων γνωστικών εργαλείων στους μαθητές που θα τους βοηθήσει</a:t>
            </a:r>
            <a:endParaRPr/>
          </a:p>
          <a:p>
            <a:pPr marL="0" marR="0" lvl="0" indent="0" algn="l" rtl="0">
              <a:spcBef>
                <a:spcPts val="0"/>
              </a:spcBef>
              <a:spcAft>
                <a:spcPts val="0"/>
              </a:spcAft>
              <a:buNone/>
            </a:pPr>
            <a:r>
              <a:rPr lang="el-GR" sz="1800">
                <a:solidFill>
                  <a:schemeClr val="dk1"/>
                </a:solidFill>
                <a:latin typeface="Calibri"/>
                <a:ea typeface="Calibri"/>
                <a:cs typeface="Calibri"/>
                <a:sym typeface="Calibri"/>
              </a:rPr>
              <a:t>να ερμηνεύσουν τον κόσμο στον οποίο ζουν, αλλά και γιατί όχι, να σχεδιάσουν έναν</a:t>
            </a:r>
            <a:endParaRPr/>
          </a:p>
          <a:p>
            <a:pPr marL="0" marR="0" lvl="0" indent="0" algn="l" rtl="0">
              <a:spcBef>
                <a:spcPts val="0"/>
              </a:spcBef>
              <a:spcAft>
                <a:spcPts val="0"/>
              </a:spcAft>
              <a:buNone/>
            </a:pPr>
            <a:r>
              <a:rPr lang="el-GR" sz="1800">
                <a:solidFill>
                  <a:schemeClr val="dk1"/>
                </a:solidFill>
                <a:latin typeface="Calibri"/>
                <a:ea typeface="Calibri"/>
                <a:cs typeface="Calibri"/>
                <a:sym typeface="Calibri"/>
              </a:rPr>
              <a:t>καλύτερο.</a:t>
            </a:r>
            <a:endParaRPr/>
          </a:p>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2" name="Google Shape;192;p29"/>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a:buNone/>
            </a:pPr>
            <a:r>
              <a:rPr lang="el-GR"/>
              <a:t>ΔΥΟ ΕΝΔΙΑΦΕΡΟΥΣΕΣ ΕΔ ΣΤΗΝ ΙΣΤΟΡΙΑ ΤΗΣ ΒΙΟΛΟΓΙΑΣ</a:t>
            </a:r>
            <a:endParaRPr/>
          </a:p>
        </p:txBody>
      </p:sp>
      <p:sp>
        <p:nvSpPr>
          <p:cNvPr id="193" name="Google Shape;193;p29"/>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fontScale="92500"/>
          </a:bodyPr>
          <a:lstStyle/>
          <a:p>
            <a:pPr marL="514350" lvl="0" indent="-514350" algn="ctr" rtl="0">
              <a:spcBef>
                <a:spcPts val="0"/>
              </a:spcBef>
              <a:spcAft>
                <a:spcPts val="0"/>
              </a:spcAft>
              <a:buClr>
                <a:srgbClr val="888888"/>
              </a:buClr>
              <a:buSzPts val="3200"/>
              <a:buAutoNum type="arabicPeriod"/>
            </a:pPr>
            <a:r>
              <a:rPr lang="el-GR"/>
              <a:t>Η διαμάχη για την Αυτόματη Γένεση</a:t>
            </a:r>
            <a:endParaRPr/>
          </a:p>
          <a:p>
            <a:pPr marL="514350" lvl="0" indent="-514350" algn="ctr" rtl="0">
              <a:spcBef>
                <a:spcPts val="640"/>
              </a:spcBef>
              <a:spcAft>
                <a:spcPts val="0"/>
              </a:spcAft>
              <a:buClr>
                <a:srgbClr val="888888"/>
              </a:buClr>
              <a:buSzPts val="3200"/>
              <a:buAutoNum type="arabicPeriod"/>
            </a:pPr>
            <a:r>
              <a:rPr lang="el-GR" strike="sngStrike"/>
              <a:t>Η διαμάχη για την </a:t>
            </a:r>
            <a:r>
              <a:rPr lang="el-GR" i="1" strike="sngStrike"/>
              <a:t>Biston petularia</a:t>
            </a:r>
            <a:endParaRPr i="1" strike="sngStrike"/>
          </a:p>
        </p:txBody>
      </p:sp>
      <p:pic>
        <p:nvPicPr>
          <p:cNvPr id="194" name="Google Shape;194;p29"/>
          <p:cNvPicPr preferRelativeResize="0"/>
          <p:nvPr/>
        </p:nvPicPr>
        <p:blipFill rotWithShape="1">
          <a:blip r:embed="rId3">
            <a:alphaModFix/>
          </a:blip>
          <a:srcRect/>
          <a:stretch/>
        </p:blipFill>
        <p:spPr>
          <a:xfrm>
            <a:off x="4267200" y="3124200"/>
            <a:ext cx="609600" cy="6096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4"/>
                                        </p:tgtEl>
                                        <p:attrNameLst>
                                          <p:attrName>style.visibility</p:attrName>
                                        </p:attrNameLst>
                                      </p:cBhvr>
                                      <p:to>
                                        <p:strVal val="visible"/>
                                      </p:to>
                                    </p:set>
                                    <p:animEffect transition="in" filter="fade">
                                      <p:cBhvr>
                                        <p:cTn id="7" dur="5000"/>
                                        <p:tgtEl>
                                          <p:spTgt spid="1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30"/>
          <p:cNvSpPr txBox="1">
            <a:spLocks noGrp="1"/>
          </p:cNvSpPr>
          <p:nvPr>
            <p:ph type="title"/>
          </p:nvPr>
        </p:nvSpPr>
        <p:spPr>
          <a:xfrm>
            <a:off x="251520" y="169763"/>
            <a:ext cx="8373616" cy="562074"/>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chemeClr val="dk1"/>
              </a:buClr>
              <a:buSzPct val="100000"/>
              <a:buFont typeface="Calibri"/>
              <a:buNone/>
            </a:pPr>
            <a:r>
              <a:rPr lang="el-GR"/>
              <a:t>Οι πρωταγωνιστές: κοινωνικοί και πολιτικοί παράγοντες στην επιστήμη</a:t>
            </a:r>
            <a:endParaRPr/>
          </a:p>
        </p:txBody>
      </p:sp>
      <p:sp>
        <p:nvSpPr>
          <p:cNvPr id="200" name="Google Shape;200;p30"/>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lnSpcReduction="10000"/>
          </a:bodyPr>
          <a:lstStyle/>
          <a:p>
            <a:pPr marL="342900" lvl="0" indent="-342900" algn="l" rtl="0">
              <a:spcBef>
                <a:spcPts val="0"/>
              </a:spcBef>
              <a:spcAft>
                <a:spcPts val="0"/>
              </a:spcAft>
              <a:buClr>
                <a:schemeClr val="dk1"/>
              </a:buClr>
              <a:buSzPts val="2000"/>
              <a:buChar char="•"/>
            </a:pPr>
            <a:r>
              <a:rPr lang="el-GR" sz="2000"/>
              <a:t>Απ τη μία μεριά ο νεαρός Louis Pasteur ένας ελπιδοφόρος επιστήµονας που βρισκόταν σε συµφωνία µε την επικρατούσα πολιτική, κοινωνική και θρησκευτική ιδεολογία (Καθολικός όπως οι µεσαίες τάξεις του Παρισιού και αντίθετος µε τις θεωρίες του Δαρβίνου). Η συµβολή του στον προσδιορισµό των προβληµάτων στις βιοµηχανίες στις οποίες επιτελούνταν ζυµώσεις, κυρίως στην οινοποιία, και η έρευνά του σε αυτόν τον τοµέα ήταν ευφυής, παράγοντας σηµαντικά οικονοµικά οφέλη. </a:t>
            </a:r>
            <a:endParaRPr/>
          </a:p>
          <a:p>
            <a:pPr marL="342900" lvl="0" indent="-342900" algn="l" rtl="0">
              <a:spcBef>
                <a:spcPts val="400"/>
              </a:spcBef>
              <a:spcAft>
                <a:spcPts val="0"/>
              </a:spcAft>
              <a:buClr>
                <a:schemeClr val="dk1"/>
              </a:buClr>
              <a:buSzPts val="2000"/>
              <a:buChar char="•"/>
            </a:pPr>
            <a:r>
              <a:rPr lang="el-GR" sz="2000"/>
              <a:t>Ο Felix Arquimède Pouchet, από την άλλη, ήταν ένας προτεστάντης, επαρχιακός γιατρός, που πίστευε στο Δαρβίνο, µεγαλύτερης ηλικίας από τον Pasteur.</a:t>
            </a:r>
            <a:endParaRPr/>
          </a:p>
          <a:p>
            <a:pPr marL="342900" lvl="0" indent="-215900" algn="l" rtl="0">
              <a:spcBef>
                <a:spcPts val="400"/>
              </a:spcBef>
              <a:spcAft>
                <a:spcPts val="0"/>
              </a:spcAft>
              <a:buClr>
                <a:schemeClr val="dk1"/>
              </a:buClr>
              <a:buSzPts val="2000"/>
              <a:buNone/>
            </a:pPr>
            <a:endParaRPr sz="2000"/>
          </a:p>
          <a:p>
            <a:pPr marL="0" lvl="0" indent="0" algn="l" rtl="0">
              <a:spcBef>
                <a:spcPts val="400"/>
              </a:spcBef>
              <a:spcAft>
                <a:spcPts val="0"/>
              </a:spcAft>
              <a:buClr>
                <a:schemeClr val="dk1"/>
              </a:buClr>
              <a:buSzPts val="2000"/>
              <a:buNone/>
            </a:pPr>
            <a:r>
              <a:rPr lang="el-GR" sz="2000"/>
              <a:t>Η ΕΠΙΣΤΗΜΗ ΕΙΝΑΙ ΣΕ ΑΠΟΛΥΤΗ ΣΥΝΔΕΣΗ ΜΕ ΤΟΥΣ ΚΟΙΝΩΝΙΚΟΥΣ ΚΑΙ ΠΟΛΙΤΙΚΟΥΣ ΠΑΡΑΓΟΝΤΕΣ! </a:t>
            </a:r>
            <a:endParaRPr/>
          </a:p>
          <a:p>
            <a:pPr marL="0" lvl="0" indent="0" algn="l" rtl="0">
              <a:spcBef>
                <a:spcPts val="400"/>
              </a:spcBef>
              <a:spcAft>
                <a:spcPts val="0"/>
              </a:spcAft>
              <a:buClr>
                <a:schemeClr val="dk1"/>
              </a:buClr>
              <a:buSzPts val="2000"/>
              <a:buNone/>
            </a:pPr>
            <a:r>
              <a:rPr lang="el-GR" sz="2000"/>
              <a:t>Μήπως σας θυμίζει κάτι;;;</a:t>
            </a:r>
            <a:endParaRPr sz="2000"/>
          </a:p>
          <a:p>
            <a:pPr marL="0" lvl="0" indent="0" algn="l" rtl="0">
              <a:spcBef>
                <a:spcPts val="640"/>
              </a:spcBef>
              <a:spcAft>
                <a:spcPts val="0"/>
              </a:spcAft>
              <a:buClr>
                <a:schemeClr val="dk1"/>
              </a:buClr>
              <a:buSzPts val="3200"/>
              <a:buNone/>
            </a:pPr>
            <a:endParaRPr/>
          </a:p>
        </p:txBody>
      </p:sp>
      <p:pic>
        <p:nvPicPr>
          <p:cNvPr id="201" name="Google Shape;201;p30"/>
          <p:cNvPicPr preferRelativeResize="0"/>
          <p:nvPr/>
        </p:nvPicPr>
        <p:blipFill rotWithShape="1">
          <a:blip r:embed="rId3">
            <a:alphaModFix/>
          </a:blip>
          <a:srcRect/>
          <a:stretch/>
        </p:blipFill>
        <p:spPr>
          <a:xfrm>
            <a:off x="4267200" y="3124200"/>
            <a:ext cx="609600" cy="6096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1"/>
                                        </p:tgtEl>
                                        <p:attrNameLst>
                                          <p:attrName>style.visibility</p:attrName>
                                        </p:attrNameLst>
                                      </p:cBhvr>
                                      <p:to>
                                        <p:strVal val="visible"/>
                                      </p:to>
                                    </p:set>
                                    <p:animEffect transition="in" filter="fade">
                                      <p:cBhvr>
                                        <p:cTn id="7" dur="5000"/>
                                        <p:tgtEl>
                                          <p:spTgt spid="2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sp>
        <p:nvSpPr>
          <p:cNvPr id="206" name="Google Shape;206;p31"/>
          <p:cNvSpPr txBox="1">
            <a:spLocks noGrp="1"/>
          </p:cNvSpPr>
          <p:nvPr>
            <p:ph type="title"/>
          </p:nvPr>
        </p:nvSpPr>
        <p:spPr>
          <a:xfrm>
            <a:off x="395536" y="169763"/>
            <a:ext cx="8229600" cy="562074"/>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chemeClr val="dk1"/>
              </a:buClr>
              <a:buSzPct val="100000"/>
              <a:buFont typeface="Calibri"/>
              <a:buNone/>
            </a:pPr>
            <a:r>
              <a:rPr lang="el-GR"/>
              <a:t>Το ζητούμενο και το πείραμα*</a:t>
            </a:r>
            <a:endParaRPr/>
          </a:p>
        </p:txBody>
      </p:sp>
      <p:sp>
        <p:nvSpPr>
          <p:cNvPr id="207" name="Google Shape;207;p31"/>
          <p:cNvSpPr txBox="1">
            <a:spLocks noGrp="1"/>
          </p:cNvSpPr>
          <p:nvPr>
            <p:ph type="body" idx="1"/>
          </p:nvPr>
        </p:nvSpPr>
        <p:spPr>
          <a:xfrm>
            <a:off x="390982" y="1052736"/>
            <a:ext cx="8229600" cy="4525963"/>
          </a:xfrm>
          <a:prstGeom prst="rect">
            <a:avLst/>
          </a:prstGeom>
          <a:noFill/>
          <a:ln>
            <a:noFill/>
          </a:ln>
        </p:spPr>
        <p:txBody>
          <a:bodyPr spcFirstLastPara="1" wrap="square" lIns="91425" tIns="45700" rIns="91425" bIns="45700" anchor="t" anchorCtr="0">
            <a:normAutofit fontScale="62500" lnSpcReduction="20000"/>
          </a:bodyPr>
          <a:lstStyle/>
          <a:p>
            <a:pPr marL="342900" lvl="0" indent="-342900" algn="l" rtl="0">
              <a:spcBef>
                <a:spcPts val="0"/>
              </a:spcBef>
              <a:spcAft>
                <a:spcPts val="0"/>
              </a:spcAft>
              <a:buClr>
                <a:schemeClr val="dk1"/>
              </a:buClr>
              <a:buSzPct val="100000"/>
              <a:buChar char="•"/>
            </a:pPr>
            <a:r>
              <a:rPr lang="el-GR"/>
              <a:t>Η άποψη του Pasteur ήταν ότι η αυτόµατη γένεση δεν ήταν δυνατή και ότι η ζωή θα έπρεπε πάντα να προέρχεται από κάποιον προγονικό οργανισµό. Προετοίµαζε διάλυµα µε θρεπτικά συστατικά, το αποστείρωνε και άφηνε τον επίσης αποστειρωμένο αέρα να εισέλθει: στις περισσότερες περιπτώσεις δεν δημιουργούνταν κανένας µικροοργανισµός. Εάν δημιουργούνταν, θεωρούσε ότι η αποστείρωση ήταν ελαττωματική. </a:t>
            </a:r>
            <a:endParaRPr/>
          </a:p>
          <a:p>
            <a:pPr marL="342900" lvl="0" indent="-342900" algn="l" rtl="0">
              <a:spcBef>
                <a:spcPts val="400"/>
              </a:spcBef>
              <a:spcAft>
                <a:spcPts val="0"/>
              </a:spcAft>
              <a:buClr>
                <a:schemeClr val="dk1"/>
              </a:buClr>
              <a:buSzPct val="100000"/>
              <a:buChar char="•"/>
            </a:pPr>
            <a:r>
              <a:rPr lang="el-GR"/>
              <a:t>Ο Felix Arquimède Pouchet: Βάσισε την άποψη του σε πειράµατα που ήταν πανοµοιότυπα µε εκείνα του Pasteur: προετοίµαζε ένα εκχύλισµα από άχυρα, το αποστείρωνε και άφηνε και αυτός αποστειρωµένο αέρα να εισέλθει. Στις περισσότερες περιπτώσεις δηµιουργούνταν µικροοργανισµοί. Εάν αυτό δεν συνέβαινε, θεωρούσε ότι οι συνθήκες στις οποίες ο αέρας είχε αποστειρωθεί τον είχαν κάνει να χάσει τις ειδικές του ιδιότητές, όπως την ικανότητα για τη διατήρηση της ζωής. </a:t>
            </a:r>
            <a:endParaRPr/>
          </a:p>
          <a:p>
            <a:pPr marL="0" lvl="0" indent="0" algn="l" rtl="0">
              <a:spcBef>
                <a:spcPts val="400"/>
              </a:spcBef>
              <a:spcAft>
                <a:spcPts val="0"/>
              </a:spcAft>
              <a:buClr>
                <a:schemeClr val="dk1"/>
              </a:buClr>
              <a:buSzPct val="100000"/>
              <a:buNone/>
            </a:pPr>
            <a:endParaRPr/>
          </a:p>
          <a:p>
            <a:pPr marL="0" lvl="0" indent="0" algn="l" rtl="0">
              <a:spcBef>
                <a:spcPts val="400"/>
              </a:spcBef>
              <a:spcAft>
                <a:spcPts val="0"/>
              </a:spcAft>
              <a:buClr>
                <a:schemeClr val="dk1"/>
              </a:buClr>
              <a:buSzPct val="100000"/>
              <a:buNone/>
            </a:pPr>
            <a:r>
              <a:rPr lang="el-GR"/>
              <a:t>*Το ίδιο πείραμα – διαφορετικά συμπεράσματα: Οι παρατηρήσεις = φορτισμένες από τη θεωρία.</a:t>
            </a:r>
            <a:endParaRPr/>
          </a:p>
          <a:p>
            <a:pPr marL="0" lvl="0" indent="0" algn="l" rtl="0">
              <a:spcBef>
                <a:spcPts val="400"/>
              </a:spcBef>
              <a:spcAft>
                <a:spcPts val="0"/>
              </a:spcAft>
              <a:buClr>
                <a:schemeClr val="dk1"/>
              </a:buClr>
              <a:buSzPct val="100000"/>
              <a:buNone/>
            </a:pPr>
            <a:endParaRPr/>
          </a:p>
        </p:txBody>
      </p:sp>
      <p:pic>
        <p:nvPicPr>
          <p:cNvPr id="208" name="Google Shape;208;p31"/>
          <p:cNvPicPr preferRelativeResize="0"/>
          <p:nvPr/>
        </p:nvPicPr>
        <p:blipFill rotWithShape="1">
          <a:blip r:embed="rId3">
            <a:alphaModFix/>
          </a:blip>
          <a:srcRect/>
          <a:stretch/>
        </p:blipFill>
        <p:spPr>
          <a:xfrm>
            <a:off x="4267200" y="3124200"/>
            <a:ext cx="609600" cy="6096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8"/>
                                        </p:tgtEl>
                                        <p:attrNameLst>
                                          <p:attrName>style.visibility</p:attrName>
                                        </p:attrNameLst>
                                      </p:cBhvr>
                                      <p:to>
                                        <p:strVal val="visible"/>
                                      </p:to>
                                    </p:set>
                                    <p:animEffect transition="in" filter="fade">
                                      <p:cBhvr>
                                        <p:cTn id="7" dur="5000"/>
                                        <p:tgtEl>
                                          <p:spTgt spid="2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sp>
        <p:nvSpPr>
          <p:cNvPr id="213" name="Google Shape;213;p32"/>
          <p:cNvSpPr/>
          <p:nvPr/>
        </p:nvSpPr>
        <p:spPr>
          <a:xfrm>
            <a:off x="0" y="0"/>
            <a:ext cx="9144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14" name="Google Shape;214;p32"/>
          <p:cNvSpPr/>
          <p:nvPr/>
        </p:nvSpPr>
        <p:spPr>
          <a:xfrm>
            <a:off x="0" y="0"/>
            <a:ext cx="9141714"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15" name="Google Shape;215;p32"/>
          <p:cNvSpPr/>
          <p:nvPr/>
        </p:nvSpPr>
        <p:spPr>
          <a:xfrm rot="5400000" flipH="1">
            <a:off x="-1914813" y="1914812"/>
            <a:ext cx="6858000" cy="3028377"/>
          </a:xfrm>
          <a:prstGeom prst="rect">
            <a:avLst/>
          </a:prstGeom>
          <a:gradFill>
            <a:gsLst>
              <a:gs pos="0">
                <a:srgbClr val="000000"/>
              </a:gs>
              <a:gs pos="8000">
                <a:srgbClr val="000000"/>
              </a:gs>
              <a:gs pos="100000">
                <a:srgbClr val="366092"/>
              </a:gs>
            </a:gsLst>
            <a:lin ang="30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16" name="Google Shape;216;p32"/>
          <p:cNvSpPr/>
          <p:nvPr/>
        </p:nvSpPr>
        <p:spPr>
          <a:xfrm rot="5400000" flipH="1">
            <a:off x="-1914814" y="1924949"/>
            <a:ext cx="6857999" cy="3028379"/>
          </a:xfrm>
          <a:prstGeom prst="rect">
            <a:avLst/>
          </a:prstGeom>
          <a:gradFill>
            <a:gsLst>
              <a:gs pos="0">
                <a:srgbClr val="000000">
                  <a:alpha val="0"/>
                </a:srgbClr>
              </a:gs>
              <a:gs pos="99000">
                <a:srgbClr val="4F81BD">
                  <a:alpha val="45882"/>
                </a:srgbClr>
              </a:gs>
              <a:gs pos="100000">
                <a:srgbClr val="4F81BD">
                  <a:alpha val="45882"/>
                </a:srgbClr>
              </a:gs>
            </a:gsLst>
            <a:lin ang="18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17" name="Google Shape;217;p32"/>
          <p:cNvSpPr/>
          <p:nvPr/>
        </p:nvSpPr>
        <p:spPr>
          <a:xfrm rot="5400000" flipH="1">
            <a:off x="263195" y="4092815"/>
            <a:ext cx="2501979" cy="3028381"/>
          </a:xfrm>
          <a:prstGeom prst="rect">
            <a:avLst/>
          </a:prstGeom>
          <a:gradFill>
            <a:gsLst>
              <a:gs pos="0">
                <a:srgbClr val="4F81BD">
                  <a:alpha val="29019"/>
                </a:srgbClr>
              </a:gs>
              <a:gs pos="2000">
                <a:srgbClr val="4F81BD">
                  <a:alpha val="29019"/>
                </a:srgbClr>
              </a:gs>
              <a:gs pos="100000">
                <a:srgbClr val="000000">
                  <a:alpha val="30196"/>
                </a:srgbClr>
              </a:gs>
            </a:gsLst>
            <a:lin ang="78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18" name="Google Shape;218;p32"/>
          <p:cNvSpPr/>
          <p:nvPr/>
        </p:nvSpPr>
        <p:spPr>
          <a:xfrm rot="-964587">
            <a:off x="-376302" y="969718"/>
            <a:ext cx="2925267" cy="4178958"/>
          </a:xfrm>
          <a:custGeom>
            <a:avLst/>
            <a:gdLst/>
            <a:ahLst/>
            <a:cxnLst/>
            <a:rect l="l" t="t" r="r" b="b"/>
            <a:pathLst>
              <a:path w="3900357" h="4178958" extrusionOk="0">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0">
                <a:srgbClr val="000000">
                  <a:alpha val="0"/>
                </a:srgbClr>
              </a:gs>
              <a:gs pos="29000">
                <a:srgbClr val="000000">
                  <a:alpha val="0"/>
                </a:srgbClr>
              </a:gs>
              <a:gs pos="100000">
                <a:srgbClr val="4F81BD">
                  <a:alpha val="43137"/>
                </a:srgbClr>
              </a:gs>
            </a:gsLst>
            <a:lin ang="18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19" name="Google Shape;219;p32"/>
          <p:cNvSpPr/>
          <p:nvPr/>
        </p:nvSpPr>
        <p:spPr>
          <a:xfrm rot="5400000" flipH="1">
            <a:off x="-1914820" y="1904672"/>
            <a:ext cx="6858003" cy="3028376"/>
          </a:xfrm>
          <a:prstGeom prst="rect">
            <a:avLst/>
          </a:prstGeom>
          <a:gradFill>
            <a:gsLst>
              <a:gs pos="0">
                <a:srgbClr val="000000">
                  <a:alpha val="0"/>
                </a:srgbClr>
              </a:gs>
              <a:gs pos="99000">
                <a:srgbClr val="93B3D7">
                  <a:alpha val="10980"/>
                </a:srgbClr>
              </a:gs>
              <a:gs pos="100000">
                <a:srgbClr val="93B3D7">
                  <a:alpha val="10980"/>
                </a:srgbClr>
              </a:gs>
            </a:gsLst>
            <a:lin ang="72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20" name="Google Shape;220;p32"/>
          <p:cNvSpPr txBox="1">
            <a:spLocks noGrp="1"/>
          </p:cNvSpPr>
          <p:nvPr>
            <p:ph type="title"/>
          </p:nvPr>
        </p:nvSpPr>
        <p:spPr>
          <a:xfrm>
            <a:off x="350041" y="586855"/>
            <a:ext cx="1701679" cy="3387497"/>
          </a:xfrm>
          <a:prstGeom prst="rect">
            <a:avLst/>
          </a:prstGeom>
          <a:noFill/>
          <a:ln>
            <a:noFill/>
          </a:ln>
        </p:spPr>
        <p:txBody>
          <a:bodyPr spcFirstLastPara="1" wrap="square" lIns="91425" tIns="45700" rIns="91425" bIns="45700" anchor="b" anchorCtr="0">
            <a:normAutofit/>
          </a:bodyPr>
          <a:lstStyle/>
          <a:p>
            <a:pPr marL="0" lvl="0" indent="0" algn="r" rtl="0">
              <a:lnSpc>
                <a:spcPct val="90000"/>
              </a:lnSpc>
              <a:spcBef>
                <a:spcPts val="0"/>
              </a:spcBef>
              <a:spcAft>
                <a:spcPts val="0"/>
              </a:spcAft>
              <a:buClr>
                <a:srgbClr val="FFFFFF"/>
              </a:buClr>
              <a:buSzPts val="3500"/>
              <a:buFont typeface="Calibri"/>
              <a:buNone/>
            </a:pPr>
            <a:r>
              <a:rPr lang="el-GR" sz="3500">
                <a:solidFill>
                  <a:srgbClr val="FFFFFF"/>
                </a:solidFill>
                <a:latin typeface="Calibri"/>
                <a:ea typeface="Calibri"/>
                <a:cs typeface="Calibri"/>
                <a:sym typeface="Calibri"/>
              </a:rPr>
              <a:t>Pouchet vs  Pasteur</a:t>
            </a:r>
            <a:endParaRPr/>
          </a:p>
        </p:txBody>
      </p:sp>
      <p:sp>
        <p:nvSpPr>
          <p:cNvPr id="221" name="Google Shape;221;p32"/>
          <p:cNvSpPr/>
          <p:nvPr/>
        </p:nvSpPr>
        <p:spPr>
          <a:xfrm>
            <a:off x="3607694" y="649480"/>
            <a:ext cx="4916510" cy="5546047"/>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chemeClr val="dk1"/>
              </a:buClr>
              <a:buSzPts val="1050"/>
              <a:buFont typeface="Arial"/>
              <a:buChar char="•"/>
            </a:pPr>
            <a:r>
              <a:rPr lang="el-GR" sz="1050">
                <a:solidFill>
                  <a:schemeClr val="dk1"/>
                </a:solidFill>
                <a:latin typeface="Calibri"/>
                <a:ea typeface="Calibri"/>
                <a:cs typeface="Calibri"/>
                <a:sym typeface="Calibri"/>
              </a:rPr>
              <a:t>Η αντιπαράθεση διήρκεσε έξι χρόνια (από το 1858 έως το 1864). Τρεις κριτικές επιτροπές συστάθηκαν για να αποφασίσουν ποιος από τους δύο επιστήμονες είχε δίκιο. Ο Pasteur είχε διάφορες ευκαιρίες για να πείσει το κοινό ότι το πείραμά του αποδείκνυε ότι η ζωή δεν γεννιόταν αυτόματα, ενώ ο Pouchet δεν είχε ποτέ τέτοιες ευκαιρίες. Σε τρεις περιπτώσεις η κριτική επιτροπή ευνόησε τον Pasteur ενώ το πείραμα του Pouchet ποτέ δεν θεωρήθηκε σοβαρό.</a:t>
            </a:r>
            <a:endParaRPr/>
          </a:p>
          <a:p>
            <a:pPr marL="0" marR="0" lvl="0" indent="0" algn="l" rtl="0">
              <a:lnSpc>
                <a:spcPct val="90000"/>
              </a:lnSpc>
              <a:spcBef>
                <a:spcPts val="600"/>
              </a:spcBef>
              <a:spcAft>
                <a:spcPts val="0"/>
              </a:spcAft>
              <a:buClr>
                <a:schemeClr val="dk1"/>
              </a:buClr>
              <a:buSzPts val="1050"/>
              <a:buFont typeface="Arial"/>
              <a:buChar char="•"/>
            </a:pPr>
            <a:r>
              <a:rPr lang="el-GR" sz="1050" b="1" u="sng">
                <a:solidFill>
                  <a:schemeClr val="dk1"/>
                </a:solidFill>
                <a:latin typeface="Calibri"/>
                <a:ea typeface="Calibri"/>
                <a:cs typeface="Calibri"/>
                <a:sym typeface="Calibri"/>
              </a:rPr>
              <a:t>Ούτε μπόρεσε ποτέ ο Pouchet να πείσει τον Pasteur να πραγματοποιήσει τα πειράματά του με εκχύλισμα από άχυρα… επειδή σε αυτό το εκχύλισμα οι μικροοργανισμοί όντως εμφανίζονταν ακόμα και μετά από την αποστείρωση! Αργότερα ανακαλύφθηκε ότι αυτό συνέβαινε γιατί υπήρχαν ανθεκτικές μορφές βακτηρίων που δεν πέθαιναν με την αποστείρωση.</a:t>
            </a:r>
            <a:endParaRPr/>
          </a:p>
          <a:p>
            <a:pPr marL="0" marR="0" lvl="0" indent="0" algn="l" rtl="0">
              <a:lnSpc>
                <a:spcPct val="90000"/>
              </a:lnSpc>
              <a:spcBef>
                <a:spcPts val="600"/>
              </a:spcBef>
              <a:spcAft>
                <a:spcPts val="0"/>
              </a:spcAft>
              <a:buClr>
                <a:schemeClr val="dk1"/>
              </a:buClr>
              <a:buSzPts val="1000"/>
              <a:buFont typeface="Arial"/>
              <a:buChar char="•"/>
            </a:pPr>
            <a:r>
              <a:rPr lang="el-GR" sz="1000">
                <a:solidFill>
                  <a:schemeClr val="dk1"/>
                </a:solidFill>
                <a:latin typeface="Calibri"/>
                <a:ea typeface="Calibri"/>
                <a:cs typeface="Calibri"/>
                <a:sym typeface="Calibri"/>
              </a:rPr>
              <a:t>Η μελέτη των κειμένων βοηθάει στο να γίνει φανερό πως</a:t>
            </a:r>
            <a:r>
              <a:rPr lang="el-GR" sz="1000" b="0" i="0" u="none" strike="noStrike" cap="none">
                <a:solidFill>
                  <a:schemeClr val="dk1"/>
                </a:solidFill>
                <a:latin typeface="Calibri"/>
                <a:ea typeface="Calibri"/>
                <a:cs typeface="Calibri"/>
                <a:sym typeface="Calibri"/>
              </a:rPr>
              <a:t> εμπλέκονταν πολλοί περισσότεροι παράγοντες, όπως κοινωνικοί παράγοντες (που αντιστοιχούν στην καθολική μεσαία τάξη του Παρισιού που θαύμαζε τον Pasteur και θεωρούσε τον Pouchet έναν επαρχιακό γιατρό αμφιβόλων πεποιθήσεων εξαιτίας του γεγονότος ότι ήταν προτεστάντης και οπαδός του Δαρβίνου) και πολιτικοί παράγοντες (για παράδειγμα ο αυξανόμενος ανταγωνισμός προς την ακμάζουσα επιστήμη στη Γερμανία), οι οποίοι είχαν σημαντικό ρόλο στη διαμάχη. </a:t>
            </a:r>
            <a:endParaRPr/>
          </a:p>
          <a:p>
            <a:pPr marL="0" marR="0" lvl="0" indent="0" algn="l" rtl="0">
              <a:lnSpc>
                <a:spcPct val="90000"/>
              </a:lnSpc>
              <a:spcBef>
                <a:spcPts val="600"/>
              </a:spcBef>
              <a:spcAft>
                <a:spcPts val="0"/>
              </a:spcAft>
              <a:buClr>
                <a:schemeClr val="dk1"/>
              </a:buClr>
              <a:buSzPts val="1050"/>
              <a:buFont typeface="Arial"/>
              <a:buChar char="•"/>
            </a:pPr>
            <a:r>
              <a:rPr lang="el-GR" sz="1050" b="0" i="0" u="none" strike="noStrike" cap="none">
                <a:solidFill>
                  <a:schemeClr val="dk1"/>
                </a:solidFill>
                <a:latin typeface="Calibri"/>
                <a:ea typeface="Calibri"/>
                <a:cs typeface="Calibri"/>
                <a:sym typeface="Calibri"/>
              </a:rPr>
              <a:t>Η πρόσβαση σε μέσα επικοινωνίας κατέστη επίσης σημαντική: ο Pasteur είχε την ευκαιρία να εξηγήσει τις ιδέες του σε συνέδρια και διαλέξεις με μεγάλο κοινό στο Παρίσι ενώ στον Pouchet δεν δόθηκε ποτέ μια παρόμοια ευκαιρία. Δεν υπάρχει καμία αμφιβολία ότι η εφαρμογή των ιδεών του Pasteur στην πρόληψη των μολύνσεων τον ευνόησε και συνέβαλε στην αγνόηση των πειραματικών επιχειρημάτων του Pouchet.</a:t>
            </a:r>
            <a:endParaRPr/>
          </a:p>
          <a:p>
            <a:pPr marL="0" marR="0" lvl="0" indent="0" algn="l" rtl="0">
              <a:lnSpc>
                <a:spcPct val="90000"/>
              </a:lnSpc>
              <a:spcBef>
                <a:spcPts val="600"/>
              </a:spcBef>
              <a:spcAft>
                <a:spcPts val="0"/>
              </a:spcAft>
              <a:buClr>
                <a:schemeClr val="dk1"/>
              </a:buClr>
              <a:buSzPts val="1050"/>
              <a:buFont typeface="Arial"/>
              <a:buChar char="•"/>
            </a:pPr>
            <a:r>
              <a:rPr lang="el-GR" sz="1050" b="0" i="0" u="none" strike="noStrike" cap="none">
                <a:solidFill>
                  <a:schemeClr val="dk1"/>
                </a:solidFill>
                <a:latin typeface="Calibri"/>
                <a:ea typeface="Calibri"/>
                <a:cs typeface="Calibri"/>
                <a:sym typeface="Calibri"/>
              </a:rPr>
              <a:t>Αυτό που εκπλήσσει περισσότερο τους φοιτητές μας κατά την εμβάθυνση και κατά την κατανόηση της πολυπλοκότητας αυτής της συζήτησης είναι ότι και ο Pouchet και ο Pasteur αν και βασίστηκαν σε πειράματα που πραγματοποιήθηκαν με τις ίδιες προφυλάξεις και την ίδια αυστηρότητα, ερμήνευαν τα λανθασμένα αποτελέσματα που προέκυπταν κάθε τόσο με διαφορετικό τρόπο. </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26"/>
        <p:cNvGrpSpPr/>
        <p:nvPr/>
      </p:nvGrpSpPr>
      <p:grpSpPr>
        <a:xfrm>
          <a:off x="0" y="0"/>
          <a:ext cx="0" cy="0"/>
          <a:chOff x="0" y="0"/>
          <a:chExt cx="0" cy="0"/>
        </a:xfrm>
      </p:grpSpPr>
      <p:sp>
        <p:nvSpPr>
          <p:cNvPr id="227" name="Google Shape;227;p33"/>
          <p:cNvSpPr/>
          <p:nvPr/>
        </p:nvSpPr>
        <p:spPr>
          <a:xfrm>
            <a:off x="0" y="0"/>
            <a:ext cx="9141714"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28" name="Google Shape;228;p33"/>
          <p:cNvSpPr txBox="1">
            <a:spLocks noGrp="1"/>
          </p:cNvSpPr>
          <p:nvPr>
            <p:ph type="title"/>
          </p:nvPr>
        </p:nvSpPr>
        <p:spPr>
          <a:xfrm>
            <a:off x="630936" y="548640"/>
            <a:ext cx="2700645" cy="5431536"/>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2900"/>
              <a:buFont typeface="Calibri"/>
              <a:buNone/>
            </a:pPr>
            <a:r>
              <a:rPr lang="el-GR" sz="2900">
                <a:solidFill>
                  <a:schemeClr val="dk1"/>
                </a:solidFill>
                <a:latin typeface="Calibri"/>
                <a:ea typeface="Calibri"/>
                <a:cs typeface="Calibri"/>
                <a:sym typeface="Calibri"/>
              </a:rPr>
              <a:t>Η κατάληξη: Δύο λαθεμένα συμπεράσματα που θα μπορούσαν να είναι αλήθειες!</a:t>
            </a:r>
            <a:endParaRPr/>
          </a:p>
        </p:txBody>
      </p:sp>
      <p:sp>
        <p:nvSpPr>
          <p:cNvPr id="229" name="Google Shape;229;p33"/>
          <p:cNvSpPr/>
          <p:nvPr/>
        </p:nvSpPr>
        <p:spPr>
          <a:xfrm rot="5400000">
            <a:off x="1347917" y="3261001"/>
            <a:ext cx="4480560" cy="13716"/>
          </a:xfrm>
          <a:custGeom>
            <a:avLst/>
            <a:gdLst/>
            <a:ahLst/>
            <a:cxnLst/>
            <a:rect l="l" t="t" r="r" b="b"/>
            <a:pathLst>
              <a:path w="4480560" h="13716" fill="none" extrusionOk="0">
                <a:moveTo>
                  <a:pt x="0" y="0"/>
                </a:moveTo>
                <a:cubicBezTo>
                  <a:pt x="267574" y="14606"/>
                  <a:pt x="338605" y="-40"/>
                  <a:pt x="595274" y="0"/>
                </a:cubicBezTo>
                <a:cubicBezTo>
                  <a:pt x="856171" y="-2198"/>
                  <a:pt x="863435" y="-13333"/>
                  <a:pt x="1100938" y="0"/>
                </a:cubicBezTo>
                <a:cubicBezTo>
                  <a:pt x="1340270" y="17713"/>
                  <a:pt x="1418448" y="-18893"/>
                  <a:pt x="1651406" y="0"/>
                </a:cubicBezTo>
                <a:cubicBezTo>
                  <a:pt x="1875387" y="1627"/>
                  <a:pt x="2153037" y="22688"/>
                  <a:pt x="2336292" y="0"/>
                </a:cubicBezTo>
                <a:cubicBezTo>
                  <a:pt x="2522206" y="-4211"/>
                  <a:pt x="2718333" y="34959"/>
                  <a:pt x="2931566" y="0"/>
                </a:cubicBezTo>
                <a:cubicBezTo>
                  <a:pt x="3137043" y="-17106"/>
                  <a:pt x="3304331" y="1415"/>
                  <a:pt x="3482035" y="0"/>
                </a:cubicBezTo>
                <a:cubicBezTo>
                  <a:pt x="3649837" y="-24078"/>
                  <a:pt x="4010577" y="-51921"/>
                  <a:pt x="4480560" y="0"/>
                </a:cubicBezTo>
                <a:cubicBezTo>
                  <a:pt x="4480642" y="3611"/>
                  <a:pt x="4480510" y="9346"/>
                  <a:pt x="4480560" y="13716"/>
                </a:cubicBezTo>
                <a:cubicBezTo>
                  <a:pt x="4305601" y="36948"/>
                  <a:pt x="4025154" y="21890"/>
                  <a:pt x="3840480" y="13716"/>
                </a:cubicBezTo>
                <a:cubicBezTo>
                  <a:pt x="3668919" y="-16903"/>
                  <a:pt x="3556555" y="-17246"/>
                  <a:pt x="3290011" y="13716"/>
                </a:cubicBezTo>
                <a:cubicBezTo>
                  <a:pt x="2991827" y="13600"/>
                  <a:pt x="2862038" y="-27094"/>
                  <a:pt x="2560320" y="13716"/>
                </a:cubicBezTo>
                <a:cubicBezTo>
                  <a:pt x="2273396" y="32804"/>
                  <a:pt x="2159701" y="35426"/>
                  <a:pt x="1965046" y="13716"/>
                </a:cubicBezTo>
                <a:cubicBezTo>
                  <a:pt x="1785994" y="24616"/>
                  <a:pt x="1686680" y="47748"/>
                  <a:pt x="1459382" y="13716"/>
                </a:cubicBezTo>
                <a:cubicBezTo>
                  <a:pt x="1260610" y="398"/>
                  <a:pt x="913962" y="26960"/>
                  <a:pt x="774497" y="13716"/>
                </a:cubicBezTo>
                <a:cubicBezTo>
                  <a:pt x="689426" y="-2719"/>
                  <a:pt x="378264" y="1751"/>
                  <a:pt x="0" y="13716"/>
                </a:cubicBezTo>
                <a:cubicBezTo>
                  <a:pt x="-173" y="8371"/>
                  <a:pt x="-387" y="6213"/>
                  <a:pt x="0" y="0"/>
                </a:cubicBezTo>
                <a:close/>
              </a:path>
              <a:path w="4480560" h="13716" extrusionOk="0">
                <a:moveTo>
                  <a:pt x="0" y="0"/>
                </a:moveTo>
                <a:cubicBezTo>
                  <a:pt x="290844" y="5546"/>
                  <a:pt x="318443" y="10543"/>
                  <a:pt x="595274" y="0"/>
                </a:cubicBezTo>
                <a:cubicBezTo>
                  <a:pt x="862223" y="-10630"/>
                  <a:pt x="1008164" y="-6970"/>
                  <a:pt x="1100938" y="0"/>
                </a:cubicBezTo>
                <a:cubicBezTo>
                  <a:pt x="1231751" y="-9052"/>
                  <a:pt x="1563421" y="-55931"/>
                  <a:pt x="1830629" y="0"/>
                </a:cubicBezTo>
                <a:cubicBezTo>
                  <a:pt x="2081843" y="38764"/>
                  <a:pt x="2181743" y="16966"/>
                  <a:pt x="2425903" y="0"/>
                </a:cubicBezTo>
                <a:cubicBezTo>
                  <a:pt x="2657412" y="-20059"/>
                  <a:pt x="2795431" y="8423"/>
                  <a:pt x="3021178" y="0"/>
                </a:cubicBezTo>
                <a:cubicBezTo>
                  <a:pt x="3275119" y="-4749"/>
                  <a:pt x="3480943" y="2522"/>
                  <a:pt x="3750869" y="0"/>
                </a:cubicBezTo>
                <a:cubicBezTo>
                  <a:pt x="4005211" y="16055"/>
                  <a:pt x="4302144" y="-2969"/>
                  <a:pt x="4480560" y="0"/>
                </a:cubicBezTo>
                <a:cubicBezTo>
                  <a:pt x="4480397" y="3458"/>
                  <a:pt x="4481383" y="8632"/>
                  <a:pt x="4480560" y="13716"/>
                </a:cubicBezTo>
                <a:cubicBezTo>
                  <a:pt x="4261480" y="-10003"/>
                  <a:pt x="4206199" y="28529"/>
                  <a:pt x="3930091" y="13716"/>
                </a:cubicBezTo>
                <a:cubicBezTo>
                  <a:pt x="3666932" y="-15474"/>
                  <a:pt x="3493645" y="14804"/>
                  <a:pt x="3290011" y="13716"/>
                </a:cubicBezTo>
                <a:cubicBezTo>
                  <a:pt x="3137078" y="-41032"/>
                  <a:pt x="2894690" y="-17948"/>
                  <a:pt x="2649931" y="13716"/>
                </a:cubicBezTo>
                <a:cubicBezTo>
                  <a:pt x="2413020" y="21294"/>
                  <a:pt x="2225991" y="-10559"/>
                  <a:pt x="2054657" y="13716"/>
                </a:cubicBezTo>
                <a:cubicBezTo>
                  <a:pt x="1886877" y="37541"/>
                  <a:pt x="1548763" y="45390"/>
                  <a:pt x="1324966" y="13716"/>
                </a:cubicBezTo>
                <a:cubicBezTo>
                  <a:pt x="1040995" y="1897"/>
                  <a:pt x="786929" y="-17655"/>
                  <a:pt x="595274" y="13716"/>
                </a:cubicBezTo>
                <a:cubicBezTo>
                  <a:pt x="371401" y="32831"/>
                  <a:pt x="168483" y="23167"/>
                  <a:pt x="0" y="13716"/>
                </a:cubicBezTo>
                <a:cubicBezTo>
                  <a:pt x="-740" y="8467"/>
                  <a:pt x="-279" y="4434"/>
                  <a:pt x="0" y="0"/>
                </a:cubicBezTo>
                <a:close/>
              </a:path>
              <a:path w="4480560" h="13716" fill="none" extrusionOk="0">
                <a:moveTo>
                  <a:pt x="0" y="0"/>
                </a:moveTo>
                <a:cubicBezTo>
                  <a:pt x="254633" y="596"/>
                  <a:pt x="318854" y="8353"/>
                  <a:pt x="595274" y="0"/>
                </a:cubicBezTo>
                <a:cubicBezTo>
                  <a:pt x="857042" y="-2503"/>
                  <a:pt x="863005" y="-13327"/>
                  <a:pt x="1100938" y="0"/>
                </a:cubicBezTo>
                <a:cubicBezTo>
                  <a:pt x="1322315" y="28736"/>
                  <a:pt x="1429801" y="-15572"/>
                  <a:pt x="1651406" y="0"/>
                </a:cubicBezTo>
                <a:cubicBezTo>
                  <a:pt x="1861310" y="20479"/>
                  <a:pt x="2199002" y="36173"/>
                  <a:pt x="2336292" y="0"/>
                </a:cubicBezTo>
                <a:cubicBezTo>
                  <a:pt x="2504451" y="-23230"/>
                  <a:pt x="2735943" y="-3451"/>
                  <a:pt x="2931566" y="0"/>
                </a:cubicBezTo>
                <a:cubicBezTo>
                  <a:pt x="3109081" y="-33272"/>
                  <a:pt x="3310374" y="39503"/>
                  <a:pt x="3482035" y="0"/>
                </a:cubicBezTo>
                <a:cubicBezTo>
                  <a:pt x="3630968" y="-117346"/>
                  <a:pt x="3975789" y="30358"/>
                  <a:pt x="4480560" y="0"/>
                </a:cubicBezTo>
                <a:cubicBezTo>
                  <a:pt x="4480546" y="3532"/>
                  <a:pt x="4481771" y="9530"/>
                  <a:pt x="4480560" y="13716"/>
                </a:cubicBezTo>
                <a:cubicBezTo>
                  <a:pt x="4299745" y="8025"/>
                  <a:pt x="4055484" y="54224"/>
                  <a:pt x="3840480" y="13716"/>
                </a:cubicBezTo>
                <a:cubicBezTo>
                  <a:pt x="3665362" y="14404"/>
                  <a:pt x="3548412" y="6532"/>
                  <a:pt x="3290011" y="13716"/>
                </a:cubicBezTo>
                <a:cubicBezTo>
                  <a:pt x="3037450" y="36923"/>
                  <a:pt x="2862123" y="43167"/>
                  <a:pt x="2560320" y="13716"/>
                </a:cubicBezTo>
                <a:cubicBezTo>
                  <a:pt x="2308793" y="7156"/>
                  <a:pt x="2153402" y="-25971"/>
                  <a:pt x="1965046" y="13716"/>
                </a:cubicBezTo>
                <a:cubicBezTo>
                  <a:pt x="1778601" y="25944"/>
                  <a:pt x="1672011" y="23840"/>
                  <a:pt x="1459382" y="13716"/>
                </a:cubicBezTo>
                <a:cubicBezTo>
                  <a:pt x="1212351" y="-9856"/>
                  <a:pt x="906131" y="12859"/>
                  <a:pt x="774497" y="13716"/>
                </a:cubicBezTo>
                <a:cubicBezTo>
                  <a:pt x="636671" y="-47283"/>
                  <a:pt x="331670" y="1705"/>
                  <a:pt x="0" y="13716"/>
                </a:cubicBezTo>
                <a:cubicBezTo>
                  <a:pt x="-561" y="8546"/>
                  <a:pt x="-377" y="6141"/>
                  <a:pt x="0" y="0"/>
                </a:cubicBezTo>
                <a:close/>
              </a:path>
            </a:pathLst>
          </a:custGeom>
          <a:solidFill>
            <a:schemeClr val="accent2"/>
          </a:solidFill>
          <a:ln w="41275"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30" name="Google Shape;230;p33"/>
          <p:cNvSpPr/>
          <p:nvPr/>
        </p:nvSpPr>
        <p:spPr>
          <a:xfrm>
            <a:off x="3844813" y="552091"/>
            <a:ext cx="4668251" cy="5431536"/>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chemeClr val="dk1"/>
              </a:buClr>
              <a:buSzPts val="1500"/>
              <a:buFont typeface="Arial"/>
              <a:buChar char="•"/>
            </a:pPr>
            <a:r>
              <a:rPr lang="el-GR" sz="1500">
                <a:solidFill>
                  <a:schemeClr val="dk1"/>
                </a:solidFill>
                <a:latin typeface="Calibri"/>
                <a:ea typeface="Calibri"/>
                <a:cs typeface="Calibri"/>
                <a:sym typeface="Calibri"/>
              </a:rPr>
              <a:t>Δεν μπόρεσε ποτέ ο Pouchet να πείσει τον Pasteur να πραγµατοποιήσει τα πειράµατά του µε εκχύλισµα από άχυρα επειδή σε αυτό το εκχύλισµα οι µικροοργανισµοί όντως εµφανίζονταν ακόµα και µετά από την αποστείρωση! Αργότερα ανακαλύφθηκε ότι αυτό συνέβαινε γιατί υπήρχαν ανθεκτικές µορφές βακτηρίων που δεν πέθαιναν µε την αποστείρωση.</a:t>
            </a:r>
            <a:endParaRPr/>
          </a:p>
          <a:p>
            <a:pPr marL="0" marR="0" lvl="0" indent="0" algn="l" rtl="0">
              <a:lnSpc>
                <a:spcPct val="90000"/>
              </a:lnSpc>
              <a:spcBef>
                <a:spcPts val="600"/>
              </a:spcBef>
              <a:spcAft>
                <a:spcPts val="0"/>
              </a:spcAft>
              <a:buClr>
                <a:schemeClr val="dk1"/>
              </a:buClr>
              <a:buSzPts val="1500"/>
              <a:buFont typeface="Arial"/>
              <a:buChar char="•"/>
            </a:pPr>
            <a:r>
              <a:rPr lang="el-GR" sz="1500">
                <a:solidFill>
                  <a:schemeClr val="dk1"/>
                </a:solidFill>
                <a:latin typeface="Calibri"/>
                <a:ea typeface="Calibri"/>
                <a:cs typeface="Calibri"/>
                <a:sym typeface="Calibri"/>
              </a:rPr>
              <a:t>Στο βαθμό που ο Pasteur βεβαίωνε ότι η ζωή δεν παράγεται από κοινές, καθημερινές χημικές διαδικασίες, ήταν σωστός από ότι έδειξαν οι επακόλουθες μελέτες. Στο βαθμό, όμως, που αρνιόταν </a:t>
            </a:r>
            <a:r>
              <a:rPr lang="el-GR" sz="1500" b="1">
                <a:solidFill>
                  <a:schemeClr val="dk1"/>
                </a:solidFill>
                <a:latin typeface="Calibri"/>
                <a:ea typeface="Calibri"/>
                <a:cs typeface="Calibri"/>
                <a:sym typeface="Calibri"/>
              </a:rPr>
              <a:t>ότι θα μπορούσε να έχει παραχθεί (κάποτε στο παρελθόν)</a:t>
            </a:r>
            <a:r>
              <a:rPr lang="el-GR" sz="1500">
                <a:solidFill>
                  <a:schemeClr val="dk1"/>
                </a:solidFill>
                <a:latin typeface="Calibri"/>
                <a:ea typeface="Calibri"/>
                <a:cs typeface="Calibri"/>
                <a:sym typeface="Calibri"/>
              </a:rPr>
              <a:t> από αρκετές πολύπλοκες ανόργανες μοριακές διαδικασίες, είχε άδικο. </a:t>
            </a:r>
            <a:endParaRPr/>
          </a:p>
          <a:p>
            <a:pPr marL="0" marR="0" lvl="0" indent="0" algn="l" rtl="0">
              <a:lnSpc>
                <a:spcPct val="90000"/>
              </a:lnSpc>
              <a:spcBef>
                <a:spcPts val="600"/>
              </a:spcBef>
              <a:spcAft>
                <a:spcPts val="0"/>
              </a:spcAft>
              <a:buClr>
                <a:schemeClr val="dk1"/>
              </a:buClr>
              <a:buSzPts val="1500"/>
              <a:buFont typeface="Arial"/>
              <a:buChar char="•"/>
            </a:pPr>
            <a:r>
              <a:rPr lang="el-GR" sz="1500">
                <a:solidFill>
                  <a:schemeClr val="dk1"/>
                </a:solidFill>
                <a:latin typeface="Calibri"/>
                <a:ea typeface="Calibri"/>
                <a:cs typeface="Calibri"/>
                <a:sym typeface="Calibri"/>
              </a:rPr>
              <a:t>Το ίδιο ισχύει για τον Pouchet: το ότι </a:t>
            </a:r>
            <a:r>
              <a:rPr lang="el-GR" sz="1500" b="1">
                <a:solidFill>
                  <a:schemeClr val="dk1"/>
                </a:solidFill>
                <a:latin typeface="Calibri"/>
                <a:ea typeface="Calibri"/>
                <a:cs typeface="Calibri"/>
                <a:sym typeface="Calibri"/>
              </a:rPr>
              <a:t>δεν παράγεται σήμερα ζωή με αυτόματη γένεση </a:t>
            </a:r>
            <a:r>
              <a:rPr lang="el-GR" sz="1500">
                <a:solidFill>
                  <a:schemeClr val="dk1"/>
                </a:solidFill>
                <a:latin typeface="Calibri"/>
                <a:ea typeface="Calibri"/>
                <a:cs typeface="Calibri"/>
                <a:sym typeface="Calibri"/>
              </a:rPr>
              <a:t>δεν σημαίνει πως αυτό δεν έγινε κάποτε στο παρελθόν. [Βλέπε πείραμα Miller-Urey].</a:t>
            </a:r>
            <a:endParaRPr/>
          </a:p>
          <a:p>
            <a:pPr marL="0" marR="0" lvl="0" indent="0" algn="l" rtl="0">
              <a:lnSpc>
                <a:spcPct val="90000"/>
              </a:lnSpc>
              <a:spcBef>
                <a:spcPts val="600"/>
              </a:spcBef>
              <a:spcAft>
                <a:spcPts val="0"/>
              </a:spcAft>
              <a:buClr>
                <a:schemeClr val="dk1"/>
              </a:buClr>
              <a:buSzPts val="1500"/>
              <a:buFont typeface="Arial"/>
              <a:buChar char="•"/>
            </a:pPr>
            <a:r>
              <a:rPr lang="el-GR" sz="1500">
                <a:solidFill>
                  <a:schemeClr val="dk1"/>
                </a:solidFill>
                <a:latin typeface="Calibri"/>
                <a:ea typeface="Calibri"/>
                <a:cs typeface="Calibri"/>
                <a:sym typeface="Calibri"/>
              </a:rPr>
              <a:t>Αν ζούσαν σήμερα- ΝΕΑ ΔΙΑΤΥΠΩΣΗ: Παστέρ: «Η αυτόματη γένεση δεν μπορεί να συμβεί (σήμερα). Ή διαφορετικά: Omne vivum ex vivo (σήμερα)!!!</a:t>
            </a:r>
            <a:endParaRPr sz="1500">
              <a:solidFill>
                <a:schemeClr val="dk1"/>
              </a:solidFill>
              <a:latin typeface="Calibri"/>
              <a:ea typeface="Calibri"/>
              <a:cs typeface="Calibri"/>
              <a:sym typeface="Calibri"/>
            </a:endParaRPr>
          </a:p>
          <a:p>
            <a:pPr marL="0" marR="0" lvl="0" indent="0" algn="l" rtl="0">
              <a:lnSpc>
                <a:spcPct val="90000"/>
              </a:lnSpc>
              <a:spcBef>
                <a:spcPts val="600"/>
              </a:spcBef>
              <a:spcAft>
                <a:spcPts val="0"/>
              </a:spcAft>
              <a:buClr>
                <a:schemeClr val="dk1"/>
              </a:buClr>
              <a:buSzPts val="1500"/>
              <a:buFont typeface="Arial"/>
              <a:buChar char="•"/>
            </a:pPr>
            <a:r>
              <a:rPr lang="el-GR" sz="1500">
                <a:solidFill>
                  <a:schemeClr val="dk1"/>
                </a:solidFill>
                <a:latin typeface="Calibri"/>
                <a:ea typeface="Calibri"/>
                <a:cs typeface="Calibri"/>
                <a:sym typeface="Calibri"/>
              </a:rPr>
              <a:t>Πουσέ: «Η αυτόματη γένεση είναι μία πραγματικότητα (Αλλά ΣΥΝΤΕΛΕΣΤΗΚΕ ΑΠΑΞ). ΠΡΙΝ 3,5 Δισ χρόνια πριν!!!)».</a:t>
            </a:r>
            <a:endParaRPr/>
          </a:p>
          <a:p>
            <a:pPr marL="0" marR="0" lvl="0" indent="95250" algn="l" rtl="0">
              <a:lnSpc>
                <a:spcPct val="90000"/>
              </a:lnSpc>
              <a:spcBef>
                <a:spcPts val="600"/>
              </a:spcBef>
              <a:spcAft>
                <a:spcPts val="0"/>
              </a:spcAft>
              <a:buClr>
                <a:schemeClr val="dk1"/>
              </a:buClr>
              <a:buSzPts val="1500"/>
              <a:buFont typeface="Arial"/>
              <a:buNone/>
            </a:pPr>
            <a:endParaRPr sz="1500">
              <a:solidFill>
                <a:schemeClr val="dk1"/>
              </a:solidFill>
              <a:latin typeface="Calibri"/>
              <a:ea typeface="Calibri"/>
              <a:cs typeface="Calibri"/>
              <a:sym typeface="Calibri"/>
            </a:endParaRPr>
          </a:p>
        </p:txBody>
      </p:sp>
      <p:pic>
        <p:nvPicPr>
          <p:cNvPr id="231" name="Google Shape;231;p33"/>
          <p:cNvPicPr preferRelativeResize="0"/>
          <p:nvPr/>
        </p:nvPicPr>
        <p:blipFill rotWithShape="1">
          <a:blip r:embed="rId3">
            <a:alphaModFix/>
          </a:blip>
          <a:srcRect/>
          <a:stretch/>
        </p:blipFill>
        <p:spPr>
          <a:xfrm>
            <a:off x="1312807" y="4946386"/>
            <a:ext cx="609600" cy="6096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1"/>
                                        </p:tgtEl>
                                        <p:attrNameLst>
                                          <p:attrName>style.visibility</p:attrName>
                                        </p:attrNameLst>
                                      </p:cBhvr>
                                      <p:to>
                                        <p:strVal val="visible"/>
                                      </p:to>
                                    </p:set>
                                    <p:animEffect transition="in" filter="fade">
                                      <p:cBhvr>
                                        <p:cTn id="7" dur="5000"/>
                                        <p:tgtEl>
                                          <p:spTgt spid="2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6" name="Google Shape;236;p34"/>
          <p:cNvSpPr/>
          <p:nvPr/>
        </p:nvSpPr>
        <p:spPr>
          <a:xfrm>
            <a:off x="0" y="0"/>
            <a:ext cx="9144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37" name="Google Shape;237;p34"/>
          <p:cNvSpPr/>
          <p:nvPr/>
        </p:nvSpPr>
        <p:spPr>
          <a:xfrm>
            <a:off x="149646" y="554152"/>
            <a:ext cx="4306641" cy="5742189"/>
          </a:xfrm>
          <a:prstGeom prst="ellipse">
            <a:avLst/>
          </a:prstGeom>
          <a:gradFill>
            <a:gsLst>
              <a:gs pos="0">
                <a:schemeClr val="accent1"/>
              </a:gs>
              <a:gs pos="100000">
                <a:schemeClr val="accent2"/>
              </a:gs>
            </a:gsLst>
            <a:lin ang="27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38" name="Google Shape;238;p34"/>
          <p:cNvSpPr txBox="1">
            <a:spLocks noGrp="1"/>
          </p:cNvSpPr>
          <p:nvPr>
            <p:ph type="title"/>
          </p:nvPr>
        </p:nvSpPr>
        <p:spPr>
          <a:xfrm>
            <a:off x="933804" y="1289765"/>
            <a:ext cx="2738325" cy="42709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FFFF"/>
              </a:buClr>
              <a:buSzPts val="3100"/>
              <a:buFont typeface="Calibri"/>
              <a:buNone/>
            </a:pPr>
            <a:r>
              <a:rPr lang="el-GR" sz="3100">
                <a:solidFill>
                  <a:srgbClr val="FFFFFF"/>
                </a:solidFill>
                <a:latin typeface="Calibri"/>
                <a:ea typeface="Calibri"/>
                <a:cs typeface="Calibri"/>
                <a:sym typeface="Calibri"/>
              </a:rPr>
              <a:t>Εμπειρικός </a:t>
            </a:r>
            <a:r>
              <a:rPr lang="el-GR" sz="3100" i="1">
                <a:solidFill>
                  <a:srgbClr val="FFFFFF"/>
                </a:solidFill>
                <a:latin typeface="Calibri"/>
                <a:ea typeface="Calibri"/>
                <a:cs typeface="Calibri"/>
                <a:sym typeface="Calibri"/>
              </a:rPr>
              <a:t>υπό</a:t>
            </a:r>
            <a:r>
              <a:rPr lang="el-GR" sz="3100">
                <a:solidFill>
                  <a:srgbClr val="FFFFFF"/>
                </a:solidFill>
                <a:latin typeface="Calibri"/>
                <a:ea typeface="Calibri"/>
                <a:cs typeface="Calibri"/>
                <a:sym typeface="Calibri"/>
              </a:rPr>
              <a:t>-προσδιορισμός της θεωρίας</a:t>
            </a:r>
            <a:endParaRPr/>
          </a:p>
        </p:txBody>
      </p:sp>
      <p:sp>
        <p:nvSpPr>
          <p:cNvPr id="239" name="Google Shape;239;p34"/>
          <p:cNvSpPr/>
          <p:nvPr/>
        </p:nvSpPr>
        <p:spPr>
          <a:xfrm>
            <a:off x="842619" y="374394"/>
            <a:ext cx="128637" cy="171515"/>
          </a:xfrm>
          <a:custGeom>
            <a:avLst/>
            <a:gdLst/>
            <a:ahLst/>
            <a:cxnLst/>
            <a:rect l="l" t="t" r="r" b="b"/>
            <a:pathLst>
              <a:path w="171515" h="171515" extrusionOk="0">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0" name="Google Shape;240;p34"/>
          <p:cNvSpPr/>
          <p:nvPr/>
        </p:nvSpPr>
        <p:spPr>
          <a:xfrm>
            <a:off x="412581" y="1084507"/>
            <a:ext cx="118159" cy="157545"/>
          </a:xfrm>
          <a:custGeom>
            <a:avLst/>
            <a:gdLst/>
            <a:ahLst/>
            <a:cxnLst/>
            <a:rect l="l" t="t" r="r" b="b"/>
            <a:pathLst>
              <a:path w="157545" h="157545" extrusionOk="0">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1" name="Google Shape;241;p34"/>
          <p:cNvSpPr/>
          <p:nvPr/>
        </p:nvSpPr>
        <p:spPr>
          <a:xfrm>
            <a:off x="4722924" y="518400"/>
            <a:ext cx="3578706" cy="5837949"/>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chemeClr val="dk1"/>
              </a:buClr>
              <a:buSzPts val="1700"/>
              <a:buFont typeface="Arial"/>
              <a:buChar char="•"/>
            </a:pPr>
            <a:r>
              <a:rPr lang="el-GR" sz="1700">
                <a:solidFill>
                  <a:schemeClr val="dk1"/>
                </a:solidFill>
                <a:latin typeface="Calibri"/>
                <a:ea typeface="Calibri"/>
                <a:cs typeface="Calibri"/>
                <a:sym typeface="Calibri"/>
              </a:rPr>
              <a:t>Το συμπέρασμα που βγαίνει από την θέση Duhem-Quine είναι ότι, ακόμη κι όταν υπάρχουν αρνητικά εμπειρικά δεδομένα, η ισχύς μιας θεωρίας μπορεί πάντα να διατηρηθεί, αν γίνουν κάποιες κατάλληλες τροποποιήσεις στις βοηθητικές υποθέσεις της θεωρίας. Με την έννοια αυτή, η επικύρωση του συνόλου μιας θεωρίας δεν μπορεί να προσδιορισθεί πλήρως από τα εμπειρικά δεδομένα, αλλά μόνο ένα τμήμα της, και, για αυτό, μιλάμε για τον εμπειρικό </a:t>
            </a:r>
            <a:r>
              <a:rPr lang="el-GR" sz="1700" i="1">
                <a:solidFill>
                  <a:schemeClr val="dk1"/>
                </a:solidFill>
                <a:latin typeface="Calibri"/>
                <a:ea typeface="Calibri"/>
                <a:cs typeface="Calibri"/>
                <a:sym typeface="Calibri"/>
              </a:rPr>
              <a:t>υπό</a:t>
            </a:r>
            <a:r>
              <a:rPr lang="el-GR" sz="1700">
                <a:solidFill>
                  <a:schemeClr val="dk1"/>
                </a:solidFill>
                <a:latin typeface="Calibri"/>
                <a:ea typeface="Calibri"/>
                <a:cs typeface="Calibri"/>
                <a:sym typeface="Calibri"/>
              </a:rPr>
              <a:t>-προσδιορισμό της θεωρίας. Ο πυρήνας της θεωρίας μπορεί να επιβιώσει σε αρνητικές εμπειρικές ενδείξεις, εφόσον γίνουν μεθύστερες αλλαγές σε βοηθητικές υποθέσεις.</a:t>
            </a:r>
            <a:endParaRPr/>
          </a:p>
          <a:p>
            <a:pPr marL="0" marR="0" lvl="0" indent="107950" algn="l" rtl="0">
              <a:lnSpc>
                <a:spcPct val="90000"/>
              </a:lnSpc>
              <a:spcBef>
                <a:spcPts val="600"/>
              </a:spcBef>
              <a:spcAft>
                <a:spcPts val="0"/>
              </a:spcAft>
              <a:buClr>
                <a:schemeClr val="dk1"/>
              </a:buClr>
              <a:buSzPts val="1700"/>
              <a:buFont typeface="Arial"/>
              <a:buNone/>
            </a:pPr>
            <a:endParaRPr sz="1700">
              <a:solidFill>
                <a:schemeClr val="dk1"/>
              </a:solidFill>
              <a:latin typeface="Calibri"/>
              <a:ea typeface="Calibri"/>
              <a:cs typeface="Calibri"/>
              <a:sym typeface="Calibri"/>
            </a:endParaRPr>
          </a:p>
        </p:txBody>
      </p:sp>
      <p:sp>
        <p:nvSpPr>
          <p:cNvPr id="242" name="Google Shape;242;p34"/>
          <p:cNvSpPr/>
          <p:nvPr/>
        </p:nvSpPr>
        <p:spPr>
          <a:xfrm>
            <a:off x="4077410" y="5751820"/>
            <a:ext cx="84319" cy="112426"/>
          </a:xfrm>
          <a:custGeom>
            <a:avLst/>
            <a:gdLst/>
            <a:ahLst/>
            <a:cxnLst/>
            <a:rect l="l" t="t" r="r" b="b"/>
            <a:pathLst>
              <a:path w="112426" h="112426" extrusionOk="0">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cxnSp>
        <p:nvCxnSpPr>
          <p:cNvPr id="243" name="Google Shape;243;p34"/>
          <p:cNvCxnSpPr/>
          <p:nvPr/>
        </p:nvCxnSpPr>
        <p:spPr>
          <a:xfrm>
            <a:off x="8689621" y="3610394"/>
            <a:ext cx="0" cy="3238728"/>
          </a:xfrm>
          <a:prstGeom prst="straightConnector1">
            <a:avLst/>
          </a:prstGeom>
          <a:noFill/>
          <a:ln w="25400" cap="sq" cmpd="sng">
            <a:solidFill>
              <a:schemeClr val="accent1"/>
            </a:solidFill>
            <a:prstDash val="solid"/>
            <a:bevel/>
            <a:headEnd type="none" w="sm" len="sm"/>
            <a:tailEnd type="none" w="sm" len="sm"/>
          </a:ln>
        </p:spPr>
      </p:cxn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sp>
        <p:nvSpPr>
          <p:cNvPr id="248" name="Google Shape;248;p3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fontScale="90000"/>
          </a:bodyPr>
          <a:lstStyle/>
          <a:p>
            <a:pPr marL="0" lvl="0" indent="0" algn="l" rtl="0">
              <a:spcBef>
                <a:spcPts val="0"/>
              </a:spcBef>
              <a:spcAft>
                <a:spcPts val="0"/>
              </a:spcAft>
              <a:buClr>
                <a:schemeClr val="dk1"/>
              </a:buClr>
              <a:buSzPct val="100000"/>
              <a:buFont typeface="Calibri"/>
              <a:buNone/>
            </a:pPr>
            <a:r>
              <a:rPr lang="el-GR" sz="2200" b="1"/>
              <a:t>Η αντιπαράθεση ανάμεσα στον Pouchet και τον Pasteur για την αυτόματη γένεση: κατασκευή ενός διδακτικού γεγονότος με βάση ένα ιστορικό γεγονό</a:t>
            </a:r>
            <a:r>
              <a:rPr lang="el-GR" sz="2200"/>
              <a:t>ς</a:t>
            </a:r>
            <a:br>
              <a:rPr lang="el-GR"/>
            </a:br>
            <a:endParaRPr/>
          </a:p>
        </p:txBody>
      </p:sp>
      <p:sp>
        <p:nvSpPr>
          <p:cNvPr id="249" name="Google Shape;249;p35"/>
          <p:cNvSpPr txBox="1"/>
          <p:nvPr/>
        </p:nvSpPr>
        <p:spPr>
          <a:xfrm>
            <a:off x="539552" y="1196753"/>
            <a:ext cx="7848872" cy="452431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1800">
                <a:solidFill>
                  <a:schemeClr val="dk1"/>
                </a:solidFill>
                <a:latin typeface="Calibri"/>
                <a:ea typeface="Calibri"/>
                <a:cs typeface="Calibri"/>
                <a:sym typeface="Calibri"/>
              </a:rPr>
              <a:t>ΠΩΣ ΔΥΟ «ΛΑΘΟΣ ΠΕΙΡΑΜΑΤΑ» ΟΔΗΓΟΥΝ ΣΕ «ΕΠΙΣΤΗΜΟΝΙΚΕΣ ΑΛΗΘΕΙΕΣ»  </a:t>
            </a:r>
            <a:endParaRPr/>
          </a:p>
          <a:p>
            <a:pPr marL="0" marR="0" lvl="0" indent="0" algn="l" rtl="0">
              <a:spcBef>
                <a:spcPts val="0"/>
              </a:spcBef>
              <a:spcAft>
                <a:spcPts val="0"/>
              </a:spcAft>
              <a:buNone/>
            </a:pPr>
            <a:r>
              <a:rPr lang="el-GR" sz="1800">
                <a:solidFill>
                  <a:schemeClr val="dk1"/>
                </a:solidFill>
                <a:latin typeface="Calibri"/>
                <a:ea typeface="Calibri"/>
                <a:cs typeface="Calibri"/>
                <a:sym typeface="Calibri"/>
              </a:rPr>
              <a:t>Ο στόχος της διδακτικής δραστηριότητας είναι να συνειδητοποιήσουν οι φοιτητές ότι η επιστήμη </a:t>
            </a:r>
            <a:r>
              <a:rPr lang="el-GR" sz="1800" u="sng">
                <a:solidFill>
                  <a:schemeClr val="dk1"/>
                </a:solidFill>
                <a:latin typeface="Calibri"/>
                <a:ea typeface="Calibri"/>
                <a:cs typeface="Calibri"/>
                <a:sym typeface="Calibri"/>
              </a:rPr>
              <a:t>είναι μια ανθρώπινη δραστηριότητα που πραγματοποιείται με τις ίδιες διακυβεύσεις και την ίδια επίδραση των αξιών όπως σε κάθε άλλη ανθρώπινη δραστηριότητα και πως τα αποτελέσματά της είναι εξίσου χρήσιμα, έχουν πολιτιστική αξία και εξαρτώνται από το πλαίσιο μέσα στο οποίο διεξάγεται αυτή η δραστηριότητα. </a:t>
            </a:r>
            <a:r>
              <a:rPr lang="el-GR" sz="1800">
                <a:solidFill>
                  <a:schemeClr val="dk1"/>
                </a:solidFill>
                <a:latin typeface="Calibri"/>
                <a:ea typeface="Calibri"/>
                <a:cs typeface="Calibri"/>
                <a:sym typeface="Calibri"/>
              </a:rPr>
              <a:t>Ωστόσο, αυτό δεν σημαίνει ότι επιθυμούμε να υποτιμήσουμε τη σημασία της επιστημονικής σκέψης και των αξιών που καθοδηγούν τους επιστήμονες όταν αναστοχάζονται τη δραστηριότητά τους. Όλα αυτά έχουν το ρόλο τους και τη σημασία τους και συμβάλλουν στην ανάπτυξη της γνώσης και στην παροχή νέων γνωστικών εργαλείων στους ανθρώπους για να ερμηνεύσουν τον κόσμο μέσα στον οποίο ζουν και, όσο αυτό είναι δυνατόν, να σχεδιάσουν τον κόσμο του μέλλοντος.</a:t>
            </a:r>
            <a:endParaRPr/>
          </a:p>
          <a:p>
            <a:pPr marL="0" marR="0" lvl="0" indent="0" algn="l" rtl="0">
              <a:spcBef>
                <a:spcPts val="0"/>
              </a:spcBef>
              <a:spcAft>
                <a:spcPts val="0"/>
              </a:spcAft>
              <a:buNone/>
            </a:pPr>
            <a:endParaRPr sz="1800">
              <a:solidFill>
                <a:schemeClr val="dk1"/>
              </a:solidFill>
              <a:latin typeface="Calibri"/>
              <a:ea typeface="Calibri"/>
              <a:cs typeface="Calibri"/>
              <a:sym typeface="Calibri"/>
            </a:endParaRPr>
          </a:p>
          <a:p>
            <a:pPr marL="0" marR="0" lvl="0" indent="0" algn="l" rtl="0">
              <a:spcBef>
                <a:spcPts val="0"/>
              </a:spcBef>
              <a:spcAft>
                <a:spcPts val="0"/>
              </a:spcAft>
              <a:buNone/>
            </a:pPr>
            <a:endParaRPr sz="1800">
              <a:solidFill>
                <a:schemeClr val="dk1"/>
              </a:solidFill>
              <a:latin typeface="Calibri"/>
              <a:ea typeface="Calibri"/>
              <a:cs typeface="Calibri"/>
              <a:sym typeface="Calibri"/>
            </a:endParaRPr>
          </a:p>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54"/>
        <p:cNvGrpSpPr/>
        <p:nvPr/>
      </p:nvGrpSpPr>
      <p:grpSpPr>
        <a:xfrm>
          <a:off x="0" y="0"/>
          <a:ext cx="0" cy="0"/>
          <a:chOff x="0" y="0"/>
          <a:chExt cx="0" cy="0"/>
        </a:xfrm>
      </p:grpSpPr>
      <p:sp>
        <p:nvSpPr>
          <p:cNvPr id="255" name="Google Shape;255;p36"/>
          <p:cNvSpPr txBox="1">
            <a:spLocks noGrp="1"/>
          </p:cNvSpPr>
          <p:nvPr>
            <p:ph type="title"/>
          </p:nvPr>
        </p:nvSpPr>
        <p:spPr>
          <a:xfrm>
            <a:off x="457200" y="274638"/>
            <a:ext cx="8229600" cy="593317"/>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1600"/>
              <a:buFont typeface="Times New Roman"/>
              <a:buNone/>
            </a:pPr>
            <a:r>
              <a:rPr lang="el-GR" sz="1600" b="1">
                <a:latin typeface="Times New Roman"/>
                <a:ea typeface="Times New Roman"/>
                <a:cs typeface="Times New Roman"/>
                <a:sym typeface="Times New Roman"/>
              </a:rPr>
              <a:t>1.6.3.1. Η βρετανική επιστημονική διαμάχη τον 19</a:t>
            </a:r>
            <a:r>
              <a:rPr lang="el-GR" sz="1600" b="1" baseline="30000">
                <a:latin typeface="Times New Roman"/>
                <a:ea typeface="Times New Roman"/>
                <a:cs typeface="Times New Roman"/>
                <a:sym typeface="Times New Roman"/>
              </a:rPr>
              <a:t>ο</a:t>
            </a:r>
            <a:r>
              <a:rPr lang="el-GR" sz="1600" b="1">
                <a:latin typeface="Times New Roman"/>
                <a:ea typeface="Times New Roman"/>
                <a:cs typeface="Times New Roman"/>
                <a:sym typeface="Times New Roman"/>
              </a:rPr>
              <a:t> αιώνα για την αυτόματη γένεση</a:t>
            </a:r>
            <a:br>
              <a:rPr lang="el-GR" sz="1600">
                <a:latin typeface="Arial"/>
                <a:ea typeface="Arial"/>
                <a:cs typeface="Arial"/>
                <a:sym typeface="Arial"/>
              </a:rPr>
            </a:br>
            <a:endParaRPr sz="1600"/>
          </a:p>
        </p:txBody>
      </p:sp>
      <p:sp>
        <p:nvSpPr>
          <p:cNvPr id="256" name="Google Shape;256;p36"/>
          <p:cNvSpPr/>
          <p:nvPr/>
        </p:nvSpPr>
        <p:spPr>
          <a:xfrm>
            <a:off x="395536" y="867955"/>
            <a:ext cx="7992888" cy="5355312"/>
          </a:xfrm>
          <a:prstGeom prst="rect">
            <a:avLst/>
          </a:prstGeom>
          <a:noFill/>
          <a:ln>
            <a:noFill/>
          </a:ln>
        </p:spPr>
        <p:txBody>
          <a:bodyPr spcFirstLastPara="1" wrap="square" lIns="91425" tIns="45700" rIns="91425" bIns="45700" anchor="t" anchorCtr="0">
            <a:noAutofit/>
          </a:bodyPr>
          <a:lstStyle/>
          <a:p>
            <a:pPr marL="0" marR="0" lvl="0" indent="457200" algn="just" rtl="0">
              <a:spcBef>
                <a:spcPts val="0"/>
              </a:spcBef>
              <a:spcAft>
                <a:spcPts val="0"/>
              </a:spcAft>
              <a:buNone/>
            </a:pPr>
            <a:r>
              <a:rPr lang="el-GR" sz="1800">
                <a:solidFill>
                  <a:schemeClr val="dk1"/>
                </a:solidFill>
                <a:latin typeface="Times New Roman"/>
                <a:ea typeface="Times New Roman"/>
                <a:cs typeface="Times New Roman"/>
                <a:sym typeface="Times New Roman"/>
              </a:rPr>
              <a:t>Οι γιατροί στην Αγγλία του 19ου αιώνα ήταν υπέρμαχοι υπέρ μιας θεωρίας, που διατυπώθηκε για πρώτη φορά από τον Λίμπιχ την δεκαετία του 1840, πως οι μεταδοτικές ασθένειες είναι κάτι ανάλογο με τη ζύμωση και θα μπορούσαν να εξαπλωθούν με χημικές τοξίνες τοπικά. Έτσι, όταν οι διακηρύξεις του Παστέρ έφτασαν στη Βρετανία, οι γιατροί αντιμετώπισαν με δυσπιστία το γεγονός ότι τα ζωντανά μικρόβια είναι η πηγή της μετάδοσης των μολύνσεων. Έτσι, όταν ο φυσικός John Tyndall έδωσε μια διάλεξη με τίτλο "Σκόνη και νόσοι," τον Ιανουάριο του 1870, προσυπογράφοντας τη </a:t>
            </a:r>
            <a:r>
              <a:rPr lang="el-GR" sz="1800" b="1">
                <a:solidFill>
                  <a:schemeClr val="dk1"/>
                </a:solidFill>
                <a:latin typeface="Times New Roman"/>
                <a:ea typeface="Times New Roman"/>
                <a:cs typeface="Times New Roman"/>
                <a:sym typeface="Times New Roman"/>
              </a:rPr>
              <a:t>μικροβιακή θεωρία του Παστέρ, </a:t>
            </a:r>
            <a:r>
              <a:rPr lang="el-GR" sz="1800">
                <a:solidFill>
                  <a:schemeClr val="dk1"/>
                </a:solidFill>
                <a:latin typeface="Times New Roman"/>
                <a:ea typeface="Times New Roman"/>
                <a:cs typeface="Times New Roman"/>
                <a:sym typeface="Times New Roman"/>
              </a:rPr>
              <a:t>πολλοί Βρετανοί γιατροί την εξέλαβαν ως αξιόποινη πράξη. Σ</a:t>
            </a:r>
            <a:r>
              <a:rPr lang="el-GR" sz="1800">
                <a:solidFill>
                  <a:srgbClr val="333333"/>
                </a:solidFill>
                <a:latin typeface="Times New Roman"/>
                <a:ea typeface="Times New Roman"/>
                <a:cs typeface="Times New Roman"/>
                <a:sym typeface="Times New Roman"/>
              </a:rPr>
              <a:t>ύμφωνα με τον Tyndall, αν ένα φορτωμένο με μικρόβια σωματίδιο σκόνης πέσει στο ανθρώπινο σώμα, αυτός ή αυτή πάντα αρρωσταίνουν. </a:t>
            </a:r>
            <a:endParaRPr sz="1800">
              <a:solidFill>
                <a:schemeClr val="dk1"/>
              </a:solidFill>
              <a:latin typeface="Arial"/>
              <a:ea typeface="Arial"/>
              <a:cs typeface="Arial"/>
              <a:sym typeface="Arial"/>
            </a:endParaRPr>
          </a:p>
          <a:p>
            <a:pPr marL="0" marR="0" lvl="0" indent="457200" algn="just" rtl="0">
              <a:spcBef>
                <a:spcPts val="0"/>
              </a:spcBef>
              <a:spcAft>
                <a:spcPts val="0"/>
              </a:spcAft>
              <a:buNone/>
            </a:pPr>
            <a:r>
              <a:rPr lang="el-GR" sz="1800">
                <a:solidFill>
                  <a:srgbClr val="333333"/>
                </a:solidFill>
                <a:latin typeface="Times New Roman"/>
                <a:ea typeface="Times New Roman"/>
                <a:cs typeface="Times New Roman"/>
                <a:sym typeface="Times New Roman"/>
              </a:rPr>
              <a:t>Πρωτεργάτης μεταξύ των ιατρικών επαγγελματιών οι οποίοι ήταν αντίθετοι στον Tyndall ήταν ο καθ. Henry Bastian. Ως δεδηλωμένος υπερασπιστής της εξέλιξης, έκανε πολλά πειράματα προσπαθώντας να δείξει ότι οι μικροοργανισμοί προκύπτουν μέσω αυτόματης γένεσης, ή "βιογένεσης." Πίστευαν ότι</a:t>
            </a:r>
            <a:r>
              <a:rPr lang="el-GR" sz="1800">
                <a:solidFill>
                  <a:schemeClr val="dk1"/>
                </a:solidFill>
                <a:latin typeface="Times New Roman"/>
                <a:ea typeface="Times New Roman"/>
                <a:cs typeface="Times New Roman"/>
                <a:sym typeface="Times New Roman"/>
              </a:rPr>
              <a:t> </a:t>
            </a:r>
            <a:r>
              <a:rPr lang="el-GR" sz="1800">
                <a:solidFill>
                  <a:srgbClr val="333333"/>
                </a:solidFill>
                <a:latin typeface="Times New Roman"/>
                <a:ea typeface="Times New Roman"/>
                <a:cs typeface="Times New Roman"/>
                <a:sym typeface="Times New Roman"/>
              </a:rPr>
              <a:t>η θεωρία του Δαρβίνου</a:t>
            </a:r>
            <a:r>
              <a:rPr lang="el-GR" sz="1800">
                <a:solidFill>
                  <a:schemeClr val="dk1"/>
                </a:solidFill>
                <a:latin typeface="Times New Roman"/>
                <a:ea typeface="Times New Roman"/>
                <a:cs typeface="Times New Roman"/>
                <a:sym typeface="Times New Roman"/>
              </a:rPr>
              <a:t> </a:t>
            </a:r>
            <a:r>
              <a:rPr lang="el-GR" sz="1800">
                <a:solidFill>
                  <a:srgbClr val="333333"/>
                </a:solidFill>
                <a:latin typeface="Times New Roman"/>
                <a:ea typeface="Times New Roman"/>
                <a:cs typeface="Times New Roman"/>
                <a:sym typeface="Times New Roman"/>
              </a:rPr>
              <a:t>προϋποθέτει την αυτόματη γένεση για να εξηγήσει την αρχική εμφάνιση κοινού προγόνου</a:t>
            </a:r>
            <a:r>
              <a:rPr lang="el-GR" sz="1800">
                <a:solidFill>
                  <a:schemeClr val="dk1"/>
                </a:solidFill>
                <a:latin typeface="Times New Roman"/>
                <a:ea typeface="Times New Roman"/>
                <a:cs typeface="Times New Roman"/>
                <a:sym typeface="Times New Roman"/>
              </a:rPr>
              <a:t> </a:t>
            </a:r>
            <a:r>
              <a:rPr lang="el-GR" sz="1800">
                <a:solidFill>
                  <a:srgbClr val="333333"/>
                </a:solidFill>
                <a:latin typeface="Times New Roman"/>
                <a:ea typeface="Times New Roman"/>
                <a:cs typeface="Times New Roman"/>
                <a:sym typeface="Times New Roman"/>
              </a:rPr>
              <a:t>όλων των ειδών</a:t>
            </a:r>
            <a:r>
              <a:rPr lang="el-GR" sz="1800">
                <a:solidFill>
                  <a:schemeClr val="dk1"/>
                </a:solidFill>
                <a:latin typeface="Times New Roman"/>
                <a:ea typeface="Times New Roman"/>
                <a:cs typeface="Times New Roman"/>
                <a:sym typeface="Times New Roman"/>
              </a:rPr>
              <a:t>. Ο Bastian, λοιπόν, </a:t>
            </a:r>
            <a:r>
              <a:rPr lang="el-GR" sz="1800">
                <a:solidFill>
                  <a:srgbClr val="333333"/>
                </a:solidFill>
                <a:latin typeface="Times New Roman"/>
                <a:ea typeface="Times New Roman"/>
                <a:cs typeface="Times New Roman"/>
                <a:sym typeface="Times New Roman"/>
              </a:rPr>
              <a:t>πίστευε ότι</a:t>
            </a:r>
            <a:r>
              <a:rPr lang="el-GR" sz="1800">
                <a:solidFill>
                  <a:schemeClr val="dk1"/>
                </a:solidFill>
                <a:latin typeface="Times New Roman"/>
                <a:ea typeface="Times New Roman"/>
                <a:cs typeface="Times New Roman"/>
                <a:sym typeface="Times New Roman"/>
              </a:rPr>
              <a:t> </a:t>
            </a:r>
            <a:r>
              <a:rPr lang="el-GR" sz="1800">
                <a:solidFill>
                  <a:srgbClr val="333333"/>
                </a:solidFill>
                <a:latin typeface="Times New Roman"/>
                <a:ea typeface="Times New Roman"/>
                <a:cs typeface="Times New Roman"/>
                <a:sym typeface="Times New Roman"/>
              </a:rPr>
              <a:t>τα βακτήρια</a:t>
            </a:r>
            <a:r>
              <a:rPr lang="el-GR" sz="1800">
                <a:solidFill>
                  <a:schemeClr val="dk1"/>
                </a:solidFill>
                <a:latin typeface="Times New Roman"/>
                <a:ea typeface="Times New Roman"/>
                <a:cs typeface="Times New Roman"/>
                <a:sym typeface="Times New Roman"/>
              </a:rPr>
              <a:t> </a:t>
            </a:r>
            <a:r>
              <a:rPr lang="el-GR" sz="1800">
                <a:solidFill>
                  <a:srgbClr val="333333"/>
                </a:solidFill>
                <a:latin typeface="Times New Roman"/>
                <a:ea typeface="Times New Roman"/>
                <a:cs typeface="Times New Roman"/>
                <a:sym typeface="Times New Roman"/>
              </a:rPr>
              <a:t>σε νοσούντες</a:t>
            </a:r>
            <a:r>
              <a:rPr lang="el-GR" sz="1800">
                <a:solidFill>
                  <a:schemeClr val="dk1"/>
                </a:solidFill>
                <a:latin typeface="Times New Roman"/>
                <a:ea typeface="Times New Roman"/>
                <a:cs typeface="Times New Roman"/>
                <a:sym typeface="Times New Roman"/>
              </a:rPr>
              <a:t> </a:t>
            </a:r>
            <a:r>
              <a:rPr lang="el-GR" sz="1800">
                <a:solidFill>
                  <a:srgbClr val="333333"/>
                </a:solidFill>
                <a:latin typeface="Times New Roman"/>
                <a:ea typeface="Times New Roman"/>
                <a:cs typeface="Times New Roman"/>
                <a:sym typeface="Times New Roman"/>
              </a:rPr>
              <a:t>ασθενείς προέκυπαν από</a:t>
            </a:r>
            <a:r>
              <a:rPr lang="el-GR" sz="1800">
                <a:solidFill>
                  <a:schemeClr val="dk1"/>
                </a:solidFill>
                <a:latin typeface="Times New Roman"/>
                <a:ea typeface="Times New Roman"/>
                <a:cs typeface="Times New Roman"/>
                <a:sym typeface="Times New Roman"/>
              </a:rPr>
              <a:t> </a:t>
            </a:r>
            <a:r>
              <a:rPr lang="el-GR" sz="1800">
                <a:solidFill>
                  <a:srgbClr val="333333"/>
                </a:solidFill>
                <a:latin typeface="Times New Roman"/>
                <a:ea typeface="Times New Roman"/>
                <a:cs typeface="Times New Roman"/>
                <a:sym typeface="Times New Roman"/>
              </a:rPr>
              <a:t>αυτόματη γένεση</a:t>
            </a:r>
            <a:r>
              <a:rPr lang="el-GR" sz="1800">
                <a:solidFill>
                  <a:schemeClr val="dk1"/>
                </a:solidFill>
                <a:latin typeface="Times New Roman"/>
                <a:ea typeface="Times New Roman"/>
                <a:cs typeface="Times New Roman"/>
                <a:sym typeface="Times New Roman"/>
              </a:rPr>
              <a:t>, </a:t>
            </a:r>
            <a:r>
              <a:rPr lang="el-GR" sz="1800">
                <a:solidFill>
                  <a:srgbClr val="333333"/>
                </a:solidFill>
                <a:latin typeface="Times New Roman"/>
                <a:ea typeface="Times New Roman"/>
                <a:cs typeface="Times New Roman"/>
                <a:sym typeface="Times New Roman"/>
              </a:rPr>
              <a:t>ως</a:t>
            </a:r>
            <a:r>
              <a:rPr lang="el-GR" sz="1800">
                <a:solidFill>
                  <a:schemeClr val="dk1"/>
                </a:solidFill>
                <a:latin typeface="Times New Roman"/>
                <a:ea typeface="Times New Roman"/>
                <a:cs typeface="Times New Roman"/>
                <a:sym typeface="Times New Roman"/>
              </a:rPr>
              <a:t> </a:t>
            </a:r>
            <a:r>
              <a:rPr lang="el-GR" sz="1800">
                <a:solidFill>
                  <a:srgbClr val="333333"/>
                </a:solidFill>
                <a:latin typeface="Times New Roman"/>
                <a:ea typeface="Times New Roman"/>
                <a:cs typeface="Times New Roman"/>
                <a:sym typeface="Times New Roman"/>
              </a:rPr>
              <a:t>υποπροϊόντα της διαδικασίας της νόσου</a:t>
            </a:r>
            <a:r>
              <a:rPr lang="el-GR" sz="1800">
                <a:solidFill>
                  <a:schemeClr val="dk1"/>
                </a:solidFill>
                <a:latin typeface="Times New Roman"/>
                <a:ea typeface="Times New Roman"/>
                <a:cs typeface="Times New Roman"/>
                <a:sym typeface="Times New Roman"/>
              </a:rPr>
              <a:t>.</a:t>
            </a:r>
            <a:endParaRPr sz="1800">
              <a:solidFill>
                <a:schemeClr val="dk1"/>
              </a:solidFill>
              <a:latin typeface="Arial"/>
              <a:ea typeface="Arial"/>
              <a:cs typeface="Arial"/>
              <a:sym typeface="Arial"/>
            </a:endParaRPr>
          </a:p>
        </p:txBody>
      </p:sp>
      <p:pic>
        <p:nvPicPr>
          <p:cNvPr id="257" name="Google Shape;257;p36"/>
          <p:cNvPicPr preferRelativeResize="0"/>
          <p:nvPr/>
        </p:nvPicPr>
        <p:blipFill rotWithShape="1">
          <a:blip r:embed="rId3">
            <a:alphaModFix/>
          </a:blip>
          <a:srcRect/>
          <a:stretch/>
        </p:blipFill>
        <p:spPr>
          <a:xfrm>
            <a:off x="4267200" y="3124200"/>
            <a:ext cx="609600" cy="6096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57"/>
                                        </p:tgtEl>
                                        <p:attrNameLst>
                                          <p:attrName>style.visibility</p:attrName>
                                        </p:attrNameLst>
                                      </p:cBhvr>
                                      <p:to>
                                        <p:strVal val="visible"/>
                                      </p:to>
                                    </p:set>
                                    <p:animEffect transition="in" filter="fade">
                                      <p:cBhvr>
                                        <p:cTn id="7" dur="5000"/>
                                        <p:tgtEl>
                                          <p:spTgt spid="2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61"/>
        <p:cNvGrpSpPr/>
        <p:nvPr/>
      </p:nvGrpSpPr>
      <p:grpSpPr>
        <a:xfrm>
          <a:off x="0" y="0"/>
          <a:ext cx="0" cy="0"/>
          <a:chOff x="0" y="0"/>
          <a:chExt cx="0" cy="0"/>
        </a:xfrm>
      </p:grpSpPr>
      <p:sp>
        <p:nvSpPr>
          <p:cNvPr id="262" name="Google Shape;262;p3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fontScale="90000"/>
          </a:bodyPr>
          <a:lstStyle/>
          <a:p>
            <a:pPr marL="0" lvl="0" indent="90170" algn="ctr" rtl="0">
              <a:spcBef>
                <a:spcPts val="0"/>
              </a:spcBef>
              <a:spcAft>
                <a:spcPts val="0"/>
              </a:spcAft>
              <a:buClr>
                <a:schemeClr val="dk1"/>
              </a:buClr>
              <a:buSzPct val="100000"/>
              <a:buFont typeface="Times New Roman"/>
              <a:buNone/>
            </a:pPr>
            <a:r>
              <a:rPr lang="el-GR" sz="2000" b="1">
                <a:latin typeface="Times New Roman"/>
                <a:ea typeface="Times New Roman"/>
                <a:cs typeface="Times New Roman"/>
                <a:sym typeface="Times New Roman"/>
              </a:rPr>
              <a:t>ΕΡΩΤΗΣΕΙΣ ΕΠΑΝΑΛΗΨΗΣ</a:t>
            </a:r>
            <a:br>
              <a:rPr lang="el-GR" sz="2000">
                <a:latin typeface="Arial"/>
                <a:ea typeface="Arial"/>
                <a:cs typeface="Arial"/>
                <a:sym typeface="Arial"/>
              </a:rPr>
            </a:br>
            <a:r>
              <a:rPr lang="el-GR" sz="2000">
                <a:latin typeface="Times New Roman"/>
                <a:ea typeface="Times New Roman"/>
                <a:cs typeface="Times New Roman"/>
                <a:sym typeface="Times New Roman"/>
              </a:rPr>
              <a:t>Με βάση το παραπάνω και άλλα κείμενα απαντήστε ΠΟΛΥ ΣΥΝΤΟΜΑ στις εξής ερωτήσεις:</a:t>
            </a:r>
            <a:br>
              <a:rPr lang="el-GR" sz="2000">
                <a:latin typeface="Arial"/>
                <a:ea typeface="Arial"/>
                <a:cs typeface="Arial"/>
                <a:sym typeface="Arial"/>
              </a:rPr>
            </a:br>
            <a:endParaRPr sz="2000"/>
          </a:p>
        </p:txBody>
      </p:sp>
      <p:sp>
        <p:nvSpPr>
          <p:cNvPr id="263" name="Google Shape;263;p37"/>
          <p:cNvSpPr/>
          <p:nvPr/>
        </p:nvSpPr>
        <p:spPr>
          <a:xfrm>
            <a:off x="457200" y="1268760"/>
            <a:ext cx="8229600" cy="5386090"/>
          </a:xfrm>
          <a:prstGeom prst="rect">
            <a:avLst/>
          </a:prstGeom>
          <a:noFill/>
          <a:ln>
            <a:noFill/>
          </a:ln>
        </p:spPr>
        <p:txBody>
          <a:bodyPr spcFirstLastPara="1" wrap="square" lIns="91425" tIns="45700" rIns="91425" bIns="45700" anchor="t" anchorCtr="0">
            <a:noAutofit/>
          </a:bodyPr>
          <a:lstStyle/>
          <a:p>
            <a:pPr marL="0" marR="0" lvl="0" indent="90170" algn="just" rtl="0">
              <a:spcBef>
                <a:spcPts val="0"/>
              </a:spcBef>
              <a:spcAft>
                <a:spcPts val="0"/>
              </a:spcAft>
              <a:buNone/>
            </a:pPr>
            <a:r>
              <a:rPr lang="el-GR" sz="1200">
                <a:solidFill>
                  <a:schemeClr val="dk1"/>
                </a:solidFill>
                <a:latin typeface="Times New Roman"/>
                <a:ea typeface="Times New Roman"/>
                <a:cs typeface="Times New Roman"/>
                <a:sym typeface="Times New Roman"/>
              </a:rPr>
              <a:t> </a:t>
            </a:r>
            <a:endParaRPr sz="1200">
              <a:solidFill>
                <a:schemeClr val="dk1"/>
              </a:solidFill>
              <a:latin typeface="Arial"/>
              <a:ea typeface="Arial"/>
              <a:cs typeface="Arial"/>
              <a:sym typeface="Arial"/>
            </a:endParaRPr>
          </a:p>
          <a:p>
            <a:pPr marL="342900" marR="0" lvl="0" indent="-342900" algn="just" rtl="0">
              <a:spcBef>
                <a:spcPts val="0"/>
              </a:spcBef>
              <a:spcAft>
                <a:spcPts val="0"/>
              </a:spcAft>
              <a:buClr>
                <a:schemeClr val="dk1"/>
              </a:buClr>
              <a:buSzPts val="1600"/>
              <a:buFont typeface="Calibri"/>
              <a:buAutoNum type="arabicPeriod"/>
            </a:pPr>
            <a:r>
              <a:rPr lang="el-GR" sz="1600">
                <a:solidFill>
                  <a:schemeClr val="dk1"/>
                </a:solidFill>
                <a:latin typeface="Times New Roman"/>
                <a:ea typeface="Times New Roman"/>
                <a:cs typeface="Times New Roman"/>
                <a:sym typeface="Times New Roman"/>
              </a:rPr>
              <a:t>Αν ήσασταν στην Επιτροπή των σοφών που έκριναν τα πειράματα Pasteur- Pouchet, σε ποιον θα δίνατε το βραβείο; Αιτιολογείστε την άποψή σας. </a:t>
            </a:r>
            <a:endParaRPr sz="1600">
              <a:solidFill>
                <a:schemeClr val="dk1"/>
              </a:solidFill>
              <a:latin typeface="Arial"/>
              <a:ea typeface="Arial"/>
              <a:cs typeface="Arial"/>
              <a:sym typeface="Arial"/>
            </a:endParaRPr>
          </a:p>
          <a:p>
            <a:pPr marL="342900" marR="0" lvl="0" indent="-342900" algn="just" rtl="0">
              <a:spcBef>
                <a:spcPts val="0"/>
              </a:spcBef>
              <a:spcAft>
                <a:spcPts val="0"/>
              </a:spcAft>
              <a:buClr>
                <a:schemeClr val="dk1"/>
              </a:buClr>
              <a:buSzPts val="1600"/>
              <a:buFont typeface="Calibri"/>
              <a:buAutoNum type="arabicPeriod"/>
            </a:pPr>
            <a:r>
              <a:rPr lang="el-GR" sz="1600">
                <a:solidFill>
                  <a:schemeClr val="dk1"/>
                </a:solidFill>
                <a:latin typeface="Times New Roman"/>
                <a:ea typeface="Times New Roman"/>
                <a:cs typeface="Times New Roman"/>
                <a:sym typeface="Times New Roman"/>
              </a:rPr>
              <a:t>Τα πειράματα του Pasteur οδήγησαν στην διατύπωση μιας Παγκόσμιας αρχής. Α. Ποια ήταν αυτή; Β. Θα μπορούσατε να πείτε πως επέχει θέση Νόμου ή Θεωρίας; Γιατί Ισχύει ή δεν ισχύει; Γ. Θα μπορούσε να επαναδιατυπωθεί ώστε να καταστεί παγκόσμια αρχή ή νόμος;</a:t>
            </a:r>
            <a:endParaRPr sz="1600">
              <a:solidFill>
                <a:schemeClr val="dk1"/>
              </a:solidFill>
              <a:latin typeface="Arial"/>
              <a:ea typeface="Arial"/>
              <a:cs typeface="Arial"/>
              <a:sym typeface="Arial"/>
            </a:endParaRPr>
          </a:p>
          <a:p>
            <a:pPr marL="342900" marR="0" lvl="0" indent="-342900" algn="just" rtl="0">
              <a:spcBef>
                <a:spcPts val="0"/>
              </a:spcBef>
              <a:spcAft>
                <a:spcPts val="0"/>
              </a:spcAft>
              <a:buClr>
                <a:schemeClr val="dk1"/>
              </a:buClr>
              <a:buSzPts val="1600"/>
              <a:buFont typeface="Calibri"/>
              <a:buAutoNum type="arabicPeriod"/>
            </a:pPr>
            <a:r>
              <a:rPr lang="el-GR" sz="1600">
                <a:solidFill>
                  <a:schemeClr val="dk1"/>
                </a:solidFill>
                <a:latin typeface="Times New Roman"/>
                <a:ea typeface="Times New Roman"/>
                <a:cs typeface="Times New Roman"/>
                <a:sym typeface="Times New Roman"/>
              </a:rPr>
              <a:t>Πώς θα μπορούσε να επαναδιατυπωθεί η άποψη του Pouchet ή η άποψη του Pasteur για να έχουν ισχύ σήμερα; (Θέση Duhem-Quinne). </a:t>
            </a:r>
            <a:endParaRPr sz="1600">
              <a:solidFill>
                <a:schemeClr val="dk1"/>
              </a:solidFill>
              <a:latin typeface="Arial"/>
              <a:ea typeface="Arial"/>
              <a:cs typeface="Arial"/>
              <a:sym typeface="Arial"/>
            </a:endParaRPr>
          </a:p>
          <a:p>
            <a:pPr marL="342900" marR="0" lvl="0" indent="-342900" algn="just" rtl="0">
              <a:spcBef>
                <a:spcPts val="0"/>
              </a:spcBef>
              <a:spcAft>
                <a:spcPts val="0"/>
              </a:spcAft>
              <a:buClr>
                <a:schemeClr val="dk1"/>
              </a:buClr>
              <a:buSzPts val="1600"/>
              <a:buFont typeface="Calibri"/>
              <a:buAutoNum type="arabicPeriod"/>
            </a:pPr>
            <a:r>
              <a:rPr lang="el-GR" sz="1600">
                <a:solidFill>
                  <a:schemeClr val="dk1"/>
                </a:solidFill>
                <a:latin typeface="Times New Roman"/>
                <a:ea typeface="Times New Roman"/>
                <a:cs typeface="Times New Roman"/>
                <a:sym typeface="Times New Roman"/>
              </a:rPr>
              <a:t>Οι κοινωνικοί-πολιτικοί παράγοντες επηρεάζουν την επιστημονική διαδικασία; Αν ναι χρησιμοποιείστε το παράδειγμα της διαμάχης Παστέρ- Πουσέ για να εντοπίσετε σημεία που ενισχύουν ή σχετίζονται με την άποψή σας. </a:t>
            </a:r>
            <a:endParaRPr sz="1600">
              <a:solidFill>
                <a:schemeClr val="dk1"/>
              </a:solidFill>
              <a:latin typeface="Arial"/>
              <a:ea typeface="Arial"/>
              <a:cs typeface="Arial"/>
              <a:sym typeface="Arial"/>
            </a:endParaRPr>
          </a:p>
          <a:p>
            <a:pPr marL="342900" marR="0" lvl="0" indent="-342900" algn="just" rtl="0">
              <a:spcBef>
                <a:spcPts val="0"/>
              </a:spcBef>
              <a:spcAft>
                <a:spcPts val="0"/>
              </a:spcAft>
              <a:buClr>
                <a:schemeClr val="dk1"/>
              </a:buClr>
              <a:buSzPts val="1600"/>
              <a:buFont typeface="Calibri"/>
              <a:buAutoNum type="arabicPeriod"/>
            </a:pPr>
            <a:r>
              <a:rPr lang="el-GR" sz="1600">
                <a:solidFill>
                  <a:schemeClr val="dk1"/>
                </a:solidFill>
                <a:latin typeface="Times New Roman"/>
                <a:ea typeface="Times New Roman"/>
                <a:cs typeface="Times New Roman"/>
                <a:sym typeface="Times New Roman"/>
              </a:rPr>
              <a:t>Η λεγόμενη «Επιστημονική Μέθοδος» ενισχύεται ή αμφισβητείται με τη συγκεκριμένη διαμάχη;</a:t>
            </a:r>
            <a:endParaRPr/>
          </a:p>
          <a:p>
            <a:pPr marL="0" marR="0" lvl="0" indent="0" algn="just" rtl="0">
              <a:spcBef>
                <a:spcPts val="0"/>
              </a:spcBef>
              <a:spcAft>
                <a:spcPts val="0"/>
              </a:spcAft>
              <a:buNone/>
            </a:pPr>
            <a:r>
              <a:rPr lang="el-GR" sz="1600">
                <a:solidFill>
                  <a:schemeClr val="dk1"/>
                </a:solidFill>
                <a:latin typeface="Times New Roman"/>
                <a:ea typeface="Times New Roman"/>
                <a:cs typeface="Times New Roman"/>
                <a:sym typeface="Times New Roman"/>
              </a:rPr>
              <a:t>ΘΕΜΑ ΑΝΑΠΤΥΞΗΣ</a:t>
            </a:r>
            <a:endParaRPr/>
          </a:p>
          <a:p>
            <a:pPr marL="0" marR="0" lvl="0" indent="0" algn="just" rtl="0">
              <a:spcBef>
                <a:spcPts val="0"/>
              </a:spcBef>
              <a:spcAft>
                <a:spcPts val="0"/>
              </a:spcAft>
              <a:buNone/>
            </a:pPr>
            <a:r>
              <a:rPr lang="el-GR" sz="1800">
                <a:solidFill>
                  <a:schemeClr val="dk1"/>
                </a:solidFill>
                <a:latin typeface="Calibri"/>
                <a:ea typeface="Calibri"/>
                <a:cs typeface="Calibri"/>
                <a:sym typeface="Calibri"/>
              </a:rPr>
              <a:t>Σύμφωνα με τον Εποικοδομητισμό και τη Θεωρία της Εννοιολογικής Αλλαγής, Οι Εναλλακτικές Ιδέες (ΕΙ) των μαθητών συχνά επαναλαμβάνουν τις ΕΙ των επιστημόνων προηγούμενων εποχών. Αναφερθείτε στην περίπτωση των αναλογιστών για τα Φυτά και περιγράψτε ένα πείραμα που κατέρριψε την άποψή τους. Θα μπορούσε να χρησιμεύσει στη διαδικασία της διδασκαλίας ως ένα παράδειγμα «Γνωστικής Σύγκρουσης»; </a:t>
            </a:r>
            <a:endParaRPr sz="1800">
              <a:solidFill>
                <a:schemeClr val="dk1"/>
              </a:solidFill>
              <a:latin typeface="Calibri"/>
              <a:ea typeface="Calibri"/>
              <a:cs typeface="Calibri"/>
              <a:sym typeface="Calibri"/>
            </a:endParaRPr>
          </a:p>
          <a:p>
            <a:pPr marL="0" marR="0" lvl="0" indent="0" algn="just" rtl="0">
              <a:spcBef>
                <a:spcPts val="0"/>
              </a:spcBef>
              <a:spcAft>
                <a:spcPts val="0"/>
              </a:spcAft>
              <a:buNone/>
            </a:pPr>
            <a:endParaRPr sz="1600">
              <a:solidFill>
                <a:schemeClr val="dk1"/>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945b7022-21bc-4802-b6ce-90d71ed874a0"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Έγγραφο" ma:contentTypeID="0x010100F19B389E151B0D4EA25EB9010C289021" ma:contentTypeVersion="19" ma:contentTypeDescription="Δημιουργία νέου εγγράφου" ma:contentTypeScope="" ma:versionID="d11660015389936d44d2cabd1eede227">
  <xsd:schema xmlns:xsd="http://www.w3.org/2001/XMLSchema" xmlns:xs="http://www.w3.org/2001/XMLSchema" xmlns:p="http://schemas.microsoft.com/office/2006/metadata/properties" xmlns:ns3="945b7022-21bc-4802-b6ce-90d71ed874a0" xmlns:ns4="5363633d-22ac-44c4-9ecf-b9b3596beb70" targetNamespace="http://schemas.microsoft.com/office/2006/metadata/properties" ma:root="true" ma:fieldsID="ef6c1947c0a08ee631b5b15d96364398" ns3:_="" ns4:_="">
    <xsd:import namespace="945b7022-21bc-4802-b6ce-90d71ed874a0"/>
    <xsd:import namespace="5363633d-22ac-44c4-9ecf-b9b3596beb70"/>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Location" minOccurs="0"/>
                <xsd:element ref="ns3:MediaServiceAutoKeyPoints" minOccurs="0"/>
                <xsd:element ref="ns3:MediaServiceKeyPoints" minOccurs="0"/>
                <xsd:element ref="ns4:SharedWithUsers" minOccurs="0"/>
                <xsd:element ref="ns4:SharedWithDetails" minOccurs="0"/>
                <xsd:element ref="ns4:SharingHintHash" minOccurs="0"/>
                <xsd:element ref="ns3:MediaLengthInSeconds" minOccurs="0"/>
                <xsd:element ref="ns3:MediaServiceObjectDetectorVersions" minOccurs="0"/>
                <xsd:element ref="ns3:_activity" minOccurs="0"/>
                <xsd:element ref="ns3:MediaServiceSearchProperties" minOccurs="0"/>
                <xsd:element ref="ns3:MediaServiceSystemTag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45b7022-21bc-4802-b6ce-90d71ed874a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description="" ma:hidden="true" ma:indexed="true" ma:internalName="MediaServiceDateTaken" ma:readOnly="true">
      <xsd:simpleType>
        <xsd:restriction base="dms:Text"/>
      </xsd:simpleType>
    </xsd:element>
    <xsd:element name="MediaServiceLocation" ma:index="15" nillable="true" ma:displayName="Location" ma:description="" ma:indexed="true"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21" nillable="true" ma:displayName="Length (seconds)" ma:internalName="MediaLengthInSeconds" ma:readOnly="true">
      <xsd:simpleType>
        <xsd:restriction base="dms:Unknown"/>
      </xsd:simpleType>
    </xsd:element>
    <xsd:element name="MediaServiceObjectDetectorVersions" ma:index="22" nillable="true" ma:displayName="MediaServiceObjectDetectorVersions" ma:description="" ma:hidden="true" ma:indexed="true" ma:internalName="MediaServiceObjectDetectorVersions" ma:readOnly="true">
      <xsd:simpleType>
        <xsd:restriction base="dms:Text"/>
      </xsd:simpleType>
    </xsd:element>
    <xsd:element name="_activity" ma:index="23" nillable="true" ma:displayName="_activity" ma:hidden="true" ma:internalName="_activity">
      <xsd:simpleType>
        <xsd:restriction base="dms:Note"/>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SystemTags" ma:index="25" nillable="true" ma:displayName="MediaServiceSystemTags" ma:hidden="true" ma:internalName="MediaServiceSystemTag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363633d-22ac-44c4-9ecf-b9b3596beb70" elementFormDefault="qualified">
    <xsd:import namespace="http://schemas.microsoft.com/office/2006/documentManagement/types"/>
    <xsd:import namespace="http://schemas.microsoft.com/office/infopath/2007/PartnerControls"/>
    <xsd:element name="SharedWithUsers" ma:index="18" nillable="true" ma:displayName="Κοινή χρήση με"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Κοινή χρήση με λεπτομέρειες" ma:internalName="SharedWithDetails" ma:readOnly="true">
      <xsd:simpleType>
        <xsd:restriction base="dms:Note">
          <xsd:maxLength value="255"/>
        </xsd:restriction>
      </xsd:simpleType>
    </xsd:element>
    <xsd:element name="SharingHintHash" ma:index="20" nillable="true" ma:displayName="Κοινή χρήση κατακερματισμού υπόδειξης"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Τύπος περιεχομένου"/>
        <xsd:element ref="dc:title" minOccurs="0" maxOccurs="1" ma:index="4" ma:displayName="Τίτλος"/>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6F02F83-3370-4698-8074-C22A102CCFD1}">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5363633d-22ac-44c4-9ecf-b9b3596beb70"/>
    <ds:schemaRef ds:uri="945b7022-21bc-4802-b6ce-90d71ed874a0"/>
    <ds:schemaRef ds:uri="http://www.w3.org/XML/1998/namespace"/>
    <ds:schemaRef ds:uri="http://purl.org/dc/dcmitype/"/>
  </ds:schemaRefs>
</ds:datastoreItem>
</file>

<file path=customXml/itemProps2.xml><?xml version="1.0" encoding="utf-8"?>
<ds:datastoreItem xmlns:ds="http://schemas.openxmlformats.org/officeDocument/2006/customXml" ds:itemID="{9C20A184-25CE-44F8-8F89-2AA269F1E843}">
  <ds:schemaRefs>
    <ds:schemaRef ds:uri="http://schemas.microsoft.com/sharepoint/v3/contenttype/forms"/>
  </ds:schemaRefs>
</ds:datastoreItem>
</file>

<file path=customXml/itemProps3.xml><?xml version="1.0" encoding="utf-8"?>
<ds:datastoreItem xmlns:ds="http://schemas.openxmlformats.org/officeDocument/2006/customXml" ds:itemID="{333A4C1D-6151-4B7A-9EA6-F18F91350D1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45b7022-21bc-4802-b6ce-90d71ed874a0"/>
    <ds:schemaRef ds:uri="5363633d-22ac-44c4-9ecf-b9b3596beb7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17</TotalTime>
  <Words>4304</Words>
  <Application>Microsoft Office PowerPoint</Application>
  <PresentationFormat>Προβολή στην οθόνη (4:3)</PresentationFormat>
  <Paragraphs>153</Paragraphs>
  <Slides>30</Slides>
  <Notes>27</Notes>
  <HiddenSlides>0</HiddenSlides>
  <MMClips>0</MMClips>
  <ScaleCrop>false</ScaleCrop>
  <HeadingPairs>
    <vt:vector size="6" baseType="variant">
      <vt:variant>
        <vt:lpstr>Γραμματοσειρές που χρησιμοποιούνται</vt:lpstr>
      </vt:variant>
      <vt:variant>
        <vt:i4>5</vt:i4>
      </vt:variant>
      <vt:variant>
        <vt:lpstr>Θέμα</vt:lpstr>
      </vt:variant>
      <vt:variant>
        <vt:i4>1</vt:i4>
      </vt:variant>
      <vt:variant>
        <vt:lpstr>Τίτλοι διαφανειών</vt:lpstr>
      </vt:variant>
      <vt:variant>
        <vt:i4>30</vt:i4>
      </vt:variant>
    </vt:vector>
  </HeadingPairs>
  <TitlesOfParts>
    <vt:vector size="36" baseType="lpstr">
      <vt:lpstr>Helvetica Neue</vt:lpstr>
      <vt:lpstr>Arial</vt:lpstr>
      <vt:lpstr>Quattrocento Sans</vt:lpstr>
      <vt:lpstr>Times New Roman</vt:lpstr>
      <vt:lpstr>Calibri</vt:lpstr>
      <vt:lpstr>Office Theme</vt:lpstr>
      <vt:lpstr>Μάθημα #4: Ιστορία της Επιστήμης ως Διδακτικό εργαλείο</vt:lpstr>
      <vt:lpstr>Σπουδαιότητα της Ιστορίας της Επιστήμης</vt:lpstr>
      <vt:lpstr>Σπουδαιότητα-χρησιμότητα της Ιστορίας της Επιστήμης (IE)</vt:lpstr>
      <vt:lpstr>Αναφορά σε δύο παραδείγματα </vt:lpstr>
      <vt:lpstr>Η «δίκη του Δαρβίνου» ή αλλιώς «δίκη των πιθήκων». </vt:lpstr>
      <vt:lpstr>Ο Darrow αγορεύει στη διάρκεια της Δίκης</vt:lpstr>
      <vt:lpstr>Παρουσίαση του PowerPoint</vt:lpstr>
      <vt:lpstr>Παρουσίαση του PowerPoint</vt:lpstr>
      <vt:lpstr>Οι ΕΙ των μαθητών μοιάζουν με τις ΕΙ των επιστημόνων προηγούμενων εποχών</vt:lpstr>
      <vt:lpstr>ΟΙ ΜΑΘΗΤΕΣ ΕΠΑΝΑΛΑΜΒΑΝΟΥΝ ΤΙΣ ΑΠΟΨΕΙΣ ΤΩΝ ΑΝΑΛΟΓΙΣΤΩΝ </vt:lpstr>
      <vt:lpstr>Πείραμα του Von Helmont για την προέλευση της βιομάζας</vt:lpstr>
      <vt:lpstr>Εναλλακτικές Ιδέες των Μαθητών και ΦτΕ</vt:lpstr>
      <vt:lpstr>Οι κοινωνικές πρακτικές απόδοσης τιμών και πως κατασκευάζεται ενεργά το νόημα της επιστήμης από την κοινωνία: Μια επίσκεψη στο Μαυσωλείο του Westminster:  </vt:lpstr>
      <vt:lpstr>Πως μια τέτοια «οπτική» επηρεάζει την πρόσληψη των επιστημονικών ιδεών</vt:lpstr>
      <vt:lpstr>1. Επιπτώσεις στην Κοινωνιολογία της Επιστήμης: Κοινωνική νομιμοποίηση της γνώσης</vt:lpstr>
      <vt:lpstr>2. Επιπτώσεις στη Φύση της Επιστήμης (NOS) </vt:lpstr>
      <vt:lpstr>3. Σύνδεση με τη Διδακτική της Επιστήμης </vt:lpstr>
      <vt:lpstr>ΕΠΙΣΤΗΜΟΝΙΚΕΣ ΔΙΑΜΑΧΕΣ: μια ειδική περίπτωση ΙΕ</vt:lpstr>
      <vt:lpstr>Τι συνιστά μια Επιστημονική Διαμάχη (ΕΔ) και ποια τα χαρακτηριστικά της; </vt:lpstr>
      <vt:lpstr>Ποια είναι τα είδη των ΕΔ;</vt:lpstr>
      <vt:lpstr>Επιστ. Διαμάχες και ΦτΕ</vt:lpstr>
      <vt:lpstr>ΔΥΟ ΕΝΔΙΑΦΕΡΟΥΣΕΣ ΕΔ ΣΤΗΝ ΙΣΤΟΡΙΑ ΤΗΣ ΒΙΟΛΟΓΙΑΣ</vt:lpstr>
      <vt:lpstr>Οι πρωταγωνιστές: κοινωνικοί και πολιτικοί παράγοντες στην επιστήμη</vt:lpstr>
      <vt:lpstr>Το ζητούμενο και το πείραμα*</vt:lpstr>
      <vt:lpstr>Pouchet vs  Pasteur</vt:lpstr>
      <vt:lpstr>Η κατάληξη: Δύο λαθεμένα συμπεράσματα που θα μπορούσαν να είναι αλήθειες!</vt:lpstr>
      <vt:lpstr>Εμπειρικός υπό-προσδιορισμός της θεωρίας</vt:lpstr>
      <vt:lpstr>Η αντιπαράθεση ανάμεσα στον Pouchet και τον Pasteur για την αυτόματη γένεση: κατασκευή ενός διδακτικού γεγονότος με βάση ένα ιστορικό γεγονός </vt:lpstr>
      <vt:lpstr>1.6.3.1. Η βρετανική επιστημονική διαμάχη τον 19ο αιώνα για την αυτόματη γένεση </vt:lpstr>
      <vt:lpstr>ΕΡΩΤΗΣΕΙΣ ΕΠΑΝΑΛΗΨΗΣ Με βάση το παραπάνω και άλλα κείμενα απαντήστε ΠΟΛΥ ΣΥΝΤΟΜΑ στις εξής ερωτήσεις: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Kyriacos Athanasiou</dc:creator>
  <cp:lastModifiedBy>Kyriacos Athanasiou</cp:lastModifiedBy>
  <cp:revision>6</cp:revision>
  <dcterms:modified xsi:type="dcterms:W3CDTF">2026-03-19T10:47:52Z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0x010100F19B389E151B0D4EA25EB9010C289021</vt:lpwstr>
  </property>
</Properties>
</file>