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4" r:id="rId18"/>
    <p:sldId id="273" r:id="rId19"/>
    <p:sldId id="275" r:id="rId20"/>
    <p:sldId id="277" r:id="rId21"/>
    <p:sldId id="276" r:id="rId22"/>
    <p:sldId id="278" r:id="rId23"/>
    <p:sldId id="279" r:id="rId2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109" d="100"/>
          <a:sy n="109" d="100"/>
        </p:scale>
        <p:origin x="-1740"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A9B9C7-98D5-487A-B701-FAB27A8C11A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GB"/>
        </a:p>
      </dgm:t>
    </dgm:pt>
    <dgm:pt modelId="{E045DC15-E040-4061-AA0D-3EFF538C0980}">
      <dgm:prSet phldrT="[Text]" custT="1"/>
      <dgm:spPr/>
      <dgm:t>
        <a:bodyPr/>
        <a:lstStyle/>
        <a:p>
          <a:r>
            <a:rPr lang="el-GR" sz="2000" dirty="0" smtClean="0"/>
            <a:t>Τύποι γνωστικών αντικειμένων</a:t>
          </a:r>
          <a:endParaRPr lang="en-GB" sz="2000" dirty="0"/>
        </a:p>
      </dgm:t>
    </dgm:pt>
    <dgm:pt modelId="{BED9A951-B7A0-4D21-9258-4A463567C957}" type="parTrans" cxnId="{64B59E3F-638C-481F-9F20-90D5AEA2DB16}">
      <dgm:prSet/>
      <dgm:spPr/>
      <dgm:t>
        <a:bodyPr/>
        <a:lstStyle/>
        <a:p>
          <a:endParaRPr lang="en-GB"/>
        </a:p>
      </dgm:t>
    </dgm:pt>
    <dgm:pt modelId="{02FFC6B3-DA67-49CA-8365-82529A80491A}" type="sibTrans" cxnId="{64B59E3F-638C-481F-9F20-90D5AEA2DB16}">
      <dgm:prSet/>
      <dgm:spPr/>
      <dgm:t>
        <a:bodyPr/>
        <a:lstStyle/>
        <a:p>
          <a:endParaRPr lang="en-GB"/>
        </a:p>
      </dgm:t>
    </dgm:pt>
    <dgm:pt modelId="{E6CEF1BA-ED56-4FB3-A2B3-8D3F789AFB5D}">
      <dgm:prSet phldrT="[Text]" custT="1"/>
      <dgm:spPr/>
      <dgm:t>
        <a:bodyPr/>
        <a:lstStyle/>
        <a:p>
          <a:r>
            <a:rPr lang="el-GR" sz="1800" dirty="0" smtClean="0"/>
            <a:t>Φυσικές επιστήμες </a:t>
          </a:r>
        </a:p>
        <a:p>
          <a:r>
            <a:rPr lang="el-GR" sz="1800" dirty="0" smtClean="0"/>
            <a:t>(γλώσσα μαθηματικά)</a:t>
          </a:r>
        </a:p>
        <a:p>
          <a:r>
            <a:rPr lang="el-GR" sz="1800" dirty="0" smtClean="0"/>
            <a:t>Λογική, γενικεύσεις και κανόνες</a:t>
          </a:r>
          <a:endParaRPr lang="en-GB" sz="1800" dirty="0"/>
        </a:p>
      </dgm:t>
    </dgm:pt>
    <dgm:pt modelId="{802DADE2-C5BD-485E-9756-E8214C453396}" type="parTrans" cxnId="{B457D84E-8B43-483B-8F1D-769B18511674}">
      <dgm:prSet/>
      <dgm:spPr/>
      <dgm:t>
        <a:bodyPr/>
        <a:lstStyle/>
        <a:p>
          <a:endParaRPr lang="en-GB"/>
        </a:p>
      </dgm:t>
    </dgm:pt>
    <dgm:pt modelId="{B72E07CD-A342-4552-A828-9A19EECC7158}" type="sibTrans" cxnId="{B457D84E-8B43-483B-8F1D-769B18511674}">
      <dgm:prSet/>
      <dgm:spPr/>
      <dgm:t>
        <a:bodyPr/>
        <a:lstStyle/>
        <a:p>
          <a:endParaRPr lang="en-GB"/>
        </a:p>
      </dgm:t>
    </dgm:pt>
    <dgm:pt modelId="{90B876E2-82DE-479A-9287-628740A26B92}">
      <dgm:prSet phldrT="[Text]" custT="1"/>
      <dgm:spPr/>
      <dgm:t>
        <a:bodyPr/>
        <a:lstStyle/>
        <a:p>
          <a:r>
            <a:rPr lang="el-GR" sz="1800" dirty="0" smtClean="0"/>
            <a:t>Ανθρωπιστικές επιστήμες</a:t>
          </a:r>
        </a:p>
        <a:p>
          <a:r>
            <a:rPr lang="el-GR" sz="1800" dirty="0" smtClean="0"/>
            <a:t>(δίκαιο, ιστορία, φιλοσοφία, τέχνες)</a:t>
          </a:r>
        </a:p>
        <a:p>
          <a:r>
            <a:rPr lang="el-GR" sz="1800" dirty="0" smtClean="0"/>
            <a:t>Μελέτη μεμονωμένων περιπτώσεων</a:t>
          </a:r>
          <a:endParaRPr lang="en-GB" sz="1800" dirty="0"/>
        </a:p>
      </dgm:t>
    </dgm:pt>
    <dgm:pt modelId="{BD3F6664-DDAB-4592-AB56-496B0FB6AE03}" type="parTrans" cxnId="{55498F98-1DC0-483A-8F87-89437D3D2D96}">
      <dgm:prSet/>
      <dgm:spPr/>
      <dgm:t>
        <a:bodyPr/>
        <a:lstStyle/>
        <a:p>
          <a:endParaRPr lang="en-GB"/>
        </a:p>
      </dgm:t>
    </dgm:pt>
    <dgm:pt modelId="{60E7FC4F-0330-48F6-B768-478DE89EDBF7}" type="sibTrans" cxnId="{55498F98-1DC0-483A-8F87-89437D3D2D96}">
      <dgm:prSet/>
      <dgm:spPr/>
      <dgm:t>
        <a:bodyPr/>
        <a:lstStyle/>
        <a:p>
          <a:endParaRPr lang="en-GB"/>
        </a:p>
      </dgm:t>
    </dgm:pt>
    <dgm:pt modelId="{B71B39AA-0E77-4508-ADC2-77AAA2CCD334}" type="pres">
      <dgm:prSet presAssocID="{F1A9B9C7-98D5-487A-B701-FAB27A8C11A7}" presName="hierChild1" presStyleCnt="0">
        <dgm:presLayoutVars>
          <dgm:chPref val="1"/>
          <dgm:dir/>
          <dgm:animOne val="branch"/>
          <dgm:animLvl val="lvl"/>
          <dgm:resizeHandles/>
        </dgm:presLayoutVars>
      </dgm:prSet>
      <dgm:spPr/>
      <dgm:t>
        <a:bodyPr/>
        <a:lstStyle/>
        <a:p>
          <a:endParaRPr lang="en-GB"/>
        </a:p>
      </dgm:t>
    </dgm:pt>
    <dgm:pt modelId="{803C7417-6440-472A-8DDA-CD898CAADC81}" type="pres">
      <dgm:prSet presAssocID="{E045DC15-E040-4061-AA0D-3EFF538C0980}" presName="hierRoot1" presStyleCnt="0"/>
      <dgm:spPr/>
    </dgm:pt>
    <dgm:pt modelId="{124F2C9F-5E8F-4FF4-B4CF-6DF746CD8F3E}" type="pres">
      <dgm:prSet presAssocID="{E045DC15-E040-4061-AA0D-3EFF538C0980}" presName="composite" presStyleCnt="0"/>
      <dgm:spPr/>
    </dgm:pt>
    <dgm:pt modelId="{DFBA63B2-3111-4A5D-901E-ED3931EB2874}" type="pres">
      <dgm:prSet presAssocID="{E045DC15-E040-4061-AA0D-3EFF538C0980}" presName="background" presStyleLbl="node0" presStyleIdx="0" presStyleCnt="1"/>
      <dgm:spPr/>
    </dgm:pt>
    <dgm:pt modelId="{CC13C69D-7E54-498A-A9BE-155BA92C0D19}" type="pres">
      <dgm:prSet presAssocID="{E045DC15-E040-4061-AA0D-3EFF538C0980}" presName="text" presStyleLbl="fgAcc0" presStyleIdx="0" presStyleCnt="1" custScaleX="89636" custScaleY="70478">
        <dgm:presLayoutVars>
          <dgm:chPref val="3"/>
        </dgm:presLayoutVars>
      </dgm:prSet>
      <dgm:spPr/>
      <dgm:t>
        <a:bodyPr/>
        <a:lstStyle/>
        <a:p>
          <a:endParaRPr lang="en-GB"/>
        </a:p>
      </dgm:t>
    </dgm:pt>
    <dgm:pt modelId="{301D79DA-A59C-43CA-8740-297FC8319A95}" type="pres">
      <dgm:prSet presAssocID="{E045DC15-E040-4061-AA0D-3EFF538C0980}" presName="hierChild2" presStyleCnt="0"/>
      <dgm:spPr/>
    </dgm:pt>
    <dgm:pt modelId="{6C9C7830-E019-4E70-85AB-70AD1E2258A5}" type="pres">
      <dgm:prSet presAssocID="{802DADE2-C5BD-485E-9756-E8214C453396}" presName="Name10" presStyleLbl="parChTrans1D2" presStyleIdx="0" presStyleCnt="2"/>
      <dgm:spPr/>
      <dgm:t>
        <a:bodyPr/>
        <a:lstStyle/>
        <a:p>
          <a:endParaRPr lang="en-GB"/>
        </a:p>
      </dgm:t>
    </dgm:pt>
    <dgm:pt modelId="{C4FF7C35-F48C-475B-820F-94D3660BF8F4}" type="pres">
      <dgm:prSet presAssocID="{E6CEF1BA-ED56-4FB3-A2B3-8D3F789AFB5D}" presName="hierRoot2" presStyleCnt="0"/>
      <dgm:spPr/>
    </dgm:pt>
    <dgm:pt modelId="{49DF09A7-B810-45C5-9BFA-3A55C0F1D7D3}" type="pres">
      <dgm:prSet presAssocID="{E6CEF1BA-ED56-4FB3-A2B3-8D3F789AFB5D}" presName="composite2" presStyleCnt="0"/>
      <dgm:spPr/>
    </dgm:pt>
    <dgm:pt modelId="{6B70F4F5-1B46-448B-9CC3-E686EF346B35}" type="pres">
      <dgm:prSet presAssocID="{E6CEF1BA-ED56-4FB3-A2B3-8D3F789AFB5D}" presName="background2" presStyleLbl="node2" presStyleIdx="0" presStyleCnt="2"/>
      <dgm:spPr/>
    </dgm:pt>
    <dgm:pt modelId="{28F52202-591C-45F9-8663-81A74C404DAA}" type="pres">
      <dgm:prSet presAssocID="{E6CEF1BA-ED56-4FB3-A2B3-8D3F789AFB5D}" presName="text2" presStyleLbl="fgAcc2" presStyleIdx="0" presStyleCnt="2">
        <dgm:presLayoutVars>
          <dgm:chPref val="3"/>
        </dgm:presLayoutVars>
      </dgm:prSet>
      <dgm:spPr/>
      <dgm:t>
        <a:bodyPr/>
        <a:lstStyle/>
        <a:p>
          <a:endParaRPr lang="en-GB"/>
        </a:p>
      </dgm:t>
    </dgm:pt>
    <dgm:pt modelId="{9A7F0C8F-DBF7-4491-89F0-3156ECC08EC2}" type="pres">
      <dgm:prSet presAssocID="{E6CEF1BA-ED56-4FB3-A2B3-8D3F789AFB5D}" presName="hierChild3" presStyleCnt="0"/>
      <dgm:spPr/>
    </dgm:pt>
    <dgm:pt modelId="{294CEB55-7854-41F5-9F6A-E69963D83DA2}" type="pres">
      <dgm:prSet presAssocID="{BD3F6664-DDAB-4592-AB56-496B0FB6AE03}" presName="Name10" presStyleLbl="parChTrans1D2" presStyleIdx="1" presStyleCnt="2"/>
      <dgm:spPr/>
      <dgm:t>
        <a:bodyPr/>
        <a:lstStyle/>
        <a:p>
          <a:endParaRPr lang="en-GB"/>
        </a:p>
      </dgm:t>
    </dgm:pt>
    <dgm:pt modelId="{EF8D5B23-162B-4229-9CFA-804C9D679305}" type="pres">
      <dgm:prSet presAssocID="{90B876E2-82DE-479A-9287-628740A26B92}" presName="hierRoot2" presStyleCnt="0"/>
      <dgm:spPr/>
    </dgm:pt>
    <dgm:pt modelId="{8367EC4F-84C4-499D-AA1D-823EAD9EA5DE}" type="pres">
      <dgm:prSet presAssocID="{90B876E2-82DE-479A-9287-628740A26B92}" presName="composite2" presStyleCnt="0"/>
      <dgm:spPr/>
    </dgm:pt>
    <dgm:pt modelId="{E0C664FE-B0AB-4025-A9E6-DDB292A0A656}" type="pres">
      <dgm:prSet presAssocID="{90B876E2-82DE-479A-9287-628740A26B92}" presName="background2" presStyleLbl="node2" presStyleIdx="1" presStyleCnt="2"/>
      <dgm:spPr/>
    </dgm:pt>
    <dgm:pt modelId="{F7C27F49-8B21-4770-9AAB-185E17A5E49F}" type="pres">
      <dgm:prSet presAssocID="{90B876E2-82DE-479A-9287-628740A26B92}" presName="text2" presStyleLbl="fgAcc2" presStyleIdx="1" presStyleCnt="2">
        <dgm:presLayoutVars>
          <dgm:chPref val="3"/>
        </dgm:presLayoutVars>
      </dgm:prSet>
      <dgm:spPr/>
      <dgm:t>
        <a:bodyPr/>
        <a:lstStyle/>
        <a:p>
          <a:endParaRPr lang="en-GB"/>
        </a:p>
      </dgm:t>
    </dgm:pt>
    <dgm:pt modelId="{2FCBECB7-FA13-48A4-81A1-966581DB64E8}" type="pres">
      <dgm:prSet presAssocID="{90B876E2-82DE-479A-9287-628740A26B92}" presName="hierChild3" presStyleCnt="0"/>
      <dgm:spPr/>
    </dgm:pt>
  </dgm:ptLst>
  <dgm:cxnLst>
    <dgm:cxn modelId="{873B8854-1E77-482A-8F4C-3E208F2D47C2}" type="presOf" srcId="{E6CEF1BA-ED56-4FB3-A2B3-8D3F789AFB5D}" destId="{28F52202-591C-45F9-8663-81A74C404DAA}" srcOrd="0" destOrd="0" presId="urn:microsoft.com/office/officeart/2005/8/layout/hierarchy1"/>
    <dgm:cxn modelId="{F15AC72C-0D9F-4217-9753-46D3C8A5E5C4}" type="presOf" srcId="{802DADE2-C5BD-485E-9756-E8214C453396}" destId="{6C9C7830-E019-4E70-85AB-70AD1E2258A5}" srcOrd="0" destOrd="0" presId="urn:microsoft.com/office/officeart/2005/8/layout/hierarchy1"/>
    <dgm:cxn modelId="{64B59E3F-638C-481F-9F20-90D5AEA2DB16}" srcId="{F1A9B9C7-98D5-487A-B701-FAB27A8C11A7}" destId="{E045DC15-E040-4061-AA0D-3EFF538C0980}" srcOrd="0" destOrd="0" parTransId="{BED9A951-B7A0-4D21-9258-4A463567C957}" sibTransId="{02FFC6B3-DA67-49CA-8365-82529A80491A}"/>
    <dgm:cxn modelId="{B457D84E-8B43-483B-8F1D-769B18511674}" srcId="{E045DC15-E040-4061-AA0D-3EFF538C0980}" destId="{E6CEF1BA-ED56-4FB3-A2B3-8D3F789AFB5D}" srcOrd="0" destOrd="0" parTransId="{802DADE2-C5BD-485E-9756-E8214C453396}" sibTransId="{B72E07CD-A342-4552-A828-9A19EECC7158}"/>
    <dgm:cxn modelId="{47961C2A-5959-4022-AA43-EA8080E22D77}" type="presOf" srcId="{F1A9B9C7-98D5-487A-B701-FAB27A8C11A7}" destId="{B71B39AA-0E77-4508-ADC2-77AAA2CCD334}" srcOrd="0" destOrd="0" presId="urn:microsoft.com/office/officeart/2005/8/layout/hierarchy1"/>
    <dgm:cxn modelId="{4A7F19C4-823B-4A50-9DA4-B307192D816A}" type="presOf" srcId="{E045DC15-E040-4061-AA0D-3EFF538C0980}" destId="{CC13C69D-7E54-498A-A9BE-155BA92C0D19}" srcOrd="0" destOrd="0" presId="urn:microsoft.com/office/officeart/2005/8/layout/hierarchy1"/>
    <dgm:cxn modelId="{55498F98-1DC0-483A-8F87-89437D3D2D96}" srcId="{E045DC15-E040-4061-AA0D-3EFF538C0980}" destId="{90B876E2-82DE-479A-9287-628740A26B92}" srcOrd="1" destOrd="0" parTransId="{BD3F6664-DDAB-4592-AB56-496B0FB6AE03}" sibTransId="{60E7FC4F-0330-48F6-B768-478DE89EDBF7}"/>
    <dgm:cxn modelId="{D2265640-BDA5-4928-BC9A-DC725C59362B}" type="presOf" srcId="{BD3F6664-DDAB-4592-AB56-496B0FB6AE03}" destId="{294CEB55-7854-41F5-9F6A-E69963D83DA2}" srcOrd="0" destOrd="0" presId="urn:microsoft.com/office/officeart/2005/8/layout/hierarchy1"/>
    <dgm:cxn modelId="{D33F69B7-E6E8-4674-B9AE-28C4270E4E10}" type="presOf" srcId="{90B876E2-82DE-479A-9287-628740A26B92}" destId="{F7C27F49-8B21-4770-9AAB-185E17A5E49F}" srcOrd="0" destOrd="0" presId="urn:microsoft.com/office/officeart/2005/8/layout/hierarchy1"/>
    <dgm:cxn modelId="{2D3B16F7-5D98-43F7-A79D-955E4FC10718}" type="presParOf" srcId="{B71B39AA-0E77-4508-ADC2-77AAA2CCD334}" destId="{803C7417-6440-472A-8DDA-CD898CAADC81}" srcOrd="0" destOrd="0" presId="urn:microsoft.com/office/officeart/2005/8/layout/hierarchy1"/>
    <dgm:cxn modelId="{FC42DC3C-70C9-4700-BBA7-EE2C98480214}" type="presParOf" srcId="{803C7417-6440-472A-8DDA-CD898CAADC81}" destId="{124F2C9F-5E8F-4FF4-B4CF-6DF746CD8F3E}" srcOrd="0" destOrd="0" presId="urn:microsoft.com/office/officeart/2005/8/layout/hierarchy1"/>
    <dgm:cxn modelId="{3846383C-186F-47CE-80A0-2C85A29D1A05}" type="presParOf" srcId="{124F2C9F-5E8F-4FF4-B4CF-6DF746CD8F3E}" destId="{DFBA63B2-3111-4A5D-901E-ED3931EB2874}" srcOrd="0" destOrd="0" presId="urn:microsoft.com/office/officeart/2005/8/layout/hierarchy1"/>
    <dgm:cxn modelId="{D1762056-3BA9-446F-8588-2869A56E5AFF}" type="presParOf" srcId="{124F2C9F-5E8F-4FF4-B4CF-6DF746CD8F3E}" destId="{CC13C69D-7E54-498A-A9BE-155BA92C0D19}" srcOrd="1" destOrd="0" presId="urn:microsoft.com/office/officeart/2005/8/layout/hierarchy1"/>
    <dgm:cxn modelId="{DD093521-F618-4824-BAD4-4F721561F040}" type="presParOf" srcId="{803C7417-6440-472A-8DDA-CD898CAADC81}" destId="{301D79DA-A59C-43CA-8740-297FC8319A95}" srcOrd="1" destOrd="0" presId="urn:microsoft.com/office/officeart/2005/8/layout/hierarchy1"/>
    <dgm:cxn modelId="{F889C40B-1BB9-4A9E-AD07-ABD8080CB1E4}" type="presParOf" srcId="{301D79DA-A59C-43CA-8740-297FC8319A95}" destId="{6C9C7830-E019-4E70-85AB-70AD1E2258A5}" srcOrd="0" destOrd="0" presId="urn:microsoft.com/office/officeart/2005/8/layout/hierarchy1"/>
    <dgm:cxn modelId="{593E4DAC-ABEB-4EEE-8097-0A60C5B7636D}" type="presParOf" srcId="{301D79DA-A59C-43CA-8740-297FC8319A95}" destId="{C4FF7C35-F48C-475B-820F-94D3660BF8F4}" srcOrd="1" destOrd="0" presId="urn:microsoft.com/office/officeart/2005/8/layout/hierarchy1"/>
    <dgm:cxn modelId="{3666A694-2972-4714-AE97-87EFE9FDE326}" type="presParOf" srcId="{C4FF7C35-F48C-475B-820F-94D3660BF8F4}" destId="{49DF09A7-B810-45C5-9BFA-3A55C0F1D7D3}" srcOrd="0" destOrd="0" presId="urn:microsoft.com/office/officeart/2005/8/layout/hierarchy1"/>
    <dgm:cxn modelId="{52DD8E9B-B787-4FA9-898D-89C90B36FD86}" type="presParOf" srcId="{49DF09A7-B810-45C5-9BFA-3A55C0F1D7D3}" destId="{6B70F4F5-1B46-448B-9CC3-E686EF346B35}" srcOrd="0" destOrd="0" presId="urn:microsoft.com/office/officeart/2005/8/layout/hierarchy1"/>
    <dgm:cxn modelId="{87BA06BC-85F3-4DF2-84B8-124D72500868}" type="presParOf" srcId="{49DF09A7-B810-45C5-9BFA-3A55C0F1D7D3}" destId="{28F52202-591C-45F9-8663-81A74C404DAA}" srcOrd="1" destOrd="0" presId="urn:microsoft.com/office/officeart/2005/8/layout/hierarchy1"/>
    <dgm:cxn modelId="{C98E3DCD-EF0C-46BD-813E-98E087D67450}" type="presParOf" srcId="{C4FF7C35-F48C-475B-820F-94D3660BF8F4}" destId="{9A7F0C8F-DBF7-4491-89F0-3156ECC08EC2}" srcOrd="1" destOrd="0" presId="urn:microsoft.com/office/officeart/2005/8/layout/hierarchy1"/>
    <dgm:cxn modelId="{91A4AA28-AFE0-49F7-B43B-7D9984181430}" type="presParOf" srcId="{301D79DA-A59C-43CA-8740-297FC8319A95}" destId="{294CEB55-7854-41F5-9F6A-E69963D83DA2}" srcOrd="2" destOrd="0" presId="urn:microsoft.com/office/officeart/2005/8/layout/hierarchy1"/>
    <dgm:cxn modelId="{AFAA1D3A-6B8C-46B1-8BFA-3F8A1552229F}" type="presParOf" srcId="{301D79DA-A59C-43CA-8740-297FC8319A95}" destId="{EF8D5B23-162B-4229-9CFA-804C9D679305}" srcOrd="3" destOrd="0" presId="urn:microsoft.com/office/officeart/2005/8/layout/hierarchy1"/>
    <dgm:cxn modelId="{E3ACC858-C79E-45F6-B7F0-5B511282DCFB}" type="presParOf" srcId="{EF8D5B23-162B-4229-9CFA-804C9D679305}" destId="{8367EC4F-84C4-499D-AA1D-823EAD9EA5DE}" srcOrd="0" destOrd="0" presId="urn:microsoft.com/office/officeart/2005/8/layout/hierarchy1"/>
    <dgm:cxn modelId="{BF686C43-8787-411B-A578-6AD0CFD12DFE}" type="presParOf" srcId="{8367EC4F-84C4-499D-AA1D-823EAD9EA5DE}" destId="{E0C664FE-B0AB-4025-A9E6-DDB292A0A656}" srcOrd="0" destOrd="0" presId="urn:microsoft.com/office/officeart/2005/8/layout/hierarchy1"/>
    <dgm:cxn modelId="{B8030412-993F-4C13-8DA8-40832A07C646}" type="presParOf" srcId="{8367EC4F-84C4-499D-AA1D-823EAD9EA5DE}" destId="{F7C27F49-8B21-4770-9AAB-185E17A5E49F}" srcOrd="1" destOrd="0" presId="urn:microsoft.com/office/officeart/2005/8/layout/hierarchy1"/>
    <dgm:cxn modelId="{04221613-4621-4CCD-8418-A1BEF4E5BFA6}" type="presParOf" srcId="{EF8D5B23-162B-4229-9CFA-804C9D679305}" destId="{2FCBECB7-FA13-48A4-81A1-966581DB64E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4CEB55-7854-41F5-9F6A-E69963D83DA2}">
      <dsp:nvSpPr>
        <dsp:cNvPr id="0" name=""/>
        <dsp:cNvSpPr/>
      </dsp:nvSpPr>
      <dsp:spPr>
        <a:xfrm>
          <a:off x="3940604" y="1405345"/>
          <a:ext cx="1916154" cy="911915"/>
        </a:xfrm>
        <a:custGeom>
          <a:avLst/>
          <a:gdLst/>
          <a:ahLst/>
          <a:cxnLst/>
          <a:rect l="0" t="0" r="0" b="0"/>
          <a:pathLst>
            <a:path>
              <a:moveTo>
                <a:pt x="0" y="0"/>
              </a:moveTo>
              <a:lnTo>
                <a:pt x="0" y="621443"/>
              </a:lnTo>
              <a:lnTo>
                <a:pt x="1916154" y="621443"/>
              </a:lnTo>
              <a:lnTo>
                <a:pt x="1916154" y="9119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9C7830-E019-4E70-85AB-70AD1E2258A5}">
      <dsp:nvSpPr>
        <dsp:cNvPr id="0" name=""/>
        <dsp:cNvSpPr/>
      </dsp:nvSpPr>
      <dsp:spPr>
        <a:xfrm>
          <a:off x="2024449" y="1405345"/>
          <a:ext cx="1916154" cy="911915"/>
        </a:xfrm>
        <a:custGeom>
          <a:avLst/>
          <a:gdLst/>
          <a:ahLst/>
          <a:cxnLst/>
          <a:rect l="0" t="0" r="0" b="0"/>
          <a:pathLst>
            <a:path>
              <a:moveTo>
                <a:pt x="1916154" y="0"/>
              </a:moveTo>
              <a:lnTo>
                <a:pt x="1916154" y="621443"/>
              </a:lnTo>
              <a:lnTo>
                <a:pt x="0" y="621443"/>
              </a:lnTo>
              <a:lnTo>
                <a:pt x="0" y="9119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BA63B2-3111-4A5D-901E-ED3931EB2874}">
      <dsp:nvSpPr>
        <dsp:cNvPr id="0" name=""/>
        <dsp:cNvSpPr/>
      </dsp:nvSpPr>
      <dsp:spPr>
        <a:xfrm>
          <a:off x="2535324" y="2087"/>
          <a:ext cx="2810559" cy="14032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13C69D-7E54-498A-A9BE-155BA92C0D19}">
      <dsp:nvSpPr>
        <dsp:cNvPr id="0" name=""/>
        <dsp:cNvSpPr/>
      </dsp:nvSpPr>
      <dsp:spPr>
        <a:xfrm>
          <a:off x="2883715" y="333059"/>
          <a:ext cx="2810559" cy="14032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kern="1200" dirty="0" smtClean="0"/>
            <a:t>Τύποι γνωστικών αντικειμένων</a:t>
          </a:r>
          <a:endParaRPr lang="en-GB" sz="2000" kern="1200" dirty="0"/>
        </a:p>
      </dsp:txBody>
      <dsp:txXfrm>
        <a:off x="2924815" y="374159"/>
        <a:ext cx="2728359" cy="1321058"/>
      </dsp:txXfrm>
    </dsp:sp>
    <dsp:sp modelId="{6B70F4F5-1B46-448B-9CC3-E686EF346B35}">
      <dsp:nvSpPr>
        <dsp:cNvPr id="0" name=""/>
        <dsp:cNvSpPr/>
      </dsp:nvSpPr>
      <dsp:spPr>
        <a:xfrm>
          <a:off x="456686" y="2317260"/>
          <a:ext cx="3135525" cy="19910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F52202-591C-45F9-8663-81A74C404DAA}">
      <dsp:nvSpPr>
        <dsp:cNvPr id="0" name=""/>
        <dsp:cNvSpPr/>
      </dsp:nvSpPr>
      <dsp:spPr>
        <a:xfrm>
          <a:off x="805078" y="2648233"/>
          <a:ext cx="3135525" cy="19910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dirty="0" smtClean="0"/>
            <a:t>Φυσικές επιστήμες </a:t>
          </a:r>
        </a:p>
        <a:p>
          <a:pPr lvl="0" algn="ctr" defTabSz="800100">
            <a:lnSpc>
              <a:spcPct val="90000"/>
            </a:lnSpc>
            <a:spcBef>
              <a:spcPct val="0"/>
            </a:spcBef>
            <a:spcAft>
              <a:spcPct val="35000"/>
            </a:spcAft>
          </a:pPr>
          <a:r>
            <a:rPr lang="el-GR" sz="1800" kern="1200" dirty="0" smtClean="0"/>
            <a:t>(γλώσσα μαθηματικά)</a:t>
          </a:r>
        </a:p>
        <a:p>
          <a:pPr lvl="0" algn="ctr" defTabSz="800100">
            <a:lnSpc>
              <a:spcPct val="90000"/>
            </a:lnSpc>
            <a:spcBef>
              <a:spcPct val="0"/>
            </a:spcBef>
            <a:spcAft>
              <a:spcPct val="35000"/>
            </a:spcAft>
          </a:pPr>
          <a:r>
            <a:rPr lang="el-GR" sz="1800" kern="1200" dirty="0" smtClean="0"/>
            <a:t>Λογική, γενικεύσεις και κανόνες</a:t>
          </a:r>
          <a:endParaRPr lang="en-GB" sz="1800" kern="1200" dirty="0"/>
        </a:p>
      </dsp:txBody>
      <dsp:txXfrm>
        <a:off x="863394" y="2706549"/>
        <a:ext cx="3018893" cy="1874426"/>
      </dsp:txXfrm>
    </dsp:sp>
    <dsp:sp modelId="{E0C664FE-B0AB-4025-A9E6-DDB292A0A656}">
      <dsp:nvSpPr>
        <dsp:cNvPr id="0" name=""/>
        <dsp:cNvSpPr/>
      </dsp:nvSpPr>
      <dsp:spPr>
        <a:xfrm>
          <a:off x="4288995" y="2317260"/>
          <a:ext cx="3135525" cy="19910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C27F49-8B21-4770-9AAB-185E17A5E49F}">
      <dsp:nvSpPr>
        <dsp:cNvPr id="0" name=""/>
        <dsp:cNvSpPr/>
      </dsp:nvSpPr>
      <dsp:spPr>
        <a:xfrm>
          <a:off x="4637387" y="2648233"/>
          <a:ext cx="3135525" cy="19910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dirty="0" smtClean="0"/>
            <a:t>Ανθρωπιστικές επιστήμες</a:t>
          </a:r>
        </a:p>
        <a:p>
          <a:pPr lvl="0" algn="ctr" defTabSz="800100">
            <a:lnSpc>
              <a:spcPct val="90000"/>
            </a:lnSpc>
            <a:spcBef>
              <a:spcPct val="0"/>
            </a:spcBef>
            <a:spcAft>
              <a:spcPct val="35000"/>
            </a:spcAft>
          </a:pPr>
          <a:r>
            <a:rPr lang="el-GR" sz="1800" kern="1200" dirty="0" smtClean="0"/>
            <a:t>(δίκαιο, ιστορία, φιλοσοφία, τέχνες)</a:t>
          </a:r>
        </a:p>
        <a:p>
          <a:pPr lvl="0" algn="ctr" defTabSz="800100">
            <a:lnSpc>
              <a:spcPct val="90000"/>
            </a:lnSpc>
            <a:spcBef>
              <a:spcPct val="0"/>
            </a:spcBef>
            <a:spcAft>
              <a:spcPct val="35000"/>
            </a:spcAft>
          </a:pPr>
          <a:r>
            <a:rPr lang="el-GR" sz="1800" kern="1200" dirty="0" smtClean="0"/>
            <a:t>Μελέτη μεμονωμένων περιπτώσεων</a:t>
          </a:r>
          <a:endParaRPr lang="en-GB" sz="1800" kern="1200" dirty="0"/>
        </a:p>
      </dsp:txBody>
      <dsp:txXfrm>
        <a:off x="4695703" y="2706549"/>
        <a:ext cx="3018893" cy="187442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24/3/2021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24/3/2021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24/3/2021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24/3/2021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24/3/2021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F2853615-BFDE-46DE-814C-47EC6EF6D371}" type="datetimeFigureOut">
              <a:rPr lang="el-GR" smtClean="0"/>
              <a:t>24/3/2021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F2853615-BFDE-46DE-814C-47EC6EF6D371}" type="datetimeFigureOut">
              <a:rPr lang="el-GR" smtClean="0"/>
              <a:t>24/3/2021</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F2853615-BFDE-46DE-814C-47EC6EF6D371}" type="datetimeFigureOut">
              <a:rPr lang="el-GR" smtClean="0"/>
              <a:t>24/3/2021</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2853615-BFDE-46DE-814C-47EC6EF6D371}" type="datetimeFigureOut">
              <a:rPr lang="el-GR" smtClean="0"/>
              <a:t>24/3/2021</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t>24/3/2021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t>24/3/2021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853615-BFDE-46DE-814C-47EC6EF6D371}" type="datetimeFigureOut">
              <a:rPr lang="el-GR" smtClean="0"/>
              <a:t>24/3/2021</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53439-851E-44AD-84B1-B6BFC3D0C743}"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l-GR" sz="2000" dirty="0" smtClean="0"/>
              <a:t>13. ΓΝΩΣΤΙΚΟ ΜΟΝΤΕΛΟ ΔΙΔΑΚΤΙΚΗΣ ΤΗΣ </a:t>
            </a:r>
            <a:r>
              <a:rPr lang="el-GR" sz="2000" dirty="0" smtClean="0"/>
              <a:t>ΤΕΧΝΗΣ</a:t>
            </a:r>
            <a:br>
              <a:rPr lang="el-GR" sz="2000" dirty="0" smtClean="0"/>
            </a:br>
            <a:r>
              <a:rPr lang="el-GR" sz="2000" dirty="0"/>
              <a:t>Η</a:t>
            </a:r>
            <a:r>
              <a:rPr lang="el-GR" sz="2000" dirty="0" smtClean="0"/>
              <a:t/>
            </a:r>
            <a:br>
              <a:rPr lang="el-GR" sz="2000" dirty="0" smtClean="0"/>
            </a:br>
            <a:r>
              <a:rPr lang="el-GR" sz="2000" dirty="0" smtClean="0"/>
              <a:t>ΤΕΧΝΗ ΩΣ ΜΕΣΟ ΜΑΘΗΣΗΣ</a:t>
            </a:r>
            <a:endParaRPr lang="en-GB" sz="2000" dirty="0"/>
          </a:p>
        </p:txBody>
      </p:sp>
    </p:spTree>
    <p:extLst>
      <p:ext uri="{BB962C8B-B14F-4D97-AF65-F5344CB8AC3E}">
        <p14:creationId xmlns:p14="http://schemas.microsoft.com/office/powerpoint/2010/main" val="3677941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290266"/>
          </a:xfrm>
        </p:spPr>
        <p:txBody>
          <a:bodyPr>
            <a:normAutofit/>
          </a:bodyPr>
          <a:lstStyle/>
          <a:p>
            <a:r>
              <a:rPr lang="el-GR" sz="1800" b="1" dirty="0" smtClean="0"/>
              <a:t>3. Η φαντασία ως γνωστική διεργασία</a:t>
            </a:r>
            <a:br>
              <a:rPr lang="el-GR" sz="1800" b="1" dirty="0" smtClean="0"/>
            </a:br>
            <a:r>
              <a:rPr lang="el-GR" sz="1800" b="1" dirty="0" smtClean="0"/>
              <a:t/>
            </a:r>
            <a:br>
              <a:rPr lang="el-GR" sz="1800" b="1" dirty="0" smtClean="0"/>
            </a:br>
            <a:r>
              <a:rPr lang="el-GR" sz="1800" dirty="0"/>
              <a:t>Η</a:t>
            </a:r>
            <a:r>
              <a:rPr lang="el-GR" sz="1800" dirty="0" smtClean="0"/>
              <a:t> </a:t>
            </a:r>
            <a:r>
              <a:rPr lang="el-GR" sz="1800" dirty="0"/>
              <a:t>ικανότητα να δημιουργείς καινούργιες έννοιες μέσα από τον συνδυασμό + αναδιοργάνωση προηγούμενων εμπειριών.</a:t>
            </a:r>
            <a:endParaRPr lang="en-GB" sz="1800" b="1" dirty="0"/>
          </a:p>
        </p:txBody>
      </p:sp>
      <p:sp>
        <p:nvSpPr>
          <p:cNvPr id="3" name="Content Placeholder 2"/>
          <p:cNvSpPr>
            <a:spLocks noGrp="1"/>
          </p:cNvSpPr>
          <p:nvPr>
            <p:ph idx="1"/>
          </p:nvPr>
        </p:nvSpPr>
        <p:spPr>
          <a:xfrm>
            <a:off x="457200" y="2276872"/>
            <a:ext cx="8229600" cy="3849291"/>
          </a:xfrm>
        </p:spPr>
        <p:txBody>
          <a:bodyPr/>
          <a:lstStyle/>
          <a:p>
            <a:pPr marL="0" indent="0" algn="ctr">
              <a:buNone/>
            </a:pPr>
            <a:endParaRPr lang="el-GR" dirty="0" smtClean="0"/>
          </a:p>
          <a:p>
            <a:pPr marL="0" indent="0" algn="ctr">
              <a:buNone/>
            </a:pPr>
            <a:r>
              <a:rPr lang="el-GR" sz="2800" dirty="0" err="1" smtClean="0"/>
              <a:t>Ισπεπονία</a:t>
            </a:r>
            <a:r>
              <a:rPr lang="el-GR" sz="2800" dirty="0" smtClean="0"/>
              <a:t> </a:t>
            </a:r>
            <a:r>
              <a:rPr lang="el-GR" sz="2800" dirty="0"/>
              <a:t>(Ισπανία – </a:t>
            </a:r>
            <a:r>
              <a:rPr lang="el-GR" sz="2800" dirty="0" smtClean="0"/>
              <a:t>πεπόνι)</a:t>
            </a:r>
          </a:p>
          <a:p>
            <a:pPr marL="0" indent="0" algn="ctr">
              <a:buNone/>
            </a:pPr>
            <a:endParaRPr lang="el-GR" sz="2800" dirty="0" smtClean="0"/>
          </a:p>
          <a:p>
            <a:pPr marL="0" indent="0" algn="ctr">
              <a:buNone/>
            </a:pPr>
            <a:r>
              <a:rPr lang="el-GR" sz="2800" dirty="0" err="1" smtClean="0"/>
              <a:t>Πιπερού</a:t>
            </a:r>
            <a:r>
              <a:rPr lang="el-GR" sz="2800" dirty="0" smtClean="0"/>
              <a:t> </a:t>
            </a:r>
            <a:r>
              <a:rPr lang="el-GR" sz="2800" dirty="0"/>
              <a:t>(πιπέρι – Περού</a:t>
            </a:r>
            <a:r>
              <a:rPr lang="el-GR" sz="2800" dirty="0" smtClean="0"/>
              <a:t>)</a:t>
            </a:r>
          </a:p>
          <a:p>
            <a:pPr marL="0" indent="0" algn="ctr">
              <a:buNone/>
            </a:pPr>
            <a:endParaRPr lang="el-GR" sz="2800" dirty="0"/>
          </a:p>
          <a:p>
            <a:pPr marL="0" indent="0" algn="ctr">
              <a:buNone/>
            </a:pPr>
            <a:r>
              <a:rPr lang="el-GR" sz="2800" dirty="0" err="1" smtClean="0"/>
              <a:t>Φρουτοπία</a:t>
            </a:r>
            <a:r>
              <a:rPr lang="el-GR" sz="2800" dirty="0" smtClean="0"/>
              <a:t> </a:t>
            </a:r>
            <a:r>
              <a:rPr lang="el-GR" sz="2800" dirty="0"/>
              <a:t>(φρούτο – ουτοπία).</a:t>
            </a:r>
          </a:p>
          <a:p>
            <a:endParaRPr lang="en-GB" dirty="0"/>
          </a:p>
        </p:txBody>
      </p:sp>
    </p:spTree>
    <p:extLst>
      <p:ext uri="{BB962C8B-B14F-4D97-AF65-F5344CB8AC3E}">
        <p14:creationId xmlns:p14="http://schemas.microsoft.com/office/powerpoint/2010/main" val="1889395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3050"/>
            <a:ext cx="3008313" cy="923702"/>
          </a:xfrm>
        </p:spPr>
        <p:txBody>
          <a:bodyPr>
            <a:normAutofit/>
          </a:bodyPr>
          <a:lstStyle/>
          <a:p>
            <a:r>
              <a:rPr lang="el-GR" b="0" dirty="0" smtClean="0"/>
              <a:t>Στον χώρο της εικαστικής δημιουργίας.</a:t>
            </a:r>
            <a:endParaRPr lang="en-GB" b="0"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067944" y="260648"/>
            <a:ext cx="4467478" cy="5853113"/>
          </a:xfrm>
        </p:spPr>
      </p:pic>
      <p:sp>
        <p:nvSpPr>
          <p:cNvPr id="6" name="Text Placeholder 5"/>
          <p:cNvSpPr>
            <a:spLocks noGrp="1"/>
          </p:cNvSpPr>
          <p:nvPr>
            <p:ph type="body" sz="half" idx="2"/>
          </p:nvPr>
        </p:nvSpPr>
        <p:spPr>
          <a:xfrm>
            <a:off x="457200" y="1484784"/>
            <a:ext cx="3008313" cy="4641379"/>
          </a:xfrm>
        </p:spPr>
        <p:txBody>
          <a:bodyPr>
            <a:normAutofit fontScale="85000" lnSpcReduction="20000"/>
          </a:bodyPr>
          <a:lstStyle/>
          <a:p>
            <a:endParaRPr lang="en-GB" sz="1800" dirty="0" smtClean="0"/>
          </a:p>
          <a:p>
            <a:endParaRPr lang="en-GB" sz="2100" dirty="0"/>
          </a:p>
          <a:p>
            <a:r>
              <a:rPr lang="el-GR" sz="2400" dirty="0" smtClean="0"/>
              <a:t>Συνδυάζοντας </a:t>
            </a:r>
            <a:r>
              <a:rPr lang="el-GR" sz="2400" dirty="0"/>
              <a:t>διαφορετικές έννοιες δημιουργώ νέο </a:t>
            </a:r>
            <a:r>
              <a:rPr lang="el-GR" sz="2400" dirty="0" smtClean="0"/>
              <a:t>νόημα.</a:t>
            </a:r>
          </a:p>
          <a:p>
            <a:r>
              <a:rPr lang="el-GR" sz="2400" dirty="0" smtClean="0"/>
              <a:t> </a:t>
            </a:r>
          </a:p>
          <a:p>
            <a:r>
              <a:rPr lang="el-GR" sz="2400" dirty="0"/>
              <a:t/>
            </a:r>
            <a:br>
              <a:rPr lang="el-GR" sz="2400" dirty="0"/>
            </a:br>
            <a:r>
              <a:rPr lang="el-GR" sz="2400" dirty="0"/>
              <a:t>Η</a:t>
            </a:r>
            <a:r>
              <a:rPr lang="el-GR" sz="2400" dirty="0" smtClean="0"/>
              <a:t> </a:t>
            </a:r>
            <a:r>
              <a:rPr lang="el-GR" sz="2400" dirty="0"/>
              <a:t>γυναίκα ως αντικείμενο απόλαυσης, ηδονής και </a:t>
            </a:r>
            <a:r>
              <a:rPr lang="el-GR" sz="2400" dirty="0" smtClean="0"/>
              <a:t>ανατολίτικου μυστηρίου.</a:t>
            </a:r>
            <a:endParaRPr lang="en-GB" sz="2400" dirty="0" smtClean="0"/>
          </a:p>
          <a:p>
            <a:endParaRPr lang="en-GB" sz="1800" dirty="0"/>
          </a:p>
          <a:p>
            <a:endParaRPr lang="en-GB" sz="1800" dirty="0" smtClean="0"/>
          </a:p>
          <a:p>
            <a:endParaRPr lang="en-GB" sz="1800" dirty="0"/>
          </a:p>
          <a:p>
            <a:endParaRPr lang="en-GB" sz="1800" dirty="0" smtClean="0"/>
          </a:p>
          <a:p>
            <a:endParaRPr lang="en-GB" sz="1800" dirty="0"/>
          </a:p>
          <a:p>
            <a:endParaRPr lang="en-GB" sz="1800" dirty="0" smtClean="0"/>
          </a:p>
          <a:p>
            <a:r>
              <a:rPr lang="el-GR" sz="1600" dirty="0" err="1" smtClean="0"/>
              <a:t>To</a:t>
            </a:r>
            <a:r>
              <a:rPr lang="el-GR" sz="1600" dirty="0" smtClean="0"/>
              <a:t> </a:t>
            </a:r>
            <a:r>
              <a:rPr lang="el-GR" sz="1600" dirty="0"/>
              <a:t>Βιολί του </a:t>
            </a:r>
            <a:r>
              <a:rPr lang="el-GR" sz="1600" dirty="0" err="1"/>
              <a:t>Ingres</a:t>
            </a:r>
            <a:r>
              <a:rPr lang="el-GR" sz="1600" dirty="0"/>
              <a:t>, </a:t>
            </a:r>
            <a:r>
              <a:rPr lang="el-GR" sz="1600" dirty="0" err="1"/>
              <a:t>Man</a:t>
            </a:r>
            <a:r>
              <a:rPr lang="el-GR" sz="1600" dirty="0"/>
              <a:t> </a:t>
            </a:r>
            <a:r>
              <a:rPr lang="el-GR" sz="1600" dirty="0" err="1" smtClean="0"/>
              <a:t>Ray</a:t>
            </a:r>
            <a:r>
              <a:rPr lang="el-GR" sz="1600" dirty="0" smtClean="0"/>
              <a:t>,</a:t>
            </a:r>
            <a:r>
              <a:rPr lang="en-GB" sz="1600" dirty="0" smtClean="0"/>
              <a:t> </a:t>
            </a:r>
            <a:r>
              <a:rPr lang="el-GR" sz="1600" dirty="0" smtClean="0"/>
              <a:t>φωτογραφία</a:t>
            </a:r>
            <a:r>
              <a:rPr lang="el-GR" sz="1600" dirty="0"/>
              <a:t>, 1924</a:t>
            </a:r>
            <a:endParaRPr lang="en-GB" sz="1600" dirty="0"/>
          </a:p>
        </p:txBody>
      </p:sp>
    </p:spTree>
    <p:extLst>
      <p:ext uri="{BB962C8B-B14F-4D97-AF65-F5344CB8AC3E}">
        <p14:creationId xmlns:p14="http://schemas.microsoft.com/office/powerpoint/2010/main" val="1606916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pPr algn="l"/>
            <a:r>
              <a:rPr lang="el-GR" sz="1800" dirty="0"/>
              <a:t>Δημιουργώ μια εικόνα συνδυάζοντας </a:t>
            </a:r>
            <a:r>
              <a:rPr lang="el-GR" sz="1800" dirty="0" smtClean="0"/>
              <a:t>έννοιες από διαφορετικά </a:t>
            </a:r>
            <a:r>
              <a:rPr lang="el-GR" sz="1800" dirty="0"/>
              <a:t>πλαίσια αναφοράς (ιστορία της τέχνης – γυναίκα – μουσικό όργανο) .</a:t>
            </a:r>
            <a:br>
              <a:rPr lang="el-GR" sz="1800" dirty="0"/>
            </a:br>
            <a:r>
              <a:rPr lang="el-GR" sz="1800" dirty="0"/>
              <a:t/>
            </a:r>
            <a:br>
              <a:rPr lang="el-GR" sz="1800" dirty="0"/>
            </a:br>
            <a:r>
              <a:rPr lang="el-GR" sz="1800" dirty="0" smtClean="0"/>
              <a:t>                      Γυναίκα                                                                         </a:t>
            </a:r>
            <a:r>
              <a:rPr lang="el-GR" sz="1800" dirty="0"/>
              <a:t>Β</a:t>
            </a:r>
            <a:r>
              <a:rPr lang="el-GR" sz="1800" dirty="0" smtClean="0"/>
              <a:t>ιολί.</a:t>
            </a:r>
            <a:endParaRPr lang="en-GB" sz="1800" dirty="0"/>
          </a:p>
        </p:txBody>
      </p:sp>
      <p:pic>
        <p:nvPicPr>
          <p:cNvPr id="8" name="Content Placeholder 7"/>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959799" y="1600200"/>
            <a:ext cx="3033402" cy="4525963"/>
          </a:xfrm>
        </p:spPr>
      </p:pic>
      <p:pic>
        <p:nvPicPr>
          <p:cNvPr id="11" name="Content Placeholder 10"/>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788024" y="1844824"/>
            <a:ext cx="3337747" cy="4195579"/>
          </a:xfrm>
        </p:spPr>
      </p:pic>
    </p:spTree>
    <p:extLst>
      <p:ext uri="{BB962C8B-B14F-4D97-AF65-F5344CB8AC3E}">
        <p14:creationId xmlns:p14="http://schemas.microsoft.com/office/powerpoint/2010/main" val="893075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39952" y="260648"/>
            <a:ext cx="4389834" cy="5853113"/>
          </a:xfrm>
        </p:spPr>
      </p:pic>
      <p:sp>
        <p:nvSpPr>
          <p:cNvPr id="7" name="Text Placeholder 6"/>
          <p:cNvSpPr>
            <a:spLocks noGrp="1"/>
          </p:cNvSpPr>
          <p:nvPr>
            <p:ph type="body" sz="half" idx="2"/>
          </p:nvPr>
        </p:nvSpPr>
        <p:spPr>
          <a:xfrm>
            <a:off x="457200" y="332656"/>
            <a:ext cx="3322712" cy="5793507"/>
          </a:xfrm>
        </p:spPr>
        <p:txBody>
          <a:bodyPr>
            <a:normAutofit/>
          </a:bodyPr>
          <a:lstStyle/>
          <a:p>
            <a:r>
              <a:rPr lang="el-GR" sz="1800" dirty="0" smtClean="0"/>
              <a:t>«Η λογική </a:t>
            </a:r>
            <a:r>
              <a:rPr lang="el-GR" sz="1800" dirty="0"/>
              <a:t>της φαντασίας».</a:t>
            </a:r>
          </a:p>
          <a:p>
            <a:endParaRPr lang="el-GR" sz="1800" dirty="0" smtClean="0"/>
          </a:p>
          <a:p>
            <a:endParaRPr lang="el-GR" sz="1800" dirty="0" smtClean="0"/>
          </a:p>
          <a:p>
            <a:r>
              <a:rPr lang="el-GR" sz="1800" dirty="0" smtClean="0"/>
              <a:t>Αυτοπροσωπογραφία</a:t>
            </a:r>
            <a:r>
              <a:rPr lang="el-GR" sz="1800" dirty="0"/>
              <a:t>: η πατούσα </a:t>
            </a:r>
            <a:r>
              <a:rPr lang="el-GR" sz="1800" dirty="0" smtClean="0"/>
              <a:t>μου (</a:t>
            </a:r>
            <a:r>
              <a:rPr lang="el-GR" sz="1800" dirty="0"/>
              <a:t>5χρονο </a:t>
            </a:r>
            <a:r>
              <a:rPr lang="el-GR" sz="1800" dirty="0" smtClean="0"/>
              <a:t>κορίτσι)</a:t>
            </a:r>
          </a:p>
          <a:p>
            <a:endParaRPr lang="el-GR" sz="1800" dirty="0"/>
          </a:p>
          <a:p>
            <a:r>
              <a:rPr lang="el-GR" sz="1800" dirty="0"/>
              <a:t>Μετάφερε νοήματα από διαφορετικά πλαίσια αναφοράς </a:t>
            </a:r>
            <a:r>
              <a:rPr lang="el-GR" sz="1800" dirty="0" smtClean="0"/>
              <a:t>και </a:t>
            </a:r>
            <a:r>
              <a:rPr lang="el-GR" sz="1800" dirty="0"/>
              <a:t>δημιούργησε μια νέα έννοια.</a:t>
            </a:r>
          </a:p>
          <a:p>
            <a:endParaRPr lang="el-GR" sz="1800" dirty="0" smtClean="0"/>
          </a:p>
          <a:p>
            <a:r>
              <a:rPr lang="el-GR" sz="1800" dirty="0" smtClean="0"/>
              <a:t>Μέγεθος πατούσας – </a:t>
            </a:r>
            <a:r>
              <a:rPr lang="el-GR" sz="1800" dirty="0"/>
              <a:t>αγαπημένο </a:t>
            </a:r>
            <a:r>
              <a:rPr lang="el-GR" sz="1800" dirty="0" smtClean="0"/>
              <a:t> </a:t>
            </a:r>
            <a:r>
              <a:rPr lang="el-GR" sz="1800" dirty="0"/>
              <a:t>κατοικίδιο = ορισμός εαυτού</a:t>
            </a:r>
            <a:r>
              <a:rPr lang="el-GR" sz="1800" dirty="0" smtClean="0"/>
              <a:t>.</a:t>
            </a:r>
          </a:p>
          <a:p>
            <a:endParaRPr lang="el-GR" sz="1800" dirty="0"/>
          </a:p>
          <a:p>
            <a:r>
              <a:rPr lang="el-GR" sz="1800" dirty="0"/>
              <a:t>Χωρίς να το διδαχτεί επίσημα </a:t>
            </a:r>
            <a:r>
              <a:rPr lang="el-GR" sz="1800" dirty="0" smtClean="0"/>
              <a:t> </a:t>
            </a:r>
            <a:r>
              <a:rPr lang="el-GR" sz="1800" dirty="0"/>
              <a:t>χρησιμοποίησε την εικόνα μεταφορικά όπως ο </a:t>
            </a:r>
            <a:r>
              <a:rPr lang="el-GR" sz="1800" dirty="0" err="1"/>
              <a:t>Man</a:t>
            </a:r>
            <a:r>
              <a:rPr lang="el-GR" sz="1800" dirty="0"/>
              <a:t> </a:t>
            </a:r>
            <a:r>
              <a:rPr lang="el-GR" sz="1800" dirty="0" err="1"/>
              <a:t>Ray</a:t>
            </a:r>
            <a:r>
              <a:rPr lang="el-GR" sz="1800" dirty="0"/>
              <a:t>. </a:t>
            </a:r>
          </a:p>
          <a:p>
            <a:endParaRPr lang="en-GB" sz="1800" dirty="0"/>
          </a:p>
        </p:txBody>
      </p:sp>
    </p:spTree>
    <p:extLst>
      <p:ext uri="{BB962C8B-B14F-4D97-AF65-F5344CB8AC3E}">
        <p14:creationId xmlns:p14="http://schemas.microsoft.com/office/powerpoint/2010/main" val="3693929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355976" y="260648"/>
            <a:ext cx="4235631" cy="5853113"/>
          </a:xfrm>
        </p:spPr>
      </p:pic>
      <p:sp>
        <p:nvSpPr>
          <p:cNvPr id="4" name="Text Placeholder 3"/>
          <p:cNvSpPr>
            <a:spLocks noGrp="1"/>
          </p:cNvSpPr>
          <p:nvPr>
            <p:ph type="body" sz="half" idx="2"/>
          </p:nvPr>
        </p:nvSpPr>
        <p:spPr>
          <a:xfrm>
            <a:off x="457200" y="476672"/>
            <a:ext cx="3610744" cy="5649491"/>
          </a:xfrm>
        </p:spPr>
        <p:txBody>
          <a:bodyPr/>
          <a:lstStyle/>
          <a:p>
            <a:endParaRPr lang="el-GR" sz="1800" dirty="0" smtClean="0"/>
          </a:p>
          <a:p>
            <a:endParaRPr lang="el-GR" sz="1800" dirty="0"/>
          </a:p>
          <a:p>
            <a:r>
              <a:rPr lang="el-GR" sz="1800" dirty="0" smtClean="0"/>
              <a:t>Παρόμοια </a:t>
            </a:r>
            <a:r>
              <a:rPr lang="el-GR" sz="1800" dirty="0"/>
              <a:t>διαδικασία μεταφοράς νοήματος και στην εκτίμηση έργων τέχνης</a:t>
            </a:r>
            <a:r>
              <a:rPr lang="el-GR" sz="1800" dirty="0" smtClean="0"/>
              <a:t>.</a:t>
            </a:r>
          </a:p>
          <a:p>
            <a:endParaRPr lang="el-GR" sz="1800" dirty="0"/>
          </a:p>
          <a:p>
            <a:r>
              <a:rPr lang="el-GR" sz="1800" dirty="0"/>
              <a:t>Απόδοση προσωπικού </a:t>
            </a:r>
            <a:r>
              <a:rPr lang="el-GR" sz="1800" dirty="0" smtClean="0"/>
              <a:t>νοήματος </a:t>
            </a:r>
            <a:r>
              <a:rPr lang="el-GR" sz="1800" dirty="0"/>
              <a:t>μεταβιβάζοντας ή επεκτείνοντας ήδη υπάρχουσα </a:t>
            </a:r>
            <a:r>
              <a:rPr lang="el-GR" sz="1800" dirty="0" smtClean="0"/>
              <a:t>γνώση </a:t>
            </a:r>
            <a:r>
              <a:rPr lang="el-GR" sz="1800" dirty="0"/>
              <a:t>σε νέο πλαίσιο</a:t>
            </a:r>
            <a:r>
              <a:rPr lang="el-GR" sz="1800" dirty="0" smtClean="0"/>
              <a:t>.</a:t>
            </a:r>
          </a:p>
          <a:p>
            <a:endParaRPr lang="el-GR" sz="1800" dirty="0"/>
          </a:p>
          <a:p>
            <a:r>
              <a:rPr lang="el-GR" sz="1800" dirty="0"/>
              <a:t>Ανιχνεύω </a:t>
            </a:r>
            <a:r>
              <a:rPr lang="el-GR" sz="1800" dirty="0" smtClean="0"/>
              <a:t>ομοιότητες, </a:t>
            </a:r>
            <a:r>
              <a:rPr lang="el-GR" sz="1800" dirty="0"/>
              <a:t>συνδέσμους </a:t>
            </a:r>
            <a:r>
              <a:rPr lang="el-GR" sz="1800" dirty="0" smtClean="0"/>
              <a:t>και </a:t>
            </a:r>
            <a:r>
              <a:rPr lang="el-GR" sz="1800" dirty="0"/>
              <a:t>δοκιμάζω την δυνατότητα εφαρμογής εννοιών με καινούργιους τρόπους.</a:t>
            </a:r>
          </a:p>
          <a:p>
            <a:endParaRPr lang="en-GB" dirty="0"/>
          </a:p>
        </p:txBody>
      </p:sp>
    </p:spTree>
    <p:extLst>
      <p:ext uri="{BB962C8B-B14F-4D97-AF65-F5344CB8AC3E}">
        <p14:creationId xmlns:p14="http://schemas.microsoft.com/office/powerpoint/2010/main" val="3938979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l-GR" sz="2000" b="1" dirty="0" smtClean="0"/>
              <a:t>Τρεις τρόποι που η τέχνη προσφέρει στο γνωστικό επίπεδο</a:t>
            </a:r>
            <a:br>
              <a:rPr lang="el-GR" sz="2000" b="1" dirty="0" smtClean="0"/>
            </a:br>
            <a:r>
              <a:rPr lang="el-GR" sz="2000" b="1" dirty="0" smtClean="0"/>
              <a:t>Η γνωστική συνεισφορά της τέχνης στο σχολείο</a:t>
            </a:r>
            <a:endParaRPr lang="en-GB" sz="2000" b="1" dirty="0"/>
          </a:p>
        </p:txBody>
      </p:sp>
      <p:sp>
        <p:nvSpPr>
          <p:cNvPr id="6" name="Content Placeholder 5"/>
          <p:cNvSpPr>
            <a:spLocks noGrp="1"/>
          </p:cNvSpPr>
          <p:nvPr>
            <p:ph idx="1"/>
          </p:nvPr>
        </p:nvSpPr>
        <p:spPr>
          <a:xfrm>
            <a:off x="457200" y="2060848"/>
            <a:ext cx="8229600" cy="4065315"/>
          </a:xfrm>
        </p:spPr>
        <p:txBody>
          <a:bodyPr>
            <a:normAutofit/>
          </a:bodyPr>
          <a:lstStyle/>
          <a:p>
            <a:r>
              <a:rPr lang="el-GR" sz="2000" dirty="0" smtClean="0"/>
              <a:t>Προσφέρει ευκαιρίες για πιο ολιστική γνώση μέσω συνδέσεων διαφόρων γνωστικών αντικειμένων.</a:t>
            </a:r>
          </a:p>
          <a:p>
            <a:endParaRPr lang="el-GR" sz="2000" dirty="0"/>
          </a:p>
          <a:p>
            <a:r>
              <a:rPr lang="el-GR" sz="2000" dirty="0" smtClean="0"/>
              <a:t>Καλλιεργεί την ικανότητα ερμηνείας ατομικών περιπτώσεων που δεν ανάγονται αναγκαστικά σε κανόνες προσομοιάζοντας τον χαλαρά οργανωμένο χαρακτήρα της καθημερινής ζωής.</a:t>
            </a:r>
          </a:p>
          <a:p>
            <a:endParaRPr lang="el-GR" sz="2000" dirty="0"/>
          </a:p>
          <a:p>
            <a:r>
              <a:rPr lang="el-GR" sz="2000" dirty="0" smtClean="0"/>
              <a:t>Ενθαρρύνει την μεταφορά εννοιών σε διαφορετικά πεδία αναφοράς και έτσι στην δημιουργία καινοτόμου νοήματος.</a:t>
            </a:r>
            <a:endParaRPr lang="en-GB" sz="2000" dirty="0"/>
          </a:p>
        </p:txBody>
      </p:sp>
    </p:spTree>
    <p:extLst>
      <p:ext uri="{BB962C8B-B14F-4D97-AF65-F5344CB8AC3E}">
        <p14:creationId xmlns:p14="http://schemas.microsoft.com/office/powerpoint/2010/main" val="4237945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218258"/>
          </a:xfrm>
        </p:spPr>
        <p:txBody>
          <a:bodyPr>
            <a:normAutofit/>
          </a:bodyPr>
          <a:lstStyle/>
          <a:p>
            <a:r>
              <a:rPr lang="el-GR" sz="1800" b="1" dirty="0" smtClean="0"/>
              <a:t>4. Η </a:t>
            </a:r>
            <a:r>
              <a:rPr lang="el-GR" sz="1800" b="1" dirty="0"/>
              <a:t>γνωστική διάσταση της τέχνης ως μια περίπτωση επεξεργασίας συμβόλων </a:t>
            </a:r>
            <a:r>
              <a:rPr lang="el-GR" sz="1800" dirty="0"/>
              <a:t>(</a:t>
            </a:r>
            <a:r>
              <a:rPr lang="en-GB" sz="1800" dirty="0"/>
              <a:t>Goodman N</a:t>
            </a:r>
            <a:r>
              <a:rPr lang="el-GR" sz="1800" dirty="0"/>
              <a:t>. 1978, 1984</a:t>
            </a:r>
            <a:r>
              <a:rPr lang="el-GR" sz="1800" dirty="0" smtClean="0"/>
              <a:t>)</a:t>
            </a:r>
            <a:br>
              <a:rPr lang="el-GR" sz="1800" dirty="0" smtClean="0"/>
            </a:br>
            <a:r>
              <a:rPr lang="en-GB" sz="1800" dirty="0"/>
              <a:t/>
            </a:r>
            <a:br>
              <a:rPr lang="en-GB" sz="1800" dirty="0"/>
            </a:br>
            <a:r>
              <a:rPr lang="el-GR" sz="1800" dirty="0"/>
              <a:t>Πρώιμο </a:t>
            </a:r>
            <a:r>
              <a:rPr lang="el-GR" sz="1800" dirty="0" smtClean="0"/>
              <a:t>σχέδιο ως μια </a:t>
            </a:r>
            <a:r>
              <a:rPr lang="el-GR" sz="1800" dirty="0"/>
              <a:t>διαδικασία αυθόρμητης </a:t>
            </a:r>
            <a:r>
              <a:rPr lang="el-GR" sz="1800" dirty="0" smtClean="0"/>
              <a:t>συμβολοποίησης.</a:t>
            </a:r>
            <a:br>
              <a:rPr lang="el-GR" sz="1800" dirty="0" smtClean="0"/>
            </a:br>
            <a:r>
              <a:rPr lang="el-GR" sz="1800" dirty="0"/>
              <a:t/>
            </a:r>
            <a:br>
              <a:rPr lang="el-GR" sz="1800" dirty="0"/>
            </a:br>
            <a:r>
              <a:rPr lang="el-GR" sz="1800" dirty="0" smtClean="0"/>
              <a:t>Οι </a:t>
            </a:r>
            <a:r>
              <a:rPr lang="el-GR" sz="1800" dirty="0"/>
              <a:t>γραμμές αντιπροσωπεύουν κάτι άλλο από τον εαυτό τους.</a:t>
            </a:r>
            <a:r>
              <a:rPr lang="en-GB" sz="1800" dirty="0"/>
              <a:t/>
            </a:r>
            <a:br>
              <a:rPr lang="en-GB" sz="1800" dirty="0"/>
            </a:br>
            <a:endParaRPr lang="en-GB" sz="18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07704" y="2708920"/>
            <a:ext cx="5267180" cy="3713650"/>
          </a:xfrm>
          <a:ln>
            <a:solidFill>
              <a:schemeClr val="accent1"/>
            </a:solidFill>
          </a:ln>
        </p:spPr>
      </p:pic>
    </p:spTree>
    <p:extLst>
      <p:ext uri="{BB962C8B-B14F-4D97-AF65-F5344CB8AC3E}">
        <p14:creationId xmlns:p14="http://schemas.microsoft.com/office/powerpoint/2010/main" val="3974840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pattFill prst="pct30">
          <a:fgClr>
            <a:schemeClr val="accent1"/>
          </a:fgClr>
          <a:bgClr>
            <a:schemeClr val="bg1"/>
          </a:bgClr>
        </a:patt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lstStyle/>
          <a:p>
            <a:pPr marL="0" indent="0" algn="ctr">
              <a:buNone/>
            </a:pPr>
            <a:r>
              <a:rPr lang="el-GR" sz="2000" dirty="0">
                <a:solidFill>
                  <a:srgbClr val="FF0000"/>
                </a:solidFill>
              </a:rPr>
              <a:t>Καθεστηκυία </a:t>
            </a:r>
            <a:r>
              <a:rPr lang="el-GR" sz="2000" dirty="0" smtClean="0">
                <a:solidFill>
                  <a:srgbClr val="FF0000"/>
                </a:solidFill>
              </a:rPr>
              <a:t>άποψη</a:t>
            </a:r>
          </a:p>
          <a:p>
            <a:pPr marL="0" indent="0" algn="ctr">
              <a:buNone/>
            </a:pPr>
            <a:endParaRPr lang="el-GR" sz="2000" dirty="0" smtClean="0"/>
          </a:p>
          <a:p>
            <a:pPr marL="0" indent="0" algn="ctr">
              <a:buNone/>
            </a:pPr>
            <a:r>
              <a:rPr lang="el-GR" sz="2000" b="1" dirty="0" smtClean="0"/>
              <a:t>Επιστήμη                                                     Τέχνη</a:t>
            </a:r>
            <a:endParaRPr lang="el-GR" sz="2000" b="1" dirty="0"/>
          </a:p>
          <a:p>
            <a:pPr marL="0" indent="0" algn="ctr">
              <a:buNone/>
            </a:pPr>
            <a:r>
              <a:rPr lang="el-GR" sz="2000" dirty="0" smtClean="0"/>
              <a:t>Γνώση                                                 Συναίσθημα</a:t>
            </a:r>
          </a:p>
          <a:p>
            <a:pPr marL="0" indent="0" algn="ctr">
              <a:buNone/>
            </a:pPr>
            <a:endParaRPr lang="el-GR" sz="2000" dirty="0"/>
          </a:p>
          <a:p>
            <a:pPr marL="0" indent="0" algn="ctr">
              <a:buNone/>
            </a:pPr>
            <a:endParaRPr lang="el-GR" sz="2000" dirty="0" smtClean="0"/>
          </a:p>
          <a:p>
            <a:pPr marL="0" indent="0" algn="ctr">
              <a:buNone/>
            </a:pPr>
            <a:endParaRPr lang="el-GR" sz="2000" dirty="0" smtClean="0"/>
          </a:p>
          <a:p>
            <a:pPr marL="0" indent="0" algn="ctr">
              <a:buNone/>
            </a:pPr>
            <a:endParaRPr lang="el-GR" sz="2000" dirty="0"/>
          </a:p>
          <a:p>
            <a:pPr marL="0" indent="0" algn="ctr">
              <a:buNone/>
            </a:pPr>
            <a:r>
              <a:rPr lang="el-GR" sz="2000" dirty="0" smtClean="0">
                <a:solidFill>
                  <a:srgbClr val="FF0000"/>
                </a:solidFill>
              </a:rPr>
              <a:t>Goodman</a:t>
            </a:r>
          </a:p>
          <a:p>
            <a:pPr marL="0" indent="0" algn="ctr">
              <a:buNone/>
            </a:pPr>
            <a:r>
              <a:rPr lang="el-GR" sz="2000" b="1" dirty="0"/>
              <a:t>Ε</a:t>
            </a:r>
            <a:r>
              <a:rPr lang="el-GR" sz="2000" b="1" dirty="0" smtClean="0"/>
              <a:t>πιστήμη                                                  </a:t>
            </a:r>
            <a:r>
              <a:rPr lang="el-GR" sz="2000" b="1" dirty="0"/>
              <a:t>Τ</a:t>
            </a:r>
            <a:r>
              <a:rPr lang="el-GR" sz="2000" b="1" dirty="0" smtClean="0"/>
              <a:t>έχνη</a:t>
            </a:r>
          </a:p>
          <a:p>
            <a:pPr marL="0" indent="0" algn="ctr">
              <a:buNone/>
            </a:pPr>
            <a:r>
              <a:rPr lang="el-GR" sz="2000" dirty="0" smtClean="0"/>
              <a:t>Αντίληψη                                          Αντίληψη</a:t>
            </a:r>
          </a:p>
          <a:p>
            <a:pPr marL="0" indent="0" algn="ctr">
              <a:buNone/>
            </a:pPr>
            <a:r>
              <a:rPr lang="el-GR" sz="2000" dirty="0" smtClean="0"/>
              <a:t>Γνώση                                                Γνώση</a:t>
            </a:r>
          </a:p>
          <a:p>
            <a:pPr marL="0" indent="0" algn="ctr">
              <a:buNone/>
            </a:pPr>
            <a:r>
              <a:rPr lang="el-GR" sz="2000" dirty="0" smtClean="0"/>
              <a:t> Συναίσθημα                                    Συναίσθημα</a:t>
            </a:r>
            <a:endParaRPr lang="en-GB" sz="2000" dirty="0"/>
          </a:p>
          <a:p>
            <a:pPr marL="0" indent="0" algn="ctr">
              <a:buNone/>
            </a:pPr>
            <a:endParaRPr lang="en-GB" dirty="0"/>
          </a:p>
        </p:txBody>
      </p:sp>
      <p:cxnSp>
        <p:nvCxnSpPr>
          <p:cNvPr id="5" name="Straight Connector 4"/>
          <p:cNvCxnSpPr/>
          <p:nvPr/>
        </p:nvCxnSpPr>
        <p:spPr>
          <a:xfrm>
            <a:off x="611560" y="3140968"/>
            <a:ext cx="792088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256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6210"/>
          </a:xfrm>
        </p:spPr>
        <p:txBody>
          <a:bodyPr>
            <a:normAutofit/>
          </a:bodyPr>
          <a:lstStyle/>
          <a:p>
            <a:r>
              <a:rPr lang="el-GR" sz="1800" dirty="0"/>
              <a:t>Το συμβολικό σύστημα της τέχνης </a:t>
            </a:r>
            <a:r>
              <a:rPr lang="el-GR" sz="1800" dirty="0" smtClean="0"/>
              <a:t>δίνει μορφή σε διαφορετικές </a:t>
            </a:r>
            <a:r>
              <a:rPr lang="el-GR" sz="1800" dirty="0"/>
              <a:t>εκδοχές του κόσμου</a:t>
            </a:r>
            <a:r>
              <a:rPr lang="el-GR" sz="1800" dirty="0" smtClean="0"/>
              <a:t>.</a:t>
            </a:r>
            <a:br>
              <a:rPr lang="el-GR" sz="1800" dirty="0" smtClean="0"/>
            </a:br>
            <a:r>
              <a:rPr lang="el-GR" sz="1800" dirty="0"/>
              <a:t/>
            </a:r>
            <a:br>
              <a:rPr lang="el-GR" sz="1800" dirty="0"/>
            </a:br>
            <a:r>
              <a:rPr lang="el-GR" sz="1800" dirty="0"/>
              <a:t>Δεν μπορεί να μετατραπεί σε ένα άλλο συμβολικό σύστημα.</a:t>
            </a:r>
            <a:br>
              <a:rPr lang="el-GR" sz="1800" dirty="0"/>
            </a:br>
            <a:endParaRPr lang="en-GB" sz="18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31640" y="2348880"/>
            <a:ext cx="6567005" cy="4078726"/>
          </a:xfrm>
        </p:spPr>
      </p:pic>
    </p:spTree>
    <p:extLst>
      <p:ext uri="{BB962C8B-B14F-4D97-AF65-F5344CB8AC3E}">
        <p14:creationId xmlns:p14="http://schemas.microsoft.com/office/powerpoint/2010/main" val="4198964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528" y="274638"/>
            <a:ext cx="8496944" cy="1143000"/>
          </a:xfrm>
        </p:spPr>
        <p:txBody>
          <a:bodyPr>
            <a:noAutofit/>
          </a:bodyPr>
          <a:lstStyle/>
          <a:p>
            <a:pPr algn="l"/>
            <a:r>
              <a:rPr lang="el-GR" sz="1800" dirty="0"/>
              <a:t>Οι </a:t>
            </a:r>
            <a:r>
              <a:rPr lang="el-GR" sz="1800" dirty="0" smtClean="0"/>
              <a:t>διάφορες </a:t>
            </a:r>
            <a:r>
              <a:rPr lang="el-GR" sz="1800" dirty="0"/>
              <a:t>τέχνες </a:t>
            </a:r>
            <a:r>
              <a:rPr lang="el-GR" sz="1800" dirty="0" smtClean="0"/>
              <a:t>λειτουργούν με δικό τους </a:t>
            </a:r>
            <a:r>
              <a:rPr lang="el-GR" sz="1800" dirty="0"/>
              <a:t>συμβολικό σύστημα</a:t>
            </a:r>
            <a:r>
              <a:rPr lang="el-GR" sz="1800" dirty="0" smtClean="0"/>
              <a:t>.</a:t>
            </a:r>
            <a:br>
              <a:rPr lang="el-GR" sz="1800" dirty="0" smtClean="0"/>
            </a:br>
            <a:r>
              <a:rPr lang="el-GR" sz="1800" dirty="0" smtClean="0"/>
              <a:t/>
            </a:r>
            <a:br>
              <a:rPr lang="el-GR" sz="1800" dirty="0" smtClean="0"/>
            </a:br>
            <a:r>
              <a:rPr lang="el-GR" sz="1800" dirty="0" smtClean="0"/>
              <a:t>Κάθε </a:t>
            </a:r>
            <a:r>
              <a:rPr lang="el-GR" sz="1800" dirty="0"/>
              <a:t>καλλιτεχνικό </a:t>
            </a:r>
            <a:r>
              <a:rPr lang="el-GR" sz="1800" dirty="0" smtClean="0"/>
              <a:t>μέσο εκφράζει </a:t>
            </a:r>
            <a:r>
              <a:rPr lang="el-GR" sz="1800" dirty="0"/>
              <a:t>όψεις της ανθρώπινης εμπειρίας </a:t>
            </a:r>
            <a:r>
              <a:rPr lang="el-GR" sz="1800" dirty="0" smtClean="0"/>
              <a:t>με μοναδικό τρόπο.</a:t>
            </a:r>
            <a:endParaRPr lang="en-GB" sz="1800" dirty="0"/>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78563" y="1600200"/>
            <a:ext cx="3595874" cy="4525963"/>
          </a:xfrm>
        </p:spPr>
      </p:pic>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60033" y="1514104"/>
            <a:ext cx="3578804" cy="4651199"/>
          </a:xfrm>
        </p:spPr>
      </p:pic>
    </p:spTree>
    <p:extLst>
      <p:ext uri="{BB962C8B-B14F-4D97-AF65-F5344CB8AC3E}">
        <p14:creationId xmlns:p14="http://schemas.microsoft.com/office/powerpoint/2010/main" val="522949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746650"/>
          </a:xfrm>
        </p:spPr>
        <p:txBody>
          <a:bodyPr>
            <a:normAutofit/>
          </a:bodyPr>
          <a:lstStyle/>
          <a:p>
            <a:pPr algn="l"/>
            <a:r>
              <a:rPr lang="el-GR" sz="2000" b="1" dirty="0" smtClean="0"/>
              <a:t>ΒΑΣΙΚΕΣ ΑΞΙΕΣ</a:t>
            </a:r>
            <a:r>
              <a:rPr lang="el-GR" sz="2000" dirty="0" smtClean="0"/>
              <a:t/>
            </a:r>
            <a:br>
              <a:rPr lang="el-GR" sz="2000" dirty="0" smtClean="0"/>
            </a:br>
            <a:r>
              <a:rPr lang="el-GR" sz="2000" dirty="0"/>
              <a:t/>
            </a:r>
            <a:br>
              <a:rPr lang="el-GR" sz="2000" dirty="0"/>
            </a:br>
            <a:r>
              <a:rPr lang="el-GR" sz="2000" dirty="0" smtClean="0"/>
              <a:t/>
            </a:r>
            <a:br>
              <a:rPr lang="el-GR" sz="2000" dirty="0" smtClean="0"/>
            </a:br>
            <a:r>
              <a:rPr lang="el-GR" sz="2000" dirty="0"/>
              <a:t> </a:t>
            </a:r>
            <a:r>
              <a:rPr lang="el-GR" sz="2000" dirty="0" smtClean="0"/>
              <a:t>Η δημιουργία και αποτίμηση της τέχνης προϋποθέτει διανοητικές διεργασίες.</a:t>
            </a:r>
            <a:br>
              <a:rPr lang="el-GR" sz="2000" dirty="0" smtClean="0"/>
            </a:br>
            <a:r>
              <a:rPr lang="el-GR" sz="2000" dirty="0" smtClean="0"/>
              <a:t/>
            </a:r>
            <a:br>
              <a:rPr lang="el-GR" sz="2000" dirty="0" smtClean="0"/>
            </a:br>
            <a:r>
              <a:rPr lang="el-GR" sz="2000" dirty="0"/>
              <a:t>Ενάντια στην καθεστηκυία άποψη ότι μόνο οι θετικές επιστήμες είναι σημαντικές στην εκπαίδευση</a:t>
            </a:r>
            <a:r>
              <a:rPr lang="el-GR" sz="2000" dirty="0" smtClean="0"/>
              <a:t>.</a:t>
            </a:r>
            <a:br>
              <a:rPr lang="el-GR" sz="2000" dirty="0" smtClean="0"/>
            </a:br>
            <a:r>
              <a:rPr lang="el-GR" sz="2000" dirty="0"/>
              <a:t/>
            </a:r>
            <a:br>
              <a:rPr lang="el-GR" sz="2000" dirty="0"/>
            </a:br>
            <a:r>
              <a:rPr lang="el-GR" sz="2000" dirty="0" smtClean="0"/>
              <a:t>Διδακτική της τέχνης δεν χάνει την αυτοδυναμία της (διαθεματικό μοντέλο)</a:t>
            </a:r>
            <a:br>
              <a:rPr lang="el-GR" sz="2000" dirty="0" smtClean="0"/>
            </a:br>
            <a:r>
              <a:rPr lang="el-GR" sz="2000" dirty="0"/>
              <a:t/>
            </a:r>
            <a:br>
              <a:rPr lang="el-GR" sz="2000" dirty="0"/>
            </a:br>
            <a:r>
              <a:rPr lang="el-GR" sz="2000" dirty="0"/>
              <a:t>Α</a:t>
            </a:r>
            <a:r>
              <a:rPr lang="el-GR" sz="2000" dirty="0" smtClean="0"/>
              <a:t>ναδεικνύει τις παιδευτικές αρετές των εικαστικών τεχνών (δεν γίνεται υποκατηγορία του οπτικού πολιτισμού).</a:t>
            </a:r>
            <a:br>
              <a:rPr lang="el-GR" sz="2000" dirty="0" smtClean="0"/>
            </a:br>
            <a:r>
              <a:rPr lang="el-GR" sz="2000" dirty="0"/>
              <a:t/>
            </a:r>
            <a:br>
              <a:rPr lang="el-GR" sz="2000" dirty="0"/>
            </a:br>
            <a:r>
              <a:rPr lang="el-GR" sz="2000" dirty="0" smtClean="0"/>
              <a:t>Αποδίδει  στην παραγωγή εικαστικού έργου μια πιο επεξεργασμένη θεώρηση από αυτήν της ελεύθερης εκφραστικής δημιουργίας.</a:t>
            </a:r>
            <a:br>
              <a:rPr lang="el-GR" sz="2000" dirty="0" smtClean="0"/>
            </a:br>
            <a:r>
              <a:rPr lang="el-GR" sz="2000" dirty="0"/>
              <a:t/>
            </a:r>
            <a:br>
              <a:rPr lang="el-GR" sz="2000" dirty="0"/>
            </a:br>
            <a:endParaRPr lang="en-GB" sz="2000" dirty="0"/>
          </a:p>
        </p:txBody>
      </p:sp>
    </p:spTree>
    <p:extLst>
      <p:ext uri="{BB962C8B-B14F-4D97-AF65-F5344CB8AC3E}">
        <p14:creationId xmlns:p14="http://schemas.microsoft.com/office/powerpoint/2010/main" val="437713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354162"/>
          </a:xfrm>
        </p:spPr>
        <p:txBody>
          <a:bodyPr>
            <a:normAutofit/>
          </a:bodyPr>
          <a:lstStyle/>
          <a:p>
            <a:pPr algn="l"/>
            <a:r>
              <a:rPr lang="el-GR" sz="1800" dirty="0" err="1"/>
              <a:t>Gardner</a:t>
            </a:r>
            <a:r>
              <a:rPr lang="el-GR" sz="1800" dirty="0"/>
              <a:t> H. (1973 και 1980) Θεωρία πολλαπλής νοημοσύνης</a:t>
            </a:r>
            <a:r>
              <a:rPr lang="el-GR" sz="1800" dirty="0" smtClean="0"/>
              <a:t>.</a:t>
            </a:r>
            <a:br>
              <a:rPr lang="el-GR" sz="1800" dirty="0" smtClean="0"/>
            </a:br>
            <a:r>
              <a:rPr lang="el-GR" sz="1800" dirty="0" smtClean="0"/>
              <a:t/>
            </a:r>
            <a:br>
              <a:rPr lang="el-GR" sz="1800" dirty="0" smtClean="0"/>
            </a:br>
            <a:r>
              <a:rPr lang="el-GR" sz="1800" dirty="0" smtClean="0"/>
              <a:t>Επτά </a:t>
            </a:r>
            <a:r>
              <a:rPr lang="el-GR" sz="1800" dirty="0"/>
              <a:t>διακριτούς τρόπους γνωστικής </a:t>
            </a:r>
            <a:r>
              <a:rPr lang="el-GR" sz="1800" dirty="0" smtClean="0"/>
              <a:t>δραστηριότητας: γλωσσική</a:t>
            </a:r>
            <a:r>
              <a:rPr lang="el-GR" sz="1800" dirty="0"/>
              <a:t>, μουσική, λογικο-μαθηματική, χωρική-οπτική, σωματική-κιναισθητική, </a:t>
            </a:r>
            <a:r>
              <a:rPr lang="el-GR" sz="1800" dirty="0" smtClean="0"/>
              <a:t>ενδοπροσωπική, </a:t>
            </a:r>
            <a:r>
              <a:rPr lang="el-GR" sz="1800" dirty="0"/>
              <a:t>διαπροσωπική</a:t>
            </a:r>
            <a:r>
              <a:rPr lang="el-GR" sz="1800" dirty="0" smtClean="0"/>
              <a:t>.</a:t>
            </a:r>
            <a:endParaRPr lang="en-GB" sz="1800"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1772816"/>
            <a:ext cx="7184068" cy="4525963"/>
          </a:xfrm>
          <a:ln>
            <a:solidFill>
              <a:schemeClr val="accent1"/>
            </a:solidFill>
          </a:ln>
        </p:spPr>
      </p:pic>
    </p:spTree>
    <p:extLst>
      <p:ext uri="{BB962C8B-B14F-4D97-AF65-F5344CB8AC3E}">
        <p14:creationId xmlns:p14="http://schemas.microsoft.com/office/powerpoint/2010/main" val="3149890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5137" r="5137"/>
          <a:stretch>
            <a:fillRect/>
          </a:stretch>
        </p:blipFill>
        <p:spPr>
          <a:xfrm>
            <a:off x="1763688" y="332656"/>
            <a:ext cx="5486400" cy="4114800"/>
          </a:xfrm>
        </p:spPr>
      </p:pic>
      <p:sp>
        <p:nvSpPr>
          <p:cNvPr id="7" name="Text Placeholder 6"/>
          <p:cNvSpPr>
            <a:spLocks noGrp="1"/>
          </p:cNvSpPr>
          <p:nvPr>
            <p:ph type="body" sz="half" idx="2"/>
          </p:nvPr>
        </p:nvSpPr>
        <p:spPr>
          <a:xfrm>
            <a:off x="467544" y="4653136"/>
            <a:ext cx="8352928" cy="1800200"/>
          </a:xfrm>
        </p:spPr>
        <p:txBody>
          <a:bodyPr>
            <a:normAutofit/>
          </a:bodyPr>
          <a:lstStyle/>
          <a:p>
            <a:r>
              <a:rPr lang="el-GR" sz="2000" dirty="0" smtClean="0"/>
              <a:t>Τα </a:t>
            </a:r>
            <a:r>
              <a:rPr lang="el-GR" sz="2000" dirty="0"/>
              <a:t>διάφορα μέσα και υλικά επηρεάζουν το πως παράγουμε νόημα μέσω των συμβόλων. </a:t>
            </a:r>
            <a:endParaRPr lang="el-GR" sz="2000" dirty="0" smtClean="0"/>
          </a:p>
          <a:p>
            <a:endParaRPr lang="el-GR" sz="2000" dirty="0"/>
          </a:p>
          <a:p>
            <a:r>
              <a:rPr lang="el-GR" sz="2000" dirty="0"/>
              <a:t>Το </a:t>
            </a:r>
            <a:r>
              <a:rPr lang="el-GR" sz="2000" dirty="0" smtClean="0"/>
              <a:t>σχέδιο, </a:t>
            </a:r>
            <a:r>
              <a:rPr lang="el-GR" sz="2000" dirty="0"/>
              <a:t>όπως ο χορός ή  η </a:t>
            </a:r>
            <a:r>
              <a:rPr lang="el-GR" sz="2000" dirty="0" smtClean="0"/>
              <a:t>μουσική, </a:t>
            </a:r>
            <a:r>
              <a:rPr lang="el-GR" sz="2000" dirty="0"/>
              <a:t>είναι μια </a:t>
            </a:r>
            <a:r>
              <a:rPr lang="el-GR" sz="2000" dirty="0" smtClean="0"/>
              <a:t>ξεχωριστή γνωστική </a:t>
            </a:r>
            <a:r>
              <a:rPr lang="el-GR" sz="2000" dirty="0"/>
              <a:t>διαδικασία. </a:t>
            </a:r>
          </a:p>
          <a:p>
            <a:endParaRPr lang="en-GB" sz="2000" dirty="0"/>
          </a:p>
        </p:txBody>
      </p:sp>
    </p:spTree>
    <p:extLst>
      <p:ext uri="{BB962C8B-B14F-4D97-AF65-F5344CB8AC3E}">
        <p14:creationId xmlns:p14="http://schemas.microsoft.com/office/powerpoint/2010/main" val="1360162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476672"/>
            <a:ext cx="8229600" cy="5976664"/>
          </a:xfrm>
        </p:spPr>
        <p:txBody>
          <a:bodyPr>
            <a:normAutofit/>
          </a:bodyPr>
          <a:lstStyle/>
          <a:p>
            <a:pPr marL="0" indent="0">
              <a:buNone/>
            </a:pPr>
            <a:r>
              <a:rPr lang="el-GR" sz="2000" b="1" dirty="0" smtClean="0"/>
              <a:t>Επιπτώσεις της θεωρίας της πολλαπλής νοημοσύνης στην εκπαίδευση</a:t>
            </a:r>
          </a:p>
          <a:p>
            <a:pPr marL="0" indent="0">
              <a:buNone/>
            </a:pPr>
            <a:endParaRPr lang="el-GR" sz="2000" dirty="0"/>
          </a:p>
          <a:p>
            <a:r>
              <a:rPr lang="el-GR" sz="2000" dirty="0" smtClean="0"/>
              <a:t>Επεκτείνει τις κατηγορίες γνωστικής δραστηριότητας στην γενική εκπαίδευση πέραν της λογικο-μαθηματικής και γλωσσικής.</a:t>
            </a:r>
          </a:p>
          <a:p>
            <a:endParaRPr lang="el-GR" sz="2000" dirty="0"/>
          </a:p>
          <a:p>
            <a:r>
              <a:rPr lang="el-GR" sz="2000" dirty="0" smtClean="0"/>
              <a:t>Το αναλυτικό πρόγραμμα διαμορφώνεται στην βάση των πολλαπλών τρόπων νοημοσύνης των ανθρώπων. </a:t>
            </a:r>
          </a:p>
          <a:p>
            <a:endParaRPr lang="el-GR" sz="2000" dirty="0"/>
          </a:p>
          <a:p>
            <a:r>
              <a:rPr lang="el-GR" sz="2000" dirty="0" smtClean="0"/>
              <a:t>Αυξάνεται ο αριθμός των συμβολικών συστημάτων που προσφέρονται στο αναλυτικό </a:t>
            </a:r>
            <a:r>
              <a:rPr lang="el-GR" sz="2000" dirty="0"/>
              <a:t>πρόγραμμα (</a:t>
            </a:r>
            <a:r>
              <a:rPr lang="el-GR" sz="2000" dirty="0" smtClean="0"/>
              <a:t>μουσικό, οπτικό, κιναισθητικό σύστημα κλπ)</a:t>
            </a:r>
          </a:p>
          <a:p>
            <a:endParaRPr lang="el-GR" sz="2000" dirty="0"/>
          </a:p>
          <a:p>
            <a:r>
              <a:rPr lang="el-GR" sz="2000" dirty="0" smtClean="0"/>
              <a:t>Διδακτική των τεχνών προσφέρει συγκεκριμένα μέσα επικοινωνίας που μπορούν να εκφράσουν συγκεκριμένα/μοναδικά νοήματα.</a:t>
            </a:r>
          </a:p>
          <a:p>
            <a:endParaRPr lang="el-GR" sz="2000" dirty="0"/>
          </a:p>
          <a:p>
            <a:r>
              <a:rPr lang="el-GR" sz="2000" dirty="0" smtClean="0"/>
              <a:t>Η τέχνες είναι ένα μοναδικό είδος γραμματισμού. </a:t>
            </a:r>
            <a:endParaRPr lang="en-GB" sz="2000" dirty="0" smtClean="0"/>
          </a:p>
          <a:p>
            <a:endParaRPr lang="en-GB" sz="2000" dirty="0"/>
          </a:p>
        </p:txBody>
      </p:sp>
    </p:spTree>
    <p:extLst>
      <p:ext uri="{BB962C8B-B14F-4D97-AF65-F5344CB8AC3E}">
        <p14:creationId xmlns:p14="http://schemas.microsoft.com/office/powerpoint/2010/main" val="27995843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2074242"/>
          </a:xfrm>
        </p:spPr>
        <p:txBody>
          <a:bodyPr>
            <a:normAutofit/>
          </a:bodyPr>
          <a:lstStyle/>
          <a:p>
            <a:pPr algn="l"/>
            <a:r>
              <a:rPr lang="el-GR" sz="1800" dirty="0" smtClean="0"/>
              <a:t>Μέθοδοι διδασκαλίας χρησιμοποιώντας </a:t>
            </a:r>
            <a:r>
              <a:rPr lang="el-GR" sz="1800" dirty="0"/>
              <a:t>το γνωστικό μοντέλο</a:t>
            </a:r>
            <a:r>
              <a:rPr lang="el-GR" sz="1800" dirty="0" smtClean="0"/>
              <a:t>:</a:t>
            </a:r>
            <a:br>
              <a:rPr lang="el-GR" sz="1800" dirty="0" smtClean="0"/>
            </a:br>
            <a:r>
              <a:rPr lang="el-GR" sz="1800" dirty="0"/>
              <a:t/>
            </a:r>
            <a:br>
              <a:rPr lang="el-GR" sz="1800" dirty="0"/>
            </a:br>
            <a:r>
              <a:rPr lang="el-GR" sz="1800" dirty="0"/>
              <a:t>1. Συνεργατικό σχέδιο </a:t>
            </a:r>
            <a:br>
              <a:rPr lang="el-GR" sz="1800" dirty="0"/>
            </a:br>
            <a:r>
              <a:rPr lang="el-GR" sz="1800" dirty="0"/>
              <a:t>2. Σχέδιο διαπραγμάτευσης </a:t>
            </a:r>
            <a:r>
              <a:rPr lang="el-GR" sz="1800" dirty="0" smtClean="0"/>
              <a:t/>
            </a:r>
            <a:br>
              <a:rPr lang="el-GR" sz="1800" dirty="0" smtClean="0"/>
            </a:br>
            <a:r>
              <a:rPr lang="el-GR" sz="1800" dirty="0"/>
              <a:t/>
            </a:r>
            <a:br>
              <a:rPr lang="el-GR" sz="1800" dirty="0"/>
            </a:br>
            <a:r>
              <a:rPr lang="el-GR" sz="1800" dirty="0"/>
              <a:t>Τ</a:t>
            </a:r>
            <a:r>
              <a:rPr lang="el-GR" sz="1800" dirty="0" smtClean="0"/>
              <a:t>ο παιδικό </a:t>
            </a:r>
            <a:r>
              <a:rPr lang="el-GR" sz="1800" dirty="0"/>
              <a:t>σχέδιο </a:t>
            </a:r>
            <a:r>
              <a:rPr lang="el-GR" sz="1800" dirty="0" smtClean="0"/>
              <a:t>γίνεται </a:t>
            </a:r>
            <a:r>
              <a:rPr lang="el-GR" sz="1800" dirty="0"/>
              <a:t>γνωστικό εργαλείο στα χέρια των παιδιών </a:t>
            </a:r>
            <a:r>
              <a:rPr lang="el-GR" sz="1800" dirty="0" smtClean="0"/>
              <a:t>και στην </a:t>
            </a:r>
            <a:r>
              <a:rPr lang="el-GR" sz="1800" dirty="0"/>
              <a:t>διάθεση του εκπαιδευτικού</a:t>
            </a:r>
            <a:r>
              <a:rPr lang="el-GR" sz="1800" dirty="0" smtClean="0"/>
              <a:t>.</a:t>
            </a:r>
            <a:endParaRPr lang="en-GB" sz="1800" dirty="0"/>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51520" y="2636912"/>
            <a:ext cx="4186967" cy="3203130"/>
          </a:xfrm>
        </p:spPr>
      </p:pic>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4008" y="2780928"/>
            <a:ext cx="4038600" cy="3028950"/>
          </a:xfrm>
        </p:spPr>
      </p:pic>
    </p:spTree>
    <p:extLst>
      <p:ext uri="{BB962C8B-B14F-4D97-AF65-F5344CB8AC3E}">
        <p14:creationId xmlns:p14="http://schemas.microsoft.com/office/powerpoint/2010/main" val="847266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mtClean="0"/>
              <a:t> </a:t>
            </a:r>
            <a:endParaRPr lang="en-GB" dirty="0"/>
          </a:p>
        </p:txBody>
      </p:sp>
      <p:sp>
        <p:nvSpPr>
          <p:cNvPr id="6" name="Text Placeholder 5"/>
          <p:cNvSpPr>
            <a:spLocks noGrp="1"/>
          </p:cNvSpPr>
          <p:nvPr>
            <p:ph type="body" sz="half" idx="2"/>
          </p:nvPr>
        </p:nvSpPr>
        <p:spPr>
          <a:xfrm>
            <a:off x="457200" y="548680"/>
            <a:ext cx="3008313" cy="5577483"/>
          </a:xfrm>
        </p:spPr>
        <p:txBody>
          <a:bodyPr/>
          <a:lstStyle/>
          <a:p>
            <a:r>
              <a:rPr lang="el-GR" sz="1800" b="1" dirty="0" smtClean="0"/>
              <a:t>1. Ενοποίηση της γνώσης μέσω της τέχνης</a:t>
            </a:r>
          </a:p>
          <a:p>
            <a:endParaRPr lang="el-GR" sz="1800" dirty="0" smtClean="0"/>
          </a:p>
          <a:p>
            <a:endParaRPr lang="el-GR" sz="1800" dirty="0"/>
          </a:p>
          <a:p>
            <a:r>
              <a:rPr lang="el-GR" sz="1800" dirty="0"/>
              <a:t>Για να κατανοήσω το εκφραστικό περιεχόμενο ενός έργου </a:t>
            </a:r>
            <a:r>
              <a:rPr lang="el-GR" sz="1800" dirty="0" smtClean="0"/>
              <a:t>τέχνης χρειάζεται:</a:t>
            </a:r>
          </a:p>
          <a:p>
            <a:endParaRPr lang="el-GR" sz="1800" dirty="0"/>
          </a:p>
          <a:p>
            <a:pPr marL="285750" indent="-285750">
              <a:buFont typeface="Arial" panose="020B0604020202020204" pitchFamily="34" charset="0"/>
              <a:buChar char="•"/>
            </a:pPr>
            <a:r>
              <a:rPr lang="el-GR" sz="1800" dirty="0" smtClean="0"/>
              <a:t>να </a:t>
            </a:r>
            <a:r>
              <a:rPr lang="el-GR" sz="1800" dirty="0"/>
              <a:t>γνωρίσω το πλαίσιο δημιουργίας </a:t>
            </a:r>
            <a:r>
              <a:rPr lang="el-GR" sz="1800" dirty="0" smtClean="0"/>
              <a:t>του, δηλ</a:t>
            </a:r>
            <a:r>
              <a:rPr lang="el-GR" sz="1800" dirty="0"/>
              <a:t>. το πολιτιστικό περιβάλλον </a:t>
            </a:r>
            <a:r>
              <a:rPr lang="el-GR" sz="1800" dirty="0" smtClean="0"/>
              <a:t>και </a:t>
            </a:r>
            <a:r>
              <a:rPr lang="el-GR" sz="1800" dirty="0"/>
              <a:t>κοινωνικό </a:t>
            </a:r>
            <a:r>
              <a:rPr lang="el-GR" sz="1800" dirty="0" smtClean="0"/>
              <a:t>περίγυρο και </a:t>
            </a:r>
          </a:p>
          <a:p>
            <a:pPr marL="285750" indent="-285750">
              <a:buFont typeface="Arial" panose="020B0604020202020204" pitchFamily="34" charset="0"/>
              <a:buChar char="•"/>
            </a:pPr>
            <a:endParaRPr lang="el-GR" sz="1800" dirty="0"/>
          </a:p>
          <a:p>
            <a:pPr marL="285750" indent="-285750">
              <a:buFont typeface="Arial" panose="020B0604020202020204" pitchFamily="34" charset="0"/>
              <a:buChar char="•"/>
            </a:pPr>
            <a:r>
              <a:rPr lang="el-GR" sz="1800" dirty="0"/>
              <a:t>ν</a:t>
            </a:r>
            <a:r>
              <a:rPr lang="el-GR" sz="1800" dirty="0" smtClean="0"/>
              <a:t>α αναζητήσω συνδέσεις και συσχετίσεις </a:t>
            </a:r>
            <a:r>
              <a:rPr lang="el-GR" sz="1800" dirty="0"/>
              <a:t>με άλλα πεδία </a:t>
            </a:r>
            <a:r>
              <a:rPr lang="el-GR" sz="1800" dirty="0" smtClean="0"/>
              <a:t>γνώσης (</a:t>
            </a:r>
            <a:r>
              <a:rPr lang="el-GR" sz="1800" dirty="0"/>
              <a:t>επιστήμες, ιστορία, </a:t>
            </a:r>
            <a:r>
              <a:rPr lang="el-GR" sz="1800" dirty="0" smtClean="0"/>
              <a:t>φιλοσοφία).</a:t>
            </a:r>
            <a:endParaRPr lang="el-GR" sz="1800" dirty="0"/>
          </a:p>
          <a:p>
            <a:endParaRPr lang="en-GB" dirty="0"/>
          </a:p>
        </p:txBody>
      </p:sp>
      <p:pic>
        <p:nvPicPr>
          <p:cNvPr id="7" name="Content Placeholder 6" title="Impression - Sunarise, Monet, C. 187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54103" y="1304764"/>
            <a:ext cx="4964185" cy="3816424"/>
          </a:xfrm>
        </p:spPr>
      </p:pic>
      <p:sp>
        <p:nvSpPr>
          <p:cNvPr id="8" name="Rectangle 7"/>
          <p:cNvSpPr/>
          <p:nvPr/>
        </p:nvSpPr>
        <p:spPr>
          <a:xfrm>
            <a:off x="3851920" y="3212976"/>
            <a:ext cx="4608512" cy="2308324"/>
          </a:xfrm>
          <a:prstGeom prst="rect">
            <a:avLst/>
          </a:prstGeom>
        </p:spPr>
        <p:txBody>
          <a:bodyPr wrap="square">
            <a:spAutoFit/>
          </a:bodyPr>
          <a:lstStyle/>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r>
              <a:rPr lang="en-GB" sz="1400" dirty="0" smtClean="0"/>
              <a:t>Impression </a:t>
            </a:r>
            <a:r>
              <a:rPr lang="en-GB" sz="1400" dirty="0"/>
              <a:t>- </a:t>
            </a:r>
            <a:r>
              <a:rPr lang="en-GB" sz="1400" dirty="0" smtClean="0"/>
              <a:t>Sunrise, </a:t>
            </a:r>
            <a:r>
              <a:rPr lang="en-GB" sz="1400" dirty="0"/>
              <a:t>Monet, C. 1874</a:t>
            </a:r>
          </a:p>
        </p:txBody>
      </p:sp>
    </p:spTree>
    <p:extLst>
      <p:ext uri="{BB962C8B-B14F-4D97-AF65-F5344CB8AC3E}">
        <p14:creationId xmlns:p14="http://schemas.microsoft.com/office/powerpoint/2010/main" val="3097191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idx="1"/>
          </p:nvPr>
        </p:nvPicPr>
        <p:blipFill>
          <a:blip r:embed="rId2">
            <a:extLst>
              <a:ext uri="{28A0092B-C50C-407E-A947-70E740481C1C}">
                <a14:useLocalDpi xmlns:a14="http://schemas.microsoft.com/office/drawing/2010/main" val="0"/>
              </a:ext>
            </a:extLst>
          </a:blip>
          <a:srcRect l="11002" r="11002"/>
          <a:stretch>
            <a:fillRect/>
          </a:stretch>
        </p:blipFill>
        <p:spPr>
          <a:xfrm>
            <a:off x="1619672" y="188641"/>
            <a:ext cx="5688632" cy="4266474"/>
          </a:xfrm>
        </p:spPr>
      </p:pic>
      <p:sp>
        <p:nvSpPr>
          <p:cNvPr id="7" name="Text Placeholder 6"/>
          <p:cNvSpPr>
            <a:spLocks noGrp="1"/>
          </p:cNvSpPr>
          <p:nvPr>
            <p:ph type="body" sz="half" idx="2"/>
          </p:nvPr>
        </p:nvSpPr>
        <p:spPr>
          <a:xfrm>
            <a:off x="683568" y="4221088"/>
            <a:ext cx="7704856" cy="2160240"/>
          </a:xfrm>
        </p:spPr>
        <p:txBody>
          <a:bodyPr>
            <a:normAutofit fontScale="92500" lnSpcReduction="20000"/>
          </a:bodyPr>
          <a:lstStyle/>
          <a:p>
            <a:r>
              <a:rPr lang="el-GR" dirty="0" smtClean="0">
                <a:solidFill>
                  <a:srgbClr val="FFFF00"/>
                </a:solidFill>
              </a:rPr>
              <a:t>                               </a:t>
            </a:r>
            <a:r>
              <a:rPr lang="el-GR" dirty="0" smtClean="0">
                <a:solidFill>
                  <a:srgbClr val="CCECFF"/>
                </a:solidFill>
              </a:rPr>
              <a:t>Το φρέσκο του </a:t>
            </a:r>
            <a:r>
              <a:rPr lang="el-GR" dirty="0" err="1" smtClean="0">
                <a:solidFill>
                  <a:srgbClr val="CCECFF"/>
                </a:solidFill>
              </a:rPr>
              <a:t>Τορεαδόρ</a:t>
            </a:r>
            <a:r>
              <a:rPr lang="el-GR" dirty="0">
                <a:solidFill>
                  <a:srgbClr val="CCECFF"/>
                </a:solidFill>
              </a:rPr>
              <a:t>, (</a:t>
            </a:r>
            <a:r>
              <a:rPr lang="el-GR" dirty="0" smtClean="0">
                <a:solidFill>
                  <a:srgbClr val="CCECFF"/>
                </a:solidFill>
              </a:rPr>
              <a:t>ταυροκαθάψια), 1500 </a:t>
            </a:r>
            <a:r>
              <a:rPr lang="el-GR" dirty="0" err="1" smtClean="0">
                <a:solidFill>
                  <a:srgbClr val="CCECFF"/>
                </a:solidFill>
              </a:rPr>
              <a:t>π.Χ.</a:t>
            </a:r>
            <a:r>
              <a:rPr lang="el-GR" dirty="0" smtClean="0">
                <a:solidFill>
                  <a:srgbClr val="CCECFF"/>
                </a:solidFill>
              </a:rPr>
              <a:t>, Φρέσκο</a:t>
            </a:r>
          </a:p>
          <a:p>
            <a:endParaRPr lang="el-GR" dirty="0"/>
          </a:p>
          <a:p>
            <a:r>
              <a:rPr lang="el-GR" sz="1800" dirty="0" smtClean="0"/>
              <a:t>Ένας </a:t>
            </a:r>
            <a:r>
              <a:rPr lang="el-GR" sz="1800" dirty="0"/>
              <a:t>πολιτισμός γίνεται πιο </a:t>
            </a:r>
            <a:r>
              <a:rPr lang="el-GR" sz="1800" dirty="0" smtClean="0"/>
              <a:t>απτός </a:t>
            </a:r>
            <a:r>
              <a:rPr lang="el-GR" sz="1800" dirty="0"/>
              <a:t>μέσα από ένα έργο τέχνης</a:t>
            </a:r>
            <a:r>
              <a:rPr lang="el-GR" sz="1800" dirty="0" smtClean="0"/>
              <a:t>.</a:t>
            </a:r>
          </a:p>
          <a:p>
            <a:endParaRPr lang="el-GR" sz="1800" dirty="0"/>
          </a:p>
          <a:p>
            <a:r>
              <a:rPr lang="el-GR" sz="1800" dirty="0"/>
              <a:t>Αντλώ πληροφορίες από το έργο </a:t>
            </a:r>
            <a:r>
              <a:rPr lang="el-GR" sz="1800" dirty="0" smtClean="0"/>
              <a:t>για να </a:t>
            </a:r>
            <a:r>
              <a:rPr lang="el-GR" sz="1800" dirty="0"/>
              <a:t>καταλάβω το συγκεκριμένο κοινωνικό περιβάλλον που το δημιούργησε</a:t>
            </a:r>
            <a:r>
              <a:rPr lang="el-GR" sz="1800" dirty="0" smtClean="0"/>
              <a:t>.</a:t>
            </a:r>
          </a:p>
          <a:p>
            <a:endParaRPr lang="el-GR" sz="1800" dirty="0"/>
          </a:p>
          <a:p>
            <a:r>
              <a:rPr lang="el-GR" sz="1800" dirty="0"/>
              <a:t>Στην προσπάθεια να κατανοήσω το </a:t>
            </a:r>
            <a:r>
              <a:rPr lang="el-GR" sz="1800" dirty="0" smtClean="0"/>
              <a:t>έργο </a:t>
            </a:r>
            <a:r>
              <a:rPr lang="el-GR" sz="1800" dirty="0"/>
              <a:t>συγχωνεύω γνώσεις από διάφορα γνωστικά αντικείμενα.</a:t>
            </a:r>
          </a:p>
          <a:p>
            <a:endParaRPr lang="en-GB" dirty="0"/>
          </a:p>
        </p:txBody>
      </p:sp>
    </p:spTree>
    <p:extLst>
      <p:ext uri="{BB962C8B-B14F-4D97-AF65-F5344CB8AC3E}">
        <p14:creationId xmlns:p14="http://schemas.microsoft.com/office/powerpoint/2010/main" val="1803815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l-GR" sz="1800" b="1" dirty="0" smtClean="0"/>
              <a:t>2. Γνωστική ευελιξία</a:t>
            </a:r>
            <a:br>
              <a:rPr lang="el-GR" sz="1800" b="1" dirty="0" smtClean="0"/>
            </a:br>
            <a:r>
              <a:rPr lang="el-GR" sz="1800" dirty="0" smtClean="0"/>
              <a:t>Η </a:t>
            </a:r>
            <a:r>
              <a:rPr lang="el-GR" sz="1800" dirty="0"/>
              <a:t>ικανότητα μεταφοράς γνώσης που απέκτησε σε ένα τυποποιημένο περιβάλλον (σχολείο</a:t>
            </a:r>
            <a:r>
              <a:rPr lang="el-GR" sz="1800" dirty="0" smtClean="0"/>
              <a:t>), </a:t>
            </a:r>
            <a:r>
              <a:rPr lang="el-GR" sz="1800" dirty="0"/>
              <a:t>σε πραγματικές καταστάσεις ζωής. </a:t>
            </a:r>
            <a:endParaRPr lang="en-GB" sz="1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24998448"/>
              </p:ext>
            </p:extLst>
          </p:nvPr>
        </p:nvGraphicFramePr>
        <p:xfrm>
          <a:off x="457200" y="1484784"/>
          <a:ext cx="8229600" cy="46413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7054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3050"/>
            <a:ext cx="3008313" cy="851694"/>
          </a:xfrm>
        </p:spPr>
        <p:txBody>
          <a:bodyPr>
            <a:noAutofit/>
          </a:bodyPr>
          <a:lstStyle/>
          <a:p>
            <a:r>
              <a:rPr lang="el-GR" sz="1800" dirty="0" smtClean="0"/>
              <a:t>Περίπτωση αισθητικής αποτίμησης έργου τέχνης.</a:t>
            </a:r>
            <a:endParaRPr lang="en-GB" sz="1800"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24273" y="273050"/>
            <a:ext cx="3813303" cy="5853113"/>
          </a:xfrm>
        </p:spPr>
      </p:pic>
      <p:sp>
        <p:nvSpPr>
          <p:cNvPr id="6" name="Text Placeholder 5"/>
          <p:cNvSpPr>
            <a:spLocks noGrp="1"/>
          </p:cNvSpPr>
          <p:nvPr>
            <p:ph type="body" sz="half" idx="2"/>
          </p:nvPr>
        </p:nvSpPr>
        <p:spPr>
          <a:xfrm>
            <a:off x="457200" y="1124744"/>
            <a:ext cx="3008313" cy="5001419"/>
          </a:xfrm>
        </p:spPr>
        <p:txBody>
          <a:bodyPr/>
          <a:lstStyle/>
          <a:p>
            <a:endParaRPr lang="el-GR" sz="1800" dirty="0" smtClean="0"/>
          </a:p>
          <a:p>
            <a:endParaRPr lang="el-GR" sz="1800" dirty="0"/>
          </a:p>
          <a:p>
            <a:r>
              <a:rPr lang="el-GR" sz="1800" dirty="0" smtClean="0"/>
              <a:t>Δεν υπάρχει καθορισμένη </a:t>
            </a:r>
            <a:r>
              <a:rPr lang="el-GR" sz="1800" dirty="0"/>
              <a:t>ερμηνεία σύμφωνα με ένα γενικευμένο κανόνα</a:t>
            </a:r>
            <a:r>
              <a:rPr lang="el-GR" sz="1800" dirty="0" smtClean="0"/>
              <a:t>.</a:t>
            </a:r>
          </a:p>
          <a:p>
            <a:endParaRPr lang="el-GR" sz="1800" dirty="0"/>
          </a:p>
          <a:p>
            <a:r>
              <a:rPr lang="el-GR" sz="1800" dirty="0"/>
              <a:t>Κρίνω το έργο ως ατομική περίπτωση χωρίς καταφυγή σε κανόνες ή γενικεύσεις</a:t>
            </a:r>
            <a:r>
              <a:rPr lang="el-GR" sz="1800" dirty="0" smtClean="0"/>
              <a:t>.</a:t>
            </a:r>
          </a:p>
          <a:p>
            <a:endParaRPr lang="el-GR" sz="1800" dirty="0"/>
          </a:p>
          <a:p>
            <a:r>
              <a:rPr lang="el-GR" sz="1800" dirty="0"/>
              <a:t>Εξάγω το </a:t>
            </a:r>
            <a:r>
              <a:rPr lang="el-GR" sz="1800" dirty="0" smtClean="0"/>
              <a:t>νόημά </a:t>
            </a:r>
            <a:r>
              <a:rPr lang="el-GR" sz="1800" dirty="0"/>
              <a:t>του </a:t>
            </a:r>
            <a:r>
              <a:rPr lang="el-GR" sz="1800" dirty="0" smtClean="0"/>
              <a:t>ερμηνεύοντας </a:t>
            </a:r>
            <a:r>
              <a:rPr lang="el-GR" sz="1800" dirty="0"/>
              <a:t>τα συγκεκριμένα στοιχεία του (σύνθεση, θέμα, χρώμα</a:t>
            </a:r>
            <a:r>
              <a:rPr lang="el-GR" dirty="0"/>
              <a:t>).</a:t>
            </a:r>
          </a:p>
          <a:p>
            <a:endParaRPr lang="en-GB" dirty="0"/>
          </a:p>
        </p:txBody>
      </p:sp>
    </p:spTree>
    <p:extLst>
      <p:ext uri="{BB962C8B-B14F-4D97-AF65-F5344CB8AC3E}">
        <p14:creationId xmlns:p14="http://schemas.microsoft.com/office/powerpoint/2010/main" val="1510101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91264" cy="5976664"/>
          </a:xfrm>
        </p:spPr>
        <p:txBody>
          <a:bodyPr>
            <a:normAutofit/>
          </a:bodyPr>
          <a:lstStyle/>
          <a:p>
            <a:pPr marL="0" indent="0">
              <a:spcBef>
                <a:spcPts val="0"/>
              </a:spcBef>
              <a:buNone/>
            </a:pPr>
            <a:r>
              <a:rPr lang="el-GR" sz="2000" dirty="0" smtClean="0"/>
              <a:t>Παιδευτικό έργο της τέχνης, η </a:t>
            </a:r>
            <a:r>
              <a:rPr lang="el-GR" sz="2000" dirty="0"/>
              <a:t>μη αναγωγή σε γενικεύσεις </a:t>
            </a:r>
            <a:r>
              <a:rPr lang="el-GR" sz="2000" dirty="0" smtClean="0"/>
              <a:t>και κανόνες</a:t>
            </a:r>
          </a:p>
          <a:p>
            <a:pPr marL="0" indent="0">
              <a:spcBef>
                <a:spcPts val="0"/>
              </a:spcBef>
              <a:buNone/>
            </a:pPr>
            <a:endParaRPr lang="el-GR" sz="1800" dirty="0"/>
          </a:p>
          <a:p>
            <a:pPr>
              <a:spcBef>
                <a:spcPts val="0"/>
              </a:spcBef>
            </a:pPr>
            <a:r>
              <a:rPr lang="el-GR" sz="2000" dirty="0"/>
              <a:t>Καλλιέργεια ερμηνευτικών ικανοτήτων χωρίς καταφυγή σε γενικευμένες αρχές</a:t>
            </a:r>
            <a:r>
              <a:rPr lang="el-GR" sz="2000" dirty="0" smtClean="0"/>
              <a:t>.</a:t>
            </a:r>
          </a:p>
          <a:p>
            <a:pPr>
              <a:spcBef>
                <a:spcPts val="0"/>
              </a:spcBef>
            </a:pPr>
            <a:endParaRPr lang="el-GR" sz="2000" dirty="0"/>
          </a:p>
          <a:p>
            <a:pPr>
              <a:spcBef>
                <a:spcPts val="0"/>
              </a:spcBef>
            </a:pPr>
            <a:r>
              <a:rPr lang="el-GR" sz="2000" dirty="0" smtClean="0"/>
              <a:t>Ανάλυση </a:t>
            </a:r>
            <a:r>
              <a:rPr lang="el-GR" sz="2000" dirty="0"/>
              <a:t>έργου τέχνης: συλλογή γνώσης από εξέταση μεμονωμένων περιπτώσεων</a:t>
            </a:r>
            <a:r>
              <a:rPr lang="el-GR" sz="2000" dirty="0" smtClean="0"/>
              <a:t>.</a:t>
            </a:r>
          </a:p>
          <a:p>
            <a:pPr>
              <a:spcBef>
                <a:spcPts val="0"/>
              </a:spcBef>
            </a:pPr>
            <a:endParaRPr lang="el-GR" sz="2000" dirty="0"/>
          </a:p>
          <a:p>
            <a:pPr>
              <a:spcBef>
                <a:spcPts val="0"/>
              </a:spcBef>
            </a:pPr>
            <a:r>
              <a:rPr lang="el-GR" sz="2000" dirty="0"/>
              <a:t>Μετακίνηση </a:t>
            </a:r>
            <a:r>
              <a:rPr lang="el-GR" sz="2000" dirty="0" smtClean="0"/>
              <a:t>και </a:t>
            </a:r>
            <a:r>
              <a:rPr lang="el-GR" sz="2000" dirty="0"/>
              <a:t>εφαρμογή αυτής της γνωστικής διαδικασίας σε άλλες περιπτώσεις στην πραγματική ζωή.  </a:t>
            </a:r>
            <a:endParaRPr lang="el-GR" sz="2000" dirty="0" smtClean="0"/>
          </a:p>
          <a:p>
            <a:pPr>
              <a:spcBef>
                <a:spcPts val="0"/>
              </a:spcBef>
            </a:pPr>
            <a:endParaRPr lang="el-GR" sz="2000" dirty="0"/>
          </a:p>
          <a:p>
            <a:pPr>
              <a:spcBef>
                <a:spcPts val="0"/>
              </a:spcBef>
            </a:pPr>
            <a:r>
              <a:rPr lang="el-GR" sz="2000" dirty="0"/>
              <a:t>Η τέχνη εκπαιδεύει τον μαθητευόμενο να αντιμετωπίζει καταστάσεις στην πραγματική </a:t>
            </a:r>
            <a:r>
              <a:rPr lang="el-GR" sz="2000" dirty="0" smtClean="0"/>
              <a:t>ζωή </a:t>
            </a:r>
            <a:r>
              <a:rPr lang="el-GR" sz="2000" dirty="0"/>
              <a:t>όπου απουσιάζουν οι κανόνες </a:t>
            </a:r>
            <a:r>
              <a:rPr lang="el-GR" sz="2000" dirty="0" smtClean="0"/>
              <a:t>και </a:t>
            </a:r>
            <a:r>
              <a:rPr lang="el-GR" sz="2000" dirty="0"/>
              <a:t>οι συνθήκες είναι ασαφείς</a:t>
            </a:r>
            <a:r>
              <a:rPr lang="el-GR" sz="2000" dirty="0" smtClean="0"/>
              <a:t>.</a:t>
            </a:r>
          </a:p>
          <a:p>
            <a:pPr marL="0" indent="0">
              <a:spcBef>
                <a:spcPts val="0"/>
              </a:spcBef>
              <a:buNone/>
            </a:pPr>
            <a:endParaRPr lang="el-GR" sz="2000" dirty="0"/>
          </a:p>
          <a:p>
            <a:pPr>
              <a:spcBef>
                <a:spcPts val="0"/>
              </a:spcBef>
            </a:pPr>
            <a:r>
              <a:rPr lang="el-GR" sz="2000" dirty="0"/>
              <a:t>Ομοιότητα ζωής </a:t>
            </a:r>
            <a:r>
              <a:rPr lang="el-GR" sz="2000" dirty="0" smtClean="0"/>
              <a:t>και τέχνης:  </a:t>
            </a:r>
            <a:r>
              <a:rPr lang="el-GR" sz="2000" dirty="0"/>
              <a:t>χαλαρά οργανωμένος χαρακτήρας </a:t>
            </a:r>
            <a:r>
              <a:rPr lang="el-GR" sz="2000" dirty="0" smtClean="0"/>
              <a:t>και </a:t>
            </a:r>
            <a:r>
              <a:rPr lang="el-GR" sz="2000" dirty="0"/>
              <a:t>αμφισημία</a:t>
            </a:r>
            <a:r>
              <a:rPr lang="el-GR" sz="2000" dirty="0" smtClean="0"/>
              <a:t>.</a:t>
            </a:r>
          </a:p>
          <a:p>
            <a:pPr>
              <a:spcBef>
                <a:spcPts val="0"/>
              </a:spcBef>
            </a:pPr>
            <a:endParaRPr lang="el-GR" sz="2000" dirty="0"/>
          </a:p>
          <a:p>
            <a:pPr>
              <a:spcBef>
                <a:spcPts val="0"/>
              </a:spcBef>
            </a:pPr>
            <a:r>
              <a:rPr lang="el-GR" sz="2000" dirty="0"/>
              <a:t>Η καθημερινή ζωή απαιτεί ερμηνεία πολύπλοκων καταστάσεων</a:t>
            </a:r>
            <a:r>
              <a:rPr lang="el-GR" sz="2000" dirty="0" smtClean="0"/>
              <a:t>.</a:t>
            </a:r>
          </a:p>
          <a:p>
            <a:pPr>
              <a:spcBef>
                <a:spcPts val="0"/>
              </a:spcBef>
            </a:pPr>
            <a:endParaRPr lang="el-GR" sz="1800" dirty="0"/>
          </a:p>
          <a:p>
            <a:pPr marL="0" indent="0">
              <a:spcBef>
                <a:spcPts val="0"/>
              </a:spcBef>
              <a:buNone/>
            </a:pPr>
            <a:endParaRPr lang="el-GR" sz="1600" dirty="0"/>
          </a:p>
        </p:txBody>
      </p:sp>
    </p:spTree>
    <p:extLst>
      <p:ext uri="{BB962C8B-B14F-4D97-AF65-F5344CB8AC3E}">
        <p14:creationId xmlns:p14="http://schemas.microsoft.com/office/powerpoint/2010/main" val="483109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39552" y="260648"/>
            <a:ext cx="8229600" cy="1872208"/>
          </a:xfrm>
        </p:spPr>
        <p:txBody>
          <a:bodyPr>
            <a:normAutofit fontScale="90000"/>
          </a:bodyPr>
          <a:lstStyle/>
          <a:p>
            <a:r>
              <a:rPr lang="el-GR" sz="1800" dirty="0"/>
              <a:t/>
            </a:r>
            <a:br>
              <a:rPr lang="el-GR" sz="1800" dirty="0"/>
            </a:br>
            <a:r>
              <a:rPr lang="el-GR" sz="2000" b="1" dirty="0"/>
              <a:t>Η</a:t>
            </a:r>
            <a:r>
              <a:rPr lang="el-GR" sz="2000" b="1" dirty="0" smtClean="0"/>
              <a:t> </a:t>
            </a:r>
            <a:r>
              <a:rPr lang="el-GR" sz="2000" b="1" dirty="0"/>
              <a:t>δημιουργία ενός </a:t>
            </a:r>
            <a:r>
              <a:rPr lang="el-GR" sz="2000" b="1" dirty="0" smtClean="0"/>
              <a:t>έργου</a:t>
            </a:r>
            <a:r>
              <a:rPr lang="el-GR" sz="2000" dirty="0" smtClean="0"/>
              <a:t>: </a:t>
            </a:r>
            <a:br>
              <a:rPr lang="el-GR" sz="2000" dirty="0" smtClean="0"/>
            </a:br>
            <a:r>
              <a:rPr lang="el-GR" sz="2000" dirty="0" smtClean="0"/>
              <a:t/>
            </a:r>
            <a:br>
              <a:rPr lang="el-GR" sz="2000" dirty="0" smtClean="0"/>
            </a:br>
            <a:r>
              <a:rPr lang="el-GR" sz="2000" dirty="0" smtClean="0"/>
              <a:t> Ερμηνεία </a:t>
            </a:r>
            <a:r>
              <a:rPr lang="el-GR" sz="2000" dirty="0"/>
              <a:t>αυτού που αντιλαμβάνεται ο </a:t>
            </a:r>
            <a:r>
              <a:rPr lang="el-GR" sz="2000" dirty="0" smtClean="0"/>
              <a:t>μαθητευόμενος.</a:t>
            </a:r>
            <a:br>
              <a:rPr lang="el-GR" sz="2000" dirty="0" smtClean="0"/>
            </a:br>
            <a:r>
              <a:rPr lang="el-GR" sz="2000" dirty="0"/>
              <a:t/>
            </a:r>
            <a:br>
              <a:rPr lang="el-GR" sz="2000" dirty="0"/>
            </a:br>
            <a:r>
              <a:rPr lang="el-GR" sz="2000" dirty="0"/>
              <a:t>Ο</a:t>
            </a:r>
            <a:r>
              <a:rPr lang="el-GR" sz="2000" dirty="0" smtClean="0"/>
              <a:t> </a:t>
            </a:r>
            <a:r>
              <a:rPr lang="el-GR" sz="2000" dirty="0"/>
              <a:t>κόσμος μέσα από το φίλτρο της προσωπικής εμπειρίας ενός ατόμου</a:t>
            </a:r>
            <a:r>
              <a:rPr lang="el-GR" sz="2000" dirty="0" smtClean="0"/>
              <a:t>.</a:t>
            </a:r>
            <a:br>
              <a:rPr lang="el-GR" sz="2000" dirty="0" smtClean="0"/>
            </a:br>
            <a:r>
              <a:rPr lang="el-GR" sz="2000" dirty="0"/>
              <a:t/>
            </a:r>
            <a:br>
              <a:rPr lang="el-GR" sz="2000" dirty="0"/>
            </a:br>
            <a:r>
              <a:rPr lang="el-GR" sz="2000" dirty="0"/>
              <a:t>Φανταστική αναδιοργάνωση μίας προσωπικής εμπειρίας</a:t>
            </a:r>
            <a:r>
              <a:rPr lang="el-GR" sz="1800" dirty="0" smtClean="0"/>
              <a:t>.</a:t>
            </a:r>
            <a:br>
              <a:rPr lang="el-GR" sz="1800" dirty="0" smtClean="0"/>
            </a:br>
            <a:r>
              <a:rPr lang="el-GR" sz="1800" dirty="0" smtClean="0"/>
              <a:t/>
            </a:r>
            <a:br>
              <a:rPr lang="el-GR" sz="1800" dirty="0" smtClean="0"/>
            </a:br>
            <a:endParaRPr lang="en-GB" sz="1400" dirty="0"/>
          </a:p>
        </p:txBody>
      </p:sp>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640" y="2229104"/>
            <a:ext cx="6340133" cy="4237218"/>
          </a:xfrm>
        </p:spPr>
      </p:pic>
    </p:spTree>
    <p:extLst>
      <p:ext uri="{BB962C8B-B14F-4D97-AF65-F5344CB8AC3E}">
        <p14:creationId xmlns:p14="http://schemas.microsoft.com/office/powerpoint/2010/main" val="3817956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290266"/>
          </a:xfrm>
        </p:spPr>
        <p:txBody>
          <a:bodyPr>
            <a:normAutofit/>
          </a:bodyPr>
          <a:lstStyle/>
          <a:p>
            <a:r>
              <a:rPr lang="el-GR" sz="1800" dirty="0" smtClean="0"/>
              <a:t>Η διαδικασία της δημιουργίας είναι ‘ανοιχτή’</a:t>
            </a:r>
            <a:br>
              <a:rPr lang="el-GR" sz="1800" dirty="0" smtClean="0"/>
            </a:br>
            <a:r>
              <a:rPr lang="el-GR" sz="1800" dirty="0" smtClean="0"/>
              <a:t> </a:t>
            </a:r>
            <a:r>
              <a:rPr lang="en-GB" sz="1800" dirty="0" smtClean="0"/>
              <a:t/>
            </a:r>
            <a:br>
              <a:rPr lang="en-GB" sz="1800" dirty="0" smtClean="0"/>
            </a:br>
            <a:r>
              <a:rPr lang="el-GR" sz="1800" dirty="0"/>
              <a:t>Τ</a:t>
            </a:r>
            <a:r>
              <a:rPr lang="el-GR" sz="1800" dirty="0" smtClean="0"/>
              <a:t>ο αποτέλεσμα </a:t>
            </a:r>
            <a:r>
              <a:rPr lang="el-GR" sz="1800" dirty="0"/>
              <a:t>δεν είναι ποτέ γνωστό εκ των προτέρων. </a:t>
            </a:r>
            <a:r>
              <a:rPr lang="el-GR" sz="1800" dirty="0" smtClean="0"/>
              <a:t/>
            </a:r>
            <a:br>
              <a:rPr lang="el-GR" sz="1800" dirty="0" smtClean="0"/>
            </a:br>
            <a:r>
              <a:rPr lang="el-GR" sz="1800" dirty="0"/>
              <a:t/>
            </a:r>
            <a:br>
              <a:rPr lang="el-GR" sz="1800" dirty="0"/>
            </a:br>
            <a:r>
              <a:rPr lang="el-GR" sz="1800" dirty="0" smtClean="0"/>
              <a:t>Υπάρχει ‘διάλογος’ </a:t>
            </a:r>
            <a:r>
              <a:rPr lang="el-GR" sz="1800" dirty="0"/>
              <a:t>ανάμεσα στο έργο </a:t>
            </a:r>
            <a:r>
              <a:rPr lang="el-GR" sz="1800" dirty="0" smtClean="0"/>
              <a:t>και </a:t>
            </a:r>
            <a:r>
              <a:rPr lang="el-GR" sz="1800" dirty="0"/>
              <a:t>στον δημιουργό </a:t>
            </a:r>
            <a:r>
              <a:rPr lang="el-GR" sz="1800" dirty="0" smtClean="0"/>
              <a:t>του. </a:t>
            </a:r>
            <a:br>
              <a:rPr lang="el-GR" sz="1800" dirty="0" smtClean="0"/>
            </a:br>
            <a:r>
              <a:rPr lang="el-GR" sz="1800" dirty="0"/>
              <a:t/>
            </a:r>
            <a:br>
              <a:rPr lang="el-GR" sz="1800" dirty="0"/>
            </a:br>
            <a:r>
              <a:rPr lang="el-GR" sz="1800" dirty="0"/>
              <a:t>Η γνώση αποκτάται </a:t>
            </a:r>
            <a:r>
              <a:rPr lang="el-GR" sz="1800" dirty="0" smtClean="0"/>
              <a:t>ψάχνοντας </a:t>
            </a:r>
            <a:r>
              <a:rPr lang="el-GR" sz="1800" dirty="0"/>
              <a:t>και ανακαλύπτοντας. </a:t>
            </a:r>
            <a:br>
              <a:rPr lang="el-GR" sz="1800" dirty="0"/>
            </a:br>
            <a:endParaRPr lang="en-GB" sz="1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3648" y="2708920"/>
            <a:ext cx="6071585" cy="3792078"/>
          </a:xfrm>
          <a:ln>
            <a:solidFill>
              <a:schemeClr val="accent1"/>
            </a:solidFill>
          </a:ln>
        </p:spPr>
      </p:pic>
    </p:spTree>
    <p:extLst>
      <p:ext uri="{BB962C8B-B14F-4D97-AF65-F5344CB8AC3E}">
        <p14:creationId xmlns:p14="http://schemas.microsoft.com/office/powerpoint/2010/main" val="2828398191"/>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1613</TotalTime>
  <Words>682</Words>
  <Application>Microsoft Office PowerPoint</Application>
  <PresentationFormat>On-screen Show (4:3)</PresentationFormat>
  <Paragraphs>133</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Θέμα του Office</vt:lpstr>
      <vt:lpstr>13. ΓΝΩΣΤΙΚΟ ΜΟΝΤΕΛΟ ΔΙΔΑΚΤΙΚΗΣ ΤΗΣ ΤΕΧΝΗΣ Η ΤΕΧΝΗ ΩΣ ΜΕΣΟ ΜΑΘΗΣΗΣ</vt:lpstr>
      <vt:lpstr>ΒΑΣΙΚΕΣ ΑΞΙΕΣ    Η δημιουργία και αποτίμηση της τέχνης προϋποθέτει διανοητικές διεργασίες.  Ενάντια στην καθεστηκυία άποψη ότι μόνο οι θετικές επιστήμες είναι σημαντικές στην εκπαίδευση.  Διδακτική της τέχνης δεν χάνει την αυτοδυναμία της (διαθεματικό μοντέλο)  Αναδεικνύει τις παιδευτικές αρετές των εικαστικών τεχνών (δεν γίνεται υποκατηγορία του οπτικού πολιτισμού).  Αποδίδει  στην παραγωγή εικαστικού έργου μια πιο επεξεργασμένη θεώρηση από αυτήν της ελεύθερης εκφραστικής δημιουργίας.  </vt:lpstr>
      <vt:lpstr> </vt:lpstr>
      <vt:lpstr>PowerPoint Presentation</vt:lpstr>
      <vt:lpstr>2. Γνωστική ευελιξία Η ικανότητα μεταφοράς γνώσης που απέκτησε σε ένα τυποποιημένο περιβάλλον (σχολείο), σε πραγματικές καταστάσεις ζωής. </vt:lpstr>
      <vt:lpstr>Περίπτωση αισθητικής αποτίμησης έργου τέχνης.</vt:lpstr>
      <vt:lpstr>PowerPoint Presentation</vt:lpstr>
      <vt:lpstr> Η δημιουργία ενός έργου:    Ερμηνεία αυτού που αντιλαμβάνεται ο μαθητευόμενος.  Ο κόσμος μέσα από το φίλτρο της προσωπικής εμπειρίας ενός ατόμου.  Φανταστική αναδιοργάνωση μίας προσωπικής εμπειρίας.  </vt:lpstr>
      <vt:lpstr>Η διαδικασία της δημιουργίας είναι ‘ανοιχτή’   Το αποτέλεσμα δεν είναι ποτέ γνωστό εκ των προτέρων.   Υπάρχει ‘διάλογος’ ανάμεσα στο έργο και στον δημιουργό του.   Η γνώση αποκτάται ψάχνοντας και ανακαλύπτοντας.  </vt:lpstr>
      <vt:lpstr>3. Η φαντασία ως γνωστική διεργασία  Η ικανότητα να δημιουργείς καινούργιες έννοιες μέσα από τον συνδυασμό + αναδιοργάνωση προηγούμενων εμπειριών.</vt:lpstr>
      <vt:lpstr>Στον χώρο της εικαστικής δημιουργίας.</vt:lpstr>
      <vt:lpstr>Δημιουργώ μια εικόνα συνδυάζοντας έννοιες από διαφορετικά πλαίσια αναφοράς (ιστορία της τέχνης – γυναίκα – μουσικό όργανο) .                        Γυναίκα                                                                         Βιολί.</vt:lpstr>
      <vt:lpstr>PowerPoint Presentation</vt:lpstr>
      <vt:lpstr>PowerPoint Presentation</vt:lpstr>
      <vt:lpstr>Τρεις τρόποι που η τέχνη προσφέρει στο γνωστικό επίπεδο Η γνωστική συνεισφορά της τέχνης στο σχολείο</vt:lpstr>
      <vt:lpstr>4. Η γνωστική διάσταση της τέχνης ως μια περίπτωση επεξεργασίας συμβόλων (Goodman N. 1978, 1984)  Πρώιμο σχέδιο ως μια διαδικασία αυθόρμητης συμβολοποίησης.  Οι γραμμές αντιπροσωπεύουν κάτι άλλο από τον εαυτό τους. </vt:lpstr>
      <vt:lpstr>PowerPoint Presentation</vt:lpstr>
      <vt:lpstr>Το συμβολικό σύστημα της τέχνης δίνει μορφή σε διαφορετικές εκδοχές του κόσμου.  Δεν μπορεί να μετατραπεί σε ένα άλλο συμβολικό σύστημα. </vt:lpstr>
      <vt:lpstr>Οι διάφορες τέχνες λειτουργούν με δικό τους συμβολικό σύστημα.  Κάθε καλλιτεχνικό μέσο εκφράζει όψεις της ανθρώπινης εμπειρίας με μοναδικό τρόπο.</vt:lpstr>
      <vt:lpstr>Gardner H. (1973 και 1980) Θεωρία πολλαπλής νοημοσύνης.  Επτά διακριτούς τρόπους γνωστικής δραστηριότητας: γλωσσική, μουσική, λογικο-μαθηματική, χωρική-οπτική, σωματική-κιναισθητική, ενδοπροσωπική, διαπροσωπική.</vt:lpstr>
      <vt:lpstr>PowerPoint Presentation</vt:lpstr>
      <vt:lpstr>PowerPoint Presentation</vt:lpstr>
      <vt:lpstr>Μέθοδοι διδασκαλίας χρησιμοποιώντας το γνωστικό μοντέλο:  1. Συνεργατικό σχέδιο  2. Σχέδιο διαπραγμάτευσης   Το παιδικό σχέδιο γίνεται γνωστικό εργαλείο στα χέρια των παιδιών και στην διάθεση του εκπαιδευτικού.</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13. ΓΝΩΣΤΙΚΟ ΜΟΝΤΕΛΟ ΔΙΔΑΚΤΙΚΗΣ ΤΗΣ ΤΕΧΝΗΣ</dc:title>
  <dc:creator>Ourania</dc:creator>
  <cp:lastModifiedBy>Ourania</cp:lastModifiedBy>
  <cp:revision>46</cp:revision>
  <dcterms:created xsi:type="dcterms:W3CDTF">2020-04-01T07:05:11Z</dcterms:created>
  <dcterms:modified xsi:type="dcterms:W3CDTF">2021-03-24T12:55:03Z</dcterms:modified>
</cp:coreProperties>
</file>