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8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321" r:id="rId15"/>
    <p:sldId id="267" r:id="rId16"/>
    <p:sldId id="269" r:id="rId17"/>
    <p:sldId id="272" r:id="rId18"/>
    <p:sldId id="270" r:id="rId19"/>
    <p:sldId id="271" r:id="rId20"/>
    <p:sldId id="273" r:id="rId21"/>
    <p:sldId id="274" r:id="rId22"/>
    <p:sldId id="322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6" r:id="rId34"/>
    <p:sldId id="287" r:id="rId35"/>
    <p:sldId id="285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23" r:id="rId55"/>
    <p:sldId id="324" r:id="rId56"/>
    <p:sldId id="325" r:id="rId57"/>
    <p:sldId id="326" r:id="rId58"/>
    <p:sldId id="327" r:id="rId5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3615-BFDE-46DE-814C-47EC6EF6D371}" type="datetimeFigureOut">
              <a:rPr lang="el-GR" smtClean="0"/>
              <a:t>23/2/2022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texnipedia.g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ΜΟΝΤΕΛΑ ΔΙΔΑΚΤΙΚΗΣ ΤΗΣ ΤΕΧΝΗΣ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731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38" y="273050"/>
            <a:ext cx="3745173" cy="585311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3008313" cy="557748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Ασκήσεις δεξιότητας στις ίσιες γραμμές.</a:t>
            </a:r>
          </a:p>
          <a:p>
            <a:endParaRPr lang="el-GR" sz="2000" dirty="0" smtClean="0"/>
          </a:p>
          <a:p>
            <a:r>
              <a:rPr lang="el-GR" sz="2000" dirty="0" smtClean="0"/>
              <a:t>Κατάλοιπα στις σημερινές δοξασίες:</a:t>
            </a:r>
          </a:p>
          <a:p>
            <a:endParaRPr lang="el-GR" sz="2000" dirty="0"/>
          </a:p>
          <a:p>
            <a:r>
              <a:rPr lang="el-GR" sz="2000" dirty="0" smtClean="0"/>
              <a:t>Η </a:t>
            </a:r>
            <a:r>
              <a:rPr lang="el-GR" sz="2000" dirty="0"/>
              <a:t>ικανότητα να </a:t>
            </a:r>
            <a:r>
              <a:rPr lang="el-GR" sz="2000" dirty="0" smtClean="0"/>
              <a:t>κάνεις </a:t>
            </a:r>
            <a:r>
              <a:rPr lang="el-GR" sz="2000" dirty="0"/>
              <a:t>ακριβή </a:t>
            </a:r>
            <a:r>
              <a:rPr lang="el-GR" sz="2000" dirty="0" smtClean="0"/>
              <a:t>σχέδια.</a:t>
            </a:r>
          </a:p>
          <a:p>
            <a:endParaRPr lang="el-GR" sz="2000" dirty="0" smtClean="0"/>
          </a:p>
          <a:p>
            <a:endParaRPr lang="el-GR" sz="2000" dirty="0"/>
          </a:p>
          <a:p>
            <a:r>
              <a:rPr lang="el-GR" sz="2000" dirty="0" smtClean="0"/>
              <a:t>Να τραβάς ίσια γραμμή χωρίς χάρακα.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07909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M</a:t>
            </a:r>
            <a:r>
              <a:rPr lang="el-GR" sz="2400" dirty="0" smtClean="0"/>
              <a:t>ηχανιστικός και  γραμμικός χαρακτήρας σχεδίου.</a:t>
            </a:r>
            <a:br>
              <a:rPr lang="el-GR" sz="2400" dirty="0" smtClean="0"/>
            </a:br>
            <a:r>
              <a:rPr lang="el-GR" sz="2400" dirty="0" smtClean="0"/>
              <a:t>‘Οχι </a:t>
            </a:r>
            <a:r>
              <a:rPr lang="el-GR" sz="2400" dirty="0"/>
              <a:t>στην δημιουργική έκφραση του μαθητή.</a:t>
            </a:r>
            <a:br>
              <a:rPr lang="el-GR" sz="2400" dirty="0"/>
            </a:br>
            <a:r>
              <a:rPr lang="el-GR" sz="2400" dirty="0"/>
              <a:t/>
            </a:r>
            <a:br>
              <a:rPr lang="el-GR" sz="2400" dirty="0"/>
            </a:br>
            <a:r>
              <a:rPr lang="el-GR" sz="2400" dirty="0"/>
              <a:t>Α</a:t>
            </a:r>
            <a:r>
              <a:rPr lang="el-GR" sz="2400" dirty="0" smtClean="0"/>
              <a:t>κρίβεια, πειθαρχία, εργατικότητα, μεθοδικότητα και </a:t>
            </a:r>
            <a:r>
              <a:rPr lang="el-GR" sz="2400" dirty="0"/>
              <a:t>υπομονή. </a:t>
            </a:r>
            <a:br>
              <a:rPr lang="el-GR" sz="2400" dirty="0"/>
            </a:br>
            <a:endParaRPr lang="en-GB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5872671" cy="4525963"/>
          </a:xfrm>
        </p:spPr>
      </p:pic>
    </p:spTree>
    <p:extLst>
      <p:ext uri="{BB962C8B-B14F-4D97-AF65-F5344CB8AC3E}">
        <p14:creationId xmlns:p14="http://schemas.microsoft.com/office/powerpoint/2010/main" val="159508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Τετράδιο μαθητή τέλους 19</a:t>
            </a:r>
            <a:r>
              <a:rPr lang="el-GR" sz="2000" baseline="30000" dirty="0" smtClean="0"/>
              <a:t>ου</a:t>
            </a:r>
            <a:r>
              <a:rPr lang="el-GR" sz="2000" dirty="0" smtClean="0"/>
              <a:t> αιώνα</a:t>
            </a:r>
            <a:endParaRPr lang="en-GB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4" y="1600200"/>
            <a:ext cx="6978212" cy="4525963"/>
          </a:xfrm>
        </p:spPr>
      </p:pic>
    </p:spTree>
    <p:extLst>
      <p:ext uri="{BB962C8B-B14F-4D97-AF65-F5344CB8AC3E}">
        <p14:creationId xmlns:p14="http://schemas.microsoft.com/office/powerpoint/2010/main" val="2855946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836712"/>
            <a:ext cx="5111750" cy="475363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67544" y="1268760"/>
            <a:ext cx="3008313" cy="4464496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Τα παιδιά </a:t>
            </a:r>
            <a:r>
              <a:rPr lang="el-GR" sz="2400" dirty="0"/>
              <a:t>ακολουθούν βήμα προς βήμα ακριβείς οδηγίες κατασκευής.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41368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4139489" cy="2954496"/>
          </a:xfrm>
        </p:spPr>
      </p:pic>
      <p:pic>
        <p:nvPicPr>
          <p:cNvPr id="1026" name="Picture 2" descr="C:\Users\Ourania\Ουρανία\ΑΚΤΟ\MA Art and Education\Ουρανία\Art Education\Μάθημα 4\Φωτογραφίες από σχολεία\επιδεξιότητα\χέρια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02487"/>
            <a:ext cx="3989005" cy="29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4038600" cy="3016485"/>
          </a:xfrm>
        </p:spPr>
      </p:pic>
    </p:spTree>
    <p:extLst>
      <p:ext uri="{BB962C8B-B14F-4D97-AF65-F5344CB8AC3E}">
        <p14:creationId xmlns:p14="http://schemas.microsoft.com/office/powerpoint/2010/main" val="4022605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3790130" cy="585311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1484784"/>
            <a:ext cx="3754760" cy="4641379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Παράδειγμα </a:t>
            </a:r>
            <a:r>
              <a:rPr lang="el-GR" sz="2000" dirty="0"/>
              <a:t>επιρροής </a:t>
            </a:r>
            <a:r>
              <a:rPr lang="el-GR" sz="2000" dirty="0" smtClean="0"/>
              <a:t>τυπωμένων </a:t>
            </a:r>
            <a:r>
              <a:rPr lang="el-GR" sz="2000" dirty="0"/>
              <a:t>εικόνων στο σχέδιο των παιδιών.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70060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Autofit/>
          </a:bodyPr>
          <a:lstStyle/>
          <a:p>
            <a:r>
              <a:rPr lang="el-GR" sz="2400" dirty="0"/>
              <a:t>Είναι κακό να μαθαίνουμε να σχεδιάζουμε «σωστά»;</a:t>
            </a:r>
            <a:br>
              <a:rPr lang="el-GR" sz="2400" dirty="0"/>
            </a:br>
            <a:r>
              <a:rPr lang="el-GR" sz="2400" dirty="0"/>
              <a:t/>
            </a:r>
            <a:br>
              <a:rPr lang="el-GR" sz="2400" dirty="0"/>
            </a:br>
            <a:r>
              <a:rPr lang="el-GR" sz="2400" dirty="0"/>
              <a:t>Η μέθοδος διαπραγματευτικής σχεδίασης</a:t>
            </a:r>
            <a:br>
              <a:rPr lang="el-GR" sz="2400" dirty="0"/>
            </a:br>
            <a:endParaRPr lang="en-GB" sz="24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4038600" cy="3028950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466728" cy="2944679"/>
          </a:xfrm>
        </p:spPr>
      </p:pic>
    </p:spTree>
    <p:extLst>
      <p:ext uri="{BB962C8B-B14F-4D97-AF65-F5344CB8AC3E}">
        <p14:creationId xmlns:p14="http://schemas.microsoft.com/office/powerpoint/2010/main" val="2158348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Τα παιδιά σχεδιάζουν παρατηρώντας το αντικείμενο</a:t>
            </a:r>
            <a:endParaRPr lang="en-GB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67457"/>
            <a:ext cx="4038600" cy="339144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64618"/>
            <a:ext cx="4038600" cy="2597126"/>
          </a:xfrm>
        </p:spPr>
      </p:pic>
    </p:spTree>
    <p:extLst>
      <p:ext uri="{BB962C8B-B14F-4D97-AF65-F5344CB8AC3E}">
        <p14:creationId xmlns:p14="http://schemas.microsoft.com/office/powerpoint/2010/main" val="1492940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Τα λάθη επιτρέπονται </a:t>
            </a:r>
            <a:br>
              <a:rPr lang="el-GR" sz="2000" dirty="0" smtClean="0"/>
            </a:br>
            <a:r>
              <a:rPr lang="el-GR" sz="2000" dirty="0"/>
              <a:t>Τ</a:t>
            </a:r>
            <a:r>
              <a:rPr lang="el-GR" sz="2000" dirty="0" smtClean="0"/>
              <a:t>αυτόχρονη θέαση του σχεδίου και του πραγματικού αντικειμένου.</a:t>
            </a:r>
            <a:endParaRPr lang="en-GB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20" y="1600200"/>
            <a:ext cx="3823760" cy="4525963"/>
          </a:xfrm>
        </p:spPr>
      </p:pic>
    </p:spTree>
    <p:extLst>
      <p:ext uri="{BB962C8B-B14F-4D97-AF65-F5344CB8AC3E}">
        <p14:creationId xmlns:p14="http://schemas.microsoft.com/office/powerpoint/2010/main" val="3869280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Μετάβαση από τον διανοητικό στον οπτικό ρεαλισμό.</a:t>
            </a:r>
            <a:endParaRPr lang="en-GB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1912"/>
            <a:ext cx="4038600" cy="282253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410" y="1600200"/>
            <a:ext cx="3126180" cy="4525963"/>
          </a:xfrm>
        </p:spPr>
      </p:pic>
    </p:spTree>
    <p:extLst>
      <p:ext uri="{BB962C8B-B14F-4D97-AF65-F5344CB8AC3E}">
        <p14:creationId xmlns:p14="http://schemas.microsoft.com/office/powerpoint/2010/main" val="2013053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urania\Ουρανία\Μαθήματα\Διδακτική.doc\Παραδόσεις\01 Μοντέλα Διδακτικής της Τέχνης\Μοντέλα διδακτικής\Εικόν 000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2" y="404664"/>
            <a:ext cx="7679324" cy="618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669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 smtClean="0"/>
              <a:t>2. Η </a:t>
            </a:r>
            <a:r>
              <a:rPr lang="el-GR" sz="2800" dirty="0"/>
              <a:t>ΤΕΧΝΗ ΩΣ ΜΕΣΟ ΠΟΛΙΤΙΣΜΙΚΗΣ ΚΑΛΛΙΕΡΓΕΙΑΣ</a:t>
            </a:r>
            <a:endParaRPr lang="en-GB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38" y="1600200"/>
            <a:ext cx="6107323" cy="4525963"/>
          </a:xfrm>
        </p:spPr>
      </p:pic>
    </p:spTree>
    <p:extLst>
      <p:ext uri="{BB962C8B-B14F-4D97-AF65-F5344CB8AC3E}">
        <p14:creationId xmlns:p14="http://schemas.microsoft.com/office/powerpoint/2010/main" val="237444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Ηθικοπλαστικός ρόλος τέχνης: καλλιέργεια θρησκευτικών και κοινωνικών αξιών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0" y="1600200"/>
            <a:ext cx="3554219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289966"/>
            <a:ext cx="4234783" cy="3299274"/>
          </a:xfrm>
        </p:spPr>
      </p:pic>
    </p:spTree>
    <p:extLst>
      <p:ext uri="{BB962C8B-B14F-4D97-AF65-F5344CB8AC3E}">
        <p14:creationId xmlns:p14="http://schemas.microsoft.com/office/powerpoint/2010/main" val="1706274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Αισθητική διερεύνηση στην εκπαίδευση</a:t>
            </a: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429500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487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3. Η ΤΕΧΝΗ ΩΣ ΧΕΙΡΟΤΕΧΝΙΑ</a:t>
            </a:r>
            <a:endParaRPr lang="en-GB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51" y="1600200"/>
            <a:ext cx="3255298" cy="4525963"/>
          </a:xfrm>
        </p:spPr>
      </p:pic>
    </p:spTree>
    <p:extLst>
      <p:ext uri="{BB962C8B-B14F-4D97-AF65-F5344CB8AC3E}">
        <p14:creationId xmlns:p14="http://schemas.microsoft.com/office/powerpoint/2010/main" val="1473538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91" y="3140968"/>
            <a:ext cx="4040188" cy="30353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33" y="2690278"/>
            <a:ext cx="2223096" cy="3951288"/>
          </a:xfrm>
        </p:spPr>
      </p:pic>
      <p:pic>
        <p:nvPicPr>
          <p:cNvPr id="1027" name="Picture 3" descr="C:\Users\Ourania\Ουρανία\ΑΚΤΟ\MA Art and Education\Ουρανία\Art Education\Μάθημα 4\Φωτογραφίες από σχολεία\χειροτεχνια\Λουλούδια\IMG_20190328_085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741418" cy="23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urania\Ουρανία\ΑΚΤΟ\MA Art and Education\Ουρανία\Art Education\Μάθημα 4\Φωτογραφίες από σχολεία\χειροτεχνια\Λουλούδια\IMG_20190329_1015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2706482" cy="20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813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51520" y="2564904"/>
            <a:ext cx="4320480" cy="792088"/>
          </a:xfrm>
        </p:spPr>
        <p:txBody>
          <a:bodyPr>
            <a:normAutofit/>
          </a:bodyPr>
          <a:lstStyle/>
          <a:p>
            <a:r>
              <a:rPr lang="el-GR" sz="2000" b="0" dirty="0" smtClean="0"/>
              <a:t>Ακρίβεια στην εκτέλεση</a:t>
            </a:r>
            <a:endParaRPr lang="en-GB" sz="2000" b="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61048"/>
            <a:ext cx="4039985" cy="2273531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788024" y="4365105"/>
            <a:ext cx="4032448" cy="720080"/>
          </a:xfrm>
        </p:spPr>
        <p:txBody>
          <a:bodyPr>
            <a:normAutofit/>
          </a:bodyPr>
          <a:lstStyle/>
          <a:p>
            <a:r>
              <a:rPr lang="el-GR" sz="2000" b="0" dirty="0" smtClean="0"/>
              <a:t>Ομοιομορφία αισθητικού αποτελέσματος</a:t>
            </a:r>
            <a:endParaRPr lang="en-GB" sz="2000" b="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035829" cy="3491345"/>
          </a:xfrm>
        </p:spPr>
      </p:pic>
    </p:spTree>
    <p:extLst>
      <p:ext uri="{BB962C8B-B14F-4D97-AF65-F5344CB8AC3E}">
        <p14:creationId xmlns:p14="http://schemas.microsoft.com/office/powerpoint/2010/main" val="1113611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Τάξη </a:t>
            </a:r>
            <a:r>
              <a:rPr lang="el-GR" sz="2000" dirty="0"/>
              <a:t>ξ</a:t>
            </a:r>
            <a:r>
              <a:rPr lang="el-GR" sz="2000" dirty="0" smtClean="0"/>
              <a:t>υλογραφίας τέλη 19</a:t>
            </a:r>
            <a:r>
              <a:rPr lang="el-GR" sz="2000" baseline="30000" dirty="0" smtClean="0"/>
              <a:t>ου</a:t>
            </a:r>
            <a:r>
              <a:rPr lang="el-GR" sz="2000" dirty="0" smtClean="0"/>
              <a:t> αιώνα</a:t>
            </a:r>
            <a:endParaRPr lang="en-GB" sz="2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52" y="1600200"/>
            <a:ext cx="6015096" cy="4525963"/>
          </a:xfrm>
        </p:spPr>
      </p:pic>
    </p:spTree>
    <p:extLst>
      <p:ext uri="{BB962C8B-B14F-4D97-AF65-F5344CB8AC3E}">
        <p14:creationId xmlns:p14="http://schemas.microsoft.com/office/powerpoint/2010/main" val="2673734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Η</a:t>
            </a:r>
            <a:r>
              <a:rPr lang="el-GR" sz="2000" dirty="0" smtClean="0"/>
              <a:t> </a:t>
            </a:r>
            <a:r>
              <a:rPr lang="el-GR" sz="2000" dirty="0"/>
              <a:t>τέχνη είναι χειρονακτική </a:t>
            </a:r>
            <a:r>
              <a:rPr lang="el-GR" sz="2000" dirty="0" smtClean="0"/>
              <a:t>απασχόληση</a:t>
            </a:r>
            <a:r>
              <a:rPr lang="el-GR" sz="2000" dirty="0"/>
              <a:t> </a:t>
            </a:r>
            <a:r>
              <a:rPr lang="el-GR" sz="2000" dirty="0" smtClean="0"/>
              <a:t>χωρίς διανοητικές απαιτήσεις. 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6880856" cy="4586090"/>
          </a:xfrm>
        </p:spPr>
      </p:pic>
    </p:spTree>
    <p:extLst>
      <p:ext uri="{BB962C8B-B14F-4D97-AF65-F5344CB8AC3E}">
        <p14:creationId xmlns:p14="http://schemas.microsoft.com/office/powerpoint/2010/main" val="1972329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Ομοιομορφία αποτελέσματος και διαδικασίας εκτέλεσης.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58247"/>
            <a:ext cx="4038600" cy="320986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023150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Σε μεγάλο βαθμό προκαθορισμένο αποτέλεσμα από εκπαιδευτικό.</a:t>
            </a:r>
            <a:endParaRPr lang="en-GB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83479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 smtClean="0"/>
              <a:t>1. ΕΠΙΔΕΞΙΟΤΗΤΑ ΣΤΗΝ ΖΩΓΡΑΦΙΚΗ ΚΑΙ ΤΟ ΣΧΕΔΙΟ</a:t>
            </a:r>
            <a:endParaRPr lang="en-GB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</p:spTree>
    <p:extLst>
      <p:ext uri="{BB962C8B-B14F-4D97-AF65-F5344CB8AC3E}">
        <p14:creationId xmlns:p14="http://schemas.microsoft.com/office/powerpoint/2010/main" val="4147254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 smtClean="0"/>
              <a:t>4. </a:t>
            </a:r>
            <a:r>
              <a:rPr lang="el-GR" sz="2800" dirty="0"/>
              <a:t>Η ΤΕΧΝΗ ΩΣ ΑΥΤΟΕΚΦΡΑΣΗ – ΕΚΦΡΑΣΤΙΚΟ ΜΟΝΤΕΛΟ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38" y="1600200"/>
            <a:ext cx="4823723" cy="4525963"/>
          </a:xfrm>
        </p:spPr>
      </p:pic>
    </p:spTree>
    <p:extLst>
      <p:ext uri="{BB962C8B-B14F-4D97-AF65-F5344CB8AC3E}">
        <p14:creationId xmlns:p14="http://schemas.microsoft.com/office/powerpoint/2010/main" val="2228902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body" sz="half" idx="2"/>
          </p:nvPr>
        </p:nvSpPr>
        <p:spPr>
          <a:xfrm>
            <a:off x="467544" y="764704"/>
            <a:ext cx="3008313" cy="5328592"/>
          </a:xfrm>
        </p:spPr>
        <p:txBody>
          <a:bodyPr>
            <a:normAutofit fontScale="97500"/>
          </a:bodyPr>
          <a:lstStyle/>
          <a:p>
            <a:endParaRPr lang="el-GR" sz="2000" dirty="0" smtClean="0"/>
          </a:p>
          <a:p>
            <a:endParaRPr lang="el-GR" sz="2000" dirty="0"/>
          </a:p>
          <a:p>
            <a:r>
              <a:rPr lang="el-GR" sz="2000" dirty="0" smtClean="0"/>
              <a:t>Η τέχνη είναι προσωπική έκφραση και δεν ταυτίζεται με την δεξιοτεχνία και τον ρεαλισμό.</a:t>
            </a:r>
          </a:p>
          <a:p>
            <a:endParaRPr lang="el-GR" sz="2000" dirty="0" smtClean="0"/>
          </a:p>
          <a:p>
            <a:endParaRPr lang="el-GR" sz="2000" dirty="0"/>
          </a:p>
          <a:p>
            <a:r>
              <a:rPr lang="el-GR" sz="2000" dirty="0" smtClean="0"/>
              <a:t>Χρώμα                 Σχέδιο</a:t>
            </a:r>
            <a:endParaRPr lang="en-GB" sz="2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8" y="273050"/>
            <a:ext cx="4389834" cy="5853113"/>
          </a:xfrm>
        </p:spPr>
      </p:pic>
      <p:sp>
        <p:nvSpPr>
          <p:cNvPr id="3" name="Left-Right Arrow 2"/>
          <p:cNvSpPr/>
          <p:nvPr/>
        </p:nvSpPr>
        <p:spPr>
          <a:xfrm>
            <a:off x="1538692" y="4016479"/>
            <a:ext cx="449992" cy="720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711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4113661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28800"/>
            <a:ext cx="3008313" cy="4497363"/>
          </a:xfrm>
        </p:spPr>
        <p:txBody>
          <a:bodyPr>
            <a:normAutofit/>
          </a:bodyPr>
          <a:lstStyle/>
          <a:p>
            <a:r>
              <a:rPr lang="el-GR" sz="2000" dirty="0"/>
              <a:t>Η</a:t>
            </a:r>
            <a:r>
              <a:rPr lang="el-GR" sz="2000" dirty="0" smtClean="0"/>
              <a:t> αυθόρμητη έκφραση είναι </a:t>
            </a:r>
            <a:r>
              <a:rPr lang="el-GR" sz="2000" dirty="0"/>
              <a:t>φυσικός τρόπος συμπεριφοράς για το </a:t>
            </a:r>
            <a:r>
              <a:rPr lang="el-GR" sz="2000" dirty="0" smtClean="0"/>
              <a:t>παιδί.</a:t>
            </a:r>
          </a:p>
          <a:p>
            <a:endParaRPr lang="el-GR" sz="2000" dirty="0" smtClean="0"/>
          </a:p>
          <a:p>
            <a:endParaRPr lang="el-GR" sz="2000" dirty="0"/>
          </a:p>
          <a:p>
            <a:r>
              <a:rPr lang="el-GR" sz="2000" dirty="0" smtClean="0"/>
              <a:t>Μέσα </a:t>
            </a:r>
            <a:r>
              <a:rPr lang="el-GR" sz="2000" dirty="0"/>
              <a:t>από την δημιουργία τέχνης ωριμάζει </a:t>
            </a:r>
            <a:r>
              <a:rPr lang="el-GR" sz="2000" dirty="0" smtClean="0"/>
              <a:t>και </a:t>
            </a:r>
            <a:r>
              <a:rPr lang="el-GR" sz="2000" dirty="0"/>
              <a:t>συνειδητοποιεί τον εαυτό του</a:t>
            </a:r>
            <a:r>
              <a:rPr lang="el-GR" sz="2000" dirty="0" smtClean="0"/>
              <a:t>.</a:t>
            </a:r>
          </a:p>
          <a:p>
            <a:endParaRPr lang="el-GR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475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el-GR" sz="2000" dirty="0"/>
              <a:t>Παιδοκεντρικό </a:t>
            </a:r>
            <a:r>
              <a:rPr lang="el-GR" sz="2000" dirty="0" smtClean="0"/>
              <a:t>μοντέλο: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>η μαθησιακή </a:t>
            </a:r>
            <a:r>
              <a:rPr lang="el-GR" sz="2000" dirty="0"/>
              <a:t>διαδικασία εστιάζεται </a:t>
            </a:r>
            <a:r>
              <a:rPr lang="el-GR" sz="2000" dirty="0" smtClean="0"/>
              <a:t>στο παιδί και </a:t>
            </a:r>
            <a:r>
              <a:rPr lang="el-GR" sz="2000" dirty="0"/>
              <a:t>στον κόσμο του και όχι στον κόσμο του ενήλικα</a:t>
            </a:r>
            <a:r>
              <a:rPr lang="el-GR" sz="2000" dirty="0" smtClean="0"/>
              <a:t>.</a:t>
            </a:r>
            <a:r>
              <a:rPr lang="el-GR" sz="2000" dirty="0"/>
              <a:t/>
            </a:r>
            <a:br>
              <a:rPr lang="el-GR" sz="2000" dirty="0"/>
            </a:br>
            <a:endParaRPr lang="en-GB" sz="2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52936"/>
            <a:ext cx="4040188" cy="2964990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2936"/>
            <a:ext cx="4041775" cy="3018856"/>
          </a:xfrm>
        </p:spPr>
      </p:pic>
    </p:spTree>
    <p:extLst>
      <p:ext uri="{BB962C8B-B14F-4D97-AF65-F5344CB8AC3E}">
        <p14:creationId xmlns:p14="http://schemas.microsoft.com/office/powerpoint/2010/main" val="3690626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el-GR" sz="2000" dirty="0"/>
              <a:t>Ενεργητική έρευνα του μαθητή, συμμετοχή του στην μάθηση και πείρα στην λήψη αποφάσεων</a:t>
            </a:r>
            <a:r>
              <a:rPr lang="el-GR" sz="2000" dirty="0" smtClean="0"/>
              <a:t>.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16832"/>
            <a:ext cx="3080827" cy="395128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32856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4168318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21" y="273050"/>
            <a:ext cx="3632408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Η καλλιτεχνική προσπάθεια του </a:t>
            </a:r>
            <a:r>
              <a:rPr lang="el-GR" sz="2000" dirty="0" smtClean="0"/>
              <a:t>παιδιού θωρείται </a:t>
            </a:r>
            <a:r>
              <a:rPr lang="el-GR" sz="2000" dirty="0"/>
              <a:t>γνήσια μορφή </a:t>
            </a:r>
            <a:r>
              <a:rPr lang="el-GR" sz="2000" dirty="0" smtClean="0"/>
              <a:t>τέχνης: «παιδική </a:t>
            </a:r>
            <a:r>
              <a:rPr lang="el-GR" sz="2000" dirty="0"/>
              <a:t>τέχνη</a:t>
            </a:r>
            <a:r>
              <a:rPr lang="el-GR" sz="2000" dirty="0" smtClean="0"/>
              <a:t>».</a:t>
            </a:r>
          </a:p>
          <a:p>
            <a:endParaRPr lang="el-GR" sz="2000" dirty="0" smtClean="0"/>
          </a:p>
          <a:p>
            <a:endParaRPr lang="el-GR" sz="2000" dirty="0"/>
          </a:p>
          <a:p>
            <a:r>
              <a:rPr lang="el-GR" sz="2000" dirty="0" smtClean="0"/>
              <a:t>Ιδιαίτερα χαρακτηριστικά</a:t>
            </a:r>
            <a:r>
              <a:rPr lang="el-GR" sz="2000" dirty="0" smtClean="0"/>
              <a:t>:</a:t>
            </a:r>
          </a:p>
          <a:p>
            <a:endParaRPr lang="el-GR" sz="2000" dirty="0" smtClean="0"/>
          </a:p>
          <a:p>
            <a:r>
              <a:rPr lang="el-GR" sz="2000" dirty="0"/>
              <a:t>α</a:t>
            </a:r>
            <a:r>
              <a:rPr lang="el-GR" sz="2000" dirty="0" smtClean="0"/>
              <a:t>μεσότητα, έλλειψη αναστολής, όχι ρεαλισμός, </a:t>
            </a:r>
          </a:p>
          <a:p>
            <a:r>
              <a:rPr lang="el-GR" sz="2000" dirty="0"/>
              <a:t>έ</a:t>
            </a:r>
            <a:r>
              <a:rPr lang="el-GR" sz="2000" dirty="0" smtClean="0"/>
              <a:t>ντονα μη περιγραφικά χρώματα.</a:t>
            </a:r>
            <a:endParaRPr lang="el-GR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163632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el-GR" sz="2400" dirty="0" smtClean="0"/>
              <a:t>Armory Show,  Νέα Υόρκη: η </a:t>
            </a:r>
            <a:r>
              <a:rPr lang="el-GR" sz="2400" dirty="0"/>
              <a:t>πρώτη μεγάλη </a:t>
            </a:r>
            <a:r>
              <a:rPr lang="el-GR" sz="2400" dirty="0" smtClean="0"/>
              <a:t>έκθεση </a:t>
            </a:r>
            <a:r>
              <a:rPr lang="el-GR" sz="2400" dirty="0"/>
              <a:t>μοντέρνας τέχνης </a:t>
            </a:r>
            <a:r>
              <a:rPr lang="el-GR" sz="2400" dirty="0" smtClean="0"/>
              <a:t>στην </a:t>
            </a:r>
            <a:r>
              <a:rPr lang="el-GR" sz="2400" dirty="0"/>
              <a:t>Αμερική.</a:t>
            </a:r>
            <a:endParaRPr lang="en-GB" sz="2400" b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88650"/>
            <a:ext cx="5688632" cy="3943256"/>
          </a:xfrm>
        </p:spPr>
      </p:pic>
    </p:spTree>
    <p:extLst>
      <p:ext uri="{BB962C8B-B14F-4D97-AF65-F5344CB8AC3E}">
        <p14:creationId xmlns:p14="http://schemas.microsoft.com/office/powerpoint/2010/main" val="1250964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Kandinsky W., </a:t>
            </a:r>
            <a:r>
              <a:rPr lang="el-GR" sz="2000" dirty="0" smtClean="0"/>
              <a:t>Σύνθεση #7</a:t>
            </a:r>
            <a:r>
              <a:rPr lang="en-GB" sz="2000" dirty="0" smtClean="0"/>
              <a:t>,</a:t>
            </a:r>
            <a:r>
              <a:rPr lang="el-GR" sz="2000" dirty="0" smtClean="0"/>
              <a:t> λάδι σε καμβά, 1913.</a:t>
            </a:r>
            <a:endParaRPr lang="en-GB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84" y="1600200"/>
            <a:ext cx="6888832" cy="4525963"/>
          </a:xfrm>
        </p:spPr>
      </p:pic>
    </p:spTree>
    <p:extLst>
      <p:ext uri="{BB962C8B-B14F-4D97-AF65-F5344CB8AC3E}">
        <p14:creationId xmlns:p14="http://schemas.microsoft.com/office/powerpoint/2010/main" val="1313439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643731"/>
            <a:ext cx="5111750" cy="511175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836712"/>
            <a:ext cx="3008313" cy="5289451"/>
          </a:xfrm>
        </p:spPr>
        <p:txBody>
          <a:bodyPr>
            <a:normAutofit/>
          </a:bodyPr>
          <a:lstStyle/>
          <a:p>
            <a:endParaRPr lang="el-GR" sz="2000" dirty="0" smtClean="0"/>
          </a:p>
          <a:p>
            <a:endParaRPr lang="el-GR" sz="2000" dirty="0"/>
          </a:p>
          <a:p>
            <a:endParaRPr lang="el-GR" sz="2000" dirty="0" smtClean="0"/>
          </a:p>
          <a:p>
            <a:r>
              <a:rPr lang="en-GB" sz="2000" dirty="0" smtClean="0"/>
              <a:t>Picasso P., </a:t>
            </a:r>
            <a:r>
              <a:rPr lang="el-GR" sz="2000" dirty="0" smtClean="0"/>
              <a:t>Γυναίκα με βάζο μουστάρδας, 1913.</a:t>
            </a:r>
          </a:p>
          <a:p>
            <a:endParaRPr lang="el-GR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22426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 b="4337"/>
          <a:stretch>
            <a:fillRect/>
          </a:stretch>
        </p:blipFill>
        <p:spPr>
          <a:xfrm>
            <a:off x="1763688" y="332656"/>
            <a:ext cx="5486400" cy="41148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1115616" y="5013176"/>
            <a:ext cx="6696744" cy="1159024"/>
          </a:xfrm>
        </p:spPr>
        <p:txBody>
          <a:bodyPr>
            <a:normAutofit/>
          </a:bodyPr>
          <a:lstStyle/>
          <a:p>
            <a:pPr algn="ctr"/>
            <a:r>
              <a:rPr lang="en-GB" sz="2000" dirty="0" smtClean="0"/>
              <a:t>Matisse H., </a:t>
            </a:r>
            <a:r>
              <a:rPr lang="el-GR" sz="2000" dirty="0" smtClean="0"/>
              <a:t>Το κόκκινο στούντιο, λάδι σε καμβά, 1911.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1396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Όχι προσωπική έκφραση</a:t>
            </a:r>
            <a:endParaRPr lang="en-GB" sz="2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6" y="1600200"/>
            <a:ext cx="8057208" cy="4525963"/>
          </a:xfrm>
        </p:spPr>
      </p:pic>
    </p:spTree>
    <p:extLst>
      <p:ext uri="{BB962C8B-B14F-4D97-AF65-F5344CB8AC3E}">
        <p14:creationId xmlns:p14="http://schemas.microsoft.com/office/powerpoint/2010/main" val="1814889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371529"/>
            <a:ext cx="5111750" cy="5656154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57200" y="692696"/>
            <a:ext cx="3008313" cy="5433467"/>
          </a:xfrm>
        </p:spPr>
        <p:txBody>
          <a:bodyPr/>
          <a:lstStyle/>
          <a:p>
            <a:endParaRPr lang="el-GR" dirty="0" smtClean="0"/>
          </a:p>
          <a:p>
            <a:endParaRPr lang="el-GR" dirty="0"/>
          </a:p>
          <a:p>
            <a:endParaRPr lang="el-GR" sz="2000" dirty="0" smtClean="0"/>
          </a:p>
          <a:p>
            <a:endParaRPr lang="el-GR" sz="2000" dirty="0"/>
          </a:p>
          <a:p>
            <a:r>
              <a:rPr lang="en-GB" sz="2000" dirty="0" smtClean="0"/>
              <a:t>Klee P., </a:t>
            </a:r>
            <a:r>
              <a:rPr lang="el-GR" sz="2000" dirty="0" smtClean="0"/>
              <a:t>Σενέκα, λάδι σε καμβά, 1922.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778851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33" y="273050"/>
            <a:ext cx="4802784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4664"/>
            <a:ext cx="3008313" cy="5721499"/>
          </a:xfrm>
        </p:spPr>
        <p:txBody>
          <a:bodyPr>
            <a:normAutofit/>
          </a:bodyPr>
          <a:lstStyle/>
          <a:p>
            <a:endParaRPr lang="el-GR" sz="2000" dirty="0" smtClean="0"/>
          </a:p>
          <a:p>
            <a:endParaRPr lang="el-GR" sz="2000" dirty="0"/>
          </a:p>
          <a:p>
            <a:endParaRPr lang="en-GB" sz="2000" dirty="0"/>
          </a:p>
          <a:p>
            <a:r>
              <a:rPr lang="el-GR" sz="2000" dirty="0"/>
              <a:t>Δ</a:t>
            </a:r>
            <a:r>
              <a:rPr lang="el-GR" sz="2000" dirty="0" smtClean="0"/>
              <a:t>εν </a:t>
            </a:r>
            <a:r>
              <a:rPr lang="el-GR" sz="2000" dirty="0"/>
              <a:t>θεωρείται μικρογραφία του </a:t>
            </a:r>
            <a:r>
              <a:rPr lang="el-GR" sz="2000" dirty="0" smtClean="0"/>
              <a:t>ενήλικου δηλαδή ένας </a:t>
            </a:r>
            <a:r>
              <a:rPr lang="el-GR" sz="2000" dirty="0"/>
              <a:t>ατελής ενήλικος</a:t>
            </a:r>
            <a:r>
              <a:rPr lang="el-GR" sz="2000" dirty="0" smtClean="0"/>
              <a:t>.</a:t>
            </a:r>
          </a:p>
          <a:p>
            <a:endParaRPr lang="el-GR" sz="2000" dirty="0" smtClean="0"/>
          </a:p>
          <a:p>
            <a:endParaRPr lang="el-GR" sz="2000" dirty="0" smtClean="0"/>
          </a:p>
          <a:p>
            <a:r>
              <a:rPr lang="el-GR" sz="2000" dirty="0" smtClean="0"/>
              <a:t>Το </a:t>
            </a:r>
            <a:r>
              <a:rPr lang="el-GR" sz="2000" dirty="0"/>
              <a:t>παιδί είναι ένας ενεργητικός μαθητής.</a:t>
            </a:r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02465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764704"/>
            <a:ext cx="3008313" cy="5361459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Παιδική τέχνη</a:t>
            </a:r>
          </a:p>
          <a:p>
            <a:endParaRPr lang="el-GR" sz="2000" dirty="0"/>
          </a:p>
          <a:p>
            <a:r>
              <a:rPr lang="el-GR" sz="2000" dirty="0" smtClean="0"/>
              <a:t>Cizek </a:t>
            </a:r>
            <a:r>
              <a:rPr lang="en-GB" sz="2000" dirty="0" smtClean="0"/>
              <a:t>Frank</a:t>
            </a:r>
            <a:r>
              <a:rPr lang="el-GR" sz="2000" dirty="0" smtClean="0"/>
              <a:t> </a:t>
            </a:r>
          </a:p>
          <a:p>
            <a:r>
              <a:rPr lang="el-GR" sz="2000" dirty="0" smtClean="0"/>
              <a:t>Πρώτη τάξη τέχνης στην Βιέννη, 1936</a:t>
            </a:r>
            <a:endParaRPr lang="en-GB" sz="2000" dirty="0" smtClean="0"/>
          </a:p>
          <a:p>
            <a:endParaRPr lang="en-GB" sz="2000" dirty="0"/>
          </a:p>
          <a:p>
            <a:r>
              <a:rPr lang="el-GR" sz="2000" dirty="0"/>
              <a:t>Παιδιά </a:t>
            </a:r>
            <a:r>
              <a:rPr lang="el-GR" sz="2000" dirty="0" smtClean="0"/>
              <a:t>ζωγραφίζουν ανεπηρέαστα </a:t>
            </a:r>
            <a:r>
              <a:rPr lang="el-GR" sz="2000" dirty="0"/>
              <a:t>από τον </a:t>
            </a:r>
            <a:r>
              <a:rPr lang="el-GR" sz="2000" dirty="0" smtClean="0"/>
              <a:t>ενήλικα.</a:t>
            </a:r>
          </a:p>
          <a:p>
            <a:endParaRPr lang="el-GR" sz="2000" dirty="0"/>
          </a:p>
          <a:p>
            <a:r>
              <a:rPr lang="el-GR" sz="2000" dirty="0" smtClean="0"/>
              <a:t>Εγγύηση </a:t>
            </a:r>
            <a:r>
              <a:rPr lang="el-GR" sz="2000" dirty="0"/>
              <a:t>για την καθαρότητα της καλλιτεχνικής έκφρασης.</a:t>
            </a:r>
            <a:endParaRPr lang="en-GB" sz="2000" dirty="0"/>
          </a:p>
        </p:txBody>
      </p:sp>
      <p:pic>
        <p:nvPicPr>
          <p:cNvPr id="2050" name="Picture 2" descr="C:\Users\Ourania\Ουρανία\Μαθήματα\Παιδικό Σχέδιο\Images-stock\Cizek\05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96752"/>
            <a:ext cx="5111750" cy="396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471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Έργα </a:t>
            </a:r>
            <a:r>
              <a:rPr lang="el-GR" sz="2000" dirty="0"/>
              <a:t>παιδιών από την τάξη του</a:t>
            </a:r>
            <a:endParaRPr lang="en-GB" sz="2000" dirty="0"/>
          </a:p>
        </p:txBody>
      </p:sp>
      <p:pic>
        <p:nvPicPr>
          <p:cNvPr id="3074" name="Picture 2" descr="C:\Users\Ourania\Ουρανία\Μαθήματα\Παιδικό Σχέδιο\Images-stock\Cizek\108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0564"/>
            <a:ext cx="4038600" cy="304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urania\Ουρανία\Μαθήματα\Παιδικό Σχέδιο\Images-stock\Cizek\08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28185"/>
            <a:ext cx="4038600" cy="306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510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197346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dirty="0" smtClean="0"/>
          </a:p>
          <a:p>
            <a:endParaRPr lang="el-GR" dirty="0"/>
          </a:p>
          <a:p>
            <a:r>
              <a:rPr lang="el-GR" b="1" dirty="0" smtClean="0"/>
              <a:t>Παιδαγωγικό σύστημα μοντέλου ελεύθερη έκφρασης:</a:t>
            </a:r>
          </a:p>
          <a:p>
            <a:endParaRPr lang="el-GR" dirty="0" smtClean="0"/>
          </a:p>
          <a:p>
            <a:endParaRPr lang="el-GR" dirty="0"/>
          </a:p>
          <a:p>
            <a:r>
              <a:rPr lang="el-GR" dirty="0" smtClean="0"/>
              <a:t>1. Η γνώση είναι μία </a:t>
            </a:r>
            <a:r>
              <a:rPr lang="el-GR" dirty="0"/>
              <a:t>διαδικασία που βοηθά την ψυχολογική ανάπτυξη και εξέλιξη του ατόμου. </a:t>
            </a:r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2. Η δημιουργία τέχνης υποστηρίξει </a:t>
            </a:r>
            <a:r>
              <a:rPr lang="el-GR" dirty="0"/>
              <a:t>την εγγενή εξέλιξη των διανοητικών </a:t>
            </a:r>
            <a:r>
              <a:rPr lang="el-GR" dirty="0" smtClean="0"/>
              <a:t>και </a:t>
            </a:r>
            <a:r>
              <a:rPr lang="el-GR" dirty="0"/>
              <a:t>εκφραστικών δυνατοτήτων της εκάστοτε </a:t>
            </a:r>
            <a:r>
              <a:rPr lang="el-GR" dirty="0" smtClean="0"/>
              <a:t>ηλικίας (θεωρία </a:t>
            </a:r>
            <a:r>
              <a:rPr lang="el-GR" dirty="0"/>
              <a:t>αναπτυξιακών σταδίων </a:t>
            </a:r>
            <a:r>
              <a:rPr lang="el-GR" dirty="0" smtClean="0"/>
              <a:t> παιδιού, </a:t>
            </a:r>
            <a:r>
              <a:rPr lang="el-GR" dirty="0" err="1" smtClean="0"/>
              <a:t>Lowenfeld</a:t>
            </a:r>
            <a:r>
              <a:rPr lang="el-GR" dirty="0" smtClean="0"/>
              <a:t> </a:t>
            </a:r>
            <a:r>
              <a:rPr lang="en-GB" dirty="0" smtClean="0"/>
              <a:t>V. </a:t>
            </a:r>
            <a:r>
              <a:rPr lang="el-GR" dirty="0" smtClean="0"/>
              <a:t>)</a:t>
            </a:r>
            <a:endParaRPr lang="el-GR" dirty="0"/>
          </a:p>
          <a:p>
            <a:endParaRPr lang="el-GR" dirty="0"/>
          </a:p>
          <a:p>
            <a:r>
              <a:rPr lang="el-GR" dirty="0" smtClean="0"/>
              <a:t>3. Απουσία συστηματικής οργάνωσης </a:t>
            </a:r>
            <a:r>
              <a:rPr lang="el-GR" dirty="0"/>
              <a:t>του προγράμματος των μαθημάτων</a:t>
            </a:r>
            <a:r>
              <a:rPr lang="el-GR" dirty="0" smtClean="0"/>
              <a:t>.</a:t>
            </a:r>
          </a:p>
          <a:p>
            <a:endParaRPr lang="el-GR" dirty="0"/>
          </a:p>
          <a:p>
            <a:r>
              <a:rPr lang="el-GR" dirty="0" smtClean="0"/>
              <a:t>Η </a:t>
            </a:r>
            <a:r>
              <a:rPr lang="el-GR" dirty="0"/>
              <a:t>ύλη του μαθήματος </a:t>
            </a:r>
            <a:r>
              <a:rPr lang="el-GR" dirty="0" smtClean="0"/>
              <a:t>είναι </a:t>
            </a:r>
            <a:r>
              <a:rPr lang="el-GR" dirty="0"/>
              <a:t>‘ανοιχτή’ </a:t>
            </a:r>
            <a:r>
              <a:rPr lang="el-GR" dirty="0" smtClean="0"/>
              <a:t>και </a:t>
            </a:r>
            <a:r>
              <a:rPr lang="el-GR" dirty="0"/>
              <a:t>αποφεύγονται οι αυστηρές εφαρμογές </a:t>
            </a:r>
            <a:r>
              <a:rPr lang="el-GR" dirty="0" smtClean="0"/>
              <a:t>κανόνων.</a:t>
            </a:r>
          </a:p>
          <a:p>
            <a:endParaRPr lang="el-GR" dirty="0"/>
          </a:p>
          <a:p>
            <a:r>
              <a:rPr lang="el-GR" dirty="0" smtClean="0"/>
              <a:t>Δεν </a:t>
            </a:r>
            <a:r>
              <a:rPr lang="el-GR" dirty="0"/>
              <a:t>υπάρχει αντικείμενο </a:t>
            </a:r>
            <a:r>
              <a:rPr lang="el-GR" dirty="0" smtClean="0"/>
              <a:t>μάθησης </a:t>
            </a:r>
            <a:r>
              <a:rPr lang="el-GR" dirty="0"/>
              <a:t>με την αυστηρή έννοια του όρου. </a:t>
            </a:r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7733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016224"/>
          </a:xfrm>
        </p:spPr>
        <p:txBody>
          <a:bodyPr>
            <a:normAutofit fontScale="90000"/>
          </a:bodyPr>
          <a:lstStyle/>
          <a:p>
            <a:pPr algn="l"/>
            <a:r>
              <a:rPr lang="el-GR" sz="2000" b="1" dirty="0" smtClean="0"/>
              <a:t>Ρόλος εκπαιδευτικού:</a:t>
            </a:r>
            <a:br>
              <a:rPr lang="el-GR" sz="2000" b="1" dirty="0" smtClean="0"/>
            </a:b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 smtClean="0"/>
              <a:t>1. βασικά ενθαρρυντικός για πειραματισμό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 smtClean="0"/>
              <a:t>2. μικρή ή </a:t>
            </a:r>
            <a:r>
              <a:rPr lang="el-GR" sz="2000" dirty="0"/>
              <a:t>καθόλου </a:t>
            </a:r>
            <a:r>
              <a:rPr lang="el-GR" sz="2000" dirty="0" smtClean="0"/>
              <a:t>παρέμβαση</a:t>
            </a:r>
            <a:br>
              <a:rPr lang="el-GR" sz="2000" dirty="0" smtClean="0"/>
            </a:br>
            <a:r>
              <a:rPr lang="el-GR" sz="2000" dirty="0" smtClean="0"/>
              <a:t>3. παροχή ποικίλων υλικών</a:t>
            </a: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 smtClean="0"/>
              <a:t>4. κριτήριο αποτίμησης </a:t>
            </a:r>
            <a:r>
              <a:rPr lang="el-GR" sz="2000" dirty="0"/>
              <a:t>αποτελέσματος: πόσο εκφραστικό είναι </a:t>
            </a:r>
            <a:br>
              <a:rPr lang="el-GR" sz="2000" dirty="0"/>
            </a:br>
            <a:endParaRPr lang="en-GB" sz="2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492896"/>
            <a:ext cx="5701928" cy="3797484"/>
          </a:xfrm>
        </p:spPr>
      </p:pic>
    </p:spTree>
    <p:extLst>
      <p:ext uri="{BB962C8B-B14F-4D97-AF65-F5344CB8AC3E}">
        <p14:creationId xmlns:p14="http://schemas.microsoft.com/office/powerpoint/2010/main" val="26389495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«Κάθε παιδί είναι ένας καλλιτέχνης»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02" y="1600200"/>
            <a:ext cx="6374595" cy="4525963"/>
          </a:xfrm>
        </p:spPr>
      </p:pic>
    </p:spTree>
    <p:extLst>
      <p:ext uri="{BB962C8B-B14F-4D97-AF65-F5344CB8AC3E}">
        <p14:creationId xmlns:p14="http://schemas.microsoft.com/office/powerpoint/2010/main" val="4723879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Οπτική συγγένεια ανάμεσα στο παιδικό σχέδιο </a:t>
            </a:r>
            <a:r>
              <a:rPr lang="el-GR" sz="2000" dirty="0" smtClean="0"/>
              <a:t>και </a:t>
            </a:r>
            <a:r>
              <a:rPr lang="el-GR" sz="2000" dirty="0"/>
              <a:t>στο έργο του μοντέρνου </a:t>
            </a:r>
            <a:r>
              <a:rPr lang="el-GR" sz="2000" dirty="0" smtClean="0"/>
              <a:t>καλλιτέχνη. </a:t>
            </a:r>
            <a:endParaRPr lang="en-GB" sz="2000" dirty="0"/>
          </a:p>
        </p:txBody>
      </p:sp>
      <p:pic>
        <p:nvPicPr>
          <p:cNvPr id="4098" name="Picture 2" descr="C:\Users\Ourania\Ουρανία\Μαθήματα\Παιδικό Σχέδιο\Παιδικό σχέδια\Εικόνες παράδοσης\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70" y="1600200"/>
            <a:ext cx="613425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9916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Η διδασκαλία </a:t>
            </a:r>
            <a:r>
              <a:rPr lang="el-GR" sz="2000" dirty="0"/>
              <a:t>της τέχνης </a:t>
            </a:r>
            <a:r>
              <a:rPr lang="el-GR" sz="2000" dirty="0" smtClean="0"/>
              <a:t>είναι </a:t>
            </a:r>
            <a:r>
              <a:rPr lang="el-GR" sz="2000" dirty="0"/>
              <a:t>αυτοσκοπός </a:t>
            </a:r>
            <a:r>
              <a:rPr lang="el-GR" sz="2000" dirty="0" smtClean="0"/>
              <a:t>(«η </a:t>
            </a:r>
            <a:r>
              <a:rPr lang="el-GR" sz="2000" dirty="0"/>
              <a:t>τέχνη για την </a:t>
            </a:r>
            <a:r>
              <a:rPr lang="el-GR" sz="2000" dirty="0" smtClean="0"/>
              <a:t>τέχνη»).</a:t>
            </a:r>
            <a:br>
              <a:rPr lang="el-GR" sz="2000" dirty="0" smtClean="0"/>
            </a:b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 smtClean="0"/>
              <a:t>Η αυτοέκφραση </a:t>
            </a:r>
            <a:r>
              <a:rPr lang="el-GR" sz="2000" dirty="0"/>
              <a:t>οδηγεί στην προσωπική πλήρωση του ατόμου. </a:t>
            </a:r>
            <a:br>
              <a:rPr lang="el-GR" sz="2000" dirty="0"/>
            </a:br>
            <a:endParaRPr lang="en-GB" sz="2000" dirty="0"/>
          </a:p>
        </p:txBody>
      </p:sp>
      <p:pic>
        <p:nvPicPr>
          <p:cNvPr id="5122" name="Picture 2" descr="C:\Users\Ourania\Ουρανία\Μαθήματα\Διδακτική.doc\Παραδόσεις\03 Παιδική Τέχνη\02 Παιδική τέχνη μοντερνισμός\Εικόνες\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5986760" cy="399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179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algn="l"/>
            <a:r>
              <a:rPr lang="el-GR" sz="2000" dirty="0" smtClean="0"/>
              <a:t>Μας ενδιαφέρει:</a:t>
            </a:r>
            <a:br>
              <a:rPr lang="el-GR" sz="2000" dirty="0" smtClean="0"/>
            </a:b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>Όχι η </a:t>
            </a:r>
            <a:r>
              <a:rPr lang="el-GR" sz="2000" dirty="0"/>
              <a:t>ακρίβεια ή ρεαλισμός με τα οποία απεικονίζει ο μαθητής τον </a:t>
            </a:r>
            <a:r>
              <a:rPr lang="el-GR" sz="2000" dirty="0" smtClean="0"/>
              <a:t>κόσμο. </a:t>
            </a:r>
            <a:br>
              <a:rPr lang="el-GR" sz="2000" dirty="0" smtClean="0"/>
            </a:b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 smtClean="0"/>
              <a:t>Αλλά η διαδικασία </a:t>
            </a:r>
            <a:r>
              <a:rPr lang="el-GR" sz="2000" dirty="0"/>
              <a:t>της καλλιτεχνικής έκφρασης μέσω της οποίας μπορεί να εκφράσει τον εσωτερικό του κόσμο.</a:t>
            </a:r>
            <a:endParaRPr lang="en-GB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32856"/>
            <a:ext cx="5674577" cy="4255933"/>
          </a:xfrm>
        </p:spPr>
      </p:pic>
    </p:spTree>
    <p:extLst>
      <p:ext uri="{BB962C8B-B14F-4D97-AF65-F5344CB8AC3E}">
        <p14:creationId xmlns:p14="http://schemas.microsoft.com/office/powerpoint/2010/main" val="30879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urania\Ουρανία\ΑΚΤΟ\MA Art and Education\Ουρανία\Art Education\Μάθημα 4\Φωτογραφίες από σχολεία\επιδεξιότητα\Εικόνα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82027"/>
            <a:ext cx="6552729" cy="18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urania\Ουρανία\ΑΚΤΟ\MA Art and Education\Ουρανία\Art Education\Μάθημα 4\Φωτογραφίες από σχολεία\επιδεξιότητα\Εικόνα 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82943"/>
            <a:ext cx="3977537" cy="223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urania\Ουρανία\ΑΚΤΟ\MA Art and Education\Ουρανία\Art Education\Μάθημα 4\Φωτογραφίες από σχολεία\επιδεξιότητα\Εικόνα 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05490"/>
            <a:ext cx="4336555" cy="24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60032" y="2780928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Ομοιόμορφο αποτέλεσμα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228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Μια αντίφαση του μοντέλου της ελεύθερης έκφρασης: </a:t>
            </a:r>
            <a:br>
              <a:rPr lang="el-GR" sz="2000" dirty="0" smtClean="0"/>
            </a:br>
            <a:r>
              <a:rPr lang="el-GR" sz="2000" dirty="0" smtClean="0"/>
              <a:t>η ομοιομορφία της σχολικής τέχνης.</a:t>
            </a:r>
            <a:endParaRPr lang="en-GB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" y="1628800"/>
            <a:ext cx="9144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3074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el-GR" sz="2000" dirty="0" smtClean="0"/>
              <a:t>Δυνατότητα αυτενέργειας και φαντασίας μέσα από </a:t>
            </a:r>
            <a:r>
              <a:rPr lang="el-GR" sz="2000" dirty="0"/>
              <a:t>την ενεργητική </a:t>
            </a:r>
            <a:r>
              <a:rPr lang="el-GR" sz="2000" dirty="0" smtClean="0"/>
              <a:t>και συγκροτημένη </a:t>
            </a:r>
            <a:r>
              <a:rPr lang="el-GR" sz="2000" dirty="0"/>
              <a:t>καθοδήγηση </a:t>
            </a:r>
            <a:r>
              <a:rPr lang="el-GR" sz="2000" dirty="0" smtClean="0"/>
              <a:t>του εκπαιδευτικού.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GB" sz="2000" dirty="0" smtClean="0">
                <a:hlinkClick r:id="rId2"/>
              </a:rPr>
              <a:t>www.texnipedia.gr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24" name="Content Placeholder 2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860416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114144" cy="585311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404664"/>
            <a:ext cx="3538736" cy="5721499"/>
          </a:xfrm>
        </p:spPr>
        <p:txBody>
          <a:bodyPr>
            <a:normAutofit/>
          </a:bodyPr>
          <a:lstStyle/>
          <a:p>
            <a:r>
              <a:rPr lang="en-GB" sz="2400" dirty="0" smtClean="0"/>
              <a:t>5. </a:t>
            </a:r>
            <a:r>
              <a:rPr lang="el-GR" sz="2400" dirty="0" smtClean="0"/>
              <a:t>Η ΤΕΧΝΗ ΩΣ ΘΕΡΑΠΕΥΤΙΚΟ ΜΕΣΟ</a:t>
            </a:r>
          </a:p>
          <a:p>
            <a:endParaRPr lang="el-GR" sz="2400" dirty="0" smtClean="0"/>
          </a:p>
          <a:p>
            <a:endParaRPr lang="el-GR" sz="2400" dirty="0"/>
          </a:p>
          <a:p>
            <a:r>
              <a:rPr lang="el-GR" sz="2000" dirty="0" smtClean="0"/>
              <a:t>Το έργο </a:t>
            </a:r>
            <a:r>
              <a:rPr lang="el-GR" sz="2000" dirty="0"/>
              <a:t>ε</a:t>
            </a:r>
            <a:r>
              <a:rPr lang="el-GR" sz="2000" dirty="0" smtClean="0"/>
              <a:t>ξετάζεται </a:t>
            </a:r>
            <a:r>
              <a:rPr lang="el-GR" sz="2000" dirty="0"/>
              <a:t>ως ψυχολογική προέκταση του εαυτού. </a:t>
            </a:r>
            <a:endParaRPr lang="el-GR" sz="2000" dirty="0" smtClean="0"/>
          </a:p>
          <a:p>
            <a:endParaRPr lang="el-GR" sz="2000" dirty="0"/>
          </a:p>
          <a:p>
            <a:r>
              <a:rPr lang="el-GR" sz="2000" dirty="0"/>
              <a:t>Η </a:t>
            </a:r>
            <a:r>
              <a:rPr lang="el-GR" sz="2000" dirty="0" smtClean="0"/>
              <a:t>καλλιτεχνική δημιουργία απελευθερώνει </a:t>
            </a:r>
            <a:r>
              <a:rPr lang="el-GR" sz="2000" dirty="0"/>
              <a:t>κυρίαρχες ψυχικές συγκρούσεις </a:t>
            </a:r>
            <a:r>
              <a:rPr lang="el-GR" sz="2000" dirty="0" smtClean="0"/>
              <a:t> ή </a:t>
            </a:r>
            <a:r>
              <a:rPr lang="el-GR" sz="2000" dirty="0"/>
              <a:t>καταπιεσμένα συναισθήματα του ατόμου</a:t>
            </a:r>
            <a:r>
              <a:rPr lang="el-GR" sz="2000" dirty="0" smtClean="0"/>
              <a:t>.</a:t>
            </a:r>
          </a:p>
          <a:p>
            <a:endParaRPr lang="el-GR" sz="20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847385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pPr algn="l"/>
            <a:r>
              <a:rPr lang="el-GR" sz="2000" dirty="0"/>
              <a:t>Σ</a:t>
            </a:r>
            <a:r>
              <a:rPr lang="el-GR" sz="2000" dirty="0" smtClean="0"/>
              <a:t>τοιχεία κάθαρσης:</a:t>
            </a:r>
            <a:br>
              <a:rPr lang="el-GR" sz="2000" dirty="0" smtClean="0"/>
            </a:br>
            <a:r>
              <a:rPr lang="el-GR" sz="2000" dirty="0"/>
              <a:t/>
            </a:r>
            <a:br>
              <a:rPr lang="el-GR" sz="2000" dirty="0"/>
            </a:br>
            <a:r>
              <a:rPr lang="el-GR" sz="2000" dirty="0" smtClean="0"/>
              <a:t>1. Δίνει </a:t>
            </a:r>
            <a:r>
              <a:rPr lang="el-GR" sz="2000" dirty="0"/>
              <a:t>μορφή </a:t>
            </a:r>
            <a:r>
              <a:rPr lang="el-GR" sz="2000" dirty="0" smtClean="0"/>
              <a:t>και </a:t>
            </a:r>
            <a:r>
              <a:rPr lang="el-GR" sz="2000" dirty="0"/>
              <a:t>εξωτερικεύει ψυχικές συγκρούσεις</a:t>
            </a:r>
            <a:br>
              <a:rPr lang="el-GR" sz="2000" dirty="0"/>
            </a:br>
            <a:r>
              <a:rPr lang="el-GR" sz="2000" dirty="0" smtClean="0"/>
              <a:t>2. Προτείνει </a:t>
            </a:r>
            <a:r>
              <a:rPr lang="el-GR" sz="2000" dirty="0"/>
              <a:t>στον μαθητή πιθανούς εναλλακτικούς τρόπους θεώρησης του </a:t>
            </a:r>
            <a:r>
              <a:rPr lang="el-GR" sz="2000" dirty="0" smtClean="0"/>
              <a:t> </a:t>
            </a:r>
            <a:br>
              <a:rPr lang="el-GR" sz="2000" dirty="0" smtClean="0"/>
            </a:br>
            <a:r>
              <a:rPr lang="el-GR" sz="2000" dirty="0"/>
              <a:t> </a:t>
            </a:r>
            <a:r>
              <a:rPr lang="el-GR" sz="2000" dirty="0" smtClean="0"/>
              <a:t>   εαυτού </a:t>
            </a:r>
            <a:r>
              <a:rPr lang="el-GR" sz="2000" dirty="0"/>
              <a:t>του. </a:t>
            </a:r>
            <a:endParaRPr lang="en-GB" sz="2000" dirty="0"/>
          </a:p>
        </p:txBody>
      </p:sp>
      <p:pic>
        <p:nvPicPr>
          <p:cNvPr id="1026" name="Picture 2" descr="C:\Users\Ourania\Ουρανία\Μαθήματα\Διδακτική.doc\Παραδόσεις\10 Ο ρόλος του εκπαιδευτικού\Εικόνες\Εικόν 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5648372" cy="420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9979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6. ΠΕΙΡΑΜΑΤΙΣΜΟΣ ΜΕ ΤΑ ΥΛΙΚΑ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7" y="1600200"/>
            <a:ext cx="7689946" cy="4525963"/>
          </a:xfrm>
        </p:spPr>
      </p:pic>
    </p:spTree>
    <p:extLst>
      <p:ext uri="{BB962C8B-B14F-4D97-AF65-F5344CB8AC3E}">
        <p14:creationId xmlns:p14="http://schemas.microsoft.com/office/powerpoint/2010/main" val="3358471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3968212" cy="585311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404664"/>
            <a:ext cx="3008313" cy="5721499"/>
          </a:xfrm>
        </p:spPr>
        <p:txBody>
          <a:bodyPr>
            <a:normAutofit/>
          </a:bodyPr>
          <a:lstStyle/>
          <a:p>
            <a:endParaRPr lang="el-GR" sz="2000" dirty="0" smtClean="0"/>
          </a:p>
          <a:p>
            <a:r>
              <a:rPr lang="el-GR" sz="2000" dirty="0" smtClean="0"/>
              <a:t>Ο πειραματισμός </a:t>
            </a:r>
            <a:r>
              <a:rPr lang="el-GR" sz="2000" dirty="0"/>
              <a:t>με τις δυνατότητες ενός υλικού </a:t>
            </a:r>
            <a:r>
              <a:rPr lang="el-GR" sz="2000" dirty="0" smtClean="0"/>
              <a:t>είναι </a:t>
            </a:r>
            <a:r>
              <a:rPr lang="el-GR" sz="2000" dirty="0"/>
              <a:t>από μόνος </a:t>
            </a:r>
            <a:r>
              <a:rPr lang="el-GR" sz="2000" dirty="0" smtClean="0"/>
              <a:t>του </a:t>
            </a:r>
            <a:r>
              <a:rPr lang="el-GR" sz="2000" dirty="0"/>
              <a:t>τρόπος μάθησης για το παιδί</a:t>
            </a:r>
            <a:r>
              <a:rPr lang="el-GR" sz="2000" dirty="0" smtClean="0"/>
              <a:t>.</a:t>
            </a:r>
          </a:p>
          <a:p>
            <a:endParaRPr lang="el-GR" sz="2000" dirty="0"/>
          </a:p>
          <a:p>
            <a:r>
              <a:rPr lang="el-GR" sz="2000" dirty="0"/>
              <a:t>Αφήνω το παιδί ελεύθερο να εξερευνήσει τις δυνατότητες </a:t>
            </a:r>
            <a:r>
              <a:rPr lang="el-GR" sz="2000" dirty="0" smtClean="0"/>
              <a:t>και </a:t>
            </a:r>
            <a:r>
              <a:rPr lang="el-GR" sz="2000" dirty="0"/>
              <a:t>ιδιότητες του πηλού</a:t>
            </a:r>
            <a:r>
              <a:rPr lang="el-GR" sz="2000" dirty="0" smtClean="0"/>
              <a:t>.</a:t>
            </a:r>
          </a:p>
          <a:p>
            <a:endParaRPr lang="el-GR" sz="2000" dirty="0"/>
          </a:p>
          <a:p>
            <a:r>
              <a:rPr lang="el-GR" sz="2000" dirty="0" smtClean="0"/>
              <a:t>Δεν ενδιαφέρει το αποτέλεσμα αλλά </a:t>
            </a:r>
            <a:r>
              <a:rPr lang="el-GR" sz="2000" dirty="0"/>
              <a:t>τι θα μάθει στην διαδικασία εξερευνώντας.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65336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pPr algn="l"/>
            <a:r>
              <a:rPr lang="el-GR" sz="2000" dirty="0"/>
              <a:t>Α</a:t>
            </a:r>
            <a:r>
              <a:rPr lang="el-GR" sz="2000" dirty="0" smtClean="0"/>
              <a:t>φήνουμε </a:t>
            </a:r>
            <a:r>
              <a:rPr lang="el-GR" sz="2000" dirty="0"/>
              <a:t>τον μαθητή να </a:t>
            </a:r>
            <a:r>
              <a:rPr lang="el-GR" sz="2000" dirty="0" smtClean="0"/>
              <a:t>ανακαλύψει </a:t>
            </a:r>
            <a:r>
              <a:rPr lang="el-GR" sz="2000" dirty="0"/>
              <a:t>μέσω του </a:t>
            </a:r>
            <a:r>
              <a:rPr lang="el-GR" sz="2000" dirty="0" smtClean="0"/>
              <a:t>πειραματισμού </a:t>
            </a:r>
            <a:r>
              <a:rPr lang="el-GR" sz="2000" dirty="0"/>
              <a:t>τις ιδιότητες διαφόρων υλικών</a:t>
            </a:r>
            <a:r>
              <a:rPr lang="el-GR" sz="2000" dirty="0" smtClean="0"/>
              <a:t>.</a:t>
            </a:r>
            <a:br>
              <a:rPr lang="el-GR" sz="2000" dirty="0" smtClean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l-GR" sz="2000" dirty="0" smtClean="0"/>
              <a:t>Μέθοδος: αυτοσχεδιασμός και «δοκιμή/λάθος/</a:t>
            </a:r>
            <a:r>
              <a:rPr lang="el-GR" sz="2000" dirty="0" err="1" smtClean="0"/>
              <a:t>διόρθωσ</a:t>
            </a:r>
            <a:r>
              <a:rPr lang="el-GR" sz="2000" dirty="0"/>
              <a:t>η</a:t>
            </a:r>
            <a:r>
              <a:rPr lang="el-GR" sz="2000" dirty="0" smtClean="0"/>
              <a:t>».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3938568" cy="2835132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94901"/>
            <a:ext cx="4038600" cy="1962291"/>
          </a:xfrm>
        </p:spPr>
      </p:pic>
    </p:spTree>
    <p:extLst>
      <p:ext uri="{BB962C8B-B14F-4D97-AF65-F5344CB8AC3E}">
        <p14:creationId xmlns:p14="http://schemas.microsoft.com/office/powerpoint/2010/main" val="8548821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0648"/>
            <a:ext cx="4794706" cy="585311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3008313" cy="5793507"/>
          </a:xfrm>
        </p:spPr>
        <p:txBody>
          <a:bodyPr/>
          <a:lstStyle/>
          <a:p>
            <a:r>
              <a:rPr lang="el-GR" sz="2000" b="1" dirty="0" smtClean="0"/>
              <a:t>Αδυναμίες μοντέλου</a:t>
            </a:r>
          </a:p>
          <a:p>
            <a:endParaRPr lang="el-GR" sz="2000" dirty="0"/>
          </a:p>
          <a:p>
            <a:r>
              <a:rPr lang="el-GR" sz="2000" dirty="0" smtClean="0"/>
              <a:t>Η διαφορά ανάμεσα στον πειραματισμό με υλικά:</a:t>
            </a:r>
          </a:p>
          <a:p>
            <a:endParaRPr lang="el-GR" sz="2000" dirty="0"/>
          </a:p>
          <a:p>
            <a:r>
              <a:rPr lang="el-GR" sz="2000" dirty="0" smtClean="0"/>
              <a:t>1. ως </a:t>
            </a:r>
            <a:r>
              <a:rPr lang="el-GR" sz="2000" dirty="0"/>
              <a:t>έρευνα </a:t>
            </a:r>
            <a:r>
              <a:rPr lang="el-GR" sz="2000" dirty="0" smtClean="0"/>
              <a:t>της φύσης </a:t>
            </a:r>
            <a:r>
              <a:rPr lang="el-GR" sz="2000" dirty="0"/>
              <a:t>των υλικών με σκοπό να γίνουν εκφραστικά μέσα</a:t>
            </a:r>
            <a:r>
              <a:rPr lang="el-GR" sz="2000" dirty="0" smtClean="0"/>
              <a:t>.</a:t>
            </a:r>
          </a:p>
          <a:p>
            <a:endParaRPr lang="el-GR" sz="2000" dirty="0"/>
          </a:p>
          <a:p>
            <a:r>
              <a:rPr lang="el-GR" sz="2000" dirty="0" smtClean="0"/>
              <a:t>2. ως </a:t>
            </a:r>
            <a:r>
              <a:rPr lang="el-GR" sz="2000" dirty="0"/>
              <a:t>αυτοσκοπός</a:t>
            </a:r>
            <a:r>
              <a:rPr lang="el-GR" sz="2000" dirty="0" smtClean="0"/>
              <a:t>.</a:t>
            </a:r>
          </a:p>
          <a:p>
            <a:endParaRPr lang="el-GR" sz="2000" dirty="0"/>
          </a:p>
          <a:p>
            <a:r>
              <a:rPr lang="el-GR" sz="2000" dirty="0" smtClean="0"/>
              <a:t>Ζητούμενο:</a:t>
            </a:r>
          </a:p>
          <a:p>
            <a:endParaRPr lang="el-GR" sz="2000" dirty="0"/>
          </a:p>
          <a:p>
            <a:r>
              <a:rPr lang="el-GR" sz="2000" dirty="0"/>
              <a:t>Υ</a:t>
            </a:r>
            <a:r>
              <a:rPr lang="el-GR" sz="2000" dirty="0" smtClean="0"/>
              <a:t>λικό      μέσο έκφρασης</a:t>
            </a:r>
            <a:endParaRPr lang="en-GB" dirty="0"/>
          </a:p>
        </p:txBody>
      </p:sp>
      <p:sp>
        <p:nvSpPr>
          <p:cNvPr id="10" name="Right Arrow 9"/>
          <p:cNvSpPr/>
          <p:nvPr/>
        </p:nvSpPr>
        <p:spPr>
          <a:xfrm>
            <a:off x="1187624" y="5086453"/>
            <a:ext cx="216024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1151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36712"/>
            <a:ext cx="4519818" cy="521744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68760"/>
            <a:ext cx="3466728" cy="485740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1. Πειραματισμός και προσωπική εμπειρία παιδιού.</a:t>
            </a:r>
          </a:p>
          <a:p>
            <a:endParaRPr lang="el-GR" sz="2000" dirty="0"/>
          </a:p>
          <a:p>
            <a:r>
              <a:rPr lang="el-GR" sz="2000" dirty="0" smtClean="0"/>
              <a:t>2. Καθοδήγηση εκπαιδευτικού.</a:t>
            </a:r>
          </a:p>
          <a:p>
            <a:endParaRPr lang="el-GR" sz="2000" dirty="0"/>
          </a:p>
          <a:p>
            <a:r>
              <a:rPr lang="el-GR" sz="2000" dirty="0"/>
              <a:t>Το παιδί πρέπει να κάνει συγκεκριμένες </a:t>
            </a:r>
            <a:r>
              <a:rPr lang="el-GR" sz="2000" dirty="0" smtClean="0"/>
              <a:t>και </a:t>
            </a:r>
            <a:r>
              <a:rPr lang="el-GR" sz="2000" dirty="0"/>
              <a:t>συνειδητές επιλογές: πόση κόλλα </a:t>
            </a:r>
            <a:r>
              <a:rPr lang="el-GR" sz="2000" dirty="0" smtClean="0"/>
              <a:t>και </a:t>
            </a:r>
            <a:r>
              <a:rPr lang="el-GR" sz="2000" dirty="0"/>
              <a:t>που.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54384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1008"/>
            <a:ext cx="1967244" cy="2780784"/>
          </a:xfrm>
          <a:ln>
            <a:solidFill>
              <a:schemeClr val="accent1"/>
            </a:solidFill>
          </a:ln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56992"/>
            <a:ext cx="2123414" cy="3001537"/>
          </a:xfrm>
          <a:ln>
            <a:solidFill>
              <a:schemeClr val="accent1"/>
            </a:solidFill>
          </a:ln>
        </p:spPr>
      </p:pic>
      <p:pic>
        <p:nvPicPr>
          <p:cNvPr id="1026" name="Picture 2" descr="C:\Users\Ourania\Ουρανία\ΑΚΤΟ\MA Art and Education\Ουρανία\Art Education\Μάθημα 4\Φωτογραφίες από σχολεία\επιδεξιότητα\Σαρακοστή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39"/>
            <a:ext cx="2475973" cy="285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urania\Ουρανία\ΑΚΤΟ\MA Art and Education\Ουρανία\Art Education\Μάθημα 4\Φωτογραφίες από σχολεία\επιδεξιότητα\Σαρακοστή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920"/>
            <a:ext cx="2652379" cy="36822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urania\Ουρανία\ΑΚΤΟ\MA Art and Education\Ουρανία\Art Education\Μάθημα 4\Φωτογραφίες από σχολεία\επιδεξιότητα\Σαρακοστή\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4090"/>
            <a:ext cx="1925294" cy="27210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51920" y="836712"/>
            <a:ext cx="2148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Α</a:t>
            </a:r>
            <a:r>
              <a:rPr lang="el-GR" dirty="0" smtClean="0"/>
              <a:t>ντιγραφή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2481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Ακρίβεια απόδοσης – έλεγχος λεπτής κινητικότητας</a:t>
            </a:r>
            <a:endParaRPr lang="en-GB" sz="2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13852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8640"/>
            <a:ext cx="3538510" cy="585311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57200" y="548680"/>
            <a:ext cx="4186808" cy="5577483"/>
          </a:xfrm>
        </p:spPr>
        <p:txBody>
          <a:bodyPr/>
          <a:lstStyle/>
          <a:p>
            <a:r>
              <a:rPr lang="el-GR" sz="2000" b="1" dirty="0" smtClean="0"/>
              <a:t>Ιστορική ταυτότητα</a:t>
            </a:r>
          </a:p>
          <a:p>
            <a:endParaRPr lang="el-GR" sz="2000" dirty="0"/>
          </a:p>
          <a:p>
            <a:r>
              <a:rPr lang="el-GR" sz="2000" dirty="0" smtClean="0"/>
              <a:t>1870 Αγγλία</a:t>
            </a:r>
          </a:p>
          <a:p>
            <a:endParaRPr lang="el-GR" sz="2000" dirty="0"/>
          </a:p>
          <a:p>
            <a:r>
              <a:rPr lang="el-GR" sz="2000" dirty="0" smtClean="0"/>
              <a:t>Επανάληψη και αντιγραφή</a:t>
            </a:r>
          </a:p>
          <a:p>
            <a:endParaRPr lang="el-GR" sz="2000" dirty="0"/>
          </a:p>
          <a:p>
            <a:r>
              <a:rPr lang="el-GR" sz="2000" dirty="0" smtClean="0"/>
              <a:t>Βιομηχανική επανάσταση</a:t>
            </a:r>
          </a:p>
          <a:p>
            <a:endParaRPr lang="el-GR" sz="2000" dirty="0"/>
          </a:p>
          <a:p>
            <a:r>
              <a:rPr lang="el-GR" sz="2000" dirty="0" smtClean="0"/>
              <a:t>Ανάγκες σε ειδικευμένους </a:t>
            </a:r>
            <a:r>
              <a:rPr lang="el-GR" sz="2000" dirty="0"/>
              <a:t>σχεδιαστές </a:t>
            </a:r>
            <a:r>
              <a:rPr lang="el-GR" sz="2000" dirty="0" smtClean="0"/>
              <a:t>και </a:t>
            </a:r>
            <a:r>
              <a:rPr lang="el-GR" sz="2000" dirty="0"/>
              <a:t>βιομηχανικούς τεχνίτες. </a:t>
            </a:r>
            <a:endParaRPr lang="el-GR" sz="2000" dirty="0" smtClean="0"/>
          </a:p>
          <a:p>
            <a:endParaRPr lang="el-GR" sz="2000" dirty="0" smtClean="0"/>
          </a:p>
          <a:p>
            <a:r>
              <a:rPr lang="el-GR" sz="2000" dirty="0" smtClean="0"/>
              <a:t>Βιομηχανικό σχέδιο.</a:t>
            </a:r>
            <a:endParaRPr lang="el-GR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4416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Τάξη σχεδίου στα τέλη του 19ου </a:t>
            </a:r>
            <a:r>
              <a:rPr lang="el-GR" sz="2000" dirty="0"/>
              <a:t>αιώνα </a:t>
            </a:r>
            <a:endParaRPr lang="en-GB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61" y="1600200"/>
            <a:ext cx="7002078" cy="4525963"/>
          </a:xfrm>
        </p:spPr>
      </p:pic>
    </p:spTree>
    <p:extLst>
      <p:ext uri="{BB962C8B-B14F-4D97-AF65-F5344CB8AC3E}">
        <p14:creationId xmlns:p14="http://schemas.microsoft.com/office/powerpoint/2010/main" val="67499061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706</Words>
  <Application>Microsoft Office PowerPoint</Application>
  <PresentationFormat>On-screen Show (4:3)</PresentationFormat>
  <Paragraphs>145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Θέμα του Office</vt:lpstr>
      <vt:lpstr>ΜΟΝΤΕΛΑ ΔΙΔΑΚΤΙΚΗΣ ΤΗΣ ΤΕΧΝΗΣ 1</vt:lpstr>
      <vt:lpstr>PowerPoint Presentation</vt:lpstr>
      <vt:lpstr>1. ΕΠΙΔΕΞΙΟΤΗΤΑ ΣΤΗΝ ΖΩΓΡΑΦΙΚΗ ΚΑΙ ΤΟ ΣΧΕΔΙΟ</vt:lpstr>
      <vt:lpstr>Όχι προσωπική έκφραση</vt:lpstr>
      <vt:lpstr>PowerPoint Presentation</vt:lpstr>
      <vt:lpstr>PowerPoint Presentation</vt:lpstr>
      <vt:lpstr>Ακρίβεια απόδοσης – έλεγχος λεπτής κινητικότητας</vt:lpstr>
      <vt:lpstr>PowerPoint Presentation</vt:lpstr>
      <vt:lpstr>Τάξη σχεδίου στα τέλη του 19ου αιώνα </vt:lpstr>
      <vt:lpstr>PowerPoint Presentation</vt:lpstr>
      <vt:lpstr>Mηχανιστικός και  γραμμικός χαρακτήρας σχεδίου. ‘Οχι στην δημιουργική έκφραση του μαθητή.  Ακρίβεια, πειθαρχία, εργατικότητα, μεθοδικότητα και υπομονή.  </vt:lpstr>
      <vt:lpstr>Τετράδιο μαθητή τέλους 19ου αιώνα</vt:lpstr>
      <vt:lpstr>PowerPoint Presentation</vt:lpstr>
      <vt:lpstr>PowerPoint Presentation</vt:lpstr>
      <vt:lpstr>PowerPoint Presentation</vt:lpstr>
      <vt:lpstr>Είναι κακό να μαθαίνουμε να σχεδιάζουμε «σωστά»;  Η μέθοδος διαπραγματευτικής σχεδίασης </vt:lpstr>
      <vt:lpstr>Τα παιδιά σχεδιάζουν παρατηρώντας το αντικείμενο</vt:lpstr>
      <vt:lpstr>Τα λάθη επιτρέπονται  Ταυτόχρονη θέαση του σχεδίου και του πραγματικού αντικειμένου.</vt:lpstr>
      <vt:lpstr>Μετάβαση από τον διανοητικό στον οπτικό ρεαλισμό.</vt:lpstr>
      <vt:lpstr>2. Η ΤΕΧΝΗ ΩΣ ΜΕΣΟ ΠΟΛΙΤΙΣΜΙΚΗΣ ΚΑΛΛΙΕΡΓΕΙΑΣ</vt:lpstr>
      <vt:lpstr>Ηθικοπλαστικός ρόλος τέχνης: καλλιέργεια θρησκευτικών και κοινωνικών αξιών</vt:lpstr>
      <vt:lpstr>Αισθητική διερεύνηση στην εκπαίδευση</vt:lpstr>
      <vt:lpstr>3. Η ΤΕΧΝΗ ΩΣ ΧΕΙΡΟΤΕΧΝΙΑ</vt:lpstr>
      <vt:lpstr>PowerPoint Presentation</vt:lpstr>
      <vt:lpstr>PowerPoint Presentation</vt:lpstr>
      <vt:lpstr>Τάξη ξυλογραφίας τέλη 19ου αιώνα</vt:lpstr>
      <vt:lpstr>Η τέχνη είναι χειρονακτική απασχόληση χωρίς διανοητικές απαιτήσεις.  </vt:lpstr>
      <vt:lpstr>Ομοιομορφία αποτελέσματος και διαδικασίας εκτέλεσης.</vt:lpstr>
      <vt:lpstr>Σε μεγάλο βαθμό προκαθορισμένο αποτέλεσμα από εκπαιδευτικό.</vt:lpstr>
      <vt:lpstr>4. Η ΤΕΧΝΗ ΩΣ ΑΥΤΟΕΚΦΡΑΣΗ – ΕΚΦΡΑΣΤΙΚΟ ΜΟΝΤΕΛΟ </vt:lpstr>
      <vt:lpstr>PowerPoint Presentation</vt:lpstr>
      <vt:lpstr>PowerPoint Presentation</vt:lpstr>
      <vt:lpstr>Παιδοκεντρικό μοντέλο:   η μαθησιακή διαδικασία εστιάζεται στο παιδί και στον κόσμο του και όχι στον κόσμο του ενήλικα. </vt:lpstr>
      <vt:lpstr>Ενεργητική έρευνα του μαθητή, συμμετοχή του στην μάθηση και πείρα στην λήψη αποφάσεων.</vt:lpstr>
      <vt:lpstr>PowerPoint Presentation</vt:lpstr>
      <vt:lpstr>Armory Show,  Νέα Υόρκη: η πρώτη μεγάλη έκθεση μοντέρνας τέχνης στην Αμερική.</vt:lpstr>
      <vt:lpstr>Kandinsky W., Σύνθεση #7, λάδι σε καμβά, 1913.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Έργα παιδιών από την τάξη του</vt:lpstr>
      <vt:lpstr>PowerPoint Presentation</vt:lpstr>
      <vt:lpstr>Ρόλος εκπαιδευτικού:  1. βασικά ενθαρρυντικός για πειραματισμό 2. μικρή ή καθόλου παρέμβαση 3. παροχή ποικίλων υλικών 4. κριτήριο αποτίμησης αποτελέσματος: πόσο εκφραστικό είναι  </vt:lpstr>
      <vt:lpstr>«Κάθε παιδί είναι ένας καλλιτέχνης»</vt:lpstr>
      <vt:lpstr>Οπτική συγγένεια ανάμεσα στο παιδικό σχέδιο και στο έργο του μοντέρνου καλλιτέχνη. </vt:lpstr>
      <vt:lpstr>Η διδασκαλία της τέχνης είναι αυτοσκοπός («η τέχνη για την τέχνη»).  Η αυτοέκφραση οδηγεί στην προσωπική πλήρωση του ατόμου.  </vt:lpstr>
      <vt:lpstr>Μας ενδιαφέρει:  Όχι η ακρίβεια ή ρεαλισμός με τα οποία απεικονίζει ο μαθητής τον κόσμο.   Αλλά η διαδικασία της καλλιτεχνικής έκφρασης μέσω της οποίας μπορεί να εκφράσει τον εσωτερικό του κόσμο.</vt:lpstr>
      <vt:lpstr>Μια αντίφαση του μοντέλου της ελεύθερης έκφρασης:  η ομοιομορφία της σχολικής τέχνης.</vt:lpstr>
      <vt:lpstr>Δυνατότητα αυτενέργειας και φαντασίας μέσα από την ενεργητική και συγκροτημένη καθοδήγηση του εκπαιδευτικού.  www.texnipedia.gr </vt:lpstr>
      <vt:lpstr>PowerPoint Presentation</vt:lpstr>
      <vt:lpstr>Στοιχεία κάθαρσης:  1. Δίνει μορφή και εξωτερικεύει ψυχικές συγκρούσεις 2. Προτείνει στον μαθητή πιθανούς εναλλακτικούς τρόπους θεώρησης του       εαυτού του. </vt:lpstr>
      <vt:lpstr>6. ΠΕΙΡΑΜΑΤΙΣΜΟΣ ΜΕ ΤΑ ΥΛΙΚΑ</vt:lpstr>
      <vt:lpstr>PowerPoint Presentation</vt:lpstr>
      <vt:lpstr>Αφήνουμε τον μαθητή να ανακαλύψει μέσω του πειραματισμού τις ιδιότητες διαφόρων υλικών.  Μέθοδος: αυτοσχεδιασμός και «δοκιμή/λάθος/διόρθωση».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ΜΟΝΤΕΛΑ ΔΙΔΑΚΤΙΚΗΣ ΤΗΣ ΤΕΧΝΗΣ</dc:title>
  <dc:creator>Ourania</dc:creator>
  <cp:lastModifiedBy>Ourania</cp:lastModifiedBy>
  <cp:revision>62</cp:revision>
  <dcterms:created xsi:type="dcterms:W3CDTF">2020-03-23T06:27:46Z</dcterms:created>
  <dcterms:modified xsi:type="dcterms:W3CDTF">2022-02-23T10:01:28Z</dcterms:modified>
</cp:coreProperties>
</file>