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56" r:id="rId11"/>
    <p:sldId id="257" r:id="rId12"/>
    <p:sldId id="258" r:id="rId13"/>
    <p:sldId id="259" r:id="rId14"/>
    <p:sldId id="260" r:id="rId15"/>
    <p:sldId id="261" r:id="rId16"/>
    <p:sldId id="262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5" r:id="rId35"/>
    <p:sldId id="296" r:id="rId36"/>
    <p:sldId id="294" r:id="rId3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17/3/2021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17/3/2021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17/3/2021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17/3/2021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17/3/2021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17/3/2021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17/3/2021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17/3/2021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17/3/2021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17/3/2021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17/3/2021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t>17/3/2021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ΜΟΝΤΕΛΑ ΔΙΔΑΚΤΙΚΗΣ ΤΗΣ ΤΕΧΝΗΣ </a:t>
            </a:r>
            <a:r>
              <a:rPr lang="el-GR" dirty="0"/>
              <a:t>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469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9. ΑΝΟΙΚΟΔΟΜΙΚΟ ΜΟΝΤΕΛΟ Η ΕΚΠΑΙΔΕΥΣΗ ΜΕΣΩ ΤΗΣ ΤΕΧΝΗΣ</a:t>
            </a:r>
            <a:endParaRPr lang="en-GB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250209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body" sz="half" idx="4294967295"/>
          </p:nvPr>
        </p:nvSpPr>
        <p:spPr>
          <a:xfrm>
            <a:off x="755576" y="620688"/>
            <a:ext cx="7488832" cy="55446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sz="2000" dirty="0" smtClean="0"/>
              <a:t>Ανθρωπιστικές </a:t>
            </a:r>
            <a:r>
              <a:rPr lang="el-GR" sz="2000" dirty="0"/>
              <a:t>διαστάσεις της </a:t>
            </a:r>
            <a:r>
              <a:rPr lang="el-GR" sz="2000" dirty="0" smtClean="0"/>
              <a:t>τέχνης</a:t>
            </a:r>
            <a:endParaRPr lang="en-GB" sz="2000" dirty="0" smtClean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l-GR" sz="2000" dirty="0" smtClean="0"/>
              <a:t>Η </a:t>
            </a:r>
            <a:r>
              <a:rPr lang="el-GR" sz="2000" dirty="0"/>
              <a:t>ανάπτυξη της ανθρώπινης δημιουργικής </a:t>
            </a:r>
            <a:r>
              <a:rPr lang="el-GR" sz="2000" dirty="0" smtClean="0"/>
              <a:t>δραστηριότητας προϋποθέτει την </a:t>
            </a:r>
            <a:r>
              <a:rPr lang="el-GR" sz="2000" dirty="0"/>
              <a:t>ελευθερία της </a:t>
            </a:r>
            <a:r>
              <a:rPr lang="el-GR" sz="2000" dirty="0" smtClean="0"/>
              <a:t>έκφρασης.</a:t>
            </a:r>
          </a:p>
          <a:p>
            <a:pPr marL="0" indent="0">
              <a:buNone/>
            </a:pPr>
            <a:r>
              <a:rPr lang="el-GR" sz="2000" dirty="0" smtClean="0"/>
              <a:t> </a:t>
            </a:r>
            <a:r>
              <a:rPr lang="el-GR" sz="2000" dirty="0"/>
              <a:t>Α</a:t>
            </a:r>
            <a:r>
              <a:rPr lang="el-GR" sz="2000" dirty="0" smtClean="0"/>
              <a:t>υτή εξασφαλίζει: </a:t>
            </a:r>
          </a:p>
          <a:p>
            <a:pPr marL="0" indent="0">
              <a:buNone/>
            </a:pPr>
            <a:endParaRPr lang="el-GR" sz="2000" dirty="0" smtClean="0"/>
          </a:p>
          <a:p>
            <a:r>
              <a:rPr lang="el-GR" sz="2000" dirty="0" smtClean="0"/>
              <a:t>την ειρήνη</a:t>
            </a:r>
          </a:p>
          <a:p>
            <a:r>
              <a:rPr lang="el-GR" sz="2000" dirty="0" smtClean="0"/>
              <a:t>την αποφυγή βίας.</a:t>
            </a:r>
          </a:p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r>
              <a:rPr lang="el-GR" sz="2000" dirty="0"/>
              <a:t>Στόχος καλλιτεχνικής παιδείας </a:t>
            </a:r>
            <a:r>
              <a:rPr lang="el-GR" sz="2000" dirty="0" smtClean="0"/>
              <a:t>είναι  </a:t>
            </a:r>
            <a:r>
              <a:rPr lang="el-GR" sz="2000" dirty="0"/>
              <a:t>κοινωνικό μετασχηματισμός </a:t>
            </a:r>
            <a:r>
              <a:rPr lang="el-GR" sz="2000" dirty="0" smtClean="0"/>
              <a:t>και η </a:t>
            </a:r>
            <a:r>
              <a:rPr lang="el-GR" sz="2000" dirty="0"/>
              <a:t>ανοικοδόμηση κοινωνίας</a:t>
            </a:r>
            <a:r>
              <a:rPr lang="el-GR" sz="2000" dirty="0" smtClean="0"/>
              <a:t>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l-GR" sz="2000" dirty="0" smtClean="0"/>
              <a:t>Η </a:t>
            </a:r>
            <a:r>
              <a:rPr lang="el-GR" sz="2000" dirty="0"/>
              <a:t>τέχνη ως ένα μέσο για ένα </a:t>
            </a:r>
            <a:r>
              <a:rPr lang="el-GR" sz="2000" dirty="0" smtClean="0"/>
              <a:t>σκοπό, </a:t>
            </a:r>
            <a:r>
              <a:rPr lang="el-GR" sz="2000" dirty="0"/>
              <a:t>κυρίως κοινωνική </a:t>
            </a:r>
            <a:r>
              <a:rPr lang="el-GR" sz="2000" dirty="0" smtClean="0"/>
              <a:t>αλλαγή.</a:t>
            </a:r>
          </a:p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r>
              <a:rPr lang="el-GR" sz="2000" dirty="0"/>
              <a:t>Σήμερα: </a:t>
            </a:r>
            <a:endParaRPr lang="en-GB" sz="2000" dirty="0"/>
          </a:p>
          <a:p>
            <a:pPr marL="0" indent="0">
              <a:buNone/>
            </a:pPr>
            <a:r>
              <a:rPr lang="el-GR" sz="2000" dirty="0"/>
              <a:t>Κατανόηση </a:t>
            </a:r>
            <a:r>
              <a:rPr lang="el-GR" sz="2000" dirty="0" smtClean="0"/>
              <a:t>πολυπολιτισμικότητας,  </a:t>
            </a:r>
            <a:r>
              <a:rPr lang="el-GR" sz="2000" dirty="0"/>
              <a:t>ανασυγκρότηση κοινωνίας με πιο δίκαιο τρόπο (κοινωνική συνεργασία </a:t>
            </a:r>
            <a:r>
              <a:rPr lang="el-GR" sz="2000" dirty="0" smtClean="0"/>
              <a:t>και </a:t>
            </a:r>
            <a:r>
              <a:rPr lang="el-GR" sz="2000" dirty="0"/>
              <a:t>αειφόρος ανάπτυξη</a:t>
            </a:r>
            <a:r>
              <a:rPr lang="el-GR" sz="2000" dirty="0" smtClean="0"/>
              <a:t>).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98355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10. Η </a:t>
            </a:r>
            <a:r>
              <a:rPr lang="el-GR" sz="2000" dirty="0"/>
              <a:t>ΤΕΧΝΗ ΩΣ ΕΠΙΣΤΗΜΟΝΙΚΟΣ ΚΛΑΔΟΣ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n-GB" sz="2000" dirty="0" smtClean="0"/>
              <a:t>(Discipline </a:t>
            </a:r>
            <a:r>
              <a:rPr lang="en-GB" sz="2000" dirty="0"/>
              <a:t>Based Art </a:t>
            </a:r>
            <a:r>
              <a:rPr lang="en-GB" sz="2000" dirty="0" smtClean="0"/>
              <a:t>Education,</a:t>
            </a:r>
            <a:r>
              <a:rPr lang="el-GR" sz="2000" dirty="0" smtClean="0"/>
              <a:t> </a:t>
            </a:r>
            <a:r>
              <a:rPr lang="en-GB" sz="2000" dirty="0" smtClean="0"/>
              <a:t>DBAE)</a:t>
            </a:r>
            <a:endParaRPr lang="en-GB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416731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85" y="273050"/>
            <a:ext cx="4218095" cy="6200977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548680"/>
            <a:ext cx="4186808" cy="5577483"/>
          </a:xfrm>
        </p:spPr>
        <p:txBody>
          <a:bodyPr>
            <a:normAutofit lnSpcReduction="10000"/>
          </a:bodyPr>
          <a:lstStyle/>
          <a:p>
            <a:r>
              <a:rPr lang="el-GR" sz="2000" dirty="0" smtClean="0"/>
              <a:t>Καλλιτεχνική παιδεία είναι ένα ξεχωριστό </a:t>
            </a:r>
            <a:r>
              <a:rPr lang="el-GR" sz="2000" dirty="0"/>
              <a:t>πεδίο </a:t>
            </a:r>
            <a:r>
              <a:rPr lang="el-GR" sz="2000" dirty="0" smtClean="0"/>
              <a:t>γνώσεων </a:t>
            </a:r>
            <a:r>
              <a:rPr lang="el-GR" sz="2000" dirty="0"/>
              <a:t>ισάξιο με τα άλλα </a:t>
            </a:r>
            <a:r>
              <a:rPr lang="el-GR" sz="2000" dirty="0" smtClean="0"/>
              <a:t>μαθήματα. </a:t>
            </a:r>
          </a:p>
          <a:p>
            <a:endParaRPr lang="el-GR" sz="2000" dirty="0"/>
          </a:p>
          <a:p>
            <a:r>
              <a:rPr lang="el-GR" sz="2000" dirty="0"/>
              <a:t>Σ</a:t>
            </a:r>
            <a:r>
              <a:rPr lang="el-GR" sz="2000" dirty="0" smtClean="0"/>
              <a:t>υγκεκριμένη και </a:t>
            </a:r>
            <a:r>
              <a:rPr lang="el-GR" sz="2000" dirty="0"/>
              <a:t>οργανωμένη ύλη </a:t>
            </a:r>
          </a:p>
          <a:p>
            <a:endParaRPr lang="el-GR" sz="2000" dirty="0" smtClean="0"/>
          </a:p>
          <a:p>
            <a:r>
              <a:rPr lang="el-GR" sz="2000" dirty="0"/>
              <a:t>Δομή αναλυτικού προγράμματος (τι πρέπει να διδαχθεί και  πως).</a:t>
            </a:r>
          </a:p>
          <a:p>
            <a:endParaRPr lang="el-GR" sz="2000" dirty="0"/>
          </a:p>
          <a:p>
            <a:r>
              <a:rPr lang="el-GR" sz="2000" dirty="0" smtClean="0"/>
              <a:t>Μεθοδολογία </a:t>
            </a:r>
            <a:r>
              <a:rPr lang="el-GR" sz="2000" dirty="0"/>
              <a:t>διδασκαλίας </a:t>
            </a:r>
            <a:r>
              <a:rPr lang="el-GR" sz="2000" dirty="0" smtClean="0"/>
              <a:t>και </a:t>
            </a:r>
            <a:r>
              <a:rPr lang="el-GR" sz="2000" dirty="0"/>
              <a:t>αξιολόγηση. </a:t>
            </a:r>
          </a:p>
          <a:p>
            <a:endParaRPr lang="el-GR" sz="2000" dirty="0" smtClean="0"/>
          </a:p>
          <a:p>
            <a:r>
              <a:rPr lang="el-GR" sz="2000" dirty="0" smtClean="0"/>
              <a:t>Εποπτικό υλικό. </a:t>
            </a:r>
          </a:p>
          <a:p>
            <a:endParaRPr lang="el-GR" sz="2000" dirty="0"/>
          </a:p>
          <a:p>
            <a:r>
              <a:rPr lang="el-GR" dirty="0"/>
              <a:t>Βιβλίο Εικαστικών Α’ Ενιαίου Λυκείου, Εποπτικό υλικό για τον καθηγητή, κάρτες οδηγιών, τετράδιο δραστηριοτήτων μαθητή, Παιδαγωγικό Ινστιτούτο, 1999 </a:t>
            </a:r>
          </a:p>
        </p:txBody>
      </p:sp>
    </p:spTree>
    <p:extLst>
      <p:ext uri="{BB962C8B-B14F-4D97-AF65-F5344CB8AC3E}">
        <p14:creationId xmlns:p14="http://schemas.microsoft.com/office/powerpoint/2010/main" val="287383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84" y="273050"/>
            <a:ext cx="4950682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sz="2000" dirty="0"/>
              <a:t>Έμφαση σε μία πιο κριτική </a:t>
            </a:r>
            <a:r>
              <a:rPr lang="el-GR" sz="2000" dirty="0" smtClean="0"/>
              <a:t>και </a:t>
            </a:r>
            <a:r>
              <a:rPr lang="el-GR" sz="2000" dirty="0"/>
              <a:t>θεωρητική προσέγγιση της </a:t>
            </a:r>
            <a:r>
              <a:rPr lang="el-GR" sz="2000" dirty="0" smtClean="0"/>
              <a:t>τέχνης </a:t>
            </a:r>
            <a:r>
              <a:rPr lang="el-GR" sz="2000" dirty="0"/>
              <a:t>σε αντίθεση με </a:t>
            </a:r>
            <a:r>
              <a:rPr lang="el-GR" sz="2000" dirty="0" smtClean="0"/>
              <a:t>τα προηγούμενα μοντέλα. </a:t>
            </a:r>
          </a:p>
          <a:p>
            <a:endParaRPr lang="el-GR" sz="2000" dirty="0" smtClean="0"/>
          </a:p>
          <a:p>
            <a:endParaRPr lang="el-GR" sz="2000" dirty="0"/>
          </a:p>
          <a:p>
            <a:r>
              <a:rPr lang="el-GR" sz="2000" dirty="0"/>
              <a:t>Εκπαιδεύει το μελλοντικό θεατή έργων τέχνης και όχι τόσο τον μελλοντικό καλλιτέχνη.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977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19673" y="476672"/>
            <a:ext cx="55446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Τρεις βασικοί άξονες</a:t>
            </a:r>
            <a:r>
              <a:rPr lang="el-GR" dirty="0" smtClean="0"/>
              <a:t>:</a:t>
            </a:r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r>
              <a:rPr lang="el-GR" dirty="0" smtClean="0"/>
              <a:t> 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997183"/>
              </p:ext>
            </p:extLst>
          </p:nvPr>
        </p:nvGraphicFramePr>
        <p:xfrm>
          <a:off x="1115617" y="1124744"/>
          <a:ext cx="6984774" cy="4941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258"/>
                <a:gridCol w="2328258"/>
                <a:gridCol w="2328258"/>
              </a:tblGrid>
              <a:tr h="384993">
                <a:tc>
                  <a:txBody>
                    <a:bodyPr/>
                    <a:lstStyle/>
                    <a:p>
                      <a:r>
                        <a:rPr lang="el-GR" dirty="0" smtClean="0"/>
                        <a:t>Ιστορία της τέχνης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Πρακτική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Κριτική τέχνης</a:t>
                      </a:r>
                      <a:endParaRPr lang="en-GB" dirty="0"/>
                    </a:p>
                  </a:txBody>
                  <a:tcPr/>
                </a:tc>
              </a:tr>
              <a:tr h="2088456">
                <a:tc>
                  <a:txBody>
                    <a:bodyPr/>
                    <a:lstStyle/>
                    <a:p>
                      <a:r>
                        <a:rPr lang="el-GR" dirty="0" smtClean="0"/>
                        <a:t>Το έργο τέχνης στο ιστορικό του πλαίσιο.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Σύλληψη ιδέας, επιλογή διαδικασίας και εκτέλεση.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Ικανότητες</a:t>
                      </a:r>
                      <a:r>
                        <a:rPr lang="el-GR" baseline="0" dirty="0" smtClean="0"/>
                        <a:t> περιγραφής και ανάλυσης με σκοπό την καλλιέργεια κριτικών ικανοτήτων.</a:t>
                      </a:r>
                    </a:p>
                    <a:p>
                      <a:endParaRPr lang="el-GR" baseline="0" dirty="0" smtClean="0"/>
                    </a:p>
                    <a:p>
                      <a:endParaRPr lang="en-GB" dirty="0"/>
                    </a:p>
                  </a:txBody>
                  <a:tcPr/>
                </a:tc>
              </a:tr>
              <a:tr h="1518877">
                <a:tc>
                  <a:txBody>
                    <a:bodyPr/>
                    <a:lstStyle/>
                    <a:p>
                      <a:r>
                        <a:rPr lang="el-GR" dirty="0" smtClean="0"/>
                        <a:t>Συμβολική διάσταση έργων τέχνης διαφόρων</a:t>
                      </a:r>
                      <a:r>
                        <a:rPr lang="el-GR" baseline="0" dirty="0" smtClean="0"/>
                        <a:t> πολιτισμών.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Δημιουργία έργου με συμβολική και</a:t>
                      </a:r>
                      <a:r>
                        <a:rPr lang="el-GR" baseline="0" dirty="0" smtClean="0"/>
                        <a:t> εκφραστική διάσταση.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Ανάπτυξη ικανοτήτων ερμηνείας</a:t>
                      </a:r>
                      <a:r>
                        <a:rPr lang="el-GR" baseline="0" dirty="0" smtClean="0"/>
                        <a:t> συμβολικών στοιχείων.</a:t>
                      </a:r>
                      <a:r>
                        <a:rPr lang="el-GR" dirty="0" smtClean="0"/>
                        <a:t> </a:t>
                      </a:r>
                      <a:endParaRPr lang="en-GB" dirty="0"/>
                    </a:p>
                  </a:txBody>
                  <a:tcPr/>
                </a:tc>
              </a:tr>
              <a:tr h="949298">
                <a:tc>
                  <a:txBody>
                    <a:bodyPr/>
                    <a:lstStyle/>
                    <a:p>
                      <a:r>
                        <a:rPr lang="el-GR" dirty="0" smtClean="0"/>
                        <a:t>Προβολή συμβολισμών στην σημερινή εποχή.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Χρήση τεχνικής με επιδεξιότητα και πρωτοτυπία.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Διατύπωση προσωπικών προτιμήσεων. 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6614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92696"/>
            <a:ext cx="5111750" cy="493122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692696"/>
            <a:ext cx="3008313" cy="5433467"/>
          </a:xfrm>
        </p:spPr>
        <p:txBody>
          <a:bodyPr>
            <a:normAutofit/>
          </a:bodyPr>
          <a:lstStyle/>
          <a:p>
            <a:endParaRPr lang="el-GR" sz="2000" dirty="0" smtClean="0"/>
          </a:p>
          <a:p>
            <a:endParaRPr lang="el-GR" sz="2000" dirty="0"/>
          </a:p>
          <a:p>
            <a:endParaRPr lang="el-GR" sz="2000" dirty="0"/>
          </a:p>
          <a:p>
            <a:r>
              <a:rPr lang="el-GR" sz="2000" dirty="0" smtClean="0"/>
              <a:t>Συνδυασμός δύο τάσεων</a:t>
            </a:r>
          </a:p>
          <a:p>
            <a:endParaRPr lang="el-GR" sz="2000" dirty="0" smtClean="0"/>
          </a:p>
          <a:p>
            <a:r>
              <a:rPr lang="el-GR" sz="2000" dirty="0" smtClean="0"/>
              <a:t>Η ανάπτυξη του ατόμου μέσω της τέχνης είναι εξίσου σημαντική με το τι μαθαίνει αυτό </a:t>
            </a:r>
            <a:r>
              <a:rPr lang="el-GR" sz="2000" smtClean="0"/>
              <a:t>το άτομο για </a:t>
            </a:r>
            <a:r>
              <a:rPr lang="el-GR" sz="2000" dirty="0" smtClean="0"/>
              <a:t>την τέχνη.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30393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 smtClean="0"/>
              <a:t>11. ΜΟΝΤΕΛΟ </a:t>
            </a:r>
            <a:r>
              <a:rPr lang="el-GR" sz="2800" dirty="0"/>
              <a:t>ΔΙΑΘΕΜΑΤΙΚΗΣ ΠΡΟΣΕΓΓΙΣΗΣ (</a:t>
            </a:r>
            <a:r>
              <a:rPr lang="en-GB" sz="2800" dirty="0"/>
              <a:t>INTERGRATED CURRICULUM)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90" y="1600200"/>
            <a:ext cx="6089620" cy="4525963"/>
          </a:xfrm>
        </p:spPr>
      </p:pic>
    </p:spTree>
    <p:extLst>
      <p:ext uri="{BB962C8B-B14F-4D97-AF65-F5344CB8AC3E}">
        <p14:creationId xmlns:p14="http://schemas.microsoft.com/office/powerpoint/2010/main" val="1023422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Μ</a:t>
            </a:r>
            <a:r>
              <a:rPr lang="el-GR" sz="2000" dirty="0" smtClean="0"/>
              <a:t>αθηματικά και γεωμετρία σχεδιάζονται </a:t>
            </a:r>
            <a:r>
              <a:rPr lang="el-GR" sz="2000" dirty="0"/>
              <a:t>έτσι ώστε να χρησιμοποιήσουν στην διαδικασία μάθησης στοιχεία εικαστικών </a:t>
            </a:r>
            <a:r>
              <a:rPr lang="el-GR" sz="2000" dirty="0" smtClean="0"/>
              <a:t>τεχνών. </a:t>
            </a:r>
            <a:endParaRPr lang="en-GB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64904"/>
            <a:ext cx="4038600" cy="2873312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00808"/>
            <a:ext cx="2635810" cy="4525963"/>
          </a:xfrm>
        </p:spPr>
      </p:pic>
    </p:spTree>
    <p:extLst>
      <p:ext uri="{BB962C8B-B14F-4D97-AF65-F5344CB8AC3E}">
        <p14:creationId xmlns:p14="http://schemas.microsoft.com/office/powerpoint/2010/main" val="1626982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643731"/>
            <a:ext cx="5111750" cy="511175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sz="1800" dirty="0" smtClean="0"/>
              <a:t>Τα μαθηματικά </a:t>
            </a:r>
            <a:r>
              <a:rPr lang="el-GR" sz="1800" dirty="0"/>
              <a:t>χρησιμοποιούν στοιχεία </a:t>
            </a:r>
            <a:r>
              <a:rPr lang="el-GR" sz="1800" dirty="0" smtClean="0"/>
              <a:t>χειροτεχνίας.</a:t>
            </a:r>
          </a:p>
          <a:p>
            <a:endParaRPr lang="el-GR" sz="1800" dirty="0"/>
          </a:p>
          <a:p>
            <a:r>
              <a:rPr lang="el-GR" sz="1800" dirty="0" smtClean="0"/>
              <a:t>Ενοποίηση </a:t>
            </a:r>
            <a:r>
              <a:rPr lang="el-GR" sz="1800" dirty="0"/>
              <a:t>της γνωστικής διαδικασίας (κολλώ και μετρώ</a:t>
            </a:r>
            <a:r>
              <a:rPr lang="el-GR" sz="1800" dirty="0" smtClean="0"/>
              <a:t>) </a:t>
            </a:r>
            <a:r>
              <a:rPr lang="el-GR" sz="1800" dirty="0"/>
              <a:t>πιο κοντά στην πραγματικότητα </a:t>
            </a:r>
            <a:r>
              <a:rPr lang="el-GR" sz="1800" dirty="0" smtClean="0"/>
              <a:t>και </a:t>
            </a:r>
            <a:r>
              <a:rPr lang="el-GR" sz="1800" dirty="0"/>
              <a:t>ανάγκες καθημερινής </a:t>
            </a:r>
            <a:r>
              <a:rPr lang="el-GR" sz="1800" dirty="0" smtClean="0"/>
              <a:t>ζωής.</a:t>
            </a:r>
          </a:p>
          <a:p>
            <a:endParaRPr lang="el-GR" sz="1800" dirty="0"/>
          </a:p>
          <a:p>
            <a:r>
              <a:rPr lang="el-GR" sz="1800" dirty="0" smtClean="0"/>
              <a:t>Ολιστική και </a:t>
            </a:r>
            <a:r>
              <a:rPr lang="el-GR" sz="1800" dirty="0"/>
              <a:t>όχι </a:t>
            </a:r>
            <a:r>
              <a:rPr lang="el-GR" sz="1800" dirty="0" smtClean="0"/>
              <a:t>τμηματοποιημένη εμπειρία.</a:t>
            </a:r>
            <a:endParaRPr lang="el-GR" sz="1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502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7. Η </a:t>
            </a:r>
            <a:r>
              <a:rPr lang="el-GR" sz="2400" dirty="0"/>
              <a:t>ΤΕΧΝΗ ΣΤΗΝ ΚΑΘΗΜΕΡΙΝΗ ΖΩΗ</a:t>
            </a:r>
            <a:endParaRPr lang="en-GB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63" y="1600200"/>
            <a:ext cx="7331473" cy="4525963"/>
          </a:xfrm>
        </p:spPr>
      </p:pic>
    </p:spTree>
    <p:extLst>
      <p:ext uri="{BB962C8B-B14F-4D97-AF65-F5344CB8AC3E}">
        <p14:creationId xmlns:p14="http://schemas.microsoft.com/office/powerpoint/2010/main" val="2765625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r>
              <a:rPr lang="el-GR" sz="2000" dirty="0" smtClean="0"/>
              <a:t>Μάθηση αλφαβήτας με σωματική δραματοποίηση.</a:t>
            </a:r>
            <a:br>
              <a:rPr lang="el-GR" sz="2000" dirty="0" smtClean="0"/>
            </a:b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dirty="0"/>
              <a:t>Ε</a:t>
            </a:r>
            <a:r>
              <a:rPr lang="el-GR" sz="2000" dirty="0" smtClean="0"/>
              <a:t>πιστημονικοί κλάδοι </a:t>
            </a:r>
            <a:r>
              <a:rPr lang="el-GR" sz="2000" dirty="0"/>
              <a:t>χάνουν την αυτονομία τους </a:t>
            </a:r>
            <a:r>
              <a:rPr lang="el-GR" sz="2000" dirty="0" smtClean="0"/>
              <a:t>και </a:t>
            </a:r>
            <a:r>
              <a:rPr lang="el-GR" sz="2000" dirty="0"/>
              <a:t>συνδυάζονται για μία διαθεματική προσέγγιση της γνώσης γενικότερα</a:t>
            </a:r>
            <a:endParaRPr lang="en-GB" sz="2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40968"/>
            <a:ext cx="4038600" cy="246491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44824"/>
            <a:ext cx="2974553" cy="4525963"/>
          </a:xfrm>
        </p:spPr>
      </p:pic>
    </p:spTree>
    <p:extLst>
      <p:ext uri="{BB962C8B-B14F-4D97-AF65-F5344CB8AC3E}">
        <p14:creationId xmlns:p14="http://schemas.microsoft.com/office/powerpoint/2010/main" val="308752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el-GR" sz="2000" dirty="0"/>
              <a:t>Πιο ολιστική εμπειρία </a:t>
            </a:r>
            <a:r>
              <a:rPr lang="el-GR" sz="2000" dirty="0" smtClean="0"/>
              <a:t>και </a:t>
            </a:r>
            <a:r>
              <a:rPr lang="el-GR" sz="2000" dirty="0"/>
              <a:t>κατανόηση για τον μαθητή</a:t>
            </a:r>
            <a:r>
              <a:rPr lang="el-GR" sz="2000" dirty="0" smtClean="0"/>
              <a:t>.</a:t>
            </a:r>
            <a:br>
              <a:rPr lang="el-GR" sz="2000" dirty="0" smtClean="0"/>
            </a:br>
            <a:r>
              <a:rPr lang="el-GR" sz="2000" dirty="0"/>
              <a:t/>
            </a:r>
            <a:br>
              <a:rPr lang="el-GR" sz="2000" dirty="0"/>
            </a:br>
            <a:r>
              <a:rPr lang="el-GR" sz="2000" dirty="0" smtClean="0"/>
              <a:t>Η τέχνη </a:t>
            </a:r>
            <a:r>
              <a:rPr lang="el-GR" sz="2000" dirty="0"/>
              <a:t>από την φύση της προσφέρεται για παρόμοια προσέγγιση</a:t>
            </a:r>
            <a:r>
              <a:rPr lang="el-GR" sz="2000" dirty="0" smtClean="0"/>
              <a:t>.</a:t>
            </a:r>
            <a:r>
              <a:rPr lang="el-GR" sz="2000" dirty="0"/>
              <a:t/>
            </a:r>
            <a:br>
              <a:rPr lang="el-GR" sz="2000" dirty="0"/>
            </a:br>
            <a:r>
              <a:rPr lang="el-GR" sz="2000" dirty="0"/>
              <a:t>Μπορεί να διευκολύνει </a:t>
            </a:r>
            <a:r>
              <a:rPr lang="el-GR" sz="2000" dirty="0" smtClean="0"/>
              <a:t>και </a:t>
            </a:r>
            <a:r>
              <a:rPr lang="el-GR" sz="2000" dirty="0"/>
              <a:t>να εμπλουτίσει την μαθησιακή διαδικασία</a:t>
            </a:r>
            <a:r>
              <a:rPr lang="el-GR" sz="2000" dirty="0" smtClean="0"/>
              <a:t>.</a:t>
            </a:r>
            <a:endParaRPr lang="en-GB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060848"/>
            <a:ext cx="6682184" cy="4338935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13448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Μαθηματικά μέσω παραμυθιού και ζωγραφικής αποτύπωσης.</a:t>
            </a:r>
            <a:endParaRPr lang="en-GB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10" y="1600200"/>
            <a:ext cx="3829779" cy="452596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634859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Η ζωγραφική χρησιμοποιείται για την κατανόηση των μέσων μεταφοράς. </a:t>
            </a:r>
            <a:endParaRPr lang="en-GB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16" y="1600200"/>
            <a:ext cx="6327768" cy="4525963"/>
          </a:xfrm>
        </p:spPr>
      </p:pic>
    </p:spTree>
    <p:extLst>
      <p:ext uri="{BB962C8B-B14F-4D97-AF65-F5344CB8AC3E}">
        <p14:creationId xmlns:p14="http://schemas.microsoft.com/office/powerpoint/2010/main" val="170285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794" y="476672"/>
            <a:ext cx="4738151" cy="2664296"/>
          </a:xfr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457200" y="692696"/>
            <a:ext cx="3008313" cy="5433467"/>
          </a:xfrm>
        </p:spPr>
        <p:txBody>
          <a:bodyPr>
            <a:normAutofit/>
          </a:bodyPr>
          <a:lstStyle/>
          <a:p>
            <a:endParaRPr lang="el-GR" sz="2000" dirty="0" smtClean="0"/>
          </a:p>
          <a:p>
            <a:endParaRPr lang="el-GR" sz="2000" dirty="0"/>
          </a:p>
          <a:p>
            <a:r>
              <a:rPr lang="el-GR" sz="2000" dirty="0" smtClean="0"/>
              <a:t>Δύο περιπτώσεις:</a:t>
            </a:r>
          </a:p>
          <a:p>
            <a:r>
              <a:rPr lang="el-GR" sz="2000" dirty="0"/>
              <a:t>ζ</a:t>
            </a:r>
            <a:r>
              <a:rPr lang="el-GR" sz="2000" dirty="0" smtClean="0"/>
              <a:t>ωγραφικές </a:t>
            </a:r>
            <a:r>
              <a:rPr lang="el-GR" sz="2000" dirty="0"/>
              <a:t>αναπαραστάσεις εννοιών και ιστορικών προσώπων. </a:t>
            </a:r>
          </a:p>
          <a:p>
            <a:endParaRPr lang="el-GR" sz="2000" dirty="0" smtClean="0"/>
          </a:p>
          <a:p>
            <a:endParaRPr lang="el-GR" sz="2000" dirty="0"/>
          </a:p>
          <a:p>
            <a:r>
              <a:rPr lang="el-GR" sz="2000" dirty="0" smtClean="0"/>
              <a:t>Όπως σε όλα τα μοντέλα διδασκαλίας της τέχνης, παρατηρούμε λιγότερο ή περισσότερο εμπνευσμένους τρόπους εφαρμογής τους.</a:t>
            </a:r>
          </a:p>
          <a:p>
            <a:endParaRPr lang="el-GR" sz="2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56" y="3429000"/>
            <a:ext cx="4867941" cy="2736304"/>
          </a:xfrm>
        </p:spPr>
      </p:pic>
    </p:spTree>
    <p:extLst>
      <p:ext uri="{BB962C8B-B14F-4D97-AF65-F5344CB8AC3E}">
        <p14:creationId xmlns:p14="http://schemas.microsoft.com/office/powerpoint/2010/main" val="349095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ΜΕΛΕΤΗ ΤΟΥ ΟΠΤΙΚΟΥ </a:t>
            </a:r>
            <a:r>
              <a:rPr lang="el-GR" sz="2000" dirty="0" smtClean="0"/>
              <a:t>ΠΟΛΙΤΙΣΤΙΜΟΥ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l-GR" sz="2000" dirty="0" smtClean="0"/>
              <a:t>(</a:t>
            </a:r>
            <a:r>
              <a:rPr lang="el-GR" sz="2000" dirty="0"/>
              <a:t>VISUAL CULTURAL STUDIES).  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84784"/>
            <a:ext cx="6336704" cy="4582704"/>
          </a:xfrm>
        </p:spPr>
      </p:pic>
    </p:spTree>
    <p:extLst>
      <p:ext uri="{BB962C8B-B14F-4D97-AF65-F5344CB8AC3E}">
        <p14:creationId xmlns:p14="http://schemas.microsoft.com/office/powerpoint/2010/main" val="975711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404664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Δ</a:t>
            </a:r>
            <a:r>
              <a:rPr lang="el-GR" dirty="0" smtClean="0"/>
              <a:t>εν </a:t>
            </a:r>
            <a:r>
              <a:rPr lang="el-GR" dirty="0"/>
              <a:t>συμπεριλαμβάνει μόνο τις καλές </a:t>
            </a:r>
            <a:r>
              <a:rPr lang="el-GR" dirty="0" smtClean="0"/>
              <a:t>τέχνες, αλλά </a:t>
            </a:r>
            <a:r>
              <a:rPr lang="el-GR" dirty="0"/>
              <a:t>όλες τις μορφές οπτικής επικοινωνίας </a:t>
            </a:r>
            <a:r>
              <a:rPr lang="el-GR" dirty="0" smtClean="0"/>
              <a:t>και </a:t>
            </a:r>
            <a:r>
              <a:rPr lang="el-GR" dirty="0"/>
              <a:t>πληροφόρησης</a:t>
            </a:r>
            <a:endParaRPr lang="en-GB" dirty="0"/>
          </a:p>
        </p:txBody>
      </p:sp>
      <p:pic>
        <p:nvPicPr>
          <p:cNvPr id="1036" name="Picture 12" descr="C:\Users\Ourania\Ουρανία\ΑΚΤΟ\MA Art and Education\Ουρανία\Art Education\Μάθημα 5\Φωτογραφίες από σχολεία\Μοντέλα\Εικόν 055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90" y="1268758"/>
            <a:ext cx="3168352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Ourania\Ουρανία\ΑΚΤΟ\MA Art and Education\Ουρανία\Art Education\Μάθημα 5\Φωτογραφίες από σχολεία\Μοντέλα\Εικόν 055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59"/>
            <a:ext cx="3456384" cy="230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Ourania\Ουρανία\ΑΚΤΟ\MA Art and Education\Ουρανία\Art Education\Μάθημα 5\Φωτογραφίες από σχολεία\Μοντέλα\Εικόν 055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88036"/>
            <a:ext cx="3416597" cy="227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Ourania\Ουρανία\ΑΚΤΟ\MA Art and Education\Ουρανία\Art Education\Μάθημα 5\Φωτογραφίες από σχολεία\Μοντέλα\Εικόν 055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88036"/>
            <a:ext cx="3419672" cy="227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912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308078"/>
          </a:xfrm>
        </p:spPr>
        <p:txBody>
          <a:bodyPr>
            <a:normAutofit/>
          </a:bodyPr>
          <a:lstStyle/>
          <a:p>
            <a:r>
              <a:rPr lang="el-GR" b="0" dirty="0"/>
              <a:t>Η</a:t>
            </a:r>
            <a:r>
              <a:rPr lang="el-GR" b="0" dirty="0" smtClean="0"/>
              <a:t> </a:t>
            </a:r>
            <a:r>
              <a:rPr lang="el-GR" b="0" dirty="0"/>
              <a:t>δύναμη της εικόνας ως μέσου επικοινωνίας. </a:t>
            </a:r>
            <a:r>
              <a:rPr lang="el-GR" b="0" dirty="0" smtClean="0"/>
              <a:t/>
            </a:r>
            <a:br>
              <a:rPr lang="el-GR" b="0" dirty="0" smtClean="0"/>
            </a:br>
            <a:r>
              <a:rPr lang="el-GR" b="0" dirty="0"/>
              <a:t/>
            </a:r>
            <a:br>
              <a:rPr lang="el-GR" b="0" dirty="0"/>
            </a:br>
            <a:r>
              <a:rPr lang="el-GR" b="0" dirty="0" smtClean="0"/>
              <a:t/>
            </a:r>
            <a:br>
              <a:rPr lang="el-GR" b="0" dirty="0" smtClean="0"/>
            </a:br>
            <a:r>
              <a:rPr lang="el-GR" b="0" dirty="0" smtClean="0"/>
              <a:t/>
            </a:r>
            <a:br>
              <a:rPr lang="el-GR" b="0" dirty="0" smtClean="0"/>
            </a:br>
            <a:r>
              <a:rPr lang="el-GR" b="0" dirty="0"/>
              <a:t/>
            </a:r>
            <a:br>
              <a:rPr lang="el-GR" b="0" dirty="0"/>
            </a:br>
            <a:r>
              <a:rPr lang="el-GR" b="0" dirty="0"/>
              <a:t>Μορφώνει </a:t>
            </a:r>
            <a:r>
              <a:rPr lang="el-GR" sz="2000" b="0" dirty="0" smtClean="0"/>
              <a:t>και προετοιμάζει </a:t>
            </a:r>
            <a:r>
              <a:rPr lang="el-GR" sz="2000" b="0" dirty="0"/>
              <a:t>έναν θεατή </a:t>
            </a:r>
            <a:r>
              <a:rPr lang="el-GR" sz="2000" b="0" dirty="0" smtClean="0"/>
              <a:t>ευαισθητοποιημένο στην </a:t>
            </a:r>
            <a:r>
              <a:rPr lang="el-GR" sz="2000" b="0" dirty="0"/>
              <a:t>οπτική γλώσσα της </a:t>
            </a:r>
            <a:r>
              <a:rPr lang="el-GR" sz="2000" b="0" dirty="0" smtClean="0"/>
              <a:t>πληροφόρησης τεχνολογίας, </a:t>
            </a:r>
            <a:endParaRPr lang="en-GB" sz="2000" b="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180" y="273050"/>
            <a:ext cx="3513490" cy="5853113"/>
          </a:xfrm>
        </p:spPr>
      </p:pic>
    </p:spTree>
    <p:extLst>
      <p:ext uri="{BB962C8B-B14F-4D97-AF65-F5344CB8AC3E}">
        <p14:creationId xmlns:p14="http://schemas.microsoft.com/office/powerpoint/2010/main" val="1902011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Οπτικοποίηση συναισθημάτων</a:t>
            </a:r>
            <a:endParaRPr lang="en-GB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36612"/>
            <a:ext cx="7411492" cy="2964596"/>
          </a:xfrm>
        </p:spPr>
      </p:pic>
    </p:spTree>
    <p:extLst>
      <p:ext uri="{BB962C8B-B14F-4D97-AF65-F5344CB8AC3E}">
        <p14:creationId xmlns:p14="http://schemas.microsoft.com/office/powerpoint/2010/main" val="2418307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643731"/>
            <a:ext cx="5111750" cy="511175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sz="2000" dirty="0"/>
              <a:t>Οι εικόνες </a:t>
            </a:r>
            <a:r>
              <a:rPr lang="el-GR" sz="2000" dirty="0" smtClean="0"/>
              <a:t>είναι </a:t>
            </a:r>
            <a:r>
              <a:rPr lang="el-GR" sz="2000" dirty="0"/>
              <a:t>ένα κοινωνικό </a:t>
            </a:r>
            <a:r>
              <a:rPr lang="el-GR" sz="2000" dirty="0" smtClean="0"/>
              <a:t>εργαλείο</a:t>
            </a:r>
          </a:p>
          <a:p>
            <a:endParaRPr lang="el-GR" sz="2000" dirty="0"/>
          </a:p>
          <a:p>
            <a:pPr marL="457200" indent="-457200">
              <a:buAutoNum type="arabicPeriod"/>
            </a:pPr>
            <a:r>
              <a:rPr lang="el-GR" sz="2000" dirty="0" smtClean="0"/>
              <a:t>Διαμορφώνει </a:t>
            </a:r>
            <a:r>
              <a:rPr lang="el-GR" sz="2000" dirty="0"/>
              <a:t>την πολιτιστική μας ταυτότητα</a:t>
            </a:r>
            <a:r>
              <a:rPr lang="el-GR" sz="2000" dirty="0" smtClean="0"/>
              <a:t>.</a:t>
            </a:r>
          </a:p>
          <a:p>
            <a:pPr marL="457200" indent="-457200">
              <a:buAutoNum type="arabicPeriod"/>
            </a:pPr>
            <a:endParaRPr lang="en-GB" sz="2000" dirty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Ελέγχει </a:t>
            </a:r>
            <a:r>
              <a:rPr lang="el-GR" sz="2000" dirty="0"/>
              <a:t>το τρόπο που αντιλαμβανόμαστε τον εαυτό </a:t>
            </a:r>
            <a:r>
              <a:rPr lang="el-GR" sz="2000" dirty="0" smtClean="0"/>
              <a:t>μας.</a:t>
            </a:r>
            <a:endParaRPr lang="en-GB" sz="2000" dirty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3624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Κατασκευή πρακτικών </a:t>
            </a:r>
            <a:r>
              <a:rPr lang="el-GR" sz="2000" dirty="0"/>
              <a:t>ή </a:t>
            </a:r>
            <a:r>
              <a:rPr lang="el-GR" sz="2000" dirty="0" smtClean="0"/>
              <a:t>διακοσμητικών αντικειμένων με φτηνά υλικά</a:t>
            </a:r>
            <a:endParaRPr lang="en-GB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19439"/>
            <a:ext cx="4038600" cy="3287485"/>
          </a:xfrm>
        </p:spPr>
      </p:pic>
    </p:spTree>
    <p:extLst>
      <p:ext uri="{BB962C8B-B14F-4D97-AF65-F5344CB8AC3E}">
        <p14:creationId xmlns:p14="http://schemas.microsoft.com/office/powerpoint/2010/main" val="1856181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Ο </a:t>
            </a:r>
            <a:r>
              <a:rPr lang="el-GR" sz="2000" dirty="0" smtClean="0"/>
              <a:t>τρόπος </a:t>
            </a:r>
            <a:r>
              <a:rPr lang="el-GR" sz="2000" dirty="0"/>
              <a:t>που τα ΜΜΕ αναπαριστούν την </a:t>
            </a:r>
            <a:r>
              <a:rPr lang="el-GR" sz="2000" dirty="0" smtClean="0"/>
              <a:t>πραγματικότητα </a:t>
            </a:r>
            <a:r>
              <a:rPr lang="el-GR" sz="2000" dirty="0"/>
              <a:t>γίνεται θέμα έρευνας </a:t>
            </a:r>
            <a:r>
              <a:rPr lang="el-GR" sz="2000" dirty="0" smtClean="0"/>
              <a:t>και </a:t>
            </a:r>
            <a:r>
              <a:rPr lang="el-GR" sz="2000" dirty="0"/>
              <a:t>κριτικής εξέτασης στην τάξη. 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863" y="1600200"/>
            <a:ext cx="6600274" cy="4525963"/>
          </a:xfrm>
        </p:spPr>
      </p:pic>
    </p:spTree>
    <p:extLst>
      <p:ext uri="{BB962C8B-B14F-4D97-AF65-F5344CB8AC3E}">
        <p14:creationId xmlns:p14="http://schemas.microsoft.com/office/powerpoint/2010/main" val="62037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Διδασκαλία της τέχνης κοντύτερα </a:t>
            </a:r>
            <a:r>
              <a:rPr lang="el-GR" sz="2000" dirty="0"/>
              <a:t>στην καθημερινή πραγματικότητα </a:t>
            </a:r>
            <a:r>
              <a:rPr lang="el-GR" sz="2000" dirty="0" smtClean="0"/>
              <a:t> και  ανάγκες. </a:t>
            </a:r>
            <a:endParaRPr lang="en-GB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70857"/>
            <a:ext cx="4038600" cy="3584648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73" y="1600200"/>
            <a:ext cx="2853454" cy="4525963"/>
          </a:xfrm>
        </p:spPr>
      </p:pic>
    </p:spTree>
    <p:extLst>
      <p:ext uri="{BB962C8B-B14F-4D97-AF65-F5344CB8AC3E}">
        <p14:creationId xmlns:p14="http://schemas.microsoft.com/office/powerpoint/2010/main" val="2756502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Κριτική κοινωνικού </a:t>
            </a:r>
            <a:r>
              <a:rPr lang="el-GR" sz="2000" dirty="0" smtClean="0"/>
              <a:t>χαρακτήρα</a:t>
            </a:r>
            <a:br>
              <a:rPr lang="el-GR" sz="2000" dirty="0" smtClean="0"/>
            </a:br>
            <a:r>
              <a:rPr lang="el-GR" sz="2000" dirty="0"/>
              <a:t>	</a:t>
            </a:r>
            <a:br>
              <a:rPr lang="el-GR" sz="2000" dirty="0"/>
            </a:br>
            <a:r>
              <a:rPr lang="el-GR" sz="2000" dirty="0"/>
              <a:t>Διδασκαλία τέχνης αποκτά πιο κοινωνικό </a:t>
            </a:r>
            <a:r>
              <a:rPr lang="el-GR" sz="2000" dirty="0" smtClean="0"/>
              <a:t>πρόσωπο </a:t>
            </a:r>
            <a:endParaRPr lang="el-GR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20" y="1600200"/>
            <a:ext cx="3247960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165" y="1600200"/>
            <a:ext cx="2474670" cy="4525963"/>
          </a:xfrm>
        </p:spPr>
      </p:pic>
    </p:spTree>
    <p:extLst>
      <p:ext uri="{BB962C8B-B14F-4D97-AF65-F5344CB8AC3E}">
        <p14:creationId xmlns:p14="http://schemas.microsoft.com/office/powerpoint/2010/main" val="1353716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Οι μαθητευόμενοι μαθαίνουν να χρησιμοποιούν την εικόνα ως μέσο επικοινωνίας μηνυμάτων.</a:t>
            </a:r>
            <a:r>
              <a:rPr lang="el-GR" sz="2000" dirty="0"/>
              <a:t/>
            </a:r>
            <a:br>
              <a:rPr lang="el-GR" sz="2000" dirty="0"/>
            </a:br>
            <a:endParaRPr lang="en-GB" sz="2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44824"/>
            <a:ext cx="6252893" cy="4417694"/>
          </a:xfrm>
        </p:spPr>
      </p:pic>
    </p:spTree>
    <p:extLst>
      <p:ext uri="{BB962C8B-B14F-4D97-AF65-F5344CB8AC3E}">
        <p14:creationId xmlns:p14="http://schemas.microsoft.com/office/powerpoint/2010/main" val="788159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4167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683568" y="4941168"/>
            <a:ext cx="7776864" cy="1368152"/>
          </a:xfrm>
        </p:spPr>
        <p:txBody>
          <a:bodyPr>
            <a:normAutofit/>
          </a:bodyPr>
          <a:lstStyle/>
          <a:p>
            <a:pPr algn="ctr"/>
            <a:endParaRPr lang="el-GR" sz="2000" dirty="0" smtClean="0"/>
          </a:p>
          <a:p>
            <a:pPr algn="ctr"/>
            <a:r>
              <a:rPr lang="el-GR" sz="2000" dirty="0" smtClean="0"/>
              <a:t>Παρωδίες έργων τέχνης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02577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410" y="273050"/>
            <a:ext cx="4701029" cy="5853113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l-GR" sz="2000" dirty="0" smtClean="0"/>
          </a:p>
          <a:p>
            <a:endParaRPr lang="el-GR" sz="2000" dirty="0"/>
          </a:p>
          <a:p>
            <a:r>
              <a:rPr lang="el-GR" sz="2000" dirty="0" smtClean="0"/>
              <a:t>Εργασίες ταυτότητας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264140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95536" y="1340768"/>
            <a:ext cx="3008313" cy="4691063"/>
          </a:xfrm>
        </p:spPr>
        <p:txBody>
          <a:bodyPr>
            <a:normAutofit/>
          </a:bodyPr>
          <a:lstStyle/>
          <a:p>
            <a:r>
              <a:rPr lang="el-GR" sz="2000" dirty="0"/>
              <a:t>Κριτική = μειώνει το παιδευτικό ρόλο των αισθητικών ποιοτήτων του έργου τέχνης </a:t>
            </a:r>
            <a:endParaRPr lang="en-GB" sz="20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365" y="273050"/>
            <a:ext cx="4887120" cy="5853113"/>
          </a:xfrm>
        </p:spPr>
      </p:pic>
    </p:spTree>
    <p:extLst>
      <p:ext uri="{BB962C8B-B14F-4D97-AF65-F5344CB8AC3E}">
        <p14:creationId xmlns:p14="http://schemas.microsoft.com/office/powerpoint/2010/main" val="2645860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pPr algn="l"/>
            <a:r>
              <a:rPr lang="el-GR" sz="2000" dirty="0" smtClean="0"/>
              <a:t>Δεκαετία ‘40: οικονομική </a:t>
            </a:r>
            <a:r>
              <a:rPr lang="el-GR" sz="2000" dirty="0"/>
              <a:t>κρίση του </a:t>
            </a:r>
            <a:r>
              <a:rPr lang="el-GR" sz="2000" dirty="0" smtClean="0"/>
              <a:t>1930 και έμφαση στις κοινωνικές και  </a:t>
            </a:r>
            <a:r>
              <a:rPr lang="el-GR" sz="2000" dirty="0"/>
              <a:t>πρακτικές πλευρές της </a:t>
            </a:r>
            <a:r>
              <a:rPr lang="el-GR" sz="2000" dirty="0" smtClean="0"/>
              <a:t>τέχνης.</a:t>
            </a:r>
            <a:br>
              <a:rPr lang="el-GR" sz="2000" dirty="0" smtClean="0"/>
            </a:br>
            <a:r>
              <a:rPr lang="el-GR" sz="2000" dirty="0"/>
              <a:t/>
            </a:r>
            <a:br>
              <a:rPr lang="el-GR" sz="2000" dirty="0"/>
            </a:br>
            <a:r>
              <a:rPr lang="el-GR" sz="2000" dirty="0"/>
              <a:t>Σήμερα:  προσφορά στην </a:t>
            </a:r>
            <a:r>
              <a:rPr lang="el-GR" sz="2000" dirty="0" smtClean="0"/>
              <a:t>κοινωνία (οικολογία, </a:t>
            </a:r>
            <a:r>
              <a:rPr lang="el-GR" sz="2000" dirty="0"/>
              <a:t>αρχιτεκτονική ένα είδος δημιουργικής </a:t>
            </a:r>
            <a:r>
              <a:rPr lang="el-GR" sz="2000" dirty="0" smtClean="0"/>
              <a:t>απασχόλησης).</a:t>
            </a:r>
            <a:endParaRPr lang="en-GB" sz="2000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06" y="2287413"/>
            <a:ext cx="2957726" cy="4165923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20888"/>
            <a:ext cx="4038600" cy="3322536"/>
          </a:xfrm>
        </p:spPr>
      </p:pic>
    </p:spTree>
    <p:extLst>
      <p:ext uri="{BB962C8B-B14F-4D97-AF65-F5344CB8AC3E}">
        <p14:creationId xmlns:p14="http://schemas.microsoft.com/office/powerpoint/2010/main" val="3993990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el-GR" sz="2000" dirty="0" smtClean="0"/>
              <a:t>Η αρχιτεκτονική ως διαμόρφωση περιβάλλοντος</a:t>
            </a:r>
            <a:endParaRPr lang="en-GB" sz="2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49338"/>
            <a:ext cx="3312368" cy="248427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80728"/>
            <a:ext cx="3376642" cy="2532482"/>
          </a:xfrm>
        </p:spPr>
      </p:pic>
      <p:pic>
        <p:nvPicPr>
          <p:cNvPr id="2050" name="Picture 2" descr="C:\Users\Ourania\Ουρανία\ΑΚΤΟ\MA Art and Education\Ουρανία\Art Education\Μάθημα 4\Φωτογραφίες από σχολεία\Κοινωνικός ρόλος τέχνης\μακέτα πόλης\DSC013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93296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urania\Ουρανία\ΑΚΤΟ\MA Art and Education\Ουρανία\Art Education\Μάθημα 4\Φωτογραφίες από σχολεία\Κοινωνικός ρόλος τέχνης\μακέτα πόλης\DSC013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44446"/>
            <a:ext cx="3528392" cy="245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91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8. ΚΟΙΝΩΝΙΚΟ </a:t>
            </a:r>
            <a:r>
              <a:rPr lang="el-GR" sz="2000" dirty="0"/>
              <a:t>ΜΟΝΤΕΛΟ </a:t>
            </a:r>
            <a:r>
              <a:rPr lang="el-GR" sz="2000" dirty="0" smtClean="0"/>
              <a:t>ΔΙΔΑΚΤΙΚΗΣ </a:t>
            </a:r>
            <a:r>
              <a:rPr lang="el-GR" sz="2000" dirty="0"/>
              <a:t>ΤΗΣ ΤΕΧΝΗΣ</a:t>
            </a:r>
            <a:endParaRPr lang="en-GB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43" y="1600200"/>
            <a:ext cx="7311914" cy="4525963"/>
          </a:xfrm>
        </p:spPr>
      </p:pic>
    </p:spTree>
    <p:extLst>
      <p:ext uri="{BB962C8B-B14F-4D97-AF65-F5344CB8AC3E}">
        <p14:creationId xmlns:p14="http://schemas.microsoft.com/office/powerpoint/2010/main" val="15988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Πολιτιστικές </a:t>
            </a:r>
            <a:r>
              <a:rPr lang="el-GR" sz="2000" dirty="0"/>
              <a:t>δραστηριότητες μέσα αλλά και έξω από το </a:t>
            </a:r>
            <a:r>
              <a:rPr lang="el-GR" sz="2000" dirty="0" smtClean="0"/>
              <a:t>σχολείο.</a:t>
            </a:r>
            <a:br>
              <a:rPr lang="el-GR" sz="2000" dirty="0" smtClean="0"/>
            </a:b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dirty="0" smtClean="0"/>
              <a:t>Αντίληψη του εαυτού ως μέλος </a:t>
            </a:r>
            <a:r>
              <a:rPr lang="el-GR" sz="2000" dirty="0"/>
              <a:t>μίας </a:t>
            </a:r>
            <a:r>
              <a:rPr lang="el-GR" sz="2000" dirty="0" smtClean="0"/>
              <a:t>ομάδας.</a:t>
            </a:r>
            <a:endParaRPr lang="en-GB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50" y="1600200"/>
            <a:ext cx="3322899" cy="452596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465" y="1600200"/>
            <a:ext cx="3628070" cy="4525963"/>
          </a:xfrm>
        </p:spPr>
      </p:pic>
    </p:spTree>
    <p:extLst>
      <p:ext uri="{BB962C8B-B14F-4D97-AF65-F5344CB8AC3E}">
        <p14:creationId xmlns:p14="http://schemas.microsoft.com/office/powerpoint/2010/main" val="373424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Σύνδεση </a:t>
            </a:r>
            <a:r>
              <a:rPr lang="el-GR" sz="2000" dirty="0"/>
              <a:t>του </a:t>
            </a:r>
            <a:r>
              <a:rPr lang="el-GR" sz="2000" dirty="0" smtClean="0"/>
              <a:t>καλλιτεχνήματος </a:t>
            </a:r>
            <a:r>
              <a:rPr lang="el-GR" sz="2000" dirty="0"/>
              <a:t>με το συγκεκριμένο κοινωνικό </a:t>
            </a:r>
            <a:r>
              <a:rPr lang="el-GR" sz="2000" dirty="0" smtClean="0"/>
              <a:t>περιβάλλον, </a:t>
            </a:r>
            <a:r>
              <a:rPr lang="el-GR" sz="2000" dirty="0"/>
              <a:t>την ιστορία </a:t>
            </a:r>
            <a:r>
              <a:rPr lang="el-GR" sz="2000" dirty="0" smtClean="0"/>
              <a:t>και </a:t>
            </a:r>
            <a:r>
              <a:rPr lang="el-GR" sz="2000" dirty="0"/>
              <a:t>τον πολιτισμό του.</a:t>
            </a:r>
            <a:endParaRPr lang="en-GB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935" y="1600200"/>
            <a:ext cx="2683130" cy="4525963"/>
          </a:xfrm>
        </p:spPr>
      </p:pic>
    </p:spTree>
    <p:extLst>
      <p:ext uri="{BB962C8B-B14F-4D97-AF65-F5344CB8AC3E}">
        <p14:creationId xmlns:p14="http://schemas.microsoft.com/office/powerpoint/2010/main" val="59898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19"/>
          <a:stretch>
            <a:fillRect/>
          </a:stretch>
        </p:blipFill>
        <p:spPr>
          <a:xfrm>
            <a:off x="1835696" y="332656"/>
            <a:ext cx="5184576" cy="3888432"/>
          </a:xfr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539552" y="4365104"/>
            <a:ext cx="7992888" cy="1807096"/>
          </a:xfrm>
        </p:spPr>
        <p:txBody>
          <a:bodyPr>
            <a:normAutofit/>
          </a:bodyPr>
          <a:lstStyle/>
          <a:p>
            <a:r>
              <a:rPr lang="el-GR" dirty="0"/>
              <a:t>“Οι τέχνες στο </a:t>
            </a:r>
            <a:r>
              <a:rPr lang="el-GR" dirty="0" smtClean="0"/>
              <a:t>σχολείο”: η </a:t>
            </a:r>
            <a:r>
              <a:rPr lang="el-GR" dirty="0"/>
              <a:t>τέχνη </a:t>
            </a:r>
            <a:r>
              <a:rPr lang="el-GR" dirty="0" smtClean="0"/>
              <a:t>παύει </a:t>
            </a:r>
            <a:r>
              <a:rPr lang="el-GR" dirty="0"/>
              <a:t>να είναι προσωπική </a:t>
            </a:r>
            <a:r>
              <a:rPr lang="el-GR" dirty="0" smtClean="0"/>
              <a:t>υπόθεση, αλλά μία </a:t>
            </a:r>
            <a:r>
              <a:rPr lang="el-GR" dirty="0"/>
              <a:t>συλλογική ανθρώπινη εμπειρία συνδεδεμένη με την υπόλοιπη δραστηριότητα και ζωή. </a:t>
            </a:r>
          </a:p>
          <a:p>
            <a:endParaRPr lang="el-GR" dirty="0"/>
          </a:p>
          <a:p>
            <a:r>
              <a:rPr lang="el-GR" dirty="0"/>
              <a:t>Το μάθημα των καλλιτεχνικών συνδυάζεται με το σχεδιασμό άλλων μαθημάτων με στόχο τα πραγματικά προβλήματα ζωής. </a:t>
            </a:r>
            <a:endParaRPr lang="el-GR" dirty="0" smtClean="0"/>
          </a:p>
          <a:p>
            <a:endParaRPr lang="el-GR" dirty="0"/>
          </a:p>
          <a:p>
            <a:r>
              <a:rPr lang="el-GR" dirty="0"/>
              <a:t>Κ</a:t>
            </a:r>
            <a:r>
              <a:rPr lang="el-GR" dirty="0" smtClean="0"/>
              <a:t>αλλιτέχνες επιστρατεύονται και </a:t>
            </a:r>
            <a:r>
              <a:rPr lang="el-GR" dirty="0"/>
              <a:t>συμμετέχουν ενεργά στο σχολικό πρόγραμμα.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731006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626</Words>
  <Application>Microsoft Office PowerPoint</Application>
  <PresentationFormat>On-screen Show (4:3)</PresentationFormat>
  <Paragraphs>104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Θέμα του Office</vt:lpstr>
      <vt:lpstr>ΜΟΝΤΕΛΑ ΔΙΔΑΚΤΙΚΗΣ ΤΗΣ ΤΕΧΝΗΣ 2</vt:lpstr>
      <vt:lpstr>7. Η ΤΕΧΝΗ ΣΤΗΝ ΚΑΘΗΜΕΡΙΝΗ ΖΩΗ</vt:lpstr>
      <vt:lpstr>Κατασκευή πρακτικών ή διακοσμητικών αντικειμένων με φτηνά υλικά</vt:lpstr>
      <vt:lpstr>Δεκαετία ‘40: οικονομική κρίση του 1930 και έμφαση στις κοινωνικές και  πρακτικές πλευρές της τέχνης.  Σήμερα:  προσφορά στην κοινωνία (οικολογία, αρχιτεκτονική ένα είδος δημιουργικής απασχόλησης).</vt:lpstr>
      <vt:lpstr>Η αρχιτεκτονική ως διαμόρφωση περιβάλλοντος</vt:lpstr>
      <vt:lpstr>8. ΚΟΙΝΩΝΙΚΟ ΜΟΝΤΕΛΟ ΔΙΔΑΚΤΙΚΗΣ ΤΗΣ ΤΕΧΝΗΣ</vt:lpstr>
      <vt:lpstr>Πολιτιστικές δραστηριότητες μέσα αλλά και έξω από το σχολείο.  Αντίληψη του εαυτού ως μέλος μίας ομάδας.</vt:lpstr>
      <vt:lpstr>Σύνδεση του καλλιτεχνήματος με το συγκεκριμένο κοινωνικό περιβάλλον, την ιστορία και τον πολιτισμό του.</vt:lpstr>
      <vt:lpstr>PowerPoint Presentation</vt:lpstr>
      <vt:lpstr>9. ΑΝΟΙΚΟΔΟΜΙΚΟ ΜΟΝΤΕΛΟ Η ΕΚΠΑΙΔΕΥΣΗ ΜΕΣΩ ΤΗΣ ΤΕΧΝΗΣ</vt:lpstr>
      <vt:lpstr>PowerPoint Presentation</vt:lpstr>
      <vt:lpstr>10. Η ΤΕΧΝΗ ΩΣ ΕΠΙΣΤΗΜΟΝΙΚΟΣ ΚΛΑΔΟΣ  (Discipline Based Art Education, DBAE)</vt:lpstr>
      <vt:lpstr>PowerPoint Presentation</vt:lpstr>
      <vt:lpstr>PowerPoint Presentation</vt:lpstr>
      <vt:lpstr>PowerPoint Presentation</vt:lpstr>
      <vt:lpstr>PowerPoint Presentation</vt:lpstr>
      <vt:lpstr>11. ΜΟΝΤΕΛΟ ΔΙΑΘΕΜΑΤΙΚΗΣ ΠΡΟΣΕΓΓΙΣΗΣ (INTERGRATED CURRICULUM)</vt:lpstr>
      <vt:lpstr>Μαθηματικά και γεωμετρία σχεδιάζονται έτσι ώστε να χρησιμοποιήσουν στην διαδικασία μάθησης στοιχεία εικαστικών τεχνών. </vt:lpstr>
      <vt:lpstr>PowerPoint Presentation</vt:lpstr>
      <vt:lpstr>Μάθηση αλφαβήτας με σωματική δραματοποίηση.  Επιστημονικοί κλάδοι χάνουν την αυτονομία τους και συνδυάζονται για μία διαθεματική προσέγγιση της γνώσης γενικότερα</vt:lpstr>
      <vt:lpstr>Πιο ολιστική εμπειρία και κατανόηση για τον μαθητή.  Η τέχνη από την φύση της προσφέρεται για παρόμοια προσέγγιση. Μπορεί να διευκολύνει και να εμπλουτίσει την μαθησιακή διαδικασία.</vt:lpstr>
      <vt:lpstr>Μαθηματικά μέσω παραμυθιού και ζωγραφικής αποτύπωσης.</vt:lpstr>
      <vt:lpstr>Η ζωγραφική χρησιμοποιείται για την κατανόηση των μέσων μεταφοράς. </vt:lpstr>
      <vt:lpstr>PowerPoint Presentation</vt:lpstr>
      <vt:lpstr>ΜΕΛΕΤΗ ΤΟΥ ΟΠΤΙΚΟΥ ΠΟΛΙΤΙΣΤΙΜΟΥ  (VISUAL CULTURAL STUDIES).   </vt:lpstr>
      <vt:lpstr>PowerPoint Presentation</vt:lpstr>
      <vt:lpstr>Η δύναμη της εικόνας ως μέσου επικοινωνίας.      Μορφώνει και προετοιμάζει έναν θεατή ευαισθητοποιημένο στην οπτική γλώσσα της πληροφόρησης τεχνολογίας, </vt:lpstr>
      <vt:lpstr>Οπτικοποίηση συναισθημάτων</vt:lpstr>
      <vt:lpstr>PowerPoint Presentation</vt:lpstr>
      <vt:lpstr>Ο τρόπος που τα ΜΜΕ αναπαριστούν την πραγματικότητα γίνεται θέμα έρευνας και κριτικής εξέτασης στην τάξη.  </vt:lpstr>
      <vt:lpstr>Διδασκαλία της τέχνης κοντύτερα στην καθημερινή πραγματικότητα  και  ανάγκες. </vt:lpstr>
      <vt:lpstr>Κριτική κοινωνικού χαρακτήρα   Διδασκαλία τέχνης αποκτά πιο κοινωνικό πρόσωπο </vt:lpstr>
      <vt:lpstr>Οι μαθητευόμενοι μαθαίνουν να χρησιμοποιούν την εικόνα ως μέσο επικοινωνίας μηνυμάτων.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9. ΑΝΟΙΚΟΔΟΜΙΚΟ ΜΟΝΤΕΛΟ Η ΕΚΠΑΙΔΕΥΣΗ ΜΕΣΩ ΤΗΣ ΤΕΧΝΗΣ</dc:title>
  <dc:creator>Ourania</dc:creator>
  <cp:lastModifiedBy>Ourania</cp:lastModifiedBy>
  <cp:revision>41</cp:revision>
  <dcterms:created xsi:type="dcterms:W3CDTF">2020-03-26T08:32:44Z</dcterms:created>
  <dcterms:modified xsi:type="dcterms:W3CDTF">2021-03-17T19:12:36Z</dcterms:modified>
</cp:coreProperties>
</file>