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7" r:id="rId3"/>
    <p:sldId id="268" r:id="rId4"/>
    <p:sldId id="259" r:id="rId5"/>
    <p:sldId id="260" r:id="rId6"/>
    <p:sldId id="262" r:id="rId7"/>
    <p:sldId id="263" r:id="rId8"/>
    <p:sldId id="265" r:id="rId9"/>
    <p:sldId id="300" r:id="rId10"/>
    <p:sldId id="266" r:id="rId11"/>
    <p:sldId id="261" r:id="rId12"/>
    <p:sldId id="264" r:id="rId13"/>
    <p:sldId id="269" r:id="rId14"/>
    <p:sldId id="270" r:id="rId15"/>
    <p:sldId id="314" r:id="rId16"/>
    <p:sldId id="271" r:id="rId17"/>
    <p:sldId id="272" r:id="rId18"/>
    <p:sldId id="273" r:id="rId19"/>
    <p:sldId id="274" r:id="rId20"/>
    <p:sldId id="315" r:id="rId21"/>
    <p:sldId id="275" r:id="rId22"/>
    <p:sldId id="276"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316" r:id="rId38"/>
    <p:sldId id="292" r:id="rId39"/>
    <p:sldId id="293" r:id="rId40"/>
    <p:sldId id="294" r:id="rId41"/>
    <p:sldId id="317" r:id="rId42"/>
    <p:sldId id="346" r:id="rId43"/>
    <p:sldId id="295" r:id="rId44"/>
    <p:sldId id="296" r:id="rId45"/>
    <p:sldId id="297" r:id="rId46"/>
    <p:sldId id="298" r:id="rId47"/>
    <p:sldId id="299" r:id="rId48"/>
    <p:sldId id="310" r:id="rId49"/>
    <p:sldId id="311" r:id="rId50"/>
    <p:sldId id="301" r:id="rId51"/>
    <p:sldId id="302" r:id="rId52"/>
    <p:sldId id="303" r:id="rId53"/>
    <p:sldId id="304" r:id="rId54"/>
    <p:sldId id="312" r:id="rId55"/>
    <p:sldId id="313" r:id="rId56"/>
    <p:sldId id="307" r:id="rId57"/>
    <p:sldId id="308" r:id="rId58"/>
    <p:sldId id="309" r:id="rId59"/>
    <p:sldId id="318" r:id="rId60"/>
    <p:sldId id="319" r:id="rId61"/>
    <p:sldId id="320" r:id="rId62"/>
    <p:sldId id="321" r:id="rId63"/>
    <p:sldId id="322" r:id="rId64"/>
    <p:sldId id="323" r:id="rId65"/>
    <p:sldId id="324" r:id="rId66"/>
    <p:sldId id="325" r:id="rId67"/>
    <p:sldId id="329" r:id="rId68"/>
    <p:sldId id="326" r:id="rId69"/>
    <p:sldId id="328" r:id="rId70"/>
    <p:sldId id="330" r:id="rId71"/>
    <p:sldId id="331" r:id="rId72"/>
    <p:sldId id="332" r:id="rId73"/>
    <p:sldId id="334" r:id="rId74"/>
    <p:sldId id="333" r:id="rId75"/>
    <p:sldId id="335" r:id="rId76"/>
    <p:sldId id="336" r:id="rId77"/>
    <p:sldId id="337" r:id="rId78"/>
    <p:sldId id="338" r:id="rId79"/>
    <p:sldId id="339" r:id="rId80"/>
    <p:sldId id="340" r:id="rId81"/>
    <p:sldId id="341" r:id="rId82"/>
    <p:sldId id="344" r:id="rId83"/>
    <p:sldId id="342" r:id="rId84"/>
    <p:sldId id="343" r:id="rId85"/>
    <p:sldId id="347" r:id="rId86"/>
    <p:sldId id="345" r:id="rId87"/>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4673" autoAdjust="0"/>
  </p:normalViewPr>
  <p:slideViewPr>
    <p:cSldViewPr>
      <p:cViewPr varScale="1">
        <p:scale>
          <a:sx n="69" d="100"/>
          <a:sy n="69" d="100"/>
        </p:scale>
        <p:origin x="-1398"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lvl1pPr>
              <a:defRPr/>
            </a:lvl1pPr>
          </a:lstStyle>
          <a:p>
            <a:pPr>
              <a:defRPr/>
            </a:pPr>
            <a:fld id="{75AADD11-DBD8-4355-9739-CC15AD4AEF1E}" type="datetimeFigureOut">
              <a:rPr lang="el-GR"/>
              <a:pPr>
                <a:defRPr/>
              </a:pPr>
              <a:t>31/10/2017</a:t>
            </a:fld>
            <a:endParaRPr lang="el-GR" dirty="0"/>
          </a:p>
        </p:txBody>
      </p:sp>
      <p:sp>
        <p:nvSpPr>
          <p:cNvPr id="5" name="4 - Θέση υποσέλιδου"/>
          <p:cNvSpPr>
            <a:spLocks noGrp="1"/>
          </p:cNvSpPr>
          <p:nvPr>
            <p:ph type="ftr" sz="quarter" idx="11"/>
          </p:nvPr>
        </p:nvSpPr>
        <p:spPr/>
        <p:txBody>
          <a:bodyPr/>
          <a:lstStyle>
            <a:lvl1pPr>
              <a:defRPr/>
            </a:lvl1pPr>
          </a:lstStyle>
          <a:p>
            <a:pPr>
              <a:defRPr/>
            </a:pPr>
            <a:endParaRPr lang="el-GR" dirty="0"/>
          </a:p>
        </p:txBody>
      </p:sp>
      <p:sp>
        <p:nvSpPr>
          <p:cNvPr id="6" name="5 - Θέση αριθμού διαφάνειας"/>
          <p:cNvSpPr>
            <a:spLocks noGrp="1"/>
          </p:cNvSpPr>
          <p:nvPr>
            <p:ph type="sldNum" sz="quarter" idx="12"/>
          </p:nvPr>
        </p:nvSpPr>
        <p:spPr/>
        <p:txBody>
          <a:bodyPr/>
          <a:lstStyle>
            <a:lvl1pPr>
              <a:defRPr/>
            </a:lvl1pPr>
          </a:lstStyle>
          <a:p>
            <a:pPr>
              <a:defRPr/>
            </a:pPr>
            <a:fld id="{69D81D11-C785-4515-B61E-79DCC49721BC}" type="slidenum">
              <a:rPr lang="el-GR"/>
              <a:pPr>
                <a:defRPr/>
              </a:pPr>
              <a:t>‹#›</a:t>
            </a:fld>
            <a:endParaRPr lang="el-G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pPr>
              <a:defRPr/>
            </a:pPr>
            <a:fld id="{7FE1FB2E-AE4B-433B-BACB-BD368B18359D}" type="datetimeFigureOut">
              <a:rPr lang="el-GR"/>
              <a:pPr>
                <a:defRPr/>
              </a:pPr>
              <a:t>31/10/2017</a:t>
            </a:fld>
            <a:endParaRPr lang="el-GR" dirty="0"/>
          </a:p>
        </p:txBody>
      </p:sp>
      <p:sp>
        <p:nvSpPr>
          <p:cNvPr id="5" name="4 - Θέση υποσέλιδου"/>
          <p:cNvSpPr>
            <a:spLocks noGrp="1"/>
          </p:cNvSpPr>
          <p:nvPr>
            <p:ph type="ftr" sz="quarter" idx="11"/>
          </p:nvPr>
        </p:nvSpPr>
        <p:spPr/>
        <p:txBody>
          <a:bodyPr/>
          <a:lstStyle>
            <a:lvl1pPr>
              <a:defRPr/>
            </a:lvl1pPr>
          </a:lstStyle>
          <a:p>
            <a:pPr>
              <a:defRPr/>
            </a:pPr>
            <a:endParaRPr lang="el-GR" dirty="0"/>
          </a:p>
        </p:txBody>
      </p:sp>
      <p:sp>
        <p:nvSpPr>
          <p:cNvPr id="6" name="5 - Θέση αριθμού διαφάνειας"/>
          <p:cNvSpPr>
            <a:spLocks noGrp="1"/>
          </p:cNvSpPr>
          <p:nvPr>
            <p:ph type="sldNum" sz="quarter" idx="12"/>
          </p:nvPr>
        </p:nvSpPr>
        <p:spPr/>
        <p:txBody>
          <a:bodyPr/>
          <a:lstStyle>
            <a:lvl1pPr>
              <a:defRPr/>
            </a:lvl1pPr>
          </a:lstStyle>
          <a:p>
            <a:pPr>
              <a:defRPr/>
            </a:pPr>
            <a:fld id="{86999CD7-4DFF-41E4-8F60-1557BAA06BB1}" type="slidenum">
              <a:rPr lang="el-GR"/>
              <a:pPr>
                <a:defRPr/>
              </a:pPr>
              <a:t>‹#›</a:t>
            </a:fld>
            <a:endParaRPr lang="el-G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pPr>
              <a:defRPr/>
            </a:pPr>
            <a:fld id="{71B78844-9616-44C5-A2E5-608698B97D7C}" type="datetimeFigureOut">
              <a:rPr lang="el-GR"/>
              <a:pPr>
                <a:defRPr/>
              </a:pPr>
              <a:t>31/10/2017</a:t>
            </a:fld>
            <a:endParaRPr lang="el-GR" dirty="0"/>
          </a:p>
        </p:txBody>
      </p:sp>
      <p:sp>
        <p:nvSpPr>
          <p:cNvPr id="5" name="4 - Θέση υποσέλιδου"/>
          <p:cNvSpPr>
            <a:spLocks noGrp="1"/>
          </p:cNvSpPr>
          <p:nvPr>
            <p:ph type="ftr" sz="quarter" idx="11"/>
          </p:nvPr>
        </p:nvSpPr>
        <p:spPr/>
        <p:txBody>
          <a:bodyPr/>
          <a:lstStyle>
            <a:lvl1pPr>
              <a:defRPr/>
            </a:lvl1pPr>
          </a:lstStyle>
          <a:p>
            <a:pPr>
              <a:defRPr/>
            </a:pPr>
            <a:endParaRPr lang="el-GR" dirty="0"/>
          </a:p>
        </p:txBody>
      </p:sp>
      <p:sp>
        <p:nvSpPr>
          <p:cNvPr id="6" name="5 - Θέση αριθμού διαφάνειας"/>
          <p:cNvSpPr>
            <a:spLocks noGrp="1"/>
          </p:cNvSpPr>
          <p:nvPr>
            <p:ph type="sldNum" sz="quarter" idx="12"/>
          </p:nvPr>
        </p:nvSpPr>
        <p:spPr/>
        <p:txBody>
          <a:bodyPr/>
          <a:lstStyle>
            <a:lvl1pPr>
              <a:defRPr/>
            </a:lvl1pPr>
          </a:lstStyle>
          <a:p>
            <a:pPr>
              <a:defRPr/>
            </a:pPr>
            <a:fld id="{E7EBC0B3-41C2-45A2-9C1A-D562D6BD0EDE}" type="slidenum">
              <a:rPr lang="el-GR"/>
              <a:pPr>
                <a:defRPr/>
              </a:pPr>
              <a:t>‹#›</a:t>
            </a:fld>
            <a:endParaRPr lang="el-G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l-G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p:cNvSpPr>
            <a:spLocks noGrp="1"/>
          </p:cNvSpPr>
          <p:nvPr>
            <p:ph type="dt" sz="half" idx="10"/>
          </p:nvPr>
        </p:nvSpPr>
        <p:spPr>
          <a:xfrm>
            <a:off x="457200" y="6356350"/>
            <a:ext cx="2133600" cy="365125"/>
          </a:xfrm>
        </p:spPr>
        <p:txBody>
          <a:bodyPr/>
          <a:lstStyle>
            <a:lvl1pPr>
              <a:defRPr/>
            </a:lvl1pPr>
          </a:lstStyle>
          <a:p>
            <a:pPr>
              <a:defRPr/>
            </a:pPr>
            <a:fld id="{F4FA7216-DA3D-47B1-8A42-8AC8CDE8C58C}" type="datetimeFigureOut">
              <a:rPr lang="el-GR"/>
              <a:pPr>
                <a:defRPr/>
              </a:pPr>
              <a:t>31/10/2017</a:t>
            </a:fld>
            <a:endParaRPr lang="el-GR" dirty="0"/>
          </a:p>
        </p:txBody>
      </p:sp>
      <p:sp>
        <p:nvSpPr>
          <p:cNvPr id="6" name="Footer Placeholder 5"/>
          <p:cNvSpPr>
            <a:spLocks noGrp="1"/>
          </p:cNvSpPr>
          <p:nvPr>
            <p:ph type="ftr" sz="quarter" idx="11"/>
          </p:nvPr>
        </p:nvSpPr>
        <p:spPr>
          <a:xfrm>
            <a:off x="3124200" y="6356350"/>
            <a:ext cx="2895600" cy="365125"/>
          </a:xfrm>
        </p:spPr>
        <p:txBody>
          <a:bodyPr/>
          <a:lstStyle>
            <a:lvl1pPr>
              <a:defRPr/>
            </a:lvl1pPr>
          </a:lstStyle>
          <a:p>
            <a:pPr>
              <a:defRPr/>
            </a:pPr>
            <a:endParaRPr lang="el-GR" dirty="0"/>
          </a:p>
        </p:txBody>
      </p:sp>
      <p:sp>
        <p:nvSpPr>
          <p:cNvPr id="7" name="Slide Number Placeholder 6"/>
          <p:cNvSpPr>
            <a:spLocks noGrp="1"/>
          </p:cNvSpPr>
          <p:nvPr>
            <p:ph type="sldNum" sz="quarter" idx="12"/>
          </p:nvPr>
        </p:nvSpPr>
        <p:spPr>
          <a:xfrm>
            <a:off x="6553200" y="6356350"/>
            <a:ext cx="2133600" cy="365125"/>
          </a:xfrm>
        </p:spPr>
        <p:txBody>
          <a:bodyPr/>
          <a:lstStyle>
            <a:lvl1pPr>
              <a:defRPr/>
            </a:lvl1pPr>
          </a:lstStyle>
          <a:p>
            <a:pPr>
              <a:defRPr/>
            </a:pPr>
            <a:fld id="{AF346B90-8C53-43FE-9B7B-E56A86B779D1}" type="slidenum">
              <a:rPr lang="el-GR"/>
              <a:pPr>
                <a:defRPr/>
              </a:pPr>
              <a:t>‹#›</a:t>
            </a:fld>
            <a:endParaRPr lang="el-G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pPr>
              <a:defRPr/>
            </a:pPr>
            <a:fld id="{28257B12-85CB-42A5-A13D-69857565E061}" type="datetimeFigureOut">
              <a:rPr lang="el-GR"/>
              <a:pPr>
                <a:defRPr/>
              </a:pPr>
              <a:t>31/10/2017</a:t>
            </a:fld>
            <a:endParaRPr lang="el-GR" dirty="0"/>
          </a:p>
        </p:txBody>
      </p:sp>
      <p:sp>
        <p:nvSpPr>
          <p:cNvPr id="5" name="4 - Θέση υποσέλιδου"/>
          <p:cNvSpPr>
            <a:spLocks noGrp="1"/>
          </p:cNvSpPr>
          <p:nvPr>
            <p:ph type="ftr" sz="quarter" idx="11"/>
          </p:nvPr>
        </p:nvSpPr>
        <p:spPr/>
        <p:txBody>
          <a:bodyPr/>
          <a:lstStyle>
            <a:lvl1pPr>
              <a:defRPr/>
            </a:lvl1pPr>
          </a:lstStyle>
          <a:p>
            <a:pPr>
              <a:defRPr/>
            </a:pPr>
            <a:endParaRPr lang="el-GR" dirty="0"/>
          </a:p>
        </p:txBody>
      </p:sp>
      <p:sp>
        <p:nvSpPr>
          <p:cNvPr id="6" name="5 - Θέση αριθμού διαφάνειας"/>
          <p:cNvSpPr>
            <a:spLocks noGrp="1"/>
          </p:cNvSpPr>
          <p:nvPr>
            <p:ph type="sldNum" sz="quarter" idx="12"/>
          </p:nvPr>
        </p:nvSpPr>
        <p:spPr/>
        <p:txBody>
          <a:bodyPr/>
          <a:lstStyle>
            <a:lvl1pPr>
              <a:defRPr/>
            </a:lvl1pPr>
          </a:lstStyle>
          <a:p>
            <a:pPr>
              <a:defRPr/>
            </a:pPr>
            <a:fld id="{CCBF5E87-7381-465C-8826-D3BF9D4707B3}" type="slidenum">
              <a:rPr lang="el-GR"/>
              <a:pPr>
                <a:defRPr/>
              </a:pPr>
              <a:t>‹#›</a:t>
            </a:fld>
            <a:endParaRPr lang="el-G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lvl1pPr>
              <a:defRPr/>
            </a:lvl1pPr>
          </a:lstStyle>
          <a:p>
            <a:pPr>
              <a:defRPr/>
            </a:pPr>
            <a:fld id="{9D48CA07-4C2C-4AA1-93CA-DA26C0BF0794}" type="datetimeFigureOut">
              <a:rPr lang="el-GR"/>
              <a:pPr>
                <a:defRPr/>
              </a:pPr>
              <a:t>31/10/2017</a:t>
            </a:fld>
            <a:endParaRPr lang="el-GR" dirty="0"/>
          </a:p>
        </p:txBody>
      </p:sp>
      <p:sp>
        <p:nvSpPr>
          <p:cNvPr id="5" name="4 - Θέση υποσέλιδου"/>
          <p:cNvSpPr>
            <a:spLocks noGrp="1"/>
          </p:cNvSpPr>
          <p:nvPr>
            <p:ph type="ftr" sz="quarter" idx="11"/>
          </p:nvPr>
        </p:nvSpPr>
        <p:spPr/>
        <p:txBody>
          <a:bodyPr/>
          <a:lstStyle>
            <a:lvl1pPr>
              <a:defRPr/>
            </a:lvl1pPr>
          </a:lstStyle>
          <a:p>
            <a:pPr>
              <a:defRPr/>
            </a:pPr>
            <a:endParaRPr lang="el-GR" dirty="0"/>
          </a:p>
        </p:txBody>
      </p:sp>
      <p:sp>
        <p:nvSpPr>
          <p:cNvPr id="6" name="5 - Θέση αριθμού διαφάνειας"/>
          <p:cNvSpPr>
            <a:spLocks noGrp="1"/>
          </p:cNvSpPr>
          <p:nvPr>
            <p:ph type="sldNum" sz="quarter" idx="12"/>
          </p:nvPr>
        </p:nvSpPr>
        <p:spPr/>
        <p:txBody>
          <a:bodyPr/>
          <a:lstStyle>
            <a:lvl1pPr>
              <a:defRPr/>
            </a:lvl1pPr>
          </a:lstStyle>
          <a:p>
            <a:pPr>
              <a:defRPr/>
            </a:pPr>
            <a:fld id="{706A7BEC-6203-42C9-9011-808AB1992709}" type="slidenum">
              <a:rPr lang="el-GR"/>
              <a:pPr>
                <a:defRPr/>
              </a:pPr>
              <a:t>‹#›</a:t>
            </a:fld>
            <a:endParaRPr lang="el-G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3 - Θέση ημερομηνίας"/>
          <p:cNvSpPr>
            <a:spLocks noGrp="1"/>
          </p:cNvSpPr>
          <p:nvPr>
            <p:ph type="dt" sz="half" idx="10"/>
          </p:nvPr>
        </p:nvSpPr>
        <p:spPr/>
        <p:txBody>
          <a:bodyPr/>
          <a:lstStyle>
            <a:lvl1pPr>
              <a:defRPr/>
            </a:lvl1pPr>
          </a:lstStyle>
          <a:p>
            <a:pPr>
              <a:defRPr/>
            </a:pPr>
            <a:fld id="{676D3C66-082F-4A71-94E4-8EB74BED7BD3}" type="datetimeFigureOut">
              <a:rPr lang="el-GR"/>
              <a:pPr>
                <a:defRPr/>
              </a:pPr>
              <a:t>31/10/2017</a:t>
            </a:fld>
            <a:endParaRPr lang="el-GR" dirty="0"/>
          </a:p>
        </p:txBody>
      </p:sp>
      <p:sp>
        <p:nvSpPr>
          <p:cNvPr id="6" name="4 - Θέση υποσέλιδου"/>
          <p:cNvSpPr>
            <a:spLocks noGrp="1"/>
          </p:cNvSpPr>
          <p:nvPr>
            <p:ph type="ftr" sz="quarter" idx="11"/>
          </p:nvPr>
        </p:nvSpPr>
        <p:spPr/>
        <p:txBody>
          <a:bodyPr/>
          <a:lstStyle>
            <a:lvl1pPr>
              <a:defRPr/>
            </a:lvl1pPr>
          </a:lstStyle>
          <a:p>
            <a:pPr>
              <a:defRPr/>
            </a:pPr>
            <a:endParaRPr lang="el-GR" dirty="0"/>
          </a:p>
        </p:txBody>
      </p:sp>
      <p:sp>
        <p:nvSpPr>
          <p:cNvPr id="7" name="5 - Θέση αριθμού διαφάνειας"/>
          <p:cNvSpPr>
            <a:spLocks noGrp="1"/>
          </p:cNvSpPr>
          <p:nvPr>
            <p:ph type="sldNum" sz="quarter" idx="12"/>
          </p:nvPr>
        </p:nvSpPr>
        <p:spPr/>
        <p:txBody>
          <a:bodyPr/>
          <a:lstStyle>
            <a:lvl1pPr>
              <a:defRPr/>
            </a:lvl1pPr>
          </a:lstStyle>
          <a:p>
            <a:pPr>
              <a:defRPr/>
            </a:pPr>
            <a:fld id="{5CCF9E87-4E2C-4D2C-AC93-3C3A760F6C2B}" type="slidenum">
              <a:rPr lang="el-GR"/>
              <a:pPr>
                <a:defRPr/>
              </a:pPr>
              <a:t>‹#›</a:t>
            </a:fld>
            <a:endParaRPr lang="el-G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3 - Θέση ημερομηνίας"/>
          <p:cNvSpPr>
            <a:spLocks noGrp="1"/>
          </p:cNvSpPr>
          <p:nvPr>
            <p:ph type="dt" sz="half" idx="10"/>
          </p:nvPr>
        </p:nvSpPr>
        <p:spPr/>
        <p:txBody>
          <a:bodyPr/>
          <a:lstStyle>
            <a:lvl1pPr>
              <a:defRPr/>
            </a:lvl1pPr>
          </a:lstStyle>
          <a:p>
            <a:pPr>
              <a:defRPr/>
            </a:pPr>
            <a:fld id="{859A9D43-165F-4794-A12B-BD66118B0286}" type="datetimeFigureOut">
              <a:rPr lang="el-GR"/>
              <a:pPr>
                <a:defRPr/>
              </a:pPr>
              <a:t>31/10/2017</a:t>
            </a:fld>
            <a:endParaRPr lang="el-GR" dirty="0"/>
          </a:p>
        </p:txBody>
      </p:sp>
      <p:sp>
        <p:nvSpPr>
          <p:cNvPr id="8" name="4 - Θέση υποσέλιδου"/>
          <p:cNvSpPr>
            <a:spLocks noGrp="1"/>
          </p:cNvSpPr>
          <p:nvPr>
            <p:ph type="ftr" sz="quarter" idx="11"/>
          </p:nvPr>
        </p:nvSpPr>
        <p:spPr/>
        <p:txBody>
          <a:bodyPr/>
          <a:lstStyle>
            <a:lvl1pPr>
              <a:defRPr/>
            </a:lvl1pPr>
          </a:lstStyle>
          <a:p>
            <a:pPr>
              <a:defRPr/>
            </a:pPr>
            <a:endParaRPr lang="el-GR" dirty="0"/>
          </a:p>
        </p:txBody>
      </p:sp>
      <p:sp>
        <p:nvSpPr>
          <p:cNvPr id="9" name="5 - Θέση αριθμού διαφάνειας"/>
          <p:cNvSpPr>
            <a:spLocks noGrp="1"/>
          </p:cNvSpPr>
          <p:nvPr>
            <p:ph type="sldNum" sz="quarter" idx="12"/>
          </p:nvPr>
        </p:nvSpPr>
        <p:spPr/>
        <p:txBody>
          <a:bodyPr/>
          <a:lstStyle>
            <a:lvl1pPr>
              <a:defRPr/>
            </a:lvl1pPr>
          </a:lstStyle>
          <a:p>
            <a:pPr>
              <a:defRPr/>
            </a:pPr>
            <a:fld id="{2F1FC386-5D84-4633-94EC-919BC0F00A3C}" type="slidenum">
              <a:rPr lang="el-GR"/>
              <a:pPr>
                <a:defRPr/>
              </a:pPr>
              <a:t>‹#›</a:t>
            </a:fld>
            <a:endParaRPr lang="el-G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3 - Θέση ημερομηνίας"/>
          <p:cNvSpPr>
            <a:spLocks noGrp="1"/>
          </p:cNvSpPr>
          <p:nvPr>
            <p:ph type="dt" sz="half" idx="10"/>
          </p:nvPr>
        </p:nvSpPr>
        <p:spPr/>
        <p:txBody>
          <a:bodyPr/>
          <a:lstStyle>
            <a:lvl1pPr>
              <a:defRPr/>
            </a:lvl1pPr>
          </a:lstStyle>
          <a:p>
            <a:pPr>
              <a:defRPr/>
            </a:pPr>
            <a:fld id="{E81ED00A-C6A0-4E8F-825A-767C1CB4D6C8}" type="datetimeFigureOut">
              <a:rPr lang="el-GR"/>
              <a:pPr>
                <a:defRPr/>
              </a:pPr>
              <a:t>31/10/2017</a:t>
            </a:fld>
            <a:endParaRPr lang="el-GR" dirty="0"/>
          </a:p>
        </p:txBody>
      </p:sp>
      <p:sp>
        <p:nvSpPr>
          <p:cNvPr id="4" name="4 - Θέση υποσέλιδου"/>
          <p:cNvSpPr>
            <a:spLocks noGrp="1"/>
          </p:cNvSpPr>
          <p:nvPr>
            <p:ph type="ftr" sz="quarter" idx="11"/>
          </p:nvPr>
        </p:nvSpPr>
        <p:spPr/>
        <p:txBody>
          <a:bodyPr/>
          <a:lstStyle>
            <a:lvl1pPr>
              <a:defRPr/>
            </a:lvl1pPr>
          </a:lstStyle>
          <a:p>
            <a:pPr>
              <a:defRPr/>
            </a:pPr>
            <a:endParaRPr lang="el-GR" dirty="0"/>
          </a:p>
        </p:txBody>
      </p:sp>
      <p:sp>
        <p:nvSpPr>
          <p:cNvPr id="5" name="5 - Θέση αριθμού διαφάνειας"/>
          <p:cNvSpPr>
            <a:spLocks noGrp="1"/>
          </p:cNvSpPr>
          <p:nvPr>
            <p:ph type="sldNum" sz="quarter" idx="12"/>
          </p:nvPr>
        </p:nvSpPr>
        <p:spPr/>
        <p:txBody>
          <a:bodyPr/>
          <a:lstStyle>
            <a:lvl1pPr>
              <a:defRPr/>
            </a:lvl1pPr>
          </a:lstStyle>
          <a:p>
            <a:pPr>
              <a:defRPr/>
            </a:pPr>
            <a:fld id="{15D8E858-B678-4C19-A920-DFE367EA5D8B}" type="slidenum">
              <a:rPr lang="el-GR"/>
              <a:pPr>
                <a:defRPr/>
              </a:pPr>
              <a:t>‹#›</a:t>
            </a:fld>
            <a:endParaRPr lang="el-G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3 - Θέση ημερομηνίας"/>
          <p:cNvSpPr>
            <a:spLocks noGrp="1"/>
          </p:cNvSpPr>
          <p:nvPr>
            <p:ph type="dt" sz="half" idx="10"/>
          </p:nvPr>
        </p:nvSpPr>
        <p:spPr/>
        <p:txBody>
          <a:bodyPr/>
          <a:lstStyle>
            <a:lvl1pPr>
              <a:defRPr/>
            </a:lvl1pPr>
          </a:lstStyle>
          <a:p>
            <a:pPr>
              <a:defRPr/>
            </a:pPr>
            <a:fld id="{47A924E7-13A0-4489-BAE2-CECECDDBAE13}" type="datetimeFigureOut">
              <a:rPr lang="el-GR"/>
              <a:pPr>
                <a:defRPr/>
              </a:pPr>
              <a:t>31/10/2017</a:t>
            </a:fld>
            <a:endParaRPr lang="el-GR" dirty="0"/>
          </a:p>
        </p:txBody>
      </p:sp>
      <p:sp>
        <p:nvSpPr>
          <p:cNvPr id="3" name="4 - Θέση υποσέλιδου"/>
          <p:cNvSpPr>
            <a:spLocks noGrp="1"/>
          </p:cNvSpPr>
          <p:nvPr>
            <p:ph type="ftr" sz="quarter" idx="11"/>
          </p:nvPr>
        </p:nvSpPr>
        <p:spPr/>
        <p:txBody>
          <a:bodyPr/>
          <a:lstStyle>
            <a:lvl1pPr>
              <a:defRPr/>
            </a:lvl1pPr>
          </a:lstStyle>
          <a:p>
            <a:pPr>
              <a:defRPr/>
            </a:pPr>
            <a:endParaRPr lang="el-GR" dirty="0"/>
          </a:p>
        </p:txBody>
      </p:sp>
      <p:sp>
        <p:nvSpPr>
          <p:cNvPr id="4" name="5 - Θέση αριθμού διαφάνειας"/>
          <p:cNvSpPr>
            <a:spLocks noGrp="1"/>
          </p:cNvSpPr>
          <p:nvPr>
            <p:ph type="sldNum" sz="quarter" idx="12"/>
          </p:nvPr>
        </p:nvSpPr>
        <p:spPr/>
        <p:txBody>
          <a:bodyPr/>
          <a:lstStyle>
            <a:lvl1pPr>
              <a:defRPr/>
            </a:lvl1pPr>
          </a:lstStyle>
          <a:p>
            <a:pPr>
              <a:defRPr/>
            </a:pPr>
            <a:fld id="{4DB938CB-B0F4-4819-8687-B7ED06025EE9}" type="slidenum">
              <a:rPr lang="el-GR"/>
              <a:pPr>
                <a:defRPr/>
              </a:pPr>
              <a:t>‹#›</a:t>
            </a:fld>
            <a:endParaRPr lang="el-G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3 - Θέση ημερομηνίας"/>
          <p:cNvSpPr>
            <a:spLocks noGrp="1"/>
          </p:cNvSpPr>
          <p:nvPr>
            <p:ph type="dt" sz="half" idx="10"/>
          </p:nvPr>
        </p:nvSpPr>
        <p:spPr/>
        <p:txBody>
          <a:bodyPr/>
          <a:lstStyle>
            <a:lvl1pPr>
              <a:defRPr/>
            </a:lvl1pPr>
          </a:lstStyle>
          <a:p>
            <a:pPr>
              <a:defRPr/>
            </a:pPr>
            <a:fld id="{0BADDC74-685E-432F-A354-D001EE938184}" type="datetimeFigureOut">
              <a:rPr lang="el-GR"/>
              <a:pPr>
                <a:defRPr/>
              </a:pPr>
              <a:t>31/10/2017</a:t>
            </a:fld>
            <a:endParaRPr lang="el-GR" dirty="0"/>
          </a:p>
        </p:txBody>
      </p:sp>
      <p:sp>
        <p:nvSpPr>
          <p:cNvPr id="6" name="4 - Θέση υποσέλιδου"/>
          <p:cNvSpPr>
            <a:spLocks noGrp="1"/>
          </p:cNvSpPr>
          <p:nvPr>
            <p:ph type="ftr" sz="quarter" idx="11"/>
          </p:nvPr>
        </p:nvSpPr>
        <p:spPr/>
        <p:txBody>
          <a:bodyPr/>
          <a:lstStyle>
            <a:lvl1pPr>
              <a:defRPr/>
            </a:lvl1pPr>
          </a:lstStyle>
          <a:p>
            <a:pPr>
              <a:defRPr/>
            </a:pPr>
            <a:endParaRPr lang="el-GR" dirty="0"/>
          </a:p>
        </p:txBody>
      </p:sp>
      <p:sp>
        <p:nvSpPr>
          <p:cNvPr id="7" name="5 - Θέση αριθμού διαφάνειας"/>
          <p:cNvSpPr>
            <a:spLocks noGrp="1"/>
          </p:cNvSpPr>
          <p:nvPr>
            <p:ph type="sldNum" sz="quarter" idx="12"/>
          </p:nvPr>
        </p:nvSpPr>
        <p:spPr/>
        <p:txBody>
          <a:bodyPr/>
          <a:lstStyle>
            <a:lvl1pPr>
              <a:defRPr/>
            </a:lvl1pPr>
          </a:lstStyle>
          <a:p>
            <a:pPr>
              <a:defRPr/>
            </a:pPr>
            <a:fld id="{9D886FCE-AC9A-42EF-B180-10E97CA48CAE}" type="slidenum">
              <a:rPr lang="el-GR"/>
              <a:pPr>
                <a:defRPr/>
              </a:pPr>
              <a:t>‹#›</a:t>
            </a:fld>
            <a:endParaRPr lang="el-G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dirty="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3 - Θέση ημερομηνίας"/>
          <p:cNvSpPr>
            <a:spLocks noGrp="1"/>
          </p:cNvSpPr>
          <p:nvPr>
            <p:ph type="dt" sz="half" idx="10"/>
          </p:nvPr>
        </p:nvSpPr>
        <p:spPr/>
        <p:txBody>
          <a:bodyPr/>
          <a:lstStyle>
            <a:lvl1pPr>
              <a:defRPr/>
            </a:lvl1pPr>
          </a:lstStyle>
          <a:p>
            <a:pPr>
              <a:defRPr/>
            </a:pPr>
            <a:fld id="{746112E7-2401-4484-B689-CF700384B427}" type="datetimeFigureOut">
              <a:rPr lang="el-GR"/>
              <a:pPr>
                <a:defRPr/>
              </a:pPr>
              <a:t>31/10/2017</a:t>
            </a:fld>
            <a:endParaRPr lang="el-GR" dirty="0"/>
          </a:p>
        </p:txBody>
      </p:sp>
      <p:sp>
        <p:nvSpPr>
          <p:cNvPr id="6" name="4 - Θέση υποσέλιδου"/>
          <p:cNvSpPr>
            <a:spLocks noGrp="1"/>
          </p:cNvSpPr>
          <p:nvPr>
            <p:ph type="ftr" sz="quarter" idx="11"/>
          </p:nvPr>
        </p:nvSpPr>
        <p:spPr/>
        <p:txBody>
          <a:bodyPr/>
          <a:lstStyle>
            <a:lvl1pPr>
              <a:defRPr/>
            </a:lvl1pPr>
          </a:lstStyle>
          <a:p>
            <a:pPr>
              <a:defRPr/>
            </a:pPr>
            <a:endParaRPr lang="el-GR" dirty="0"/>
          </a:p>
        </p:txBody>
      </p:sp>
      <p:sp>
        <p:nvSpPr>
          <p:cNvPr id="7" name="5 - Θέση αριθμού διαφάνειας"/>
          <p:cNvSpPr>
            <a:spLocks noGrp="1"/>
          </p:cNvSpPr>
          <p:nvPr>
            <p:ph type="sldNum" sz="quarter" idx="12"/>
          </p:nvPr>
        </p:nvSpPr>
        <p:spPr/>
        <p:txBody>
          <a:bodyPr/>
          <a:lstStyle>
            <a:lvl1pPr>
              <a:defRPr/>
            </a:lvl1pPr>
          </a:lstStyle>
          <a:p>
            <a:pPr>
              <a:defRPr/>
            </a:pPr>
            <a:fld id="{245B29E8-BB2D-4D3D-9F13-F1A6F870DEB4}" type="slidenum">
              <a:rPr lang="el-GR"/>
              <a:pPr>
                <a:defRPr/>
              </a:pPr>
              <a:t>‹#›</a:t>
            </a:fld>
            <a:endParaRPr lang="el-G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1 - Θέση τίτλου"/>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Kλικ για επεξεργασία του τίτλου</a:t>
            </a:r>
          </a:p>
        </p:txBody>
      </p:sp>
      <p:sp>
        <p:nvSpPr>
          <p:cNvPr id="1027" name="2 - Θέση κειμένου"/>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9FCE49EF-CEAD-4152-8108-67051003B5CE}" type="datetimeFigureOut">
              <a:rPr lang="el-GR"/>
              <a:pPr>
                <a:defRPr/>
              </a:pPr>
              <a:t>31/10/2017</a:t>
            </a:fld>
            <a:endParaRPr lang="el-GR" dirty="0"/>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defRPr>
            </a:lvl1pPr>
          </a:lstStyle>
          <a:p>
            <a:pPr>
              <a:defRPr/>
            </a:pPr>
            <a:endParaRPr lang="el-GR" dirty="0"/>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F6196992-A7E0-4F99-8055-00B8219ED3FC}" type="slidenum">
              <a:rPr lang="el-GR"/>
              <a:pPr>
                <a:defRPr/>
              </a:pPr>
              <a:t>‹#›</a:t>
            </a:fld>
            <a:endParaRPr lang="el-G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1557338"/>
            <a:ext cx="7772400" cy="2043112"/>
          </a:xfrm>
        </p:spPr>
        <p:txBody>
          <a:bodyPr rtlCol="0">
            <a:normAutofit fontScale="90000"/>
          </a:bodyPr>
          <a:lstStyle/>
          <a:p>
            <a:pPr fontAlgn="auto">
              <a:spcAft>
                <a:spcPts val="0"/>
              </a:spcAft>
              <a:defRPr/>
            </a:pPr>
            <a:r>
              <a:rPr lang="el-GR" b="1" u="sng" dirty="0"/>
              <a:t>Ο ΡΟΛΟΣ ΤΟΥ ΕΚΠΑΙΔΕΥΤΙΚΟΥ  </a:t>
            </a:r>
            <a:br>
              <a:rPr lang="el-GR" b="1" u="sng" dirty="0"/>
            </a:br>
            <a:r>
              <a:rPr lang="el-GR" b="1" u="sng" dirty="0"/>
              <a:t>ΚΑΘΟΔΗΓΗΣΗ ΚΑΛΛΙΤΕΧΝΙΚΗΣ ΔΗΜΙΟΥΡΓΙΑΣ </a:t>
            </a:r>
            <a:br>
              <a:rPr lang="el-GR" b="1" u="sng" dirty="0"/>
            </a:br>
            <a:endParaRPr lang="el-GR" dirty="0"/>
          </a:p>
        </p:txBody>
      </p:sp>
      <p:sp>
        <p:nvSpPr>
          <p:cNvPr id="3" name="2 - Υπότιτλος"/>
          <p:cNvSpPr>
            <a:spLocks noGrp="1"/>
          </p:cNvSpPr>
          <p:nvPr>
            <p:ph type="subTitle" idx="1"/>
          </p:nvPr>
        </p:nvSpPr>
        <p:spPr/>
        <p:txBody>
          <a:bodyPr rtlCol="0">
            <a:normAutofit/>
          </a:bodyPr>
          <a:lstStyle/>
          <a:p>
            <a:pPr fontAlgn="auto">
              <a:spcAft>
                <a:spcPts val="0"/>
              </a:spcAft>
              <a:buFont typeface="Arial" pitchFamily="34" charset="0"/>
              <a:buNone/>
              <a:defRPr/>
            </a:pPr>
            <a:r>
              <a:rPr lang="el-GR" b="1" u="sng" dirty="0" smtClean="0">
                <a:solidFill>
                  <a:srgbClr val="0070C0"/>
                </a:solidFill>
              </a:rPr>
              <a:t>(Τσάπμαν κεφάλαια 6 - 7- 8 ).</a:t>
            </a:r>
            <a:endParaRPr lang="el-GR" dirty="0">
              <a:solidFill>
                <a:srgbClr val="0070C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κειμένου"/>
          <p:cNvSpPr>
            <a:spLocks noGrp="1"/>
          </p:cNvSpPr>
          <p:nvPr>
            <p:ph type="body" sz="half" idx="2"/>
          </p:nvPr>
        </p:nvSpPr>
        <p:spPr>
          <a:xfrm>
            <a:off x="457200" y="404813"/>
            <a:ext cx="4546600" cy="5721350"/>
          </a:xfrm>
        </p:spPr>
        <p:txBody>
          <a:bodyPr rtlCol="0">
            <a:normAutofit fontScale="92500" lnSpcReduction="10000"/>
          </a:bodyPr>
          <a:lstStyle/>
          <a:p>
            <a:pPr fontAlgn="auto">
              <a:spcAft>
                <a:spcPts val="0"/>
              </a:spcAft>
              <a:buFont typeface="Arial" pitchFamily="34" charset="0"/>
              <a:buNone/>
              <a:defRPr/>
            </a:pPr>
            <a:r>
              <a:rPr lang="el-GR" sz="2400" dirty="0" smtClean="0">
                <a:solidFill>
                  <a:srgbClr val="0070C0"/>
                </a:solidFill>
                <a:latin typeface="+mj-lt"/>
              </a:rPr>
              <a:t>Ένταξη της καλλιτεχνικής</a:t>
            </a:r>
          </a:p>
          <a:p>
            <a:pPr fontAlgn="auto">
              <a:spcAft>
                <a:spcPts val="0"/>
              </a:spcAft>
              <a:buFont typeface="Arial" pitchFamily="34" charset="0"/>
              <a:buNone/>
              <a:defRPr/>
            </a:pPr>
            <a:r>
              <a:rPr lang="el-GR" sz="2400" dirty="0" smtClean="0">
                <a:solidFill>
                  <a:srgbClr val="0070C0"/>
                </a:solidFill>
                <a:latin typeface="+mj-lt"/>
              </a:rPr>
              <a:t>δραστηριότητας στην καθημερινή  </a:t>
            </a:r>
          </a:p>
          <a:p>
            <a:pPr fontAlgn="auto">
              <a:spcAft>
                <a:spcPts val="0"/>
              </a:spcAft>
              <a:buFont typeface="Arial" pitchFamily="34" charset="0"/>
              <a:buNone/>
              <a:defRPr/>
            </a:pPr>
            <a:r>
              <a:rPr lang="el-GR" sz="2400" dirty="0" smtClean="0">
                <a:solidFill>
                  <a:srgbClr val="0070C0"/>
                </a:solidFill>
                <a:latin typeface="+mj-lt"/>
              </a:rPr>
              <a:t>ζωή και το περιβάλλον.</a:t>
            </a:r>
          </a:p>
          <a:p>
            <a:pPr fontAlgn="auto">
              <a:spcAft>
                <a:spcPts val="0"/>
              </a:spcAft>
              <a:buFont typeface="Arial" pitchFamily="34" charset="0"/>
              <a:buNone/>
              <a:defRPr/>
            </a:pPr>
            <a:endParaRPr lang="el-GR" sz="2400" dirty="0" smtClean="0">
              <a:latin typeface="+mj-lt"/>
            </a:endParaRPr>
          </a:p>
          <a:p>
            <a:pPr fontAlgn="auto">
              <a:spcAft>
                <a:spcPts val="0"/>
              </a:spcAft>
              <a:buFont typeface="Arial" charset="0"/>
              <a:buChar char="•"/>
              <a:defRPr/>
            </a:pPr>
            <a:r>
              <a:rPr lang="el-GR" sz="2400" dirty="0" smtClean="0">
                <a:latin typeface="+mj-lt"/>
              </a:rPr>
              <a:t> Αντιλαμβάνομαι την τέχνη ως </a:t>
            </a:r>
          </a:p>
          <a:p>
            <a:pPr fontAlgn="auto">
              <a:spcAft>
                <a:spcPts val="0"/>
              </a:spcAft>
              <a:buFont typeface="Arial" pitchFamily="34" charset="0"/>
              <a:buNone/>
              <a:defRPr/>
            </a:pPr>
            <a:r>
              <a:rPr lang="el-GR" sz="2400" dirty="0" smtClean="0">
                <a:latin typeface="+mj-lt"/>
              </a:rPr>
              <a:t> μέρος της ζωής μου και έναν </a:t>
            </a:r>
          </a:p>
          <a:p>
            <a:pPr fontAlgn="auto">
              <a:spcAft>
                <a:spcPts val="0"/>
              </a:spcAft>
              <a:buFont typeface="Arial" pitchFamily="34" charset="0"/>
              <a:buNone/>
              <a:defRPr/>
            </a:pPr>
            <a:r>
              <a:rPr lang="el-GR" sz="2400" dirty="0" smtClean="0">
                <a:latin typeface="+mj-lt"/>
              </a:rPr>
              <a:t> τρόπο να ανταποκρίνομαι σε </a:t>
            </a:r>
          </a:p>
          <a:p>
            <a:pPr fontAlgn="auto">
              <a:spcAft>
                <a:spcPts val="0"/>
              </a:spcAft>
              <a:buFont typeface="Arial" pitchFamily="34" charset="0"/>
              <a:buNone/>
              <a:defRPr/>
            </a:pPr>
            <a:r>
              <a:rPr lang="el-GR" sz="2400" dirty="0" smtClean="0">
                <a:latin typeface="+mj-lt"/>
              </a:rPr>
              <a:t> αυτήν.</a:t>
            </a:r>
          </a:p>
          <a:p>
            <a:pPr fontAlgn="auto">
              <a:spcAft>
                <a:spcPts val="0"/>
              </a:spcAft>
              <a:buFont typeface="Arial" pitchFamily="34" charset="0"/>
              <a:buNone/>
              <a:defRPr/>
            </a:pPr>
            <a:endParaRPr lang="el-GR" sz="2400" dirty="0" smtClean="0">
              <a:latin typeface="+mj-lt"/>
            </a:endParaRPr>
          </a:p>
          <a:p>
            <a:pPr fontAlgn="auto">
              <a:spcAft>
                <a:spcPts val="0"/>
              </a:spcAft>
              <a:buFont typeface="Arial" charset="0"/>
              <a:buChar char="•"/>
              <a:defRPr/>
            </a:pPr>
            <a:r>
              <a:rPr lang="el-GR" sz="2400" dirty="0" smtClean="0">
                <a:latin typeface="+mj-lt"/>
              </a:rPr>
              <a:t> Η τέχνη με βοηθά να εκφράσω  </a:t>
            </a:r>
          </a:p>
          <a:p>
            <a:pPr fontAlgn="auto">
              <a:spcAft>
                <a:spcPts val="0"/>
              </a:spcAft>
              <a:buFont typeface="Arial" pitchFamily="34" charset="0"/>
              <a:buNone/>
              <a:defRPr/>
            </a:pPr>
            <a:r>
              <a:rPr lang="el-GR" sz="2400" dirty="0" smtClean="0">
                <a:latin typeface="+mj-lt"/>
              </a:rPr>
              <a:t>  την ταυτότητά μου και το γεγονός </a:t>
            </a:r>
          </a:p>
          <a:p>
            <a:pPr fontAlgn="auto">
              <a:spcAft>
                <a:spcPts val="0"/>
              </a:spcAft>
              <a:buFont typeface="Arial" pitchFamily="34" charset="0"/>
              <a:buNone/>
              <a:defRPr/>
            </a:pPr>
            <a:r>
              <a:rPr lang="el-GR" sz="2400" dirty="0" smtClean="0">
                <a:latin typeface="+mj-lt"/>
              </a:rPr>
              <a:t>  ότι ανήκω σε ομάδα/δες.</a:t>
            </a:r>
          </a:p>
          <a:p>
            <a:pPr fontAlgn="auto">
              <a:spcAft>
                <a:spcPts val="0"/>
              </a:spcAft>
              <a:buFont typeface="Arial" pitchFamily="34" charset="0"/>
              <a:buNone/>
              <a:defRPr/>
            </a:pPr>
            <a:endParaRPr lang="el-GR" sz="2400" dirty="0" smtClean="0">
              <a:latin typeface="+mj-lt"/>
            </a:endParaRPr>
          </a:p>
          <a:p>
            <a:pPr fontAlgn="auto">
              <a:spcAft>
                <a:spcPts val="0"/>
              </a:spcAft>
              <a:buFont typeface="Arial" charset="0"/>
              <a:buChar char="•"/>
              <a:defRPr/>
            </a:pPr>
            <a:r>
              <a:rPr lang="el-GR" sz="2400" dirty="0" smtClean="0">
                <a:latin typeface="+mj-lt"/>
              </a:rPr>
              <a:t> Επικοινωνώ με τους γύρω μου </a:t>
            </a:r>
          </a:p>
          <a:p>
            <a:pPr fontAlgn="auto">
              <a:spcAft>
                <a:spcPts val="0"/>
              </a:spcAft>
              <a:buFont typeface="Arial" pitchFamily="34" charset="0"/>
              <a:buNone/>
              <a:defRPr/>
            </a:pPr>
            <a:r>
              <a:rPr lang="el-GR" sz="2400" dirty="0" smtClean="0">
                <a:latin typeface="+mj-lt"/>
              </a:rPr>
              <a:t>  μέσα από το έργο μου.</a:t>
            </a:r>
            <a:endParaRPr lang="el-GR" sz="2400" dirty="0">
              <a:latin typeface="+mj-lt"/>
            </a:endParaRPr>
          </a:p>
        </p:txBody>
      </p:sp>
      <p:pic>
        <p:nvPicPr>
          <p:cNvPr id="21506" name="12 - Θέση περιεχομένου" descr="mwagner_chalkline2.jpg"/>
          <p:cNvPicPr>
            <a:picLocks noGrp="1" noChangeAspect="1"/>
          </p:cNvPicPr>
          <p:nvPr>
            <p:ph idx="1"/>
          </p:nvPr>
        </p:nvPicPr>
        <p:blipFill>
          <a:blip r:embed="rId2" cstate="print"/>
          <a:srcRect/>
          <a:stretch>
            <a:fillRect/>
          </a:stretch>
        </p:blipFill>
        <p:spPr>
          <a:xfrm>
            <a:off x="5219700" y="1773238"/>
            <a:ext cx="3470275" cy="3082925"/>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1 - Τίτλος"/>
          <p:cNvSpPr>
            <a:spLocks noGrp="1"/>
          </p:cNvSpPr>
          <p:nvPr>
            <p:ph type="title"/>
          </p:nvPr>
        </p:nvSpPr>
        <p:spPr/>
        <p:txBody>
          <a:bodyPr/>
          <a:lstStyle/>
          <a:p>
            <a:r>
              <a:rPr lang="el-GR" dirty="0" smtClean="0"/>
              <a:t>Ρόλος του εκπαιδευτικού</a:t>
            </a:r>
          </a:p>
        </p:txBody>
      </p:sp>
      <p:sp>
        <p:nvSpPr>
          <p:cNvPr id="22530" name="2 - Θέση περιεχομένου"/>
          <p:cNvSpPr>
            <a:spLocks noGrp="1"/>
          </p:cNvSpPr>
          <p:nvPr>
            <p:ph idx="1"/>
          </p:nvPr>
        </p:nvSpPr>
        <p:spPr/>
        <p:txBody>
          <a:bodyPr/>
          <a:lstStyle/>
          <a:p>
            <a:pPr>
              <a:buFont typeface="Arial" charset="0"/>
              <a:buNone/>
            </a:pPr>
            <a:r>
              <a:rPr lang="el-GR" sz="2800" dirty="0" smtClean="0"/>
              <a:t>Να διευρύνει την</a:t>
            </a:r>
          </a:p>
          <a:p>
            <a:pPr>
              <a:buFont typeface="Arial" charset="0"/>
              <a:buNone/>
            </a:pPr>
            <a:r>
              <a:rPr lang="el-GR" sz="2800" dirty="0" smtClean="0"/>
              <a:t>α. σχεδιαστική ανάπτυξη = τις τεχνικές/σχεδιαστικές ικανότητες (πρακτική).</a:t>
            </a:r>
          </a:p>
          <a:p>
            <a:pPr>
              <a:buFont typeface="Arial" charset="0"/>
              <a:buNone/>
            </a:pPr>
            <a:r>
              <a:rPr lang="el-GR" sz="2800" dirty="0" smtClean="0"/>
              <a:t>β. γνωστική/διανοητική ανάπτυξη = την δυνατότητα κατανόησης (θεωρία).</a:t>
            </a:r>
          </a:p>
          <a:p>
            <a:pPr>
              <a:buFont typeface="Arial" charset="0"/>
              <a:buNone/>
            </a:pPr>
            <a:endParaRPr lang="el-GR" sz="2800" dirty="0" smtClean="0"/>
          </a:p>
          <a:p>
            <a:pPr>
              <a:buFont typeface="Arial" charset="0"/>
              <a:buNone/>
            </a:pPr>
            <a:r>
              <a:rPr lang="el-GR" sz="2800" dirty="0" smtClean="0"/>
              <a:t>Προϋπόθεση:</a:t>
            </a:r>
          </a:p>
          <a:p>
            <a:pPr>
              <a:buFont typeface="Arial" charset="0"/>
              <a:buNone/>
            </a:pPr>
            <a:r>
              <a:rPr lang="el-GR" sz="2800" dirty="0" smtClean="0"/>
              <a:t>Πρέπει να γνωρίζει το στάδιο ανάπτυξης του παιδιού</a:t>
            </a:r>
          </a:p>
          <a:p>
            <a:pPr>
              <a:buFont typeface="Arial" charset="0"/>
              <a:buNone/>
            </a:pPr>
            <a:r>
              <a:rPr lang="el-GR" sz="2800" dirty="0" smtClean="0"/>
              <a:t>βάση για τις περαιτέρω καλλιτεχνικές διεργασίες.</a:t>
            </a:r>
          </a:p>
          <a:p>
            <a:endParaRPr lang="el-GR" sz="2800"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1 - Τίτλος"/>
          <p:cNvSpPr>
            <a:spLocks noGrp="1"/>
          </p:cNvSpPr>
          <p:nvPr>
            <p:ph type="title"/>
          </p:nvPr>
        </p:nvSpPr>
        <p:spPr>
          <a:xfrm>
            <a:off x="457200" y="274638"/>
            <a:ext cx="8229600" cy="1066800"/>
          </a:xfrm>
        </p:spPr>
        <p:txBody>
          <a:bodyPr/>
          <a:lstStyle/>
          <a:p>
            <a:pPr algn="l"/>
            <a:r>
              <a:rPr lang="en-US" sz="2800" dirty="0" smtClean="0"/>
              <a:t/>
            </a:r>
            <a:br>
              <a:rPr lang="en-US" sz="2800" dirty="0" smtClean="0"/>
            </a:br>
            <a:endParaRPr lang="el-GR" sz="2700" dirty="0" smtClean="0"/>
          </a:p>
        </p:txBody>
      </p:sp>
      <p:sp>
        <p:nvSpPr>
          <p:cNvPr id="23554" name="2 - Θέση περιεχομένου"/>
          <p:cNvSpPr>
            <a:spLocks noGrp="1"/>
          </p:cNvSpPr>
          <p:nvPr>
            <p:ph idx="1"/>
          </p:nvPr>
        </p:nvSpPr>
        <p:spPr>
          <a:xfrm>
            <a:off x="755650" y="620713"/>
            <a:ext cx="7931150" cy="5505450"/>
          </a:xfrm>
        </p:spPr>
        <p:txBody>
          <a:bodyPr/>
          <a:lstStyle/>
          <a:p>
            <a:pPr algn="ctr">
              <a:buFont typeface="Arial" charset="0"/>
              <a:buNone/>
            </a:pPr>
            <a:r>
              <a:rPr lang="el-GR" b="1" dirty="0" smtClean="0"/>
              <a:t>Καλλιτεχνική πράξη</a:t>
            </a:r>
          </a:p>
          <a:p>
            <a:pPr>
              <a:buFont typeface="Arial" charset="0"/>
              <a:buNone/>
            </a:pPr>
            <a:endParaRPr lang="el-GR" dirty="0" smtClean="0"/>
          </a:p>
          <a:p>
            <a:pPr>
              <a:buFont typeface="Arial" charset="0"/>
              <a:buNone/>
            </a:pPr>
            <a:r>
              <a:rPr lang="el-GR" dirty="0" smtClean="0"/>
              <a:t>1. Θεματολογία</a:t>
            </a:r>
          </a:p>
          <a:p>
            <a:pPr>
              <a:buFont typeface="Arial" charset="0"/>
              <a:buNone/>
            </a:pPr>
            <a:endParaRPr lang="el-GR" dirty="0" smtClean="0"/>
          </a:p>
          <a:p>
            <a:r>
              <a:rPr lang="el-GR" dirty="0" smtClean="0">
                <a:solidFill>
                  <a:srgbClr val="7030A0"/>
                </a:solidFill>
              </a:rPr>
              <a:t>θέματα που πηγάζουν από προσωπική εμπειρία </a:t>
            </a:r>
          </a:p>
          <a:p>
            <a:r>
              <a:rPr lang="el-GR" dirty="0" smtClean="0">
                <a:solidFill>
                  <a:srgbClr val="FFC000"/>
                </a:solidFill>
              </a:rPr>
              <a:t>φανταστικά θέματα</a:t>
            </a:r>
          </a:p>
          <a:p>
            <a:r>
              <a:rPr lang="el-GR" dirty="0" smtClean="0">
                <a:solidFill>
                  <a:srgbClr val="C00000"/>
                </a:solidFill>
              </a:rPr>
              <a:t>ανθρώπινη ζωή.</a:t>
            </a:r>
          </a:p>
          <a:p>
            <a:endParaRPr lang="el-GR" dirty="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900113" y="5084763"/>
            <a:ext cx="7416800" cy="1081087"/>
          </a:xfrm>
        </p:spPr>
        <p:txBody>
          <a:bodyPr rtlCol="0">
            <a:normAutofit fontScale="90000"/>
          </a:bodyPr>
          <a:lstStyle/>
          <a:p>
            <a:pPr fontAlgn="auto">
              <a:spcAft>
                <a:spcPts val="0"/>
              </a:spcAft>
              <a:defRPr/>
            </a:pPr>
            <a:r>
              <a:rPr lang="el-GR" sz="3100" b="0" dirty="0" smtClean="0"/>
              <a:t>4χρονο αγόρι στο ζωολογικό κήπο με τον πατέρα του αφηγείται μία </a:t>
            </a:r>
            <a:r>
              <a:rPr lang="el-GR" sz="3100" dirty="0" smtClean="0">
                <a:solidFill>
                  <a:srgbClr val="7030A0"/>
                </a:solidFill>
              </a:rPr>
              <a:t>προσωπική εμπειρία</a:t>
            </a:r>
            <a:r>
              <a:rPr lang="el-GR" sz="3100" b="0" dirty="0" smtClean="0">
                <a:solidFill>
                  <a:srgbClr val="7030A0"/>
                </a:solidFill>
              </a:rPr>
              <a:t>.</a:t>
            </a:r>
            <a:r>
              <a:rPr lang="el-GR" dirty="0" smtClean="0"/>
              <a:t/>
            </a:r>
            <a:br>
              <a:rPr lang="el-GR" dirty="0" smtClean="0"/>
            </a:br>
            <a:endParaRPr lang="el-GR" dirty="0"/>
          </a:p>
        </p:txBody>
      </p:sp>
      <p:pic>
        <p:nvPicPr>
          <p:cNvPr id="24578" name="Picture 2" descr="C:\Users\user1\Ουρανία\Μαθήματα\Διδακτική.doc\Images-stock\Chapman &amp; others\Chapman\0031.jpg"/>
          <p:cNvPicPr>
            <a:picLocks noGrp="1" noChangeAspect="1" noChangeArrowheads="1"/>
          </p:cNvPicPr>
          <p:nvPr>
            <p:ph type="pic" idx="1"/>
          </p:nvPr>
        </p:nvPicPr>
        <p:blipFill>
          <a:blip r:embed="rId2" cstate="print"/>
          <a:srcRect t="516" b="516"/>
          <a:stretch>
            <a:fillRect/>
          </a:stretch>
        </p:blipFill>
        <p:spPr>
          <a:xfrm>
            <a:off x="1692275" y="536575"/>
            <a:ext cx="5327650" cy="3997325"/>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1 - Τίτλος"/>
          <p:cNvSpPr>
            <a:spLocks noGrp="1"/>
          </p:cNvSpPr>
          <p:nvPr>
            <p:ph type="title"/>
          </p:nvPr>
        </p:nvSpPr>
        <p:spPr>
          <a:xfrm>
            <a:off x="900113" y="4005263"/>
            <a:ext cx="7559675" cy="2303462"/>
          </a:xfrm>
        </p:spPr>
        <p:txBody>
          <a:bodyPr/>
          <a:lstStyle/>
          <a:p>
            <a:r>
              <a:rPr lang="el-GR" sz="2500" dirty="0" smtClean="0"/>
              <a:t>Εκμαιευτικές ερωτήσεις που εμπλουτίζουν την  αναπαράσταση ενός βιώματος.</a:t>
            </a:r>
            <a:r>
              <a:rPr lang="el-GR" sz="2500" b="0" dirty="0" smtClean="0"/>
              <a:t/>
            </a:r>
            <a:br>
              <a:rPr lang="el-GR" sz="2500" b="0" dirty="0" smtClean="0"/>
            </a:br>
            <a:r>
              <a:rPr lang="el-GR" sz="2500" b="0" dirty="0" smtClean="0"/>
              <a:t/>
            </a:r>
            <a:br>
              <a:rPr lang="el-GR" sz="2500" b="0" dirty="0" smtClean="0"/>
            </a:br>
            <a:r>
              <a:rPr lang="el-GR" sz="2500" b="0" dirty="0" smtClean="0"/>
              <a:t>«Πως ένιωθες επάνω στο πατίνι;»</a:t>
            </a:r>
            <a:br>
              <a:rPr lang="el-GR" sz="2500" b="0" dirty="0" smtClean="0"/>
            </a:br>
            <a:r>
              <a:rPr lang="el-GR" sz="2500" b="0" dirty="0" smtClean="0"/>
              <a:t>«Κρατιόσουνα από κάπου;»</a:t>
            </a:r>
            <a:br>
              <a:rPr lang="el-GR" sz="2500" b="0" dirty="0" smtClean="0"/>
            </a:br>
            <a:r>
              <a:rPr lang="el-GR" sz="2500" b="0" dirty="0" smtClean="0"/>
              <a:t>«Αισθανόσουνα την φόρα όπως τρέχατε με το πατίνι;»</a:t>
            </a:r>
          </a:p>
        </p:txBody>
      </p:sp>
      <p:pic>
        <p:nvPicPr>
          <p:cNvPr id="25602" name="Picture 2" descr="C:\Users\user1\Ουρανία\Μαθήματα\Διδακτική.doc\Images-stock\Αφήγηση-λεπτομέρεια\23.jpeg"/>
          <p:cNvPicPr>
            <a:picLocks noGrp="1" noChangeAspect="1" noChangeArrowheads="1"/>
          </p:cNvPicPr>
          <p:nvPr>
            <p:ph type="pic" idx="1"/>
          </p:nvPr>
        </p:nvPicPr>
        <p:blipFill>
          <a:blip r:embed="rId2" cstate="print"/>
          <a:srcRect l="4359" r="4359"/>
          <a:stretch>
            <a:fillRect/>
          </a:stretch>
        </p:blipFill>
        <p:spPr>
          <a:xfrm>
            <a:off x="1979613" y="333375"/>
            <a:ext cx="4545012" cy="3408363"/>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83568" y="5373216"/>
            <a:ext cx="7747248" cy="804862"/>
          </a:xfrm>
        </p:spPr>
        <p:txBody>
          <a:bodyPr/>
          <a:lstStyle/>
          <a:p>
            <a:r>
              <a:rPr lang="el-GR" sz="2400" dirty="0" smtClean="0"/>
              <a:t>Η οικογένειά μου: επινοήστε εκμαιευτικές ερωτήσεις για να δημιουργήσετε μεγαλύτερο φάσμα προσωπικών βιωμάτων.</a:t>
            </a:r>
            <a:endParaRPr lang="en-US" sz="2400" dirty="0"/>
          </a:p>
        </p:txBody>
      </p:sp>
      <p:pic>
        <p:nvPicPr>
          <p:cNvPr id="1026" name="Picture 2" descr="C:\Users\Spiros\Desktop\Ourania\Μαθήματα\Διδακτική.doc\Images-stock\human figure\02 Conventional\0024.jpg"/>
          <p:cNvPicPr>
            <a:picLocks noGrp="1" noChangeAspect="1" noChangeArrowheads="1"/>
          </p:cNvPicPr>
          <p:nvPr>
            <p:ph type="pic" idx="1"/>
          </p:nvPr>
        </p:nvPicPr>
        <p:blipFill>
          <a:blip r:embed="rId2" cstate="print">
            <a:extLst>
              <a:ext uri="{28A0092B-C50C-407E-A947-70E740481C1C}">
                <a14:useLocalDpi xmlns:a14="http://schemas.microsoft.com/office/drawing/2010/main" xmlns="" val="0"/>
              </a:ext>
            </a:extLst>
          </a:blip>
          <a:srcRect l="9748" r="9748"/>
          <a:stretch>
            <a:fillRect/>
          </a:stretch>
        </p:blipFill>
        <p:spPr bwMode="auto">
          <a:xfrm>
            <a:off x="1475656" y="375301"/>
            <a:ext cx="6336704" cy="475252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173676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4 - Τίτλος"/>
          <p:cNvSpPr>
            <a:spLocks noGrp="1"/>
          </p:cNvSpPr>
          <p:nvPr>
            <p:ph type="title"/>
          </p:nvPr>
        </p:nvSpPr>
        <p:spPr>
          <a:xfrm>
            <a:off x="457200" y="274638"/>
            <a:ext cx="8229600" cy="2146300"/>
          </a:xfrm>
        </p:spPr>
        <p:txBody>
          <a:bodyPr/>
          <a:lstStyle/>
          <a:p>
            <a:pPr algn="l"/>
            <a:r>
              <a:rPr lang="el-GR" sz="2400" dirty="0" smtClean="0"/>
              <a:t>Θεματολογία που βασίζεται στην παρατηρητικότητα και στην ανάμνηση οικείων καταστάσεων.</a:t>
            </a:r>
            <a:br>
              <a:rPr lang="el-GR" sz="2400" dirty="0" smtClean="0"/>
            </a:br>
            <a:r>
              <a:rPr lang="el-GR" sz="2400" dirty="0" smtClean="0"/>
              <a:t/>
            </a:r>
            <a:br>
              <a:rPr lang="el-GR" sz="2400" dirty="0" smtClean="0"/>
            </a:br>
            <a:r>
              <a:rPr lang="el-GR" sz="2400" dirty="0" smtClean="0"/>
              <a:t>Στον οδοντίατρο                              Το δωμάτιό μου</a:t>
            </a:r>
          </a:p>
        </p:txBody>
      </p:sp>
      <p:pic>
        <p:nvPicPr>
          <p:cNvPr id="26626" name="Picture 2" descr="C:\Users\user1\Ουρανία\Μαθήματα\Διδακτική.doc\Images-stock\Αφήγηση-λεπτομέρεια\επίσκεψη στον οφθαλμίατρο.jpg"/>
          <p:cNvPicPr>
            <a:picLocks noGrp="1" noChangeAspect="1" noChangeArrowheads="1"/>
          </p:cNvPicPr>
          <p:nvPr>
            <p:ph sz="half" idx="1"/>
          </p:nvPr>
        </p:nvPicPr>
        <p:blipFill>
          <a:blip r:embed="rId2" cstate="print"/>
          <a:srcRect/>
          <a:stretch>
            <a:fillRect/>
          </a:stretch>
        </p:blipFill>
        <p:spPr>
          <a:xfrm>
            <a:off x="457200" y="2420938"/>
            <a:ext cx="3925888" cy="2968625"/>
          </a:xfrm>
          <a:ln>
            <a:solidFill>
              <a:schemeClr val="tx1"/>
            </a:solidFill>
          </a:ln>
        </p:spPr>
      </p:pic>
      <p:pic>
        <p:nvPicPr>
          <p:cNvPr id="26627" name="Picture 3" descr="C:\Users\user1\Ουρανία\Μαθήματα\Διδακτική.doc\Images-stock\Αφήγηση-λεπτομέρεια\IMG_1044.jpg"/>
          <p:cNvPicPr>
            <a:picLocks noGrp="1" noChangeAspect="1" noChangeArrowheads="1"/>
          </p:cNvPicPr>
          <p:nvPr>
            <p:ph sz="half" idx="2"/>
          </p:nvPr>
        </p:nvPicPr>
        <p:blipFill>
          <a:blip r:embed="rId3" cstate="print"/>
          <a:srcRect/>
          <a:stretch>
            <a:fillRect/>
          </a:stretch>
        </p:blipFill>
        <p:spPr>
          <a:xfrm>
            <a:off x="4562475" y="2420938"/>
            <a:ext cx="4124325" cy="2825750"/>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 Θέση κειμένου"/>
          <p:cNvSpPr>
            <a:spLocks noGrp="1"/>
          </p:cNvSpPr>
          <p:nvPr>
            <p:ph type="body" sz="half" idx="2"/>
          </p:nvPr>
        </p:nvSpPr>
        <p:spPr>
          <a:xfrm>
            <a:off x="457200" y="765175"/>
            <a:ext cx="3827463" cy="5360988"/>
          </a:xfrm>
        </p:spPr>
        <p:txBody>
          <a:bodyPr>
            <a:normAutofit/>
          </a:bodyPr>
          <a:lstStyle/>
          <a:p>
            <a:pPr>
              <a:lnSpc>
                <a:spcPct val="80000"/>
              </a:lnSpc>
            </a:pPr>
            <a:r>
              <a:rPr lang="el-GR" sz="2300" b="1" dirty="0" smtClean="0">
                <a:solidFill>
                  <a:srgbClr val="FFC000"/>
                </a:solidFill>
              </a:rPr>
              <a:t>Φανταστικά θέματα</a:t>
            </a:r>
            <a:r>
              <a:rPr lang="el-GR" sz="2300" dirty="0" smtClean="0">
                <a:solidFill>
                  <a:srgbClr val="FFC000"/>
                </a:solidFill>
              </a:rPr>
              <a:t>: </a:t>
            </a:r>
          </a:p>
          <a:p>
            <a:pPr>
              <a:lnSpc>
                <a:spcPct val="80000"/>
              </a:lnSpc>
            </a:pPr>
            <a:endParaRPr lang="el-GR" sz="2300" dirty="0" smtClean="0"/>
          </a:p>
          <a:p>
            <a:pPr>
              <a:lnSpc>
                <a:spcPct val="80000"/>
              </a:lnSpc>
              <a:buFont typeface="Arial" charset="0"/>
              <a:buChar char="•"/>
            </a:pPr>
            <a:r>
              <a:rPr lang="el-GR" sz="2300" dirty="0" smtClean="0"/>
              <a:t> Οξύνουν την φαντασία.</a:t>
            </a:r>
          </a:p>
          <a:p>
            <a:pPr>
              <a:lnSpc>
                <a:spcPct val="80000"/>
              </a:lnSpc>
              <a:buFont typeface="Arial" charset="0"/>
              <a:buChar char="•"/>
            </a:pPr>
            <a:endParaRPr lang="el-GR" sz="2300" dirty="0" smtClean="0"/>
          </a:p>
          <a:p>
            <a:pPr>
              <a:lnSpc>
                <a:spcPct val="80000"/>
              </a:lnSpc>
              <a:buFont typeface="Arial" charset="0"/>
              <a:buChar char="•"/>
            </a:pPr>
            <a:r>
              <a:rPr lang="el-GR" sz="2300" dirty="0" smtClean="0"/>
              <a:t> Υποβοηθούν την  </a:t>
            </a:r>
          </a:p>
          <a:p>
            <a:pPr>
              <a:lnSpc>
                <a:spcPct val="80000"/>
              </a:lnSpc>
            </a:pPr>
            <a:r>
              <a:rPr lang="el-GR" sz="2300" dirty="0" smtClean="0"/>
              <a:t>  εκφραστική ετοιμότητα.</a:t>
            </a:r>
          </a:p>
          <a:p>
            <a:pPr>
              <a:lnSpc>
                <a:spcPct val="80000"/>
              </a:lnSpc>
            </a:pPr>
            <a:r>
              <a:rPr lang="el-GR" sz="2300" dirty="0" smtClean="0"/>
              <a:t> </a:t>
            </a:r>
          </a:p>
          <a:p>
            <a:pPr>
              <a:lnSpc>
                <a:spcPct val="80000"/>
              </a:lnSpc>
            </a:pPr>
            <a:r>
              <a:rPr lang="el-GR" sz="2300" dirty="0" smtClean="0"/>
              <a:t>* Προσφέρουν την </a:t>
            </a:r>
          </a:p>
          <a:p>
            <a:pPr>
              <a:lnSpc>
                <a:spcPct val="80000"/>
              </a:lnSpc>
            </a:pPr>
            <a:r>
              <a:rPr lang="el-GR" sz="2300" dirty="0" smtClean="0"/>
              <a:t>   δυνατότητα να εκφράσει </a:t>
            </a:r>
          </a:p>
          <a:p>
            <a:pPr>
              <a:lnSpc>
                <a:spcPct val="80000"/>
              </a:lnSpc>
            </a:pPr>
            <a:r>
              <a:rPr lang="el-GR" sz="2300" dirty="0" smtClean="0"/>
              <a:t>   τα συναισθήματά του με </a:t>
            </a:r>
          </a:p>
          <a:p>
            <a:pPr>
              <a:lnSpc>
                <a:spcPct val="80000"/>
              </a:lnSpc>
            </a:pPr>
            <a:r>
              <a:rPr lang="el-GR" sz="2300" dirty="0" smtClean="0"/>
              <a:t>   συγκαλυμμένο τρόπο.</a:t>
            </a:r>
          </a:p>
          <a:p>
            <a:pPr>
              <a:lnSpc>
                <a:spcPct val="80000"/>
              </a:lnSpc>
            </a:pPr>
            <a:endParaRPr lang="el-GR" sz="2000" dirty="0" smtClean="0"/>
          </a:p>
          <a:p>
            <a:pPr>
              <a:lnSpc>
                <a:spcPct val="80000"/>
              </a:lnSpc>
            </a:pPr>
            <a:endParaRPr lang="el-GR" sz="2000" dirty="0" smtClean="0"/>
          </a:p>
          <a:p>
            <a:pPr>
              <a:lnSpc>
                <a:spcPct val="80000"/>
              </a:lnSpc>
            </a:pPr>
            <a:r>
              <a:rPr lang="el-GR" sz="2000" dirty="0" smtClean="0"/>
              <a:t>                            Γιάννης, 5 χρόνων     </a:t>
            </a:r>
          </a:p>
          <a:p>
            <a:pPr>
              <a:lnSpc>
                <a:spcPct val="80000"/>
              </a:lnSpc>
            </a:pPr>
            <a:r>
              <a:rPr lang="el-GR" sz="2000" dirty="0" smtClean="0"/>
              <a:t>                                 «Φαντάσματα»</a:t>
            </a:r>
          </a:p>
          <a:p>
            <a:pPr>
              <a:lnSpc>
                <a:spcPct val="80000"/>
              </a:lnSpc>
            </a:pPr>
            <a:endParaRPr lang="el-GR" sz="2000" dirty="0" smtClean="0"/>
          </a:p>
          <a:p>
            <a:pPr>
              <a:lnSpc>
                <a:spcPct val="80000"/>
              </a:lnSpc>
            </a:pPr>
            <a:endParaRPr lang="el-GR" sz="1700" dirty="0" smtClean="0"/>
          </a:p>
        </p:txBody>
      </p:sp>
      <p:pic>
        <p:nvPicPr>
          <p:cNvPr id="27650" name="Picture 2" descr="E:\Διδακτική τέχνης\10 Ο ρόλος του εκπαιδευτικού\Εικόνες\Εικόν 253.jpg"/>
          <p:cNvPicPr>
            <a:picLocks noGrp="1" noChangeAspect="1" noChangeArrowheads="1"/>
          </p:cNvPicPr>
          <p:nvPr>
            <p:ph idx="1"/>
          </p:nvPr>
        </p:nvPicPr>
        <p:blipFill>
          <a:blip r:embed="rId2" cstate="print"/>
          <a:srcRect/>
          <a:stretch>
            <a:fillRect/>
          </a:stretch>
        </p:blipFill>
        <p:spPr>
          <a:xfrm>
            <a:off x="4643438" y="333375"/>
            <a:ext cx="4024312" cy="5853113"/>
          </a:xfrm>
          <a:ln>
            <a:solidFill>
              <a:schemeClr val="tx1"/>
            </a:solid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a:xfrm>
            <a:off x="323850" y="0"/>
            <a:ext cx="8362950" cy="2060575"/>
          </a:xfrm>
        </p:spPr>
        <p:txBody>
          <a:bodyPr>
            <a:normAutofit/>
          </a:bodyPr>
          <a:lstStyle/>
          <a:p>
            <a:pPr algn="l"/>
            <a:r>
              <a:rPr lang="el-GR" sz="2000" b="1" dirty="0" smtClean="0"/>
              <a:t>Φανταστική προβολή οικογένειας: Ζωγραφίζω την οικογένειά μου με ζώα.</a:t>
            </a:r>
            <a:br>
              <a:rPr lang="el-GR" sz="2000" b="1" dirty="0" smtClean="0"/>
            </a:br>
            <a:r>
              <a:rPr lang="el-GR" sz="2000" b="1" dirty="0" smtClean="0"/>
              <a:t/>
            </a:r>
            <a:br>
              <a:rPr lang="el-GR" sz="2000" b="1" dirty="0" smtClean="0"/>
            </a:br>
            <a:r>
              <a:rPr lang="el-GR" sz="2000" dirty="0" smtClean="0"/>
              <a:t>Με συγκαλυμμένο τρόπο εκφράζει προβλήματα για τα οποία δεν θα τόλμαγε να μιλήσει ανοιχτά. (Τέχνη ως διαγνωστικό και θεραπευτικό μέσο).</a:t>
            </a:r>
            <a:endParaRPr lang="el-GR" sz="1800" dirty="0" smtClean="0"/>
          </a:p>
        </p:txBody>
      </p:sp>
      <p:pic>
        <p:nvPicPr>
          <p:cNvPr id="28674" name="Picture 3" descr="E:\Διδακτική τέχνης\10 Ο ρόλος του εκπαιδευτικού\Εικόνες\Εικόν 254.jpg"/>
          <p:cNvPicPr>
            <a:picLocks noGrp="1" noChangeAspect="1" noChangeArrowheads="1"/>
          </p:cNvPicPr>
          <p:nvPr>
            <p:ph idx="1"/>
          </p:nvPr>
        </p:nvPicPr>
        <p:blipFill>
          <a:blip r:embed="rId2" cstate="print"/>
          <a:srcRect/>
          <a:stretch>
            <a:fillRect/>
          </a:stretch>
        </p:blipFill>
        <p:spPr>
          <a:xfrm>
            <a:off x="1547813" y="2060575"/>
            <a:ext cx="6080125" cy="4525963"/>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1 - Τίτλος"/>
          <p:cNvSpPr>
            <a:spLocks noGrp="1"/>
          </p:cNvSpPr>
          <p:nvPr>
            <p:ph type="title"/>
          </p:nvPr>
        </p:nvSpPr>
        <p:spPr>
          <a:xfrm>
            <a:off x="539552" y="980728"/>
            <a:ext cx="8147248" cy="2880320"/>
          </a:xfrm>
        </p:spPr>
        <p:txBody>
          <a:bodyPr/>
          <a:lstStyle/>
          <a:p>
            <a:pPr algn="l">
              <a:spcBef>
                <a:spcPts val="600"/>
              </a:spcBef>
              <a:spcAft>
                <a:spcPts val="600"/>
              </a:spcAft>
            </a:pPr>
            <a:r>
              <a:rPr lang="el-GR" sz="2400" b="1" dirty="0"/>
              <a:t>«Τι θα γινόταν αν</a:t>
            </a:r>
            <a:r>
              <a:rPr lang="el-GR" sz="2400" b="1" dirty="0" smtClean="0"/>
              <a:t>…!».</a:t>
            </a:r>
            <a:br>
              <a:rPr lang="el-GR" sz="2400" b="1" dirty="0" smtClean="0"/>
            </a:br>
            <a:r>
              <a:rPr lang="el-GR" sz="2400" b="1" dirty="0" smtClean="0"/>
              <a:t>Δραστηριότητες όπου το παιδί παριστάνει ότι είναι κάτι</a:t>
            </a:r>
            <a:r>
              <a:rPr lang="el-GR" sz="2400" dirty="0" smtClean="0"/>
              <a:t>.</a:t>
            </a:r>
            <a:br>
              <a:rPr lang="el-GR" sz="2400" dirty="0" smtClean="0"/>
            </a:br>
            <a:r>
              <a:rPr lang="el-GR" sz="2400" dirty="0" smtClean="0"/>
              <a:t>Π.χ. του ζητάτε να παραστήσει ότι είναι γίγαντας.</a:t>
            </a:r>
            <a:br>
              <a:rPr lang="el-GR" sz="2400" dirty="0" smtClean="0"/>
            </a:br>
            <a:r>
              <a:rPr lang="el-GR" sz="2400" dirty="0" smtClean="0"/>
              <a:t> «Νιώσε πόσο ψηλός είσαι»</a:t>
            </a:r>
            <a:br>
              <a:rPr lang="el-GR" sz="2400" dirty="0" smtClean="0"/>
            </a:br>
            <a:r>
              <a:rPr lang="el-GR" sz="2400" dirty="0" smtClean="0"/>
              <a:t>«Δες πόσο μικροσκοπικά είναι όλα γύρω σου»</a:t>
            </a:r>
            <a:br>
              <a:rPr lang="el-GR" sz="2400" dirty="0" smtClean="0"/>
            </a:br>
            <a:r>
              <a:rPr lang="el-GR" sz="2400" dirty="0" smtClean="0"/>
              <a:t>«Άνοιξε τα τεράστια χέρια σου»</a:t>
            </a:r>
            <a:br>
              <a:rPr lang="el-GR" sz="2400" dirty="0" smtClean="0"/>
            </a:br>
            <a:r>
              <a:rPr lang="el-GR" sz="2400" dirty="0" smtClean="0"/>
              <a:t>«Τι μπορείς να </a:t>
            </a:r>
            <a:r>
              <a:rPr lang="el-GR" sz="2400" dirty="0"/>
              <a:t>κάνεις</a:t>
            </a:r>
            <a:br>
              <a:rPr lang="el-GR" sz="2400" dirty="0"/>
            </a:br>
            <a:r>
              <a:rPr lang="el-GR" sz="2400" dirty="0"/>
              <a:t>όταν είσαι γίγαντας;»</a:t>
            </a:r>
            <a:r>
              <a:rPr lang="el-GR" sz="2400" dirty="0" smtClean="0"/>
              <a:t/>
            </a:r>
            <a:br>
              <a:rPr lang="el-GR" sz="2400" dirty="0" smtClean="0"/>
            </a:br>
            <a:r>
              <a:rPr lang="el-GR" sz="2400" b="1" dirty="0" smtClean="0"/>
              <a:t> </a:t>
            </a:r>
            <a:endParaRPr lang="el-GR" sz="2400" dirty="0" smtClean="0"/>
          </a:p>
        </p:txBody>
      </p:sp>
      <p:pic>
        <p:nvPicPr>
          <p:cNvPr id="29698" name="Picture 2" descr="E:\Διδακτική τέχνης\10 Ο ρόλος του εκπαιδευτικού\Εικόνες\Εικόν 255.jpg"/>
          <p:cNvPicPr>
            <a:picLocks noGrp="1" noChangeAspect="1" noChangeArrowheads="1"/>
          </p:cNvPicPr>
          <p:nvPr>
            <p:ph idx="1"/>
          </p:nvPr>
        </p:nvPicPr>
        <p:blipFill>
          <a:blip r:embed="rId2" cstate="print"/>
          <a:srcRect/>
          <a:stretch>
            <a:fillRect/>
          </a:stretch>
        </p:blipFill>
        <p:spPr>
          <a:xfrm>
            <a:off x="4716016" y="2996952"/>
            <a:ext cx="3808013" cy="3464134"/>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3 - Τίτλος"/>
          <p:cNvSpPr>
            <a:spLocks noGrp="1"/>
          </p:cNvSpPr>
          <p:nvPr>
            <p:ph type="ctrTitle"/>
          </p:nvPr>
        </p:nvSpPr>
        <p:spPr>
          <a:xfrm>
            <a:off x="685800" y="476250"/>
            <a:ext cx="7772400" cy="649288"/>
          </a:xfrm>
        </p:spPr>
        <p:txBody>
          <a:bodyPr/>
          <a:lstStyle/>
          <a:p>
            <a:r>
              <a:rPr lang="el-GR" sz="2500" b="1" dirty="0" smtClean="0"/>
              <a:t>Μοντέλα διδακτικής της τέχνης</a:t>
            </a:r>
          </a:p>
        </p:txBody>
      </p:sp>
      <p:sp>
        <p:nvSpPr>
          <p:cNvPr id="5" name="4 - Υπότιτλος"/>
          <p:cNvSpPr>
            <a:spLocks noGrp="1"/>
          </p:cNvSpPr>
          <p:nvPr>
            <p:ph type="subTitle" idx="1"/>
          </p:nvPr>
        </p:nvSpPr>
        <p:spPr>
          <a:xfrm>
            <a:off x="755650" y="1268413"/>
            <a:ext cx="7632700" cy="4752975"/>
          </a:xfrm>
        </p:spPr>
        <p:txBody>
          <a:bodyPr>
            <a:noAutofit/>
          </a:bodyPr>
          <a:lstStyle/>
          <a:p>
            <a:pPr algn="l">
              <a:lnSpc>
                <a:spcPct val="90000"/>
              </a:lnSpc>
            </a:pPr>
            <a:r>
              <a:rPr lang="el-GR" sz="2500" dirty="0" smtClean="0">
                <a:solidFill>
                  <a:schemeClr val="tx1"/>
                </a:solidFill>
              </a:rPr>
              <a:t>Αναγνωρίζουμε</a:t>
            </a:r>
            <a:r>
              <a:rPr lang="el-GR" sz="2500" dirty="0" smtClean="0">
                <a:solidFill>
                  <a:schemeClr val="tx1"/>
                </a:solidFill>
                <a:latin typeface="Arial" charset="0"/>
              </a:rPr>
              <a:t> </a:t>
            </a:r>
            <a:r>
              <a:rPr lang="el-GR" sz="2500" dirty="0" smtClean="0">
                <a:solidFill>
                  <a:schemeClr val="tx1"/>
                </a:solidFill>
              </a:rPr>
              <a:t>3 κυρίαρχους στόχους στην ιστορία της διδασκαλίας της τέχνης που αντιστοιχούν σε 3 περιοχές γνώσης:</a:t>
            </a:r>
          </a:p>
          <a:p>
            <a:pPr algn="l">
              <a:lnSpc>
                <a:spcPct val="90000"/>
              </a:lnSpc>
            </a:pPr>
            <a:endParaRPr lang="el-GR" sz="2500" dirty="0" smtClean="0">
              <a:solidFill>
                <a:schemeClr val="tx1"/>
              </a:solidFill>
            </a:endParaRPr>
          </a:p>
          <a:p>
            <a:pPr algn="l">
              <a:lnSpc>
                <a:spcPct val="90000"/>
              </a:lnSpc>
              <a:buFont typeface="Arial" charset="0"/>
              <a:buAutoNum type="arabicPeriod"/>
            </a:pPr>
            <a:r>
              <a:rPr lang="el-GR" sz="2500" dirty="0" smtClean="0">
                <a:solidFill>
                  <a:srgbClr val="FF0000"/>
                </a:solidFill>
              </a:rPr>
              <a:t>Ψυχολογία</a:t>
            </a:r>
            <a:r>
              <a:rPr lang="el-GR" sz="2500" dirty="0" smtClean="0">
                <a:solidFill>
                  <a:schemeClr val="tx1"/>
                </a:solidFill>
              </a:rPr>
              <a:t>: το παιδί ολοκληρώνεται μέσω της τέχνης.</a:t>
            </a:r>
          </a:p>
          <a:p>
            <a:pPr algn="l">
              <a:lnSpc>
                <a:spcPct val="90000"/>
              </a:lnSpc>
              <a:buFont typeface="Arial" charset="0"/>
              <a:buAutoNum type="arabicPeriod"/>
            </a:pPr>
            <a:r>
              <a:rPr lang="el-GR" sz="2500" dirty="0" smtClean="0">
                <a:solidFill>
                  <a:srgbClr val="FF0000"/>
                </a:solidFill>
              </a:rPr>
              <a:t>Γνωστικό αντικείμενο</a:t>
            </a:r>
            <a:r>
              <a:rPr lang="el-GR" sz="2500" dirty="0" smtClean="0">
                <a:solidFill>
                  <a:schemeClr val="tx1"/>
                </a:solidFill>
              </a:rPr>
              <a:t>: προάγω την γνώση και την εκτίμηση της τέχνης.</a:t>
            </a:r>
          </a:p>
          <a:p>
            <a:pPr algn="l">
              <a:lnSpc>
                <a:spcPct val="90000"/>
              </a:lnSpc>
              <a:buFont typeface="Arial" charset="0"/>
              <a:buAutoNum type="arabicPeriod"/>
            </a:pPr>
            <a:r>
              <a:rPr lang="el-GR" sz="2500" dirty="0" smtClean="0">
                <a:solidFill>
                  <a:srgbClr val="FF0000"/>
                </a:solidFill>
              </a:rPr>
              <a:t>Κοινωνιολογία</a:t>
            </a:r>
            <a:r>
              <a:rPr lang="el-GR" sz="2500" dirty="0" smtClean="0">
                <a:solidFill>
                  <a:schemeClr val="tx1"/>
                </a:solidFill>
              </a:rPr>
              <a:t>: συνδέω την τέχνη με την καθημερινή ζωή.</a:t>
            </a:r>
          </a:p>
          <a:p>
            <a:pPr algn="l">
              <a:lnSpc>
                <a:spcPct val="90000"/>
              </a:lnSpc>
              <a:buFont typeface="Arial" charset="0"/>
              <a:buAutoNum type="arabicPeriod"/>
            </a:pPr>
            <a:endParaRPr lang="el-GR" sz="2500" dirty="0" smtClean="0">
              <a:solidFill>
                <a:schemeClr val="tx1"/>
              </a:solidFill>
            </a:endParaRPr>
          </a:p>
          <a:p>
            <a:pPr algn="l">
              <a:lnSpc>
                <a:spcPct val="90000"/>
              </a:lnSpc>
            </a:pPr>
            <a:r>
              <a:rPr lang="el-GR" sz="2500" dirty="0" smtClean="0">
                <a:solidFill>
                  <a:schemeClr val="tx1"/>
                </a:solidFill>
              </a:rPr>
              <a:t>Ανάλογα με τις ανάγκες της κάθε εποχής επικρατεί</a:t>
            </a:r>
          </a:p>
          <a:p>
            <a:pPr algn="l">
              <a:lnSpc>
                <a:spcPct val="90000"/>
              </a:lnSpc>
            </a:pPr>
            <a:r>
              <a:rPr lang="el-GR" sz="2500" dirty="0" smtClean="0">
                <a:solidFill>
                  <a:schemeClr val="tx1"/>
                </a:solidFill>
              </a:rPr>
              <a:t>περισσότερο ένας από αυτούς.</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half" idx="2"/>
          </p:nvPr>
        </p:nvSpPr>
        <p:spPr>
          <a:xfrm>
            <a:off x="457200" y="476672"/>
            <a:ext cx="3008313" cy="5649491"/>
          </a:xfrm>
        </p:spPr>
        <p:txBody>
          <a:bodyPr/>
          <a:lstStyle/>
          <a:p>
            <a:endParaRPr lang="el-GR" sz="2800" dirty="0" smtClean="0"/>
          </a:p>
          <a:p>
            <a:r>
              <a:rPr lang="el-GR" sz="2800" dirty="0" smtClean="0"/>
              <a:t>Επινοήστε ασκήσεις προθέρμανσης και εκμαιευτικές ερωτήσεις για το θέμα: </a:t>
            </a:r>
          </a:p>
          <a:p>
            <a:endParaRPr lang="el-GR" sz="2800" dirty="0" smtClean="0"/>
          </a:p>
          <a:p>
            <a:r>
              <a:rPr lang="el-GR" sz="2800" dirty="0" smtClean="0"/>
              <a:t>«Παίζω στο σπίτι μου με τις φίλες μου»</a:t>
            </a:r>
            <a:endParaRPr lang="en-US" sz="2800" dirty="0"/>
          </a:p>
        </p:txBody>
      </p:sp>
      <p:pic>
        <p:nvPicPr>
          <p:cNvPr id="2050" name="Picture 2" descr="C:\Users\Spiros\Desktop\Ourania\Bucket 2\Images-stock\Αφήγηση-λεπτομέρεια\09.jpe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4002975" y="273050"/>
            <a:ext cx="4255899" cy="5853113"/>
          </a:xfrm>
          <a:prstGeom prst="rect">
            <a:avLst/>
          </a:prstGeom>
          <a:noFill/>
          <a:ln>
            <a:solidFill>
              <a:schemeClr val="accent1"/>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839957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1 - Τίτλος"/>
          <p:cNvSpPr>
            <a:spLocks noGrp="1"/>
          </p:cNvSpPr>
          <p:nvPr>
            <p:ph type="title"/>
          </p:nvPr>
        </p:nvSpPr>
        <p:spPr/>
        <p:txBody>
          <a:bodyPr/>
          <a:lstStyle/>
          <a:p>
            <a:r>
              <a:rPr lang="el-GR" sz="3200" b="1" dirty="0" smtClean="0">
                <a:solidFill>
                  <a:srgbClr val="C00000"/>
                </a:solidFill>
              </a:rPr>
              <a:t>Ανθρώπινη ζωή</a:t>
            </a:r>
          </a:p>
        </p:txBody>
      </p:sp>
      <p:sp>
        <p:nvSpPr>
          <p:cNvPr id="30722" name="2 - Θέση περιεχομένου"/>
          <p:cNvSpPr>
            <a:spLocks noGrp="1"/>
          </p:cNvSpPr>
          <p:nvPr>
            <p:ph idx="1"/>
          </p:nvPr>
        </p:nvSpPr>
        <p:spPr/>
        <p:txBody>
          <a:bodyPr/>
          <a:lstStyle/>
          <a:p>
            <a:pPr>
              <a:buFont typeface="Arial" charset="0"/>
              <a:buNone/>
            </a:pPr>
            <a:r>
              <a:rPr lang="el-GR" sz="3000" dirty="0" smtClean="0"/>
              <a:t>Γ</a:t>
            </a:r>
            <a:r>
              <a:rPr lang="el-GR" sz="3000" b="1" dirty="0" smtClean="0"/>
              <a:t>ενικά θέματα που σχετίζονται με την αξία της</a:t>
            </a:r>
          </a:p>
          <a:p>
            <a:pPr>
              <a:buFont typeface="Arial" charset="0"/>
              <a:buNone/>
            </a:pPr>
            <a:r>
              <a:rPr lang="el-GR" sz="3000" b="1" dirty="0" smtClean="0"/>
              <a:t>ανθρώπινης ζωής</a:t>
            </a:r>
            <a:r>
              <a:rPr lang="el-GR" sz="3000" dirty="0" smtClean="0"/>
              <a:t>:</a:t>
            </a:r>
          </a:p>
          <a:p>
            <a:r>
              <a:rPr lang="el-GR" sz="3000" dirty="0" smtClean="0"/>
              <a:t>«Τα πράγματα που με κάνουν ευτυχισμένο»</a:t>
            </a:r>
          </a:p>
          <a:p>
            <a:r>
              <a:rPr lang="el-GR" sz="3000" dirty="0" smtClean="0"/>
              <a:t>«Ένοιωθα υπερήφανος όταν …»</a:t>
            </a:r>
          </a:p>
          <a:p>
            <a:r>
              <a:rPr lang="el-GR" sz="3000" dirty="0" smtClean="0"/>
              <a:t>«Η μεγαλύτερη κουταμάρα που έκανα ποτέ»</a:t>
            </a:r>
            <a:endParaRPr lang="en-US" sz="3000" dirty="0" smtClean="0"/>
          </a:p>
          <a:p>
            <a:pPr>
              <a:buNone/>
            </a:pPr>
            <a:r>
              <a:rPr lang="el-GR" sz="3000" b="1" dirty="0" smtClean="0"/>
              <a:t>Καθημερινές δραστηριότητες</a:t>
            </a:r>
            <a:r>
              <a:rPr lang="el-GR" sz="3000" dirty="0" smtClean="0"/>
              <a:t> = </a:t>
            </a:r>
          </a:p>
          <a:p>
            <a:r>
              <a:rPr lang="el-GR" sz="3000" dirty="0" smtClean="0"/>
              <a:t>«Στρώνοντας το τραπέζι»</a:t>
            </a:r>
          </a:p>
          <a:p>
            <a:r>
              <a:rPr lang="el-GR" sz="3000" dirty="0" smtClean="0"/>
              <a:t>«Βάζοντας τα παπούτσια μου».</a:t>
            </a:r>
          </a:p>
          <a:p>
            <a:endParaRPr lang="el-GR" sz="3000" dirty="0" smtClean="0"/>
          </a:p>
          <a:p>
            <a:endParaRPr lang="el-GR" dirty="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3 - Ορθογώνιο"/>
          <p:cNvSpPr>
            <a:spLocks noChangeArrowheads="1"/>
          </p:cNvSpPr>
          <p:nvPr/>
        </p:nvSpPr>
        <p:spPr bwMode="auto">
          <a:xfrm>
            <a:off x="1116013" y="836613"/>
            <a:ext cx="6911975" cy="5216525"/>
          </a:xfrm>
          <a:prstGeom prst="rect">
            <a:avLst/>
          </a:prstGeom>
          <a:noFill/>
          <a:ln w="9525">
            <a:noFill/>
            <a:miter lim="800000"/>
            <a:headEnd/>
            <a:tailEnd/>
          </a:ln>
        </p:spPr>
        <p:txBody>
          <a:bodyPr>
            <a:spAutoFit/>
          </a:bodyPr>
          <a:lstStyle/>
          <a:p>
            <a:r>
              <a:rPr lang="el-GR" sz="2800" b="1" dirty="0">
                <a:latin typeface="Calibri" pitchFamily="34" charset="0"/>
              </a:rPr>
              <a:t>Παρόμοια θέματα βρίσκουμε σε παιδικά βιβλία που πραγματεύονται </a:t>
            </a:r>
            <a:r>
              <a:rPr lang="el-GR" sz="2800" dirty="0">
                <a:latin typeface="Calibri" pitchFamily="34" charset="0"/>
              </a:rPr>
              <a:t>= </a:t>
            </a:r>
          </a:p>
          <a:p>
            <a:endParaRPr lang="el-GR" sz="2800" dirty="0">
              <a:latin typeface="Calibri" pitchFamily="34" charset="0"/>
            </a:endParaRPr>
          </a:p>
          <a:p>
            <a:r>
              <a:rPr lang="el-GR" sz="2800" dirty="0">
                <a:latin typeface="Calibri" pitchFamily="34" charset="0"/>
              </a:rPr>
              <a:t>-α- ιστορίες ανθρώπων και των οικογενειών τους.</a:t>
            </a:r>
          </a:p>
          <a:p>
            <a:endParaRPr lang="el-GR" sz="2800" dirty="0">
              <a:latin typeface="Calibri" pitchFamily="34" charset="0"/>
            </a:endParaRPr>
          </a:p>
          <a:p>
            <a:r>
              <a:rPr lang="el-GR" sz="2800" dirty="0">
                <a:latin typeface="Calibri" pitchFamily="34" charset="0"/>
              </a:rPr>
              <a:t>-β- ιστορίες  μικρών παιδιών που δεν τους έδιναν σημασία ώσπου…</a:t>
            </a:r>
          </a:p>
          <a:p>
            <a:endParaRPr lang="el-GR" sz="2800" dirty="0">
              <a:latin typeface="Calibri" pitchFamily="34" charset="0"/>
            </a:endParaRPr>
          </a:p>
          <a:p>
            <a:r>
              <a:rPr lang="el-GR" sz="2800" dirty="0">
                <a:latin typeface="Calibri" pitchFamily="34" charset="0"/>
              </a:rPr>
              <a:t>-γ- τον θάνατο με τρόπο που να είναι κατανοητός στα παιδιά.</a:t>
            </a:r>
          </a:p>
          <a:p>
            <a:endParaRPr lang="el-GR" sz="2800" dirty="0">
              <a:latin typeface="Calibri"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3 - Τίτλος"/>
          <p:cNvSpPr>
            <a:spLocks noGrp="1"/>
          </p:cNvSpPr>
          <p:nvPr>
            <p:ph type="title"/>
          </p:nvPr>
        </p:nvSpPr>
        <p:spPr/>
        <p:txBody>
          <a:bodyPr/>
          <a:lstStyle/>
          <a:p>
            <a:r>
              <a:rPr lang="el-GR" sz="2500" dirty="0" smtClean="0"/>
              <a:t>Καλλιτεχνική πράξη</a:t>
            </a:r>
            <a:br>
              <a:rPr lang="el-GR" sz="2500" dirty="0" smtClean="0"/>
            </a:br>
            <a:endParaRPr lang="el-GR" sz="2500" dirty="0" smtClean="0"/>
          </a:p>
        </p:txBody>
      </p:sp>
      <p:sp>
        <p:nvSpPr>
          <p:cNvPr id="32770" name="5 - Θέση κειμένου"/>
          <p:cNvSpPr>
            <a:spLocks noGrp="1"/>
          </p:cNvSpPr>
          <p:nvPr>
            <p:ph type="body" sz="half" idx="2"/>
          </p:nvPr>
        </p:nvSpPr>
        <p:spPr>
          <a:xfrm>
            <a:off x="457200" y="1435100"/>
            <a:ext cx="3394075" cy="4691063"/>
          </a:xfrm>
        </p:spPr>
        <p:txBody>
          <a:bodyPr/>
          <a:lstStyle/>
          <a:p>
            <a:endParaRPr lang="el-GR" dirty="0" smtClean="0"/>
          </a:p>
          <a:p>
            <a:r>
              <a:rPr lang="el-GR" sz="2800" dirty="0" smtClean="0"/>
              <a:t>2. Χειρισμός υλικών</a:t>
            </a:r>
          </a:p>
          <a:p>
            <a:endParaRPr lang="el-GR" sz="2500" dirty="0" smtClean="0"/>
          </a:p>
          <a:p>
            <a:r>
              <a:rPr lang="el-GR" sz="2500" dirty="0" smtClean="0"/>
              <a:t>Ο τρόπος που τα παιδιά χρησιμοποιούν τα υλικά για να αναπαραστήσουν ένα θέμα.</a:t>
            </a:r>
          </a:p>
          <a:p>
            <a:endParaRPr lang="el-GR" dirty="0" smtClean="0"/>
          </a:p>
        </p:txBody>
      </p:sp>
      <p:pic>
        <p:nvPicPr>
          <p:cNvPr id="32771" name="Picture 2" descr="C:\Users\user1\Ουρανία\Μαθήματα\Διδακτική.doc\Παραδόσεις\10 Ο ρόλος του εκπαιδευτικού\Εικόνες\Εικόν 259.jpg"/>
          <p:cNvPicPr>
            <a:picLocks noGrp="1" noChangeAspect="1" noChangeArrowheads="1"/>
          </p:cNvPicPr>
          <p:nvPr>
            <p:ph idx="1"/>
          </p:nvPr>
        </p:nvPicPr>
        <p:blipFill>
          <a:blip r:embed="rId2" cstate="print"/>
          <a:srcRect/>
          <a:stretch>
            <a:fillRect/>
          </a:stretch>
        </p:blipFill>
        <p:spPr>
          <a:xfrm>
            <a:off x="4133850" y="836613"/>
            <a:ext cx="4470400" cy="5289550"/>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1187450" y="765175"/>
            <a:ext cx="6913563" cy="5509200"/>
          </a:xfrm>
          <a:prstGeom prst="rect">
            <a:avLst/>
          </a:prstGeom>
        </p:spPr>
        <p:txBody>
          <a:bodyPr>
            <a:spAutoFit/>
          </a:bodyPr>
          <a:lstStyle/>
          <a:p>
            <a:r>
              <a:rPr lang="el-GR" sz="3200" dirty="0">
                <a:latin typeface="Calibri" pitchFamily="34" charset="0"/>
              </a:rPr>
              <a:t>Ο δάσκαλος πρέπει να έχει υπόψη του:</a:t>
            </a:r>
          </a:p>
          <a:p>
            <a:endParaRPr lang="el-GR" sz="3200" dirty="0">
              <a:latin typeface="Calibri" pitchFamily="34" charset="0"/>
            </a:endParaRPr>
          </a:p>
          <a:p>
            <a:pPr>
              <a:buFontTx/>
              <a:buAutoNum type="arabicPeriod"/>
            </a:pPr>
            <a:r>
              <a:rPr lang="en-AU" sz="3200" dirty="0">
                <a:solidFill>
                  <a:srgbClr val="FF0000"/>
                </a:solidFill>
                <a:latin typeface="Calibri" pitchFamily="34" charset="0"/>
              </a:rPr>
              <a:t>Ορισμένα χαρακτηριστικά της </a:t>
            </a:r>
            <a:endParaRPr lang="el-GR" sz="3200" dirty="0">
              <a:solidFill>
                <a:srgbClr val="FF0000"/>
              </a:solidFill>
              <a:latin typeface="Calibri" pitchFamily="34" charset="0"/>
            </a:endParaRPr>
          </a:p>
          <a:p>
            <a:r>
              <a:rPr lang="el-GR" sz="3200" b="1" dirty="0">
                <a:solidFill>
                  <a:srgbClr val="FF0000"/>
                </a:solidFill>
                <a:latin typeface="Calibri" pitchFamily="34" charset="0"/>
              </a:rPr>
              <a:t>   </a:t>
            </a:r>
            <a:r>
              <a:rPr lang="en-AU" sz="3200" b="1" dirty="0">
                <a:solidFill>
                  <a:srgbClr val="FF0000"/>
                </a:solidFill>
                <a:latin typeface="Calibri" pitchFamily="34" charset="0"/>
              </a:rPr>
              <a:t>παιδικής δημιουργικότητας</a:t>
            </a:r>
            <a:r>
              <a:rPr lang="en-AU" sz="3200" dirty="0">
                <a:solidFill>
                  <a:srgbClr val="FF0000"/>
                </a:solidFill>
                <a:latin typeface="Calibri" pitchFamily="34" charset="0"/>
              </a:rPr>
              <a:t> </a:t>
            </a:r>
            <a:endParaRPr lang="el-GR" sz="3200" dirty="0">
              <a:solidFill>
                <a:srgbClr val="FF0000"/>
              </a:solidFill>
              <a:latin typeface="Calibri" pitchFamily="34" charset="0"/>
            </a:endParaRPr>
          </a:p>
          <a:p>
            <a:pPr>
              <a:buFontTx/>
              <a:buAutoNum type="arabicPeriod"/>
            </a:pPr>
            <a:endParaRPr lang="el-GR" sz="3200" dirty="0">
              <a:latin typeface="Calibri" pitchFamily="34" charset="0"/>
            </a:endParaRPr>
          </a:p>
          <a:p>
            <a:r>
              <a:rPr lang="el-GR" sz="3200" dirty="0">
                <a:solidFill>
                  <a:srgbClr val="00B050"/>
                </a:solidFill>
                <a:latin typeface="Calibri" pitchFamily="34" charset="0"/>
              </a:rPr>
              <a:t>2. </a:t>
            </a:r>
            <a:r>
              <a:rPr lang="en-AU" sz="3200" dirty="0">
                <a:solidFill>
                  <a:srgbClr val="00B050"/>
                </a:solidFill>
                <a:latin typeface="Calibri" pitchFamily="34" charset="0"/>
              </a:rPr>
              <a:t>Την </a:t>
            </a:r>
            <a:r>
              <a:rPr lang="en-AU" sz="3200" b="1" dirty="0">
                <a:solidFill>
                  <a:srgbClr val="00B050"/>
                </a:solidFill>
                <a:latin typeface="Calibri" pitchFamily="34" charset="0"/>
              </a:rPr>
              <a:t>σωματική ανάπτυξη</a:t>
            </a:r>
            <a:r>
              <a:rPr lang="en-AU" sz="3200" dirty="0">
                <a:solidFill>
                  <a:srgbClr val="00B050"/>
                </a:solidFill>
                <a:latin typeface="Calibri" pitchFamily="34" charset="0"/>
              </a:rPr>
              <a:t> του παιδιού</a:t>
            </a:r>
            <a:endParaRPr lang="el-GR" sz="3200" dirty="0">
              <a:solidFill>
                <a:srgbClr val="00B050"/>
              </a:solidFill>
              <a:latin typeface="Calibri" pitchFamily="34" charset="0"/>
            </a:endParaRPr>
          </a:p>
          <a:p>
            <a:endParaRPr lang="el-GR" sz="3200" dirty="0">
              <a:latin typeface="Calibri" pitchFamily="34" charset="0"/>
            </a:endParaRPr>
          </a:p>
          <a:p>
            <a:r>
              <a:rPr lang="el-GR" sz="3200" dirty="0">
                <a:solidFill>
                  <a:srgbClr val="0070C0"/>
                </a:solidFill>
                <a:latin typeface="Calibri" pitchFamily="34" charset="0"/>
              </a:rPr>
              <a:t>3. Ότι τα παιδιά θέλουν να αισθάνονται </a:t>
            </a:r>
          </a:p>
          <a:p>
            <a:r>
              <a:rPr lang="el-GR" sz="3200" dirty="0">
                <a:solidFill>
                  <a:srgbClr val="0070C0"/>
                </a:solidFill>
                <a:latin typeface="Calibri" pitchFamily="34" charset="0"/>
              </a:rPr>
              <a:t>    ότι </a:t>
            </a:r>
            <a:r>
              <a:rPr lang="el-GR" sz="3200" b="1" dirty="0">
                <a:solidFill>
                  <a:srgbClr val="0070C0"/>
                </a:solidFill>
                <a:latin typeface="Calibri" pitchFamily="34" charset="0"/>
              </a:rPr>
              <a:t>ελέγχουν τα μέσα</a:t>
            </a:r>
            <a:r>
              <a:rPr lang="el-GR" sz="3200" dirty="0">
                <a:solidFill>
                  <a:srgbClr val="0070C0"/>
                </a:solidFill>
                <a:latin typeface="Calibri" pitchFamily="34" charset="0"/>
              </a:rPr>
              <a:t> που</a:t>
            </a:r>
          </a:p>
          <a:p>
            <a:r>
              <a:rPr lang="el-GR" sz="3200" dirty="0">
                <a:solidFill>
                  <a:srgbClr val="0070C0"/>
                </a:solidFill>
                <a:latin typeface="Calibri" pitchFamily="34" charset="0"/>
              </a:rPr>
              <a:t>    χρησιμοποιούν.</a:t>
            </a:r>
          </a:p>
          <a:p>
            <a:endParaRPr lang="el-GR" sz="3200" dirty="0">
              <a:latin typeface="Calibri"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1 - Ορθογώνιο"/>
          <p:cNvSpPr>
            <a:spLocks noChangeArrowheads="1"/>
          </p:cNvSpPr>
          <p:nvPr/>
        </p:nvSpPr>
        <p:spPr bwMode="auto">
          <a:xfrm>
            <a:off x="684213" y="476250"/>
            <a:ext cx="7775575" cy="5643563"/>
          </a:xfrm>
          <a:prstGeom prst="rect">
            <a:avLst/>
          </a:prstGeom>
          <a:noFill/>
          <a:ln w="9525">
            <a:noFill/>
            <a:miter lim="800000"/>
            <a:headEnd/>
            <a:tailEnd/>
          </a:ln>
        </p:spPr>
        <p:txBody>
          <a:bodyPr>
            <a:spAutoFit/>
          </a:bodyPr>
          <a:lstStyle/>
          <a:p>
            <a:r>
              <a:rPr lang="el-GR" sz="2800" b="1" dirty="0">
                <a:solidFill>
                  <a:srgbClr val="FF0000"/>
                </a:solidFill>
                <a:latin typeface="Calibri" pitchFamily="34" charset="0"/>
              </a:rPr>
              <a:t>1. Χ</a:t>
            </a:r>
            <a:r>
              <a:rPr lang="en-AU" sz="2800" b="1" dirty="0">
                <a:solidFill>
                  <a:srgbClr val="FF0000"/>
                </a:solidFill>
                <a:latin typeface="Calibri" pitchFamily="34" charset="0"/>
              </a:rPr>
              <a:t>αρακτηριστικά της παιδικής δημιουργικότητας </a:t>
            </a:r>
            <a:endParaRPr lang="el-GR" sz="2800" b="1" dirty="0">
              <a:solidFill>
                <a:srgbClr val="FF0000"/>
              </a:solidFill>
              <a:latin typeface="Calibri" pitchFamily="34" charset="0"/>
            </a:endParaRPr>
          </a:p>
          <a:p>
            <a:endParaRPr lang="el-GR" sz="2800" b="1" dirty="0">
              <a:latin typeface="Calibri" pitchFamily="34" charset="0"/>
            </a:endParaRPr>
          </a:p>
          <a:p>
            <a:r>
              <a:rPr lang="el-GR" sz="2800" dirty="0">
                <a:latin typeface="Calibri" pitchFamily="34" charset="0"/>
              </a:rPr>
              <a:t>*Δημιουργούν συνήθως με αυθόρμητο τρόπο.</a:t>
            </a:r>
          </a:p>
          <a:p>
            <a:endParaRPr lang="el-GR" sz="2800" dirty="0">
              <a:latin typeface="Calibri" pitchFamily="34" charset="0"/>
            </a:endParaRPr>
          </a:p>
          <a:p>
            <a:pPr>
              <a:buFont typeface="Arial" charset="0"/>
              <a:buChar char="•"/>
            </a:pPr>
            <a:r>
              <a:rPr lang="el-GR" sz="2800" dirty="0">
                <a:latin typeface="Calibri" pitchFamily="34" charset="0"/>
              </a:rPr>
              <a:t> Δυσκολεύονται να συγκεντρωθούν για πολλή ώρα </a:t>
            </a:r>
          </a:p>
          <a:p>
            <a:pPr>
              <a:buFont typeface="Arial" charset="0"/>
              <a:buNone/>
            </a:pPr>
            <a:r>
              <a:rPr lang="el-GR" sz="2800" dirty="0">
                <a:latin typeface="Calibri" pitchFamily="34" charset="0"/>
              </a:rPr>
              <a:t>  σε  ένα θέμα (15’).</a:t>
            </a:r>
          </a:p>
          <a:p>
            <a:endParaRPr lang="el-GR" sz="2800" dirty="0">
              <a:latin typeface="Calibri" pitchFamily="34" charset="0"/>
            </a:endParaRPr>
          </a:p>
          <a:p>
            <a:pPr>
              <a:buFont typeface="Arial" charset="0"/>
              <a:buChar char="•"/>
            </a:pPr>
            <a:r>
              <a:rPr lang="el-GR" sz="2800" dirty="0">
                <a:latin typeface="Calibri" pitchFamily="34" charset="0"/>
              </a:rPr>
              <a:t> Η αντίληψη και η σκέψη τους τείνουν να </a:t>
            </a:r>
          </a:p>
          <a:p>
            <a:pPr>
              <a:buFont typeface="Arial" charset="0"/>
              <a:buNone/>
            </a:pPr>
            <a:r>
              <a:rPr lang="el-GR" sz="2800" dirty="0">
                <a:latin typeface="Calibri" pitchFamily="34" charset="0"/>
              </a:rPr>
              <a:t>  καθορίζονται από λεπτομέρειες.</a:t>
            </a:r>
          </a:p>
          <a:p>
            <a:endParaRPr lang="el-GR" sz="2800" dirty="0">
              <a:latin typeface="Calibri" pitchFamily="34" charset="0"/>
            </a:endParaRPr>
          </a:p>
          <a:p>
            <a:pPr>
              <a:buFont typeface="Arial" charset="0"/>
              <a:buChar char="•"/>
            </a:pPr>
            <a:r>
              <a:rPr lang="el-GR" sz="2800" dirty="0">
                <a:latin typeface="Calibri" pitchFamily="34" charset="0"/>
              </a:rPr>
              <a:t> Δυσκολεύονται να επαναφέρουν στο νου τους </a:t>
            </a:r>
          </a:p>
          <a:p>
            <a:r>
              <a:rPr lang="el-GR" sz="2800" dirty="0">
                <a:latin typeface="Calibri" pitchFamily="34" charset="0"/>
              </a:rPr>
              <a:t>  πράγματα που έχουν κάνει.</a:t>
            </a:r>
          </a:p>
          <a:p>
            <a:endParaRPr lang="el-GR" sz="2800" dirty="0">
              <a:latin typeface="Calibri"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4 - Θέση κειμένου"/>
          <p:cNvSpPr>
            <a:spLocks noGrp="1"/>
          </p:cNvSpPr>
          <p:nvPr>
            <p:ph type="body" sz="half" idx="2"/>
          </p:nvPr>
        </p:nvSpPr>
        <p:spPr>
          <a:xfrm>
            <a:off x="457200" y="765175"/>
            <a:ext cx="3008313" cy="5360988"/>
          </a:xfrm>
        </p:spPr>
        <p:txBody>
          <a:bodyPr/>
          <a:lstStyle/>
          <a:p>
            <a:r>
              <a:rPr lang="el-GR" sz="2800" dirty="0" smtClean="0"/>
              <a:t>Ο δάσκαλος πρέπει να καλλιεργήσει στα παιδιά την ικανότητα</a:t>
            </a:r>
            <a:br>
              <a:rPr lang="el-GR" sz="2800" dirty="0" smtClean="0"/>
            </a:br>
            <a:r>
              <a:rPr lang="el-GR" sz="2800" dirty="0" smtClean="0"/>
              <a:t>να δουλεύουν σε ένα έργο για </a:t>
            </a:r>
            <a:r>
              <a:rPr lang="el-GR" sz="2800" b="1" dirty="0" smtClean="0"/>
              <a:t>μεγαλύτερα χρονικά διαστήματα</a:t>
            </a:r>
            <a:r>
              <a:rPr lang="el-GR" sz="2800" dirty="0" smtClean="0"/>
              <a:t> και να αφιερώνουν σε αυτό </a:t>
            </a:r>
            <a:r>
              <a:rPr lang="el-GR" sz="2800" b="1" dirty="0" smtClean="0"/>
              <a:t>σκέψη</a:t>
            </a:r>
            <a:r>
              <a:rPr lang="el-GR" sz="2800" dirty="0" smtClean="0"/>
              <a:t>.</a:t>
            </a:r>
          </a:p>
        </p:txBody>
      </p:sp>
      <p:pic>
        <p:nvPicPr>
          <p:cNvPr id="35842" name="Picture 2" descr="C:\Users\user1\Ουρανία\Μαθήματα\Διδακτική.doc\Παραδόσεις\10 Ο ρόλος του εκπαιδευτικού\Εικόνες\Εικόν 258.jpg"/>
          <p:cNvPicPr>
            <a:picLocks noGrp="1" noChangeAspect="1" noChangeArrowheads="1"/>
          </p:cNvPicPr>
          <p:nvPr>
            <p:ph idx="1"/>
          </p:nvPr>
        </p:nvPicPr>
        <p:blipFill>
          <a:blip r:embed="rId2" cstate="print"/>
          <a:srcRect/>
          <a:stretch>
            <a:fillRect/>
          </a:stretch>
        </p:blipFill>
        <p:spPr>
          <a:xfrm>
            <a:off x="3727450" y="273050"/>
            <a:ext cx="4806950" cy="5853113"/>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descr="C:\Users\user1\Ουρανία\Μαθήματα\Διδακτική.doc\Παραδόσεις\11 Σχεδιασμός μαθημάτων\Εικόνες\1. Ανθρώπινη φιγούρα\006.jpg"/>
          <p:cNvPicPr>
            <a:picLocks noGrp="1" noChangeAspect="1" noChangeArrowheads="1"/>
          </p:cNvPicPr>
          <p:nvPr>
            <p:ph type="pic" idx="1"/>
          </p:nvPr>
        </p:nvPicPr>
        <p:blipFill>
          <a:blip r:embed="rId2" cstate="print"/>
          <a:srcRect t="2989" b="2989"/>
          <a:stretch>
            <a:fillRect/>
          </a:stretch>
        </p:blipFill>
        <p:spPr>
          <a:xfrm>
            <a:off x="1763713" y="404813"/>
            <a:ext cx="5040312" cy="3779837"/>
          </a:xfrm>
        </p:spPr>
      </p:pic>
      <p:sp>
        <p:nvSpPr>
          <p:cNvPr id="36866" name="6 - Τίτλος"/>
          <p:cNvSpPr>
            <a:spLocks noGrp="1"/>
          </p:cNvSpPr>
          <p:nvPr>
            <p:ph type="body" sz="half" idx="2"/>
          </p:nvPr>
        </p:nvSpPr>
        <p:spPr>
          <a:xfrm>
            <a:off x="611188" y="4581525"/>
            <a:ext cx="8137525" cy="1800225"/>
          </a:xfrm>
        </p:spPr>
        <p:txBody>
          <a:bodyPr/>
          <a:lstStyle/>
          <a:p>
            <a:r>
              <a:rPr lang="el-GR" sz="2800" dirty="0" smtClean="0"/>
              <a:t>Σειρά από έργα πάνω σε </a:t>
            </a:r>
            <a:r>
              <a:rPr lang="el-GR" sz="2800" b="1" dirty="0" smtClean="0"/>
              <a:t>ίδια ή παραπλήσια θέματα</a:t>
            </a:r>
            <a:r>
              <a:rPr lang="el-GR" sz="2800" dirty="0" smtClean="0"/>
              <a:t>.</a:t>
            </a:r>
          </a:p>
          <a:p>
            <a:r>
              <a:rPr lang="el-GR" sz="2800" dirty="0" smtClean="0"/>
              <a:t>Πχ. σειρά από ζωγραφιές που δείχνουν = ένα γελαστό, ένα κατσουφιασμένο, ένα τρομακτικό πρόσωπο κλπ.</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κειμένου"/>
          <p:cNvSpPr>
            <a:spLocks noGrp="1"/>
          </p:cNvSpPr>
          <p:nvPr>
            <p:ph type="body" sz="half" idx="2"/>
          </p:nvPr>
        </p:nvSpPr>
        <p:spPr>
          <a:xfrm>
            <a:off x="457200" y="692150"/>
            <a:ext cx="3827463" cy="5434013"/>
          </a:xfrm>
        </p:spPr>
        <p:txBody>
          <a:bodyPr>
            <a:normAutofit/>
          </a:bodyPr>
          <a:lstStyle/>
          <a:p>
            <a:pPr>
              <a:lnSpc>
                <a:spcPct val="80000"/>
              </a:lnSpc>
            </a:pPr>
            <a:r>
              <a:rPr lang="el-GR" sz="2900" dirty="0" smtClean="0"/>
              <a:t>Μία μέρα με αέρα, μία ηλιόλουστη και μία μέρα με χιόνι.</a:t>
            </a:r>
          </a:p>
          <a:p>
            <a:pPr>
              <a:lnSpc>
                <a:spcPct val="80000"/>
              </a:lnSpc>
            </a:pPr>
            <a:endParaRPr lang="el-GR" sz="2900" dirty="0" smtClean="0"/>
          </a:p>
          <a:p>
            <a:pPr>
              <a:lnSpc>
                <a:spcPct val="80000"/>
              </a:lnSpc>
            </a:pPr>
            <a:r>
              <a:rPr lang="el-GR" sz="2900" dirty="0" smtClean="0"/>
              <a:t>Ένα σκύλο που γαβγίζει, ένα σκύλο που κοιμάται, ένα μαλλιαρό σκύλο.</a:t>
            </a:r>
          </a:p>
          <a:p>
            <a:pPr>
              <a:lnSpc>
                <a:spcPct val="80000"/>
              </a:lnSpc>
            </a:pPr>
            <a:endParaRPr lang="el-GR" sz="2900" dirty="0" smtClean="0"/>
          </a:p>
          <a:p>
            <a:pPr>
              <a:lnSpc>
                <a:spcPct val="80000"/>
              </a:lnSpc>
            </a:pPr>
            <a:r>
              <a:rPr lang="el-GR" sz="2900" dirty="0" smtClean="0">
                <a:solidFill>
                  <a:srgbClr val="FF0000"/>
                </a:solidFill>
              </a:rPr>
              <a:t>Σκοπός = καλλιεργεί την συνέχεια στην σκέψη, την σύγκριση εικόνων και γεγονότων.</a:t>
            </a:r>
          </a:p>
          <a:p>
            <a:pPr>
              <a:lnSpc>
                <a:spcPct val="80000"/>
              </a:lnSpc>
            </a:pPr>
            <a:endParaRPr lang="el-GR" sz="1000" dirty="0" smtClean="0"/>
          </a:p>
        </p:txBody>
      </p:sp>
      <p:pic>
        <p:nvPicPr>
          <p:cNvPr id="37890" name="Picture 6" descr="C:\Users\user1\Desktop\s-r.jpg"/>
          <p:cNvPicPr>
            <a:picLocks noGrp="1" noChangeAspect="1" noChangeArrowheads="1"/>
          </p:cNvPicPr>
          <p:nvPr>
            <p:ph idx="1"/>
          </p:nvPr>
        </p:nvPicPr>
        <p:blipFill>
          <a:blip r:embed="rId2" cstate="print"/>
          <a:srcRect/>
          <a:stretch>
            <a:fillRect/>
          </a:stretch>
        </p:blipFill>
        <p:spPr>
          <a:xfrm>
            <a:off x="4572000" y="260350"/>
            <a:ext cx="3983038" cy="5853113"/>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κειμένου"/>
          <p:cNvSpPr>
            <a:spLocks noGrp="1"/>
          </p:cNvSpPr>
          <p:nvPr>
            <p:ph type="body" sz="half" idx="2"/>
          </p:nvPr>
        </p:nvSpPr>
        <p:spPr>
          <a:xfrm>
            <a:off x="611188" y="4076700"/>
            <a:ext cx="7705725" cy="2095500"/>
          </a:xfrm>
        </p:spPr>
        <p:txBody>
          <a:bodyPr>
            <a:normAutofit lnSpcReduction="10000"/>
          </a:bodyPr>
          <a:lstStyle/>
          <a:p>
            <a:pPr>
              <a:lnSpc>
                <a:spcPct val="80000"/>
              </a:lnSpc>
              <a:spcBef>
                <a:spcPct val="0"/>
              </a:spcBef>
            </a:pPr>
            <a:r>
              <a:rPr lang="el-GR" sz="2000" b="1" dirty="0" smtClean="0"/>
              <a:t>Ερωτήσεις που δεν  επιδέχονται μόνο μία απάντηση.</a:t>
            </a:r>
            <a:r>
              <a:rPr lang="el-GR" sz="2000" dirty="0" smtClean="0"/>
              <a:t> </a:t>
            </a:r>
          </a:p>
          <a:p>
            <a:pPr>
              <a:lnSpc>
                <a:spcPct val="80000"/>
              </a:lnSpc>
              <a:spcBef>
                <a:spcPct val="0"/>
              </a:spcBef>
            </a:pPr>
            <a:endParaRPr lang="el-GR" sz="2000" dirty="0" smtClean="0"/>
          </a:p>
          <a:p>
            <a:pPr>
              <a:lnSpc>
                <a:spcPct val="80000"/>
              </a:lnSpc>
              <a:spcBef>
                <a:spcPct val="0"/>
              </a:spcBef>
            </a:pPr>
            <a:r>
              <a:rPr lang="el-GR" sz="2000" dirty="0" smtClean="0"/>
              <a:t>Ενώ φτιάχνουν ένα ποτήρι με πηλό:</a:t>
            </a:r>
          </a:p>
          <a:p>
            <a:pPr>
              <a:lnSpc>
                <a:spcPct val="80000"/>
              </a:lnSpc>
              <a:spcBef>
                <a:spcPct val="0"/>
              </a:spcBef>
            </a:pPr>
            <a:endParaRPr lang="el-GR" sz="2000" dirty="0" smtClean="0"/>
          </a:p>
          <a:p>
            <a:pPr>
              <a:lnSpc>
                <a:spcPct val="80000"/>
              </a:lnSpc>
              <a:spcBef>
                <a:spcPct val="0"/>
              </a:spcBef>
            </a:pPr>
            <a:r>
              <a:rPr lang="el-GR" sz="2000" dirty="0" smtClean="0"/>
              <a:t>«Αν ήσουν ένα ποτήρι, θα ήθελες να είσαι απλό ή φανταχτερό;»</a:t>
            </a:r>
          </a:p>
          <a:p>
            <a:pPr>
              <a:lnSpc>
                <a:spcPct val="80000"/>
              </a:lnSpc>
              <a:spcBef>
                <a:spcPct val="0"/>
              </a:spcBef>
            </a:pPr>
            <a:endParaRPr lang="el-GR" sz="2000" dirty="0" smtClean="0"/>
          </a:p>
          <a:p>
            <a:pPr>
              <a:lnSpc>
                <a:spcPct val="80000"/>
              </a:lnSpc>
              <a:spcBef>
                <a:spcPct val="0"/>
              </a:spcBef>
            </a:pPr>
            <a:r>
              <a:rPr lang="el-GR" sz="2000" dirty="0" smtClean="0"/>
              <a:t>«Χοντρό ή λεπτό;»  -  «Ψηλό ή κοντό;»</a:t>
            </a:r>
          </a:p>
          <a:p>
            <a:pPr>
              <a:lnSpc>
                <a:spcPct val="80000"/>
              </a:lnSpc>
              <a:spcBef>
                <a:spcPct val="0"/>
              </a:spcBef>
            </a:pPr>
            <a:endParaRPr lang="el-GR" sz="2000" dirty="0" smtClean="0"/>
          </a:p>
          <a:p>
            <a:pPr>
              <a:lnSpc>
                <a:spcPct val="80000"/>
              </a:lnSpc>
              <a:spcBef>
                <a:spcPct val="0"/>
              </a:spcBef>
            </a:pPr>
            <a:r>
              <a:rPr lang="el-GR" sz="2000" dirty="0" smtClean="0"/>
              <a:t>«Ποτήρι για γάλα ή για χυμό;»</a:t>
            </a:r>
          </a:p>
          <a:p>
            <a:pPr>
              <a:lnSpc>
                <a:spcPct val="80000"/>
              </a:lnSpc>
            </a:pPr>
            <a:endParaRPr lang="el-GR" sz="600" dirty="0" smtClean="0"/>
          </a:p>
          <a:p>
            <a:pPr>
              <a:lnSpc>
                <a:spcPct val="80000"/>
              </a:lnSpc>
            </a:pPr>
            <a:endParaRPr lang="el-GR" sz="400" dirty="0" smtClean="0"/>
          </a:p>
        </p:txBody>
      </p:sp>
      <p:pic>
        <p:nvPicPr>
          <p:cNvPr id="38914" name="Picture 3" descr="C:\Users\user1\Ουρανία\Μαθήματα\Διδακτική.doc\Παραδόσεις\10 Ο ρόλος του εκπαιδευτικού\Εικόνες\Εικόν 265.jpg"/>
          <p:cNvPicPr>
            <a:picLocks noGrp="1" noChangeAspect="1" noChangeArrowheads="1"/>
          </p:cNvPicPr>
          <p:nvPr>
            <p:ph type="pic" idx="1"/>
          </p:nvPr>
        </p:nvPicPr>
        <p:blipFill>
          <a:blip r:embed="rId2" cstate="print"/>
          <a:srcRect l="3528" r="3528"/>
          <a:stretch>
            <a:fillRect/>
          </a:stretch>
        </p:blipFill>
        <p:spPr>
          <a:xfrm>
            <a:off x="1835150" y="260350"/>
            <a:ext cx="4897438" cy="3673475"/>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3 - Τίτλος"/>
          <p:cNvSpPr>
            <a:spLocks noGrp="1"/>
          </p:cNvSpPr>
          <p:nvPr>
            <p:ph type="ctrTitle"/>
          </p:nvPr>
        </p:nvSpPr>
        <p:spPr>
          <a:xfrm>
            <a:off x="685800" y="404813"/>
            <a:ext cx="7772400" cy="576262"/>
          </a:xfrm>
        </p:spPr>
        <p:txBody>
          <a:bodyPr/>
          <a:lstStyle/>
          <a:p>
            <a:r>
              <a:rPr lang="el-GR" sz="2500" b="1" dirty="0" smtClean="0"/>
              <a:t>Σύγχρονη καλλιτεχνική παιδεία</a:t>
            </a:r>
          </a:p>
        </p:txBody>
      </p:sp>
      <p:sp>
        <p:nvSpPr>
          <p:cNvPr id="5" name="4 - Υπότιτλος"/>
          <p:cNvSpPr>
            <a:spLocks noGrp="1"/>
          </p:cNvSpPr>
          <p:nvPr>
            <p:ph type="subTitle" idx="1"/>
          </p:nvPr>
        </p:nvSpPr>
        <p:spPr>
          <a:xfrm>
            <a:off x="1116013" y="1268413"/>
            <a:ext cx="7200900" cy="4752975"/>
          </a:xfrm>
        </p:spPr>
        <p:txBody>
          <a:bodyPr>
            <a:normAutofit/>
          </a:bodyPr>
          <a:lstStyle/>
          <a:p>
            <a:pPr algn="l"/>
            <a:r>
              <a:rPr lang="el-GR" sz="2500" dirty="0" smtClean="0">
                <a:solidFill>
                  <a:schemeClr val="tx1"/>
                </a:solidFill>
              </a:rPr>
              <a:t>Συνδυασμός αυτών των 3 στόχων:</a:t>
            </a:r>
          </a:p>
          <a:p>
            <a:pPr algn="l"/>
            <a:endParaRPr lang="el-GR" sz="2500" dirty="0" smtClean="0">
              <a:solidFill>
                <a:schemeClr val="tx1"/>
              </a:solidFill>
            </a:endParaRPr>
          </a:p>
          <a:p>
            <a:pPr algn="l">
              <a:buFont typeface="Arial" charset="0"/>
              <a:buAutoNum type="arabicPeriod"/>
            </a:pPr>
            <a:r>
              <a:rPr lang="el-GR" sz="2500" dirty="0" smtClean="0">
                <a:solidFill>
                  <a:srgbClr val="FF0000"/>
                </a:solidFill>
              </a:rPr>
              <a:t>Προσωπική πλήρωση μέσω της τέχνης – βάρος στην προσωπικότητα ατόμου.</a:t>
            </a:r>
          </a:p>
          <a:p>
            <a:pPr algn="l">
              <a:buFont typeface="Arial" charset="0"/>
              <a:buAutoNum type="arabicPeriod"/>
            </a:pPr>
            <a:endParaRPr lang="el-GR" sz="2500" dirty="0" smtClean="0">
              <a:solidFill>
                <a:schemeClr val="tx1"/>
              </a:solidFill>
            </a:endParaRPr>
          </a:p>
          <a:p>
            <a:pPr algn="l">
              <a:buFont typeface="Arial" charset="0"/>
              <a:buAutoNum type="arabicPeriod"/>
            </a:pPr>
            <a:r>
              <a:rPr lang="el-GR" sz="2500" dirty="0" smtClean="0">
                <a:solidFill>
                  <a:srgbClr val="00B050"/>
                </a:solidFill>
              </a:rPr>
              <a:t>Εκτίμηση καλλιτεχνικής κληρονομιάς – οργανωμένη γνώση γύρω από την τέχνη και την παράδοση.</a:t>
            </a:r>
          </a:p>
          <a:p>
            <a:pPr algn="l">
              <a:buFont typeface="Arial" charset="0"/>
              <a:buAutoNum type="arabicPeriod"/>
            </a:pPr>
            <a:endParaRPr lang="el-GR" sz="2500" dirty="0" smtClean="0">
              <a:solidFill>
                <a:schemeClr val="tx1"/>
              </a:solidFill>
            </a:endParaRPr>
          </a:p>
          <a:p>
            <a:pPr algn="l">
              <a:buFont typeface="Arial" charset="0"/>
              <a:buAutoNum type="arabicPeriod"/>
            </a:pPr>
            <a:r>
              <a:rPr lang="el-GR" sz="2500" dirty="0" smtClean="0">
                <a:solidFill>
                  <a:srgbClr val="0070C0"/>
                </a:solidFill>
              </a:rPr>
              <a:t>Επίγνωση του κοινωνικού ρόλου της τέχνης – προσφορά στην κοινωνία.</a:t>
            </a:r>
          </a:p>
          <a:p>
            <a:pPr algn="l"/>
            <a:endParaRPr lang="el-GR" sz="2400" dirty="0" smtClean="0">
              <a:solidFill>
                <a:srgbClr val="898989"/>
              </a:solidFill>
            </a:endParaRPr>
          </a:p>
          <a:p>
            <a:pPr algn="l">
              <a:buFont typeface="Arial" charset="0"/>
              <a:buAutoNum type="arabicPeriod"/>
            </a:pPr>
            <a:endParaRPr lang="el-GR" sz="2400" dirty="0" smtClean="0">
              <a:solidFill>
                <a:srgbClr val="898989"/>
              </a:solidFill>
            </a:endParaRPr>
          </a:p>
          <a:p>
            <a:pPr algn="l">
              <a:buFont typeface="Arial" charset="0"/>
              <a:buAutoNum type="arabicPeriod"/>
            </a:pPr>
            <a:endParaRPr lang="el-GR" sz="2400" dirty="0" smtClean="0">
              <a:solidFill>
                <a:srgbClr val="898989"/>
              </a:solidFill>
            </a:endParaRPr>
          </a:p>
          <a:p>
            <a:pPr algn="l"/>
            <a:endParaRPr lang="el-GR" sz="2400" dirty="0" smtClean="0">
              <a:solidFill>
                <a:srgbClr val="898989"/>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κειμένου"/>
          <p:cNvSpPr>
            <a:spLocks noGrp="1"/>
          </p:cNvSpPr>
          <p:nvPr>
            <p:ph type="body" sz="half" idx="2"/>
          </p:nvPr>
        </p:nvSpPr>
        <p:spPr>
          <a:xfrm>
            <a:off x="684213" y="4365625"/>
            <a:ext cx="7559675" cy="2016125"/>
          </a:xfrm>
        </p:spPr>
        <p:txBody>
          <a:bodyPr rtlCol="0">
            <a:normAutofit fontScale="25000" lnSpcReduction="20000"/>
          </a:bodyPr>
          <a:lstStyle/>
          <a:p>
            <a:pPr fontAlgn="auto">
              <a:spcAft>
                <a:spcPts val="0"/>
              </a:spcAft>
              <a:buFont typeface="Arial" pitchFamily="34" charset="0"/>
              <a:buNone/>
              <a:defRPr/>
            </a:pPr>
            <a:r>
              <a:rPr lang="el-GR" sz="8800" dirty="0" smtClean="0"/>
              <a:t>Ενώ ζωγραφίζουν με τέμπερα: </a:t>
            </a:r>
          </a:p>
          <a:p>
            <a:pPr fontAlgn="auto">
              <a:spcAft>
                <a:spcPts val="0"/>
              </a:spcAft>
              <a:buFont typeface="Arial" pitchFamily="34" charset="0"/>
              <a:buNone/>
              <a:defRPr/>
            </a:pPr>
            <a:r>
              <a:rPr lang="el-GR" sz="8800" dirty="0" smtClean="0"/>
              <a:t>«Εάν επρόκειτο να ζωγραφίσεις μία χαρούμενη ημέρα, ποιά </a:t>
            </a:r>
          </a:p>
          <a:p>
            <a:pPr fontAlgn="auto">
              <a:spcAft>
                <a:spcPts val="0"/>
              </a:spcAft>
              <a:buFont typeface="Arial" pitchFamily="34" charset="0"/>
              <a:buNone/>
              <a:defRPr/>
            </a:pPr>
            <a:r>
              <a:rPr lang="el-GR" sz="8800" dirty="0" smtClean="0"/>
              <a:t>  χρώματα θα διάλεγες;»</a:t>
            </a:r>
          </a:p>
          <a:p>
            <a:pPr fontAlgn="auto">
              <a:spcAft>
                <a:spcPts val="0"/>
              </a:spcAft>
              <a:buFont typeface="Arial" pitchFamily="34" charset="0"/>
              <a:buNone/>
              <a:defRPr/>
            </a:pPr>
            <a:r>
              <a:rPr lang="el-GR" sz="8800" dirty="0" smtClean="0"/>
              <a:t> «Τι θα διαδραματιζόταν;»</a:t>
            </a:r>
          </a:p>
          <a:p>
            <a:pPr fontAlgn="auto">
              <a:spcAft>
                <a:spcPts val="0"/>
              </a:spcAft>
              <a:buFont typeface="Arial" pitchFamily="34" charset="0"/>
              <a:buNone/>
              <a:defRPr/>
            </a:pPr>
            <a:r>
              <a:rPr lang="el-GR" sz="8800" dirty="0" smtClean="0">
                <a:solidFill>
                  <a:srgbClr val="FF0000"/>
                </a:solidFill>
              </a:rPr>
              <a:t>Σκοπός = να αναγνωρίζουν την σχέση ανάμεσα τα εκφραστικά στοιχεία και στο νόημα που θέλουν να εκφράσουν.</a:t>
            </a:r>
          </a:p>
          <a:p>
            <a:pPr fontAlgn="auto">
              <a:spcAft>
                <a:spcPts val="0"/>
              </a:spcAft>
              <a:buFont typeface="Arial" pitchFamily="34" charset="0"/>
              <a:buNone/>
              <a:defRPr/>
            </a:pPr>
            <a:endParaRPr lang="el-GR" dirty="0"/>
          </a:p>
        </p:txBody>
      </p:sp>
      <p:pic>
        <p:nvPicPr>
          <p:cNvPr id="1026" name="Picture 2" descr="C:\Users\user1\Ουρανία\Μαθήματα\Διδακτική.doc\Images-stock\Modernism\art 086d.jpg"/>
          <p:cNvPicPr>
            <a:picLocks noGrp="1" noChangeAspect="1" noChangeArrowheads="1"/>
          </p:cNvPicPr>
          <p:nvPr>
            <p:ph type="pic" idx="1"/>
          </p:nvPr>
        </p:nvPicPr>
        <p:blipFill>
          <a:blip r:embed="rId2" cstate="print"/>
          <a:srcRect l="6176" r="6176"/>
          <a:stretch>
            <a:fillRect/>
          </a:stretch>
        </p:blipFill>
        <p:spPr bwMode="auto">
          <a:xfrm>
            <a:off x="1835696" y="260648"/>
            <a:ext cx="5184775" cy="3889375"/>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κειμένου"/>
          <p:cNvSpPr>
            <a:spLocks noGrp="1"/>
          </p:cNvSpPr>
          <p:nvPr>
            <p:ph type="body" sz="half" idx="2"/>
          </p:nvPr>
        </p:nvSpPr>
        <p:spPr>
          <a:xfrm>
            <a:off x="827088" y="4076700"/>
            <a:ext cx="7345362" cy="2376488"/>
          </a:xfrm>
        </p:spPr>
        <p:txBody>
          <a:bodyPr rtlCol="0">
            <a:normAutofit fontScale="92500"/>
          </a:bodyPr>
          <a:lstStyle/>
          <a:p>
            <a:pPr fontAlgn="auto">
              <a:spcAft>
                <a:spcPts val="0"/>
              </a:spcAft>
              <a:buFont typeface="Arial" pitchFamily="34" charset="0"/>
              <a:buNone/>
              <a:defRPr/>
            </a:pPr>
            <a:r>
              <a:rPr lang="el-GR" sz="2400" b="1" dirty="0" smtClean="0"/>
              <a:t>Ερωτήσεις που ενθαρρύνουν την προσωπική ανακάλυψη</a:t>
            </a:r>
            <a:r>
              <a:rPr lang="el-GR" sz="2400" dirty="0" smtClean="0"/>
              <a:t>.</a:t>
            </a:r>
          </a:p>
          <a:p>
            <a:pPr fontAlgn="auto">
              <a:spcAft>
                <a:spcPts val="0"/>
              </a:spcAft>
              <a:buFont typeface="Arial" pitchFamily="34" charset="0"/>
              <a:buNone/>
              <a:defRPr/>
            </a:pPr>
            <a:r>
              <a:rPr lang="el-GR" sz="2400" dirty="0" smtClean="0"/>
              <a:t>«Πως το έκανες αυτό;»</a:t>
            </a:r>
          </a:p>
          <a:p>
            <a:pPr fontAlgn="auto">
              <a:spcAft>
                <a:spcPts val="0"/>
              </a:spcAft>
              <a:buFont typeface="Arial" pitchFamily="34" charset="0"/>
              <a:buNone/>
              <a:defRPr/>
            </a:pPr>
            <a:r>
              <a:rPr lang="el-GR" sz="2400" dirty="0" smtClean="0"/>
              <a:t>«Θα μπορούσες να το ξανακάνεις;»</a:t>
            </a:r>
          </a:p>
          <a:p>
            <a:pPr fontAlgn="auto">
              <a:spcAft>
                <a:spcPts val="0"/>
              </a:spcAft>
              <a:buFont typeface="Arial" pitchFamily="34" charset="0"/>
              <a:buNone/>
              <a:defRPr/>
            </a:pPr>
            <a:r>
              <a:rPr lang="el-GR" sz="2400" dirty="0" smtClean="0"/>
              <a:t>«Μπορείς να σκεφτείς και ένα άλλο τρόπο να το κάνεις;»</a:t>
            </a:r>
          </a:p>
          <a:p>
            <a:pPr fontAlgn="auto">
              <a:spcAft>
                <a:spcPts val="0"/>
              </a:spcAft>
              <a:buFont typeface="Arial" pitchFamily="34" charset="0"/>
              <a:buNone/>
              <a:defRPr/>
            </a:pPr>
            <a:r>
              <a:rPr lang="el-GR" sz="2400" dirty="0" smtClean="0">
                <a:solidFill>
                  <a:srgbClr val="FF0000"/>
                </a:solidFill>
              </a:rPr>
              <a:t>Σκοπός = αναζήτηση νέων τρόπων για να αποδώσεις κάτι (κηρομπογιές, νερομπογιές κλπ).</a:t>
            </a:r>
          </a:p>
          <a:p>
            <a:pPr fontAlgn="auto">
              <a:spcAft>
                <a:spcPts val="0"/>
              </a:spcAft>
              <a:buFont typeface="Arial" pitchFamily="34" charset="0"/>
              <a:buNone/>
              <a:defRPr/>
            </a:pPr>
            <a:endParaRPr lang="el-GR" dirty="0"/>
          </a:p>
        </p:txBody>
      </p:sp>
      <p:pic>
        <p:nvPicPr>
          <p:cNvPr id="40962" name="Picture 2" descr="C:\Users\user1\Ουρανία\Μαθήματα\Διδακτική.doc\Παραδόσεις\10 Ο ρόλος του εκπαιδευτικού\Εικόνες\Εικόν 251.jpg"/>
          <p:cNvPicPr>
            <a:picLocks noGrp="1" noChangeAspect="1" noChangeArrowheads="1"/>
          </p:cNvPicPr>
          <p:nvPr>
            <p:ph type="pic" idx="1"/>
          </p:nvPr>
        </p:nvPicPr>
        <p:blipFill>
          <a:blip r:embed="rId2" cstate="print"/>
          <a:srcRect t="2859" b="2859"/>
          <a:stretch>
            <a:fillRect/>
          </a:stretch>
        </p:blipFill>
        <p:spPr>
          <a:xfrm>
            <a:off x="2195513" y="404813"/>
            <a:ext cx="4651375" cy="3489325"/>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Ορθογώνιο"/>
          <p:cNvSpPr/>
          <p:nvPr/>
        </p:nvSpPr>
        <p:spPr>
          <a:xfrm>
            <a:off x="1187450" y="476250"/>
            <a:ext cx="7056438" cy="6221413"/>
          </a:xfrm>
          <a:prstGeom prst="rect">
            <a:avLst/>
          </a:prstGeom>
        </p:spPr>
        <p:txBody>
          <a:bodyPr>
            <a:spAutoFit/>
          </a:bodyPr>
          <a:lstStyle/>
          <a:p>
            <a:r>
              <a:rPr lang="el-GR" sz="2800" dirty="0">
                <a:solidFill>
                  <a:srgbClr val="00B050"/>
                </a:solidFill>
                <a:latin typeface="Calibri" pitchFamily="34" charset="0"/>
              </a:rPr>
              <a:t>2. </a:t>
            </a:r>
            <a:r>
              <a:rPr lang="en-AU" sz="2800" dirty="0">
                <a:solidFill>
                  <a:srgbClr val="00B050"/>
                </a:solidFill>
                <a:latin typeface="Calibri" pitchFamily="34" charset="0"/>
              </a:rPr>
              <a:t>Την </a:t>
            </a:r>
            <a:r>
              <a:rPr lang="en-AU" sz="2800" b="1" dirty="0">
                <a:solidFill>
                  <a:srgbClr val="00B050"/>
                </a:solidFill>
                <a:latin typeface="Calibri" pitchFamily="34" charset="0"/>
              </a:rPr>
              <a:t>σωματική ανάπτυξη</a:t>
            </a:r>
            <a:r>
              <a:rPr lang="en-AU" sz="2800" dirty="0">
                <a:solidFill>
                  <a:srgbClr val="00B050"/>
                </a:solidFill>
                <a:latin typeface="Calibri" pitchFamily="34" charset="0"/>
              </a:rPr>
              <a:t> του παιδιού</a:t>
            </a:r>
            <a:endParaRPr lang="el-GR" sz="2800" dirty="0">
              <a:solidFill>
                <a:srgbClr val="00B050"/>
              </a:solidFill>
              <a:latin typeface="Calibri" pitchFamily="34" charset="0"/>
            </a:endParaRPr>
          </a:p>
          <a:p>
            <a:endParaRPr lang="el-GR" sz="2800" dirty="0">
              <a:solidFill>
                <a:srgbClr val="00B050"/>
              </a:solidFill>
              <a:latin typeface="Calibri" pitchFamily="34" charset="0"/>
            </a:endParaRPr>
          </a:p>
          <a:p>
            <a:r>
              <a:rPr lang="el-GR" sz="2800" dirty="0">
                <a:latin typeface="Calibri" pitchFamily="34" charset="0"/>
              </a:rPr>
              <a:t>Συνήθως στα παιδιά προσχολικής ηλικίας:</a:t>
            </a:r>
          </a:p>
          <a:p>
            <a:endParaRPr lang="el-GR" sz="2800" dirty="0">
              <a:latin typeface="Calibri" pitchFamily="34" charset="0"/>
            </a:endParaRPr>
          </a:p>
          <a:p>
            <a:pPr>
              <a:buFontTx/>
              <a:buAutoNum type="arabicPeriod"/>
            </a:pPr>
            <a:r>
              <a:rPr lang="el-GR" sz="2800" dirty="0">
                <a:latin typeface="Calibri" pitchFamily="34" charset="0"/>
              </a:rPr>
              <a:t>Δεν έχει ολοκληρωθεί η φυσική ανάπτυξη του </a:t>
            </a:r>
            <a:r>
              <a:rPr lang="el-GR" sz="2800" b="1" dirty="0">
                <a:latin typeface="Calibri" pitchFamily="34" charset="0"/>
              </a:rPr>
              <a:t>ματιού</a:t>
            </a:r>
            <a:r>
              <a:rPr lang="el-GR" sz="2800" dirty="0">
                <a:latin typeface="Calibri" pitchFamily="34" charset="0"/>
              </a:rPr>
              <a:t> ή έχουν πρεσβυωπία.</a:t>
            </a:r>
          </a:p>
          <a:p>
            <a:pPr>
              <a:buFontTx/>
              <a:buAutoNum type="arabicPeriod"/>
            </a:pPr>
            <a:endParaRPr lang="el-GR" sz="2800" dirty="0">
              <a:latin typeface="Calibri" pitchFamily="34" charset="0"/>
            </a:endParaRPr>
          </a:p>
          <a:p>
            <a:r>
              <a:rPr lang="el-GR" sz="2800" dirty="0">
                <a:latin typeface="Calibri" pitchFamily="34" charset="0"/>
              </a:rPr>
              <a:t>Επίμονη και λεπτομερής εργασία από κοντά  τα δυσκολεύει και τα μάτια τους κουράζονται.</a:t>
            </a:r>
          </a:p>
          <a:p>
            <a:endParaRPr lang="el-GR" sz="2800" dirty="0">
              <a:latin typeface="Calibri" pitchFamily="34" charset="0"/>
            </a:endParaRPr>
          </a:p>
          <a:p>
            <a:r>
              <a:rPr lang="el-GR" sz="2800" dirty="0">
                <a:latin typeface="Calibri" pitchFamily="34" charset="0"/>
              </a:rPr>
              <a:t>Όχι λεπτομέρειες.</a:t>
            </a:r>
          </a:p>
          <a:p>
            <a:endParaRPr lang="el-GR" sz="2800" dirty="0">
              <a:latin typeface="Calibri" pitchFamily="34" charset="0"/>
            </a:endParaRPr>
          </a:p>
          <a:p>
            <a:endParaRPr lang="el-GR" sz="2400" dirty="0">
              <a:latin typeface="Calibri" pitchFamily="34" charset="0"/>
            </a:endParaRPr>
          </a:p>
          <a:p>
            <a:endParaRPr lang="el-GR" sz="2400" dirty="0">
              <a:latin typeface="Calibri" pitchFamily="34" charset="0"/>
            </a:endParaRPr>
          </a:p>
          <a:p>
            <a:endParaRPr lang="el-GR" dirty="0">
              <a:solidFill>
                <a:srgbClr val="00B050"/>
              </a:solidFill>
              <a:latin typeface="Calibri"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1 - Ορθογώνιο"/>
          <p:cNvSpPr>
            <a:spLocks noChangeArrowheads="1"/>
          </p:cNvSpPr>
          <p:nvPr/>
        </p:nvSpPr>
        <p:spPr bwMode="auto">
          <a:xfrm>
            <a:off x="971550" y="404813"/>
            <a:ext cx="6985000" cy="5643562"/>
          </a:xfrm>
          <a:prstGeom prst="rect">
            <a:avLst/>
          </a:prstGeom>
          <a:noFill/>
          <a:ln w="9525">
            <a:noFill/>
            <a:miter lim="800000"/>
            <a:headEnd/>
            <a:tailEnd/>
          </a:ln>
        </p:spPr>
        <p:txBody>
          <a:bodyPr>
            <a:spAutoFit/>
          </a:bodyPr>
          <a:lstStyle/>
          <a:p>
            <a:r>
              <a:rPr lang="el-GR" sz="2800" dirty="0">
                <a:latin typeface="Calibri" pitchFamily="34" charset="0"/>
              </a:rPr>
              <a:t>2. Αρχίζει να διαφαίνεται η προτίμηση στο δεξί ή αριστερό</a:t>
            </a:r>
            <a:r>
              <a:rPr lang="el-GR" sz="2800" b="1" dirty="0">
                <a:latin typeface="Calibri" pitchFamily="34" charset="0"/>
              </a:rPr>
              <a:t> χέρι.</a:t>
            </a:r>
          </a:p>
          <a:p>
            <a:endParaRPr lang="el-GR" sz="2800" dirty="0">
              <a:latin typeface="Calibri" pitchFamily="34" charset="0"/>
            </a:endParaRPr>
          </a:p>
          <a:p>
            <a:r>
              <a:rPr lang="el-GR" sz="2800" dirty="0">
                <a:latin typeface="Calibri" pitchFamily="34" charset="0"/>
              </a:rPr>
              <a:t>Πρέπει να δείξει ευαισθησία απέναντι στα </a:t>
            </a:r>
          </a:p>
          <a:p>
            <a:r>
              <a:rPr lang="el-GR" sz="2800" dirty="0">
                <a:latin typeface="Calibri" pitchFamily="34" charset="0"/>
              </a:rPr>
              <a:t>αριστερόχειρα που μπορεί να χρειάζονται  </a:t>
            </a:r>
          </a:p>
          <a:p>
            <a:r>
              <a:rPr lang="el-GR" sz="2800" dirty="0">
                <a:latin typeface="Calibri" pitchFamily="34" charset="0"/>
              </a:rPr>
              <a:t>ξεχωριστά μαθήματα και επιπρόσθετη καθοδήγηση για να μάθουν να χρησιμοποιούν τα υλικά.</a:t>
            </a:r>
          </a:p>
          <a:p>
            <a:endParaRPr lang="el-GR" sz="2800" dirty="0">
              <a:latin typeface="Calibri" pitchFamily="34" charset="0"/>
            </a:endParaRPr>
          </a:p>
          <a:p>
            <a:r>
              <a:rPr lang="el-GR" sz="2800" dirty="0">
                <a:latin typeface="Calibri" pitchFamily="34" charset="0"/>
              </a:rPr>
              <a:t>Λεπτοί μυώνες του βραχίονα και του καρπού δεν έχουν ακόμα αναπτυχθεί πλήρως.</a:t>
            </a:r>
          </a:p>
          <a:p>
            <a:endParaRPr lang="el-GR" sz="2800" dirty="0">
              <a:latin typeface="Calibri" pitchFamily="34" charset="0"/>
            </a:endParaRPr>
          </a:p>
          <a:p>
            <a:r>
              <a:rPr lang="el-GR" sz="2800" dirty="0">
                <a:latin typeface="Calibri" pitchFamily="34" charset="0"/>
              </a:rPr>
              <a:t>Δυσκολία να εκτελέσει ακριβείς κινήσεις.</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ChangeArrowheads="1"/>
          </p:cNvSpPr>
          <p:nvPr/>
        </p:nvSpPr>
        <p:spPr bwMode="auto">
          <a:xfrm>
            <a:off x="611188" y="53092"/>
            <a:ext cx="7848600" cy="6124754"/>
          </a:xfrm>
          <a:prstGeom prst="rect">
            <a:avLst/>
          </a:prstGeom>
          <a:noFill/>
          <a:ln w="9525">
            <a:noFill/>
            <a:miter lim="800000"/>
            <a:headEnd/>
            <a:tailEnd/>
          </a:ln>
        </p:spPr>
        <p:txBody>
          <a:bodyPr anchor="ctr">
            <a:spAutoFit/>
          </a:bodyPr>
          <a:lstStyle/>
          <a:p>
            <a:pPr indent="360363"/>
            <a:r>
              <a:rPr lang="el-GR" sz="2800" b="1" dirty="0">
                <a:ea typeface="Times New Roman" pitchFamily="18" charset="0"/>
                <a:cs typeface="Arial" charset="0"/>
              </a:rPr>
              <a:t>Δραστηριότητες που καλλιεργούν την</a:t>
            </a:r>
          </a:p>
          <a:p>
            <a:pPr indent="360363"/>
            <a:r>
              <a:rPr lang="el-GR" sz="2800" b="1" dirty="0">
                <a:ea typeface="Times New Roman" pitchFamily="18" charset="0"/>
                <a:cs typeface="Arial" charset="0"/>
              </a:rPr>
              <a:t>ικανότητά να κινούν το σώμα, τον </a:t>
            </a:r>
          </a:p>
          <a:p>
            <a:pPr indent="360363" eaLnBrk="0" hangingPunct="0"/>
            <a:r>
              <a:rPr lang="el-GR" sz="2800" b="1" dirty="0">
                <a:ea typeface="Times New Roman" pitchFamily="18" charset="0"/>
                <a:cs typeface="Arial" charset="0"/>
              </a:rPr>
              <a:t>βραχίονα και το χέρι με διάφορους </a:t>
            </a:r>
            <a:r>
              <a:rPr lang="en-US" sz="2800" b="1" dirty="0" smtClean="0">
                <a:ea typeface="Times New Roman" pitchFamily="18" charset="0"/>
                <a:cs typeface="Arial" charset="0"/>
              </a:rPr>
              <a:t>  </a:t>
            </a:r>
          </a:p>
          <a:p>
            <a:pPr indent="360363" eaLnBrk="0" hangingPunct="0"/>
            <a:r>
              <a:rPr lang="el-GR" sz="2800" b="1" dirty="0" smtClean="0">
                <a:ea typeface="Times New Roman" pitchFamily="18" charset="0"/>
                <a:cs typeface="Arial" charset="0"/>
              </a:rPr>
              <a:t>τρόπους.</a:t>
            </a:r>
          </a:p>
          <a:p>
            <a:pPr indent="360363" eaLnBrk="0" hangingPunct="0"/>
            <a:endParaRPr lang="el-GR" sz="2800" b="1" dirty="0">
              <a:ea typeface="Times New Roman" pitchFamily="18" charset="0"/>
              <a:cs typeface="Arial" charset="0"/>
            </a:endParaRPr>
          </a:p>
          <a:p>
            <a:pPr indent="360363" eaLnBrk="0" hangingPunct="0"/>
            <a:r>
              <a:rPr lang="el-GR" sz="2800" dirty="0" smtClean="0">
                <a:solidFill>
                  <a:srgbClr val="00CC00"/>
                </a:solidFill>
                <a:ea typeface="Times New Roman" pitchFamily="18" charset="0"/>
                <a:cs typeface="Arial" charset="0"/>
              </a:rPr>
              <a:t>Κάνε </a:t>
            </a:r>
            <a:r>
              <a:rPr lang="el-GR" sz="2800" dirty="0">
                <a:solidFill>
                  <a:srgbClr val="00CC00"/>
                </a:solidFill>
                <a:ea typeface="Times New Roman" pitchFamily="18" charset="0"/>
                <a:cs typeface="Arial" charset="0"/>
              </a:rPr>
              <a:t>κάτι</a:t>
            </a:r>
            <a:r>
              <a:rPr lang="el-GR" sz="2800" dirty="0">
                <a:ea typeface="Times New Roman" pitchFamily="18" charset="0"/>
                <a:cs typeface="Arial" charset="0"/>
              </a:rPr>
              <a:t>:</a:t>
            </a:r>
          </a:p>
          <a:p>
            <a:pPr indent="360363" eaLnBrk="0" hangingPunct="0"/>
            <a:endParaRPr lang="el-GR" sz="2800" dirty="0">
              <a:ea typeface="Times New Roman" pitchFamily="18" charset="0"/>
              <a:cs typeface="Arial" charset="0"/>
            </a:endParaRPr>
          </a:p>
          <a:p>
            <a:pPr indent="360363" eaLnBrk="0" hangingPunct="0"/>
            <a:r>
              <a:rPr lang="el-GR" sz="2800" dirty="0">
                <a:ea typeface="Times New Roman" pitchFamily="18" charset="0"/>
                <a:cs typeface="Arial" charset="0"/>
              </a:rPr>
              <a:t>γρήγορα / αργά (προσπάθεια)</a:t>
            </a:r>
          </a:p>
          <a:p>
            <a:pPr indent="360363" eaLnBrk="0" hangingPunct="0"/>
            <a:endParaRPr lang="el-GR" sz="2800" dirty="0">
              <a:ea typeface="Times New Roman" pitchFamily="18" charset="0"/>
              <a:cs typeface="Arial" charset="0"/>
            </a:endParaRPr>
          </a:p>
          <a:p>
            <a:pPr indent="360363" eaLnBrk="0" hangingPunct="0"/>
            <a:r>
              <a:rPr lang="el-GR" sz="2800" dirty="0">
                <a:ea typeface="Times New Roman" pitchFamily="18" charset="0"/>
                <a:cs typeface="Arial" charset="0"/>
              </a:rPr>
              <a:t>έντονα / μαλακά (αντίθεση)</a:t>
            </a:r>
          </a:p>
          <a:p>
            <a:pPr indent="360363" eaLnBrk="0" hangingPunct="0"/>
            <a:endParaRPr lang="el-GR" sz="2800" dirty="0">
              <a:ea typeface="Times New Roman" pitchFamily="18" charset="0"/>
              <a:cs typeface="Arial" charset="0"/>
            </a:endParaRPr>
          </a:p>
          <a:p>
            <a:pPr indent="360363" eaLnBrk="0" hangingPunct="0"/>
            <a:r>
              <a:rPr lang="el-GR" sz="2800" dirty="0">
                <a:ea typeface="Times New Roman" pitchFamily="18" charset="0"/>
                <a:cs typeface="Arial" charset="0"/>
              </a:rPr>
              <a:t>ψηλά/χαμηλά (θέση)</a:t>
            </a:r>
          </a:p>
          <a:p>
            <a:pPr indent="360363" eaLnBrk="0" hangingPunct="0"/>
            <a:endParaRPr lang="el-GR" sz="2800" dirty="0">
              <a:ea typeface="Times New Roman" pitchFamily="18" charset="0"/>
              <a:cs typeface="Arial" charset="0"/>
            </a:endParaRPr>
          </a:p>
          <a:p>
            <a:pPr indent="360363" eaLnBrk="0" hangingPunct="0"/>
            <a:r>
              <a:rPr lang="el-GR" sz="2800" dirty="0">
                <a:ea typeface="Times New Roman" pitchFamily="18" charset="0"/>
                <a:cs typeface="Arial" charset="0"/>
              </a:rPr>
              <a:t>δεξιά/αριστερά, μπρος/πίσω (κατεύθυνση)</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pPr algn="l"/>
            <a:r>
              <a:rPr lang="el-GR" sz="2500" dirty="0" smtClean="0">
                <a:solidFill>
                  <a:srgbClr val="0070C0"/>
                </a:solidFill>
              </a:rPr>
              <a:t/>
            </a:r>
            <a:br>
              <a:rPr lang="el-GR" sz="2500" dirty="0" smtClean="0">
                <a:solidFill>
                  <a:srgbClr val="0070C0"/>
                </a:solidFill>
              </a:rPr>
            </a:br>
            <a:r>
              <a:rPr lang="el-GR" sz="2800" dirty="0" smtClean="0">
                <a:solidFill>
                  <a:srgbClr val="0070C0"/>
                </a:solidFill>
              </a:rPr>
              <a:t>3. Τα παιδιά θέλουν να αισθάνονται ότι </a:t>
            </a:r>
            <a:r>
              <a:rPr lang="el-GR" sz="2800" b="1" dirty="0" smtClean="0">
                <a:solidFill>
                  <a:srgbClr val="0070C0"/>
                </a:solidFill>
              </a:rPr>
              <a:t>ελέγχουν τα μέσα</a:t>
            </a:r>
            <a:r>
              <a:rPr lang="el-GR" sz="2800" dirty="0" smtClean="0">
                <a:solidFill>
                  <a:srgbClr val="0070C0"/>
                </a:solidFill>
              </a:rPr>
              <a:t> που χρησιμοποιούν.</a:t>
            </a:r>
            <a:r>
              <a:rPr lang="el-GR" sz="4000" dirty="0" smtClean="0">
                <a:solidFill>
                  <a:srgbClr val="0070C0"/>
                </a:solidFill>
              </a:rPr>
              <a:t/>
            </a:r>
            <a:br>
              <a:rPr lang="el-GR" sz="4000" dirty="0" smtClean="0">
                <a:solidFill>
                  <a:srgbClr val="0070C0"/>
                </a:solidFill>
              </a:rPr>
            </a:br>
            <a:endParaRPr lang="el-GR" sz="4000" dirty="0" smtClean="0"/>
          </a:p>
        </p:txBody>
      </p:sp>
      <p:sp>
        <p:nvSpPr>
          <p:cNvPr id="3" name="2 - Θέση περιεχομένου"/>
          <p:cNvSpPr>
            <a:spLocks noGrp="1"/>
          </p:cNvSpPr>
          <p:nvPr>
            <p:ph idx="1"/>
          </p:nvPr>
        </p:nvSpPr>
        <p:spPr>
          <a:xfrm>
            <a:off x="457200" y="1341438"/>
            <a:ext cx="8229600" cy="4967287"/>
          </a:xfrm>
        </p:spPr>
        <p:txBody>
          <a:bodyPr>
            <a:normAutofit lnSpcReduction="10000"/>
          </a:bodyPr>
          <a:lstStyle/>
          <a:p>
            <a:pPr>
              <a:lnSpc>
                <a:spcPct val="80000"/>
              </a:lnSpc>
              <a:buFont typeface="Arial" charset="0"/>
              <a:buNone/>
            </a:pPr>
            <a:r>
              <a:rPr lang="el-GR" sz="2500" dirty="0" smtClean="0"/>
              <a:t>Διάφοροι τρόποι για να αναπτύξουν αυτή την ικανότητα:</a:t>
            </a:r>
          </a:p>
          <a:p>
            <a:pPr>
              <a:lnSpc>
                <a:spcPct val="80000"/>
              </a:lnSpc>
              <a:buFont typeface="Arial" charset="0"/>
              <a:buNone/>
            </a:pPr>
            <a:endParaRPr lang="el-GR" sz="2500" dirty="0" smtClean="0"/>
          </a:p>
          <a:p>
            <a:pPr>
              <a:lnSpc>
                <a:spcPct val="80000"/>
              </a:lnSpc>
              <a:buFont typeface="Arial" charset="0"/>
              <a:buNone/>
            </a:pPr>
            <a:r>
              <a:rPr lang="el-GR" sz="2500" dirty="0" smtClean="0"/>
              <a:t>-α- </a:t>
            </a:r>
            <a:r>
              <a:rPr lang="el-GR" sz="2500" dirty="0" smtClean="0">
                <a:solidFill>
                  <a:srgbClr val="0070C0"/>
                </a:solidFill>
              </a:rPr>
              <a:t>Ν</a:t>
            </a:r>
            <a:r>
              <a:rPr lang="el-GR" sz="2500" b="1" dirty="0" smtClean="0">
                <a:solidFill>
                  <a:srgbClr val="0070C0"/>
                </a:solidFill>
              </a:rPr>
              <a:t>α σκεφτούν για αυτό που κάνουν</a:t>
            </a:r>
            <a:r>
              <a:rPr lang="el-GR" sz="2500" dirty="0" smtClean="0"/>
              <a:t> ερωτώντας τους:</a:t>
            </a:r>
            <a:r>
              <a:rPr lang="el-GR" sz="2500" b="1" dirty="0" smtClean="0"/>
              <a:t> </a:t>
            </a:r>
            <a:endParaRPr lang="el-GR" sz="2500" dirty="0" smtClean="0"/>
          </a:p>
          <a:p>
            <a:pPr>
              <a:lnSpc>
                <a:spcPct val="80000"/>
              </a:lnSpc>
            </a:pPr>
            <a:r>
              <a:rPr lang="el-GR" sz="2500" dirty="0" smtClean="0"/>
              <a:t>«Όταν η κόλλα δεν πιάνει, τότε τι μπορείς να κάνεις;»</a:t>
            </a:r>
          </a:p>
          <a:p>
            <a:pPr>
              <a:lnSpc>
                <a:spcPct val="80000"/>
              </a:lnSpc>
            </a:pPr>
            <a:r>
              <a:rPr lang="el-GR" sz="2500" dirty="0" smtClean="0"/>
              <a:t>«Αν θέλεις λαμπερά χρώματα, μήπως θα έπρεπε να καθαρίσεις το πινέλο σου;»</a:t>
            </a:r>
          </a:p>
          <a:p>
            <a:pPr>
              <a:lnSpc>
                <a:spcPct val="80000"/>
              </a:lnSpc>
            </a:pPr>
            <a:endParaRPr lang="el-GR" sz="2500" dirty="0" smtClean="0"/>
          </a:p>
          <a:p>
            <a:pPr>
              <a:lnSpc>
                <a:spcPct val="80000"/>
              </a:lnSpc>
              <a:buFont typeface="Arial" charset="0"/>
              <a:buNone/>
            </a:pPr>
            <a:r>
              <a:rPr lang="el-GR" sz="2500" dirty="0" smtClean="0"/>
              <a:t>-β-</a:t>
            </a:r>
            <a:r>
              <a:rPr lang="el-GR" sz="2500" b="1" dirty="0" smtClean="0"/>
              <a:t> </a:t>
            </a:r>
            <a:r>
              <a:rPr lang="el-GR" sz="2500" dirty="0" smtClean="0"/>
              <a:t>Να δοκιμάσουν να κόψουν και να κολλήσουν υλικά με </a:t>
            </a:r>
            <a:r>
              <a:rPr lang="el-GR" sz="2500" b="1" dirty="0" smtClean="0">
                <a:solidFill>
                  <a:srgbClr val="0070C0"/>
                </a:solidFill>
              </a:rPr>
              <a:t>διάφορους τρόπους</a:t>
            </a:r>
            <a:r>
              <a:rPr lang="el-GR" sz="2500" b="1" dirty="0" smtClean="0"/>
              <a:t>.</a:t>
            </a:r>
          </a:p>
          <a:p>
            <a:pPr>
              <a:lnSpc>
                <a:spcPct val="80000"/>
              </a:lnSpc>
              <a:buFont typeface="Arial" charset="0"/>
              <a:buNone/>
            </a:pPr>
            <a:endParaRPr lang="el-GR" sz="2500" dirty="0" smtClean="0"/>
          </a:p>
          <a:p>
            <a:pPr>
              <a:lnSpc>
                <a:spcPct val="80000"/>
              </a:lnSpc>
              <a:buFont typeface="Arial" charset="0"/>
              <a:buNone/>
            </a:pPr>
            <a:r>
              <a:rPr lang="el-GR" sz="2500" dirty="0" smtClean="0"/>
              <a:t>-γ</a:t>
            </a:r>
            <a:r>
              <a:rPr lang="el-GR" sz="2500" b="1" dirty="0" smtClean="0"/>
              <a:t>- </a:t>
            </a:r>
            <a:r>
              <a:rPr lang="el-GR" sz="2500" dirty="0" smtClean="0"/>
              <a:t>Να </a:t>
            </a:r>
            <a:r>
              <a:rPr lang="el-GR" sz="2500" b="1" dirty="0" smtClean="0">
                <a:solidFill>
                  <a:srgbClr val="0070C0"/>
                </a:solidFill>
              </a:rPr>
              <a:t>παραλλάσσουν την ταχύτητα, την πίεση και την κατεύθυνση της κίνησης</a:t>
            </a:r>
            <a:r>
              <a:rPr lang="el-GR" sz="2500" dirty="0" smtClean="0">
                <a:solidFill>
                  <a:srgbClr val="0070C0"/>
                </a:solidFill>
              </a:rPr>
              <a:t> </a:t>
            </a:r>
            <a:r>
              <a:rPr lang="el-GR" sz="2500" b="1" dirty="0" smtClean="0">
                <a:solidFill>
                  <a:srgbClr val="0070C0"/>
                </a:solidFill>
              </a:rPr>
              <a:t>των</a:t>
            </a:r>
            <a:r>
              <a:rPr lang="el-GR" sz="2500" dirty="0" smtClean="0">
                <a:solidFill>
                  <a:srgbClr val="0070C0"/>
                </a:solidFill>
              </a:rPr>
              <a:t> </a:t>
            </a:r>
            <a:r>
              <a:rPr lang="el-GR" sz="2500" dirty="0" smtClean="0"/>
              <a:t>εργαλείων και των υλικών.</a:t>
            </a:r>
          </a:p>
          <a:p>
            <a:pPr>
              <a:lnSpc>
                <a:spcPct val="80000"/>
              </a:lnSpc>
              <a:buFont typeface="Arial" charset="0"/>
              <a:buNone/>
            </a:pPr>
            <a:endParaRPr lang="el-GR" sz="2500" dirty="0" smtClean="0"/>
          </a:p>
          <a:p>
            <a:pPr>
              <a:lnSpc>
                <a:spcPct val="80000"/>
              </a:lnSpc>
              <a:buFont typeface="Arial" charset="0"/>
              <a:buNone/>
            </a:pPr>
            <a:r>
              <a:rPr lang="el-GR" sz="2500" dirty="0" smtClean="0"/>
              <a:t>-δ</a:t>
            </a:r>
            <a:r>
              <a:rPr lang="el-GR" sz="2500" b="1" dirty="0" smtClean="0"/>
              <a:t>- </a:t>
            </a:r>
            <a:r>
              <a:rPr lang="el-GR" sz="2500" dirty="0" smtClean="0"/>
              <a:t>Να επιλέγουν ανάμεσα στα </a:t>
            </a:r>
            <a:r>
              <a:rPr lang="el-GR" sz="2500" b="1" dirty="0" smtClean="0">
                <a:solidFill>
                  <a:srgbClr val="0070C0"/>
                </a:solidFill>
              </a:rPr>
              <a:t>λεπτά και πλατιά πινέλα</a:t>
            </a:r>
            <a:r>
              <a:rPr lang="el-GR" sz="2500" dirty="0" smtClean="0"/>
              <a:t> για να ζωγραφίσουν.</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549275"/>
            <a:ext cx="8229600" cy="1727200"/>
          </a:xfrm>
        </p:spPr>
        <p:txBody>
          <a:bodyPr>
            <a:normAutofit fontScale="90000"/>
          </a:bodyPr>
          <a:lstStyle/>
          <a:p>
            <a:pPr algn="l"/>
            <a:r>
              <a:rPr lang="el-GR" sz="2400" dirty="0" smtClean="0"/>
              <a:t/>
            </a:r>
            <a:br>
              <a:rPr lang="el-GR" sz="2400" dirty="0" smtClean="0"/>
            </a:br>
            <a:r>
              <a:rPr lang="el-GR" sz="2400" dirty="0" smtClean="0"/>
              <a:t>Να σκεφτεί </a:t>
            </a:r>
            <a:r>
              <a:rPr lang="el-GR" sz="2400" b="1" dirty="0" smtClean="0">
                <a:solidFill>
                  <a:srgbClr val="0070C0"/>
                </a:solidFill>
              </a:rPr>
              <a:t>διάφορους τρόπους να χρησιμοποιεί τις καλλιτεχνικές τεχνικές</a:t>
            </a:r>
            <a:r>
              <a:rPr lang="el-GR" sz="2400" dirty="0" smtClean="0">
                <a:solidFill>
                  <a:srgbClr val="0070C0"/>
                </a:solidFill>
              </a:rPr>
              <a:t>.</a:t>
            </a:r>
            <a:r>
              <a:rPr lang="el-GR" sz="2400" dirty="0" smtClean="0"/>
              <a:t/>
            </a:r>
            <a:br>
              <a:rPr lang="el-GR" sz="2400" dirty="0" smtClean="0"/>
            </a:br>
            <a:r>
              <a:rPr lang="el-GR" sz="2400" dirty="0" smtClean="0"/>
              <a:t>Π.χ. προγραμματίζουμε δραστηριότητες έτσι ώστε τα παιδιά να μπορούν να δουλέψουν: έξω από την τάξη, στο πάτωμα ή σε καβαλέτα.</a:t>
            </a:r>
            <a:br>
              <a:rPr lang="el-GR" sz="2400" dirty="0" smtClean="0"/>
            </a:br>
            <a:r>
              <a:rPr lang="el-GR" sz="1800" dirty="0" smtClean="0"/>
              <a:t/>
            </a:r>
            <a:br>
              <a:rPr lang="el-GR" sz="1800" dirty="0" smtClean="0"/>
            </a:br>
            <a:endParaRPr lang="el-GR" sz="1800" dirty="0" smtClean="0"/>
          </a:p>
        </p:txBody>
      </p:sp>
      <p:pic>
        <p:nvPicPr>
          <p:cNvPr id="46082" name="Picture 2" descr="C:\Users\user1\Desktop\f-e.jpg"/>
          <p:cNvPicPr>
            <a:picLocks noGrp="1" noChangeAspect="1" noChangeArrowheads="1"/>
          </p:cNvPicPr>
          <p:nvPr>
            <p:ph idx="1"/>
          </p:nvPr>
        </p:nvPicPr>
        <p:blipFill>
          <a:blip r:embed="rId2" cstate="print"/>
          <a:srcRect/>
          <a:stretch>
            <a:fillRect/>
          </a:stretch>
        </p:blipFill>
        <p:spPr>
          <a:xfrm>
            <a:off x="2124075" y="2276475"/>
            <a:ext cx="6523038" cy="4075113"/>
          </a:xfr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piros\Desktop\Ourania\Μαθήματα\Διδακτική.doc\Παραδόσεις\10 Ο ρόλος του εκπαιδευτικού\Εικόνες\Εικόν 270α.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tretch>
            <a:fillRect/>
          </a:stretch>
        </p:blipFill>
        <p:spPr bwMode="auto">
          <a:xfrm>
            <a:off x="3982917" y="273050"/>
            <a:ext cx="4296016" cy="5853113"/>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 Placeholder 4"/>
          <p:cNvSpPr>
            <a:spLocks noGrp="1"/>
          </p:cNvSpPr>
          <p:nvPr>
            <p:ph type="body" sz="half" idx="2"/>
          </p:nvPr>
        </p:nvSpPr>
        <p:spPr>
          <a:xfrm>
            <a:off x="457200" y="548680"/>
            <a:ext cx="3008313" cy="5577483"/>
          </a:xfrm>
        </p:spPr>
        <p:txBody>
          <a:bodyPr/>
          <a:lstStyle/>
          <a:p>
            <a:endParaRPr lang="el-GR" sz="2800" dirty="0" smtClean="0"/>
          </a:p>
          <a:p>
            <a:endParaRPr lang="el-GR" sz="2800" dirty="0"/>
          </a:p>
          <a:p>
            <a:endParaRPr lang="el-GR" sz="2800" dirty="0" smtClean="0"/>
          </a:p>
          <a:p>
            <a:endParaRPr lang="el-GR" sz="2800" dirty="0"/>
          </a:p>
          <a:p>
            <a:r>
              <a:rPr lang="el-GR" sz="2800" dirty="0" smtClean="0"/>
              <a:t>Τι διαφορετικό συμβαίνει όταν το παιδί ζωγραφίζει έξω από την τάξη;</a:t>
            </a:r>
            <a:endParaRPr lang="en-US" sz="2800" dirty="0"/>
          </a:p>
        </p:txBody>
      </p:sp>
    </p:spTree>
    <p:extLst>
      <p:ext uri="{BB962C8B-B14F-4D97-AF65-F5344CB8AC3E}">
        <p14:creationId xmlns:p14="http://schemas.microsoft.com/office/powerpoint/2010/main" xmlns="" val="40373737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5 - Θέση κειμένου"/>
          <p:cNvSpPr>
            <a:spLocks noGrp="1"/>
          </p:cNvSpPr>
          <p:nvPr>
            <p:ph type="body" sz="half" idx="2"/>
          </p:nvPr>
        </p:nvSpPr>
        <p:spPr>
          <a:xfrm>
            <a:off x="457200" y="620713"/>
            <a:ext cx="3609975" cy="5505450"/>
          </a:xfrm>
        </p:spPr>
        <p:txBody>
          <a:bodyPr/>
          <a:lstStyle/>
          <a:p>
            <a:pPr>
              <a:lnSpc>
                <a:spcPct val="80000"/>
              </a:lnSpc>
            </a:pPr>
            <a:endParaRPr lang="el-GR" sz="2200" dirty="0" smtClean="0"/>
          </a:p>
          <a:p>
            <a:pPr>
              <a:lnSpc>
                <a:spcPct val="80000"/>
              </a:lnSpc>
            </a:pPr>
            <a:r>
              <a:rPr lang="el-GR" sz="2800" dirty="0" smtClean="0"/>
              <a:t>Τους δίνουμε </a:t>
            </a:r>
            <a:r>
              <a:rPr lang="el-GR" sz="2800" b="1" dirty="0" smtClean="0">
                <a:solidFill>
                  <a:srgbClr val="0070C0"/>
                </a:solidFill>
              </a:rPr>
              <a:t>διαφορετικές ποσότητες</a:t>
            </a:r>
            <a:r>
              <a:rPr lang="el-GR" sz="2800" dirty="0" smtClean="0"/>
              <a:t> πηλού ή χαρτιού </a:t>
            </a:r>
            <a:r>
              <a:rPr lang="el-GR" sz="2800" b="1" dirty="0" smtClean="0">
                <a:solidFill>
                  <a:srgbClr val="0070C0"/>
                </a:solidFill>
              </a:rPr>
              <a:t>διαφόρων διαστάσεων</a:t>
            </a:r>
            <a:r>
              <a:rPr lang="el-GR" sz="2800" dirty="0" smtClean="0"/>
              <a:t>, </a:t>
            </a:r>
            <a:r>
              <a:rPr lang="el-GR" sz="2800" b="1" dirty="0" smtClean="0">
                <a:solidFill>
                  <a:srgbClr val="0070C0"/>
                </a:solidFill>
              </a:rPr>
              <a:t>χρωμάτων και σχημάτων </a:t>
            </a:r>
            <a:r>
              <a:rPr lang="el-GR" sz="2800" dirty="0" smtClean="0"/>
              <a:t>για να ζωγραφίσουν.</a:t>
            </a:r>
          </a:p>
          <a:p>
            <a:pPr>
              <a:lnSpc>
                <a:spcPct val="80000"/>
              </a:lnSpc>
            </a:pPr>
            <a:endParaRPr lang="el-GR" sz="2800" dirty="0" smtClean="0"/>
          </a:p>
          <a:p>
            <a:pPr>
              <a:lnSpc>
                <a:spcPct val="80000"/>
              </a:lnSpc>
            </a:pPr>
            <a:r>
              <a:rPr lang="el-GR" sz="2800" dirty="0" smtClean="0"/>
              <a:t>Τα παρακινούμε να εξετάσουν τα έργα τους </a:t>
            </a:r>
            <a:r>
              <a:rPr lang="el-GR" sz="2800" b="1" dirty="0" smtClean="0">
                <a:solidFill>
                  <a:srgbClr val="0070C0"/>
                </a:solidFill>
              </a:rPr>
              <a:t>από μακριά και από κοντά</a:t>
            </a:r>
            <a:r>
              <a:rPr lang="el-GR" sz="2800" dirty="0" smtClean="0"/>
              <a:t>.</a:t>
            </a:r>
          </a:p>
          <a:p>
            <a:pPr>
              <a:lnSpc>
                <a:spcPct val="80000"/>
              </a:lnSpc>
            </a:pPr>
            <a:endParaRPr lang="el-GR" sz="2800" dirty="0" smtClean="0"/>
          </a:p>
        </p:txBody>
      </p:sp>
      <p:pic>
        <p:nvPicPr>
          <p:cNvPr id="47106" name="Picture 2" descr="C:\Users\user1\Ουρανία\Μαθήματα\Διδακτική.doc\Παραδόσεις\10 Ο ρόλος του εκπαιδευτικού\Εικόνες\Εικόν 264.jpg"/>
          <p:cNvPicPr>
            <a:picLocks noGrp="1" noChangeAspect="1" noChangeArrowheads="1"/>
          </p:cNvPicPr>
          <p:nvPr>
            <p:ph idx="1"/>
          </p:nvPr>
        </p:nvPicPr>
        <p:blipFill>
          <a:blip r:embed="rId2" cstate="print"/>
          <a:srcRect/>
          <a:stretch>
            <a:fillRect/>
          </a:stretch>
        </p:blipFill>
        <p:spPr>
          <a:xfrm>
            <a:off x="4619625" y="287338"/>
            <a:ext cx="3811588" cy="5853112"/>
          </a:xfrm>
          <a:ln>
            <a:solidFill>
              <a:srgbClr val="FF0000"/>
            </a:solidFill>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κειμένου"/>
          <p:cNvSpPr>
            <a:spLocks noGrp="1"/>
          </p:cNvSpPr>
          <p:nvPr>
            <p:ph type="body" sz="half" idx="2"/>
          </p:nvPr>
        </p:nvSpPr>
        <p:spPr>
          <a:xfrm>
            <a:off x="457200" y="0"/>
            <a:ext cx="3609975" cy="6126163"/>
          </a:xfrm>
        </p:spPr>
        <p:txBody>
          <a:bodyPr>
            <a:normAutofit lnSpcReduction="10000"/>
          </a:bodyPr>
          <a:lstStyle/>
          <a:p>
            <a:endParaRPr lang="el-GR" sz="2400" dirty="0" smtClean="0"/>
          </a:p>
          <a:p>
            <a:r>
              <a:rPr lang="el-GR" sz="2400" dirty="0" smtClean="0"/>
              <a:t>Ορισμένα παιδιά μπορεί να </a:t>
            </a:r>
            <a:r>
              <a:rPr lang="el-GR" sz="2400" dirty="0" smtClean="0">
                <a:solidFill>
                  <a:srgbClr val="00CC00"/>
                </a:solidFill>
              </a:rPr>
              <a:t>συνεργάζονται </a:t>
            </a:r>
            <a:r>
              <a:rPr lang="el-GR" sz="2400" dirty="0" smtClean="0"/>
              <a:t>για ένα χρονικό διάστημα σε μία δραστηριότητα, π.χ. κουκλοθέατρο ή τοιχογραφίες.</a:t>
            </a:r>
          </a:p>
          <a:p>
            <a:r>
              <a:rPr lang="el-GR" sz="2400" dirty="0" smtClean="0"/>
              <a:t>Η ομαδική δραστηριότητα απαιτεί κοινωνική συναναστροφή και συνεργασία.</a:t>
            </a:r>
          </a:p>
          <a:p>
            <a:r>
              <a:rPr lang="el-GR" sz="2400" dirty="0" smtClean="0"/>
              <a:t>Για να διαρκέσουν παρόμοιες δραστηριότητες είναι απαραίτητο οι ενήλικες να τις </a:t>
            </a:r>
            <a:r>
              <a:rPr lang="el-GR" sz="2400" dirty="0" smtClean="0">
                <a:solidFill>
                  <a:srgbClr val="00CC00"/>
                </a:solidFill>
              </a:rPr>
              <a:t>καταστρώσουν και να τις καθοδηγήσουν</a:t>
            </a:r>
            <a:r>
              <a:rPr lang="el-GR" sz="2400" dirty="0" smtClean="0"/>
              <a:t>.</a:t>
            </a:r>
          </a:p>
          <a:p>
            <a:endParaRPr lang="el-GR" sz="2400" dirty="0" smtClean="0"/>
          </a:p>
        </p:txBody>
      </p:sp>
      <p:pic>
        <p:nvPicPr>
          <p:cNvPr id="48130" name="Picture 2" descr="C:\Users\user1\Ουρανία\Μαθήματα\Διδακτική.doc\Παραδόσεις\10 Ο ρόλος του εκπαιδευτικού\Εικόνες\Εικόν 272.jpg"/>
          <p:cNvPicPr>
            <a:picLocks noGrp="1" noChangeAspect="1" noChangeArrowheads="1"/>
          </p:cNvPicPr>
          <p:nvPr>
            <p:ph idx="1"/>
          </p:nvPr>
        </p:nvPicPr>
        <p:blipFill>
          <a:blip r:embed="rId2" cstate="print"/>
          <a:srcRect/>
          <a:stretch>
            <a:fillRect/>
          </a:stretch>
        </p:blipFill>
        <p:spPr>
          <a:xfrm>
            <a:off x="4356100" y="836613"/>
            <a:ext cx="4470400" cy="5016500"/>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1 - Τίτλος"/>
          <p:cNvSpPr>
            <a:spLocks noGrp="1"/>
          </p:cNvSpPr>
          <p:nvPr>
            <p:ph type="title"/>
          </p:nvPr>
        </p:nvSpPr>
        <p:spPr>
          <a:xfrm>
            <a:off x="457200" y="274638"/>
            <a:ext cx="8229600" cy="1209675"/>
          </a:xfrm>
        </p:spPr>
        <p:txBody>
          <a:bodyPr/>
          <a:lstStyle/>
          <a:p>
            <a:r>
              <a:rPr lang="el-GR" sz="2500" b="1" dirty="0" smtClean="0"/>
              <a:t>Στόχοι καλλιτεχνικής παιδείας:</a:t>
            </a:r>
            <a:br>
              <a:rPr lang="el-GR" sz="2500" b="1" dirty="0" smtClean="0"/>
            </a:br>
            <a:r>
              <a:rPr lang="el-GR" sz="2500" dirty="0" smtClean="0">
                <a:solidFill>
                  <a:srgbClr val="FF0000"/>
                </a:solidFill>
              </a:rPr>
              <a:t>1. προσωπική πλήρωση μέσω της τέχνης</a:t>
            </a:r>
            <a:r>
              <a:rPr lang="el-GR" sz="2500" b="1" dirty="0" smtClean="0">
                <a:solidFill>
                  <a:srgbClr val="FF0000"/>
                </a:solidFill>
              </a:rPr>
              <a:t/>
            </a:r>
            <a:br>
              <a:rPr lang="el-GR" sz="2500" b="1" dirty="0" smtClean="0">
                <a:solidFill>
                  <a:srgbClr val="FF0000"/>
                </a:solidFill>
              </a:rPr>
            </a:br>
            <a:endParaRPr lang="el-GR" sz="2500" dirty="0" smtClean="0">
              <a:solidFill>
                <a:srgbClr val="FF0000"/>
              </a:solidFill>
            </a:endParaRPr>
          </a:p>
        </p:txBody>
      </p:sp>
      <p:sp>
        <p:nvSpPr>
          <p:cNvPr id="3" name="2 - Θέση κειμένου"/>
          <p:cNvSpPr>
            <a:spLocks noGrp="1"/>
          </p:cNvSpPr>
          <p:nvPr>
            <p:ph type="body" idx="1"/>
          </p:nvPr>
        </p:nvSpPr>
        <p:spPr/>
        <p:txBody>
          <a:bodyPr rtlCol="0">
            <a:normAutofit fontScale="25000" lnSpcReduction="20000"/>
          </a:bodyPr>
          <a:lstStyle/>
          <a:p>
            <a:pPr fontAlgn="auto">
              <a:spcAft>
                <a:spcPts val="0"/>
              </a:spcAft>
              <a:buFont typeface="Arial" pitchFamily="34" charset="0"/>
              <a:buNone/>
              <a:defRPr/>
            </a:pPr>
            <a:endParaRPr lang="el-GR" dirty="0" smtClean="0"/>
          </a:p>
          <a:p>
            <a:pPr fontAlgn="auto">
              <a:spcAft>
                <a:spcPts val="0"/>
              </a:spcAft>
              <a:buFont typeface="Arial" pitchFamily="34" charset="0"/>
              <a:buNone/>
              <a:defRPr/>
            </a:pPr>
            <a:endParaRPr lang="el-GR" dirty="0"/>
          </a:p>
          <a:p>
            <a:pPr fontAlgn="auto">
              <a:spcAft>
                <a:spcPts val="0"/>
              </a:spcAft>
              <a:buFont typeface="Arial" pitchFamily="34" charset="0"/>
              <a:buNone/>
              <a:defRPr/>
            </a:pPr>
            <a:r>
              <a:rPr lang="el-GR" sz="8600" b="0" dirty="0" smtClean="0"/>
              <a:t>     α. </a:t>
            </a:r>
            <a:r>
              <a:rPr lang="el-GR" sz="10000" b="0" dirty="0" smtClean="0"/>
              <a:t>Καλλιτεχνική πράξη </a:t>
            </a:r>
            <a:endParaRPr lang="el-GR" sz="10000" b="0" dirty="0"/>
          </a:p>
          <a:p>
            <a:pPr fontAlgn="auto">
              <a:spcAft>
                <a:spcPts val="0"/>
              </a:spcAft>
              <a:buFont typeface="Arial" pitchFamily="34" charset="0"/>
              <a:buNone/>
              <a:defRPr/>
            </a:pPr>
            <a:endParaRPr lang="el-GR" dirty="0"/>
          </a:p>
        </p:txBody>
      </p:sp>
      <p:sp>
        <p:nvSpPr>
          <p:cNvPr id="16387" name="4 - Θέση κειμένου"/>
          <p:cNvSpPr>
            <a:spLocks noGrp="1"/>
          </p:cNvSpPr>
          <p:nvPr>
            <p:ph type="body" sz="quarter" idx="3"/>
          </p:nvPr>
        </p:nvSpPr>
        <p:spPr>
          <a:xfrm>
            <a:off x="4645025" y="1700213"/>
            <a:ext cx="4041775" cy="649287"/>
          </a:xfrm>
        </p:spPr>
        <p:txBody>
          <a:bodyPr/>
          <a:lstStyle/>
          <a:p>
            <a:r>
              <a:rPr lang="el-GR" sz="2500" b="0" dirty="0" smtClean="0"/>
              <a:t>β. </a:t>
            </a:r>
            <a:r>
              <a:rPr lang="en-AU" sz="2500" b="0" dirty="0" smtClean="0"/>
              <a:t>Καλλιέργεια οπτικής αντίληψης</a:t>
            </a:r>
            <a:endParaRPr lang="el-GR" sz="2500" b="0" dirty="0" smtClean="0"/>
          </a:p>
        </p:txBody>
      </p:sp>
      <p:pic>
        <p:nvPicPr>
          <p:cNvPr id="16388" name="9 - Θέση περιεχομένου" descr="BoyMagnifyingGlassCropped1.jpg"/>
          <p:cNvPicPr>
            <a:picLocks noGrp="1" noChangeAspect="1"/>
          </p:cNvPicPr>
          <p:nvPr>
            <p:ph sz="quarter" idx="4"/>
          </p:nvPr>
        </p:nvPicPr>
        <p:blipFill>
          <a:blip r:embed="rId2" cstate="print"/>
          <a:srcRect/>
          <a:stretch>
            <a:fillRect/>
          </a:stretch>
        </p:blipFill>
        <p:spPr>
          <a:xfrm>
            <a:off x="4645025" y="2511425"/>
            <a:ext cx="4041775" cy="3278188"/>
          </a:xfrm>
        </p:spPr>
      </p:pic>
      <p:pic>
        <p:nvPicPr>
          <p:cNvPr id="16389" name="11 - Θέση περιεχομένου" descr="desenho58.jpg"/>
          <p:cNvPicPr>
            <a:picLocks noGrp="1" noChangeAspect="1"/>
          </p:cNvPicPr>
          <p:nvPr>
            <p:ph sz="half" idx="2"/>
          </p:nvPr>
        </p:nvPicPr>
        <p:blipFill>
          <a:blip r:embed="rId3" cstate="print"/>
          <a:srcRect/>
          <a:stretch>
            <a:fillRect/>
          </a:stretch>
        </p:blipFill>
        <p:spPr>
          <a:xfrm>
            <a:off x="468313" y="2565400"/>
            <a:ext cx="4040187" cy="3311525"/>
          </a:xfrm>
          <a:ln>
            <a:solidFill>
              <a:schemeClr val="tx1"/>
            </a:solidFill>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a:xfrm>
            <a:off x="457200" y="332657"/>
            <a:ext cx="8229600" cy="2088282"/>
          </a:xfrm>
        </p:spPr>
        <p:txBody>
          <a:bodyPr>
            <a:normAutofit fontScale="90000"/>
          </a:bodyPr>
          <a:lstStyle/>
          <a:p>
            <a:r>
              <a:rPr lang="el-GR" sz="4000" dirty="0" smtClean="0">
                <a:solidFill>
                  <a:srgbClr val="00B050"/>
                </a:solidFill>
              </a:rPr>
              <a:t>Τρόποι κ</a:t>
            </a:r>
            <a:r>
              <a:rPr lang="en-AU" sz="4000" dirty="0" smtClean="0">
                <a:solidFill>
                  <a:srgbClr val="00B050"/>
                </a:solidFill>
              </a:rPr>
              <a:t>αλλιέργεια</a:t>
            </a:r>
            <a:r>
              <a:rPr lang="el-GR" sz="4000" dirty="0" smtClean="0">
                <a:solidFill>
                  <a:srgbClr val="00B050"/>
                </a:solidFill>
              </a:rPr>
              <a:t>ς</a:t>
            </a:r>
            <a:r>
              <a:rPr lang="en-AU" sz="4000" dirty="0" smtClean="0">
                <a:solidFill>
                  <a:srgbClr val="00B050"/>
                </a:solidFill>
              </a:rPr>
              <a:t> οπτικής αντίληψης</a:t>
            </a:r>
            <a:r>
              <a:rPr lang="el-GR" sz="4000" dirty="0" smtClean="0">
                <a:solidFill>
                  <a:srgbClr val="00B050"/>
                </a:solidFill>
              </a:rPr>
              <a:t/>
            </a:r>
            <a:br>
              <a:rPr lang="el-GR" sz="4000" dirty="0" smtClean="0">
                <a:solidFill>
                  <a:srgbClr val="00B050"/>
                </a:solidFill>
              </a:rPr>
            </a:br>
            <a:r>
              <a:rPr lang="el-GR" sz="4000" dirty="0" smtClean="0">
                <a:solidFill>
                  <a:srgbClr val="00B050"/>
                </a:solidFill>
              </a:rPr>
              <a:t/>
            </a:r>
            <a:br>
              <a:rPr lang="el-GR" sz="4000" dirty="0" smtClean="0">
                <a:solidFill>
                  <a:srgbClr val="00B050"/>
                </a:solidFill>
              </a:rPr>
            </a:br>
            <a:r>
              <a:rPr lang="el-GR" sz="2800" dirty="0" smtClean="0"/>
              <a:t>Η προσχολική ηλικία είναι κρίσιμη περίοδος για την </a:t>
            </a:r>
            <a:r>
              <a:rPr lang="el-GR" sz="2800" b="1" dirty="0" smtClean="0"/>
              <a:t>ανάπτυξη της αντίληψης</a:t>
            </a:r>
            <a:r>
              <a:rPr lang="el-GR" sz="2800" dirty="0" smtClean="0"/>
              <a:t> του παιδιού.</a:t>
            </a:r>
            <a:br>
              <a:rPr lang="el-GR" sz="2800" dirty="0" smtClean="0"/>
            </a:br>
            <a:endParaRPr lang="el-GR" sz="2800" dirty="0" smtClean="0">
              <a:solidFill>
                <a:srgbClr val="00B050"/>
              </a:solidFill>
            </a:endParaRPr>
          </a:p>
        </p:txBody>
      </p:sp>
      <p:pic>
        <p:nvPicPr>
          <p:cNvPr id="49154" name="9 - Θέση περιεχομένου" descr="BoyMagnifyingGlassCropped1.jpg"/>
          <p:cNvPicPr>
            <a:picLocks noGrp="1" noChangeAspect="1"/>
          </p:cNvPicPr>
          <p:nvPr>
            <p:ph idx="1"/>
          </p:nvPr>
        </p:nvPicPr>
        <p:blipFill>
          <a:blip r:embed="rId2" cstate="print"/>
          <a:srcRect/>
          <a:stretch>
            <a:fillRect/>
          </a:stretch>
        </p:blipFill>
        <p:spPr>
          <a:xfrm>
            <a:off x="2555875" y="2565400"/>
            <a:ext cx="4040188" cy="3278188"/>
          </a:xfr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half" idx="2"/>
          </p:nvPr>
        </p:nvSpPr>
        <p:spPr>
          <a:xfrm>
            <a:off x="827584" y="908720"/>
            <a:ext cx="7632848" cy="5263480"/>
          </a:xfrm>
        </p:spPr>
        <p:txBody>
          <a:bodyPr/>
          <a:lstStyle/>
          <a:p>
            <a:endParaRPr lang="el-GR" sz="2400" dirty="0" smtClean="0"/>
          </a:p>
          <a:p>
            <a:endParaRPr lang="el-GR" sz="2400" dirty="0"/>
          </a:p>
          <a:p>
            <a:endParaRPr lang="el-GR" sz="2400" dirty="0" smtClean="0"/>
          </a:p>
          <a:p>
            <a:r>
              <a:rPr lang="el-GR" sz="3200" dirty="0" smtClean="0"/>
              <a:t>Βλέπω </a:t>
            </a:r>
            <a:r>
              <a:rPr lang="el-GR" sz="3200" dirty="0" smtClean="0">
                <a:sym typeface="Wingdings" panose="05000000000000000000" pitchFamily="2" charset="2"/>
              </a:rPr>
              <a:t>--------------------- Αντιλαμβάνομαι</a:t>
            </a:r>
          </a:p>
          <a:p>
            <a:endParaRPr lang="el-GR" sz="3200" dirty="0">
              <a:sym typeface="Wingdings" panose="05000000000000000000" pitchFamily="2" charset="2"/>
            </a:endParaRPr>
          </a:p>
          <a:p>
            <a:endParaRPr lang="el-GR" sz="3200" dirty="0" smtClean="0">
              <a:sym typeface="Wingdings" panose="05000000000000000000" pitchFamily="2" charset="2"/>
            </a:endParaRPr>
          </a:p>
          <a:p>
            <a:r>
              <a:rPr lang="el-GR" sz="3200" dirty="0" smtClean="0">
                <a:sym typeface="Wingdings" panose="05000000000000000000" pitchFamily="2" charset="2"/>
              </a:rPr>
              <a:t>Ακατέργαστη </a:t>
            </a:r>
            <a:r>
              <a:rPr lang="el-GR" sz="3200" dirty="0" smtClean="0">
                <a:sym typeface="Wingdings" panose="05000000000000000000" pitchFamily="2" charset="2"/>
              </a:rPr>
              <a:t>---------</a:t>
            </a:r>
            <a:r>
              <a:rPr lang="en-US" sz="3200" dirty="0" smtClean="0">
                <a:sym typeface="Wingdings" panose="05000000000000000000" pitchFamily="2" charset="2"/>
              </a:rPr>
              <a:t> </a:t>
            </a:r>
            <a:r>
              <a:rPr lang="el-GR" sz="3200" dirty="0" smtClean="0">
                <a:sym typeface="Wingdings" panose="05000000000000000000" pitchFamily="2" charset="2"/>
              </a:rPr>
              <a:t>κατεργασμένη </a:t>
            </a:r>
            <a:r>
              <a:rPr lang="el-GR" sz="3200" dirty="0" smtClean="0">
                <a:sym typeface="Wingdings" panose="05000000000000000000" pitchFamily="2" charset="2"/>
              </a:rPr>
              <a:t>εμπειρία</a:t>
            </a:r>
            <a:endParaRPr lang="en-US" sz="3200" dirty="0"/>
          </a:p>
        </p:txBody>
      </p:sp>
    </p:spTree>
    <p:extLst>
      <p:ext uri="{BB962C8B-B14F-4D97-AF65-F5344CB8AC3E}">
        <p14:creationId xmlns:p14="http://schemas.microsoft.com/office/powerpoint/2010/main" xmlns="" val="19213338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83568" y="4653136"/>
            <a:ext cx="8064896" cy="1728192"/>
          </a:xfrm>
        </p:spPr>
        <p:txBody>
          <a:bodyPr/>
          <a:lstStyle/>
          <a:p>
            <a:r>
              <a:rPr lang="el-GR" sz="2200" dirty="0" smtClean="0">
                <a:solidFill>
                  <a:srgbClr val="00B050"/>
                </a:solidFill>
              </a:rPr>
              <a:t>Αντιλαμβάνομαι / βλέπω.</a:t>
            </a:r>
            <a:br>
              <a:rPr lang="el-GR" sz="2200" dirty="0" smtClean="0">
                <a:solidFill>
                  <a:srgbClr val="00B050"/>
                </a:solidFill>
              </a:rPr>
            </a:br>
            <a:r>
              <a:rPr lang="el-GR" sz="2200" dirty="0" smtClean="0"/>
              <a:t>Η αντίληψη είναι πιο πολύπλοκη διαδικασία από την απλή όραση. Εμπεριέχει νόηση και </a:t>
            </a:r>
            <a:r>
              <a:rPr lang="el-GR" sz="2200" dirty="0" smtClean="0"/>
              <a:t>σκέψη.</a:t>
            </a:r>
            <a:r>
              <a:rPr lang="en-US" sz="2200" dirty="0" smtClean="0"/>
              <a:t>  </a:t>
            </a:r>
            <a:r>
              <a:rPr lang="el-GR" sz="2200" dirty="0" smtClean="0"/>
              <a:t>3 </a:t>
            </a:r>
            <a:r>
              <a:rPr lang="el-GR" sz="2200" dirty="0" smtClean="0"/>
              <a:t>στάδια αντίληψης: </a:t>
            </a:r>
            <a:br>
              <a:rPr lang="el-GR" sz="2200" dirty="0" smtClean="0"/>
            </a:br>
            <a:r>
              <a:rPr lang="el-GR" sz="2200" dirty="0" smtClean="0"/>
              <a:t>-α-  βλέπω </a:t>
            </a:r>
            <a:br>
              <a:rPr lang="el-GR" sz="2200" dirty="0" smtClean="0"/>
            </a:br>
            <a:r>
              <a:rPr lang="el-GR" sz="2200" dirty="0" smtClean="0"/>
              <a:t>-β-  ερμηνεύω</a:t>
            </a:r>
            <a:br>
              <a:rPr lang="el-GR" sz="2200" dirty="0" smtClean="0"/>
            </a:br>
            <a:r>
              <a:rPr lang="el-GR" sz="2200" dirty="0" smtClean="0"/>
              <a:t>-γ-  κρίνω</a:t>
            </a:r>
            <a:endParaRPr lang="el-GR" sz="2200" dirty="0"/>
          </a:p>
        </p:txBody>
      </p:sp>
      <p:pic>
        <p:nvPicPr>
          <p:cNvPr id="1026" name="Picture 2" descr="Image result for see perceive"/>
          <p:cNvPicPr>
            <a:picLocks noGrp="1" noChangeAspect="1" noChangeArrowheads="1"/>
          </p:cNvPicPr>
          <p:nvPr>
            <p:ph type="pic" idx="1"/>
          </p:nvPr>
        </p:nvPicPr>
        <p:blipFill>
          <a:blip r:embed="rId2" cstate="print"/>
          <a:srcRect l="5152" r="5152"/>
          <a:stretch>
            <a:fillRect/>
          </a:stretch>
        </p:blipFill>
        <p:spPr bwMode="auto">
          <a:xfrm>
            <a:off x="1979712" y="404664"/>
            <a:ext cx="4867944" cy="3650958"/>
          </a:xfrm>
          <a:prstGeom prst="rect">
            <a:avLst/>
          </a:prstGeom>
          <a:noFill/>
          <a:ln>
            <a:solidFill>
              <a:schemeClr val="accent1"/>
            </a:solid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6 - Θέση περιεχομένου" descr="Εικόν 274.jpg"/>
          <p:cNvPicPr>
            <a:picLocks noGrp="1" noChangeAspect="1"/>
          </p:cNvPicPr>
          <p:nvPr>
            <p:ph idx="1"/>
          </p:nvPr>
        </p:nvPicPr>
        <p:blipFill>
          <a:blip r:embed="rId2" cstate="print"/>
          <a:srcRect/>
          <a:stretch>
            <a:fillRect/>
          </a:stretch>
        </p:blipFill>
        <p:spPr>
          <a:xfrm>
            <a:off x="3923928" y="260648"/>
            <a:ext cx="4932288" cy="6215888"/>
          </a:xfrm>
        </p:spPr>
      </p:pic>
      <p:sp>
        <p:nvSpPr>
          <p:cNvPr id="50178" name="5 - Θέση κειμένου"/>
          <p:cNvSpPr>
            <a:spLocks noGrp="1"/>
          </p:cNvSpPr>
          <p:nvPr>
            <p:ph type="body" sz="half" idx="2"/>
          </p:nvPr>
        </p:nvSpPr>
        <p:spPr>
          <a:xfrm>
            <a:off x="457200" y="260648"/>
            <a:ext cx="3250704" cy="5865515"/>
          </a:xfrm>
        </p:spPr>
        <p:txBody>
          <a:bodyPr/>
          <a:lstStyle/>
          <a:p>
            <a:endParaRPr lang="el-GR" sz="2400" dirty="0" smtClean="0"/>
          </a:p>
          <a:p>
            <a:endParaRPr lang="en-US" sz="2400" b="1" dirty="0" smtClean="0"/>
          </a:p>
          <a:p>
            <a:endParaRPr lang="en-US" sz="2400" b="1" dirty="0" smtClean="0"/>
          </a:p>
          <a:p>
            <a:r>
              <a:rPr lang="el-GR" sz="2400" b="1" dirty="0" smtClean="0"/>
              <a:t>Αντίληψη </a:t>
            </a:r>
            <a:r>
              <a:rPr lang="el-GR" sz="2400" b="1" dirty="0" smtClean="0"/>
              <a:t>έργου </a:t>
            </a:r>
            <a:r>
              <a:rPr lang="el-GR" sz="2400" b="1" dirty="0" smtClean="0"/>
              <a:t>τέχνης</a:t>
            </a:r>
            <a:endParaRPr lang="en-US" sz="2400" dirty="0" smtClean="0"/>
          </a:p>
          <a:p>
            <a:endParaRPr lang="el-GR" sz="2400" dirty="0" smtClean="0"/>
          </a:p>
          <a:p>
            <a:r>
              <a:rPr lang="el-GR" sz="2400" dirty="0" smtClean="0"/>
              <a:t>«Ηλιοτρόπια», </a:t>
            </a:r>
            <a:endParaRPr lang="en-US" sz="2400" dirty="0" smtClean="0"/>
          </a:p>
          <a:p>
            <a:r>
              <a:rPr lang="el-GR" sz="2400" dirty="0" smtClean="0"/>
              <a:t>Βαν </a:t>
            </a:r>
            <a:r>
              <a:rPr lang="el-GR" sz="2400" dirty="0" smtClean="0"/>
              <a:t>Γκογκ</a:t>
            </a:r>
            <a:r>
              <a:rPr lang="el-GR" sz="2400" dirty="0" smtClean="0"/>
              <a:t>.</a:t>
            </a:r>
            <a:endParaRPr lang="en-US" sz="2400" dirty="0" smtClean="0"/>
          </a:p>
          <a:p>
            <a:endParaRPr lang="el-GR" sz="2400" dirty="0" smtClean="0"/>
          </a:p>
          <a:p>
            <a:r>
              <a:rPr lang="el-GR" sz="2400" dirty="0" smtClean="0">
                <a:solidFill>
                  <a:srgbClr val="00CC00"/>
                </a:solidFill>
              </a:rPr>
              <a:t>Περιγραφή</a:t>
            </a:r>
            <a:r>
              <a:rPr lang="el-GR" sz="2400" dirty="0" smtClean="0"/>
              <a:t>: τι βλέπω</a:t>
            </a:r>
          </a:p>
          <a:p>
            <a:r>
              <a:rPr lang="el-GR" sz="2400" dirty="0" smtClean="0">
                <a:solidFill>
                  <a:srgbClr val="00CC00"/>
                </a:solidFill>
              </a:rPr>
              <a:t>Ερμηνεία:</a:t>
            </a:r>
            <a:r>
              <a:rPr lang="el-GR" sz="2400" dirty="0" smtClean="0"/>
              <a:t> τι αισθάνομαι</a:t>
            </a:r>
          </a:p>
          <a:p>
            <a:r>
              <a:rPr lang="el-GR" sz="2400" dirty="0" smtClean="0">
                <a:solidFill>
                  <a:srgbClr val="00CC00"/>
                </a:solidFill>
              </a:rPr>
              <a:t>Κρίνω:</a:t>
            </a:r>
            <a:r>
              <a:rPr lang="el-GR" sz="2400" dirty="0" smtClean="0"/>
              <a:t> την αξία του έργου.</a:t>
            </a:r>
          </a:p>
          <a:p>
            <a:endParaRPr lang="el-GR" sz="2400" dirty="0" smtClean="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4 - Τίτλος"/>
          <p:cNvSpPr>
            <a:spLocks noGrp="1"/>
          </p:cNvSpPr>
          <p:nvPr>
            <p:ph type="title"/>
          </p:nvPr>
        </p:nvSpPr>
        <p:spPr>
          <a:xfrm>
            <a:off x="457200" y="274638"/>
            <a:ext cx="8229600" cy="4378498"/>
          </a:xfrm>
        </p:spPr>
        <p:txBody>
          <a:bodyPr/>
          <a:lstStyle/>
          <a:p>
            <a:pPr algn="l"/>
            <a:r>
              <a:rPr lang="el-GR" sz="2400" dirty="0" smtClean="0"/>
              <a:t>Για την διδασκαλία των </a:t>
            </a:r>
            <a:r>
              <a:rPr lang="el-GR" sz="2400" dirty="0" smtClean="0">
                <a:solidFill>
                  <a:srgbClr val="00B050"/>
                </a:solidFill>
              </a:rPr>
              <a:t>μαθηματικών</a:t>
            </a:r>
            <a:r>
              <a:rPr lang="el-GR" sz="2400" dirty="0" smtClean="0"/>
              <a:t> και της </a:t>
            </a:r>
            <a:r>
              <a:rPr lang="el-GR" sz="2400" dirty="0" smtClean="0">
                <a:solidFill>
                  <a:srgbClr val="00B050"/>
                </a:solidFill>
              </a:rPr>
              <a:t>προ επιστήμης  </a:t>
            </a:r>
            <a:r>
              <a:rPr lang="el-GR" sz="2400" dirty="0" smtClean="0"/>
              <a:t>χρησιμοποιούνται αντιληπτικές δραστηριότητες σχετικές με την τέχνη. </a:t>
            </a:r>
            <a:r>
              <a:rPr lang="en-US" sz="2400" dirty="0" smtClean="0"/>
              <a:t/>
            </a:r>
            <a:br>
              <a:rPr lang="en-US" sz="2400" dirty="0" smtClean="0"/>
            </a:br>
            <a:r>
              <a:rPr lang="el-GR" sz="2400" dirty="0" smtClean="0"/>
              <a:t/>
            </a:r>
            <a:br>
              <a:rPr lang="el-GR" sz="2400" dirty="0" smtClean="0"/>
            </a:br>
            <a:r>
              <a:rPr lang="el-GR" sz="2400" dirty="0" smtClean="0"/>
              <a:t>Π.χ. για να καλλιεργήσουμε την ικανότητα των παιδιών να διακρίνουν διαφοροποιήσεις, χρησιμοποιούμε χρώματα, σχήματα, μεγέθη, την υφή και </a:t>
            </a:r>
            <a:r>
              <a:rPr lang="en-US" sz="2400" dirty="0" smtClean="0"/>
              <a:t/>
            </a:r>
            <a:br>
              <a:rPr lang="en-US" sz="2400" dirty="0" smtClean="0"/>
            </a:br>
            <a:r>
              <a:rPr lang="el-GR" sz="2400" dirty="0" smtClean="0"/>
              <a:t>το </a:t>
            </a:r>
            <a:r>
              <a:rPr lang="el-GR" sz="2400" dirty="0" smtClean="0"/>
              <a:t>βάρος των αντικειμένων.</a:t>
            </a:r>
            <a:br>
              <a:rPr lang="el-GR" sz="2400" dirty="0" smtClean="0"/>
            </a:br>
            <a:r>
              <a:rPr lang="el-GR" sz="2400" dirty="0" smtClean="0"/>
              <a:t>Μαθαίνουν να συγκρίνουν </a:t>
            </a:r>
            <a:r>
              <a:rPr lang="en-US" sz="2400" dirty="0" smtClean="0"/>
              <a:t/>
            </a:r>
            <a:br>
              <a:rPr lang="en-US" sz="2400" dirty="0" smtClean="0"/>
            </a:br>
            <a:r>
              <a:rPr lang="el-GR" sz="2400" dirty="0" smtClean="0"/>
              <a:t>το </a:t>
            </a:r>
            <a:r>
              <a:rPr lang="el-GR" sz="2400" dirty="0" smtClean="0"/>
              <a:t>μέγεθος </a:t>
            </a:r>
            <a:r>
              <a:rPr lang="el-GR" sz="2400" dirty="0" smtClean="0"/>
              <a:t>ενός </a:t>
            </a:r>
            <a:r>
              <a:rPr lang="el-GR" sz="2400" dirty="0" smtClean="0"/>
              <a:t>αντικειμένου </a:t>
            </a:r>
            <a:r>
              <a:rPr lang="en-US" sz="2400" dirty="0" smtClean="0"/>
              <a:t/>
            </a:r>
            <a:br>
              <a:rPr lang="en-US" sz="2400" dirty="0" smtClean="0"/>
            </a:br>
            <a:r>
              <a:rPr lang="el-GR" sz="2400" dirty="0" smtClean="0"/>
              <a:t>με </a:t>
            </a:r>
            <a:r>
              <a:rPr lang="el-GR" sz="2400" dirty="0" smtClean="0"/>
              <a:t>ένα άλλο.</a:t>
            </a:r>
            <a:r>
              <a:rPr lang="el-GR" sz="2100" dirty="0" smtClean="0"/>
              <a:t> </a:t>
            </a:r>
          </a:p>
        </p:txBody>
      </p:sp>
      <p:pic>
        <p:nvPicPr>
          <p:cNvPr id="51202" name="Picture 3" descr="C:\Users\user1\Desktop\4519c8bdd8cb41ddabac189801845323.jpg"/>
          <p:cNvPicPr>
            <a:picLocks noGrp="1" noChangeAspect="1" noChangeArrowheads="1"/>
          </p:cNvPicPr>
          <p:nvPr>
            <p:ph idx="1"/>
          </p:nvPr>
        </p:nvPicPr>
        <p:blipFill>
          <a:blip r:embed="rId2" cstate="print"/>
          <a:srcRect/>
          <a:stretch>
            <a:fillRect/>
          </a:stretch>
        </p:blipFill>
        <p:spPr>
          <a:xfrm>
            <a:off x="4427984" y="2996952"/>
            <a:ext cx="4106862" cy="3656013"/>
          </a:xfr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algn="l"/>
            <a:r>
              <a:rPr lang="el-GR" sz="2500" dirty="0" smtClean="0"/>
              <a:t>Χρησιμοποιούμε επίσης δραστηριότητες </a:t>
            </a:r>
            <a:r>
              <a:rPr lang="el-GR" sz="2500" dirty="0" smtClean="0">
                <a:solidFill>
                  <a:srgbClr val="00B050"/>
                </a:solidFill>
              </a:rPr>
              <a:t>ταξινόμησης</a:t>
            </a:r>
            <a:r>
              <a:rPr lang="el-GR" sz="2500" dirty="0" smtClean="0"/>
              <a:t> και </a:t>
            </a:r>
            <a:r>
              <a:rPr lang="el-GR" sz="2500" dirty="0" smtClean="0">
                <a:solidFill>
                  <a:srgbClr val="00B050"/>
                </a:solidFill>
              </a:rPr>
              <a:t>ομαδοποίησης</a:t>
            </a:r>
            <a:r>
              <a:rPr lang="el-GR" sz="2500" dirty="0" smtClean="0"/>
              <a:t> εν είδη παιχνιδιού με γεωμετρικές μορφές.</a:t>
            </a:r>
          </a:p>
        </p:txBody>
      </p:sp>
      <p:pic>
        <p:nvPicPr>
          <p:cNvPr id="52226" name="Picture 3" descr="C:\Users\user1\Desktop\1345506_orig.jpg"/>
          <p:cNvPicPr>
            <a:picLocks noGrp="1" noChangeAspect="1" noChangeArrowheads="1"/>
          </p:cNvPicPr>
          <p:nvPr>
            <p:ph idx="1"/>
          </p:nvPr>
        </p:nvPicPr>
        <p:blipFill>
          <a:blip r:embed="rId2" cstate="print"/>
          <a:srcRect/>
          <a:stretch>
            <a:fillRect/>
          </a:stretch>
        </p:blipFill>
        <p:spPr>
          <a:xfrm>
            <a:off x="1547813" y="1773238"/>
            <a:ext cx="5903912" cy="4432300"/>
          </a:xfr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p:cNvSpPr>
          <p:nvPr>
            <p:ph type="title"/>
          </p:nvPr>
        </p:nvSpPr>
        <p:spPr>
          <a:xfrm>
            <a:off x="457200" y="404664"/>
            <a:ext cx="8229600" cy="1012974"/>
          </a:xfrm>
        </p:spPr>
        <p:txBody>
          <a:bodyPr/>
          <a:lstStyle/>
          <a:p>
            <a:pPr algn="l"/>
            <a:r>
              <a:rPr lang="el-GR" sz="2400" b="1" dirty="0" smtClean="0"/>
              <a:t/>
            </a:r>
            <a:br>
              <a:rPr lang="el-GR" sz="2400" b="1" dirty="0" smtClean="0"/>
            </a:br>
            <a:r>
              <a:rPr lang="el-GR" sz="2400" b="1" dirty="0" smtClean="0"/>
              <a:t/>
            </a:r>
            <a:br>
              <a:rPr lang="el-GR" sz="2400" b="1" dirty="0" smtClean="0"/>
            </a:br>
            <a:r>
              <a:rPr lang="el-GR" sz="2400" b="1" dirty="0" smtClean="0"/>
              <a:t/>
            </a:r>
            <a:br>
              <a:rPr lang="el-GR" sz="2400" b="1" dirty="0" smtClean="0"/>
            </a:br>
            <a:r>
              <a:rPr lang="el-GR" sz="2400" b="1" dirty="0" smtClean="0">
                <a:solidFill>
                  <a:srgbClr val="00B050"/>
                </a:solidFill>
              </a:rPr>
              <a:t>Ασκήσεις διέγερσης της οπτικής αντίληψης</a:t>
            </a:r>
            <a:r>
              <a:rPr lang="el-GR" sz="2400" b="1" dirty="0" smtClean="0"/>
              <a:t/>
            </a:r>
            <a:br>
              <a:rPr lang="el-GR" sz="2400" b="1" dirty="0" smtClean="0"/>
            </a:br>
            <a:r>
              <a:rPr lang="el-GR" sz="2400" dirty="0" smtClean="0"/>
              <a:t/>
            </a:r>
            <a:br>
              <a:rPr lang="el-GR" sz="2400" dirty="0" smtClean="0"/>
            </a:br>
            <a:r>
              <a:rPr lang="el-GR" sz="2400" dirty="0" smtClean="0"/>
              <a:t>Καθόμαστε ήσυχοι και προσέχουμε τον παραμικρό ήχο ή την πιο ανεπαίσθητη κίνηση = οξύνει την ακουστική και οπτική μας αντίληψη.</a:t>
            </a:r>
            <a:br>
              <a:rPr lang="el-GR" sz="2400" dirty="0" smtClean="0"/>
            </a:br>
            <a:r>
              <a:rPr lang="el-GR" sz="2400" dirty="0" smtClean="0"/>
              <a:t>Κέντρο αισθήσεων ενεργό σε πολύ ψηλό βαθμό = κορύφωση αντίληψης.</a:t>
            </a:r>
          </a:p>
        </p:txBody>
      </p:sp>
      <p:pic>
        <p:nvPicPr>
          <p:cNvPr id="53252" name="Picture 4" descr="Εικόν 297"/>
          <p:cNvPicPr>
            <a:picLocks noChangeAspect="1" noChangeArrowheads="1"/>
          </p:cNvPicPr>
          <p:nvPr/>
        </p:nvPicPr>
        <p:blipFill>
          <a:blip r:embed="rId2" cstate="print"/>
          <a:srcRect/>
          <a:stretch>
            <a:fillRect/>
          </a:stretch>
        </p:blipFill>
        <p:spPr bwMode="auto">
          <a:xfrm>
            <a:off x="3851920" y="2595567"/>
            <a:ext cx="4926211" cy="3956888"/>
          </a:xfrm>
          <a:prstGeom prst="rect">
            <a:avLst/>
          </a:prstGeom>
          <a:noFill/>
          <a:ln>
            <a:solidFill>
              <a:schemeClr val="accent1"/>
            </a:solid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7" name="Rectangle 5"/>
          <p:cNvSpPr>
            <a:spLocks noGrp="1"/>
          </p:cNvSpPr>
          <p:nvPr>
            <p:ph type="body" sz="half" idx="1"/>
          </p:nvPr>
        </p:nvSpPr>
        <p:spPr>
          <a:xfrm>
            <a:off x="457200" y="404813"/>
            <a:ext cx="4038600" cy="5721350"/>
          </a:xfrm>
        </p:spPr>
        <p:txBody>
          <a:bodyPr/>
          <a:lstStyle/>
          <a:p>
            <a:pPr>
              <a:spcBef>
                <a:spcPts val="0"/>
              </a:spcBef>
              <a:buFont typeface="Arial" charset="0"/>
              <a:buNone/>
            </a:pPr>
            <a:r>
              <a:rPr lang="el-GR" sz="2800" dirty="0" smtClean="0"/>
              <a:t>Η αντίληψη βασίζεται στις</a:t>
            </a:r>
          </a:p>
          <a:p>
            <a:pPr>
              <a:spcBef>
                <a:spcPts val="0"/>
              </a:spcBef>
              <a:buFont typeface="Arial" charset="0"/>
              <a:buNone/>
            </a:pPr>
            <a:r>
              <a:rPr lang="el-GR" sz="2800" dirty="0" smtClean="0"/>
              <a:t>5 αισθήσεις.</a:t>
            </a:r>
          </a:p>
          <a:p>
            <a:pPr>
              <a:spcBef>
                <a:spcPts val="0"/>
              </a:spcBef>
              <a:buFont typeface="Arial" charset="0"/>
              <a:buNone/>
            </a:pPr>
            <a:endParaRPr lang="el-GR" sz="2800" dirty="0" smtClean="0"/>
          </a:p>
          <a:p>
            <a:pPr>
              <a:spcBef>
                <a:spcPts val="0"/>
              </a:spcBef>
              <a:buFont typeface="Arial" charset="0"/>
              <a:buNone/>
            </a:pPr>
            <a:r>
              <a:rPr lang="el-GR" sz="2800" dirty="0" smtClean="0"/>
              <a:t>Μπορούμε να</a:t>
            </a:r>
          </a:p>
          <a:p>
            <a:pPr>
              <a:spcBef>
                <a:spcPts val="0"/>
              </a:spcBef>
              <a:buFont typeface="Arial" charset="0"/>
              <a:buNone/>
            </a:pPr>
            <a:r>
              <a:rPr lang="el-GR" sz="2800" dirty="0" smtClean="0"/>
              <a:t>μεταφράζουμε έναν</a:t>
            </a:r>
          </a:p>
          <a:p>
            <a:pPr>
              <a:spcBef>
                <a:spcPts val="0"/>
              </a:spcBef>
              <a:buFont typeface="Arial" charset="0"/>
              <a:buNone/>
            </a:pPr>
            <a:r>
              <a:rPr lang="el-GR" sz="2800" dirty="0" smtClean="0"/>
              <a:t>τρόπο αισθητήριας</a:t>
            </a:r>
          </a:p>
          <a:p>
            <a:pPr>
              <a:spcBef>
                <a:spcPts val="0"/>
              </a:spcBef>
              <a:buFont typeface="Arial" charset="0"/>
              <a:buNone/>
            </a:pPr>
            <a:r>
              <a:rPr lang="el-GR" sz="2800" dirty="0" smtClean="0"/>
              <a:t>αντίληψης σε άλλον.</a:t>
            </a:r>
          </a:p>
          <a:p>
            <a:pPr>
              <a:spcBef>
                <a:spcPts val="0"/>
              </a:spcBef>
              <a:buFont typeface="Arial" charset="0"/>
              <a:buNone/>
            </a:pPr>
            <a:endParaRPr lang="el-GR" sz="2800" dirty="0" smtClean="0"/>
          </a:p>
          <a:p>
            <a:pPr>
              <a:spcBef>
                <a:spcPts val="0"/>
              </a:spcBef>
              <a:buFont typeface="Arial" charset="0"/>
              <a:buNone/>
            </a:pPr>
            <a:r>
              <a:rPr lang="el-GR" sz="2800" dirty="0" smtClean="0"/>
              <a:t>Π.χ. οπτική εμπειρία σε</a:t>
            </a:r>
          </a:p>
          <a:p>
            <a:pPr>
              <a:spcBef>
                <a:spcPts val="0"/>
              </a:spcBef>
              <a:buFont typeface="Arial" charset="0"/>
              <a:buNone/>
            </a:pPr>
            <a:r>
              <a:rPr lang="el-GR" sz="2800" dirty="0" smtClean="0"/>
              <a:t>κινήσεις του σώματος.</a:t>
            </a:r>
          </a:p>
        </p:txBody>
      </p:sp>
      <p:pic>
        <p:nvPicPr>
          <p:cNvPr id="54278" name="Picture 6"/>
          <p:cNvPicPr>
            <a:picLocks noGrp="1" noChangeAspect="1" noChangeArrowheads="1"/>
          </p:cNvPicPr>
          <p:nvPr>
            <p:ph sz="half" idx="2"/>
          </p:nvPr>
        </p:nvPicPr>
        <p:blipFill>
          <a:blip r:embed="rId2" cstate="print"/>
          <a:srcRect/>
          <a:stretch>
            <a:fillRect/>
          </a:stretch>
        </p:blipFill>
        <p:spPr>
          <a:xfrm>
            <a:off x="5076056" y="404813"/>
            <a:ext cx="3609975" cy="6192837"/>
          </a:xfr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4 - Τίτλος"/>
          <p:cNvSpPr>
            <a:spLocks noGrp="1"/>
          </p:cNvSpPr>
          <p:nvPr>
            <p:ph type="body" sz="half" idx="2"/>
          </p:nvPr>
        </p:nvSpPr>
        <p:spPr>
          <a:xfrm>
            <a:off x="684213" y="5084763"/>
            <a:ext cx="7632700" cy="1087437"/>
          </a:xfrm>
        </p:spPr>
        <p:txBody>
          <a:bodyPr/>
          <a:lstStyle/>
          <a:p>
            <a:endParaRPr lang="el-GR" sz="2000" dirty="0" smtClean="0"/>
          </a:p>
          <a:p>
            <a:pPr algn="ctr"/>
            <a:r>
              <a:rPr lang="el-GR" sz="2400" dirty="0" smtClean="0"/>
              <a:t>Μετατροπή μουσικής εμπειρίας σε σχέδιο</a:t>
            </a:r>
            <a:endParaRPr lang="el-GR" sz="2400" dirty="0"/>
          </a:p>
        </p:txBody>
      </p:sp>
      <p:pic>
        <p:nvPicPr>
          <p:cNvPr id="3074" name="Picture 2" descr="C:\Users\user1\Ουρανία\Μαθήματα\Διδακτική.doc\Παραδόσεις\09 Τέχνη &amp; μάθηση\Εικόνες\Εικόν 185.jpg"/>
          <p:cNvPicPr>
            <a:picLocks noGrp="1" noChangeAspect="1" noChangeArrowheads="1"/>
          </p:cNvPicPr>
          <p:nvPr>
            <p:ph type="pic" idx="1"/>
          </p:nvPr>
        </p:nvPicPr>
        <p:blipFill>
          <a:blip r:embed="rId2" cstate="print"/>
          <a:srcRect l="3254" r="3254"/>
          <a:stretch>
            <a:fillRect/>
          </a:stretch>
        </p:blipFill>
        <p:spPr bwMode="auto">
          <a:xfrm>
            <a:off x="1475656" y="375301"/>
            <a:ext cx="6264696" cy="4698522"/>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κειμένου"/>
          <p:cNvSpPr>
            <a:spLocks noGrp="1"/>
          </p:cNvSpPr>
          <p:nvPr>
            <p:ph type="body" sz="half" idx="2"/>
          </p:nvPr>
        </p:nvSpPr>
        <p:spPr>
          <a:xfrm>
            <a:off x="1043608" y="5367338"/>
            <a:ext cx="6912768" cy="804862"/>
          </a:xfrm>
        </p:spPr>
        <p:txBody>
          <a:bodyPr/>
          <a:lstStyle/>
          <a:p>
            <a:pPr algn="ctr"/>
            <a:r>
              <a:rPr lang="el-GR" sz="2400" dirty="0" smtClean="0"/>
              <a:t>Μετάφραση οπτικής εμπειρίας σε σωματική.</a:t>
            </a:r>
            <a:endParaRPr lang="el-GR" sz="2400" dirty="0"/>
          </a:p>
        </p:txBody>
      </p:sp>
      <p:pic>
        <p:nvPicPr>
          <p:cNvPr id="4098" name="Picture 2" descr="C:\Users\user1\Ουρανία\Μαθήματα\Διδακτική.doc\Παραδόσεις\10 Ο ρόλος του εκπαιδευτικού\Εικόνες\Εικόν 281.jpg"/>
          <p:cNvPicPr>
            <a:picLocks noGrp="1" noChangeAspect="1" noChangeArrowheads="1"/>
          </p:cNvPicPr>
          <p:nvPr>
            <p:ph type="pic" idx="1"/>
          </p:nvPr>
        </p:nvPicPr>
        <p:blipFill>
          <a:blip r:embed="rId2" cstate="print"/>
          <a:srcRect l="2306" r="2306"/>
          <a:stretch>
            <a:fillRect/>
          </a:stretch>
        </p:blipFill>
        <p:spPr bwMode="auto">
          <a:xfrm>
            <a:off x="1475656" y="374539"/>
            <a:ext cx="6120680" cy="4590510"/>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7 - Θέση κειμένου"/>
          <p:cNvSpPr>
            <a:spLocks noGrp="1"/>
          </p:cNvSpPr>
          <p:nvPr>
            <p:ph type="body" idx="1"/>
          </p:nvPr>
        </p:nvSpPr>
        <p:spPr>
          <a:xfrm>
            <a:off x="611188" y="1535113"/>
            <a:ext cx="4176712" cy="1030287"/>
          </a:xfrm>
        </p:spPr>
        <p:txBody>
          <a:bodyPr/>
          <a:lstStyle/>
          <a:p>
            <a:r>
              <a:rPr lang="el-GR" sz="2500" b="0" dirty="0" smtClean="0">
                <a:solidFill>
                  <a:srgbClr val="00B050"/>
                </a:solidFill>
              </a:rPr>
              <a:t>2. </a:t>
            </a:r>
            <a:r>
              <a:rPr lang="en-AU" sz="2500" b="0" dirty="0" smtClean="0">
                <a:solidFill>
                  <a:srgbClr val="00B050"/>
                </a:solidFill>
              </a:rPr>
              <a:t>Εκτίμηση καλλιτεχνικού έργου</a:t>
            </a:r>
            <a:endParaRPr lang="el-GR" sz="2500" b="0" dirty="0" smtClean="0">
              <a:solidFill>
                <a:srgbClr val="00B050"/>
              </a:solidFill>
            </a:endParaRPr>
          </a:p>
        </p:txBody>
      </p:sp>
      <p:pic>
        <p:nvPicPr>
          <p:cNvPr id="17410" name="11 - Θέση περιεχομένου" descr="046.jpg"/>
          <p:cNvPicPr>
            <a:picLocks noGrp="1" noChangeAspect="1"/>
          </p:cNvPicPr>
          <p:nvPr>
            <p:ph sz="half" idx="2"/>
          </p:nvPr>
        </p:nvPicPr>
        <p:blipFill>
          <a:blip r:embed="rId2" cstate="print"/>
          <a:srcRect/>
          <a:stretch>
            <a:fillRect/>
          </a:stretch>
        </p:blipFill>
        <p:spPr>
          <a:xfrm>
            <a:off x="457200" y="3022600"/>
            <a:ext cx="4762500" cy="3143250"/>
          </a:xfrm>
        </p:spPr>
      </p:pic>
      <p:sp>
        <p:nvSpPr>
          <p:cNvPr id="17411" name="9 - Θέση κειμένου"/>
          <p:cNvSpPr>
            <a:spLocks noGrp="1"/>
          </p:cNvSpPr>
          <p:nvPr>
            <p:ph type="body" sz="quarter" idx="3"/>
          </p:nvPr>
        </p:nvSpPr>
        <p:spPr>
          <a:xfrm>
            <a:off x="5219700" y="1535113"/>
            <a:ext cx="3467100" cy="1101725"/>
          </a:xfrm>
        </p:spPr>
        <p:txBody>
          <a:bodyPr/>
          <a:lstStyle/>
          <a:p>
            <a:r>
              <a:rPr lang="el-GR" sz="2500" b="0" dirty="0" smtClean="0">
                <a:solidFill>
                  <a:srgbClr val="0070C0"/>
                </a:solidFill>
              </a:rPr>
              <a:t>3. </a:t>
            </a:r>
            <a:r>
              <a:rPr lang="en-AU" sz="2500" b="0" dirty="0" smtClean="0">
                <a:solidFill>
                  <a:srgbClr val="0070C0"/>
                </a:solidFill>
              </a:rPr>
              <a:t>Συνείδηση κοινωνικού ρόλου τέχνης</a:t>
            </a:r>
            <a:endParaRPr lang="el-GR" sz="2500" b="0" dirty="0" smtClean="0">
              <a:solidFill>
                <a:srgbClr val="0070C0"/>
              </a:solidFill>
            </a:endParaRPr>
          </a:p>
        </p:txBody>
      </p:sp>
      <p:pic>
        <p:nvPicPr>
          <p:cNvPr id="17412" name="12 - Θέση περιεχομένου" descr="mwagner_chalkline2.jpg"/>
          <p:cNvPicPr>
            <a:picLocks noGrp="1" noChangeAspect="1"/>
          </p:cNvPicPr>
          <p:nvPr>
            <p:ph sz="quarter" idx="4"/>
          </p:nvPr>
        </p:nvPicPr>
        <p:blipFill>
          <a:blip r:embed="rId3" cstate="print"/>
          <a:srcRect/>
          <a:stretch>
            <a:fillRect/>
          </a:stretch>
        </p:blipFill>
        <p:spPr>
          <a:xfrm>
            <a:off x="5364163" y="2997200"/>
            <a:ext cx="3471862" cy="3084513"/>
          </a:xfr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 Θέση κειμένου"/>
          <p:cNvSpPr>
            <a:spLocks noGrp="1"/>
          </p:cNvSpPr>
          <p:nvPr>
            <p:ph type="body" sz="half" idx="2"/>
          </p:nvPr>
        </p:nvSpPr>
        <p:spPr>
          <a:xfrm>
            <a:off x="899592" y="4437112"/>
            <a:ext cx="7344816" cy="1735088"/>
          </a:xfrm>
        </p:spPr>
        <p:txBody>
          <a:bodyPr/>
          <a:lstStyle/>
          <a:p>
            <a:r>
              <a:rPr lang="el-GR" sz="2400" b="1" dirty="0" smtClean="0">
                <a:solidFill>
                  <a:srgbClr val="00B050"/>
                </a:solidFill>
              </a:rPr>
              <a:t>Αντίληψη του χώρου</a:t>
            </a:r>
            <a:r>
              <a:rPr lang="el-GR" sz="2400" dirty="0" smtClean="0"/>
              <a:t>: αναδιαρθρώστε την διάταξη των επίπλων μέσα στην τάξη.</a:t>
            </a:r>
          </a:p>
          <a:p>
            <a:r>
              <a:rPr lang="el-GR" sz="2400" dirty="0" smtClean="0"/>
              <a:t>Αποκτούν καλύτερη επίγνωση </a:t>
            </a:r>
            <a:r>
              <a:rPr lang="el-GR" sz="2400" dirty="0" smtClean="0"/>
              <a:t>του χώρου </a:t>
            </a:r>
            <a:r>
              <a:rPr lang="el-GR" sz="2400" dirty="0" smtClean="0"/>
              <a:t>που χρησιμοποιούν</a:t>
            </a:r>
            <a:r>
              <a:rPr lang="el-GR" sz="2400" dirty="0" smtClean="0"/>
              <a:t>.</a:t>
            </a:r>
          </a:p>
        </p:txBody>
      </p:sp>
      <p:pic>
        <p:nvPicPr>
          <p:cNvPr id="37890" name="Picture 2" descr="Image result for kindergarten classroom"/>
          <p:cNvPicPr>
            <a:picLocks noGrp="1" noChangeAspect="1" noChangeArrowheads="1"/>
          </p:cNvPicPr>
          <p:nvPr>
            <p:ph type="pic" idx="1"/>
          </p:nvPr>
        </p:nvPicPr>
        <p:blipFill>
          <a:blip r:embed="rId2" cstate="print"/>
          <a:srcRect l="5674" r="5674"/>
          <a:stretch>
            <a:fillRect/>
          </a:stretch>
        </p:blipFill>
        <p:spPr bwMode="auto">
          <a:xfrm>
            <a:off x="1835150" y="260350"/>
            <a:ext cx="5257800" cy="3943350"/>
          </a:xfrm>
          <a:prstGeom prst="rect">
            <a:avLst/>
          </a:prstGeom>
          <a:noFill/>
          <a:ln>
            <a:solidFill>
              <a:schemeClr val="accent1"/>
            </a:solid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 Θέση κειμένου"/>
          <p:cNvSpPr>
            <a:spLocks noGrp="1"/>
          </p:cNvSpPr>
          <p:nvPr>
            <p:ph type="body" sz="half" idx="2"/>
          </p:nvPr>
        </p:nvSpPr>
        <p:spPr>
          <a:xfrm>
            <a:off x="539552" y="4149080"/>
            <a:ext cx="8064896" cy="2023120"/>
          </a:xfrm>
        </p:spPr>
        <p:txBody>
          <a:bodyPr/>
          <a:lstStyle/>
          <a:p>
            <a:r>
              <a:rPr lang="en-AU" sz="2400" b="1" dirty="0" smtClean="0">
                <a:solidFill>
                  <a:srgbClr val="00B050"/>
                </a:solidFill>
              </a:rPr>
              <a:t>Ανάπτυξη λεξιλογίου </a:t>
            </a:r>
            <a:r>
              <a:rPr lang="el-GR" sz="2400" dirty="0" smtClean="0"/>
              <a:t>είναι</a:t>
            </a:r>
            <a:r>
              <a:rPr lang="en-AU" sz="2400" dirty="0" smtClean="0"/>
              <a:t> βασικό στοιχείο για την καλλιέργεια της αντιληπτικής εμπειρίας</a:t>
            </a:r>
            <a:r>
              <a:rPr lang="el-GR" sz="2400" dirty="0" smtClean="0"/>
              <a:t>.</a:t>
            </a:r>
          </a:p>
          <a:p>
            <a:r>
              <a:rPr lang="el-GR" sz="2400" dirty="0" smtClean="0"/>
              <a:t>Το να μπορώ να περιγράψω λεκτικά μία εμπειρία </a:t>
            </a:r>
            <a:r>
              <a:rPr lang="el-GR" sz="2400" dirty="0" smtClean="0"/>
              <a:t>μου, </a:t>
            </a:r>
            <a:r>
              <a:rPr lang="el-GR" sz="2400" dirty="0" smtClean="0"/>
              <a:t>με βοηθά να την κατανοήσω και να την αφομοιώσω.</a:t>
            </a:r>
          </a:p>
          <a:p>
            <a:r>
              <a:rPr lang="en-AU" sz="2400" dirty="0" smtClean="0"/>
              <a:t>Ανάρτηση πίνακα με λεξιλόγιο </a:t>
            </a:r>
            <a:r>
              <a:rPr lang="el-GR" sz="2400" dirty="0" smtClean="0"/>
              <a:t>επιθέτων για αντίθετες ποιότητες.</a:t>
            </a:r>
          </a:p>
          <a:p>
            <a:endParaRPr lang="el-GR" sz="2400" dirty="0"/>
          </a:p>
        </p:txBody>
      </p:sp>
      <p:pic>
        <p:nvPicPr>
          <p:cNvPr id="2050" name="Picture 2" descr="C:\Users\user1\Ουρανία\Μαθήματα\Διδακτική.doc\Παραδόσεις\10 Ο ρόλος του εκπαιδευτικού\Εικόνες\Χωρίς τίτλο.png"/>
          <p:cNvPicPr>
            <a:picLocks noGrp="1" noChangeAspect="1" noChangeArrowheads="1"/>
          </p:cNvPicPr>
          <p:nvPr>
            <p:ph type="pic" idx="1"/>
          </p:nvPr>
        </p:nvPicPr>
        <p:blipFill>
          <a:blip r:embed="rId2" cstate="print"/>
          <a:srcRect t="4925" b="4925"/>
          <a:stretch>
            <a:fillRect/>
          </a:stretch>
        </p:blipFill>
        <p:spPr bwMode="auto">
          <a:xfrm>
            <a:off x="1763688" y="332656"/>
            <a:ext cx="5040560" cy="3773150"/>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a:xfrm>
            <a:off x="457200" y="260648"/>
            <a:ext cx="7715200" cy="504056"/>
          </a:xfrm>
        </p:spPr>
        <p:txBody>
          <a:bodyPr/>
          <a:lstStyle/>
          <a:p>
            <a:r>
              <a:rPr lang="el-GR" sz="2800" dirty="0" smtClean="0">
                <a:solidFill>
                  <a:srgbClr val="00B050"/>
                </a:solidFill>
              </a:rPr>
              <a:t>Ορολογία για δραστηριότητες πηλού:</a:t>
            </a:r>
            <a:endParaRPr lang="el-GR" sz="2800" dirty="0">
              <a:solidFill>
                <a:srgbClr val="00B050"/>
              </a:solidFill>
            </a:endParaRPr>
          </a:p>
        </p:txBody>
      </p:sp>
      <p:pic>
        <p:nvPicPr>
          <p:cNvPr id="3074" name="Picture 2" descr="C:\Users\user1\Ουρανία\Μαθήματα\Διδακτική.doc\Παραδόσεις\10 Ο ρόλος του εκπαιδευτικού\Εικόνες\Εικόν 266.jpg"/>
          <p:cNvPicPr>
            <a:picLocks noGrp="1" noChangeAspect="1" noChangeArrowheads="1"/>
          </p:cNvPicPr>
          <p:nvPr>
            <p:ph idx="1"/>
          </p:nvPr>
        </p:nvPicPr>
        <p:blipFill>
          <a:blip r:embed="rId2" cstate="print"/>
          <a:stretch>
            <a:fillRect/>
          </a:stretch>
        </p:blipFill>
        <p:spPr bwMode="auto">
          <a:xfrm>
            <a:off x="2987824" y="1556792"/>
            <a:ext cx="5554960" cy="3928956"/>
          </a:xfrm>
          <a:prstGeom prst="rect">
            <a:avLst/>
          </a:prstGeom>
          <a:noFill/>
        </p:spPr>
      </p:pic>
      <p:sp>
        <p:nvSpPr>
          <p:cNvPr id="4" name="3 - Θέση κειμένου"/>
          <p:cNvSpPr>
            <a:spLocks noGrp="1"/>
          </p:cNvSpPr>
          <p:nvPr>
            <p:ph type="body" sz="half" idx="2"/>
          </p:nvPr>
        </p:nvSpPr>
        <p:spPr>
          <a:xfrm>
            <a:off x="457200" y="836712"/>
            <a:ext cx="3008313" cy="5289451"/>
          </a:xfrm>
        </p:spPr>
        <p:txBody>
          <a:bodyPr/>
          <a:lstStyle/>
          <a:p>
            <a:endParaRPr lang="el-GR" sz="2400" dirty="0" smtClean="0"/>
          </a:p>
          <a:p>
            <a:r>
              <a:rPr lang="el-GR" sz="2400" dirty="0" smtClean="0"/>
              <a:t>«σκάβω», </a:t>
            </a:r>
          </a:p>
          <a:p>
            <a:r>
              <a:rPr lang="el-GR" sz="2400" dirty="0" smtClean="0"/>
              <a:t>«χτυπώ ελαφρά», «ισιώνω», </a:t>
            </a:r>
          </a:p>
          <a:p>
            <a:r>
              <a:rPr lang="el-GR" sz="2400" dirty="0" smtClean="0"/>
              <a:t>«μαδώ», </a:t>
            </a:r>
          </a:p>
          <a:p>
            <a:r>
              <a:rPr lang="el-GR" sz="2400" dirty="0" smtClean="0"/>
              <a:t>«τσιμπώ», </a:t>
            </a:r>
          </a:p>
          <a:p>
            <a:r>
              <a:rPr lang="el-GR" sz="2400" dirty="0" smtClean="0"/>
              <a:t>«κάνω μπάλες», «τρίβω», </a:t>
            </a:r>
          </a:p>
          <a:p>
            <a:r>
              <a:rPr lang="el-GR" sz="2400" dirty="0" smtClean="0"/>
              <a:t>«λειαίνω», </a:t>
            </a:r>
          </a:p>
          <a:p>
            <a:r>
              <a:rPr lang="el-GR" sz="2400" dirty="0" smtClean="0"/>
              <a:t>«ζουλάω», </a:t>
            </a:r>
          </a:p>
          <a:p>
            <a:r>
              <a:rPr lang="el-GR" sz="2400" dirty="0" smtClean="0"/>
              <a:t>«στρίβω».</a:t>
            </a:r>
          </a:p>
          <a:p>
            <a:endParaRPr lang="el-GR" sz="2400"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κειμένου"/>
          <p:cNvSpPr>
            <a:spLocks noGrp="1"/>
          </p:cNvSpPr>
          <p:nvPr>
            <p:ph type="body" sz="half" idx="2"/>
          </p:nvPr>
        </p:nvSpPr>
        <p:spPr>
          <a:xfrm>
            <a:off x="683568" y="4797152"/>
            <a:ext cx="7776864" cy="1584176"/>
          </a:xfrm>
        </p:spPr>
        <p:txBody>
          <a:bodyPr/>
          <a:lstStyle/>
          <a:p>
            <a:r>
              <a:rPr lang="en-AU" sz="2800" dirty="0" smtClean="0"/>
              <a:t>Μεταμφίεση</a:t>
            </a:r>
            <a:r>
              <a:rPr lang="el-GR" sz="2800" dirty="0" smtClean="0"/>
              <a:t>:</a:t>
            </a:r>
            <a:r>
              <a:rPr lang="en-AU" sz="2800" dirty="0" smtClean="0"/>
              <a:t> </a:t>
            </a:r>
            <a:r>
              <a:rPr lang="el-GR" sz="2800" dirty="0" smtClean="0"/>
              <a:t>τα παιδιά </a:t>
            </a:r>
            <a:r>
              <a:rPr lang="el-GR" sz="2800" b="1" dirty="0" smtClean="0">
                <a:solidFill>
                  <a:srgbClr val="00B050"/>
                </a:solidFill>
              </a:rPr>
              <a:t>ταυτίζονται</a:t>
            </a:r>
            <a:r>
              <a:rPr lang="el-GR" sz="2800" dirty="0" smtClean="0"/>
              <a:t> με ένα πρωταγωνιστή, αλλά και διατηρούν την </a:t>
            </a:r>
            <a:r>
              <a:rPr lang="el-GR" sz="2800" b="1" dirty="0" smtClean="0">
                <a:solidFill>
                  <a:srgbClr val="00B050"/>
                </a:solidFill>
              </a:rPr>
              <a:t>ταυτότητά </a:t>
            </a:r>
            <a:r>
              <a:rPr lang="el-GR" sz="2800" dirty="0" smtClean="0"/>
              <a:t>τους.</a:t>
            </a:r>
          </a:p>
          <a:p>
            <a:endParaRPr lang="el-GR" sz="2400" dirty="0"/>
          </a:p>
        </p:txBody>
      </p:sp>
      <p:pic>
        <p:nvPicPr>
          <p:cNvPr id="34817" name="Picture 1" descr="C:\Users\user1\Desktop\kids-dressed-up-purim-kfar-saba-israel-mar-unidentified-children-aged-dress-celebrated-israel-secular-communities-38862446.jpg"/>
          <p:cNvPicPr>
            <a:picLocks noGrp="1" noChangeAspect="1" noChangeArrowheads="1"/>
          </p:cNvPicPr>
          <p:nvPr>
            <p:ph type="pic" idx="1"/>
          </p:nvPr>
        </p:nvPicPr>
        <p:blipFill>
          <a:blip r:embed="rId2" cstate="print"/>
          <a:srcRect l="8923" r="8923"/>
          <a:stretch>
            <a:fillRect/>
          </a:stretch>
        </p:blipFill>
        <p:spPr bwMode="auto">
          <a:xfrm>
            <a:off x="1692275" y="333375"/>
            <a:ext cx="5486400" cy="4114800"/>
          </a:xfrm>
          <a:prstGeom prst="rect">
            <a:avLst/>
          </a:prstGeom>
          <a:noFill/>
          <a:ln>
            <a:solidFill>
              <a:schemeClr val="accent1"/>
            </a:solid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user1\Ουρανία\Μαθήματα\Διδακτική.doc\Παραδόσεις\10 Ο ρόλος του εκπαιδευτικού\Εικόνες\Εικόν 288.jpg"/>
          <p:cNvPicPr>
            <a:picLocks noGrp="1" noChangeAspect="1" noChangeArrowheads="1"/>
          </p:cNvPicPr>
          <p:nvPr>
            <p:ph idx="1"/>
          </p:nvPr>
        </p:nvPicPr>
        <p:blipFill>
          <a:blip r:embed="rId2" cstate="print"/>
          <a:stretch>
            <a:fillRect/>
          </a:stretch>
        </p:blipFill>
        <p:spPr bwMode="auto">
          <a:xfrm>
            <a:off x="4283968" y="980728"/>
            <a:ext cx="4538268" cy="4914805"/>
          </a:xfrm>
          <a:prstGeom prst="rect">
            <a:avLst/>
          </a:prstGeom>
          <a:noFill/>
        </p:spPr>
      </p:pic>
      <p:sp>
        <p:nvSpPr>
          <p:cNvPr id="4" name="3 - Θέση κειμένου"/>
          <p:cNvSpPr>
            <a:spLocks noGrp="1"/>
          </p:cNvSpPr>
          <p:nvPr>
            <p:ph type="body" sz="half" idx="2"/>
          </p:nvPr>
        </p:nvSpPr>
        <p:spPr>
          <a:xfrm>
            <a:off x="457200" y="404664"/>
            <a:ext cx="3538736" cy="5721499"/>
          </a:xfrm>
        </p:spPr>
        <p:txBody>
          <a:bodyPr/>
          <a:lstStyle/>
          <a:p>
            <a:r>
              <a:rPr lang="el-GR" sz="2400" dirty="0" smtClean="0"/>
              <a:t>Τα κουστούμια και οι καθρέπτες βοηθούν τα παιδιά να συνειδητοποιήσουν καλύτερα τα συναισθήματά τους και να ταυτιστούν.</a:t>
            </a:r>
          </a:p>
          <a:p>
            <a:endParaRPr lang="el-GR" sz="2400" dirty="0" smtClean="0"/>
          </a:p>
          <a:p>
            <a:r>
              <a:rPr lang="el-GR" sz="2400" b="1" dirty="0" smtClean="0">
                <a:solidFill>
                  <a:srgbClr val="00B050"/>
                </a:solidFill>
              </a:rPr>
              <a:t>Καταστάσεις «άμεσης επανάληψης»</a:t>
            </a:r>
            <a:r>
              <a:rPr lang="el-GR" sz="2400" dirty="0" smtClean="0"/>
              <a:t>: το παιδί προσπαθεί να αναπαριστά τις κινήσεις του άλλου παιδιού σαν να ήταν το είδωλο του στον καθρέπτη (μιμική).</a:t>
            </a:r>
          </a:p>
          <a:p>
            <a:endParaRPr lang="el-GR" sz="2400"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a:xfrm>
            <a:off x="457200" y="332656"/>
            <a:ext cx="8229600" cy="1368152"/>
          </a:xfrm>
        </p:spPr>
        <p:txBody>
          <a:bodyPr/>
          <a:lstStyle/>
          <a:p>
            <a:pPr algn="l"/>
            <a:r>
              <a:rPr lang="el-GR" sz="2400" b="1" dirty="0" smtClean="0">
                <a:solidFill>
                  <a:srgbClr val="00B050"/>
                </a:solidFill>
              </a:rPr>
              <a:t>Τεχνικές για να αναπτύξετε την ταύτιση</a:t>
            </a:r>
            <a:r>
              <a:rPr lang="el-GR" sz="2400" b="1" dirty="0" smtClean="0"/>
              <a:t>: </a:t>
            </a:r>
            <a:r>
              <a:rPr lang="el-GR" sz="2400" dirty="0" smtClean="0"/>
              <a:t>αναζητήστε τες σε βιβλία για την δημιουργική ηθοποιία ή το θεατρικό αυτοσχεδιασμό.</a:t>
            </a:r>
            <a:br>
              <a:rPr lang="el-GR" sz="2400" dirty="0" smtClean="0"/>
            </a:br>
            <a:endParaRPr lang="el-GR" sz="2400" dirty="0"/>
          </a:p>
        </p:txBody>
      </p:sp>
      <p:pic>
        <p:nvPicPr>
          <p:cNvPr id="6146" name="Picture 2" descr="C:\Users\user1\Ουρανία\Μαθήματα\Διδακτική.doc\Παραδόσεις\10 Ο ρόλος του εκπαιδευτικού\Εικόνες\Εικόν 287.jpg"/>
          <p:cNvPicPr>
            <a:picLocks noGrp="1" noChangeAspect="1" noChangeArrowheads="1"/>
          </p:cNvPicPr>
          <p:nvPr>
            <p:ph idx="1"/>
          </p:nvPr>
        </p:nvPicPr>
        <p:blipFill>
          <a:blip r:embed="rId2" cstate="print"/>
          <a:srcRect/>
          <a:stretch>
            <a:fillRect/>
          </a:stretch>
        </p:blipFill>
        <p:spPr bwMode="auto">
          <a:xfrm>
            <a:off x="1043608" y="1916832"/>
            <a:ext cx="7211143" cy="4525963"/>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κειμένου"/>
          <p:cNvSpPr>
            <a:spLocks noGrp="1"/>
          </p:cNvSpPr>
          <p:nvPr>
            <p:ph type="body" sz="half" idx="2"/>
          </p:nvPr>
        </p:nvSpPr>
        <p:spPr>
          <a:xfrm>
            <a:off x="611560" y="4725144"/>
            <a:ext cx="7992888" cy="1447056"/>
          </a:xfrm>
        </p:spPr>
        <p:txBody>
          <a:bodyPr/>
          <a:lstStyle/>
          <a:p>
            <a:r>
              <a:rPr lang="el-GR" sz="2400" b="1" dirty="0" smtClean="0">
                <a:solidFill>
                  <a:srgbClr val="00B050"/>
                </a:solidFill>
              </a:rPr>
              <a:t>Σύνθεση εντυπώσεων </a:t>
            </a:r>
            <a:r>
              <a:rPr lang="el-GR" sz="2400" dirty="0" smtClean="0"/>
              <a:t>από ένα συμβάν σε μία ιστορία.</a:t>
            </a:r>
          </a:p>
          <a:p>
            <a:r>
              <a:rPr lang="el-GR" sz="2400" dirty="0" smtClean="0"/>
              <a:t>Κορίτσι αφηγείται μία ιστορία οργανώνοντάς την σε κουτάκια όπως τα κινούμενα σχέδια.</a:t>
            </a:r>
          </a:p>
          <a:p>
            <a:endParaRPr lang="el-GR" sz="2200" dirty="0"/>
          </a:p>
        </p:txBody>
      </p:sp>
      <p:pic>
        <p:nvPicPr>
          <p:cNvPr id="7172" name="Picture 4" descr="C:\Users\user1\Ουρανία\Μαθήματα\Διδακτική.doc\Παραδόσεις\10 Ο ρόλος του εκπαιδευτικού\Εικόνες\Εικόν 291α.jpg"/>
          <p:cNvPicPr>
            <a:picLocks noGrp="1" noChangeAspect="1" noChangeArrowheads="1"/>
          </p:cNvPicPr>
          <p:nvPr>
            <p:ph type="pic" idx="1"/>
          </p:nvPr>
        </p:nvPicPr>
        <p:blipFill>
          <a:blip r:embed="rId2" cstate="print"/>
          <a:srcRect t="3070" b="3070"/>
          <a:stretch>
            <a:fillRect/>
          </a:stretch>
        </p:blipFill>
        <p:spPr bwMode="auto">
          <a:xfrm>
            <a:off x="1835696" y="332656"/>
            <a:ext cx="5486400" cy="4114800"/>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κειμένου"/>
          <p:cNvSpPr>
            <a:spLocks noGrp="1"/>
          </p:cNvSpPr>
          <p:nvPr>
            <p:ph type="body" sz="half" idx="2"/>
          </p:nvPr>
        </p:nvSpPr>
        <p:spPr>
          <a:xfrm>
            <a:off x="611560" y="4437112"/>
            <a:ext cx="7920880" cy="1735088"/>
          </a:xfrm>
        </p:spPr>
        <p:txBody>
          <a:bodyPr/>
          <a:lstStyle/>
          <a:p>
            <a:r>
              <a:rPr lang="el-GR" sz="2400" b="1" dirty="0" smtClean="0">
                <a:solidFill>
                  <a:srgbClr val="00B050"/>
                </a:solidFill>
              </a:rPr>
              <a:t>Δραστηριότητες ετοιμότητας: </a:t>
            </a:r>
            <a:r>
              <a:rPr lang="el-GR" sz="2400" dirty="0" smtClean="0"/>
              <a:t>βοηθούν τα παιδιά να συνθέσουν μία ιστορία και να μάθουν τις σχέσεις αλληλουχίας.</a:t>
            </a:r>
          </a:p>
          <a:p>
            <a:r>
              <a:rPr lang="el-GR" sz="2400" dirty="0" smtClean="0"/>
              <a:t>Π.χ. Δείχνουμε μία σύνθετη εικόνα στο παιδί και ακολουθεί μακριά συζήτηση που εκείνο μας λέει τι βλέπει.</a:t>
            </a:r>
          </a:p>
          <a:p>
            <a:endParaRPr lang="el-GR" sz="2400" dirty="0"/>
          </a:p>
        </p:txBody>
      </p:sp>
      <p:pic>
        <p:nvPicPr>
          <p:cNvPr id="8194" name="Picture 2" descr="C:\Users\user1\Ουρανία\Μαθήματα\Διδακτική.doc\Παραδόσεις\10 Ο ρόλος του εκπαιδευτικού\Εικόνες\28-Okamoto-Kiichi-50_1000.jpg"/>
          <p:cNvPicPr>
            <a:picLocks noGrp="1" noChangeAspect="1" noChangeArrowheads="1"/>
          </p:cNvPicPr>
          <p:nvPr>
            <p:ph type="pic" idx="1"/>
          </p:nvPr>
        </p:nvPicPr>
        <p:blipFill>
          <a:blip r:embed="rId2" cstate="print"/>
          <a:srcRect l="4800" r="4800"/>
          <a:stretch>
            <a:fillRect/>
          </a:stretch>
        </p:blipFill>
        <p:spPr bwMode="auto">
          <a:xfrm>
            <a:off x="1763688" y="188640"/>
            <a:ext cx="5486400" cy="4114800"/>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κειμένου"/>
          <p:cNvSpPr>
            <a:spLocks noGrp="1"/>
          </p:cNvSpPr>
          <p:nvPr>
            <p:ph type="body" sz="half" idx="2"/>
          </p:nvPr>
        </p:nvSpPr>
        <p:spPr>
          <a:xfrm>
            <a:off x="827584" y="4653136"/>
            <a:ext cx="7344816" cy="1519064"/>
          </a:xfrm>
        </p:spPr>
        <p:txBody>
          <a:bodyPr/>
          <a:lstStyle/>
          <a:p>
            <a:r>
              <a:rPr lang="el-GR" sz="2400" dirty="0" smtClean="0"/>
              <a:t>Δείξτε τους να τοποθετούν εικονογραφημένες κάρτες σε μία ακολουθία από τα αριστερά στα δεξιά. </a:t>
            </a:r>
          </a:p>
          <a:p>
            <a:r>
              <a:rPr lang="el-GR" sz="2400" dirty="0" smtClean="0"/>
              <a:t>Να δημιουργήσουν μία οπτική ιστορία που έχει συνοχή.</a:t>
            </a:r>
          </a:p>
          <a:p>
            <a:endParaRPr lang="el-GR" sz="2400" dirty="0"/>
          </a:p>
        </p:txBody>
      </p:sp>
      <p:pic>
        <p:nvPicPr>
          <p:cNvPr id="9219" name="Picture 3" descr="C:\Users\user1\Ουρανία\Μαθήματα\Διδακτική.doc\Παραδόσεις\10 Ο ρόλος του εκπαιδευτικού\Εικόνες\51ByNcEH1aL.jpg"/>
          <p:cNvPicPr>
            <a:picLocks noGrp="1" noChangeAspect="1" noChangeArrowheads="1"/>
          </p:cNvPicPr>
          <p:nvPr>
            <p:ph type="pic" idx="1"/>
          </p:nvPr>
        </p:nvPicPr>
        <p:blipFill>
          <a:blip r:embed="rId2" cstate="print"/>
          <a:srcRect l="1600" r="1600"/>
          <a:stretch>
            <a:fillRect/>
          </a:stretch>
        </p:blipFill>
        <p:spPr bwMode="auto">
          <a:xfrm>
            <a:off x="1763688" y="260648"/>
            <a:ext cx="5486400" cy="4114800"/>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p:txBody>
          <a:bodyPr/>
          <a:lstStyle/>
          <a:p>
            <a:r>
              <a:rPr lang="el-GR" dirty="0" smtClean="0">
                <a:solidFill>
                  <a:srgbClr val="00B050"/>
                </a:solidFill>
              </a:rPr>
              <a:t>Εκτίμηση της καλλιτεχνικής κληρονομιάς</a:t>
            </a:r>
            <a:endParaRPr lang="el-GR" dirty="0"/>
          </a:p>
        </p:txBody>
      </p:sp>
      <p:pic>
        <p:nvPicPr>
          <p:cNvPr id="7" name="11 - Θέση περιεχομένου" descr="046.jpg"/>
          <p:cNvPicPr>
            <a:picLocks noGrp="1" noChangeAspect="1"/>
          </p:cNvPicPr>
          <p:nvPr>
            <p:ph idx="1"/>
          </p:nvPr>
        </p:nvPicPr>
        <p:blipFill>
          <a:blip r:embed="rId2" cstate="print"/>
          <a:srcRect/>
          <a:stretch>
            <a:fillRect/>
          </a:stretch>
        </p:blipFill>
        <p:spPr>
          <a:xfrm>
            <a:off x="683568" y="1692751"/>
            <a:ext cx="7927032" cy="4424680"/>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7 - Τίτλος"/>
          <p:cNvSpPr>
            <a:spLocks noGrp="1"/>
          </p:cNvSpPr>
          <p:nvPr>
            <p:ph type="title"/>
          </p:nvPr>
        </p:nvSpPr>
        <p:spPr>
          <a:xfrm>
            <a:off x="457200" y="0"/>
            <a:ext cx="8229600" cy="3213100"/>
          </a:xfrm>
        </p:spPr>
        <p:txBody>
          <a:bodyPr/>
          <a:lstStyle/>
          <a:p>
            <a:pPr algn="l"/>
            <a:r>
              <a:rPr lang="el-GR" sz="2800" dirty="0" smtClean="0">
                <a:solidFill>
                  <a:srgbClr val="FF0000"/>
                </a:solidFill>
              </a:rPr>
              <a:t>Δημιουργία οπτικών μορφών που σχετίζονται με τον άμεσο κόσμο του παιδιού. </a:t>
            </a:r>
            <a:br>
              <a:rPr lang="el-GR" sz="2800" dirty="0" smtClean="0">
                <a:solidFill>
                  <a:srgbClr val="FF0000"/>
                </a:solidFill>
              </a:rPr>
            </a:br>
            <a:r>
              <a:rPr lang="el-GR" sz="2800" dirty="0" smtClean="0">
                <a:solidFill>
                  <a:srgbClr val="FF0000"/>
                </a:solidFill>
              </a:rPr>
              <a:t/>
            </a:r>
            <a:br>
              <a:rPr lang="el-GR" sz="2800" dirty="0" smtClean="0">
                <a:solidFill>
                  <a:srgbClr val="FF0000"/>
                </a:solidFill>
              </a:rPr>
            </a:br>
            <a:r>
              <a:rPr lang="el-GR" sz="2800" dirty="0" smtClean="0"/>
              <a:t>* Δημιουργώ έργο: αποκτώ την ικανότητα να </a:t>
            </a:r>
            <a:br>
              <a:rPr lang="el-GR" sz="2800" dirty="0" smtClean="0"/>
            </a:br>
            <a:r>
              <a:rPr lang="el-GR" sz="2800" dirty="0" smtClean="0"/>
              <a:t>   εκφράζομαι μέσω της τέχνης.</a:t>
            </a:r>
            <a:br>
              <a:rPr lang="el-GR" sz="2800" dirty="0" smtClean="0"/>
            </a:br>
            <a:r>
              <a:rPr lang="el-GR" sz="2800" dirty="0" smtClean="0"/>
              <a:t>* Διασαφηνίζω τα συναισθήματά μου.</a:t>
            </a:r>
          </a:p>
        </p:txBody>
      </p:sp>
      <p:pic>
        <p:nvPicPr>
          <p:cNvPr id="18434" name="11 - Θέση περιεχομένου" descr="desenho58.jpg"/>
          <p:cNvPicPr>
            <a:picLocks noGrp="1" noChangeAspect="1"/>
          </p:cNvPicPr>
          <p:nvPr>
            <p:ph idx="1"/>
          </p:nvPr>
        </p:nvPicPr>
        <p:blipFill>
          <a:blip r:embed="rId2" cstate="print"/>
          <a:srcRect/>
          <a:stretch>
            <a:fillRect/>
          </a:stretch>
        </p:blipFill>
        <p:spPr>
          <a:xfrm>
            <a:off x="2268538" y="3284538"/>
            <a:ext cx="4070350" cy="3054350"/>
          </a:xfrm>
          <a:ln>
            <a:solidFill>
              <a:schemeClr val="tx1"/>
            </a:solidFill>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755576" y="727547"/>
            <a:ext cx="7488832"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sz="2800" b="1" i="0" u="none" strike="noStrike" cap="none" normalizeH="0" baseline="0" dirty="0" smtClean="0">
                <a:ln>
                  <a:noFill/>
                </a:ln>
                <a:solidFill>
                  <a:srgbClr val="00B050"/>
                </a:solidFill>
                <a:effectLst/>
                <a:latin typeface="Calibri" pitchFamily="34" charset="0"/>
                <a:ea typeface="Times New Roman" pitchFamily="18" charset="0"/>
                <a:cs typeface="Arial" pitchFamily="34" charset="0"/>
              </a:rPr>
              <a:t>Καλλιτεχνική κληρονομιά </a:t>
            </a:r>
            <a:r>
              <a:rPr kumimoji="0" lang="el-GR"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είναι το σύνολο των έργων τέχνης ενός πολιτισμού</a:t>
            </a:r>
            <a:r>
              <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a:t>
            </a:r>
            <a:r>
              <a:rPr kumimoji="0" lang="el-GR"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η καλλιτεχνική παράδοση αυτού του πολιτισμού.</a:t>
            </a:r>
            <a:endPar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Η δική μας καλλιτεχνική κληρονομιά είναι </a:t>
            </a:r>
            <a:r>
              <a:rPr kumimoji="0" lang="el-GR" sz="2800" b="1" i="0" u="none" strike="noStrike" cap="none" normalizeH="0" baseline="0" dirty="0" smtClean="0">
                <a:ln>
                  <a:noFill/>
                </a:ln>
                <a:solidFill>
                  <a:srgbClr val="00B050"/>
                </a:solidFill>
                <a:effectLst/>
                <a:latin typeface="Calibri" pitchFamily="34" charset="0"/>
                <a:ea typeface="Times New Roman" pitchFamily="18" charset="0"/>
                <a:cs typeface="Arial" pitchFamily="34" charset="0"/>
              </a:rPr>
              <a:t>η τέχνη της Ευρώπης </a:t>
            </a:r>
            <a:r>
              <a:rPr kumimoji="0" lang="el-GR" sz="2800" b="0" i="0" u="none" strike="noStrike" cap="none" normalizeH="0" baseline="0" dirty="0" smtClean="0">
                <a:ln>
                  <a:noFill/>
                </a:ln>
                <a:effectLst/>
                <a:latin typeface="Calibri" pitchFamily="34" charset="0"/>
                <a:ea typeface="Times New Roman" pitchFamily="18" charset="0"/>
                <a:cs typeface="Arial" pitchFamily="34" charset="0"/>
              </a:rPr>
              <a:t>και ως ενός βαθμού και </a:t>
            </a:r>
            <a:r>
              <a:rPr kumimoji="0" lang="el-GR" sz="2800" b="1" i="0" u="none" strike="noStrike" cap="none" normalizeH="0" baseline="0" dirty="0" smtClean="0">
                <a:ln>
                  <a:noFill/>
                </a:ln>
                <a:solidFill>
                  <a:srgbClr val="00B050"/>
                </a:solidFill>
                <a:effectLst/>
                <a:latin typeface="Calibri" pitchFamily="34" charset="0"/>
                <a:ea typeface="Times New Roman" pitchFamily="18" charset="0"/>
                <a:cs typeface="Arial" pitchFamily="34" charset="0"/>
              </a:rPr>
              <a:t>της Ασίας </a:t>
            </a:r>
            <a:r>
              <a:rPr kumimoji="0" lang="el-GR"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ως ευρύτερων πολιτισμών στους οποίους ανήκει η Ελλάδα.</a:t>
            </a:r>
            <a:endPar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Η γνώση </a:t>
            </a:r>
            <a:r>
              <a:rPr lang="el-GR" sz="2800" dirty="0" smtClean="0">
                <a:latin typeface="Calibri" pitchFamily="34" charset="0"/>
                <a:ea typeface="Times New Roman" pitchFamily="18" charset="0"/>
                <a:cs typeface="Arial" pitchFamily="34" charset="0"/>
              </a:rPr>
              <a:t>και</a:t>
            </a:r>
            <a:r>
              <a:rPr kumimoji="0" lang="el-GR"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η εκτίμηση αυτής της παράδοσης είναι σημαντικός παράγοντας στην </a:t>
            </a:r>
            <a:r>
              <a:rPr kumimoji="0" lang="el-GR" sz="2800" b="1" i="0" u="none" strike="noStrike" cap="none" normalizeH="0" baseline="0" dirty="0" smtClean="0">
                <a:ln>
                  <a:noFill/>
                </a:ln>
                <a:solidFill>
                  <a:srgbClr val="00B050"/>
                </a:solidFill>
                <a:effectLst/>
                <a:latin typeface="Calibri" pitchFamily="34" charset="0"/>
                <a:ea typeface="Times New Roman" pitchFamily="18" charset="0"/>
                <a:cs typeface="Arial" pitchFamily="34" charset="0"/>
              </a:rPr>
              <a:t>πολιτιστική ζωή </a:t>
            </a:r>
            <a:r>
              <a:rPr kumimoji="0" lang="el-GR"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κάποιου.</a:t>
            </a:r>
            <a:endParaRPr kumimoji="0" lang="el-GR" sz="2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1"/>
          <p:cNvSpPr>
            <a:spLocks noChangeArrowheads="1"/>
          </p:cNvSpPr>
          <p:nvPr/>
        </p:nvSpPr>
        <p:spPr bwMode="auto">
          <a:xfrm>
            <a:off x="755576" y="634556"/>
            <a:ext cx="7488832"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Τα παιδιά της προσχολικής ηλικίας </a:t>
            </a:r>
            <a:r>
              <a:rPr kumimoji="0" lang="el-GR" sz="2800" b="1" i="0" u="none" strike="noStrike" cap="none" normalizeH="0" baseline="0" dirty="0" smtClean="0">
                <a:ln>
                  <a:noFill/>
                </a:ln>
                <a:solidFill>
                  <a:srgbClr val="00B050"/>
                </a:solidFill>
                <a:effectLst/>
                <a:latin typeface="Calibri" pitchFamily="34" charset="0"/>
                <a:ea typeface="Times New Roman" pitchFamily="18" charset="0"/>
                <a:cs typeface="Arial" pitchFamily="34" charset="0"/>
              </a:rPr>
              <a:t>αγνοούν</a:t>
            </a:r>
            <a:r>
              <a:rPr kumimoji="0" lang="el-GR"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την έννοια της καλλιτεχνικής κληρονομιάς.</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Δεν γνωρίζουν:</a:t>
            </a:r>
          </a:p>
          <a:p>
            <a:pPr marL="0" marR="0" lvl="0" indent="0" algn="just" defTabSz="914400" rtl="0" eaLnBrk="0" fontAlgn="base" latinLnBrk="0" hangingPunct="0">
              <a:lnSpc>
                <a:spcPct val="100000"/>
              </a:lnSpc>
              <a:spcBef>
                <a:spcPct val="0"/>
              </a:spcBef>
              <a:spcAft>
                <a:spcPct val="0"/>
              </a:spcAft>
              <a:buClrTx/>
              <a:buSzTx/>
              <a:buFontTx/>
              <a:buNone/>
              <a:tabLst/>
            </a:pPr>
            <a:r>
              <a:rPr lang="el-GR" sz="2800" dirty="0" smtClean="0">
                <a:latin typeface="Calibri" pitchFamily="34" charset="0"/>
                <a:ea typeface="Times New Roman" pitchFamily="18" charset="0"/>
                <a:cs typeface="Arial" pitchFamily="34" charset="0"/>
              </a:rPr>
              <a:t>1. </a:t>
            </a:r>
            <a:r>
              <a:rPr kumimoji="0" lang="el-GR"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την δουλειά που κάνουν οι καλλιτέχνες.</a:t>
            </a:r>
          </a:p>
          <a:p>
            <a:pPr marL="0" marR="0" lvl="0" indent="0" algn="just" defTabSz="914400" rtl="0" eaLnBrk="0" fontAlgn="base" latinLnBrk="0" hangingPunct="0">
              <a:lnSpc>
                <a:spcPct val="100000"/>
              </a:lnSpc>
              <a:spcBef>
                <a:spcPct val="0"/>
              </a:spcBef>
              <a:spcAft>
                <a:spcPct val="0"/>
              </a:spcAft>
              <a:buClrTx/>
              <a:buSzTx/>
              <a:buFontTx/>
              <a:buNone/>
              <a:tabLst/>
            </a:pPr>
            <a:r>
              <a:rPr lang="el-GR" sz="2800" dirty="0" smtClean="0">
                <a:latin typeface="+mn-lt"/>
                <a:cs typeface="Arial" pitchFamily="34" charset="0"/>
              </a:rPr>
              <a:t>2</a:t>
            </a:r>
            <a:r>
              <a:rPr lang="el-GR" sz="2800" dirty="0" smtClean="0">
                <a:latin typeface="Arial" pitchFamily="34" charset="0"/>
                <a:cs typeface="Arial" pitchFamily="34" charset="0"/>
              </a:rPr>
              <a:t>. </a:t>
            </a:r>
            <a:r>
              <a:rPr lang="el-GR" sz="2800" dirty="0" smtClean="0">
                <a:latin typeface="+mn-lt"/>
                <a:cs typeface="Arial" pitchFamily="34" charset="0"/>
              </a:rPr>
              <a:t>ό</a:t>
            </a:r>
            <a:r>
              <a:rPr kumimoji="0" lang="el-GR"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τι το έργο τέχνης </a:t>
            </a:r>
            <a:r>
              <a:rPr kumimoji="0" lang="el-GR" sz="2800" b="0" i="0" u="none" strike="noStrike" cap="none" normalizeH="0" baseline="0" dirty="0" smtClean="0">
                <a:ln>
                  <a:noFill/>
                </a:ln>
                <a:effectLst/>
                <a:latin typeface="Calibri" pitchFamily="34" charset="0"/>
                <a:ea typeface="Times New Roman" pitchFamily="18" charset="0"/>
                <a:cs typeface="Arial" pitchFamily="34" charset="0"/>
              </a:rPr>
              <a:t>είναι</a:t>
            </a:r>
            <a:r>
              <a:rPr kumimoji="0" lang="el-GR"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το αποτέλεσμα </a:t>
            </a:r>
          </a:p>
          <a:p>
            <a:pPr marL="0" marR="0" lvl="0" indent="0" algn="just" defTabSz="914400" rtl="0" eaLnBrk="0" fontAlgn="base" latinLnBrk="0" hangingPunct="0">
              <a:lnSpc>
                <a:spcPct val="100000"/>
              </a:lnSpc>
              <a:spcBef>
                <a:spcPct val="0"/>
              </a:spcBef>
              <a:spcAft>
                <a:spcPct val="0"/>
              </a:spcAft>
              <a:buClrTx/>
              <a:buSzTx/>
              <a:buFontTx/>
              <a:buNone/>
              <a:tabLst/>
            </a:pPr>
            <a:r>
              <a:rPr lang="el-GR" sz="2800" dirty="0" smtClean="0">
                <a:latin typeface="Calibri" pitchFamily="34" charset="0"/>
                <a:ea typeface="Times New Roman" pitchFamily="18" charset="0"/>
                <a:cs typeface="Arial" pitchFamily="34" charset="0"/>
              </a:rPr>
              <a:t>    </a:t>
            </a:r>
            <a:r>
              <a:rPr kumimoji="0" lang="el-GR"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συγκεκριμένης προσπάθειας και γνώσης.</a:t>
            </a:r>
            <a:endParaRPr kumimoji="0" lang="el-GR"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3. την έννοια της τέχνης.</a:t>
            </a:r>
          </a:p>
          <a:p>
            <a:pPr marL="0" marR="0" lvl="0" indent="0" algn="just" defTabSz="914400" rtl="0" eaLnBrk="0" fontAlgn="base" latinLnBrk="0" hangingPunct="0">
              <a:lnSpc>
                <a:spcPct val="100000"/>
              </a:lnSpc>
              <a:spcBef>
                <a:spcPct val="0"/>
              </a:spcBef>
              <a:spcAft>
                <a:spcPct val="0"/>
              </a:spcAft>
              <a:buClrTx/>
              <a:buSzTx/>
              <a:buFontTx/>
              <a:buNone/>
              <a:tabLst/>
            </a:pPr>
            <a:endParaRPr lang="el-GR" sz="2800" dirty="0" smtClean="0">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el-GR" sz="2800" dirty="0" smtClean="0">
                <a:latin typeface="Calibri" pitchFamily="34" charset="0"/>
                <a:ea typeface="Times New Roman" pitchFamily="18" charset="0"/>
                <a:cs typeface="Arial" pitchFamily="34" charset="0"/>
              </a:rPr>
              <a:t>Έ</a:t>
            </a:r>
            <a:r>
              <a:rPr kumimoji="0" lang="el-GR"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χουν μία απαίδευτη αίσθηση του ωραίου</a:t>
            </a:r>
            <a:r>
              <a:rPr kumimoji="0" lang="el-GR" sz="2800" b="0" i="0" u="none" strike="noStrike" cap="none" normalizeH="0" dirty="0" smtClean="0">
                <a:ln>
                  <a:noFill/>
                </a:ln>
                <a:solidFill>
                  <a:schemeClr val="tx1"/>
                </a:solidFill>
                <a:effectLst/>
                <a:latin typeface="Calibri" pitchFamily="34" charset="0"/>
                <a:ea typeface="Times New Roman" pitchFamily="18" charset="0"/>
                <a:cs typeface="Arial" pitchFamily="34" charset="0"/>
              </a:rPr>
              <a:t> που</a:t>
            </a:r>
            <a:r>
              <a:rPr kumimoji="0" lang="el-GR"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καθορίζεται από τις εικόνες που βλέπει στο σπίτι και στα ΜΜΕ.</a:t>
            </a:r>
            <a:endParaRPr kumimoji="0" lang="el-GR" sz="2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
          <p:cNvSpPr>
            <a:spLocks noChangeArrowheads="1"/>
          </p:cNvSpPr>
          <p:nvPr/>
        </p:nvSpPr>
        <p:spPr bwMode="auto">
          <a:xfrm>
            <a:off x="683568" y="637380"/>
            <a:ext cx="7560840"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228600" algn="l"/>
              </a:tabLst>
            </a:pPr>
            <a:r>
              <a:rPr kumimoji="0" lang="el-GR" sz="2800" b="1" i="0" u="none" strike="noStrike" cap="none" normalizeH="0" baseline="0" dirty="0" smtClean="0">
                <a:ln>
                  <a:noFill/>
                </a:ln>
                <a:solidFill>
                  <a:srgbClr val="00B050"/>
                </a:solidFill>
                <a:effectLst/>
                <a:latin typeface="Calibri" pitchFamily="34" charset="0"/>
                <a:ea typeface="Times New Roman" pitchFamily="18" charset="0"/>
                <a:cs typeface="Arial" pitchFamily="34" charset="0"/>
              </a:rPr>
              <a:t>Οι αισθητικές προτιμήσεις </a:t>
            </a:r>
            <a:r>
              <a:rPr kumimoji="0" lang="el-GR"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των μικρών παιδιών:</a:t>
            </a:r>
          </a:p>
          <a:p>
            <a:pPr marL="0" marR="0" lvl="0" indent="0" algn="just" defTabSz="914400" rtl="0" eaLnBrk="1" fontAlgn="base" latinLnBrk="0" hangingPunct="1">
              <a:lnSpc>
                <a:spcPct val="100000"/>
              </a:lnSpc>
              <a:spcBef>
                <a:spcPct val="0"/>
              </a:spcBef>
              <a:spcAft>
                <a:spcPct val="0"/>
              </a:spcAft>
              <a:buClrTx/>
              <a:buSzTx/>
              <a:buFontTx/>
              <a:buNone/>
              <a:tabLst>
                <a:tab pos="228600" algn="l"/>
              </a:tabLst>
            </a:pPr>
            <a:endParaRPr kumimoji="0" lang="el-GR"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Char char="•"/>
              <a:tabLst>
                <a:tab pos="228600" algn="l"/>
              </a:tabLst>
            </a:pPr>
            <a:r>
              <a:rPr kumimoji="0" lang="el-GR" sz="2800" b="0" i="0" u="none" strike="noStrike" cap="none" normalizeH="0" dirty="0" smtClean="0">
                <a:ln>
                  <a:noFill/>
                </a:ln>
                <a:solidFill>
                  <a:schemeClr val="tx1"/>
                </a:solidFill>
                <a:effectLst/>
                <a:latin typeface="Calibri" pitchFamily="34" charset="0"/>
                <a:ea typeface="Times New Roman" pitchFamily="18" charset="0"/>
                <a:cs typeface="Arial" pitchFamily="34" charset="0"/>
              </a:rPr>
              <a:t> εκφράζονται με </a:t>
            </a:r>
            <a:r>
              <a:rPr kumimoji="0" lang="el-GR"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ευαρέσκεια </a:t>
            </a:r>
            <a:r>
              <a:rPr lang="el-GR" sz="2800" dirty="0" smtClean="0">
                <a:latin typeface="Calibri" pitchFamily="34" charset="0"/>
                <a:ea typeface="Times New Roman" pitchFamily="18" charset="0"/>
                <a:cs typeface="Arial" pitchFamily="34" charset="0"/>
              </a:rPr>
              <a:t>και</a:t>
            </a:r>
            <a:r>
              <a:rPr kumimoji="0" lang="el-GR"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δυσαρέσκεια </a:t>
            </a:r>
            <a:endParaRPr kumimoji="0" lang="el-GR"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Char char="•"/>
              <a:tabLst>
                <a:tab pos="228600" algn="l"/>
              </a:tabLst>
            </a:pPr>
            <a:r>
              <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a:t>
            </a:r>
            <a:r>
              <a:rPr kumimoji="0" lang="el-GR"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προτιμούν </a:t>
            </a:r>
            <a:r>
              <a:rPr kumimoji="0" lang="el-GR"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αντικείμενα με έντονα χρώματα </a:t>
            </a:r>
            <a:endParaRPr kumimoji="0" lang="el-GR"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Char char="•"/>
              <a:tabLst>
                <a:tab pos="228600" algn="l"/>
              </a:tabLst>
            </a:pPr>
            <a:r>
              <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a:t>
            </a:r>
            <a:r>
              <a:rPr kumimoji="0" lang="el-GR"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έλκονται από την </a:t>
            </a:r>
            <a:r>
              <a:rPr kumimoji="0" lang="el-GR"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κίνηση</a:t>
            </a:r>
            <a:endParaRPr kumimoji="0" lang="el-GR"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Char char="•"/>
              <a:tabLst>
                <a:tab pos="228600" algn="l"/>
              </a:tabLst>
            </a:pPr>
            <a:r>
              <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a:t>
            </a:r>
            <a:r>
              <a:rPr kumimoji="0" lang="el-GR"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προτιμούν αναγνωρίσιμο </a:t>
            </a:r>
            <a:r>
              <a:rPr kumimoji="0" lang="el-GR"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θεματικό υλικό</a:t>
            </a:r>
            <a:endParaRPr kumimoji="0" lang="el-GR"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Char char="•"/>
              <a:tabLst>
                <a:tab pos="228600" algn="l"/>
              </a:tabLst>
            </a:pPr>
            <a:r>
              <a:rPr lang="en-US" sz="2800" dirty="0" smtClean="0">
                <a:latin typeface="Calibri" pitchFamily="34" charset="0"/>
                <a:ea typeface="Times New Roman" pitchFamily="18" charset="0"/>
                <a:cs typeface="Arial" pitchFamily="34" charset="0"/>
              </a:rPr>
              <a:t> </a:t>
            </a:r>
            <a:r>
              <a:rPr lang="el-GR" sz="2800" dirty="0" smtClean="0">
                <a:latin typeface="Calibri" pitchFamily="34" charset="0"/>
                <a:ea typeface="Times New Roman" pitchFamily="18" charset="0"/>
                <a:cs typeface="Arial" pitchFamily="34" charset="0"/>
              </a:rPr>
              <a:t>α</a:t>
            </a:r>
            <a:r>
              <a:rPr kumimoji="0" lang="el-GR"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διαφορούν για το αισθητικά</a:t>
            </a:r>
            <a:r>
              <a:rPr kumimoji="0" lang="el-GR" sz="2800" b="0" i="0" u="none" strike="noStrike" cap="none" normalizeH="0" dirty="0" smtClean="0">
                <a:ln>
                  <a:noFill/>
                </a:ln>
                <a:solidFill>
                  <a:schemeClr val="tx1"/>
                </a:solidFill>
                <a:effectLst/>
                <a:latin typeface="Calibri" pitchFamily="34" charset="0"/>
                <a:ea typeface="Times New Roman" pitchFamily="18" charset="0"/>
                <a:cs typeface="Arial" pitchFamily="34" charset="0"/>
              </a:rPr>
              <a:t> όμορφο</a:t>
            </a:r>
            <a:endParaRPr kumimoji="0" lang="el-GR"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Char char="•"/>
              <a:tabLst>
                <a:tab pos="228600" algn="l"/>
              </a:tabLst>
            </a:pPr>
            <a:r>
              <a:rPr kumimoji="0" lang="en-US"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a:t>
            </a:r>
            <a:r>
              <a:rPr kumimoji="0" lang="el-GR"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ανταποκρίνονται στις μορφές κιναισθητικά και  </a:t>
            </a:r>
          </a:p>
          <a:p>
            <a:pPr marL="0" marR="0" lvl="0" indent="0" algn="just" defTabSz="914400" rtl="0" eaLnBrk="0" fontAlgn="base" latinLnBrk="0" hangingPunct="0">
              <a:spcBef>
                <a:spcPct val="0"/>
              </a:spcBef>
              <a:spcAft>
                <a:spcPct val="0"/>
              </a:spcAft>
              <a:buClrTx/>
              <a:buSzTx/>
              <a:tabLst>
                <a:tab pos="228600" algn="l"/>
              </a:tabLst>
            </a:pPr>
            <a:r>
              <a:rPr lang="el-GR" sz="2800" dirty="0" smtClean="0">
                <a:latin typeface="Calibri" pitchFamily="34" charset="0"/>
                <a:ea typeface="Times New Roman" pitchFamily="18" charset="0"/>
                <a:cs typeface="Arial" pitchFamily="34" charset="0"/>
              </a:rPr>
              <a:t>  </a:t>
            </a:r>
            <a:r>
              <a:rPr lang="en-US" sz="2800" dirty="0" smtClean="0">
                <a:latin typeface="Calibri" pitchFamily="34" charset="0"/>
                <a:ea typeface="Times New Roman" pitchFamily="18" charset="0"/>
                <a:cs typeface="Arial" pitchFamily="34" charset="0"/>
              </a:rPr>
              <a:t> </a:t>
            </a:r>
            <a:r>
              <a:rPr lang="el-GR" sz="2800" dirty="0" smtClean="0">
                <a:latin typeface="Calibri" pitchFamily="34" charset="0"/>
                <a:ea typeface="Times New Roman" pitchFamily="18" charset="0"/>
                <a:cs typeface="Arial" pitchFamily="34" charset="0"/>
              </a:rPr>
              <a:t>όχι </a:t>
            </a:r>
            <a:r>
              <a:rPr kumimoji="0" lang="el-GR"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οπτικά</a:t>
            </a:r>
            <a:r>
              <a:rPr kumimoji="0" lang="el-GR" sz="28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a:t>
            </a:r>
            <a:endParaRPr kumimoji="0" lang="el-GR" sz="2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5536" y="836712"/>
            <a:ext cx="8229600" cy="720080"/>
          </a:xfrm>
        </p:spPr>
        <p:txBody>
          <a:bodyPr/>
          <a:lstStyle/>
          <a:p>
            <a:r>
              <a:rPr lang="el-GR" sz="2800" dirty="0" smtClean="0">
                <a:solidFill>
                  <a:srgbClr val="00B050"/>
                </a:solidFill>
              </a:rPr>
              <a:t>Έχοντας τα παραπάνω υπόψη:</a:t>
            </a:r>
            <a:br>
              <a:rPr lang="el-GR" sz="2800" dirty="0" smtClean="0">
                <a:solidFill>
                  <a:srgbClr val="00B050"/>
                </a:solidFill>
              </a:rPr>
            </a:br>
            <a:r>
              <a:rPr lang="el-GR" sz="2800" dirty="0" smtClean="0"/>
              <a:t>π</a:t>
            </a:r>
            <a:r>
              <a:rPr lang="el-GR" sz="2800" dirty="0" smtClean="0"/>
              <a:t>ως </a:t>
            </a:r>
            <a:r>
              <a:rPr lang="el-GR" sz="2800" dirty="0" smtClean="0"/>
              <a:t>μπορούμε να καλλιεργήσουμε τον τρόπο που τα παιδιά ανταποκρίνονται και εκτιμούν την τέχνη;</a:t>
            </a:r>
            <a:r>
              <a:rPr lang="el-GR" dirty="0" smtClean="0"/>
              <a:t/>
            </a:r>
            <a:br>
              <a:rPr lang="el-GR" dirty="0" smtClean="0"/>
            </a:br>
            <a:endParaRPr lang="el-GR" dirty="0"/>
          </a:p>
        </p:txBody>
      </p:sp>
      <p:pic>
        <p:nvPicPr>
          <p:cNvPr id="76802" name="Picture 2" descr="C:\Users\user1\Ουρανία\Μαθήματα\Διδακτική.doc\Παραδόσεις\10 Ο ρόλος του εκπαιδευτικού\Εικόνες\kidsinmuseum.jpg"/>
          <p:cNvPicPr>
            <a:picLocks noGrp="1" noChangeAspect="1" noChangeArrowheads="1"/>
          </p:cNvPicPr>
          <p:nvPr>
            <p:ph idx="1"/>
          </p:nvPr>
        </p:nvPicPr>
        <p:blipFill>
          <a:blip r:embed="rId2" cstate="print"/>
          <a:srcRect/>
          <a:stretch>
            <a:fillRect/>
          </a:stretch>
        </p:blipFill>
        <p:spPr bwMode="auto">
          <a:xfrm>
            <a:off x="1475656" y="1772816"/>
            <a:ext cx="5813881" cy="4484994"/>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476672"/>
            <a:ext cx="8229600" cy="940966"/>
          </a:xfrm>
        </p:spPr>
        <p:txBody>
          <a:bodyPr/>
          <a:lstStyle/>
          <a:p>
            <a:pPr lvl="0" algn="l"/>
            <a:r>
              <a:rPr lang="el-GR" sz="2800" dirty="0" smtClean="0"/>
              <a:t>1.</a:t>
            </a:r>
            <a:r>
              <a:rPr lang="el-GR" sz="2800" b="1" dirty="0" smtClean="0"/>
              <a:t> </a:t>
            </a:r>
            <a:r>
              <a:rPr lang="el-GR" sz="2800" b="1" dirty="0" smtClean="0">
                <a:solidFill>
                  <a:srgbClr val="00B050"/>
                </a:solidFill>
              </a:rPr>
              <a:t>Έκθεση σε έργα τέχνης</a:t>
            </a:r>
            <a:r>
              <a:rPr lang="el-GR" sz="2800" dirty="0" smtClean="0"/>
              <a:t>: ευκαιρία να δουν έργα τέχνης σε μουσεία και γκαλερί.</a:t>
            </a:r>
            <a:br>
              <a:rPr lang="el-GR" sz="2800" dirty="0" smtClean="0"/>
            </a:br>
            <a:endParaRPr lang="el-GR" sz="2800" dirty="0"/>
          </a:p>
        </p:txBody>
      </p:sp>
      <p:pic>
        <p:nvPicPr>
          <p:cNvPr id="77826" name="Picture 2" descr="C:\Users\user1\Ουρανία\Μαθήματα\Διδακτική.doc\Παραδόσεις\10 Ο ρόλος του εκπαιδευτικού\Εικόνες\2e4524b6f671679b96b0b83fcaf54efa.jpg"/>
          <p:cNvPicPr>
            <a:picLocks noGrp="1" noChangeAspect="1" noChangeArrowheads="1"/>
          </p:cNvPicPr>
          <p:nvPr>
            <p:ph idx="1"/>
          </p:nvPr>
        </p:nvPicPr>
        <p:blipFill>
          <a:blip r:embed="rId2" cstate="print"/>
          <a:stretch>
            <a:fillRect/>
          </a:stretch>
        </p:blipFill>
        <p:spPr bwMode="auto">
          <a:xfrm>
            <a:off x="1043608" y="1700808"/>
            <a:ext cx="6768751" cy="4512500"/>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2800" dirty="0" smtClean="0"/>
              <a:t>2. Να γνωρίσουν καλλιτέχνες, τεχνίτες, σχεδιαστές και αρχιτέκτονες </a:t>
            </a:r>
            <a:r>
              <a:rPr lang="el-GR" sz="2800" b="1" dirty="0" smtClean="0">
                <a:solidFill>
                  <a:srgbClr val="00B050"/>
                </a:solidFill>
              </a:rPr>
              <a:t>ενώ δουλεύουν</a:t>
            </a:r>
            <a:r>
              <a:rPr lang="el-GR" dirty="0" smtClean="0"/>
              <a:t>.</a:t>
            </a:r>
            <a:endParaRPr lang="el-GR" dirty="0"/>
          </a:p>
        </p:txBody>
      </p:sp>
      <p:pic>
        <p:nvPicPr>
          <p:cNvPr id="1026" name="Picture 2" descr="C:\Users\user1\Ουρανία\Μαθήματα\Διδακτική.doc\Παραδόσεις\10 Ο ρόλος του εκπαιδευτικού\Εικόνες\132.jpg"/>
          <p:cNvPicPr>
            <a:picLocks noGrp="1" noChangeAspect="1" noChangeArrowheads="1"/>
          </p:cNvPicPr>
          <p:nvPr>
            <p:ph idx="1"/>
          </p:nvPr>
        </p:nvPicPr>
        <p:blipFill>
          <a:blip r:embed="rId2" cstate="print"/>
          <a:srcRect/>
          <a:stretch>
            <a:fillRect/>
          </a:stretch>
        </p:blipFill>
        <p:spPr bwMode="auto">
          <a:xfrm>
            <a:off x="1177527" y="1600200"/>
            <a:ext cx="6788945" cy="4525963"/>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457200" y="0"/>
            <a:ext cx="8229600" cy="980728"/>
          </a:xfrm>
        </p:spPr>
        <p:txBody>
          <a:bodyPr/>
          <a:lstStyle/>
          <a:p>
            <a:pPr algn="l"/>
            <a:r>
              <a:rPr lang="el-GR" sz="2800" dirty="0" smtClean="0"/>
              <a:t>3. </a:t>
            </a:r>
            <a:r>
              <a:rPr lang="el-GR" sz="2800" b="1" dirty="0" smtClean="0">
                <a:solidFill>
                  <a:srgbClr val="00B050"/>
                </a:solidFill>
              </a:rPr>
              <a:t>Παρατήρηση του έργου τέχνης</a:t>
            </a:r>
            <a:endParaRPr lang="el-GR" sz="2800" b="1" dirty="0">
              <a:solidFill>
                <a:srgbClr val="00B050"/>
              </a:solidFill>
            </a:endParaRPr>
          </a:p>
        </p:txBody>
      </p:sp>
      <p:sp>
        <p:nvSpPr>
          <p:cNvPr id="6" name="5 - Θέση κειμένου"/>
          <p:cNvSpPr>
            <a:spLocks noGrp="1"/>
          </p:cNvSpPr>
          <p:nvPr>
            <p:ph type="body" sz="half" idx="4294967295"/>
          </p:nvPr>
        </p:nvSpPr>
        <p:spPr>
          <a:xfrm>
            <a:off x="467544" y="764705"/>
            <a:ext cx="7416824" cy="3456383"/>
          </a:xfrm>
        </p:spPr>
        <p:txBody>
          <a:bodyPr/>
          <a:lstStyle/>
          <a:p>
            <a:pPr>
              <a:buNone/>
            </a:pPr>
            <a:r>
              <a:rPr lang="el-GR" sz="2400" dirty="0" smtClean="0"/>
              <a:t>Συζήτηση σχετικά με το έργο με την καθοδήγηση της</a:t>
            </a:r>
          </a:p>
          <a:p>
            <a:pPr>
              <a:buNone/>
            </a:pPr>
            <a:r>
              <a:rPr lang="el-GR" sz="2400" dirty="0" smtClean="0"/>
              <a:t>νηπιαγωγού. Κοιτούν και συζητούν:</a:t>
            </a:r>
          </a:p>
          <a:p>
            <a:pPr>
              <a:buNone/>
            </a:pPr>
            <a:r>
              <a:rPr lang="el-GR" sz="2400" dirty="0" smtClean="0"/>
              <a:t>1. </a:t>
            </a:r>
            <a:r>
              <a:rPr lang="en-AU" sz="2400" dirty="0" smtClean="0"/>
              <a:t>ανακαλύ</a:t>
            </a:r>
            <a:r>
              <a:rPr lang="el-GR" sz="2400" dirty="0" smtClean="0"/>
              <a:t>τουν</a:t>
            </a:r>
            <a:r>
              <a:rPr lang="en-AU" sz="2400" dirty="0" smtClean="0"/>
              <a:t> τον τρόπο με τον οποίο </a:t>
            </a:r>
            <a:r>
              <a:rPr lang="el-GR" sz="2400" dirty="0" smtClean="0"/>
              <a:t> </a:t>
            </a:r>
            <a:r>
              <a:rPr lang="en-AU" sz="2400" dirty="0" smtClean="0"/>
              <a:t>κατασκευάστηκε</a:t>
            </a:r>
            <a:r>
              <a:rPr lang="el-GR" sz="2400" dirty="0" smtClean="0"/>
              <a:t>.</a:t>
            </a:r>
          </a:p>
          <a:p>
            <a:pPr>
              <a:buNone/>
            </a:pPr>
            <a:r>
              <a:rPr lang="el-GR" sz="2400" dirty="0" smtClean="0"/>
              <a:t>2. η συζήτηση επιτρέπει σ</a:t>
            </a:r>
            <a:r>
              <a:rPr lang="en-AU" sz="2400" dirty="0" smtClean="0"/>
              <a:t>τα συναισθήματά </a:t>
            </a:r>
            <a:r>
              <a:rPr lang="el-GR" sz="2400" dirty="0" smtClean="0"/>
              <a:t>τους </a:t>
            </a:r>
            <a:r>
              <a:rPr lang="en-AU" sz="2400" dirty="0" smtClean="0"/>
              <a:t>να διαμορφωθούν</a:t>
            </a:r>
            <a:r>
              <a:rPr lang="el-GR" sz="2400" dirty="0" smtClean="0"/>
              <a:t>.</a:t>
            </a:r>
          </a:p>
          <a:p>
            <a:pPr>
              <a:buNone/>
            </a:pPr>
            <a:r>
              <a:rPr lang="el-GR" sz="2400" dirty="0" smtClean="0"/>
              <a:t>3. </a:t>
            </a:r>
            <a:r>
              <a:rPr lang="en-AU" sz="2400" dirty="0" smtClean="0"/>
              <a:t>μαθαίν</a:t>
            </a:r>
            <a:r>
              <a:rPr lang="el-GR" sz="2400" dirty="0" smtClean="0"/>
              <a:t>ουν</a:t>
            </a:r>
            <a:r>
              <a:rPr lang="en-AU" sz="2400" dirty="0" smtClean="0"/>
              <a:t> ότι η </a:t>
            </a:r>
            <a:endParaRPr lang="el-GR" sz="2400" dirty="0" smtClean="0"/>
          </a:p>
          <a:p>
            <a:pPr>
              <a:buNone/>
            </a:pPr>
            <a:r>
              <a:rPr lang="el-GR" sz="2400" dirty="0" smtClean="0"/>
              <a:t>    </a:t>
            </a:r>
            <a:r>
              <a:rPr lang="en-AU" sz="2400" dirty="0" smtClean="0"/>
              <a:t>εκτίμηση ενός έργου</a:t>
            </a:r>
            <a:r>
              <a:rPr lang="el-GR" sz="2400" dirty="0" smtClean="0"/>
              <a:t> </a:t>
            </a:r>
          </a:p>
          <a:p>
            <a:pPr>
              <a:buNone/>
            </a:pPr>
            <a:r>
              <a:rPr lang="el-GR" sz="2400" dirty="0" smtClean="0"/>
              <a:t>    </a:t>
            </a:r>
            <a:r>
              <a:rPr lang="en-AU" sz="2400" dirty="0" smtClean="0"/>
              <a:t>είναι μία</a:t>
            </a:r>
            <a:r>
              <a:rPr lang="el-GR" sz="2400" dirty="0" smtClean="0"/>
              <a:t> </a:t>
            </a:r>
            <a:r>
              <a:rPr lang="en-AU" sz="2400" dirty="0" smtClean="0"/>
              <a:t>διαδικασία</a:t>
            </a:r>
            <a:r>
              <a:rPr lang="el-GR" sz="2400" dirty="0" smtClean="0"/>
              <a:t> </a:t>
            </a:r>
          </a:p>
          <a:p>
            <a:pPr>
              <a:buNone/>
            </a:pPr>
            <a:r>
              <a:rPr lang="el-GR" sz="2400" dirty="0" smtClean="0"/>
              <a:t>    </a:t>
            </a:r>
            <a:r>
              <a:rPr lang="en-AU" sz="2400" dirty="0" smtClean="0"/>
              <a:t>εξερεύνησης </a:t>
            </a:r>
            <a:r>
              <a:rPr lang="el-GR" sz="2400" dirty="0" smtClean="0"/>
              <a:t>και</a:t>
            </a:r>
            <a:r>
              <a:rPr lang="en-AU" sz="2400" dirty="0" smtClean="0"/>
              <a:t> </a:t>
            </a:r>
            <a:endParaRPr lang="el-GR" sz="2400" dirty="0" smtClean="0"/>
          </a:p>
          <a:p>
            <a:pPr>
              <a:buNone/>
            </a:pPr>
            <a:r>
              <a:rPr lang="el-GR" sz="2400" dirty="0" smtClean="0"/>
              <a:t>    </a:t>
            </a:r>
            <a:r>
              <a:rPr lang="en-AU" sz="2400" dirty="0" smtClean="0"/>
              <a:t>ανακάλυψης.</a:t>
            </a:r>
            <a:endParaRPr lang="el-GR" sz="2400" dirty="0"/>
          </a:p>
        </p:txBody>
      </p:sp>
      <p:pic>
        <p:nvPicPr>
          <p:cNvPr id="9" name="Picture 2" descr="C:\Users\user1\Ουρανία\Μαθήματα\Διδακτική.doc\Παραδόσεις\10 Ο ρόλος του εκπαιδευτικού\Εικόνες\light-e1450900454194.jpg"/>
          <p:cNvPicPr>
            <a:picLocks noGrp="1" noChangeAspect="1" noChangeArrowheads="1"/>
          </p:cNvPicPr>
          <p:nvPr>
            <p:ph idx="1"/>
          </p:nvPr>
        </p:nvPicPr>
        <p:blipFill>
          <a:blip r:embed="rId2" cstate="print"/>
          <a:srcRect/>
          <a:stretch>
            <a:fillRect/>
          </a:stretch>
        </p:blipFill>
        <p:spPr bwMode="auto">
          <a:xfrm>
            <a:off x="3635896" y="2852936"/>
            <a:ext cx="5026505" cy="3769879"/>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κειμένου"/>
          <p:cNvSpPr>
            <a:spLocks noGrp="1"/>
          </p:cNvSpPr>
          <p:nvPr>
            <p:ph type="body" sz="half" idx="2"/>
          </p:nvPr>
        </p:nvSpPr>
        <p:spPr>
          <a:xfrm>
            <a:off x="457200" y="404664"/>
            <a:ext cx="3826768" cy="5721499"/>
          </a:xfrm>
        </p:spPr>
        <p:txBody>
          <a:bodyPr/>
          <a:lstStyle/>
          <a:p>
            <a:r>
              <a:rPr lang="el-GR" sz="2400" dirty="0" smtClean="0"/>
              <a:t>Όταν </a:t>
            </a:r>
            <a:r>
              <a:rPr lang="el-GR" sz="2400" b="1" dirty="0" smtClean="0">
                <a:solidFill>
                  <a:srgbClr val="00B050"/>
                </a:solidFill>
              </a:rPr>
              <a:t>επανεξετάζουμε</a:t>
            </a:r>
            <a:r>
              <a:rPr lang="el-GR" sz="2400" dirty="0" smtClean="0"/>
              <a:t> το ίδιο έργο μπορούμε να ανακαλύψουμε νέες πλευρές του.</a:t>
            </a:r>
          </a:p>
          <a:p>
            <a:r>
              <a:rPr lang="el-GR" sz="2400" dirty="0" smtClean="0"/>
              <a:t>Η εκτίμηση ενός έργου τέχνης μπορεί με το χρόνο να  εμπλουτιστεί.</a:t>
            </a:r>
          </a:p>
          <a:p>
            <a:endParaRPr lang="el-GR" sz="2400" dirty="0" smtClean="0"/>
          </a:p>
          <a:p>
            <a:r>
              <a:rPr lang="el-GR" sz="2400" dirty="0" smtClean="0"/>
              <a:t>Για αυτό πρέπει να έχουμε επαναλαμβανόμενες σύντομες επαφές με μεμονωμένα έργα τέχνης.</a:t>
            </a:r>
          </a:p>
          <a:p>
            <a:r>
              <a:rPr lang="el-GR" sz="2400" dirty="0" smtClean="0"/>
              <a:t>Όχι ανοργάνωτες,  παρατεταμένες επαφές με πολλά έργα. </a:t>
            </a:r>
          </a:p>
          <a:p>
            <a:endParaRPr lang="el-GR" dirty="0"/>
          </a:p>
        </p:txBody>
      </p:sp>
      <p:pic>
        <p:nvPicPr>
          <p:cNvPr id="6146" name="Picture 2" descr="C:\Users\user1\Ουρανία\Μαθήματα\Διδακτική.doc\Παραδόσεις\10 Ο ρόλος του εκπαιδευτικού\Εικόνες\Εικόν 274.jpg"/>
          <p:cNvPicPr>
            <a:picLocks noGrp="1" noChangeAspect="1" noChangeArrowheads="1"/>
          </p:cNvPicPr>
          <p:nvPr>
            <p:ph idx="1"/>
          </p:nvPr>
        </p:nvPicPr>
        <p:blipFill>
          <a:blip r:embed="rId2" cstate="print"/>
          <a:srcRect/>
          <a:stretch>
            <a:fillRect/>
          </a:stretch>
        </p:blipFill>
        <p:spPr bwMode="auto">
          <a:xfrm>
            <a:off x="4644008" y="764704"/>
            <a:ext cx="4026280" cy="5073427"/>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5266928" cy="491654"/>
          </a:xfrm>
        </p:spPr>
        <p:txBody>
          <a:bodyPr/>
          <a:lstStyle/>
          <a:p>
            <a:r>
              <a:rPr lang="el-GR" sz="2400" dirty="0" smtClean="0">
                <a:solidFill>
                  <a:srgbClr val="00B050"/>
                </a:solidFill>
              </a:rPr>
              <a:t>Καθοδήγηση εκπαιδευτικού</a:t>
            </a:r>
            <a:endParaRPr lang="el-GR" sz="2400" dirty="0">
              <a:solidFill>
                <a:srgbClr val="00B050"/>
              </a:solidFill>
            </a:endParaRPr>
          </a:p>
        </p:txBody>
      </p:sp>
      <p:sp>
        <p:nvSpPr>
          <p:cNvPr id="4" name="3 - Θέση κειμένου"/>
          <p:cNvSpPr>
            <a:spLocks noGrp="1"/>
          </p:cNvSpPr>
          <p:nvPr>
            <p:ph type="body" sz="half" idx="2"/>
          </p:nvPr>
        </p:nvSpPr>
        <p:spPr>
          <a:xfrm>
            <a:off x="457200" y="1052736"/>
            <a:ext cx="5122912" cy="5073427"/>
          </a:xfrm>
        </p:spPr>
        <p:txBody>
          <a:bodyPr/>
          <a:lstStyle/>
          <a:p>
            <a:r>
              <a:rPr lang="el-GR" sz="2400" dirty="0" smtClean="0"/>
              <a:t>Ο εκπαιδευτικός καθορίσει  τι πρέπει να παρατηρούν τα παιδιά σε ένα συγκεκριμένο έργο.</a:t>
            </a:r>
          </a:p>
          <a:p>
            <a:endParaRPr lang="el-GR" sz="2400" dirty="0" smtClean="0"/>
          </a:p>
          <a:p>
            <a:r>
              <a:rPr lang="el-GR" sz="2400" dirty="0" smtClean="0"/>
              <a:t>Σ</a:t>
            </a:r>
            <a:r>
              <a:rPr lang="en-AU" sz="2400" dirty="0" smtClean="0"/>
              <a:t>υζητ</a:t>
            </a:r>
            <a:r>
              <a:rPr lang="el-GR" sz="2400" dirty="0" smtClean="0"/>
              <a:t>ά</a:t>
            </a:r>
            <a:r>
              <a:rPr lang="en-AU" sz="2400" dirty="0" smtClean="0"/>
              <a:t> για αυτό με ένα τρόπο καθαρό </a:t>
            </a:r>
            <a:r>
              <a:rPr lang="el-GR" sz="2400" dirty="0" smtClean="0"/>
              <a:t>και</a:t>
            </a:r>
            <a:r>
              <a:rPr lang="en-AU" sz="2400" dirty="0" smtClean="0"/>
              <a:t> συγκεκριμένο που συμβαδίζει με το επίπεδο κατανόησής τ</a:t>
            </a:r>
            <a:r>
              <a:rPr lang="el-GR" sz="2400" dirty="0" smtClean="0"/>
              <a:t>ων παιδιών</a:t>
            </a:r>
            <a:r>
              <a:rPr lang="en-AU" sz="2400" dirty="0" smtClean="0"/>
              <a:t>.</a:t>
            </a:r>
            <a:endParaRPr lang="el-GR" sz="2400" dirty="0" smtClean="0"/>
          </a:p>
          <a:p>
            <a:endParaRPr lang="el-GR" sz="2400" dirty="0" smtClean="0"/>
          </a:p>
          <a:p>
            <a:r>
              <a:rPr lang="el-GR" sz="2400" dirty="0" smtClean="0"/>
              <a:t>Ξεκινά από τις έμφυτες προσωπικές προτιμήσεις του παιδιού: </a:t>
            </a:r>
            <a:r>
              <a:rPr lang="en-AU" sz="2400" dirty="0" smtClean="0"/>
              <a:t>«Φαίνεται στην Μαρία αρέσουν τα λαμπερά χρώματα</a:t>
            </a:r>
            <a:r>
              <a:rPr lang="el-GR" sz="2400" dirty="0" smtClean="0"/>
              <a:t>»</a:t>
            </a:r>
            <a:r>
              <a:rPr lang="en-AU" sz="2400" dirty="0" smtClean="0"/>
              <a:t> </a:t>
            </a:r>
            <a:r>
              <a:rPr lang="el-GR" sz="2400" dirty="0" smtClean="0"/>
              <a:t>. </a:t>
            </a:r>
          </a:p>
          <a:p>
            <a:endParaRPr lang="el-GR" sz="2400" dirty="0" smtClean="0"/>
          </a:p>
          <a:p>
            <a:endParaRPr lang="el-GR" sz="2400" dirty="0" smtClean="0"/>
          </a:p>
          <a:p>
            <a:endParaRPr lang="el-GR" sz="2400" dirty="0"/>
          </a:p>
        </p:txBody>
      </p:sp>
      <p:pic>
        <p:nvPicPr>
          <p:cNvPr id="3074" name="Picture 2" descr="C:\Users\user1\Ουρανία\Μαθήματα\Διδακτική.doc\Παραδόσεις\10 Ο ρόλος του εκπαιδευτικού\Εικόνες\Εικόν 307.jpg"/>
          <p:cNvPicPr>
            <a:picLocks noGrp="1" noChangeAspect="1" noChangeArrowheads="1"/>
          </p:cNvPicPr>
          <p:nvPr>
            <p:ph idx="1"/>
          </p:nvPr>
        </p:nvPicPr>
        <p:blipFill>
          <a:blip r:embed="rId2" cstate="print"/>
          <a:srcRect/>
          <a:stretch>
            <a:fillRect/>
          </a:stretch>
        </p:blipFill>
        <p:spPr bwMode="auto">
          <a:xfrm>
            <a:off x="5652120" y="908720"/>
            <a:ext cx="3119408" cy="5258211"/>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user1\Ουρανία\Μαθήματα\Διδακτική.doc\Παραδόσεις\10 Ο ρόλος του εκπαιδευτικού\Εικόνες\Εικόν 274.jpg"/>
          <p:cNvPicPr>
            <a:picLocks noGrp="1" noChangeAspect="1" noChangeArrowheads="1"/>
          </p:cNvPicPr>
          <p:nvPr>
            <p:ph idx="1"/>
          </p:nvPr>
        </p:nvPicPr>
        <p:blipFill>
          <a:blip r:embed="rId2" cstate="print"/>
          <a:srcRect/>
          <a:stretch>
            <a:fillRect/>
          </a:stretch>
        </p:blipFill>
        <p:spPr bwMode="auto">
          <a:xfrm>
            <a:off x="3995936" y="260648"/>
            <a:ext cx="4645040" cy="5853113"/>
          </a:xfrm>
          <a:prstGeom prst="rect">
            <a:avLst/>
          </a:prstGeom>
          <a:noFill/>
          <a:scene3d>
            <a:camera prst="orthographicFront">
              <a:rot lat="21299999" lon="0" rev="0"/>
            </a:camera>
            <a:lightRig rig="threePt" dir="t"/>
          </a:scene3d>
        </p:spPr>
      </p:pic>
      <p:sp>
        <p:nvSpPr>
          <p:cNvPr id="8" name="4 - Τίτλος"/>
          <p:cNvSpPr>
            <a:spLocks noGrp="1"/>
          </p:cNvSpPr>
          <p:nvPr>
            <p:ph type="body" sz="half" idx="2"/>
          </p:nvPr>
        </p:nvSpPr>
        <p:spPr/>
        <p:txBody>
          <a:bodyPr/>
          <a:lstStyle/>
          <a:p>
            <a:endParaRPr lang="el-GR" sz="2800" dirty="0" smtClean="0"/>
          </a:p>
          <a:p>
            <a:r>
              <a:rPr lang="el-GR" sz="2800" b="1" dirty="0" smtClean="0">
                <a:solidFill>
                  <a:srgbClr val="00B050"/>
                </a:solidFill>
              </a:rPr>
              <a:t>«Είναι καλό να  βλέπουμε τα πράγματα με διαφορετικούς τρόπους»</a:t>
            </a:r>
            <a:r>
              <a:rPr lang="el-GR" dirty="0" smtClean="0">
                <a:solidFill>
                  <a:srgbClr val="00B050"/>
                </a:solidFill>
              </a:rPr>
              <a:t/>
            </a:r>
            <a:br>
              <a:rPr lang="el-GR" dirty="0" smtClean="0">
                <a:solidFill>
                  <a:srgbClr val="00B050"/>
                </a:solidFill>
              </a:rPr>
            </a:br>
            <a:endParaRPr lang="el-GR" dirty="0">
              <a:solidFill>
                <a:srgbClr val="00B05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1 - Τίτλος"/>
          <p:cNvSpPr>
            <a:spLocks noGrp="1"/>
          </p:cNvSpPr>
          <p:nvPr>
            <p:ph type="title"/>
          </p:nvPr>
        </p:nvSpPr>
        <p:spPr>
          <a:xfrm>
            <a:off x="457200" y="274638"/>
            <a:ext cx="8229600" cy="2794000"/>
          </a:xfrm>
        </p:spPr>
        <p:txBody>
          <a:bodyPr/>
          <a:lstStyle/>
          <a:p>
            <a:pPr algn="l"/>
            <a:r>
              <a:rPr lang="el-GR" sz="2800" dirty="0" smtClean="0">
                <a:solidFill>
                  <a:srgbClr val="FF0000"/>
                </a:solidFill>
              </a:rPr>
              <a:t>Κρίνω το έργο τέχνης ή το δικό μου.</a:t>
            </a:r>
            <a:r>
              <a:rPr lang="el-GR" sz="2800" dirty="0" smtClean="0"/>
              <a:t/>
            </a:r>
            <a:br>
              <a:rPr lang="el-GR" sz="2800" dirty="0" smtClean="0"/>
            </a:br>
            <a:r>
              <a:rPr lang="el-GR" sz="2800" dirty="0" smtClean="0"/>
              <a:t/>
            </a:r>
            <a:br>
              <a:rPr lang="el-GR" sz="2800" dirty="0" smtClean="0"/>
            </a:br>
            <a:r>
              <a:rPr lang="el-GR" sz="2800" dirty="0" smtClean="0"/>
              <a:t>* Μέσω της εκτίμησης του έργου τέχνης αποκτώ </a:t>
            </a:r>
            <a:br>
              <a:rPr lang="el-GR" sz="2800" dirty="0" smtClean="0"/>
            </a:br>
            <a:r>
              <a:rPr lang="el-GR" sz="2800" dirty="0" smtClean="0"/>
              <a:t>   αντιληπτική εγρήγορση.</a:t>
            </a:r>
            <a:br>
              <a:rPr lang="el-GR" sz="2800" dirty="0" smtClean="0"/>
            </a:br>
            <a:r>
              <a:rPr lang="el-GR" sz="2800" dirty="0" smtClean="0"/>
              <a:t>* Γίνομαι αυτάρκες άτομο και αποκτώ πιο </a:t>
            </a:r>
            <a:br>
              <a:rPr lang="el-GR" sz="2800" dirty="0" smtClean="0"/>
            </a:br>
            <a:r>
              <a:rPr lang="el-GR" sz="2800" dirty="0" smtClean="0"/>
              <a:t>   ολοκληρωμένη αντίληψη του κόσμου.</a:t>
            </a:r>
            <a:br>
              <a:rPr lang="el-GR" sz="2800" dirty="0" smtClean="0"/>
            </a:br>
            <a:endParaRPr lang="el-GR" sz="2800" dirty="0" smtClean="0"/>
          </a:p>
        </p:txBody>
      </p:sp>
      <p:pic>
        <p:nvPicPr>
          <p:cNvPr id="19458" name="9 - Θέση περιεχομένου" descr="BoyMagnifyingGlassCropped1.jpg"/>
          <p:cNvPicPr>
            <a:picLocks noGrp="1" noChangeAspect="1"/>
          </p:cNvPicPr>
          <p:nvPr>
            <p:ph idx="1"/>
          </p:nvPr>
        </p:nvPicPr>
        <p:blipFill>
          <a:blip r:embed="rId2" cstate="print"/>
          <a:srcRect/>
          <a:stretch>
            <a:fillRect/>
          </a:stretch>
        </p:blipFill>
        <p:spPr>
          <a:xfrm>
            <a:off x="2627313" y="3068638"/>
            <a:ext cx="4040187" cy="3279775"/>
          </a:xfr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a:xfrm>
            <a:off x="1792288" y="3933056"/>
            <a:ext cx="5486400" cy="504056"/>
          </a:xfrm>
        </p:spPr>
        <p:txBody>
          <a:bodyPr/>
          <a:lstStyle/>
          <a:p>
            <a:pPr algn="ctr"/>
            <a:r>
              <a:rPr lang="el-GR" sz="2400" dirty="0" smtClean="0">
                <a:solidFill>
                  <a:srgbClr val="00B050"/>
                </a:solidFill>
              </a:rPr>
              <a:t>Η </a:t>
            </a:r>
            <a:r>
              <a:rPr lang="en-AU" sz="2400" dirty="0" smtClean="0">
                <a:solidFill>
                  <a:srgbClr val="00B050"/>
                </a:solidFill>
              </a:rPr>
              <a:t>απαίδευτη απόκριση </a:t>
            </a:r>
            <a:endParaRPr lang="el-GR" sz="2400" dirty="0">
              <a:solidFill>
                <a:srgbClr val="00B050"/>
              </a:solidFill>
            </a:endParaRPr>
          </a:p>
        </p:txBody>
      </p:sp>
      <p:sp>
        <p:nvSpPr>
          <p:cNvPr id="7" name="6 - Θέση κειμένου"/>
          <p:cNvSpPr>
            <a:spLocks noGrp="1"/>
          </p:cNvSpPr>
          <p:nvPr>
            <p:ph type="body" sz="half" idx="2"/>
          </p:nvPr>
        </p:nvSpPr>
        <p:spPr>
          <a:xfrm>
            <a:off x="755576" y="4509120"/>
            <a:ext cx="7488832" cy="1663080"/>
          </a:xfrm>
        </p:spPr>
        <p:txBody>
          <a:bodyPr/>
          <a:lstStyle/>
          <a:p>
            <a:r>
              <a:rPr lang="el-GR" sz="2200" dirty="0" smtClean="0"/>
              <a:t>Βοηθήστε ένα παιδί να παρατηρήσει τα συναισθήματα που προκαλεί ένα καθημερινό αντικείμενο:</a:t>
            </a:r>
          </a:p>
          <a:p>
            <a:pPr>
              <a:spcBef>
                <a:spcPts val="600"/>
              </a:spcBef>
            </a:pPr>
            <a:r>
              <a:rPr lang="el-GR" sz="2200" dirty="0" smtClean="0"/>
              <a:t>1</a:t>
            </a:r>
            <a:r>
              <a:rPr lang="el-GR" sz="2200" dirty="0" smtClean="0"/>
              <a:t>. κρατώντας το προσεκτικά.</a:t>
            </a:r>
          </a:p>
          <a:p>
            <a:pPr>
              <a:spcBef>
                <a:spcPts val="600"/>
              </a:spcBef>
            </a:pPr>
            <a:r>
              <a:rPr lang="el-GR" sz="2200" dirty="0" smtClean="0"/>
              <a:t>2. τοποθετώντας π.χ. ένα βάζο από κρύσταλλο κάπου όπου το φως θα το διαπερνά.</a:t>
            </a:r>
          </a:p>
          <a:p>
            <a:endParaRPr lang="el-GR" sz="2000" dirty="0"/>
          </a:p>
        </p:txBody>
      </p:sp>
      <p:pic>
        <p:nvPicPr>
          <p:cNvPr id="7170" name="Picture 2" descr="C:\Users\user1\Ουρανία\Μαθήματα\Διδακτική.doc\Παραδόσεις\10 Ο ρόλος του εκπαιδευτικού\Εικόνες\index.jpg"/>
          <p:cNvPicPr>
            <a:picLocks noGrp="1" noChangeAspect="1" noChangeArrowheads="1"/>
          </p:cNvPicPr>
          <p:nvPr>
            <p:ph type="pic" idx="1"/>
          </p:nvPr>
        </p:nvPicPr>
        <p:blipFill>
          <a:blip r:embed="rId2" cstate="print"/>
          <a:srcRect/>
          <a:stretch>
            <a:fillRect/>
          </a:stretch>
        </p:blipFill>
        <p:spPr bwMode="auto">
          <a:xfrm>
            <a:off x="2123728" y="260648"/>
            <a:ext cx="4896544" cy="3672408"/>
          </a:xfrm>
          <a:prstGeom prst="rect">
            <a:avLst/>
          </a:prstGeom>
          <a:no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a:xfrm>
            <a:off x="457200" y="476672"/>
            <a:ext cx="8229600" cy="1296144"/>
          </a:xfrm>
        </p:spPr>
        <p:txBody>
          <a:bodyPr/>
          <a:lstStyle/>
          <a:p>
            <a:r>
              <a:rPr lang="el-GR" sz="2800" dirty="0" smtClean="0"/>
              <a:t>Γιατί είναι σημαντικό τα παιδιά να έρχονται σε επαφή με έργα τέχνης ενηλίκων, με την καλλιτεχνική τους κληρονομιά;</a:t>
            </a:r>
            <a:r>
              <a:rPr lang="el-GR" dirty="0" smtClean="0"/>
              <a:t/>
            </a:r>
            <a:br>
              <a:rPr lang="el-GR" dirty="0" smtClean="0"/>
            </a:br>
            <a:endParaRPr lang="el-GR" dirty="0"/>
          </a:p>
        </p:txBody>
      </p:sp>
      <p:pic>
        <p:nvPicPr>
          <p:cNvPr id="8194" name="Picture 2" descr="C:\Users\user1\Ουρανία\Μαθήματα\Διδακτική.doc\Παραδόσεις\10 Ο ρόλος του εκπαιδευτικού\Εικόνες\5656575366_9e22564a0d_z.jpg"/>
          <p:cNvPicPr>
            <a:picLocks noGrp="1" noChangeAspect="1" noChangeArrowheads="1"/>
          </p:cNvPicPr>
          <p:nvPr>
            <p:ph idx="1"/>
          </p:nvPr>
        </p:nvPicPr>
        <p:blipFill>
          <a:blip r:embed="rId2" cstate="print"/>
          <a:srcRect/>
          <a:stretch>
            <a:fillRect/>
          </a:stretch>
        </p:blipFill>
        <p:spPr bwMode="auto">
          <a:xfrm>
            <a:off x="1172215" y="1600200"/>
            <a:ext cx="6799569" cy="4525963"/>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354162"/>
          </a:xfrm>
        </p:spPr>
        <p:txBody>
          <a:bodyPr/>
          <a:lstStyle/>
          <a:p>
            <a:pPr lvl="0" algn="l"/>
            <a:r>
              <a:rPr lang="el-GR" sz="2000" dirty="0" smtClean="0"/>
              <a:t>Το παιδί συνειδητοποιεί ότι και η δική του δουλειά ανήκει στην ίδια καλλιτεχνική παράδοση</a:t>
            </a:r>
            <a:r>
              <a:rPr lang="el-GR" sz="2000" b="1" dirty="0" smtClean="0"/>
              <a:t> </a:t>
            </a:r>
            <a:r>
              <a:rPr lang="el-GR" sz="2000" dirty="0" smtClean="0"/>
              <a:t>με αυτή των ενηλίκων.</a:t>
            </a:r>
            <a:br>
              <a:rPr lang="el-GR" sz="2000" dirty="0" smtClean="0"/>
            </a:br>
            <a:r>
              <a:rPr lang="el-GR" sz="2000" dirty="0" smtClean="0"/>
              <a:t>Οι δικές του καλλιτεχνικές προσπάθειες έχουν </a:t>
            </a:r>
            <a:r>
              <a:rPr lang="el-GR" sz="2000" b="1" dirty="0" smtClean="0">
                <a:solidFill>
                  <a:srgbClr val="00B050"/>
                </a:solidFill>
              </a:rPr>
              <a:t>ομοιότητες</a:t>
            </a:r>
            <a:r>
              <a:rPr lang="el-GR" sz="2000" b="1" dirty="0" smtClean="0"/>
              <a:t> </a:t>
            </a:r>
            <a:r>
              <a:rPr lang="el-GR" sz="2000" dirty="0" smtClean="0"/>
              <a:t> με εκείνες των ενηλίκων καλλιτεχνών.</a:t>
            </a:r>
            <a:br>
              <a:rPr lang="el-GR" sz="2000" dirty="0" smtClean="0"/>
            </a:br>
            <a:endParaRPr lang="el-GR" sz="2000" dirty="0"/>
          </a:p>
        </p:txBody>
      </p:sp>
      <p:pic>
        <p:nvPicPr>
          <p:cNvPr id="9218" name="Picture 2" descr="C:\Users\user1\Ουρανία\Μαθήματα\Διδακτική.doc\Παραδόσεις\10 Ο ρόλος του εκπαιδευτικού\Εικόνες\Graphic1.JPG"/>
          <p:cNvPicPr>
            <a:picLocks noGrp="1" noChangeAspect="1" noChangeArrowheads="1"/>
          </p:cNvPicPr>
          <p:nvPr>
            <p:ph idx="1"/>
          </p:nvPr>
        </p:nvPicPr>
        <p:blipFill>
          <a:blip r:embed="rId2" cstate="print"/>
          <a:srcRect/>
          <a:stretch>
            <a:fillRect/>
          </a:stretch>
        </p:blipFill>
        <p:spPr bwMode="auto">
          <a:xfrm>
            <a:off x="827584" y="1484784"/>
            <a:ext cx="7352743" cy="4314687"/>
          </a:xfrm>
          <a:prstGeom prst="rect">
            <a:avLst/>
          </a:prstGeom>
          <a:noFill/>
        </p:spPr>
      </p:pic>
      <p:sp>
        <p:nvSpPr>
          <p:cNvPr id="4" name="3 - Ορθογώνιο"/>
          <p:cNvSpPr/>
          <p:nvPr/>
        </p:nvSpPr>
        <p:spPr>
          <a:xfrm>
            <a:off x="755576" y="5877272"/>
            <a:ext cx="7776864" cy="646331"/>
          </a:xfrm>
          <a:prstGeom prst="rect">
            <a:avLst/>
          </a:prstGeom>
        </p:spPr>
        <p:txBody>
          <a:bodyPr wrap="square">
            <a:spAutoFit/>
          </a:bodyPr>
          <a:lstStyle/>
          <a:p>
            <a:r>
              <a:rPr lang="el-GR" dirty="0" smtClean="0"/>
              <a:t>Π.χ. χρησιμοποιεί το πινέλο με τον ίδιο τρόπο ή οργανώνει την σύνθεση έτσι ή αλλιώς.</a:t>
            </a:r>
            <a:endParaRPr lang="el-GR"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786210"/>
          </a:xfrm>
        </p:spPr>
        <p:txBody>
          <a:bodyPr/>
          <a:lstStyle/>
          <a:p>
            <a:pPr algn="l"/>
            <a:r>
              <a:rPr lang="el-GR" sz="2400" dirty="0" smtClean="0"/>
              <a:t>Το έργο τέχνης του ενήλικα καλλιτέχνη μπορεί να γίνει </a:t>
            </a:r>
            <a:r>
              <a:rPr lang="el-GR" sz="2400" b="1" dirty="0" smtClean="0">
                <a:solidFill>
                  <a:srgbClr val="00B050"/>
                </a:solidFill>
              </a:rPr>
              <a:t>πηγή έμπνευσης </a:t>
            </a:r>
            <a:r>
              <a:rPr lang="el-GR" sz="2400" dirty="0" smtClean="0">
                <a:solidFill>
                  <a:srgbClr val="FF0000"/>
                </a:solidFill>
              </a:rPr>
              <a:t> </a:t>
            </a:r>
            <a:r>
              <a:rPr lang="el-GR" sz="2400" dirty="0" smtClean="0"/>
              <a:t>για τα παιδιά. </a:t>
            </a:r>
            <a:br>
              <a:rPr lang="el-GR" sz="2400" dirty="0" smtClean="0"/>
            </a:br>
            <a:r>
              <a:rPr lang="en-AU" sz="2400" dirty="0" smtClean="0"/>
              <a:t>Προσκαλέστε φιλοξενούμενο καλλιτέχνη να στήσει ένα προσωρινό εργαστήρι</a:t>
            </a:r>
            <a:r>
              <a:rPr lang="el-GR" sz="2400" dirty="0" smtClean="0"/>
              <a:t>ο</a:t>
            </a:r>
            <a:r>
              <a:rPr lang="en-AU" sz="2400" dirty="0" smtClean="0"/>
              <a:t> μέσα στην αίθουσα του νηπιαγωγείου.</a:t>
            </a:r>
            <a:endParaRPr lang="el-GR" sz="2400" dirty="0"/>
          </a:p>
        </p:txBody>
      </p:sp>
      <p:pic>
        <p:nvPicPr>
          <p:cNvPr id="2050" name="Picture 2" descr="C:\Users\user1\Ουρανία\Μαθήματα\Διδακτική.doc\Παραδόσεις\10 Ο ρόλος του εκπαιδευτικού\Εικόνες\7-days UDL 3.2014.jpg"/>
          <p:cNvPicPr>
            <a:picLocks noGrp="1" noChangeAspect="1" noChangeArrowheads="1"/>
          </p:cNvPicPr>
          <p:nvPr>
            <p:ph idx="1"/>
          </p:nvPr>
        </p:nvPicPr>
        <p:blipFill>
          <a:blip r:embed="rId2" cstate="print"/>
          <a:srcRect/>
          <a:stretch>
            <a:fillRect/>
          </a:stretch>
        </p:blipFill>
        <p:spPr bwMode="auto">
          <a:xfrm>
            <a:off x="1475656" y="2348880"/>
            <a:ext cx="6096000" cy="4010025"/>
          </a:xfrm>
          <a:prstGeom prst="rect">
            <a:avLst/>
          </a:prstGeo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786210"/>
          </a:xfrm>
        </p:spPr>
        <p:txBody>
          <a:bodyPr/>
          <a:lstStyle/>
          <a:p>
            <a:pPr algn="l"/>
            <a:r>
              <a:rPr lang="el-GR" sz="2400" dirty="0" smtClean="0"/>
              <a:t/>
            </a:r>
            <a:br>
              <a:rPr lang="el-GR" sz="2400" dirty="0" smtClean="0"/>
            </a:br>
            <a:r>
              <a:rPr lang="el-GR" sz="2400" dirty="0" smtClean="0"/>
              <a:t>Δεν θα </a:t>
            </a:r>
            <a:r>
              <a:rPr lang="el-GR" sz="2400" dirty="0" smtClean="0"/>
              <a:t>πρέπει </a:t>
            </a:r>
            <a:r>
              <a:rPr lang="el-GR" sz="2400" dirty="0" smtClean="0"/>
              <a:t>να υποδεικνύουμε το τελικό προϊόν </a:t>
            </a:r>
            <a:r>
              <a:rPr lang="el-GR" sz="2400" dirty="0" smtClean="0"/>
              <a:t>ενός ενήλικου </a:t>
            </a:r>
            <a:r>
              <a:rPr lang="el-GR" sz="2400" dirty="0" smtClean="0"/>
              <a:t>καλλιτέχνη ως πρότυπο που πρέπει να συναγωνιστούν ή αντιγράψουν.</a:t>
            </a:r>
            <a:br>
              <a:rPr lang="el-GR" sz="2400" dirty="0" smtClean="0"/>
            </a:br>
            <a:r>
              <a:rPr lang="el-GR" sz="2400" dirty="0" smtClean="0"/>
              <a:t>Για αυτό το λόγο πρέπει να επικεντρώνουμε την προσοχή στον </a:t>
            </a:r>
            <a:r>
              <a:rPr lang="el-GR" sz="2400" b="1" dirty="0" smtClean="0">
                <a:solidFill>
                  <a:srgbClr val="00B050"/>
                </a:solidFill>
              </a:rPr>
              <a:t>τρόπο</a:t>
            </a:r>
            <a:r>
              <a:rPr lang="el-GR" sz="2400" dirty="0" smtClean="0"/>
              <a:t> που δούλεψε ο καλλιτέχνης ή αρχιτέκτονας.</a:t>
            </a:r>
            <a:r>
              <a:rPr lang="el-GR" sz="2000" dirty="0" smtClean="0"/>
              <a:t/>
            </a:r>
            <a:br>
              <a:rPr lang="el-GR" sz="2000" dirty="0" smtClean="0"/>
            </a:br>
            <a:r>
              <a:rPr lang="el-GR" sz="2000" dirty="0" smtClean="0"/>
              <a:t/>
            </a:r>
            <a:br>
              <a:rPr lang="el-GR" sz="2000" dirty="0" smtClean="0"/>
            </a:br>
            <a:endParaRPr lang="el-GR" sz="2000" dirty="0"/>
          </a:p>
        </p:txBody>
      </p:sp>
      <p:pic>
        <p:nvPicPr>
          <p:cNvPr id="1026" name="Picture 2" descr="C:\Users\user1\Ουρανία\Μαθήματα\Διδακτική.doc\Παραδόσεις\10 Ο ρόλος του εκπαιδευτικού\Εικόνες\Εικόν 305.jpg"/>
          <p:cNvPicPr>
            <a:picLocks noGrp="1" noChangeAspect="1" noChangeArrowheads="1"/>
          </p:cNvPicPr>
          <p:nvPr>
            <p:ph idx="1"/>
          </p:nvPr>
        </p:nvPicPr>
        <p:blipFill>
          <a:blip r:embed="rId2" cstate="print"/>
          <a:srcRect/>
          <a:stretch>
            <a:fillRect/>
          </a:stretch>
        </p:blipFill>
        <p:spPr bwMode="auto">
          <a:xfrm>
            <a:off x="2267744" y="2242255"/>
            <a:ext cx="4856183" cy="4272548"/>
          </a:xfrm>
          <a:prstGeom prst="rect">
            <a:avLst/>
          </a:prstGeo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l"/>
            <a:r>
              <a:rPr lang="en-AU" sz="2400" dirty="0" smtClean="0"/>
              <a:t>Μία επίσκεψη σε μία γκαλερί θα γίνει πιο εποικοδομητική εάν ο ίδιος ο καλλιτέχνης μιλήσει στα παιδιά για την δουλειά του.</a:t>
            </a:r>
            <a:endParaRPr lang="el-GR" sz="2400" dirty="0"/>
          </a:p>
        </p:txBody>
      </p:sp>
      <p:pic>
        <p:nvPicPr>
          <p:cNvPr id="3074" name="Picture 2" descr="C:\Users\user1\Ουρανία\Μαθήματα\Διδακτική.doc\Παραδόσεις\10 Ο ρόλος του εκπαιδευτικού\Εικόνες\1473176205797.jpg"/>
          <p:cNvPicPr>
            <a:picLocks noGrp="1" noChangeAspect="1" noChangeArrowheads="1"/>
          </p:cNvPicPr>
          <p:nvPr>
            <p:ph idx="1"/>
          </p:nvPr>
        </p:nvPicPr>
        <p:blipFill>
          <a:blip r:embed="rId2" cstate="print"/>
          <a:srcRect/>
          <a:stretch>
            <a:fillRect/>
          </a:stretch>
        </p:blipFill>
        <p:spPr bwMode="auto">
          <a:xfrm>
            <a:off x="683568" y="1700808"/>
            <a:ext cx="7254993" cy="4534371"/>
          </a:xfrm>
          <a:prstGeom prst="rect">
            <a:avLst/>
          </a:prstGeom>
          <a:no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548680"/>
            <a:ext cx="8229600" cy="2088232"/>
          </a:xfrm>
        </p:spPr>
        <p:txBody>
          <a:bodyPr/>
          <a:lstStyle/>
          <a:p>
            <a:pPr algn="l"/>
            <a:r>
              <a:rPr lang="el-GR" sz="2400" dirty="0" smtClean="0">
                <a:solidFill>
                  <a:srgbClr val="FF0000"/>
                </a:solidFill>
              </a:rPr>
              <a:t/>
            </a:r>
            <a:br>
              <a:rPr lang="el-GR" sz="2400" dirty="0" smtClean="0">
                <a:solidFill>
                  <a:srgbClr val="FF0000"/>
                </a:solidFill>
              </a:rPr>
            </a:br>
            <a:r>
              <a:rPr lang="el-GR" sz="2400" b="1" dirty="0" smtClean="0">
                <a:solidFill>
                  <a:srgbClr val="00B050"/>
                </a:solidFill>
              </a:rPr>
              <a:t>Επίσκεψη στο μουσείο</a:t>
            </a:r>
            <a:r>
              <a:rPr lang="el-GR" sz="2400" dirty="0" smtClean="0"/>
              <a:t/>
            </a:r>
            <a:br>
              <a:rPr lang="el-GR" sz="2400" dirty="0" smtClean="0"/>
            </a:br>
            <a:r>
              <a:rPr lang="el-GR" sz="2400" dirty="0" smtClean="0"/>
              <a:t>Προσοχή: οι επισκέψεις πρέπει να είναι σύντομες έτσι ώστε το ενδιαφέρον των παιδιών δεν προλαβαίνει να εξαντληθεί .</a:t>
            </a:r>
            <a:br>
              <a:rPr lang="el-GR" sz="2400" dirty="0" smtClean="0"/>
            </a:br>
            <a:r>
              <a:rPr lang="el-GR" sz="2400" dirty="0" smtClean="0"/>
              <a:t/>
            </a:r>
            <a:br>
              <a:rPr lang="el-GR" sz="2400" dirty="0" smtClean="0"/>
            </a:br>
            <a:r>
              <a:rPr lang="el-GR" sz="2400" dirty="0" smtClean="0"/>
              <a:t>Τα έργα πρέπει να είναι στο ύψος των ματιών τους από κοντινές  ή μεσαίες αποστάσεις.</a:t>
            </a:r>
            <a:br>
              <a:rPr lang="el-GR" sz="2400" dirty="0" smtClean="0"/>
            </a:br>
            <a:r>
              <a:rPr lang="el-GR" sz="2400" dirty="0" smtClean="0"/>
              <a:t/>
            </a:r>
            <a:br>
              <a:rPr lang="el-GR" sz="2400" dirty="0" smtClean="0"/>
            </a:br>
            <a:endParaRPr lang="el-GR" sz="2400" dirty="0"/>
          </a:p>
        </p:txBody>
      </p:sp>
      <p:pic>
        <p:nvPicPr>
          <p:cNvPr id="4098" name="Picture 2" descr="C:\Users\user1\Ουρανία\Μαθήματα\Διδακτική.doc\Παραδόσεις\10 Ο ρόλος του εκπαιδευτικού\Εικόνες\visit-with-students.jpg"/>
          <p:cNvPicPr>
            <a:picLocks noGrp="1" noChangeAspect="1" noChangeArrowheads="1"/>
          </p:cNvPicPr>
          <p:nvPr>
            <p:ph idx="1"/>
          </p:nvPr>
        </p:nvPicPr>
        <p:blipFill>
          <a:blip r:embed="rId2" cstate="print"/>
          <a:srcRect/>
          <a:stretch>
            <a:fillRect/>
          </a:stretch>
        </p:blipFill>
        <p:spPr bwMode="auto">
          <a:xfrm>
            <a:off x="467544" y="3212976"/>
            <a:ext cx="8229600" cy="3048000"/>
          </a:xfrm>
          <a:prstGeom prst="rect">
            <a:avLst/>
          </a:prstGeom>
          <a:no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043608" y="274638"/>
            <a:ext cx="7643192" cy="1143000"/>
          </a:xfrm>
        </p:spPr>
        <p:txBody>
          <a:bodyPr/>
          <a:lstStyle/>
          <a:p>
            <a:pPr algn="l"/>
            <a:r>
              <a:rPr lang="el-GR" sz="2400" dirty="0" smtClean="0"/>
              <a:t>Μουσείο τέχνης για τα παιδιά, Μπέρμιγχαμ, Αγγλία.</a:t>
            </a:r>
            <a:endParaRPr lang="el-GR" sz="2400" dirty="0"/>
          </a:p>
        </p:txBody>
      </p:sp>
      <p:pic>
        <p:nvPicPr>
          <p:cNvPr id="5122" name="Picture 2" descr="C:\Users\user1\Ουρανία\Μαθήματα\Διδακτική.doc\Παραδόσεις\10 Ο ρόλος του εκπαιδευτικού\Εικόνες\103-hess-rear-to-frontjpeg-52e9f4f9052e20ba.jpeg"/>
          <p:cNvPicPr>
            <a:picLocks noGrp="1" noChangeAspect="1" noChangeArrowheads="1"/>
          </p:cNvPicPr>
          <p:nvPr>
            <p:ph idx="1"/>
          </p:nvPr>
        </p:nvPicPr>
        <p:blipFill>
          <a:blip r:embed="rId2" cstate="print"/>
          <a:srcRect/>
          <a:stretch>
            <a:fillRect/>
          </a:stretch>
        </p:blipFill>
        <p:spPr bwMode="auto">
          <a:xfrm>
            <a:off x="755576" y="1916832"/>
            <a:ext cx="7415338" cy="4525963"/>
          </a:xfrm>
          <a:prstGeom prst="rect">
            <a:avLst/>
          </a:prstGeom>
          <a:no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60648"/>
            <a:ext cx="8229600" cy="2304256"/>
          </a:xfrm>
        </p:spPr>
        <p:txBody>
          <a:bodyPr/>
          <a:lstStyle/>
          <a:p>
            <a:pPr lvl="0"/>
            <a:r>
              <a:rPr lang="el-GR" sz="3600" dirty="0" smtClean="0">
                <a:solidFill>
                  <a:srgbClr val="0070C0"/>
                </a:solidFill>
              </a:rPr>
              <a:t/>
            </a:r>
            <a:br>
              <a:rPr lang="el-GR" sz="3600" dirty="0" smtClean="0">
                <a:solidFill>
                  <a:srgbClr val="0070C0"/>
                </a:solidFill>
              </a:rPr>
            </a:br>
            <a:r>
              <a:rPr lang="el-GR" sz="3600" dirty="0" smtClean="0">
                <a:solidFill>
                  <a:srgbClr val="0070C0"/>
                </a:solidFill>
              </a:rPr>
              <a:t>Ανάπτυξη </a:t>
            </a:r>
            <a:r>
              <a:rPr lang="el-GR" sz="3600" dirty="0" smtClean="0">
                <a:solidFill>
                  <a:srgbClr val="0070C0"/>
                </a:solidFill>
              </a:rPr>
              <a:t>της συνείδησης του κοινωνικού ρόλου της τέχνης</a:t>
            </a:r>
            <a:r>
              <a:rPr lang="el-GR" sz="4000" dirty="0" smtClean="0">
                <a:solidFill>
                  <a:srgbClr val="0070C0"/>
                </a:solidFill>
              </a:rPr>
              <a:t/>
            </a:r>
            <a:br>
              <a:rPr lang="el-GR" sz="4000" dirty="0" smtClean="0">
                <a:solidFill>
                  <a:srgbClr val="0070C0"/>
                </a:solidFill>
              </a:rPr>
            </a:br>
            <a:r>
              <a:rPr lang="el-GR" dirty="0" smtClean="0">
                <a:latin typeface="Calibri" pitchFamily="34" charset="0"/>
                <a:ea typeface="Times New Roman" pitchFamily="18" charset="0"/>
                <a:cs typeface="Arial" pitchFamily="34" charset="0"/>
              </a:rPr>
              <a:t> </a:t>
            </a:r>
            <a:r>
              <a:rPr lang="el-GR" sz="2200" dirty="0" smtClean="0">
                <a:latin typeface="Calibri" pitchFamily="34" charset="0"/>
                <a:ea typeface="Times New Roman" pitchFamily="18" charset="0"/>
                <a:cs typeface="Arial" pitchFamily="34" charset="0"/>
              </a:rPr>
              <a:t>Η συνείδηση ότι η τέχνη μπορεί να επηρεάσει τον τρόπο που αντιλαμβανόμαστε την κοινωνία και δρούμε σαν κοινωνικά όντα </a:t>
            </a:r>
            <a:r>
              <a:rPr lang="el-GR" dirty="0" smtClean="0"/>
              <a:t/>
            </a:r>
            <a:br>
              <a:rPr lang="el-GR" dirty="0" smtClean="0"/>
            </a:br>
            <a:endParaRPr lang="el-GR" dirty="0">
              <a:solidFill>
                <a:srgbClr val="0070C0"/>
              </a:solidFill>
            </a:endParaRPr>
          </a:p>
        </p:txBody>
      </p:sp>
      <p:sp>
        <p:nvSpPr>
          <p:cNvPr id="6145" name="Rectangle 1"/>
          <p:cNvSpPr>
            <a:spLocks noChangeArrowheads="1"/>
          </p:cNvSpPr>
          <p:nvPr/>
        </p:nvSpPr>
        <p:spPr bwMode="auto">
          <a:xfrm>
            <a:off x="611560" y="6386164"/>
            <a:ext cx="7848872" cy="7694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spcBef>
                <a:spcPct val="0"/>
              </a:spcBef>
              <a:spcAft>
                <a:spcPct val="0"/>
              </a:spcAft>
              <a:buClrTx/>
              <a:buSzTx/>
              <a:buFontTx/>
              <a:buNone/>
              <a:tabLst/>
            </a:pPr>
            <a:r>
              <a:rPr lang="el-GR" sz="1600" dirty="0" smtClean="0">
                <a:latin typeface="Calibri" pitchFamily="34" charset="0"/>
                <a:ea typeface="Times New Roman" pitchFamily="18" charset="0"/>
                <a:cs typeface="Arial" pitchFamily="34" charset="0"/>
              </a:rPr>
              <a:t>Φαβέλα, Ρίο ντε Τζανέιρο</a:t>
            </a:r>
          </a:p>
          <a:p>
            <a:pPr marL="0" marR="0" lvl="0" indent="0" algn="ctr" defTabSz="914400" rtl="0" eaLnBrk="1" fontAlgn="base" latinLnBrk="0" hangingPunct="1">
              <a:spcBef>
                <a:spcPct val="0"/>
              </a:spcBef>
              <a:spcAft>
                <a:spcPct val="0"/>
              </a:spcAft>
              <a:buClrTx/>
              <a:buSzTx/>
              <a:buFontTx/>
              <a:buNone/>
              <a:tabLst/>
            </a:pPr>
            <a:endParaRPr lang="el-GR" sz="1600" dirty="0" smtClean="0">
              <a:latin typeface="Calibri" pitchFamily="34" charset="0"/>
              <a:ea typeface="Times New Roman" pitchFamily="18" charset="0"/>
              <a:cs typeface="Arial" pitchFamily="34" charset="0"/>
            </a:endParaRPr>
          </a:p>
          <a:p>
            <a:pPr marL="0" marR="0" lvl="0" indent="0" algn="just" defTabSz="914400" rtl="0" eaLnBrk="1" fontAlgn="base" latinLnBrk="0" hangingPunct="1">
              <a:spcBef>
                <a:spcPct val="0"/>
              </a:spcBef>
              <a:spcAft>
                <a:spcPct val="0"/>
              </a:spcAft>
              <a:buClrTx/>
              <a:buSzTx/>
              <a:buFontTx/>
              <a:buNone/>
              <a:tabLst/>
            </a:pPr>
            <a:r>
              <a:rPr kumimoji="0" lang="el-GR" sz="12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a:t>
            </a:r>
            <a:endParaRPr kumimoji="0" lang="el-GR"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146" name="Picture 2" descr="C:\Users\user1\Ουρανία\Μαθήματα\Διδακτική.doc\Παραδόσεις\10 Ο ρόλος του εκπαιδευτικού\Εικόνες\f0433c5898c93122b74c403780f4fb57.jpg"/>
          <p:cNvPicPr>
            <a:picLocks noGrp="1" noChangeAspect="1" noChangeArrowheads="1"/>
          </p:cNvPicPr>
          <p:nvPr>
            <p:ph idx="1"/>
          </p:nvPr>
        </p:nvPicPr>
        <p:blipFill>
          <a:blip r:embed="rId2" cstate="print"/>
          <a:srcRect/>
          <a:stretch>
            <a:fillRect/>
          </a:stretch>
        </p:blipFill>
        <p:spPr bwMode="auto">
          <a:xfrm>
            <a:off x="899592" y="2564904"/>
            <a:ext cx="7704856" cy="3788006"/>
          </a:xfrm>
          <a:prstGeom prst="rect">
            <a:avLst/>
          </a:prstGeom>
          <a:noFill/>
          <a:ln>
            <a:solidFill>
              <a:schemeClr val="accent1"/>
            </a:solid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2650306"/>
          </a:xfrm>
        </p:spPr>
        <p:txBody>
          <a:bodyPr/>
          <a:lstStyle/>
          <a:p>
            <a:pPr algn="l"/>
            <a:r>
              <a:rPr lang="el-GR" sz="2400" b="1" dirty="0" smtClean="0">
                <a:solidFill>
                  <a:srgbClr val="0070C0"/>
                </a:solidFill>
              </a:rPr>
              <a:t>Ά</a:t>
            </a:r>
            <a:r>
              <a:rPr lang="en-AU" sz="2400" b="1" dirty="0" smtClean="0">
                <a:solidFill>
                  <a:srgbClr val="0070C0"/>
                </a:solidFill>
              </a:rPr>
              <a:t>τυπες μ</a:t>
            </a:r>
            <a:r>
              <a:rPr lang="el-GR" sz="2400" b="1" dirty="0" smtClean="0">
                <a:solidFill>
                  <a:srgbClr val="0070C0"/>
                </a:solidFill>
              </a:rPr>
              <a:t>έθοδοι</a:t>
            </a:r>
            <a:r>
              <a:rPr lang="en-AU" sz="2400" b="1" dirty="0" smtClean="0">
                <a:solidFill>
                  <a:srgbClr val="0070C0"/>
                </a:solidFill>
              </a:rPr>
              <a:t> διδασκαλίας</a:t>
            </a:r>
            <a:r>
              <a:rPr lang="el-GR" sz="2400" dirty="0" smtClean="0"/>
              <a:t>: η μάθηση γίνεται με φυσικό τρόπο με παραδείγματα από την καθημερινή ζωή.</a:t>
            </a:r>
            <a:br>
              <a:rPr lang="el-GR" sz="2400" dirty="0" smtClean="0"/>
            </a:br>
            <a:r>
              <a:rPr lang="el-GR" sz="2400" dirty="0" smtClean="0"/>
              <a:t/>
            </a:r>
            <a:br>
              <a:rPr lang="el-GR" sz="2400" dirty="0" smtClean="0"/>
            </a:br>
            <a:r>
              <a:rPr lang="el-GR" sz="2400" dirty="0" smtClean="0"/>
              <a:t>Σκοπός του προσχολικού προγράμματος: εισαγάγει τα παιδιά στην διαδικασία μάθησης μέσα σε μία ομάδα.</a:t>
            </a:r>
            <a:br>
              <a:rPr lang="el-GR" sz="2400" dirty="0" smtClean="0"/>
            </a:br>
            <a:r>
              <a:rPr lang="el-GR" sz="2400" dirty="0" smtClean="0"/>
              <a:t/>
            </a:r>
            <a:br>
              <a:rPr lang="el-GR" sz="2400" dirty="0" smtClean="0"/>
            </a:br>
            <a:r>
              <a:rPr lang="el-GR" sz="2400" dirty="0" smtClean="0"/>
              <a:t>Απώτερος σκοπός: η ένταξη στην κοινωνία.</a:t>
            </a:r>
            <a:br>
              <a:rPr lang="el-GR" sz="2400" dirty="0" smtClean="0"/>
            </a:br>
            <a:endParaRPr lang="el-GR" sz="2400" dirty="0"/>
          </a:p>
        </p:txBody>
      </p:sp>
      <p:pic>
        <p:nvPicPr>
          <p:cNvPr id="93186" name="Picture 2" descr="C:\Users\user1\Ουρανία\Μαθήματα\Διδακτική.doc\Παραδόσεις\10 Ο ρόλος του εκπαιδευτικού\Εικόνες\alc052515.jpg"/>
          <p:cNvPicPr>
            <a:picLocks noGrp="1" noChangeAspect="1" noChangeArrowheads="1"/>
          </p:cNvPicPr>
          <p:nvPr>
            <p:ph idx="1"/>
          </p:nvPr>
        </p:nvPicPr>
        <p:blipFill>
          <a:blip r:embed="rId2" cstate="print"/>
          <a:srcRect/>
          <a:stretch>
            <a:fillRect/>
          </a:stretch>
        </p:blipFill>
        <p:spPr bwMode="auto">
          <a:xfrm>
            <a:off x="827584" y="3068960"/>
            <a:ext cx="7600950" cy="333375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457200" y="0"/>
            <a:ext cx="8229600" cy="3213100"/>
          </a:xfrm>
        </p:spPr>
        <p:txBody>
          <a:bodyPr>
            <a:normAutofit/>
          </a:bodyPr>
          <a:lstStyle/>
          <a:p>
            <a:pPr algn="l"/>
            <a:r>
              <a:rPr lang="el-GR" sz="2800" dirty="0" smtClean="0">
                <a:solidFill>
                  <a:srgbClr val="00B050"/>
                </a:solidFill>
              </a:rPr>
              <a:t>Εκτίμηση της καλλιτεχνικής κληρονομιάς</a:t>
            </a:r>
            <a:r>
              <a:rPr lang="el-GR" sz="2400" dirty="0" smtClean="0"/>
              <a:t/>
            </a:r>
            <a:br>
              <a:rPr lang="el-GR" sz="2400" dirty="0" smtClean="0"/>
            </a:br>
            <a:r>
              <a:rPr lang="el-GR" sz="2400" dirty="0" smtClean="0"/>
              <a:t/>
            </a:r>
            <a:br>
              <a:rPr lang="el-GR" sz="2400" dirty="0" smtClean="0"/>
            </a:br>
            <a:r>
              <a:rPr lang="el-GR" sz="2800" dirty="0" smtClean="0"/>
              <a:t>* Αποκτώ οργανωμένη γνώση για την τέχνη και τα </a:t>
            </a:r>
            <a:br>
              <a:rPr lang="el-GR" sz="2800" dirty="0" smtClean="0"/>
            </a:br>
            <a:r>
              <a:rPr lang="el-GR" sz="2800" dirty="0"/>
              <a:t> </a:t>
            </a:r>
            <a:r>
              <a:rPr lang="el-GR" sz="2800" dirty="0" smtClean="0"/>
              <a:t>  έργα τέχνης.</a:t>
            </a:r>
            <a:br>
              <a:rPr lang="el-GR" sz="2800" dirty="0" smtClean="0"/>
            </a:br>
            <a:r>
              <a:rPr lang="el-GR" sz="2800" dirty="0" smtClean="0"/>
              <a:t>* Η καλλιτεχνική εμπειρία μου αποκτά προσωπικό </a:t>
            </a:r>
            <a:br>
              <a:rPr lang="el-GR" sz="2800" dirty="0" smtClean="0"/>
            </a:br>
            <a:r>
              <a:rPr lang="el-GR" sz="2800" dirty="0"/>
              <a:t> </a:t>
            </a:r>
            <a:r>
              <a:rPr lang="el-GR" sz="2800" dirty="0" smtClean="0"/>
              <a:t> χαρακτήρα.</a:t>
            </a:r>
          </a:p>
        </p:txBody>
      </p:sp>
      <p:pic>
        <p:nvPicPr>
          <p:cNvPr id="20482" name="11 - Θέση περιεχομένου" descr="046.jpg"/>
          <p:cNvPicPr>
            <a:picLocks noGrp="1" noChangeAspect="1"/>
          </p:cNvPicPr>
          <p:nvPr>
            <p:ph idx="1"/>
          </p:nvPr>
        </p:nvPicPr>
        <p:blipFill>
          <a:blip r:embed="rId2" cstate="print"/>
          <a:srcRect/>
          <a:stretch>
            <a:fillRect/>
          </a:stretch>
        </p:blipFill>
        <p:spPr>
          <a:xfrm>
            <a:off x="2124075" y="3500438"/>
            <a:ext cx="4902200" cy="2736850"/>
          </a:xfr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404664"/>
            <a:ext cx="8229600" cy="1872208"/>
          </a:xfrm>
        </p:spPr>
        <p:txBody>
          <a:bodyPr/>
          <a:lstStyle/>
          <a:p>
            <a:pPr algn="l"/>
            <a:r>
              <a:rPr lang="el-GR" sz="2800" dirty="0" smtClean="0">
                <a:solidFill>
                  <a:srgbClr val="0070C0"/>
                </a:solidFill>
              </a:rPr>
              <a:t>Ομαδική εργασία: </a:t>
            </a:r>
            <a:r>
              <a:rPr lang="el-GR" sz="2800" dirty="0" smtClean="0"/>
              <a:t>μ</a:t>
            </a:r>
            <a:r>
              <a:rPr lang="el-GR" sz="2800" dirty="0" smtClean="0"/>
              <a:t>αθαίνουν </a:t>
            </a:r>
            <a:r>
              <a:rPr lang="el-GR" sz="2800" dirty="0" smtClean="0"/>
              <a:t>να ακούν, να μοιράζονται, να εναρμονίζονται με την ομάδα και να αναλαμβάνουν τις ευθύνες τους.</a:t>
            </a:r>
            <a:r>
              <a:rPr lang="el-GR" sz="2400" dirty="0" smtClean="0"/>
              <a:t/>
            </a:r>
            <a:br>
              <a:rPr lang="el-GR" sz="2400" dirty="0" smtClean="0"/>
            </a:br>
            <a:endParaRPr lang="el-GR" sz="2400" dirty="0"/>
          </a:p>
        </p:txBody>
      </p:sp>
      <p:pic>
        <p:nvPicPr>
          <p:cNvPr id="94210" name="Picture 2" descr="C:\Users\user1\Ουρανία\Μαθήματα\Διδακτική.doc\Παραδόσεις\10 Ο ρόλος του εκπαιδευτικού\Εικόνες\group painting2 cropped.jpg"/>
          <p:cNvPicPr>
            <a:picLocks noGrp="1" noChangeAspect="1" noChangeArrowheads="1"/>
          </p:cNvPicPr>
          <p:nvPr>
            <p:ph idx="1"/>
          </p:nvPr>
        </p:nvPicPr>
        <p:blipFill>
          <a:blip r:embed="rId2" cstate="print"/>
          <a:srcRect/>
          <a:stretch>
            <a:fillRect/>
          </a:stretch>
        </p:blipFill>
        <p:spPr bwMode="auto">
          <a:xfrm>
            <a:off x="827584" y="2636912"/>
            <a:ext cx="7493886" cy="3637657"/>
          </a:xfrm>
          <a:prstGeom prst="rect">
            <a:avLst/>
          </a:prstGeom>
          <a:no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476672"/>
            <a:ext cx="8229600" cy="1800200"/>
          </a:xfrm>
        </p:spPr>
        <p:txBody>
          <a:bodyPr/>
          <a:lstStyle/>
          <a:p>
            <a:pPr algn="l"/>
            <a:r>
              <a:rPr lang="el-GR" sz="2800" b="1" dirty="0" smtClean="0">
                <a:solidFill>
                  <a:srgbClr val="0070C0"/>
                </a:solidFill>
              </a:rPr>
              <a:t>Να έχουμε υπόψη μας: </a:t>
            </a:r>
            <a:r>
              <a:rPr lang="el-GR" sz="2800" dirty="0" smtClean="0"/>
              <a:t>εξωσχολικοί παράγοντες όπως η τηλεόραση και το εμπόριο διαμορφώνουν την κοινωνικοπολιτική συνείδηση του παιδιού.</a:t>
            </a:r>
            <a:r>
              <a:rPr lang="el-GR" sz="2400" dirty="0" smtClean="0"/>
              <a:t/>
            </a:r>
            <a:br>
              <a:rPr lang="el-GR" sz="2400" dirty="0" smtClean="0"/>
            </a:br>
            <a:r>
              <a:rPr lang="el-GR" sz="2400" dirty="0" smtClean="0"/>
              <a:t/>
            </a:r>
            <a:br>
              <a:rPr lang="el-GR" sz="2400" dirty="0" smtClean="0"/>
            </a:br>
            <a:endParaRPr lang="el-GR" sz="2400" dirty="0"/>
          </a:p>
        </p:txBody>
      </p:sp>
      <p:pic>
        <p:nvPicPr>
          <p:cNvPr id="95234" name="Picture 2" descr="C:\Users\user1\Ουρανία\Μαθήματα\Διδακτική.doc\Παραδόσεις\10 Ο ρόλος του εκπαιδευτικού\Εικόνες\3006872_orig.jpg"/>
          <p:cNvPicPr>
            <a:picLocks noGrp="1" noChangeAspect="1" noChangeArrowheads="1"/>
          </p:cNvPicPr>
          <p:nvPr>
            <p:ph idx="1"/>
          </p:nvPr>
        </p:nvPicPr>
        <p:blipFill>
          <a:blip r:embed="rId2" cstate="print"/>
          <a:srcRect/>
          <a:stretch>
            <a:fillRect/>
          </a:stretch>
        </p:blipFill>
        <p:spPr bwMode="auto">
          <a:xfrm>
            <a:off x="1763688" y="1916832"/>
            <a:ext cx="5387880" cy="4342631"/>
          </a:xfrm>
          <a:prstGeom prst="rect">
            <a:avLst/>
          </a:prstGeom>
          <a:noFill/>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2146250"/>
          </a:xfrm>
        </p:spPr>
        <p:txBody>
          <a:bodyPr/>
          <a:lstStyle/>
          <a:p>
            <a:pPr algn="l"/>
            <a:r>
              <a:rPr lang="el-GR" sz="2400" dirty="0" smtClean="0"/>
              <a:t>Οι χαρακτήρες των κινούμενων σχεδίων διαμεσολαβούν σημαντικές πολιτιστικές απόψεις.</a:t>
            </a:r>
            <a:br>
              <a:rPr lang="el-GR" sz="2400" dirty="0" smtClean="0"/>
            </a:br>
            <a:r>
              <a:rPr lang="el-GR" sz="2400" dirty="0" smtClean="0"/>
              <a:t/>
            </a:r>
            <a:br>
              <a:rPr lang="el-GR" sz="2400" dirty="0" smtClean="0"/>
            </a:br>
            <a:r>
              <a:rPr lang="el-GR" sz="2400" dirty="0" smtClean="0"/>
              <a:t>Το μικρό παιδί δεν έχει πλήρη αφέλεια στην αντιμετώπιση </a:t>
            </a:r>
            <a:r>
              <a:rPr lang="el-GR" sz="2400" dirty="0" smtClean="0"/>
              <a:t>του κόσμου έξω από το σπίτι και το σχολείο. </a:t>
            </a:r>
            <a:endParaRPr lang="el-GR" dirty="0"/>
          </a:p>
        </p:txBody>
      </p:sp>
      <p:pic>
        <p:nvPicPr>
          <p:cNvPr id="1026" name="Picture 2" descr="C:\Users\user1\Ουρανία\Μαθήματα\Διδακτική.doc\Παραδόσεις\10 Ο ρόλος του εκπαιδευτικού\Εικόνες\childhood-cartoon-characters-90s-136-600x315.jpg"/>
          <p:cNvPicPr>
            <a:picLocks noGrp="1" noChangeAspect="1" noChangeArrowheads="1"/>
          </p:cNvPicPr>
          <p:nvPr>
            <p:ph idx="1"/>
          </p:nvPr>
        </p:nvPicPr>
        <p:blipFill>
          <a:blip r:embed="rId2" cstate="print"/>
          <a:srcRect/>
          <a:stretch>
            <a:fillRect/>
          </a:stretch>
        </p:blipFill>
        <p:spPr bwMode="auto">
          <a:xfrm>
            <a:off x="971600" y="2492896"/>
            <a:ext cx="7498055" cy="3936479"/>
          </a:xfrm>
          <a:prstGeom prst="rect">
            <a:avLst/>
          </a:prstGeom>
          <a:noFill/>
          <a:ln>
            <a:solidFill>
              <a:schemeClr val="accent1"/>
            </a:solid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457200" y="274638"/>
            <a:ext cx="8229600" cy="2938338"/>
          </a:xfrm>
        </p:spPr>
        <p:txBody>
          <a:bodyPr/>
          <a:lstStyle/>
          <a:p>
            <a:pPr algn="l"/>
            <a:r>
              <a:rPr lang="el-GR" sz="2400" dirty="0" smtClean="0"/>
              <a:t/>
            </a:r>
            <a:br>
              <a:rPr lang="el-GR" sz="2400" dirty="0" smtClean="0"/>
            </a:br>
            <a:r>
              <a:rPr lang="el-GR" sz="2400" dirty="0" smtClean="0"/>
              <a:t/>
            </a:r>
            <a:br>
              <a:rPr lang="el-GR" sz="2400" dirty="0" smtClean="0"/>
            </a:br>
            <a:r>
              <a:rPr lang="el-GR" sz="2400" dirty="0" smtClean="0"/>
              <a:t>Τα πρότυπα που απεικονίζονται στις διαφημίσεις επηρεάζουν την συνείδηση. </a:t>
            </a:r>
            <a:br>
              <a:rPr lang="el-GR" sz="2400" dirty="0" smtClean="0"/>
            </a:br>
            <a:r>
              <a:rPr lang="el-GR" sz="2400" dirty="0" smtClean="0"/>
              <a:t/>
            </a:r>
            <a:br>
              <a:rPr lang="el-GR" sz="2400" dirty="0" smtClean="0"/>
            </a:br>
            <a:r>
              <a:rPr lang="el-GR" sz="2400" dirty="0" smtClean="0"/>
              <a:t>Πολλά παιδιά πριν πάνε στην πρώτη τάξη ξέρουν να κάνουν απλές αγορές, αναγνωρίζουν την αξία των νομισμάτων και γνωρίζουν ότι με τα χρήματα αποκτούμε πράγματα που μας αρέσουν.</a:t>
            </a:r>
            <a:br>
              <a:rPr lang="el-GR" sz="2400" dirty="0" smtClean="0"/>
            </a:br>
            <a:r>
              <a:rPr lang="el-GR" sz="2400" dirty="0" smtClean="0"/>
              <a:t/>
            </a:r>
            <a:br>
              <a:rPr lang="el-GR" sz="2400" dirty="0" smtClean="0"/>
            </a:br>
            <a:endParaRPr lang="el-GR" sz="2400" dirty="0"/>
          </a:p>
        </p:txBody>
      </p:sp>
      <p:pic>
        <p:nvPicPr>
          <p:cNvPr id="96258" name="Picture 2" descr="C:\Users\user1\Ουρανία\Μαθήματα\Διδακτική.doc\Παραδόσεις\10 Ο ρόλος του εκπαιδευτικού\Εικόνες\300022-Undeniable_influence_of_kids.JPG"/>
          <p:cNvPicPr>
            <a:picLocks noGrp="1" noChangeAspect="1" noChangeArrowheads="1"/>
          </p:cNvPicPr>
          <p:nvPr>
            <p:ph sz="half" idx="2"/>
          </p:nvPr>
        </p:nvPicPr>
        <p:blipFill>
          <a:blip r:embed="rId2" cstate="print"/>
          <a:srcRect/>
          <a:stretch>
            <a:fillRect/>
          </a:stretch>
        </p:blipFill>
        <p:spPr bwMode="auto">
          <a:xfrm>
            <a:off x="4644008" y="3501008"/>
            <a:ext cx="4038600" cy="2689708"/>
          </a:xfrm>
          <a:prstGeom prst="rect">
            <a:avLst/>
          </a:prstGeom>
          <a:noFill/>
        </p:spPr>
      </p:pic>
      <p:pic>
        <p:nvPicPr>
          <p:cNvPr id="96259" name="Picture 3" descr="C:\Users\user1\Ουρανία\Μαθήματα\Διδακτική.doc\Παραδόσεις\10 Ο ρόλος του εκπαιδευτικού\Εικόνες\dreamy-dollhouses-FB.jpg"/>
          <p:cNvPicPr>
            <a:picLocks noGrp="1" noChangeAspect="1" noChangeArrowheads="1"/>
          </p:cNvPicPr>
          <p:nvPr>
            <p:ph sz="half" idx="1"/>
          </p:nvPr>
        </p:nvPicPr>
        <p:blipFill>
          <a:blip r:embed="rId3" cstate="print"/>
          <a:srcRect/>
          <a:stretch>
            <a:fillRect/>
          </a:stretch>
        </p:blipFill>
        <p:spPr bwMode="auto">
          <a:xfrm>
            <a:off x="395536" y="4077072"/>
            <a:ext cx="4038600" cy="2105841"/>
          </a:xfrm>
          <a:prstGeom prst="rect">
            <a:avLst/>
          </a:prstGeom>
          <a:no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1"/>
          <p:cNvSpPr>
            <a:spLocks noChangeArrowheads="1"/>
          </p:cNvSpPr>
          <p:nvPr/>
        </p:nvSpPr>
        <p:spPr bwMode="auto">
          <a:xfrm>
            <a:off x="808501" y="704365"/>
            <a:ext cx="7526997"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l-GR" sz="2800" b="1" dirty="0" smtClean="0">
                <a:solidFill>
                  <a:srgbClr val="00B050"/>
                </a:solidFill>
                <a:latin typeface="+mn-lt"/>
                <a:ea typeface="Times New Roman" pitchFamily="18" charset="0"/>
                <a:cs typeface="Arial" pitchFamily="34" charset="0"/>
              </a:rPr>
              <a:t>Ά</a:t>
            </a:r>
            <a:r>
              <a:rPr kumimoji="0" lang="el-GR" sz="2800" b="1" i="0" u="none" strike="noStrike" cap="none" normalizeH="0" baseline="0" dirty="0" smtClean="0">
                <a:ln>
                  <a:noFill/>
                </a:ln>
                <a:solidFill>
                  <a:srgbClr val="00B050"/>
                </a:solidFill>
                <a:effectLst/>
                <a:latin typeface="+mn-lt"/>
                <a:ea typeface="Times New Roman" pitchFamily="18" charset="0"/>
                <a:cs typeface="Arial" pitchFamily="34" charset="0"/>
              </a:rPr>
              <a:t>τυπες μέθοδοι διδασκαλίας</a:t>
            </a:r>
            <a:r>
              <a:rPr kumimoji="0" lang="el-GR" sz="2800" b="0" i="0" u="none" strike="noStrike" cap="none" normalizeH="0" baseline="0" dirty="0" smtClean="0">
                <a:ln>
                  <a:noFill/>
                </a:ln>
                <a:solidFill>
                  <a:schemeClr val="tx1"/>
                </a:solidFill>
                <a:effectLst/>
                <a:latin typeface="+mn-lt"/>
                <a:ea typeface="Times New Roman" pitchFamily="18" charset="0"/>
                <a:cs typeface="Arial" pitchFamily="34" charset="0"/>
              </a:rPr>
              <a:t> για να δείξουμε στα παιδιά τις κοινωνικές πλευρές της τέχνης.</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l-GR" sz="2000" b="0" i="0" u="none" strike="noStrike" cap="none" normalizeH="0" baseline="0" dirty="0" smtClean="0">
              <a:ln>
                <a:noFill/>
              </a:ln>
              <a:solidFill>
                <a:schemeClr val="tx1"/>
              </a:solidFill>
              <a:effectLst/>
              <a:latin typeface="+mn-lt"/>
              <a:ea typeface="Times New Roman" pitchFamily="18" charset="0"/>
              <a:cs typeface="Arial" pitchFamily="34" charset="0"/>
            </a:endParaRPr>
          </a:p>
          <a:p>
            <a:pPr algn="just"/>
            <a:r>
              <a:rPr lang="el-GR" sz="2800" dirty="0" smtClean="0">
                <a:latin typeface="+mn-lt"/>
                <a:ea typeface="Times New Roman" pitchFamily="18" charset="0"/>
                <a:cs typeface="Arial" pitchFamily="34" charset="0"/>
              </a:rPr>
              <a:t>1.</a:t>
            </a:r>
            <a:r>
              <a:rPr lang="el-GR" sz="2800" dirty="0" smtClean="0">
                <a:latin typeface="+mn-lt"/>
              </a:rPr>
              <a:t>Για να μην θ</a:t>
            </a:r>
            <a:r>
              <a:rPr lang="en-AU" sz="2800" dirty="0" smtClean="0">
                <a:latin typeface="+mn-lt"/>
              </a:rPr>
              <a:t>εωρούμε πράγματα της κουλτούρας μας ως </a:t>
            </a:r>
            <a:r>
              <a:rPr lang="en-AU" sz="2800" b="1" dirty="0" smtClean="0">
                <a:solidFill>
                  <a:srgbClr val="00B050"/>
                </a:solidFill>
                <a:latin typeface="+mn-lt"/>
              </a:rPr>
              <a:t>δεδομένα</a:t>
            </a:r>
            <a:r>
              <a:rPr lang="el-GR" sz="2800" dirty="0" smtClean="0">
                <a:latin typeface="+mn-lt"/>
              </a:rPr>
              <a:t>: </a:t>
            </a:r>
            <a:r>
              <a:rPr lang="en-AU" sz="2800" dirty="0" smtClean="0">
                <a:latin typeface="+mn-lt"/>
              </a:rPr>
              <a:t>απομακρύνουμε από την τάξη </a:t>
            </a:r>
            <a:r>
              <a:rPr lang="el-GR" sz="2800" dirty="0" smtClean="0">
                <a:latin typeface="+mn-lt"/>
              </a:rPr>
              <a:t>οτιδήποτε είναι από </a:t>
            </a:r>
            <a:r>
              <a:rPr lang="en-AU" sz="2800" dirty="0" smtClean="0">
                <a:latin typeface="+mn-lt"/>
              </a:rPr>
              <a:t>χαρτί</a:t>
            </a:r>
            <a:r>
              <a:rPr lang="el-GR" sz="2800" dirty="0" smtClean="0">
                <a:latin typeface="+mn-lt"/>
              </a:rPr>
              <a:t>.</a:t>
            </a:r>
          </a:p>
          <a:p>
            <a:r>
              <a:rPr lang="el-GR" sz="2800" dirty="0" smtClean="0">
                <a:latin typeface="+mn-lt"/>
              </a:rPr>
              <a:t>2. Για να αποκτήσουμε </a:t>
            </a:r>
            <a:r>
              <a:rPr lang="en-AU" sz="2800" dirty="0" smtClean="0">
                <a:latin typeface="+mn-lt"/>
              </a:rPr>
              <a:t>συνείδηση της </a:t>
            </a:r>
            <a:r>
              <a:rPr lang="en-AU" sz="2800" b="1" dirty="0" smtClean="0">
                <a:solidFill>
                  <a:srgbClr val="00B050"/>
                </a:solidFill>
                <a:latin typeface="+mn-lt"/>
              </a:rPr>
              <a:t>ατομικότητάς</a:t>
            </a:r>
            <a:r>
              <a:rPr lang="en-AU" sz="2800" dirty="0" smtClean="0">
                <a:latin typeface="+mn-lt"/>
              </a:rPr>
              <a:t> μ</a:t>
            </a:r>
            <a:r>
              <a:rPr lang="el-GR" sz="2800" dirty="0" smtClean="0">
                <a:latin typeface="+mn-lt"/>
              </a:rPr>
              <a:t>ας</a:t>
            </a:r>
            <a:r>
              <a:rPr lang="en-AU" sz="2800" dirty="0" smtClean="0">
                <a:latin typeface="+mn-lt"/>
              </a:rPr>
              <a:t> στην ομάδα</a:t>
            </a:r>
            <a:r>
              <a:rPr lang="el-GR" sz="2800" dirty="0" smtClean="0">
                <a:latin typeface="+mn-lt"/>
              </a:rPr>
              <a:t>: σ</a:t>
            </a:r>
            <a:r>
              <a:rPr lang="en-AU" sz="2800" dirty="0" smtClean="0">
                <a:latin typeface="+mn-lt"/>
              </a:rPr>
              <a:t>χολιάστε εκείνες τις ποιότητες στο έργο κάθε παιδιού που το κάνουν μοναδικό</a:t>
            </a:r>
            <a:r>
              <a:rPr lang="el-GR" sz="2800" dirty="0" smtClean="0">
                <a:latin typeface="+mn-lt"/>
              </a:rPr>
              <a:t>/ξεχωριστό.</a:t>
            </a:r>
          </a:p>
          <a:p>
            <a:r>
              <a:rPr lang="el-GR" sz="2800" dirty="0" smtClean="0">
                <a:latin typeface="+mn-lt"/>
              </a:rPr>
              <a:t>3. </a:t>
            </a:r>
            <a:r>
              <a:rPr lang="en-US" sz="2800" dirty="0" smtClean="0">
                <a:latin typeface="+mn-lt"/>
              </a:rPr>
              <a:t>O</a:t>
            </a:r>
            <a:r>
              <a:rPr lang="en-AU" sz="2800" dirty="0" smtClean="0">
                <a:latin typeface="+mn-lt"/>
              </a:rPr>
              <a:t> ρόλος των </a:t>
            </a:r>
            <a:r>
              <a:rPr lang="en-AU" sz="2800" b="1" dirty="0" smtClean="0">
                <a:solidFill>
                  <a:srgbClr val="00B050"/>
                </a:solidFill>
                <a:latin typeface="+mn-lt"/>
              </a:rPr>
              <a:t>γενεθλίων</a:t>
            </a:r>
            <a:r>
              <a:rPr lang="el-GR" sz="2800" dirty="0" smtClean="0">
                <a:latin typeface="+mn-lt"/>
              </a:rPr>
              <a:t>: </a:t>
            </a:r>
            <a:r>
              <a:rPr lang="en-AU" sz="2800" dirty="0" smtClean="0">
                <a:latin typeface="+mn-lt"/>
              </a:rPr>
              <a:t>ευκαιρία για έκφραση συναισθημάτων </a:t>
            </a:r>
            <a:r>
              <a:rPr lang="el-GR" sz="2800" dirty="0" smtClean="0">
                <a:latin typeface="+mn-lt"/>
              </a:rPr>
              <a:t>και</a:t>
            </a:r>
            <a:r>
              <a:rPr lang="en-AU" sz="2800" dirty="0" smtClean="0">
                <a:latin typeface="+mn-lt"/>
              </a:rPr>
              <a:t> ένταξη στην ομάδα της τάξης</a:t>
            </a:r>
            <a:r>
              <a:rPr lang="el-GR" sz="2800" dirty="0" smtClean="0">
                <a:latin typeface="+mn-lt"/>
              </a:rPr>
              <a: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786210"/>
          </a:xfrm>
        </p:spPr>
        <p:txBody>
          <a:bodyPr/>
          <a:lstStyle/>
          <a:p>
            <a:pPr algn="l"/>
            <a:r>
              <a:rPr lang="el-GR" sz="2200" dirty="0" smtClean="0">
                <a:solidFill>
                  <a:srgbClr val="0070C0"/>
                </a:solidFill>
              </a:rPr>
              <a:t>Το </a:t>
            </a:r>
            <a:r>
              <a:rPr lang="el-GR" sz="2200" dirty="0" smtClean="0">
                <a:solidFill>
                  <a:srgbClr val="0070C0"/>
                </a:solidFill>
              </a:rPr>
              <a:t>πιο σημαντικό πράγμα σε ένα συμβάν </a:t>
            </a:r>
            <a:r>
              <a:rPr lang="el-GR" sz="2200" dirty="0" smtClean="0">
                <a:solidFill>
                  <a:srgbClr val="0070C0"/>
                </a:solidFill>
              </a:rPr>
              <a:t>είναι </a:t>
            </a:r>
            <a:r>
              <a:rPr lang="el-GR" sz="2200" dirty="0" smtClean="0">
                <a:solidFill>
                  <a:srgbClr val="0070C0"/>
                </a:solidFill>
              </a:rPr>
              <a:t>πως νιώθουν οι άνθρωποι.</a:t>
            </a:r>
            <a:r>
              <a:rPr lang="el-GR" sz="2200" dirty="0" smtClean="0"/>
              <a:t/>
            </a:r>
            <a:br>
              <a:rPr lang="el-GR" sz="2200" dirty="0" smtClean="0"/>
            </a:br>
            <a:r>
              <a:rPr lang="el-GR" sz="2200" dirty="0" smtClean="0"/>
              <a:t>Παρατηρώ τα </a:t>
            </a:r>
            <a:r>
              <a:rPr lang="el-GR" sz="2200" dirty="0" smtClean="0"/>
              <a:t>ιδιαίτερα συναισθήματα που </a:t>
            </a:r>
            <a:r>
              <a:rPr lang="el-GR" sz="2200" dirty="0" smtClean="0"/>
              <a:t>έχω </a:t>
            </a:r>
            <a:r>
              <a:rPr lang="el-GR" sz="2200" dirty="0" smtClean="0"/>
              <a:t>για ένα </a:t>
            </a:r>
            <a:r>
              <a:rPr lang="el-GR" sz="2200" dirty="0" smtClean="0"/>
              <a:t>συμβάν: παίζω με μπαλόνια μία μέρα </a:t>
            </a:r>
            <a:r>
              <a:rPr lang="el-GR" sz="2200" dirty="0" smtClean="0"/>
              <a:t>που έχει αέρα </a:t>
            </a:r>
            <a:r>
              <a:rPr lang="el-GR" sz="2400" dirty="0" smtClean="0"/>
              <a:t/>
            </a:r>
            <a:br>
              <a:rPr lang="el-GR" sz="2400" dirty="0" smtClean="0"/>
            </a:br>
            <a:endParaRPr lang="el-GR" sz="2200" dirty="0"/>
          </a:p>
        </p:txBody>
      </p:sp>
      <p:pic>
        <p:nvPicPr>
          <p:cNvPr id="101378" name="Picture 2"/>
          <p:cNvPicPr>
            <a:picLocks noGrp="1" noChangeAspect="1" noChangeArrowheads="1"/>
          </p:cNvPicPr>
          <p:nvPr>
            <p:ph idx="1"/>
          </p:nvPr>
        </p:nvPicPr>
        <p:blipFill>
          <a:blip r:embed="rId2" cstate="print"/>
          <a:srcRect/>
          <a:stretch>
            <a:fillRect/>
          </a:stretch>
        </p:blipFill>
        <p:spPr bwMode="auto">
          <a:xfrm>
            <a:off x="611560" y="1988840"/>
            <a:ext cx="7750263" cy="4359523"/>
          </a:xfrm>
          <a:prstGeom prst="rect">
            <a:avLst/>
          </a:prstGeom>
          <a:noFill/>
          <a:ln w="9525">
            <a:solidFill>
              <a:schemeClr val="accent1"/>
            </a:solidFill>
            <a:miter lim="800000"/>
            <a:headEnd/>
            <a:tailEnd/>
          </a:ln>
          <a:effec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250704" cy="1162050"/>
          </a:xfrm>
        </p:spPr>
        <p:txBody>
          <a:bodyPr/>
          <a:lstStyle/>
          <a:p>
            <a:r>
              <a:rPr lang="el-GR" sz="2800" dirty="0" smtClean="0">
                <a:solidFill>
                  <a:srgbClr val="00B050"/>
                </a:solidFill>
              </a:rPr>
              <a:t>4. Πολυπολιτισμική ευαισθησία</a:t>
            </a:r>
            <a:endParaRPr lang="el-GR" sz="2800" dirty="0"/>
          </a:p>
        </p:txBody>
      </p:sp>
      <p:sp>
        <p:nvSpPr>
          <p:cNvPr id="4" name="3 - Θέση κειμένου"/>
          <p:cNvSpPr>
            <a:spLocks noGrp="1"/>
          </p:cNvSpPr>
          <p:nvPr>
            <p:ph type="body" sz="half" idx="2"/>
          </p:nvPr>
        </p:nvSpPr>
        <p:spPr/>
        <p:txBody>
          <a:bodyPr/>
          <a:lstStyle/>
          <a:p>
            <a:endParaRPr lang="el-GR" sz="2400" dirty="0" smtClean="0"/>
          </a:p>
          <a:p>
            <a:r>
              <a:rPr lang="el-GR" sz="2400" dirty="0" smtClean="0"/>
              <a:t>Δ</a:t>
            </a:r>
            <a:r>
              <a:rPr lang="en-AU" sz="2400" dirty="0" smtClean="0"/>
              <a:t>ιδά</a:t>
            </a:r>
            <a:r>
              <a:rPr lang="el-GR" sz="2400" dirty="0" smtClean="0"/>
              <a:t>σκ</a:t>
            </a:r>
            <a:r>
              <a:rPr lang="en-AU" sz="2400" dirty="0" smtClean="0"/>
              <a:t>ουμε την σημασία να γνωρίζουμε </a:t>
            </a:r>
            <a:r>
              <a:rPr lang="el-GR" sz="2400" dirty="0" smtClean="0"/>
              <a:t>και</a:t>
            </a:r>
            <a:r>
              <a:rPr lang="en-AU" sz="2400" dirty="0" smtClean="0"/>
              <a:t> να εκτιμούμε άλλους πολιτισμούς</a:t>
            </a:r>
            <a:r>
              <a:rPr lang="el-GR" sz="2400" dirty="0" smtClean="0">
                <a:ea typeface="Times New Roman" pitchFamily="18" charset="0"/>
                <a:cs typeface="Arial" pitchFamily="34" charset="0"/>
              </a:rPr>
              <a:t>. </a:t>
            </a:r>
            <a:endParaRPr lang="el-GR" sz="2400" dirty="0" smtClean="0">
              <a:cs typeface="Arial" pitchFamily="34" charset="0"/>
            </a:endParaRPr>
          </a:p>
          <a:p>
            <a:endParaRPr lang="el-GR" dirty="0" smtClean="0"/>
          </a:p>
          <a:p>
            <a:r>
              <a:rPr lang="el-GR" sz="2400" dirty="0" smtClean="0"/>
              <a:t>Τεχνήματα από ανθρώπους που ανήκουν σε διαφορετικό πολιτισμό</a:t>
            </a:r>
            <a:endParaRPr lang="el-GR" sz="2400" dirty="0"/>
          </a:p>
        </p:txBody>
      </p:sp>
      <p:pic>
        <p:nvPicPr>
          <p:cNvPr id="2050" name="Picture 2" descr="C:\Users\user1\Ουρανία\Μαθήματα\Διδακτική.doc\Παραδόσεις\11 Σχεδιασμός μαθημάτων\Εικόνες\3. Σπίτι\042.jpg"/>
          <p:cNvPicPr>
            <a:picLocks noGrp="1" noChangeAspect="1" noChangeArrowheads="1"/>
          </p:cNvPicPr>
          <p:nvPr>
            <p:ph idx="1"/>
          </p:nvPr>
        </p:nvPicPr>
        <p:blipFill>
          <a:blip r:embed="rId2" cstate="print"/>
          <a:srcRect/>
          <a:stretch>
            <a:fillRect/>
          </a:stretch>
        </p:blipFill>
        <p:spPr bwMode="auto">
          <a:xfrm>
            <a:off x="3575050" y="677154"/>
            <a:ext cx="5111750" cy="5044904"/>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26170"/>
          </a:xfrm>
        </p:spPr>
        <p:txBody>
          <a:bodyPr/>
          <a:lstStyle/>
          <a:p>
            <a:pPr algn="l"/>
            <a:r>
              <a:rPr lang="el-GR" sz="2400" dirty="0"/>
              <a:t>* Αντιλαμβάνομαι </a:t>
            </a:r>
            <a:r>
              <a:rPr lang="el-GR" sz="2400" dirty="0" smtClean="0"/>
              <a:t>την καλλιτεχνική </a:t>
            </a:r>
            <a:r>
              <a:rPr lang="el-GR" sz="2400" dirty="0"/>
              <a:t>εμπειρία μου </a:t>
            </a:r>
            <a:r>
              <a:rPr lang="el-GR" sz="2400" dirty="0" smtClean="0"/>
              <a:t>στα πλαίσια </a:t>
            </a:r>
            <a:br>
              <a:rPr lang="el-GR" sz="2400" dirty="0" smtClean="0"/>
            </a:br>
            <a:r>
              <a:rPr lang="el-GR" sz="2400" dirty="0"/>
              <a:t> </a:t>
            </a:r>
            <a:r>
              <a:rPr lang="el-GR" sz="2400" dirty="0" smtClean="0"/>
              <a:t>  της </a:t>
            </a:r>
            <a:r>
              <a:rPr lang="el-GR" sz="2400" dirty="0"/>
              <a:t>ευρύτερης παράδοσης καλλιτεχνικής δημιουργίας.</a:t>
            </a:r>
            <a:br>
              <a:rPr lang="el-GR" sz="2400" dirty="0"/>
            </a:br>
            <a:r>
              <a:rPr lang="el-GR" sz="2400" dirty="0" smtClean="0"/>
              <a:t>* Αντιλαμβάνομαι την γνησιότητα της δικής μου δημιουργίας.</a:t>
            </a:r>
            <a:endParaRPr lang="en-US" sz="2400" dirty="0"/>
          </a:p>
        </p:txBody>
      </p:sp>
      <p:pic>
        <p:nvPicPr>
          <p:cNvPr id="1026" name="Picture 2" descr="C:\Users\Spiros\Desktop\Ourania\Μαθήματα\Διδακτική.doc\Παραδόσεις\03 Παιδική Τέχνη\02 Παιδική τέχνη μοντερνισμός\Εικόνες\148.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08456" y="1844824"/>
            <a:ext cx="6329451" cy="466997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56059608"/>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3324</TotalTime>
  <Words>2276</Words>
  <Application>Microsoft Office PowerPoint</Application>
  <PresentationFormat>Προβολή στην οθόνη (4:3)</PresentationFormat>
  <Paragraphs>363</Paragraphs>
  <Slides>86</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86</vt:i4>
      </vt:variant>
    </vt:vector>
  </HeadingPairs>
  <TitlesOfParts>
    <vt:vector size="87" baseType="lpstr">
      <vt:lpstr>Θέμα του Office</vt:lpstr>
      <vt:lpstr>Ο ΡΟΛΟΣ ΤΟΥ ΕΚΠΑΙΔΕΥΤΙΚΟΥ   ΚΑΘΟΔΗΓΗΣΗ ΚΑΛΛΙΤΕΧΝΙΚΗΣ ΔΗΜΙΟΥΡΓΙΑΣ  </vt:lpstr>
      <vt:lpstr>Μοντέλα διδακτικής της τέχνης</vt:lpstr>
      <vt:lpstr>Σύγχρονη καλλιτεχνική παιδεία</vt:lpstr>
      <vt:lpstr>Στόχοι καλλιτεχνικής παιδείας: 1. προσωπική πλήρωση μέσω της τέχνης </vt:lpstr>
      <vt:lpstr>Διαφάνεια 5</vt:lpstr>
      <vt:lpstr>Δημιουργία οπτικών μορφών που σχετίζονται με τον άμεσο κόσμο του παιδιού.   * Δημιουργώ έργο: αποκτώ την ικανότητα να     εκφράζομαι μέσω της τέχνης. * Διασαφηνίζω τα συναισθήματά μου.</vt:lpstr>
      <vt:lpstr>Κρίνω το έργο τέχνης ή το δικό μου.  * Μέσω της εκτίμησης του έργου τέχνης αποκτώ     αντιληπτική εγρήγορση. * Γίνομαι αυτάρκες άτομο και αποκτώ πιο     ολοκληρωμένη αντίληψη του κόσμου. </vt:lpstr>
      <vt:lpstr>Εκτίμηση της καλλιτεχνικής κληρονομιάς  * Αποκτώ οργανωμένη γνώση για την τέχνη και τα     έργα τέχνης. * Η καλλιτεχνική εμπειρία μου αποκτά προσωπικό    χαρακτήρα.</vt:lpstr>
      <vt:lpstr>* Αντιλαμβάνομαι την καλλιτεχνική εμπειρία μου στα πλαίσια     της ευρύτερης παράδοσης καλλιτεχνικής δημιουργίας. * Αντιλαμβάνομαι την γνησιότητα της δικής μου δημιουργίας.</vt:lpstr>
      <vt:lpstr>Διαφάνεια 10</vt:lpstr>
      <vt:lpstr>Ρόλος του εκπαιδευτικού</vt:lpstr>
      <vt:lpstr> </vt:lpstr>
      <vt:lpstr>4χρονο αγόρι στο ζωολογικό κήπο με τον πατέρα του αφηγείται μία προσωπική εμπειρία. </vt:lpstr>
      <vt:lpstr>Εκμαιευτικές ερωτήσεις που εμπλουτίζουν την  αναπαράσταση ενός βιώματος.  «Πως ένιωθες επάνω στο πατίνι;» «Κρατιόσουνα από κάπου;» «Αισθανόσουνα την φόρα όπως τρέχατε με το πατίνι;»</vt:lpstr>
      <vt:lpstr>Διαφάνεια 15</vt:lpstr>
      <vt:lpstr>Θεματολογία που βασίζεται στην παρατηρητικότητα και στην ανάμνηση οικείων καταστάσεων.  Στον οδοντίατρο                              Το δωμάτιό μου</vt:lpstr>
      <vt:lpstr>Διαφάνεια 17</vt:lpstr>
      <vt:lpstr>Φανταστική προβολή οικογένειας: Ζωγραφίζω την οικογένειά μου με ζώα.  Με συγκαλυμμένο τρόπο εκφράζει προβλήματα για τα οποία δεν θα τόλμαγε να μιλήσει ανοιχτά. (Τέχνη ως διαγνωστικό και θεραπευτικό μέσο).</vt:lpstr>
      <vt:lpstr>«Τι θα γινόταν αν…!». Δραστηριότητες όπου το παιδί παριστάνει ότι είναι κάτι. Π.χ. του ζητάτε να παραστήσει ότι είναι γίγαντας.  «Νιώσε πόσο ψηλός είσαι» «Δες πόσο μικροσκοπικά είναι όλα γύρω σου» «Άνοιξε τα τεράστια χέρια σου» «Τι μπορείς να κάνεις όταν είσαι γίγαντας;»  </vt:lpstr>
      <vt:lpstr>Διαφάνεια 20</vt:lpstr>
      <vt:lpstr>Ανθρώπινη ζωή</vt:lpstr>
      <vt:lpstr>Διαφάνεια 22</vt:lpstr>
      <vt:lpstr>Καλλιτεχνική πράξη </vt:lpstr>
      <vt:lpstr>Διαφάνεια 24</vt:lpstr>
      <vt:lpstr>Διαφάνεια 25</vt:lpstr>
      <vt:lpstr>Διαφάνεια 26</vt:lpstr>
      <vt:lpstr>Διαφάνεια 27</vt:lpstr>
      <vt:lpstr>Διαφάνεια 28</vt:lpstr>
      <vt:lpstr>Διαφάνεια 29</vt:lpstr>
      <vt:lpstr>Διαφάνεια 30</vt:lpstr>
      <vt:lpstr>Διαφάνεια 31</vt:lpstr>
      <vt:lpstr>Διαφάνεια 32</vt:lpstr>
      <vt:lpstr>Διαφάνεια 33</vt:lpstr>
      <vt:lpstr>Διαφάνεια 34</vt:lpstr>
      <vt:lpstr> 3. Τα παιδιά θέλουν να αισθάνονται ότι ελέγχουν τα μέσα που χρησιμοποιούν. </vt:lpstr>
      <vt:lpstr> Να σκεφτεί διάφορους τρόπους να χρησιμοποιεί τις καλλιτεχνικές τεχνικές. Π.χ. προγραμματίζουμε δραστηριότητες έτσι ώστε τα παιδιά να μπορούν να δουλέψουν: έξω από την τάξη, στο πάτωμα ή σε καβαλέτα.  </vt:lpstr>
      <vt:lpstr>Διαφάνεια 37</vt:lpstr>
      <vt:lpstr>Διαφάνεια 38</vt:lpstr>
      <vt:lpstr>Διαφάνεια 39</vt:lpstr>
      <vt:lpstr>Τρόποι καλλιέργειας οπτικής αντίληψης  Η προσχολική ηλικία είναι κρίσιμη περίοδος για την ανάπτυξη της αντίληψης του παιδιού. </vt:lpstr>
      <vt:lpstr>Διαφάνεια 41</vt:lpstr>
      <vt:lpstr>Αντιλαμβάνομαι / βλέπω. Η αντίληψη είναι πιο πολύπλοκη διαδικασία από την απλή όραση. Εμπεριέχει νόηση και σκέψη.  3 στάδια αντίληψης:  -α-  βλέπω  -β-  ερμηνεύω -γ-  κρίνω</vt:lpstr>
      <vt:lpstr>Διαφάνεια 43</vt:lpstr>
      <vt:lpstr>Για την διδασκαλία των μαθηματικών και της προ επιστήμης  χρησιμοποιούνται αντιληπτικές δραστηριότητες σχετικές με την τέχνη.   Π.χ. για να καλλιεργήσουμε την ικανότητα των παιδιών να διακρίνουν διαφοροποιήσεις, χρησιμοποιούμε χρώματα, σχήματα, μεγέθη, την υφή και  το βάρος των αντικειμένων. Μαθαίνουν να συγκρίνουν  το μέγεθος ενός αντικειμένου  με ένα άλλο. </vt:lpstr>
      <vt:lpstr>Χρησιμοποιούμε επίσης δραστηριότητες ταξινόμησης και ομαδοποίησης εν είδη παιχνιδιού με γεωμετρικές μορφές.</vt:lpstr>
      <vt:lpstr>   Ασκήσεις διέγερσης της οπτικής αντίληψης  Καθόμαστε ήσυχοι και προσέχουμε τον παραμικρό ήχο ή την πιο ανεπαίσθητη κίνηση = οξύνει την ακουστική και οπτική μας αντίληψη. Κέντρο αισθήσεων ενεργό σε πολύ ψηλό βαθμό = κορύφωση αντίληψης.</vt:lpstr>
      <vt:lpstr>Διαφάνεια 47</vt:lpstr>
      <vt:lpstr>Διαφάνεια 48</vt:lpstr>
      <vt:lpstr>Διαφάνεια 49</vt:lpstr>
      <vt:lpstr>Διαφάνεια 50</vt:lpstr>
      <vt:lpstr>Διαφάνεια 51</vt:lpstr>
      <vt:lpstr>Ορολογία για δραστηριότητες πηλού:</vt:lpstr>
      <vt:lpstr>Διαφάνεια 53</vt:lpstr>
      <vt:lpstr>Διαφάνεια 54</vt:lpstr>
      <vt:lpstr>Τεχνικές για να αναπτύξετε την ταύτιση: αναζητήστε τες σε βιβλία για την δημιουργική ηθοποιία ή το θεατρικό αυτοσχεδιασμό. </vt:lpstr>
      <vt:lpstr>Διαφάνεια 56</vt:lpstr>
      <vt:lpstr>Διαφάνεια 57</vt:lpstr>
      <vt:lpstr>Διαφάνεια 58</vt:lpstr>
      <vt:lpstr>Εκτίμηση της καλλιτεχνικής κληρονομιάς</vt:lpstr>
      <vt:lpstr>Διαφάνεια 60</vt:lpstr>
      <vt:lpstr>Διαφάνεια 61</vt:lpstr>
      <vt:lpstr>Διαφάνεια 62</vt:lpstr>
      <vt:lpstr>Έχοντας τα παραπάνω υπόψη: πως μπορούμε να καλλιεργήσουμε τον τρόπο που τα παιδιά ανταποκρίνονται και εκτιμούν την τέχνη; </vt:lpstr>
      <vt:lpstr>1. Έκθεση σε έργα τέχνης: ευκαιρία να δουν έργα τέχνης σε μουσεία και γκαλερί. </vt:lpstr>
      <vt:lpstr>2. Να γνωρίσουν καλλιτέχνες, τεχνίτες, σχεδιαστές και αρχιτέκτονες ενώ δουλεύουν.</vt:lpstr>
      <vt:lpstr>3. Παρατήρηση του έργου τέχνης</vt:lpstr>
      <vt:lpstr>Διαφάνεια 67</vt:lpstr>
      <vt:lpstr>Καθοδήγηση εκπαιδευτικού</vt:lpstr>
      <vt:lpstr>Διαφάνεια 69</vt:lpstr>
      <vt:lpstr>Η απαίδευτη απόκριση </vt:lpstr>
      <vt:lpstr>Γιατί είναι σημαντικό τα παιδιά να έρχονται σε επαφή με έργα τέχνης ενηλίκων, με την καλλιτεχνική τους κληρονομιά; </vt:lpstr>
      <vt:lpstr>Το παιδί συνειδητοποιεί ότι και η δική του δουλειά ανήκει στην ίδια καλλιτεχνική παράδοση με αυτή των ενηλίκων. Οι δικές του καλλιτεχνικές προσπάθειες έχουν ομοιότητες  με εκείνες των ενηλίκων καλλιτεχνών. </vt:lpstr>
      <vt:lpstr>Το έργο τέχνης του ενήλικα καλλιτέχνη μπορεί να γίνει πηγή έμπνευσης  για τα παιδιά.  Προσκαλέστε φιλοξενούμενο καλλιτέχνη να στήσει ένα προσωρινό εργαστήριο μέσα στην αίθουσα του νηπιαγωγείου.</vt:lpstr>
      <vt:lpstr> Δεν θα πρέπει να υποδεικνύουμε το τελικό προϊόν ενός ενήλικου καλλιτέχνη ως πρότυπο που πρέπει να συναγωνιστούν ή αντιγράψουν. Για αυτό το λόγο πρέπει να επικεντρώνουμε την προσοχή στον τρόπο που δούλεψε ο καλλιτέχνης ή αρχιτέκτονας.  </vt:lpstr>
      <vt:lpstr>Μία επίσκεψη σε μία γκαλερί θα γίνει πιο εποικοδομητική εάν ο ίδιος ο καλλιτέχνης μιλήσει στα παιδιά για την δουλειά του.</vt:lpstr>
      <vt:lpstr> Επίσκεψη στο μουσείο Προσοχή: οι επισκέψεις πρέπει να είναι σύντομες έτσι ώστε το ενδιαφέρον των παιδιών δεν προλαβαίνει να εξαντληθεί .  Τα έργα πρέπει να είναι στο ύψος των ματιών τους από κοντινές  ή μεσαίες αποστάσεις.  </vt:lpstr>
      <vt:lpstr>Μουσείο τέχνης για τα παιδιά, Μπέρμιγχαμ, Αγγλία.</vt:lpstr>
      <vt:lpstr> Ανάπτυξη της συνείδησης του κοινωνικού ρόλου της τέχνης  Η συνείδηση ότι η τέχνη μπορεί να επηρεάσει τον τρόπο που αντιλαμβανόμαστε την κοινωνία και δρούμε σαν κοινωνικά όντα  </vt:lpstr>
      <vt:lpstr>Άτυπες μέθοδοι διδασκαλίας: η μάθηση γίνεται με φυσικό τρόπο με παραδείγματα από την καθημερινή ζωή.  Σκοπός του προσχολικού προγράμματος: εισαγάγει τα παιδιά στην διαδικασία μάθησης μέσα σε μία ομάδα.  Απώτερος σκοπός: η ένταξη στην κοινωνία. </vt:lpstr>
      <vt:lpstr>Ομαδική εργασία: μαθαίνουν να ακούν, να μοιράζονται, να εναρμονίζονται με την ομάδα και να αναλαμβάνουν τις ευθύνες τους. </vt:lpstr>
      <vt:lpstr>Να έχουμε υπόψη μας: εξωσχολικοί παράγοντες όπως η τηλεόραση και το εμπόριο διαμορφώνουν την κοινωνικοπολιτική συνείδηση του παιδιού.  </vt:lpstr>
      <vt:lpstr>Οι χαρακτήρες των κινούμενων σχεδίων διαμεσολαβούν σημαντικές πολιτιστικές απόψεις.  Το μικρό παιδί δεν έχει πλήρη αφέλεια στην αντιμετώπιση του κόσμου έξω από το σπίτι και το σχολείο. </vt:lpstr>
      <vt:lpstr>  Τα πρότυπα που απεικονίζονται στις διαφημίσεις επηρεάζουν την συνείδηση.   Πολλά παιδιά πριν πάνε στην πρώτη τάξη ξέρουν να κάνουν απλές αγορές, αναγνωρίζουν την αξία των νομισμάτων και γνωρίζουν ότι με τα χρήματα αποκτούμε πράγματα που μας αρέσουν.  </vt:lpstr>
      <vt:lpstr>Διαφάνεια 84</vt:lpstr>
      <vt:lpstr>Το πιο σημαντικό πράγμα σε ένα συμβάν είναι πως νιώθουν οι άνθρωποι. Παρατηρώ τα ιδιαίτερα συναισθήματα που έχω για ένα συμβάν: παίζω με μπαλόνια μία μέρα που έχει αέρα  </vt:lpstr>
      <vt:lpstr>4. Πολυπολιτισμική ευαισθησία</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Ο ΡΟΛΟΣ ΤΟΥ ΕΚΠΑΙΔΕΥΤΙΚΟΥ   ΚΑΘΟΔΗΓΗΣΗ ΚΑΛΛΙΤΕΧΝΙΚΗΣ ΔΗΜΙΟΥΡΓΙΑΣ</dc:title>
  <dc:creator>Κριτής</dc:creator>
  <cp:lastModifiedBy>Κριτής</cp:lastModifiedBy>
  <cp:revision>325</cp:revision>
  <dcterms:created xsi:type="dcterms:W3CDTF">2016-04-18T08:08:07Z</dcterms:created>
  <dcterms:modified xsi:type="dcterms:W3CDTF">2017-10-31T07:49:26Z</dcterms:modified>
</cp:coreProperties>
</file>