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256" r:id="rId2"/>
    <p:sldId id="264" r:id="rId3"/>
    <p:sldId id="272" r:id="rId4"/>
    <p:sldId id="273" r:id="rId5"/>
    <p:sldId id="267" r:id="rId6"/>
    <p:sldId id="283" r:id="rId7"/>
    <p:sldId id="285" r:id="rId8"/>
    <p:sldId id="313" r:id="rId9"/>
    <p:sldId id="287" r:id="rId10"/>
    <p:sldId id="288" r:id="rId11"/>
    <p:sldId id="290" r:id="rId12"/>
    <p:sldId id="308" r:id="rId13"/>
    <p:sldId id="314" r:id="rId14"/>
    <p:sldId id="289" r:id="rId15"/>
    <p:sldId id="271" r:id="rId16"/>
    <p:sldId id="294" r:id="rId17"/>
    <p:sldId id="302" r:id="rId18"/>
    <p:sldId id="305" r:id="rId19"/>
    <p:sldId id="296" r:id="rId20"/>
    <p:sldId id="295" r:id="rId21"/>
    <p:sldId id="297" r:id="rId22"/>
    <p:sldId id="280" r:id="rId23"/>
    <p:sldId id="298" r:id="rId24"/>
    <p:sldId id="306" r:id="rId25"/>
    <p:sldId id="307" r:id="rId26"/>
    <p:sldId id="284" r:id="rId27"/>
    <p:sldId id="301" r:id="rId28"/>
    <p:sldId id="292" r:id="rId29"/>
    <p:sldId id="293" r:id="rId30"/>
    <p:sldId id="274" r:id="rId31"/>
    <p:sldId id="310" r:id="rId32"/>
    <p:sldId id="275" r:id="rId33"/>
    <p:sldId id="276" r:id="rId34"/>
    <p:sldId id="277" r:id="rId35"/>
    <p:sldId id="278" r:id="rId36"/>
    <p:sldId id="262" r:id="rId37"/>
    <p:sldId id="263" r:id="rId38"/>
    <p:sldId id="309" r:id="rId39"/>
    <p:sldId id="257" r:id="rId40"/>
    <p:sldId id="258" r:id="rId41"/>
    <p:sldId id="259" r:id="rId42"/>
    <p:sldId id="260" r:id="rId43"/>
    <p:sldId id="261" r:id="rId44"/>
    <p:sldId id="311" r:id="rId45"/>
    <p:sldId id="316" r:id="rId46"/>
    <p:sldId id="315" r:id="rId47"/>
    <p:sldId id="317" r:id="rId48"/>
    <p:sldId id="26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4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FE629-DDB3-4449-2330-A5D6F38F5DE6}" v="220" dt="2024-11-24T23:37:41.192"/>
    <p1510:client id="{2657E064-28F2-AE74-B754-10E9C52A7F61}" v="414" dt="2024-11-24T02:27:36.505"/>
    <p1510:client id="{4B31D4BD-EA57-A534-52B3-FA1EFE9C1E9C}" v="111" dt="2024-11-25T12:18:00.581"/>
    <p1510:client id="{7F3B0834-AEC2-D016-EAF7-59C24541A7EB}" v="172" dt="2024-11-24T01:41:45.439"/>
    <p1510:client id="{F43A960A-50A8-B29B-4B2D-FA8088D3C69D}" v="14" dt="2024-11-24T17:40:22.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0"/>
  </p:normalViewPr>
  <p:slideViewPr>
    <p:cSldViewPr snapToGrid="0">
      <p:cViewPr>
        <p:scale>
          <a:sx n="152" d="100"/>
          <a:sy n="152" d="100"/>
        </p:scale>
        <p:origin x="480"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D9C3D-FCE2-46A0-920D-84EE6FF2055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714053D-DFD7-4F2A-BD0B-8DC244762FC4}">
      <dgm:prSet/>
      <dgm:spPr/>
      <dgm:t>
        <a:bodyPr/>
        <a:lstStyle/>
        <a:p>
          <a:r>
            <a:rPr lang="en-US" b="1"/>
            <a:t>Ομολογιακός</a:t>
          </a:r>
          <a:r>
            <a:rPr lang="en-US"/>
            <a:t> ή </a:t>
          </a:r>
          <a:r>
            <a:rPr lang="en-US" b="1"/>
            <a:t>θρησκειολογικός</a:t>
          </a:r>
          <a:r>
            <a:rPr lang="en-US"/>
            <a:t> χαρακτήρας; </a:t>
          </a:r>
        </a:p>
      </dgm:t>
    </dgm:pt>
    <dgm:pt modelId="{4386E555-A883-47E7-97F1-A277AADACF96}" type="parTrans" cxnId="{B07D3CAB-E746-48E0-BD9B-F51EC8D55058}">
      <dgm:prSet/>
      <dgm:spPr/>
      <dgm:t>
        <a:bodyPr/>
        <a:lstStyle/>
        <a:p>
          <a:endParaRPr lang="en-US"/>
        </a:p>
      </dgm:t>
    </dgm:pt>
    <dgm:pt modelId="{5D76C528-8F6E-42F2-807A-DAB98B92D714}" type="sibTrans" cxnId="{B07D3CAB-E746-48E0-BD9B-F51EC8D55058}">
      <dgm:prSet/>
      <dgm:spPr/>
      <dgm:t>
        <a:bodyPr/>
        <a:lstStyle/>
        <a:p>
          <a:endParaRPr lang="en-US"/>
        </a:p>
      </dgm:t>
    </dgm:pt>
    <dgm:pt modelId="{13EE951B-708E-49B7-83D0-BC82657FA200}">
      <dgm:prSet/>
      <dgm:spPr/>
      <dgm:t>
        <a:bodyPr/>
        <a:lstStyle/>
        <a:p>
          <a:r>
            <a:rPr lang="en-US" b="1"/>
            <a:t>Συνταγματική διάταξη</a:t>
          </a:r>
          <a:r>
            <a:rPr lang="en-US"/>
            <a:t>: Άρθρο 16 § 2 Σ.</a:t>
          </a:r>
        </a:p>
      </dgm:t>
    </dgm:pt>
    <dgm:pt modelId="{DF7DC20F-3EDC-49D0-AC84-A31E09D7DABC}" type="parTrans" cxnId="{1FEE514D-90E8-4FCF-9481-2CE52E0A8097}">
      <dgm:prSet/>
      <dgm:spPr/>
      <dgm:t>
        <a:bodyPr/>
        <a:lstStyle/>
        <a:p>
          <a:endParaRPr lang="en-US"/>
        </a:p>
      </dgm:t>
    </dgm:pt>
    <dgm:pt modelId="{1A428A5D-8D02-4D26-9D71-3C591AE87BF7}" type="sibTrans" cxnId="{1FEE514D-90E8-4FCF-9481-2CE52E0A8097}">
      <dgm:prSet/>
      <dgm:spPr/>
      <dgm:t>
        <a:bodyPr/>
        <a:lstStyle/>
        <a:p>
          <a:endParaRPr lang="en-US"/>
        </a:p>
      </dgm:t>
    </dgm:pt>
    <dgm:pt modelId="{A73AA830-1AA0-495B-BCBE-C055DB54E458}">
      <dgm:prSet/>
      <dgm:spPr/>
      <dgm:t>
        <a:bodyPr/>
        <a:lstStyle/>
        <a:p>
          <a:pPr rtl="0"/>
          <a:r>
            <a:rPr lang="en-US" b="1"/>
            <a:t>Διαρκής αντιπαράθεση</a:t>
          </a:r>
          <a:r>
            <a:rPr lang="en-US"/>
            <a:t> μεταξύ διαφόρων φορέων</a:t>
          </a:r>
          <a:r>
            <a:rPr lang="en-US">
              <a:latin typeface="Century Gothic" panose="020B0502020202020204"/>
            </a:rPr>
            <a:t> </a:t>
          </a:r>
          <a:endParaRPr lang="en-US" dirty="0"/>
        </a:p>
      </dgm:t>
    </dgm:pt>
    <dgm:pt modelId="{932602C1-EE88-4EEB-9066-A65D7146738D}" type="parTrans" cxnId="{87D88BB3-8761-4ADF-A966-1A007963B832}">
      <dgm:prSet/>
      <dgm:spPr/>
      <dgm:t>
        <a:bodyPr/>
        <a:lstStyle/>
        <a:p>
          <a:endParaRPr lang="en-US"/>
        </a:p>
      </dgm:t>
    </dgm:pt>
    <dgm:pt modelId="{9B6A3395-65CE-4A44-8032-E3EEBF00464C}" type="sibTrans" cxnId="{87D88BB3-8761-4ADF-A966-1A007963B832}">
      <dgm:prSet/>
      <dgm:spPr/>
      <dgm:t>
        <a:bodyPr/>
        <a:lstStyle/>
        <a:p>
          <a:endParaRPr lang="en-US"/>
        </a:p>
      </dgm:t>
    </dgm:pt>
    <dgm:pt modelId="{9F59A5CD-977E-4E52-BB80-898526489F52}" type="pres">
      <dgm:prSet presAssocID="{BC9D9C3D-FCE2-46A0-920D-84EE6FF20555}" presName="vert0" presStyleCnt="0">
        <dgm:presLayoutVars>
          <dgm:dir/>
          <dgm:animOne val="branch"/>
          <dgm:animLvl val="lvl"/>
        </dgm:presLayoutVars>
      </dgm:prSet>
      <dgm:spPr/>
    </dgm:pt>
    <dgm:pt modelId="{27E53854-2E7B-40EB-96C7-D66B2382FF9A}" type="pres">
      <dgm:prSet presAssocID="{E714053D-DFD7-4F2A-BD0B-8DC244762FC4}" presName="thickLine" presStyleLbl="alignNode1" presStyleIdx="0" presStyleCnt="3"/>
      <dgm:spPr/>
    </dgm:pt>
    <dgm:pt modelId="{C3B565C7-52EE-4828-ACE5-ABDB857A5918}" type="pres">
      <dgm:prSet presAssocID="{E714053D-DFD7-4F2A-BD0B-8DC244762FC4}" presName="horz1" presStyleCnt="0"/>
      <dgm:spPr/>
    </dgm:pt>
    <dgm:pt modelId="{15DE8F7F-5F9F-470B-B1C1-6D3EB9035B6C}" type="pres">
      <dgm:prSet presAssocID="{E714053D-DFD7-4F2A-BD0B-8DC244762FC4}" presName="tx1" presStyleLbl="revTx" presStyleIdx="0" presStyleCnt="3"/>
      <dgm:spPr/>
    </dgm:pt>
    <dgm:pt modelId="{F83F977A-9C00-411F-9604-A03A13084B05}" type="pres">
      <dgm:prSet presAssocID="{E714053D-DFD7-4F2A-BD0B-8DC244762FC4}" presName="vert1" presStyleCnt="0"/>
      <dgm:spPr/>
    </dgm:pt>
    <dgm:pt modelId="{72A039CA-6FD4-4A92-95A8-4A12863E15F8}" type="pres">
      <dgm:prSet presAssocID="{13EE951B-708E-49B7-83D0-BC82657FA200}" presName="thickLine" presStyleLbl="alignNode1" presStyleIdx="1" presStyleCnt="3"/>
      <dgm:spPr/>
    </dgm:pt>
    <dgm:pt modelId="{FFA4218D-C708-48B6-AE6A-7F58711058CF}" type="pres">
      <dgm:prSet presAssocID="{13EE951B-708E-49B7-83D0-BC82657FA200}" presName="horz1" presStyleCnt="0"/>
      <dgm:spPr/>
    </dgm:pt>
    <dgm:pt modelId="{002D2DEA-7164-4C39-B301-88D568C4D3C9}" type="pres">
      <dgm:prSet presAssocID="{13EE951B-708E-49B7-83D0-BC82657FA200}" presName="tx1" presStyleLbl="revTx" presStyleIdx="1" presStyleCnt="3"/>
      <dgm:spPr/>
    </dgm:pt>
    <dgm:pt modelId="{5DBFEFC5-A4D9-40E9-8BAF-0701D30261EA}" type="pres">
      <dgm:prSet presAssocID="{13EE951B-708E-49B7-83D0-BC82657FA200}" presName="vert1" presStyleCnt="0"/>
      <dgm:spPr/>
    </dgm:pt>
    <dgm:pt modelId="{651A53A2-99B6-43AA-BE7D-9229A82F1E8B}" type="pres">
      <dgm:prSet presAssocID="{A73AA830-1AA0-495B-BCBE-C055DB54E458}" presName="thickLine" presStyleLbl="alignNode1" presStyleIdx="2" presStyleCnt="3"/>
      <dgm:spPr/>
    </dgm:pt>
    <dgm:pt modelId="{4DD8F0AC-081D-498E-BF5F-E911D7A04BE0}" type="pres">
      <dgm:prSet presAssocID="{A73AA830-1AA0-495B-BCBE-C055DB54E458}" presName="horz1" presStyleCnt="0"/>
      <dgm:spPr/>
    </dgm:pt>
    <dgm:pt modelId="{0820DF00-01C6-4DB6-8C09-DDAA0015F567}" type="pres">
      <dgm:prSet presAssocID="{A73AA830-1AA0-495B-BCBE-C055DB54E458}" presName="tx1" presStyleLbl="revTx" presStyleIdx="2" presStyleCnt="3"/>
      <dgm:spPr/>
    </dgm:pt>
    <dgm:pt modelId="{F421CAE0-647E-4E8F-8B9C-CF07FF8799C8}" type="pres">
      <dgm:prSet presAssocID="{A73AA830-1AA0-495B-BCBE-C055DB54E458}" presName="vert1" presStyleCnt="0"/>
      <dgm:spPr/>
    </dgm:pt>
  </dgm:ptLst>
  <dgm:cxnLst>
    <dgm:cxn modelId="{D674A309-6FBA-470A-804B-593E4EDF1E37}" type="presOf" srcId="{13EE951B-708E-49B7-83D0-BC82657FA200}" destId="{002D2DEA-7164-4C39-B301-88D568C4D3C9}" srcOrd="0" destOrd="0" presId="urn:microsoft.com/office/officeart/2008/layout/LinedList"/>
    <dgm:cxn modelId="{58C1AF20-BA0E-4768-AF87-ECED51B1840C}" type="presOf" srcId="{A73AA830-1AA0-495B-BCBE-C055DB54E458}" destId="{0820DF00-01C6-4DB6-8C09-DDAA0015F567}" srcOrd="0" destOrd="0" presId="urn:microsoft.com/office/officeart/2008/layout/LinedList"/>
    <dgm:cxn modelId="{655EB13A-108F-4EFD-917D-7E5D3C6E949D}" type="presOf" srcId="{BC9D9C3D-FCE2-46A0-920D-84EE6FF20555}" destId="{9F59A5CD-977E-4E52-BB80-898526489F52}" srcOrd="0" destOrd="0" presId="urn:microsoft.com/office/officeart/2008/layout/LinedList"/>
    <dgm:cxn modelId="{1FEE514D-90E8-4FCF-9481-2CE52E0A8097}" srcId="{BC9D9C3D-FCE2-46A0-920D-84EE6FF20555}" destId="{13EE951B-708E-49B7-83D0-BC82657FA200}" srcOrd="1" destOrd="0" parTransId="{DF7DC20F-3EDC-49D0-AC84-A31E09D7DABC}" sibTransId="{1A428A5D-8D02-4D26-9D71-3C591AE87BF7}"/>
    <dgm:cxn modelId="{F4F9BF7B-13E6-44F7-A28F-D1050EB03D0D}" type="presOf" srcId="{E714053D-DFD7-4F2A-BD0B-8DC244762FC4}" destId="{15DE8F7F-5F9F-470B-B1C1-6D3EB9035B6C}" srcOrd="0" destOrd="0" presId="urn:microsoft.com/office/officeart/2008/layout/LinedList"/>
    <dgm:cxn modelId="{B07D3CAB-E746-48E0-BD9B-F51EC8D55058}" srcId="{BC9D9C3D-FCE2-46A0-920D-84EE6FF20555}" destId="{E714053D-DFD7-4F2A-BD0B-8DC244762FC4}" srcOrd="0" destOrd="0" parTransId="{4386E555-A883-47E7-97F1-A277AADACF96}" sibTransId="{5D76C528-8F6E-42F2-807A-DAB98B92D714}"/>
    <dgm:cxn modelId="{87D88BB3-8761-4ADF-A966-1A007963B832}" srcId="{BC9D9C3D-FCE2-46A0-920D-84EE6FF20555}" destId="{A73AA830-1AA0-495B-BCBE-C055DB54E458}" srcOrd="2" destOrd="0" parTransId="{932602C1-EE88-4EEB-9066-A65D7146738D}" sibTransId="{9B6A3395-65CE-4A44-8032-E3EEBF00464C}"/>
    <dgm:cxn modelId="{33EB87E1-F652-4A3A-8B7E-59AEABCAB94A}" type="presParOf" srcId="{9F59A5CD-977E-4E52-BB80-898526489F52}" destId="{27E53854-2E7B-40EB-96C7-D66B2382FF9A}" srcOrd="0" destOrd="0" presId="urn:microsoft.com/office/officeart/2008/layout/LinedList"/>
    <dgm:cxn modelId="{51084CA2-0D47-4452-9207-4FD734A6C479}" type="presParOf" srcId="{9F59A5CD-977E-4E52-BB80-898526489F52}" destId="{C3B565C7-52EE-4828-ACE5-ABDB857A5918}" srcOrd="1" destOrd="0" presId="urn:microsoft.com/office/officeart/2008/layout/LinedList"/>
    <dgm:cxn modelId="{CC82867D-A88E-4982-AB37-D815493AF9DE}" type="presParOf" srcId="{C3B565C7-52EE-4828-ACE5-ABDB857A5918}" destId="{15DE8F7F-5F9F-470B-B1C1-6D3EB9035B6C}" srcOrd="0" destOrd="0" presId="urn:microsoft.com/office/officeart/2008/layout/LinedList"/>
    <dgm:cxn modelId="{83E5493C-5CAF-4BAA-93E5-35D8BDD2E754}" type="presParOf" srcId="{C3B565C7-52EE-4828-ACE5-ABDB857A5918}" destId="{F83F977A-9C00-411F-9604-A03A13084B05}" srcOrd="1" destOrd="0" presId="urn:microsoft.com/office/officeart/2008/layout/LinedList"/>
    <dgm:cxn modelId="{3981F05D-7703-4CFE-9FDD-696C49A99DC5}" type="presParOf" srcId="{9F59A5CD-977E-4E52-BB80-898526489F52}" destId="{72A039CA-6FD4-4A92-95A8-4A12863E15F8}" srcOrd="2" destOrd="0" presId="urn:microsoft.com/office/officeart/2008/layout/LinedList"/>
    <dgm:cxn modelId="{E2BF7A20-185C-4111-8870-51C1852E71A3}" type="presParOf" srcId="{9F59A5CD-977E-4E52-BB80-898526489F52}" destId="{FFA4218D-C708-48B6-AE6A-7F58711058CF}" srcOrd="3" destOrd="0" presId="urn:microsoft.com/office/officeart/2008/layout/LinedList"/>
    <dgm:cxn modelId="{09F26D36-8103-45D4-A7BD-3B5361A49C9C}" type="presParOf" srcId="{FFA4218D-C708-48B6-AE6A-7F58711058CF}" destId="{002D2DEA-7164-4C39-B301-88D568C4D3C9}" srcOrd="0" destOrd="0" presId="urn:microsoft.com/office/officeart/2008/layout/LinedList"/>
    <dgm:cxn modelId="{CFC58B6D-96C0-432C-A488-AA9F02412E4B}" type="presParOf" srcId="{FFA4218D-C708-48B6-AE6A-7F58711058CF}" destId="{5DBFEFC5-A4D9-40E9-8BAF-0701D30261EA}" srcOrd="1" destOrd="0" presId="urn:microsoft.com/office/officeart/2008/layout/LinedList"/>
    <dgm:cxn modelId="{137118BC-FC38-4590-BC61-0A5D1B6618AE}" type="presParOf" srcId="{9F59A5CD-977E-4E52-BB80-898526489F52}" destId="{651A53A2-99B6-43AA-BE7D-9229A82F1E8B}" srcOrd="4" destOrd="0" presId="urn:microsoft.com/office/officeart/2008/layout/LinedList"/>
    <dgm:cxn modelId="{04263604-0CBC-4BFF-A923-F25E23983F34}" type="presParOf" srcId="{9F59A5CD-977E-4E52-BB80-898526489F52}" destId="{4DD8F0AC-081D-498E-BF5F-E911D7A04BE0}" srcOrd="5" destOrd="0" presId="urn:microsoft.com/office/officeart/2008/layout/LinedList"/>
    <dgm:cxn modelId="{54E5D691-6282-4E10-AA85-EF122B71D5F8}" type="presParOf" srcId="{4DD8F0AC-081D-498E-BF5F-E911D7A04BE0}" destId="{0820DF00-01C6-4DB6-8C09-DDAA0015F567}" srcOrd="0" destOrd="0" presId="urn:microsoft.com/office/officeart/2008/layout/LinedList"/>
    <dgm:cxn modelId="{0A9F233B-BD3B-432D-87AF-6861FEF2D5E7}" type="presParOf" srcId="{4DD8F0AC-081D-498E-BF5F-E911D7A04BE0}" destId="{F421CAE0-647E-4E8F-8B9C-CF07FF8799C8}"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FF8784-A177-44B1-A096-B831189213D3}"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4ED8D1C1-AF13-45F2-AFA4-D9DE1D5E6080}">
      <dgm:prSet phldr="0"/>
      <dgm:spPr/>
      <dgm:t>
        <a:bodyPr/>
        <a:lstStyle/>
        <a:p>
          <a:pPr rtl="0"/>
          <a:r>
            <a:rPr lang="el-GR">
              <a:latin typeface="Century Gothic" panose="020B0502020202020204"/>
            </a:rPr>
            <a:t> </a:t>
          </a:r>
          <a:r>
            <a:rPr lang="el-GR">
              <a:latin typeface="Calibri"/>
              <a:cs typeface="Calibri"/>
            </a:rPr>
            <a:t>Επιχειρήματα αιτούντων γονέων  για την ακύρωση της υπουργικής </a:t>
          </a:r>
          <a:r>
            <a:rPr lang="el-GR">
              <a:latin typeface="Century Gothic"/>
              <a:cs typeface="Calibri"/>
            </a:rPr>
            <a:t>απόφασης: Η</a:t>
          </a:r>
          <a:r>
            <a:rPr lang="el-GR">
              <a:latin typeface="Century Gothic" panose="020B0502020202020204"/>
            </a:rPr>
            <a:t> Ορθόδοξη Χριστιανική πίστη συνδέεται άμεσα με το σχολείο ως συνέχεια της οικογένειας. Το θρησκευτικό αίσθημα των Χριστιανών Ορθόδοξων θίγεται. Συσχέτιση της </a:t>
          </a:r>
          <a:r>
            <a:rPr lang="el-GR" err="1">
              <a:latin typeface="Century Gothic" panose="020B0502020202020204"/>
            </a:rPr>
            <a:t>γονεϊκής</a:t>
          </a:r>
          <a:r>
            <a:rPr lang="el-GR">
              <a:latin typeface="Century Gothic" panose="020B0502020202020204"/>
            </a:rPr>
            <a:t> ευθύνης για την καλλιέργεια  των ηθικών αρχών της επίσημης και επικρατούσας Ορθόδοξης Χριστιανικής Θρησκείας στην οικογενειακή εστία. Το </a:t>
          </a:r>
          <a:r>
            <a:rPr lang="el-GR" err="1">
              <a:latin typeface="Century Gothic" panose="020B0502020202020204"/>
            </a:rPr>
            <a:t>μ.τ.Θ</a:t>
          </a:r>
          <a:r>
            <a:rPr lang="el-GR">
              <a:latin typeface="Century Gothic" panose="020B0502020202020204"/>
            </a:rPr>
            <a:t> αποτελεί φυσική και εύλογη  συνέχεια του θρησκευτικού βιώματος στο σχολείο. Αναφορά στο άρθρο 3 του Συντάγματος.</a:t>
          </a:r>
          <a:endParaRPr lang="el-GR">
            <a:latin typeface="Calibri"/>
            <a:cs typeface="Calibri"/>
          </a:endParaRPr>
        </a:p>
      </dgm:t>
    </dgm:pt>
    <dgm:pt modelId="{4A36CAD3-BFF4-483D-AE02-4733A46A85EF}" type="parTrans" cxnId="{0C72EA3D-C7E8-4989-B2A7-6702DD8DE5EE}">
      <dgm:prSet/>
      <dgm:spPr/>
    </dgm:pt>
    <dgm:pt modelId="{4408F2A6-5BDA-4711-9B89-34B941B84531}" type="sibTrans" cxnId="{0C72EA3D-C7E8-4989-B2A7-6702DD8DE5EE}">
      <dgm:prSet/>
      <dgm:spPr/>
    </dgm:pt>
    <dgm:pt modelId="{5294F10B-C8F5-49FE-A8E6-C908C47AE1B4}" type="pres">
      <dgm:prSet presAssocID="{33FF8784-A177-44B1-A096-B831189213D3}" presName="diagram" presStyleCnt="0">
        <dgm:presLayoutVars>
          <dgm:dir/>
          <dgm:resizeHandles val="exact"/>
        </dgm:presLayoutVars>
      </dgm:prSet>
      <dgm:spPr/>
    </dgm:pt>
    <dgm:pt modelId="{4792E86C-D408-40F0-BDD1-0D941CF02D41}" type="pres">
      <dgm:prSet presAssocID="{4ED8D1C1-AF13-45F2-AFA4-D9DE1D5E6080}" presName="node" presStyleLbl="node1" presStyleIdx="0" presStyleCnt="1">
        <dgm:presLayoutVars>
          <dgm:bulletEnabled val="1"/>
        </dgm:presLayoutVars>
      </dgm:prSet>
      <dgm:spPr/>
    </dgm:pt>
  </dgm:ptLst>
  <dgm:cxnLst>
    <dgm:cxn modelId="{6721031A-8C67-4674-BABC-554F367BED9E}" type="presOf" srcId="{33FF8784-A177-44B1-A096-B831189213D3}" destId="{5294F10B-C8F5-49FE-A8E6-C908C47AE1B4}" srcOrd="0" destOrd="0" presId="urn:microsoft.com/office/officeart/2005/8/layout/default"/>
    <dgm:cxn modelId="{0C72EA3D-C7E8-4989-B2A7-6702DD8DE5EE}" srcId="{33FF8784-A177-44B1-A096-B831189213D3}" destId="{4ED8D1C1-AF13-45F2-AFA4-D9DE1D5E6080}" srcOrd="0" destOrd="0" parTransId="{4A36CAD3-BFF4-483D-AE02-4733A46A85EF}" sibTransId="{4408F2A6-5BDA-4711-9B89-34B941B84531}"/>
    <dgm:cxn modelId="{987FA4A2-E845-47C8-9A60-DF6A22E0DF4B}" type="presOf" srcId="{4ED8D1C1-AF13-45F2-AFA4-D9DE1D5E6080}" destId="{4792E86C-D408-40F0-BDD1-0D941CF02D41}" srcOrd="0" destOrd="0" presId="urn:microsoft.com/office/officeart/2005/8/layout/default"/>
    <dgm:cxn modelId="{9B5830F6-2EDE-4F2B-9D76-F8D875C6A95B}" type="presParOf" srcId="{5294F10B-C8F5-49FE-A8E6-C908C47AE1B4}" destId="{4792E86C-D408-40F0-BDD1-0D941CF02D41}"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A7BCAB-CB36-4E83-8AF0-D971FEB829F9}" type="doc">
      <dgm:prSet loTypeId="urn:microsoft.com/office/officeart/2005/8/layout/default" loCatId="list" qsTypeId="urn:microsoft.com/office/officeart/2005/8/quickstyle/simple4" qsCatId="simple" csTypeId="urn:microsoft.com/office/officeart/2005/8/colors/accent1_2" csCatId="accent1" phldr="1"/>
      <dgm:spPr/>
    </dgm:pt>
    <dgm:pt modelId="{05DECE87-59B4-4CA1-B6B6-6B79B603A253}">
      <dgm:prSet phldr="0"/>
      <dgm:spPr/>
      <dgm:t>
        <a:bodyPr/>
        <a:lstStyle/>
        <a:p>
          <a:pPr rtl="0"/>
          <a:r>
            <a:rPr lang="en-US" b="0">
              <a:latin typeface="Century Gothic" panose="020B0502020202020204"/>
            </a:rPr>
            <a:t>Επ</a:t>
          </a:r>
          <a:r>
            <a:rPr lang="en-US" b="0" err="1">
              <a:latin typeface="Century Gothic" panose="020B0502020202020204"/>
            </a:rPr>
            <a:t>ιχειρήμ</a:t>
          </a:r>
          <a:r>
            <a:rPr lang="en-US" b="0">
              <a:latin typeface="Century Gothic" panose="020B0502020202020204"/>
            </a:rPr>
            <a:t>ατα </a:t>
          </a:r>
          <a:r>
            <a:rPr lang="en-US" b="0" err="1">
              <a:latin typeface="Century Gothic" panose="020B0502020202020204"/>
            </a:rPr>
            <a:t>Ιεράς</a:t>
          </a:r>
          <a:r>
            <a:rPr lang="en-US" b="0">
              <a:latin typeface="Century Gothic" panose="020B0502020202020204"/>
            </a:rPr>
            <a:t> </a:t>
          </a:r>
          <a:r>
            <a:rPr lang="en-US" b="0" err="1">
              <a:latin typeface="Century Gothic" panose="020B0502020202020204"/>
            </a:rPr>
            <a:t>Μητρό</a:t>
          </a:r>
          <a:r>
            <a:rPr lang="en-US" b="0">
              <a:latin typeface="Century Gothic" panose="020B0502020202020204"/>
            </a:rPr>
            <a:t>π</a:t>
          </a:r>
          <a:r>
            <a:rPr lang="en-US" b="0" err="1">
              <a:latin typeface="Century Gothic" panose="020B0502020202020204"/>
            </a:rPr>
            <a:t>ολης</a:t>
          </a:r>
          <a:r>
            <a:rPr lang="en-US" b="0">
              <a:latin typeface="Century Gothic" panose="020B0502020202020204"/>
            </a:rPr>
            <a:t> </a:t>
          </a:r>
          <a:r>
            <a:rPr lang="en-US" b="0" err="1">
              <a:latin typeface="Century Gothic" panose="020B0502020202020204"/>
            </a:rPr>
            <a:t>Πειρ</a:t>
          </a:r>
          <a:r>
            <a:rPr lang="en-US" b="0">
              <a:latin typeface="Century Gothic" panose="020B0502020202020204"/>
            </a:rPr>
            <a:t>α</a:t>
          </a:r>
          <a:r>
            <a:rPr lang="en-US" b="0" err="1">
              <a:latin typeface="Century Gothic" panose="020B0502020202020204"/>
            </a:rPr>
            <a:t>ιώς</a:t>
          </a:r>
          <a:r>
            <a:rPr lang="en-US" b="0">
              <a:latin typeface="Century Gothic" panose="020B0502020202020204"/>
            </a:rPr>
            <a:t>: π</a:t>
          </a:r>
          <a:r>
            <a:rPr lang="en-US" b="0" err="1">
              <a:latin typeface="Century Gothic" panose="020B0502020202020204"/>
            </a:rPr>
            <a:t>ροτάσσετ</a:t>
          </a:r>
          <a:r>
            <a:rPr lang="en-US" b="0">
              <a:latin typeface="Century Gothic" panose="020B0502020202020204"/>
            </a:rPr>
            <a:t>αι η </a:t>
          </a:r>
          <a:r>
            <a:rPr lang="en-US" b="0" err="1">
              <a:latin typeface="Century Gothic" panose="020B0502020202020204"/>
            </a:rPr>
            <a:t>ευθύνη</a:t>
          </a:r>
          <a:r>
            <a:rPr lang="en-US" b="0">
              <a:latin typeface="Century Gothic" panose="020B0502020202020204"/>
            </a:rPr>
            <a:t> </a:t>
          </a:r>
          <a:r>
            <a:rPr lang="en-US" b="0" err="1">
              <a:latin typeface="Century Gothic" panose="020B0502020202020204"/>
            </a:rPr>
            <a:t>γι</a:t>
          </a:r>
          <a:r>
            <a:rPr lang="en-US" b="0">
              <a:latin typeface="Century Gothic" panose="020B0502020202020204"/>
            </a:rPr>
            <a:t>α </a:t>
          </a:r>
          <a:r>
            <a:rPr lang="en-US" b="0" err="1">
              <a:latin typeface="Century Gothic" panose="020B0502020202020204"/>
            </a:rPr>
            <a:t>τη</a:t>
          </a:r>
          <a:r>
            <a:rPr lang="en-US" b="0">
              <a:latin typeface="Century Gothic" panose="020B0502020202020204"/>
            </a:rPr>
            <a:t> </a:t>
          </a:r>
          <a:r>
            <a:rPr lang="en-US" b="0" err="1">
              <a:latin typeface="Century Gothic" panose="020B0502020202020204"/>
            </a:rPr>
            <a:t>λειτουργί</a:t>
          </a:r>
          <a:r>
            <a:rPr lang="en-US" b="0">
              <a:latin typeface="Century Gothic" panose="020B0502020202020204"/>
            </a:rPr>
            <a:t>α και </a:t>
          </a:r>
          <a:r>
            <a:rPr lang="en-US" b="0" err="1">
              <a:latin typeface="Century Gothic" panose="020B0502020202020204"/>
            </a:rPr>
            <a:t>την</a:t>
          </a:r>
          <a:r>
            <a:rPr lang="en-US" b="0">
              <a:latin typeface="Century Gothic" panose="020B0502020202020204"/>
            </a:rPr>
            <a:t> εποπ</a:t>
          </a:r>
          <a:r>
            <a:rPr lang="en-US" b="0" err="1">
              <a:latin typeface="Century Gothic" panose="020B0502020202020204"/>
            </a:rPr>
            <a:t>τεί</a:t>
          </a:r>
          <a:r>
            <a:rPr lang="en-US" b="0">
              <a:latin typeface="Century Gothic" panose="020B0502020202020204"/>
            </a:rPr>
            <a:t>α  </a:t>
          </a:r>
          <a:r>
            <a:rPr lang="en-US" b="0" err="1">
              <a:latin typeface="Century Gothic" panose="020B0502020202020204"/>
            </a:rPr>
            <a:t>τριών</a:t>
          </a:r>
          <a:r>
            <a:rPr lang="en-US" b="0">
              <a:latin typeface="Century Gothic" panose="020B0502020202020204"/>
            </a:rPr>
            <a:t>  </a:t>
          </a:r>
          <a:r>
            <a:rPr lang="en-US" b="0" err="1">
              <a:latin typeface="Century Gothic" panose="020B0502020202020204"/>
            </a:rPr>
            <a:t>σχολικών</a:t>
          </a:r>
          <a:r>
            <a:rPr lang="en-US" b="0">
              <a:latin typeface="Century Gothic" panose="020B0502020202020204"/>
            </a:rPr>
            <a:t> </a:t>
          </a:r>
          <a:r>
            <a:rPr lang="en-US" b="0" err="1">
              <a:latin typeface="Century Gothic" panose="020B0502020202020204"/>
            </a:rPr>
            <a:t>μονάδων</a:t>
          </a:r>
          <a:r>
            <a:rPr lang="en-US" b="0">
              <a:latin typeface="Century Gothic" panose="020B0502020202020204"/>
            </a:rPr>
            <a:t> </a:t>
          </a:r>
          <a:r>
            <a:rPr lang="en-US" b="0" err="1">
              <a:latin typeface="Century Gothic" panose="020B0502020202020204"/>
            </a:rPr>
            <a:t>δι</a:t>
          </a:r>
          <a:r>
            <a:rPr lang="en-US" b="0">
              <a:latin typeface="Century Gothic" panose="020B0502020202020204"/>
            </a:rPr>
            <a:t>α</a:t>
          </a:r>
          <a:r>
            <a:rPr lang="en-US" b="0" err="1">
              <a:latin typeface="Century Gothic" panose="020B0502020202020204"/>
            </a:rPr>
            <a:t>φορετικών</a:t>
          </a:r>
          <a:r>
            <a:rPr lang="en-US" b="0">
              <a:latin typeface="Century Gothic" panose="020B0502020202020204"/>
            </a:rPr>
            <a:t> </a:t>
          </a:r>
          <a:r>
            <a:rPr lang="en-US" b="0" err="1">
              <a:latin typeface="Century Gothic" panose="020B0502020202020204"/>
            </a:rPr>
            <a:t>εκ</a:t>
          </a:r>
          <a:r>
            <a:rPr lang="en-US" b="0">
              <a:latin typeface="Century Gothic" panose="020B0502020202020204"/>
            </a:rPr>
            <a:t>πα</a:t>
          </a:r>
          <a:r>
            <a:rPr lang="en-US" b="0" err="1">
              <a:latin typeface="Century Gothic" panose="020B0502020202020204"/>
            </a:rPr>
            <a:t>ιδευτικών</a:t>
          </a:r>
          <a:r>
            <a:rPr lang="en-US" b="0">
              <a:latin typeface="Century Gothic" panose="020B0502020202020204"/>
            </a:rPr>
            <a:t> βα</a:t>
          </a:r>
          <a:r>
            <a:rPr lang="en-US" b="0" err="1">
              <a:latin typeface="Century Gothic" panose="020B0502020202020204"/>
            </a:rPr>
            <a:t>θμίδων</a:t>
          </a:r>
          <a:r>
            <a:rPr lang="en-US" b="0">
              <a:latin typeface="Century Gothic" panose="020B0502020202020204"/>
            </a:rPr>
            <a:t> (πα</a:t>
          </a:r>
          <a:r>
            <a:rPr lang="en-US" b="0" err="1">
              <a:latin typeface="Century Gothic" panose="020B0502020202020204"/>
            </a:rPr>
            <a:t>ιδ.στ</a:t>
          </a:r>
          <a:r>
            <a:rPr lang="en-US" b="0">
              <a:latin typeface="Century Gothic" panose="020B0502020202020204"/>
            </a:rPr>
            <a:t>α</a:t>
          </a:r>
          <a:r>
            <a:rPr lang="en-US" b="0" err="1">
              <a:latin typeface="Century Gothic" panose="020B0502020202020204"/>
            </a:rPr>
            <a:t>θμός,νη</a:t>
          </a:r>
          <a:r>
            <a:rPr lang="en-US" b="0">
              <a:latin typeface="Century Gothic" panose="020B0502020202020204"/>
            </a:rPr>
            <a:t>πια</a:t>
          </a:r>
          <a:r>
            <a:rPr lang="en-US" b="0" err="1">
              <a:latin typeface="Century Gothic" panose="020B0502020202020204"/>
            </a:rPr>
            <a:t>γωγείο,δημοτικό</a:t>
          </a:r>
          <a:r>
            <a:rPr lang="en-US" b="0">
              <a:latin typeface="Century Gothic" panose="020B0502020202020204"/>
            </a:rPr>
            <a:t>, </a:t>
          </a:r>
          <a:r>
            <a:rPr lang="en-US" b="0" err="1">
              <a:latin typeface="Century Gothic" panose="020B0502020202020204"/>
            </a:rPr>
            <a:t>γυμνάσιο,λυκειο</a:t>
          </a:r>
          <a:r>
            <a:rPr lang="en-US" b="0">
              <a:latin typeface="Century Gothic" panose="020B0502020202020204"/>
            </a:rPr>
            <a:t>). </a:t>
          </a:r>
          <a:r>
            <a:rPr lang="en-US" b="0" err="1">
              <a:latin typeface="Century Gothic" panose="020B0502020202020204"/>
            </a:rPr>
            <a:t>Γίνετ</a:t>
          </a:r>
          <a:r>
            <a:rPr lang="en-US" b="0">
              <a:latin typeface="Century Gothic" panose="020B0502020202020204"/>
            </a:rPr>
            <a:t>αι </a:t>
          </a:r>
          <a:r>
            <a:rPr lang="en-US" b="0" err="1">
              <a:latin typeface="Century Gothic" panose="020B0502020202020204"/>
            </a:rPr>
            <a:t>σύνδεση</a:t>
          </a:r>
          <a:r>
            <a:rPr lang="en-US" b="0">
              <a:latin typeface="Century Gothic" panose="020B0502020202020204"/>
            </a:rPr>
            <a:t> </a:t>
          </a:r>
          <a:r>
            <a:rPr lang="en-US" b="0" err="1">
              <a:latin typeface="Century Gothic" panose="020B0502020202020204"/>
            </a:rPr>
            <a:t>της</a:t>
          </a:r>
          <a:r>
            <a:rPr lang="en-US" b="0">
              <a:latin typeface="Century Gothic" panose="020B0502020202020204"/>
            </a:rPr>
            <a:t> </a:t>
          </a:r>
          <a:r>
            <a:rPr lang="en-US" b="0" err="1">
              <a:latin typeface="Century Gothic" panose="020B0502020202020204"/>
            </a:rPr>
            <a:t>ηθικής</a:t>
          </a:r>
          <a:r>
            <a:rPr lang="en-US" b="0">
              <a:latin typeface="Century Gothic" panose="020B0502020202020204"/>
            </a:rPr>
            <a:t> απ</a:t>
          </a:r>
          <a:r>
            <a:rPr lang="en-US" b="0" err="1">
              <a:latin typeface="Century Gothic" panose="020B0502020202020204"/>
            </a:rPr>
            <a:t>οστολής</a:t>
          </a:r>
          <a:r>
            <a:rPr lang="en-US" b="0">
              <a:latin typeface="Century Gothic" panose="020B0502020202020204"/>
            </a:rPr>
            <a:t> </a:t>
          </a:r>
          <a:r>
            <a:rPr lang="en-US" b="0" err="1">
              <a:latin typeface="Century Gothic" panose="020B0502020202020204"/>
            </a:rPr>
            <a:t>της</a:t>
          </a:r>
          <a:r>
            <a:rPr lang="en-US" b="0">
              <a:latin typeface="Century Gothic" panose="020B0502020202020204"/>
            </a:rPr>
            <a:t> </a:t>
          </a:r>
          <a:r>
            <a:rPr lang="en-US" b="0" err="1">
              <a:latin typeface="Century Gothic" panose="020B0502020202020204"/>
            </a:rPr>
            <a:t>Εκκλησί</a:t>
          </a:r>
          <a:r>
            <a:rPr lang="en-US" b="0">
              <a:latin typeface="Century Gothic" panose="020B0502020202020204"/>
            </a:rPr>
            <a:t>ας </a:t>
          </a:r>
          <a:r>
            <a:rPr lang="en-US" b="0" err="1">
              <a:latin typeface="Century Gothic" panose="020B0502020202020204"/>
            </a:rPr>
            <a:t>στη</a:t>
          </a:r>
          <a:r>
            <a:rPr lang="en-US" b="0">
              <a:latin typeface="Century Gothic" panose="020B0502020202020204"/>
            </a:rPr>
            <a:t> </a:t>
          </a:r>
          <a:r>
            <a:rPr lang="en-US" b="0" err="1">
              <a:latin typeface="Century Gothic" panose="020B0502020202020204"/>
            </a:rPr>
            <a:t>διά</a:t>
          </a:r>
          <a:r>
            <a:rPr lang="en-US" b="0">
              <a:latin typeface="Century Gothic" panose="020B0502020202020204"/>
            </a:rPr>
            <a:t>πλα</a:t>
          </a:r>
          <a:r>
            <a:rPr lang="en-US" b="0" err="1">
              <a:latin typeface="Century Gothic" panose="020B0502020202020204"/>
            </a:rPr>
            <a:t>ση</a:t>
          </a:r>
          <a:r>
            <a:rPr lang="en-US" b="0">
              <a:latin typeface="Century Gothic" panose="020B0502020202020204"/>
            </a:rPr>
            <a:t> </a:t>
          </a:r>
          <a:r>
            <a:rPr lang="en-US" b="0" err="1">
              <a:latin typeface="Century Gothic" panose="020B0502020202020204"/>
            </a:rPr>
            <a:t>της</a:t>
          </a:r>
          <a:r>
            <a:rPr lang="en-US" b="0">
              <a:latin typeface="Century Gothic" panose="020B0502020202020204"/>
            </a:rPr>
            <a:t> </a:t>
          </a:r>
          <a:r>
            <a:rPr lang="en-US" b="0" err="1">
              <a:latin typeface="Century Gothic" panose="020B0502020202020204"/>
            </a:rPr>
            <a:t>θρησκευτικής</a:t>
          </a:r>
          <a:r>
            <a:rPr lang="en-US" b="0">
              <a:latin typeface="Century Gothic" panose="020B0502020202020204"/>
            </a:rPr>
            <a:t> </a:t>
          </a:r>
          <a:r>
            <a:rPr lang="en-US" b="0" err="1">
              <a:latin typeface="Century Gothic" panose="020B0502020202020204"/>
            </a:rPr>
            <a:t>συνείδησης</a:t>
          </a:r>
          <a:r>
            <a:rPr lang="en-US" b="0">
              <a:latin typeface="Century Gothic" panose="020B0502020202020204"/>
            </a:rPr>
            <a:t> </a:t>
          </a:r>
          <a:r>
            <a:rPr lang="en-US" b="0" err="1">
              <a:latin typeface="Century Gothic" panose="020B0502020202020204"/>
            </a:rPr>
            <a:t>των</a:t>
          </a:r>
          <a:r>
            <a:rPr lang="en-US" b="0">
              <a:latin typeface="Century Gothic" panose="020B0502020202020204"/>
            </a:rPr>
            <a:t> μα</a:t>
          </a:r>
          <a:r>
            <a:rPr lang="en-US" b="0" err="1">
              <a:latin typeface="Century Gothic" panose="020B0502020202020204"/>
            </a:rPr>
            <a:t>θητών</a:t>
          </a:r>
          <a:r>
            <a:rPr lang="en-US" b="0">
              <a:latin typeface="Century Gothic" panose="020B0502020202020204"/>
            </a:rPr>
            <a:t>, </a:t>
          </a:r>
          <a:r>
            <a:rPr lang="en-US" b="0" err="1">
              <a:latin typeface="Century Gothic" panose="020B0502020202020204"/>
            </a:rPr>
            <a:t>με</a:t>
          </a:r>
          <a:r>
            <a:rPr lang="en-US" b="0">
              <a:latin typeface="Century Gothic" panose="020B0502020202020204"/>
            </a:rPr>
            <a:t> </a:t>
          </a:r>
          <a:r>
            <a:rPr lang="en-US" b="0" err="1">
              <a:latin typeface="Century Gothic" panose="020B0502020202020204"/>
            </a:rPr>
            <a:t>τη</a:t>
          </a:r>
          <a:r>
            <a:rPr lang="en-US" b="0">
              <a:latin typeface="Century Gothic" panose="020B0502020202020204"/>
            </a:rPr>
            <a:t> </a:t>
          </a:r>
          <a:r>
            <a:rPr lang="en-US" b="0" err="1">
              <a:latin typeface="Century Gothic" panose="020B0502020202020204"/>
            </a:rPr>
            <a:t>δι</a:t>
          </a:r>
          <a:r>
            <a:rPr lang="en-US" b="0">
              <a:latin typeface="Century Gothic" panose="020B0502020202020204"/>
            </a:rPr>
            <a:t>α</a:t>
          </a:r>
          <a:r>
            <a:rPr lang="en-US" b="0" err="1">
              <a:latin typeface="Century Gothic" panose="020B0502020202020204"/>
            </a:rPr>
            <a:t>τήρηση</a:t>
          </a:r>
          <a:r>
            <a:rPr lang="en-US" b="0">
              <a:latin typeface="Century Gothic" panose="020B0502020202020204"/>
            </a:rPr>
            <a:t> </a:t>
          </a:r>
          <a:r>
            <a:rPr lang="en-US" b="0" err="1">
              <a:latin typeface="Century Gothic" panose="020B0502020202020204"/>
            </a:rPr>
            <a:t>της</a:t>
          </a:r>
          <a:r>
            <a:rPr lang="en-US" b="0">
              <a:latin typeface="Century Gothic" panose="020B0502020202020204"/>
            </a:rPr>
            <a:t> </a:t>
          </a:r>
          <a:r>
            <a:rPr lang="en-US" b="0" err="1">
              <a:latin typeface="Century Gothic" panose="020B0502020202020204"/>
            </a:rPr>
            <a:t>διδ</a:t>
          </a:r>
          <a:r>
            <a:rPr lang="en-US" b="0">
              <a:latin typeface="Century Gothic" panose="020B0502020202020204"/>
            </a:rPr>
            <a:t>α</a:t>
          </a:r>
          <a:r>
            <a:rPr lang="en-US" b="0" err="1">
              <a:latin typeface="Century Gothic" panose="020B0502020202020204"/>
            </a:rPr>
            <a:t>σκ</a:t>
          </a:r>
          <a:r>
            <a:rPr lang="en-US" b="0">
              <a:latin typeface="Century Gothic" panose="020B0502020202020204"/>
            </a:rPr>
            <a:t>α</a:t>
          </a:r>
          <a:r>
            <a:rPr lang="en-US" b="0" err="1">
              <a:latin typeface="Century Gothic" panose="020B0502020202020204"/>
            </a:rPr>
            <a:t>λί</a:t>
          </a:r>
          <a:r>
            <a:rPr lang="en-US" b="0">
              <a:latin typeface="Century Gothic" panose="020B0502020202020204"/>
            </a:rPr>
            <a:t>ας </a:t>
          </a:r>
          <a:r>
            <a:rPr lang="en-US" b="0" err="1">
              <a:latin typeface="Century Gothic" panose="020B0502020202020204"/>
            </a:rPr>
            <a:t>του</a:t>
          </a:r>
          <a:r>
            <a:rPr lang="en-US" b="0">
              <a:latin typeface="Century Gothic" panose="020B0502020202020204"/>
            </a:rPr>
            <a:t> </a:t>
          </a:r>
          <a:r>
            <a:rPr lang="en-US" b="0" err="1">
              <a:latin typeface="Century Gothic" panose="020B0502020202020204"/>
            </a:rPr>
            <a:t>μ.τ.Θ</a:t>
          </a:r>
          <a:r>
            <a:rPr lang="en-US" b="0">
              <a:latin typeface="Century Gothic" panose="020B0502020202020204"/>
            </a:rPr>
            <a:t> </a:t>
          </a:r>
          <a:r>
            <a:rPr lang="en-US" b="0" err="1">
              <a:latin typeface="Century Gothic" panose="020B0502020202020204"/>
            </a:rPr>
            <a:t>ως</a:t>
          </a:r>
          <a:r>
            <a:rPr lang="en-US" b="0">
              <a:latin typeface="Century Gothic" panose="020B0502020202020204"/>
            </a:rPr>
            <a:t> </a:t>
          </a:r>
          <a:r>
            <a:rPr lang="en-US" b="0" err="1">
              <a:latin typeface="Century Gothic" panose="020B0502020202020204"/>
            </a:rPr>
            <a:t>έχει</a:t>
          </a:r>
          <a:r>
            <a:rPr lang="en-US" b="0">
              <a:latin typeface="Century Gothic" panose="020B0502020202020204"/>
            </a:rPr>
            <a:t>. Επ</a:t>
          </a:r>
          <a:r>
            <a:rPr lang="en-US" b="0" err="1">
              <a:latin typeface="Century Gothic" panose="020B0502020202020204"/>
            </a:rPr>
            <a:t>ικ</a:t>
          </a:r>
          <a:r>
            <a:rPr lang="en-US" b="0">
              <a:latin typeface="Century Gothic" panose="020B0502020202020204"/>
            </a:rPr>
            <a:t>α</a:t>
          </a:r>
          <a:r>
            <a:rPr lang="en-US" b="0" err="1">
              <a:latin typeface="Century Gothic" panose="020B0502020202020204"/>
            </a:rPr>
            <a:t>λείτ</a:t>
          </a:r>
          <a:r>
            <a:rPr lang="en-US" b="0">
              <a:latin typeface="Century Gothic" panose="020B0502020202020204"/>
            </a:rPr>
            <a:t>αι </a:t>
          </a:r>
          <a:r>
            <a:rPr lang="en-US" b="0" err="1">
              <a:latin typeface="Century Gothic" panose="020B0502020202020204"/>
            </a:rPr>
            <a:t>το</a:t>
          </a:r>
          <a:r>
            <a:rPr lang="en-US" b="0">
              <a:latin typeface="Century Gothic" panose="020B0502020202020204"/>
            </a:rPr>
            <a:t> </a:t>
          </a:r>
          <a:r>
            <a:rPr lang="en-US" b="0" err="1">
              <a:latin typeface="Century Gothic" panose="020B0502020202020204"/>
            </a:rPr>
            <a:t>άρθρο</a:t>
          </a:r>
          <a:r>
            <a:rPr lang="en-US" b="0">
              <a:latin typeface="Century Gothic" panose="020B0502020202020204"/>
            </a:rPr>
            <a:t> 9 </a:t>
          </a:r>
          <a:r>
            <a:rPr lang="en-US" b="0" err="1">
              <a:latin typeface="Century Gothic" panose="020B0502020202020204"/>
            </a:rPr>
            <a:t>σύμφων</a:t>
          </a:r>
          <a:r>
            <a:rPr lang="en-US" b="0">
              <a:latin typeface="Century Gothic" panose="020B0502020202020204"/>
            </a:rPr>
            <a:t>α </a:t>
          </a:r>
          <a:r>
            <a:rPr lang="en-US" b="0" err="1">
              <a:latin typeface="Century Gothic" panose="020B0502020202020204"/>
            </a:rPr>
            <a:t>με</a:t>
          </a:r>
          <a:r>
            <a:rPr lang="en-US" b="0">
              <a:latin typeface="Century Gothic" panose="020B0502020202020204"/>
            </a:rPr>
            <a:t> </a:t>
          </a:r>
          <a:r>
            <a:rPr lang="en-US" b="0" err="1">
              <a:latin typeface="Century Gothic" panose="020B0502020202020204"/>
            </a:rPr>
            <a:t>το</a:t>
          </a:r>
          <a:r>
            <a:rPr lang="en-US" b="0">
              <a:latin typeface="Century Gothic" panose="020B0502020202020204"/>
            </a:rPr>
            <a:t> οπ</a:t>
          </a:r>
          <a:r>
            <a:rPr lang="en-US" b="0" err="1">
              <a:latin typeface="Century Gothic" panose="020B0502020202020204"/>
            </a:rPr>
            <a:t>οίο</a:t>
          </a:r>
          <a:r>
            <a:rPr lang="en-US" b="0">
              <a:latin typeface="Century Gothic" panose="020B0502020202020204"/>
            </a:rPr>
            <a:t> υπ</a:t>
          </a:r>
          <a:r>
            <a:rPr lang="en-US" b="0" err="1">
              <a:latin typeface="Century Gothic" panose="020B0502020202020204"/>
            </a:rPr>
            <a:t>άρχει</a:t>
          </a:r>
          <a:r>
            <a:rPr lang="en-US" b="0">
              <a:latin typeface="Century Gothic" panose="020B0502020202020204"/>
            </a:rPr>
            <a:t> σα</a:t>
          </a:r>
          <a:r>
            <a:rPr lang="en-US" b="0" err="1">
              <a:latin typeface="Century Gothic" panose="020B0502020202020204"/>
            </a:rPr>
            <a:t>φής</a:t>
          </a:r>
          <a:r>
            <a:rPr lang="en-US" b="0">
              <a:latin typeface="Century Gothic" panose="020B0502020202020204"/>
            </a:rPr>
            <a:t>  υπ</a:t>
          </a:r>
          <a:r>
            <a:rPr lang="en-US" b="0" err="1">
              <a:latin typeface="Century Gothic" panose="020B0502020202020204"/>
            </a:rPr>
            <a:t>οχρέωση</a:t>
          </a:r>
          <a:r>
            <a:rPr lang="en-US" b="0">
              <a:latin typeface="Century Gothic" panose="020B0502020202020204"/>
            </a:rPr>
            <a:t> </a:t>
          </a:r>
          <a:r>
            <a:rPr lang="en-US" b="0" err="1">
              <a:latin typeface="Century Gothic" panose="020B0502020202020204"/>
            </a:rPr>
            <a:t>γι</a:t>
          </a:r>
          <a:r>
            <a:rPr lang="en-US" b="0">
              <a:latin typeface="Century Gothic" panose="020B0502020202020204"/>
            </a:rPr>
            <a:t>α </a:t>
          </a:r>
          <a:r>
            <a:rPr lang="en-US" b="0" err="1">
              <a:latin typeface="Century Gothic" panose="020B0502020202020204"/>
            </a:rPr>
            <a:t>την</a:t>
          </a:r>
          <a:r>
            <a:rPr lang="en-US" b="0">
              <a:latin typeface="Century Gothic" panose="020B0502020202020204"/>
            </a:rPr>
            <a:t> </a:t>
          </a:r>
          <a:r>
            <a:rPr lang="en-US" b="0" err="1">
              <a:latin typeface="Century Gothic" panose="020B0502020202020204"/>
            </a:rPr>
            <a:t>εφ</a:t>
          </a:r>
          <a:r>
            <a:rPr lang="en-US" b="0">
              <a:latin typeface="Century Gothic" panose="020B0502020202020204"/>
            </a:rPr>
            <a:t>α</a:t>
          </a:r>
          <a:r>
            <a:rPr lang="en-US" b="0" err="1">
              <a:latin typeface="Century Gothic" panose="020B0502020202020204"/>
            </a:rPr>
            <a:t>ρμογή</a:t>
          </a:r>
          <a:r>
            <a:rPr lang="en-US" b="0">
              <a:latin typeface="Century Gothic" panose="020B0502020202020204"/>
            </a:rPr>
            <a:t> </a:t>
          </a:r>
          <a:r>
            <a:rPr lang="en-US" b="0" err="1">
              <a:latin typeface="Century Gothic" panose="020B0502020202020204"/>
            </a:rPr>
            <a:t>των</a:t>
          </a:r>
          <a:r>
            <a:rPr lang="en-US" b="0">
              <a:latin typeface="Century Gothic" panose="020B0502020202020204"/>
            </a:rPr>
            <a:t> π</a:t>
          </a:r>
          <a:r>
            <a:rPr lang="en-US" b="0" err="1">
              <a:latin typeface="Century Gothic" panose="020B0502020202020204"/>
            </a:rPr>
            <a:t>ρογρ</a:t>
          </a:r>
          <a:r>
            <a:rPr lang="en-US" b="0">
              <a:latin typeface="Century Gothic" panose="020B0502020202020204"/>
            </a:rPr>
            <a:t>α</a:t>
          </a:r>
          <a:r>
            <a:rPr lang="en-US" b="0" err="1">
              <a:latin typeface="Century Gothic" panose="020B0502020202020204"/>
            </a:rPr>
            <a:t>μμάτων</a:t>
          </a:r>
          <a:r>
            <a:rPr lang="en-US" b="0">
              <a:latin typeface="Century Gothic" panose="020B0502020202020204"/>
            </a:rPr>
            <a:t> σπ</a:t>
          </a:r>
          <a:r>
            <a:rPr lang="en-US" b="0" err="1">
              <a:latin typeface="Century Gothic" panose="020B0502020202020204"/>
            </a:rPr>
            <a:t>ουδών</a:t>
          </a:r>
          <a:r>
            <a:rPr lang="en-US" b="0">
              <a:latin typeface="Century Gothic" panose="020B0502020202020204"/>
            </a:rPr>
            <a:t>. Επ</a:t>
          </a:r>
          <a:r>
            <a:rPr lang="en-US" b="0" err="1">
              <a:latin typeface="Century Gothic" panose="020B0502020202020204"/>
            </a:rPr>
            <a:t>ίκληση</a:t>
          </a:r>
          <a:r>
            <a:rPr lang="en-US" b="0">
              <a:latin typeface="Century Gothic" panose="020B0502020202020204"/>
            </a:rPr>
            <a:t> </a:t>
          </a:r>
          <a:r>
            <a:rPr lang="en-US" b="0" err="1">
              <a:latin typeface="Century Gothic" panose="020B0502020202020204"/>
            </a:rPr>
            <a:t>των</a:t>
          </a:r>
          <a:r>
            <a:rPr lang="en-US" b="0">
              <a:latin typeface="Century Gothic" panose="020B0502020202020204"/>
            </a:rPr>
            <a:t> </a:t>
          </a:r>
          <a:r>
            <a:rPr lang="en-US" b="0" err="1">
              <a:latin typeface="Century Gothic" panose="020B0502020202020204"/>
            </a:rPr>
            <a:t>άρθρων</a:t>
          </a:r>
          <a:r>
            <a:rPr lang="en-US" b="0">
              <a:latin typeface="Century Gothic" panose="020B0502020202020204"/>
            </a:rPr>
            <a:t>  3,2,5, 14,16,21 </a:t>
          </a:r>
          <a:r>
            <a:rPr lang="en-US" b="0" err="1">
              <a:latin typeface="Century Gothic" panose="020B0502020202020204"/>
            </a:rPr>
            <a:t>του</a:t>
          </a:r>
          <a:r>
            <a:rPr lang="en-US" b="0">
              <a:latin typeface="Century Gothic" panose="020B0502020202020204"/>
            </a:rPr>
            <a:t> </a:t>
          </a:r>
          <a:r>
            <a:rPr lang="en-US" b="0" err="1">
              <a:latin typeface="Century Gothic" panose="020B0502020202020204"/>
            </a:rPr>
            <a:t>Συντάγμ</a:t>
          </a:r>
          <a:r>
            <a:rPr lang="en-US" b="0">
              <a:latin typeface="Century Gothic" panose="020B0502020202020204"/>
            </a:rPr>
            <a:t>α</a:t>
          </a:r>
          <a:r>
            <a:rPr lang="en-US" b="0" err="1">
              <a:latin typeface="Century Gothic" panose="020B0502020202020204"/>
            </a:rPr>
            <a:t>τος</a:t>
          </a:r>
          <a:r>
            <a:rPr lang="en-US" b="0">
              <a:latin typeface="Century Gothic" panose="020B0502020202020204"/>
            </a:rPr>
            <a:t> </a:t>
          </a:r>
          <a:r>
            <a:rPr lang="en-US" b="0" err="1">
              <a:latin typeface="Century Gothic" panose="020B0502020202020204"/>
            </a:rPr>
            <a:t>στ</a:t>
          </a:r>
          <a:r>
            <a:rPr lang="en-US" b="0">
              <a:latin typeface="Century Gothic" panose="020B0502020202020204"/>
            </a:rPr>
            <a:t>α οπ</a:t>
          </a:r>
          <a:r>
            <a:rPr lang="en-US" b="0" err="1">
              <a:latin typeface="Century Gothic" panose="020B0502020202020204"/>
            </a:rPr>
            <a:t>οί</a:t>
          </a:r>
          <a:r>
            <a:rPr lang="en-US" b="0">
              <a:latin typeface="Century Gothic" panose="020B0502020202020204"/>
            </a:rPr>
            <a:t>α </a:t>
          </a:r>
          <a:r>
            <a:rPr lang="en-US" b="0" err="1">
              <a:latin typeface="Century Gothic" panose="020B0502020202020204"/>
            </a:rPr>
            <a:t>ορίζετ</a:t>
          </a:r>
          <a:r>
            <a:rPr lang="en-US" b="0">
              <a:latin typeface="Century Gothic" panose="020B0502020202020204"/>
            </a:rPr>
            <a:t>αι , </a:t>
          </a:r>
          <a:r>
            <a:rPr lang="en-US" b="0" err="1">
              <a:latin typeface="Century Gothic" panose="020B0502020202020204"/>
            </a:rPr>
            <a:t>εκτώς</a:t>
          </a:r>
          <a:r>
            <a:rPr lang="en-US" b="0">
              <a:latin typeface="Century Gothic" panose="020B0502020202020204"/>
            </a:rPr>
            <a:t> </a:t>
          </a:r>
          <a:r>
            <a:rPr lang="en-US" b="0" err="1">
              <a:latin typeface="Century Gothic" panose="020B0502020202020204"/>
            </a:rPr>
            <a:t>άλλων</a:t>
          </a:r>
          <a:r>
            <a:rPr lang="en-US" b="0">
              <a:latin typeface="Century Gothic" panose="020B0502020202020204"/>
            </a:rPr>
            <a:t>, ο α</a:t>
          </a:r>
          <a:r>
            <a:rPr lang="en-US" b="0" err="1">
              <a:latin typeface="Century Gothic" panose="020B0502020202020204"/>
            </a:rPr>
            <a:t>δι</a:t>
          </a:r>
          <a:r>
            <a:rPr lang="en-US" b="0">
              <a:latin typeface="Century Gothic" panose="020B0502020202020204"/>
            </a:rPr>
            <a:t>α</a:t>
          </a:r>
          <a:r>
            <a:rPr lang="en-US" b="0" err="1">
              <a:latin typeface="Century Gothic" panose="020B0502020202020204"/>
            </a:rPr>
            <a:t>μφισ</a:t>
          </a:r>
          <a:r>
            <a:rPr lang="en-US" b="0">
              <a:latin typeface="Century Gothic" panose="020B0502020202020204"/>
            </a:rPr>
            <a:t>β</a:t>
          </a:r>
          <a:r>
            <a:rPr lang="en-US" b="0" err="1">
              <a:latin typeface="Century Gothic" panose="020B0502020202020204"/>
            </a:rPr>
            <a:t>ήτητος</a:t>
          </a:r>
          <a:r>
            <a:rPr lang="en-US" b="0">
              <a:latin typeface="Century Gothic" panose="020B0502020202020204"/>
            </a:rPr>
            <a:t> π</a:t>
          </a:r>
          <a:r>
            <a:rPr lang="en-US" b="0" err="1">
              <a:latin typeface="Century Gothic" panose="020B0502020202020204"/>
            </a:rPr>
            <a:t>λειοψηφικός</a:t>
          </a:r>
          <a:r>
            <a:rPr lang="en-US" b="0">
              <a:latin typeface="Century Gothic" panose="020B0502020202020204"/>
            </a:rPr>
            <a:t> χαρα</a:t>
          </a:r>
          <a:r>
            <a:rPr lang="en-US" b="0" err="1">
              <a:latin typeface="Century Gothic" panose="020B0502020202020204"/>
            </a:rPr>
            <a:t>κτήρ</a:t>
          </a:r>
          <a:r>
            <a:rPr lang="en-US" b="0">
              <a:latin typeface="Century Gothic" panose="020B0502020202020204"/>
            </a:rPr>
            <a:t>ας </a:t>
          </a:r>
          <a:r>
            <a:rPr lang="en-US" b="0" err="1">
              <a:latin typeface="Century Gothic" panose="020B0502020202020204"/>
            </a:rPr>
            <a:t>του</a:t>
          </a:r>
          <a:r>
            <a:rPr lang="en-US" b="0">
              <a:latin typeface="Century Gothic" panose="020B0502020202020204"/>
            </a:rPr>
            <a:t> </a:t>
          </a:r>
          <a:r>
            <a:rPr lang="en-US" b="0" err="1">
              <a:latin typeface="Century Gothic" panose="020B0502020202020204"/>
            </a:rPr>
            <a:t>χριστι</a:t>
          </a:r>
          <a:r>
            <a:rPr lang="en-US" b="0">
              <a:latin typeface="Century Gothic" panose="020B0502020202020204"/>
            </a:rPr>
            <a:t>α</a:t>
          </a:r>
          <a:r>
            <a:rPr lang="en-US" b="0" err="1">
              <a:latin typeface="Century Gothic" panose="020B0502020202020204"/>
            </a:rPr>
            <a:t>νικού</a:t>
          </a:r>
          <a:r>
            <a:rPr lang="en-US" b="0">
              <a:latin typeface="Century Gothic" panose="020B0502020202020204"/>
            </a:rPr>
            <a:t> </a:t>
          </a:r>
          <a:r>
            <a:rPr lang="en-US" b="0" err="1">
              <a:latin typeface="Century Gothic" panose="020B0502020202020204"/>
            </a:rPr>
            <a:t>ορθόδοξου</a:t>
          </a:r>
          <a:r>
            <a:rPr lang="en-US" b="0">
              <a:latin typeface="Century Gothic" panose="020B0502020202020204"/>
            </a:rPr>
            <a:t> </a:t>
          </a:r>
          <a:r>
            <a:rPr lang="en-US" b="0" err="1">
              <a:latin typeface="Century Gothic" panose="020B0502020202020204"/>
            </a:rPr>
            <a:t>δόγμ</a:t>
          </a:r>
          <a:r>
            <a:rPr lang="en-US" b="0">
              <a:latin typeface="Century Gothic" panose="020B0502020202020204"/>
            </a:rPr>
            <a:t>α</a:t>
          </a:r>
          <a:r>
            <a:rPr lang="en-US" b="0" err="1">
              <a:latin typeface="Century Gothic" panose="020B0502020202020204"/>
            </a:rPr>
            <a:t>τος</a:t>
          </a:r>
          <a:r>
            <a:rPr lang="en-US" b="0">
              <a:latin typeface="Century Gothic" panose="020B0502020202020204"/>
            </a:rPr>
            <a:t>. </a:t>
          </a:r>
          <a:r>
            <a:rPr lang="en-US" b="0" err="1">
              <a:latin typeface="Century Gothic" panose="020B0502020202020204"/>
            </a:rPr>
            <a:t>Προ</a:t>
          </a:r>
          <a:r>
            <a:rPr lang="en-US" b="0">
              <a:latin typeface="Century Gothic" panose="020B0502020202020204"/>
            </a:rPr>
            <a:t>β</a:t>
          </a:r>
          <a:r>
            <a:rPr lang="en-US" b="0" err="1">
              <a:latin typeface="Century Gothic" panose="020B0502020202020204"/>
            </a:rPr>
            <a:t>άλλετ</a:t>
          </a:r>
          <a:r>
            <a:rPr lang="en-US" b="0">
              <a:latin typeface="Century Gothic" panose="020B0502020202020204"/>
            </a:rPr>
            <a:t>αι ο </a:t>
          </a:r>
          <a:r>
            <a:rPr lang="en-US" b="0" err="1">
              <a:latin typeface="Century Gothic" panose="020B0502020202020204"/>
            </a:rPr>
            <a:t>ιστορικός</a:t>
          </a:r>
          <a:r>
            <a:rPr lang="en-US" b="0">
              <a:latin typeface="Century Gothic" panose="020B0502020202020204"/>
            </a:rPr>
            <a:t> </a:t>
          </a:r>
          <a:r>
            <a:rPr lang="en-US" b="0" err="1">
              <a:latin typeface="Century Gothic" panose="020B0502020202020204"/>
            </a:rPr>
            <a:t>ρόλος</a:t>
          </a:r>
          <a:r>
            <a:rPr lang="en-US" b="0">
              <a:latin typeface="Century Gothic" panose="020B0502020202020204"/>
            </a:rPr>
            <a:t> </a:t>
          </a:r>
          <a:r>
            <a:rPr lang="en-US" b="0" err="1">
              <a:latin typeface="Century Gothic" panose="020B0502020202020204"/>
            </a:rPr>
            <a:t>της</a:t>
          </a:r>
          <a:r>
            <a:rPr lang="en-US" b="0">
              <a:latin typeface="Century Gothic" panose="020B0502020202020204"/>
            </a:rPr>
            <a:t> </a:t>
          </a:r>
          <a:r>
            <a:rPr lang="en-US" b="0" err="1">
              <a:latin typeface="Century Gothic" panose="020B0502020202020204"/>
            </a:rPr>
            <a:t>εκκλησί</a:t>
          </a:r>
          <a:r>
            <a:rPr lang="en-US" b="0">
              <a:latin typeface="Century Gothic" panose="020B0502020202020204"/>
            </a:rPr>
            <a:t>ας </a:t>
          </a:r>
          <a:r>
            <a:rPr lang="en-US" b="0" err="1">
              <a:latin typeface="Century Gothic" panose="020B0502020202020204"/>
            </a:rPr>
            <a:t>στη</a:t>
          </a:r>
          <a:r>
            <a:rPr lang="en-US" b="0">
              <a:latin typeface="Century Gothic" panose="020B0502020202020204"/>
            </a:rPr>
            <a:t> </a:t>
          </a:r>
          <a:r>
            <a:rPr lang="en-US" b="0" err="1">
              <a:latin typeface="Century Gothic" panose="020B0502020202020204"/>
            </a:rPr>
            <a:t>χάρ</a:t>
          </a:r>
          <a:r>
            <a:rPr lang="en-US" b="0">
              <a:latin typeface="Century Gothic" panose="020B0502020202020204"/>
            </a:rPr>
            <a:t>α</a:t>
          </a:r>
          <a:r>
            <a:rPr lang="en-US" b="0" err="1">
              <a:latin typeface="Century Gothic" panose="020B0502020202020204"/>
            </a:rPr>
            <a:t>ξη</a:t>
          </a:r>
          <a:r>
            <a:rPr lang="en-US" b="0">
              <a:latin typeface="Century Gothic" panose="020B0502020202020204"/>
            </a:rPr>
            <a:t> </a:t>
          </a:r>
          <a:r>
            <a:rPr lang="en-US" b="0" err="1">
              <a:latin typeface="Century Gothic" panose="020B0502020202020204"/>
            </a:rPr>
            <a:t>της</a:t>
          </a:r>
          <a:r>
            <a:rPr lang="en-US" b="0">
              <a:latin typeface="Century Gothic" panose="020B0502020202020204"/>
            </a:rPr>
            <a:t> π</a:t>
          </a:r>
          <a:r>
            <a:rPr lang="en-US" b="0" err="1">
              <a:latin typeface="Century Gothic" panose="020B0502020202020204"/>
            </a:rPr>
            <a:t>ορεί</a:t>
          </a:r>
          <a:r>
            <a:rPr lang="en-US" b="0">
              <a:latin typeface="Century Gothic" panose="020B0502020202020204"/>
            </a:rPr>
            <a:t>ας </a:t>
          </a:r>
          <a:r>
            <a:rPr lang="en-US" b="0" err="1">
              <a:latin typeface="Century Gothic" panose="020B0502020202020204"/>
            </a:rPr>
            <a:t>του</a:t>
          </a:r>
          <a:r>
            <a:rPr lang="en-US" b="0">
              <a:latin typeface="Century Gothic" panose="020B0502020202020204"/>
            </a:rPr>
            <a:t> </a:t>
          </a:r>
          <a:r>
            <a:rPr lang="en-US" b="0" err="1">
              <a:latin typeface="Century Gothic" panose="020B0502020202020204"/>
            </a:rPr>
            <a:t>Ελληνισμού</a:t>
          </a:r>
          <a:r>
            <a:rPr lang="en-US" b="0">
              <a:latin typeface="Century Gothic" panose="020B0502020202020204"/>
            </a:rPr>
            <a:t> και </a:t>
          </a:r>
          <a:r>
            <a:rPr lang="en-US" b="0" err="1">
              <a:latin typeface="Century Gothic" panose="020B0502020202020204"/>
            </a:rPr>
            <a:t>στη</a:t>
          </a:r>
          <a:r>
            <a:rPr lang="en-US" b="0">
              <a:latin typeface="Century Gothic" panose="020B0502020202020204"/>
            </a:rPr>
            <a:t> </a:t>
          </a:r>
          <a:r>
            <a:rPr lang="en-US" b="0" err="1">
              <a:latin typeface="Century Gothic" panose="020B0502020202020204"/>
            </a:rPr>
            <a:t>δημιουργί</a:t>
          </a:r>
          <a:r>
            <a:rPr lang="en-US" b="0">
              <a:latin typeface="Century Gothic" panose="020B0502020202020204"/>
            </a:rPr>
            <a:t>α </a:t>
          </a:r>
          <a:r>
            <a:rPr lang="en-US" b="0" err="1">
              <a:latin typeface="Century Gothic" panose="020B0502020202020204"/>
            </a:rPr>
            <a:t>εθνικής</a:t>
          </a:r>
          <a:r>
            <a:rPr lang="en-US" b="0">
              <a:latin typeface="Century Gothic" panose="020B0502020202020204"/>
            </a:rPr>
            <a:t> </a:t>
          </a:r>
          <a:r>
            <a:rPr lang="en-US" b="0" err="1">
              <a:latin typeface="Century Gothic" panose="020B0502020202020204"/>
            </a:rPr>
            <a:t>συνείδησης</a:t>
          </a:r>
          <a:r>
            <a:rPr lang="en-US" b="0">
              <a:latin typeface="Century Gothic" panose="020B0502020202020204"/>
            </a:rPr>
            <a:t>. </a:t>
          </a:r>
          <a:r>
            <a:rPr lang="en-US" b="0" err="1">
              <a:latin typeface="Century Gothic" panose="020B0502020202020204"/>
            </a:rPr>
            <a:t>Αν</a:t>
          </a:r>
          <a:r>
            <a:rPr lang="en-US" b="0">
              <a:latin typeface="Century Gothic" panose="020B0502020202020204"/>
            </a:rPr>
            <a:t>α</a:t>
          </a:r>
          <a:r>
            <a:rPr lang="en-US" b="0" err="1">
              <a:latin typeface="Century Gothic" panose="020B0502020202020204"/>
            </a:rPr>
            <a:t>φορά</a:t>
          </a:r>
          <a:r>
            <a:rPr lang="en-US" b="0">
              <a:latin typeface="Century Gothic" panose="020B0502020202020204"/>
            </a:rPr>
            <a:t> </a:t>
          </a:r>
          <a:r>
            <a:rPr lang="en-US" b="0" err="1">
              <a:latin typeface="Century Gothic" panose="020B0502020202020204"/>
            </a:rPr>
            <a:t>στο</a:t>
          </a:r>
          <a:r>
            <a:rPr lang="en-US" b="0">
              <a:latin typeface="Century Gothic" panose="020B0502020202020204"/>
            </a:rPr>
            <a:t> αρθ.9 </a:t>
          </a:r>
          <a:r>
            <a:rPr lang="en-US" b="0" err="1">
              <a:latin typeface="Century Gothic" panose="020B0502020202020204"/>
            </a:rPr>
            <a:t>της</a:t>
          </a:r>
          <a:r>
            <a:rPr lang="en-US" b="0">
              <a:latin typeface="Century Gothic" panose="020B0502020202020204"/>
            </a:rPr>
            <a:t> Ε.Σ.Δ.Α ''</a:t>
          </a:r>
          <a:r>
            <a:rPr lang="en-US" b="0" err="1">
              <a:latin typeface="Century Gothic" panose="020B0502020202020204"/>
            </a:rPr>
            <a:t>γι</a:t>
          </a:r>
          <a:r>
            <a:rPr lang="en-US" b="0">
              <a:latin typeface="Century Gothic" panose="020B0502020202020204"/>
            </a:rPr>
            <a:t>α </a:t>
          </a:r>
          <a:r>
            <a:rPr lang="en-US" b="0" err="1">
              <a:latin typeface="Century Gothic" panose="020B0502020202020204"/>
            </a:rPr>
            <a:t>την</a:t>
          </a:r>
          <a:r>
            <a:rPr lang="en-US" b="0">
              <a:latin typeface="Century Gothic" panose="020B0502020202020204"/>
            </a:rPr>
            <a:t> π</a:t>
          </a:r>
          <a:r>
            <a:rPr lang="en-US" b="0" err="1">
              <a:latin typeface="Century Gothic" panose="020B0502020202020204"/>
            </a:rPr>
            <a:t>ροάσ</a:t>
          </a:r>
          <a:r>
            <a:rPr lang="en-US" b="0">
              <a:latin typeface="Century Gothic" panose="020B0502020202020204"/>
            </a:rPr>
            <a:t>π</a:t>
          </a:r>
          <a:r>
            <a:rPr lang="en-US" b="0" err="1">
              <a:latin typeface="Century Gothic" panose="020B0502020202020204"/>
            </a:rPr>
            <a:t>ιση</a:t>
          </a:r>
          <a:r>
            <a:rPr lang="en-US" b="0">
              <a:latin typeface="Century Gothic" panose="020B0502020202020204"/>
            </a:rPr>
            <a:t>  </a:t>
          </a:r>
          <a:r>
            <a:rPr lang="en-US" b="0" err="1">
              <a:latin typeface="Century Gothic" panose="020B0502020202020204"/>
            </a:rPr>
            <a:t>των</a:t>
          </a:r>
          <a:r>
            <a:rPr lang="en-US" b="0">
              <a:latin typeface="Century Gothic" panose="020B0502020202020204"/>
            </a:rPr>
            <a:t> </a:t>
          </a:r>
          <a:r>
            <a:rPr lang="en-US" b="0" err="1">
              <a:latin typeface="Century Gothic" panose="020B0502020202020204"/>
            </a:rPr>
            <a:t>δικ</a:t>
          </a:r>
          <a:r>
            <a:rPr lang="en-US" b="0">
              <a:latin typeface="Century Gothic" panose="020B0502020202020204"/>
            </a:rPr>
            <a:t>α</a:t>
          </a:r>
          <a:r>
            <a:rPr lang="en-US" b="0" err="1">
              <a:latin typeface="Century Gothic" panose="020B0502020202020204"/>
            </a:rPr>
            <a:t>ιωμάτων</a:t>
          </a:r>
          <a:r>
            <a:rPr lang="en-US" b="0">
              <a:latin typeface="Century Gothic" panose="020B0502020202020204"/>
            </a:rPr>
            <a:t> </a:t>
          </a:r>
          <a:r>
            <a:rPr lang="en-US" b="0" err="1">
              <a:latin typeface="Century Gothic" panose="020B0502020202020204"/>
            </a:rPr>
            <a:t>του</a:t>
          </a:r>
          <a:r>
            <a:rPr lang="en-US" b="0">
              <a:latin typeface="Century Gothic" panose="020B0502020202020204"/>
            </a:rPr>
            <a:t> α</a:t>
          </a:r>
          <a:r>
            <a:rPr lang="en-US" b="0" err="1">
              <a:latin typeface="Century Gothic" panose="020B0502020202020204"/>
            </a:rPr>
            <a:t>νθρώ</a:t>
          </a:r>
          <a:r>
            <a:rPr lang="en-US" b="0">
              <a:latin typeface="Century Gothic" panose="020B0502020202020204"/>
            </a:rPr>
            <a:t>π</a:t>
          </a:r>
          <a:r>
            <a:rPr lang="en-US" b="0" err="1">
              <a:latin typeface="Century Gothic" panose="020B0502020202020204"/>
            </a:rPr>
            <a:t>ου</a:t>
          </a:r>
          <a:r>
            <a:rPr lang="en-US" b="0">
              <a:latin typeface="Century Gothic" panose="020B0502020202020204"/>
            </a:rPr>
            <a:t> και </a:t>
          </a:r>
          <a:r>
            <a:rPr lang="en-US" b="0" err="1">
              <a:latin typeface="Century Gothic" panose="020B0502020202020204"/>
            </a:rPr>
            <a:t>των</a:t>
          </a:r>
          <a:r>
            <a:rPr lang="en-US" b="0">
              <a:latin typeface="Century Gothic" panose="020B0502020202020204"/>
            </a:rPr>
            <a:t> </a:t>
          </a:r>
          <a:r>
            <a:rPr lang="en-US" b="0" err="1">
              <a:latin typeface="Century Gothic" panose="020B0502020202020204"/>
            </a:rPr>
            <a:t>θεμελιωδών</a:t>
          </a:r>
          <a:r>
            <a:rPr lang="en-US" b="0">
              <a:latin typeface="Century Gothic" panose="020B0502020202020204"/>
            </a:rPr>
            <a:t> </a:t>
          </a:r>
          <a:r>
            <a:rPr lang="en-US" b="0" err="1">
              <a:latin typeface="Century Gothic" panose="020B0502020202020204"/>
            </a:rPr>
            <a:t>ελευθεριών</a:t>
          </a:r>
          <a:r>
            <a:rPr lang="en-US" b="0">
              <a:latin typeface="Century Gothic" panose="020B0502020202020204"/>
            </a:rPr>
            <a:t>'' κα</a:t>
          </a:r>
          <a:r>
            <a:rPr lang="en-US" b="0" err="1">
              <a:latin typeface="Century Gothic" panose="020B0502020202020204"/>
            </a:rPr>
            <a:t>θώς</a:t>
          </a:r>
          <a:r>
            <a:rPr lang="en-US" b="0">
              <a:latin typeface="Century Gothic" panose="020B0502020202020204"/>
            </a:rPr>
            <a:t> και </a:t>
          </a:r>
          <a:r>
            <a:rPr lang="en-US" b="0" err="1">
              <a:latin typeface="Century Gothic" panose="020B0502020202020204"/>
            </a:rPr>
            <a:t>στ</a:t>
          </a:r>
          <a:r>
            <a:rPr lang="en-US" b="0">
              <a:latin typeface="Century Gothic" panose="020B0502020202020204"/>
            </a:rPr>
            <a:t>α  α</a:t>
          </a:r>
          <a:r>
            <a:rPr lang="en-US" b="0" err="1">
              <a:latin typeface="Century Gothic" panose="020B0502020202020204"/>
            </a:rPr>
            <a:t>ρθ</a:t>
          </a:r>
          <a:r>
            <a:rPr lang="en-US" b="0">
              <a:latin typeface="Century Gothic" panose="020B0502020202020204"/>
            </a:rPr>
            <a:t>. 2 και 14 </a:t>
          </a:r>
          <a:r>
            <a:rPr lang="en-US" b="0" err="1">
              <a:latin typeface="Century Gothic" panose="020B0502020202020204"/>
            </a:rPr>
            <a:t>του</a:t>
          </a:r>
          <a:r>
            <a:rPr lang="en-US" b="0">
              <a:latin typeface="Century Gothic" panose="020B0502020202020204"/>
            </a:rPr>
            <a:t> Π.Π.Π </a:t>
          </a:r>
          <a:r>
            <a:rPr lang="en-US" b="0" err="1">
              <a:latin typeface="Century Gothic" panose="020B0502020202020204"/>
            </a:rPr>
            <a:t>της</a:t>
          </a:r>
          <a:r>
            <a:rPr lang="en-US" b="0">
              <a:latin typeface="Century Gothic" panose="020B0502020202020204"/>
            </a:rPr>
            <a:t> Ε.Σ.Δ.Α  </a:t>
          </a:r>
          <a:r>
            <a:rPr lang="en-US" b="0" err="1">
              <a:latin typeface="Century Gothic" panose="020B0502020202020204"/>
            </a:rPr>
            <a:t>γι</a:t>
          </a:r>
          <a:r>
            <a:rPr lang="en-US" b="0">
              <a:latin typeface="Century Gothic" panose="020B0502020202020204"/>
            </a:rPr>
            <a:t>α </a:t>
          </a:r>
          <a:r>
            <a:rPr lang="en-US" b="0" err="1">
              <a:latin typeface="Century Gothic" panose="020B0502020202020204"/>
            </a:rPr>
            <a:t>την</a:t>
          </a:r>
          <a:r>
            <a:rPr lang="en-US" b="0">
              <a:latin typeface="Century Gothic" panose="020B0502020202020204"/>
            </a:rPr>
            <a:t> </a:t>
          </a:r>
          <a:r>
            <a:rPr lang="en-US" b="0" err="1">
              <a:latin typeface="Century Gothic" panose="020B0502020202020204"/>
            </a:rPr>
            <a:t>ελευθερί</a:t>
          </a:r>
          <a:r>
            <a:rPr lang="en-US" b="0">
              <a:latin typeface="Century Gothic" panose="020B0502020202020204"/>
            </a:rPr>
            <a:t>α </a:t>
          </a:r>
          <a:r>
            <a:rPr lang="en-US" b="0" err="1">
              <a:latin typeface="Century Gothic" panose="020B0502020202020204"/>
            </a:rPr>
            <a:t>των</a:t>
          </a:r>
          <a:r>
            <a:rPr lang="en-US" b="0">
              <a:latin typeface="Century Gothic" panose="020B0502020202020204"/>
            </a:rPr>
            <a:t> </a:t>
          </a:r>
          <a:r>
            <a:rPr lang="en-US" b="0" err="1">
              <a:latin typeface="Century Gothic" panose="020B0502020202020204"/>
            </a:rPr>
            <a:t>θρησκευτικών</a:t>
          </a:r>
          <a:r>
            <a:rPr lang="en-US" b="0">
              <a:latin typeface="Century Gothic" panose="020B0502020202020204"/>
            </a:rPr>
            <a:t> πεπ</a:t>
          </a:r>
          <a:r>
            <a:rPr lang="en-US" b="0" err="1">
              <a:latin typeface="Century Gothic" panose="020B0502020202020204"/>
            </a:rPr>
            <a:t>οιθήσεων,τη</a:t>
          </a:r>
          <a:r>
            <a:rPr lang="en-US" b="0">
              <a:latin typeface="Century Gothic" panose="020B0502020202020204"/>
            </a:rPr>
            <a:t> </a:t>
          </a:r>
          <a:r>
            <a:rPr lang="en-US" b="0" err="1">
              <a:latin typeface="Century Gothic" panose="020B0502020202020204"/>
            </a:rPr>
            <a:t>δι</a:t>
          </a:r>
          <a:r>
            <a:rPr lang="en-US" b="0">
              <a:latin typeface="Century Gothic" panose="020B0502020202020204"/>
            </a:rPr>
            <a:t>α</a:t>
          </a:r>
          <a:r>
            <a:rPr lang="en-US" b="0" err="1">
              <a:latin typeface="Century Gothic" panose="020B0502020202020204"/>
            </a:rPr>
            <a:t>σφάλιση</a:t>
          </a:r>
          <a:r>
            <a:rPr lang="en-US" b="0">
              <a:latin typeface="Century Gothic" panose="020B0502020202020204"/>
            </a:rPr>
            <a:t> </a:t>
          </a:r>
          <a:r>
            <a:rPr lang="en-US" b="0" err="1">
              <a:latin typeface="Century Gothic" panose="020B0502020202020204"/>
            </a:rPr>
            <a:t>των</a:t>
          </a:r>
          <a:r>
            <a:rPr lang="en-US" b="0">
              <a:latin typeface="Century Gothic" panose="020B0502020202020204"/>
            </a:rPr>
            <a:t> </a:t>
          </a:r>
          <a:r>
            <a:rPr lang="en-US" b="0" err="1">
              <a:latin typeface="Century Gothic" panose="020B0502020202020204"/>
            </a:rPr>
            <a:t>κοινωνικών</a:t>
          </a:r>
          <a:r>
            <a:rPr lang="en-US" b="0">
              <a:latin typeface="Century Gothic" panose="020B0502020202020204"/>
            </a:rPr>
            <a:t> </a:t>
          </a:r>
          <a:r>
            <a:rPr lang="en-US" b="0" err="1">
              <a:latin typeface="Century Gothic" panose="020B0502020202020204"/>
            </a:rPr>
            <a:t>ελευθεριών</a:t>
          </a:r>
          <a:r>
            <a:rPr lang="en-US" b="0">
              <a:latin typeface="Century Gothic" panose="020B0502020202020204"/>
            </a:rPr>
            <a:t>, α</a:t>
          </a:r>
          <a:r>
            <a:rPr lang="en-US" b="0" err="1">
              <a:latin typeface="Century Gothic" panose="020B0502020202020204"/>
            </a:rPr>
            <a:t>ντίστοιχ</a:t>
          </a:r>
          <a:r>
            <a:rPr lang="en-US" b="0">
              <a:latin typeface="Century Gothic" panose="020B0502020202020204"/>
            </a:rPr>
            <a:t>α.</a:t>
          </a:r>
        </a:p>
      </dgm:t>
    </dgm:pt>
    <dgm:pt modelId="{C99A2915-2D26-4BFD-A23E-60F8AEA1BE20}" type="parTrans" cxnId="{C9662A22-0C26-4591-8094-F734B242F902}">
      <dgm:prSet/>
      <dgm:spPr/>
    </dgm:pt>
    <dgm:pt modelId="{A0B514C5-0414-4BC9-A8B0-921C6C7FB6DE}" type="sibTrans" cxnId="{C9662A22-0C26-4591-8094-F734B242F902}">
      <dgm:prSet/>
      <dgm:spPr/>
    </dgm:pt>
    <dgm:pt modelId="{5502C6EB-CE73-4DEB-9D5F-165ABCC6C9DD}" type="pres">
      <dgm:prSet presAssocID="{DBA7BCAB-CB36-4E83-8AF0-D971FEB829F9}" presName="diagram" presStyleCnt="0">
        <dgm:presLayoutVars>
          <dgm:dir/>
          <dgm:resizeHandles val="exact"/>
        </dgm:presLayoutVars>
      </dgm:prSet>
      <dgm:spPr/>
    </dgm:pt>
    <dgm:pt modelId="{5EFABB5A-3317-4C83-84AA-6DDBCE1AD55E}" type="pres">
      <dgm:prSet presAssocID="{05DECE87-59B4-4CA1-B6B6-6B79B603A253}" presName="node" presStyleLbl="node1" presStyleIdx="0" presStyleCnt="1">
        <dgm:presLayoutVars>
          <dgm:bulletEnabled val="1"/>
        </dgm:presLayoutVars>
      </dgm:prSet>
      <dgm:spPr/>
    </dgm:pt>
  </dgm:ptLst>
  <dgm:cxnLst>
    <dgm:cxn modelId="{681AB308-877A-4D6C-A915-FFD0F8DAAA97}" type="presOf" srcId="{DBA7BCAB-CB36-4E83-8AF0-D971FEB829F9}" destId="{5502C6EB-CE73-4DEB-9D5F-165ABCC6C9DD}" srcOrd="0" destOrd="0" presId="urn:microsoft.com/office/officeart/2005/8/layout/default"/>
    <dgm:cxn modelId="{C9662A22-0C26-4591-8094-F734B242F902}" srcId="{DBA7BCAB-CB36-4E83-8AF0-D971FEB829F9}" destId="{05DECE87-59B4-4CA1-B6B6-6B79B603A253}" srcOrd="0" destOrd="0" parTransId="{C99A2915-2D26-4BFD-A23E-60F8AEA1BE20}" sibTransId="{A0B514C5-0414-4BC9-A8B0-921C6C7FB6DE}"/>
    <dgm:cxn modelId="{7ADBD35F-695C-4A34-8D64-4249E5731765}" type="presOf" srcId="{05DECE87-59B4-4CA1-B6B6-6B79B603A253}" destId="{5EFABB5A-3317-4C83-84AA-6DDBCE1AD55E}" srcOrd="0" destOrd="0" presId="urn:microsoft.com/office/officeart/2005/8/layout/default"/>
    <dgm:cxn modelId="{7E2EC151-D59C-4557-B3EE-E5E6579E7ED9}" type="presParOf" srcId="{5502C6EB-CE73-4DEB-9D5F-165ABCC6C9DD}" destId="{5EFABB5A-3317-4C83-84AA-6DDBCE1AD55E}"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A7BCAB-CB36-4E83-8AF0-D971FEB829F9}" type="doc">
      <dgm:prSet loTypeId="urn:microsoft.com/office/officeart/2005/8/layout/default" loCatId="list" qsTypeId="urn:microsoft.com/office/officeart/2005/8/quickstyle/simple4" qsCatId="simple" csTypeId="urn:microsoft.com/office/officeart/2005/8/colors/accent1_2" csCatId="accent1" phldr="1"/>
      <dgm:spPr/>
    </dgm:pt>
    <dgm:pt modelId="{05DECE87-59B4-4CA1-B6B6-6B79B603A253}">
      <dgm:prSet phldr="0"/>
      <dgm:spPr/>
      <dgm:t>
        <a:bodyPr/>
        <a:lstStyle/>
        <a:p>
          <a:pPr rtl="0"/>
          <a:r>
            <a:rPr lang="el-GR">
              <a:latin typeface="Calibri"/>
              <a:cs typeface="Calibri"/>
            </a:rPr>
            <a:t>Επιχειρήματα Πανελλήνιας Ένωσης Θεολόγων: επίκληση του αρθ. 2 του Π.Π.Π της ΕΣΔΑ σύμφωνα με το οποίο έχει έννομο συμφέρον στη διατύπωση προτάσεων και σχεδιασμού στο μ.τ.θ καθώς μέλη του (δάσκαλοι,θεολόγοι) συμμετείχαν στην εκπόνηση του αναλυτικού του προγράμματος. Στον καταστατικό χάρτη του Σωματείου ορίζεται ότι η προσφυγή στη δικαιοσύνη και η ανάληψη κάθε απαραίτητης ενέργειας για τη διαφύλαξη της ηθικής υπόστασής του αποτελεί ρητή υποχρέωση και ηθική ευθύνη, όταν θίγεται το φρόνημα της χριστιανικής πίστης.</a:t>
          </a:r>
        </a:p>
      </dgm:t>
    </dgm:pt>
    <dgm:pt modelId="{C99A2915-2D26-4BFD-A23E-60F8AEA1BE20}" type="parTrans" cxnId="{C9662A22-0C26-4591-8094-F734B242F902}">
      <dgm:prSet/>
      <dgm:spPr/>
    </dgm:pt>
    <dgm:pt modelId="{A0B514C5-0414-4BC9-A8B0-921C6C7FB6DE}" type="sibTrans" cxnId="{C9662A22-0C26-4591-8094-F734B242F902}">
      <dgm:prSet/>
      <dgm:spPr/>
    </dgm:pt>
    <dgm:pt modelId="{5502C6EB-CE73-4DEB-9D5F-165ABCC6C9DD}" type="pres">
      <dgm:prSet presAssocID="{DBA7BCAB-CB36-4E83-8AF0-D971FEB829F9}" presName="diagram" presStyleCnt="0">
        <dgm:presLayoutVars>
          <dgm:dir/>
          <dgm:resizeHandles val="exact"/>
        </dgm:presLayoutVars>
      </dgm:prSet>
      <dgm:spPr/>
    </dgm:pt>
    <dgm:pt modelId="{5EFABB5A-3317-4C83-84AA-6DDBCE1AD55E}" type="pres">
      <dgm:prSet presAssocID="{05DECE87-59B4-4CA1-B6B6-6B79B603A253}" presName="node" presStyleLbl="node1" presStyleIdx="0" presStyleCnt="1">
        <dgm:presLayoutVars>
          <dgm:bulletEnabled val="1"/>
        </dgm:presLayoutVars>
      </dgm:prSet>
      <dgm:spPr/>
    </dgm:pt>
  </dgm:ptLst>
  <dgm:cxnLst>
    <dgm:cxn modelId="{681AB308-877A-4D6C-A915-FFD0F8DAAA97}" type="presOf" srcId="{DBA7BCAB-CB36-4E83-8AF0-D971FEB829F9}" destId="{5502C6EB-CE73-4DEB-9D5F-165ABCC6C9DD}" srcOrd="0" destOrd="0" presId="urn:microsoft.com/office/officeart/2005/8/layout/default"/>
    <dgm:cxn modelId="{C9662A22-0C26-4591-8094-F734B242F902}" srcId="{DBA7BCAB-CB36-4E83-8AF0-D971FEB829F9}" destId="{05DECE87-59B4-4CA1-B6B6-6B79B603A253}" srcOrd="0" destOrd="0" parTransId="{C99A2915-2D26-4BFD-A23E-60F8AEA1BE20}" sibTransId="{A0B514C5-0414-4BC9-A8B0-921C6C7FB6DE}"/>
    <dgm:cxn modelId="{7ADBD35F-695C-4A34-8D64-4249E5731765}" type="presOf" srcId="{05DECE87-59B4-4CA1-B6B6-6B79B603A253}" destId="{5EFABB5A-3317-4C83-84AA-6DDBCE1AD55E}" srcOrd="0" destOrd="0" presId="urn:microsoft.com/office/officeart/2005/8/layout/default"/>
    <dgm:cxn modelId="{7E2EC151-D59C-4557-B3EE-E5E6579E7ED9}" type="presParOf" srcId="{5502C6EB-CE73-4DEB-9D5F-165ABCC6C9DD}" destId="{5EFABB5A-3317-4C83-84AA-6DDBCE1AD55E}"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88098C-BC53-4BE8-B679-66F3470CA6D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CD91CA2-3746-4DCF-AF86-B4D80D55C983}">
      <dgm:prSet phldr="0"/>
      <dgm:spPr/>
      <dgm:t>
        <a:bodyPr/>
        <a:lstStyle/>
        <a:p>
          <a:pPr rtl="0"/>
          <a:r>
            <a:rPr lang="el-GR">
              <a:latin typeface="Century Gothic" panose="020B0502020202020204"/>
            </a:rPr>
            <a:t>Συμπέρασμα επιχειρημάτων για την προσβαλλόμενη υπουργική απόφαση: οι νομοθετικές διατάξεις αντίκεινται  στο συνταγματικό σκοπό της ανάπτυξης της ορθόδοξης χριστιανικής συνείδησης. Είναι επιτακτική η ακύρωσή τους. Προγράμματα διδασκαλίας που δεν απευθύνονται αποκλειστικά σε Έλληνες Χριστιανούς Ορθόδοξους μαθητές δεν έχουν θέση στο σύγχρονο ελληνικό σχολείο.(αναφορά στο αρθ.13).</a:t>
          </a:r>
          <a:endParaRPr lang="en-US">
            <a:latin typeface="Century Gothic" panose="020B0502020202020204"/>
          </a:endParaRPr>
        </a:p>
      </dgm:t>
    </dgm:pt>
    <dgm:pt modelId="{72742B24-B5F9-42D5-9D20-8CAE5AC45BB3}" type="parTrans" cxnId="{1C63261A-E842-4CF3-9C5F-46511FBE07B8}">
      <dgm:prSet/>
      <dgm:spPr/>
    </dgm:pt>
    <dgm:pt modelId="{EC910AFD-28CF-450A-9602-E004964EAF5F}" type="sibTrans" cxnId="{1C63261A-E842-4CF3-9C5F-46511FBE07B8}">
      <dgm:prSet/>
      <dgm:spPr/>
      <dgm:t>
        <a:bodyPr/>
        <a:lstStyle/>
        <a:p>
          <a:endParaRPr lang="en-US"/>
        </a:p>
      </dgm:t>
    </dgm:pt>
    <dgm:pt modelId="{CF6A2C40-9FEB-4E54-8EE8-4BD6D5766994}" type="pres">
      <dgm:prSet presAssocID="{E088098C-BC53-4BE8-B679-66F3470CA6DE}" presName="linear" presStyleCnt="0">
        <dgm:presLayoutVars>
          <dgm:animLvl val="lvl"/>
          <dgm:resizeHandles val="exact"/>
        </dgm:presLayoutVars>
      </dgm:prSet>
      <dgm:spPr/>
    </dgm:pt>
    <dgm:pt modelId="{D6FBC958-D466-43CC-9ABF-DA8CBBACB5A8}" type="pres">
      <dgm:prSet presAssocID="{8CD91CA2-3746-4DCF-AF86-B4D80D55C983}" presName="parentText" presStyleLbl="node1" presStyleIdx="0" presStyleCnt="1">
        <dgm:presLayoutVars>
          <dgm:chMax val="0"/>
          <dgm:bulletEnabled val="1"/>
        </dgm:presLayoutVars>
      </dgm:prSet>
      <dgm:spPr/>
    </dgm:pt>
  </dgm:ptLst>
  <dgm:cxnLst>
    <dgm:cxn modelId="{1C63261A-E842-4CF3-9C5F-46511FBE07B8}" srcId="{E088098C-BC53-4BE8-B679-66F3470CA6DE}" destId="{8CD91CA2-3746-4DCF-AF86-B4D80D55C983}" srcOrd="0" destOrd="0" parTransId="{72742B24-B5F9-42D5-9D20-8CAE5AC45BB3}" sibTransId="{EC910AFD-28CF-450A-9602-E004964EAF5F}"/>
    <dgm:cxn modelId="{8C868DB0-7557-48E9-8EFE-E2D1D610AB8C}" type="presOf" srcId="{8CD91CA2-3746-4DCF-AF86-B4D80D55C983}" destId="{D6FBC958-D466-43CC-9ABF-DA8CBBACB5A8}" srcOrd="0" destOrd="0" presId="urn:microsoft.com/office/officeart/2005/8/layout/vList2"/>
    <dgm:cxn modelId="{201780D7-F7DC-4957-BA29-7AB0B20CDBAD}" type="presOf" srcId="{E088098C-BC53-4BE8-B679-66F3470CA6DE}" destId="{CF6A2C40-9FEB-4E54-8EE8-4BD6D5766994}" srcOrd="0" destOrd="0" presId="urn:microsoft.com/office/officeart/2005/8/layout/vList2"/>
    <dgm:cxn modelId="{C2F2CBCE-485A-4273-A00A-E263174E327D}" type="presParOf" srcId="{CF6A2C40-9FEB-4E54-8EE8-4BD6D5766994}" destId="{D6FBC958-D466-43CC-9ABF-DA8CBBACB5A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3ED958A-DDC9-42CE-8230-135632E70DA7}" type="doc">
      <dgm:prSet loTypeId="urn:microsoft.com/office/officeart/2005/8/layout/hierarchy4" loCatId="hierarchy" qsTypeId="urn:microsoft.com/office/officeart/2005/8/quickstyle/simple5" qsCatId="simple" csTypeId="urn:microsoft.com/office/officeart/2005/8/colors/accent1_2" csCatId="accent1" phldr="1"/>
      <dgm:spPr/>
      <dgm:t>
        <a:bodyPr/>
        <a:lstStyle/>
        <a:p>
          <a:endParaRPr lang="en-US"/>
        </a:p>
      </dgm:t>
    </dgm:pt>
    <dgm:pt modelId="{D3A54D3D-8AAE-4CA7-8B37-172CB43CC818}">
      <dgm:prSet phldr="0"/>
      <dgm:spPr/>
      <dgm:t>
        <a:bodyPr/>
        <a:lstStyle/>
        <a:p>
          <a:pPr rtl="0"/>
          <a:r>
            <a:rPr lang="el-GR">
              <a:latin typeface="Century Gothic" panose="020B0502020202020204"/>
            </a:rPr>
            <a:t>Σύμφωνα με την ερμηνεία των Συνταγματικών διατάξεων στο ισχύον Συνταγματικό πλαίσιο και τις διατάξεις της Ε.Σ.Δ.Α  η πλειοψηφία των Συμβούλων παρουσιάζονται θετικά διακείμενοι στην αποδοχή της αίτησης. Απώτερος σκοπός της παιδείας μέσω της κρατικής μέριμνας είναι η διάπλαση ελεύθερων και υπεύθυνων πολιτών. Το εκπαιδευτικό σύστημα υποχρεούται  να παρέχει τη θρησκευτική αγωγή  σε συνεργασία με την Εκκλησία. Η πλειοψηφία των Ελλήνων μαθητών εμπεδώνουν τις χριστιανικές ηθικές αξίες μέσω της διδασκαλίας  του </a:t>
          </a:r>
          <a:r>
            <a:rPr lang="el-GR" err="1">
              <a:latin typeface="Century Gothic" panose="020B0502020202020204"/>
            </a:rPr>
            <a:t>μ.τ.θ</a:t>
          </a:r>
          <a:r>
            <a:rPr lang="el-GR">
              <a:latin typeface="Century Gothic" panose="020B0502020202020204"/>
            </a:rPr>
            <a:t>.  Η θρησκευτική αγωγή ναι μεν οφείλει να συγκροτεί ελεύθερες συνειδήσεις , χωρίς να μεταβάλλεται σε δογματική ομολογία πίστεως ή κατήχηση, αλλά δεν πρέπει  να μετατραπεί  σε αγωγό κοινωνιολογικής  και ιστορικής παροχής πληροφοριών και προβληματισμών θρησκευτικής φύσης.</a:t>
          </a:r>
          <a:endParaRPr lang="en-US">
            <a:latin typeface="Century Gothic" panose="020B0502020202020204"/>
          </a:endParaRPr>
        </a:p>
      </dgm:t>
    </dgm:pt>
    <dgm:pt modelId="{E6E57460-9A38-4B62-83F7-573303B8AE0A}" type="parTrans" cxnId="{31993085-3644-41CB-9078-D09E4F6B755B}">
      <dgm:prSet/>
      <dgm:spPr/>
    </dgm:pt>
    <dgm:pt modelId="{F5D0EE33-F405-45FE-B06C-9C80DF0D6695}" type="sibTrans" cxnId="{31993085-3644-41CB-9078-D09E4F6B755B}">
      <dgm:prSet/>
      <dgm:spPr/>
    </dgm:pt>
    <dgm:pt modelId="{57937D88-8CE2-4B9E-9263-728E5DB64580}" type="pres">
      <dgm:prSet presAssocID="{63ED958A-DDC9-42CE-8230-135632E70DA7}" presName="Name0" presStyleCnt="0">
        <dgm:presLayoutVars>
          <dgm:chPref val="1"/>
          <dgm:dir/>
          <dgm:animOne val="branch"/>
          <dgm:animLvl val="lvl"/>
          <dgm:resizeHandles/>
        </dgm:presLayoutVars>
      </dgm:prSet>
      <dgm:spPr/>
    </dgm:pt>
    <dgm:pt modelId="{5D47EA82-6628-49B6-9641-AD0325C0FA3C}" type="pres">
      <dgm:prSet presAssocID="{D3A54D3D-8AAE-4CA7-8B37-172CB43CC818}" presName="vertOne" presStyleCnt="0"/>
      <dgm:spPr/>
    </dgm:pt>
    <dgm:pt modelId="{78F6DB08-E68E-43C2-9721-EF12B7A20A41}" type="pres">
      <dgm:prSet presAssocID="{D3A54D3D-8AAE-4CA7-8B37-172CB43CC818}" presName="txOne" presStyleLbl="node0" presStyleIdx="0" presStyleCnt="1">
        <dgm:presLayoutVars>
          <dgm:chPref val="3"/>
        </dgm:presLayoutVars>
      </dgm:prSet>
      <dgm:spPr/>
    </dgm:pt>
    <dgm:pt modelId="{A93CF10A-9056-4AB9-B449-03C9E2B30B0F}" type="pres">
      <dgm:prSet presAssocID="{D3A54D3D-8AAE-4CA7-8B37-172CB43CC818}" presName="horzOne" presStyleCnt="0"/>
      <dgm:spPr/>
    </dgm:pt>
  </dgm:ptLst>
  <dgm:cxnLst>
    <dgm:cxn modelId="{31993085-3644-41CB-9078-D09E4F6B755B}" srcId="{63ED958A-DDC9-42CE-8230-135632E70DA7}" destId="{D3A54D3D-8AAE-4CA7-8B37-172CB43CC818}" srcOrd="0" destOrd="0" parTransId="{E6E57460-9A38-4B62-83F7-573303B8AE0A}" sibTransId="{F5D0EE33-F405-45FE-B06C-9C80DF0D6695}"/>
    <dgm:cxn modelId="{39DC46A3-4E1D-473A-AFF3-DE4CA0CD6409}" type="presOf" srcId="{63ED958A-DDC9-42CE-8230-135632E70DA7}" destId="{57937D88-8CE2-4B9E-9263-728E5DB64580}" srcOrd="0" destOrd="0" presId="urn:microsoft.com/office/officeart/2005/8/layout/hierarchy4"/>
    <dgm:cxn modelId="{B17016D2-2147-4E9F-9DD2-23FD12A69CFE}" type="presOf" srcId="{D3A54D3D-8AAE-4CA7-8B37-172CB43CC818}" destId="{78F6DB08-E68E-43C2-9721-EF12B7A20A41}" srcOrd="0" destOrd="0" presId="urn:microsoft.com/office/officeart/2005/8/layout/hierarchy4"/>
    <dgm:cxn modelId="{8FCBBFBA-88F2-4C49-A9D8-C21EA2D86CD5}" type="presParOf" srcId="{57937D88-8CE2-4B9E-9263-728E5DB64580}" destId="{5D47EA82-6628-49B6-9641-AD0325C0FA3C}" srcOrd="0" destOrd="0" presId="urn:microsoft.com/office/officeart/2005/8/layout/hierarchy4"/>
    <dgm:cxn modelId="{1D0F308E-BC48-48CE-968A-30C6A48DBE0D}" type="presParOf" srcId="{5D47EA82-6628-49B6-9641-AD0325C0FA3C}" destId="{78F6DB08-E68E-43C2-9721-EF12B7A20A41}" srcOrd="0" destOrd="0" presId="urn:microsoft.com/office/officeart/2005/8/layout/hierarchy4"/>
    <dgm:cxn modelId="{BF0C3CEB-9284-4BEB-8CDE-D6AE02CBC30D}" type="presParOf" srcId="{5D47EA82-6628-49B6-9641-AD0325C0FA3C}" destId="{A93CF10A-9056-4AB9-B449-03C9E2B30B0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CEFEFEC-6FFC-4100-858C-CACC186C4310}" type="doc">
      <dgm:prSet loTypeId="urn:microsoft.com/office/officeart/2005/8/layout/process2" loCatId="process" qsTypeId="urn:microsoft.com/office/officeart/2005/8/quickstyle/simple4" qsCatId="simple" csTypeId="urn:microsoft.com/office/officeart/2005/8/colors/accent1_2" csCatId="accent1"/>
      <dgm:spPr/>
      <dgm:t>
        <a:bodyPr/>
        <a:lstStyle/>
        <a:p>
          <a:endParaRPr lang="en-US"/>
        </a:p>
      </dgm:t>
    </dgm:pt>
    <dgm:pt modelId="{2A0BE1AE-D893-4E7E-A18B-1B10C3A4DB70}">
      <dgm:prSet/>
      <dgm:spPr/>
      <dgm:t>
        <a:bodyPr/>
        <a:lstStyle/>
        <a:p>
          <a:r>
            <a:rPr lang="el-GR"/>
            <a:t>Οι σύμβουλοι που μειοψήφησαν  ερμηνεύουν  το ίδιο νομικό πλαίσιο από άλλη οπτική γωνία. Η ανάπτυξη θρησκευτικής συνείδησης αποτελεί  υποχρέωση της παιδείας  δεδομένου ότι ο κύριος στόχος είναι η  διάπλαση  ελεύθερων και υπεύθυνων πολιτών.  Συνεπώς ελευθερία της  είναι απαραβίαστη. Το </a:t>
          </a:r>
          <a:r>
            <a:rPr lang="el-GR" err="1"/>
            <a:t>μ.τ.θ</a:t>
          </a:r>
          <a:r>
            <a:rPr lang="el-GR"/>
            <a:t> μπορεί να ορίσει μέσω μιας συμπεριληπτικής λογικής τη διδασκαλία του με γνώμονα τη μετάδοση αντικειμενικών, κριτικών πληροφοριών θρησκευτικού χαρακτήρα χωρίς δογματισμό. Η προστασία των θρησκευτικών ελευθεριών  μέσω της απαλλαγής ( άμεση ή έμμεση ομολογία θρησκεύματος)  αυτοαναιρείται.. </a:t>
          </a:r>
          <a:endParaRPr lang="en-US"/>
        </a:p>
      </dgm:t>
    </dgm:pt>
    <dgm:pt modelId="{982A88B3-E86B-449F-8E7C-5BD9B49AADD7}" type="parTrans" cxnId="{6B3F4F16-5525-40A3-8573-07AEB005C905}">
      <dgm:prSet/>
      <dgm:spPr/>
      <dgm:t>
        <a:bodyPr/>
        <a:lstStyle/>
        <a:p>
          <a:endParaRPr lang="en-US"/>
        </a:p>
      </dgm:t>
    </dgm:pt>
    <dgm:pt modelId="{D49A9161-500B-4FC7-AEA8-A6BB9ABA24B9}" type="sibTrans" cxnId="{6B3F4F16-5525-40A3-8573-07AEB005C905}">
      <dgm:prSet/>
      <dgm:spPr/>
      <dgm:t>
        <a:bodyPr/>
        <a:lstStyle/>
        <a:p>
          <a:endParaRPr lang="en-US"/>
        </a:p>
      </dgm:t>
    </dgm:pt>
    <dgm:pt modelId="{808A9F99-0C15-412C-96B8-731CD21105A1}">
      <dgm:prSet/>
      <dgm:spPr/>
      <dgm:t>
        <a:bodyPr/>
        <a:lstStyle/>
        <a:p>
          <a:r>
            <a:rPr lang="el-GR"/>
            <a:t>Το </a:t>
          </a:r>
          <a:r>
            <a:rPr lang="el-GR" err="1"/>
            <a:t>Σ.τ.Ε</a:t>
          </a:r>
          <a:r>
            <a:rPr lang="el-GR"/>
            <a:t> δέχεται την κρινόμενη αίτηση.</a:t>
          </a:r>
          <a:endParaRPr lang="en-US"/>
        </a:p>
      </dgm:t>
    </dgm:pt>
    <dgm:pt modelId="{2C258D30-985C-4D48-B5F7-57E581D3C31C}" type="parTrans" cxnId="{F12A934A-A677-4F9C-950C-EF0A10C34C2B}">
      <dgm:prSet/>
      <dgm:spPr/>
      <dgm:t>
        <a:bodyPr/>
        <a:lstStyle/>
        <a:p>
          <a:endParaRPr lang="en-US"/>
        </a:p>
      </dgm:t>
    </dgm:pt>
    <dgm:pt modelId="{F0063A99-B7C7-4025-8497-4B1CE0B05D5B}" type="sibTrans" cxnId="{F12A934A-A677-4F9C-950C-EF0A10C34C2B}">
      <dgm:prSet/>
      <dgm:spPr/>
      <dgm:t>
        <a:bodyPr/>
        <a:lstStyle/>
        <a:p>
          <a:endParaRPr lang="en-US"/>
        </a:p>
      </dgm:t>
    </dgm:pt>
    <dgm:pt modelId="{6E289E5C-52D0-429A-8654-C54998A6EA8A}" type="pres">
      <dgm:prSet presAssocID="{5CEFEFEC-6FFC-4100-858C-CACC186C4310}" presName="linearFlow" presStyleCnt="0">
        <dgm:presLayoutVars>
          <dgm:resizeHandles val="exact"/>
        </dgm:presLayoutVars>
      </dgm:prSet>
      <dgm:spPr/>
    </dgm:pt>
    <dgm:pt modelId="{219DEC7F-5FA8-478E-BBE2-055026BA48E7}" type="pres">
      <dgm:prSet presAssocID="{2A0BE1AE-D893-4E7E-A18B-1B10C3A4DB70}" presName="node" presStyleLbl="node1" presStyleIdx="0" presStyleCnt="2">
        <dgm:presLayoutVars>
          <dgm:bulletEnabled val="1"/>
        </dgm:presLayoutVars>
      </dgm:prSet>
      <dgm:spPr/>
    </dgm:pt>
    <dgm:pt modelId="{37C70A45-1941-404C-83D4-306D5306C3A0}" type="pres">
      <dgm:prSet presAssocID="{D49A9161-500B-4FC7-AEA8-A6BB9ABA24B9}" presName="sibTrans" presStyleLbl="sibTrans2D1" presStyleIdx="0" presStyleCnt="1"/>
      <dgm:spPr/>
    </dgm:pt>
    <dgm:pt modelId="{EAFE0BD5-A3B3-4D32-989E-656852E15FD9}" type="pres">
      <dgm:prSet presAssocID="{D49A9161-500B-4FC7-AEA8-A6BB9ABA24B9}" presName="connectorText" presStyleLbl="sibTrans2D1" presStyleIdx="0" presStyleCnt="1"/>
      <dgm:spPr/>
    </dgm:pt>
    <dgm:pt modelId="{BAC282FE-F725-4031-8FF4-6C23204F814B}" type="pres">
      <dgm:prSet presAssocID="{808A9F99-0C15-412C-96B8-731CD21105A1}" presName="node" presStyleLbl="node1" presStyleIdx="1" presStyleCnt="2">
        <dgm:presLayoutVars>
          <dgm:bulletEnabled val="1"/>
        </dgm:presLayoutVars>
      </dgm:prSet>
      <dgm:spPr/>
    </dgm:pt>
  </dgm:ptLst>
  <dgm:cxnLst>
    <dgm:cxn modelId="{6B3F4F16-5525-40A3-8573-07AEB005C905}" srcId="{5CEFEFEC-6FFC-4100-858C-CACC186C4310}" destId="{2A0BE1AE-D893-4E7E-A18B-1B10C3A4DB70}" srcOrd="0" destOrd="0" parTransId="{982A88B3-E86B-449F-8E7C-5BD9B49AADD7}" sibTransId="{D49A9161-500B-4FC7-AEA8-A6BB9ABA24B9}"/>
    <dgm:cxn modelId="{F12A934A-A677-4F9C-950C-EF0A10C34C2B}" srcId="{5CEFEFEC-6FFC-4100-858C-CACC186C4310}" destId="{808A9F99-0C15-412C-96B8-731CD21105A1}" srcOrd="1" destOrd="0" parTransId="{2C258D30-985C-4D48-B5F7-57E581D3C31C}" sibTransId="{F0063A99-B7C7-4025-8497-4B1CE0B05D5B}"/>
    <dgm:cxn modelId="{4FC0655C-D664-4CA4-861C-D30680798A70}" type="presOf" srcId="{D49A9161-500B-4FC7-AEA8-A6BB9ABA24B9}" destId="{37C70A45-1941-404C-83D4-306D5306C3A0}" srcOrd="0" destOrd="0" presId="urn:microsoft.com/office/officeart/2005/8/layout/process2"/>
    <dgm:cxn modelId="{6FBA1A62-0793-4329-9FAC-5EB4BC23B29D}" type="presOf" srcId="{808A9F99-0C15-412C-96B8-731CD21105A1}" destId="{BAC282FE-F725-4031-8FF4-6C23204F814B}" srcOrd="0" destOrd="0" presId="urn:microsoft.com/office/officeart/2005/8/layout/process2"/>
    <dgm:cxn modelId="{4177E87D-B7AD-4E28-A631-328B60659AD7}" type="presOf" srcId="{5CEFEFEC-6FFC-4100-858C-CACC186C4310}" destId="{6E289E5C-52D0-429A-8654-C54998A6EA8A}" srcOrd="0" destOrd="0" presId="urn:microsoft.com/office/officeart/2005/8/layout/process2"/>
    <dgm:cxn modelId="{116E80A9-8730-44B5-BF42-3287BFD9496E}" type="presOf" srcId="{D49A9161-500B-4FC7-AEA8-A6BB9ABA24B9}" destId="{EAFE0BD5-A3B3-4D32-989E-656852E15FD9}" srcOrd="1" destOrd="0" presId="urn:microsoft.com/office/officeart/2005/8/layout/process2"/>
    <dgm:cxn modelId="{9192FEEC-E521-44E5-8EE8-A134EAD2777F}" type="presOf" srcId="{2A0BE1AE-D893-4E7E-A18B-1B10C3A4DB70}" destId="{219DEC7F-5FA8-478E-BBE2-055026BA48E7}" srcOrd="0" destOrd="0" presId="urn:microsoft.com/office/officeart/2005/8/layout/process2"/>
    <dgm:cxn modelId="{09DC35BF-5F15-4ED4-8BC6-C3EDB92572D7}" type="presParOf" srcId="{6E289E5C-52D0-429A-8654-C54998A6EA8A}" destId="{219DEC7F-5FA8-478E-BBE2-055026BA48E7}" srcOrd="0" destOrd="0" presId="urn:microsoft.com/office/officeart/2005/8/layout/process2"/>
    <dgm:cxn modelId="{A97504DF-7131-4002-AD7D-7B1E3CF37CB1}" type="presParOf" srcId="{6E289E5C-52D0-429A-8654-C54998A6EA8A}" destId="{37C70A45-1941-404C-83D4-306D5306C3A0}" srcOrd="1" destOrd="0" presId="urn:microsoft.com/office/officeart/2005/8/layout/process2"/>
    <dgm:cxn modelId="{27D74BAF-E627-4DEB-A055-66A2E4C8D899}" type="presParOf" srcId="{37C70A45-1941-404C-83D4-306D5306C3A0}" destId="{EAFE0BD5-A3B3-4D32-989E-656852E15FD9}" srcOrd="0" destOrd="0" presId="urn:microsoft.com/office/officeart/2005/8/layout/process2"/>
    <dgm:cxn modelId="{C0B1C47C-BC87-42A8-87D4-47AC51D0DD27}" type="presParOf" srcId="{6E289E5C-52D0-429A-8654-C54998A6EA8A}" destId="{BAC282FE-F725-4031-8FF4-6C23204F814B}"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F376CA5-49DA-4B5F-815A-9C289E7C0E2F}"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89B730FF-048D-4EBF-9584-4CBADF4297C2}">
      <dgm:prSet/>
      <dgm:spPr/>
      <dgm:t>
        <a:bodyPr/>
        <a:lstStyle/>
        <a:p>
          <a:r>
            <a:rPr lang="el-GR"/>
            <a:t>Στις 20-9-2018  το Σωματείο ''Ένωση  Άθεων  και  άλλοι ετπτά αιτούντες  γονείς , τρεις εκ των οποίων εκπροσωπούν  τα ανήλικα τέκνα τους, ζητούν την ακύρωση της υπουργικής απόφασης'' Καθορισμός του τύπου των τίτλων του Γυμνασίου.</a:t>
          </a:r>
          <a:endParaRPr lang="en-US"/>
        </a:p>
      </dgm:t>
    </dgm:pt>
    <dgm:pt modelId="{5EC2288D-C17D-4458-A87C-5296776EED94}" type="parTrans" cxnId="{66FF4392-1389-4361-8174-11346E4C1E35}">
      <dgm:prSet/>
      <dgm:spPr/>
      <dgm:t>
        <a:bodyPr/>
        <a:lstStyle/>
        <a:p>
          <a:endParaRPr lang="en-US"/>
        </a:p>
      </dgm:t>
    </dgm:pt>
    <dgm:pt modelId="{8ACC3020-046E-4F12-B2BA-C17918F6B6D7}" type="sibTrans" cxnId="{66FF4392-1389-4361-8174-11346E4C1E35}">
      <dgm:prSet/>
      <dgm:spPr/>
      <dgm:t>
        <a:bodyPr/>
        <a:lstStyle/>
        <a:p>
          <a:endParaRPr lang="en-US"/>
        </a:p>
      </dgm:t>
    </dgm:pt>
    <dgm:pt modelId="{6C725ECE-324D-4A8D-BAFA-57907ADC2E11}">
      <dgm:prSet/>
      <dgm:spPr/>
      <dgm:t>
        <a:bodyPr/>
        <a:lstStyle/>
        <a:p>
          <a:r>
            <a:rPr lang="el-GR"/>
            <a:t>Στις 7.11.2018 εισάγεται στην ολομέλεια του δικαστηρίου λόγω της σπουδαιότητάς της.</a:t>
          </a:r>
          <a:endParaRPr lang="en-US"/>
        </a:p>
      </dgm:t>
    </dgm:pt>
    <dgm:pt modelId="{9BEE5FBA-875A-4694-BC2C-2A3BB7A7027D}" type="parTrans" cxnId="{C01CAD0B-9081-456C-AE2B-E87DAF9AEE2D}">
      <dgm:prSet/>
      <dgm:spPr/>
      <dgm:t>
        <a:bodyPr/>
        <a:lstStyle/>
        <a:p>
          <a:endParaRPr lang="en-US"/>
        </a:p>
      </dgm:t>
    </dgm:pt>
    <dgm:pt modelId="{121CBA50-6E3D-44B0-A0DB-7F2B55EA06D5}" type="sibTrans" cxnId="{C01CAD0B-9081-456C-AE2B-E87DAF9AEE2D}">
      <dgm:prSet/>
      <dgm:spPr/>
      <dgm:t>
        <a:bodyPr/>
        <a:lstStyle/>
        <a:p>
          <a:endParaRPr lang="en-US"/>
        </a:p>
      </dgm:t>
    </dgm:pt>
    <dgm:pt modelId="{8B1277E5-54BD-4EA0-8BAE-ECCDE2E2C435}" type="pres">
      <dgm:prSet presAssocID="{CF376CA5-49DA-4B5F-815A-9C289E7C0E2F}" presName="hierChild1" presStyleCnt="0">
        <dgm:presLayoutVars>
          <dgm:chPref val="1"/>
          <dgm:dir/>
          <dgm:animOne val="branch"/>
          <dgm:animLvl val="lvl"/>
          <dgm:resizeHandles/>
        </dgm:presLayoutVars>
      </dgm:prSet>
      <dgm:spPr/>
    </dgm:pt>
    <dgm:pt modelId="{45DD778F-FBB0-4E1A-996E-491B711C4C68}" type="pres">
      <dgm:prSet presAssocID="{89B730FF-048D-4EBF-9584-4CBADF4297C2}" presName="hierRoot1" presStyleCnt="0"/>
      <dgm:spPr/>
    </dgm:pt>
    <dgm:pt modelId="{FD51A516-FE67-4F39-9FBC-71CE5EDF06EE}" type="pres">
      <dgm:prSet presAssocID="{89B730FF-048D-4EBF-9584-4CBADF4297C2}" presName="composite" presStyleCnt="0"/>
      <dgm:spPr/>
    </dgm:pt>
    <dgm:pt modelId="{351DE84C-F5D3-4FC8-A13A-66938DC6AA1B}" type="pres">
      <dgm:prSet presAssocID="{89B730FF-048D-4EBF-9584-4CBADF4297C2}" presName="background" presStyleLbl="node0" presStyleIdx="0" presStyleCnt="2"/>
      <dgm:spPr/>
    </dgm:pt>
    <dgm:pt modelId="{220A0D94-6290-491E-B868-06651186BDF7}" type="pres">
      <dgm:prSet presAssocID="{89B730FF-048D-4EBF-9584-4CBADF4297C2}" presName="text" presStyleLbl="fgAcc0" presStyleIdx="0" presStyleCnt="2">
        <dgm:presLayoutVars>
          <dgm:chPref val="3"/>
        </dgm:presLayoutVars>
      </dgm:prSet>
      <dgm:spPr/>
    </dgm:pt>
    <dgm:pt modelId="{7085BEC4-FA17-408B-8001-61193D03E05B}" type="pres">
      <dgm:prSet presAssocID="{89B730FF-048D-4EBF-9584-4CBADF4297C2}" presName="hierChild2" presStyleCnt="0"/>
      <dgm:spPr/>
    </dgm:pt>
    <dgm:pt modelId="{6BFF7352-09A1-4D6D-8DCB-0FAFF40CAFE7}" type="pres">
      <dgm:prSet presAssocID="{6C725ECE-324D-4A8D-BAFA-57907ADC2E11}" presName="hierRoot1" presStyleCnt="0"/>
      <dgm:spPr/>
    </dgm:pt>
    <dgm:pt modelId="{DA3EB259-344D-4D78-B6A7-2F93AC362F2E}" type="pres">
      <dgm:prSet presAssocID="{6C725ECE-324D-4A8D-BAFA-57907ADC2E11}" presName="composite" presStyleCnt="0"/>
      <dgm:spPr/>
    </dgm:pt>
    <dgm:pt modelId="{37318CAA-3558-4E34-8C32-88197138EC62}" type="pres">
      <dgm:prSet presAssocID="{6C725ECE-324D-4A8D-BAFA-57907ADC2E11}" presName="background" presStyleLbl="node0" presStyleIdx="1" presStyleCnt="2"/>
      <dgm:spPr/>
    </dgm:pt>
    <dgm:pt modelId="{A001AE9D-6165-4AC6-B218-49EE709AB1C6}" type="pres">
      <dgm:prSet presAssocID="{6C725ECE-324D-4A8D-BAFA-57907ADC2E11}" presName="text" presStyleLbl="fgAcc0" presStyleIdx="1" presStyleCnt="2">
        <dgm:presLayoutVars>
          <dgm:chPref val="3"/>
        </dgm:presLayoutVars>
      </dgm:prSet>
      <dgm:spPr/>
    </dgm:pt>
    <dgm:pt modelId="{E90EFE2C-1CB8-46BB-8925-49789D7F922C}" type="pres">
      <dgm:prSet presAssocID="{6C725ECE-324D-4A8D-BAFA-57907ADC2E11}" presName="hierChild2" presStyleCnt="0"/>
      <dgm:spPr/>
    </dgm:pt>
  </dgm:ptLst>
  <dgm:cxnLst>
    <dgm:cxn modelId="{C01CAD0B-9081-456C-AE2B-E87DAF9AEE2D}" srcId="{CF376CA5-49DA-4B5F-815A-9C289E7C0E2F}" destId="{6C725ECE-324D-4A8D-BAFA-57907ADC2E11}" srcOrd="1" destOrd="0" parTransId="{9BEE5FBA-875A-4694-BC2C-2A3BB7A7027D}" sibTransId="{121CBA50-6E3D-44B0-A0DB-7F2B55EA06D5}"/>
    <dgm:cxn modelId="{CDC63F14-6F28-4D35-9452-F95C50942117}" type="presOf" srcId="{CF376CA5-49DA-4B5F-815A-9C289E7C0E2F}" destId="{8B1277E5-54BD-4EA0-8BAE-ECCDE2E2C435}" srcOrd="0" destOrd="0" presId="urn:microsoft.com/office/officeart/2005/8/layout/hierarchy1"/>
    <dgm:cxn modelId="{CCFC035A-262A-4956-BF01-996A1FADB2F6}" type="presOf" srcId="{6C725ECE-324D-4A8D-BAFA-57907ADC2E11}" destId="{A001AE9D-6165-4AC6-B218-49EE709AB1C6}" srcOrd="0" destOrd="0" presId="urn:microsoft.com/office/officeart/2005/8/layout/hierarchy1"/>
    <dgm:cxn modelId="{66FF4392-1389-4361-8174-11346E4C1E35}" srcId="{CF376CA5-49DA-4B5F-815A-9C289E7C0E2F}" destId="{89B730FF-048D-4EBF-9584-4CBADF4297C2}" srcOrd="0" destOrd="0" parTransId="{5EC2288D-C17D-4458-A87C-5296776EED94}" sibTransId="{8ACC3020-046E-4F12-B2BA-C17918F6B6D7}"/>
    <dgm:cxn modelId="{AD358CF6-8BD9-4D21-9000-6C8A13FA8A68}" type="presOf" srcId="{89B730FF-048D-4EBF-9584-4CBADF4297C2}" destId="{220A0D94-6290-491E-B868-06651186BDF7}" srcOrd="0" destOrd="0" presId="urn:microsoft.com/office/officeart/2005/8/layout/hierarchy1"/>
    <dgm:cxn modelId="{67A51916-C8AA-4BAC-9D33-3553F8ECB36C}" type="presParOf" srcId="{8B1277E5-54BD-4EA0-8BAE-ECCDE2E2C435}" destId="{45DD778F-FBB0-4E1A-996E-491B711C4C68}" srcOrd="0" destOrd="0" presId="urn:microsoft.com/office/officeart/2005/8/layout/hierarchy1"/>
    <dgm:cxn modelId="{FEF8EEA3-A213-41C7-B648-1592AED2CE5A}" type="presParOf" srcId="{45DD778F-FBB0-4E1A-996E-491B711C4C68}" destId="{FD51A516-FE67-4F39-9FBC-71CE5EDF06EE}" srcOrd="0" destOrd="0" presId="urn:microsoft.com/office/officeart/2005/8/layout/hierarchy1"/>
    <dgm:cxn modelId="{3CC913FD-97AA-4F14-B900-98B28C877A2E}" type="presParOf" srcId="{FD51A516-FE67-4F39-9FBC-71CE5EDF06EE}" destId="{351DE84C-F5D3-4FC8-A13A-66938DC6AA1B}" srcOrd="0" destOrd="0" presId="urn:microsoft.com/office/officeart/2005/8/layout/hierarchy1"/>
    <dgm:cxn modelId="{80AA7B22-AF81-4DD8-9348-4C0AF2658CF3}" type="presParOf" srcId="{FD51A516-FE67-4F39-9FBC-71CE5EDF06EE}" destId="{220A0D94-6290-491E-B868-06651186BDF7}" srcOrd="1" destOrd="0" presId="urn:microsoft.com/office/officeart/2005/8/layout/hierarchy1"/>
    <dgm:cxn modelId="{55F3463E-1468-42CA-980D-FD611F0F544E}" type="presParOf" srcId="{45DD778F-FBB0-4E1A-996E-491B711C4C68}" destId="{7085BEC4-FA17-408B-8001-61193D03E05B}" srcOrd="1" destOrd="0" presId="urn:microsoft.com/office/officeart/2005/8/layout/hierarchy1"/>
    <dgm:cxn modelId="{67CB1AAB-8CE4-4B71-AFD1-6AA5FF30726A}" type="presParOf" srcId="{8B1277E5-54BD-4EA0-8BAE-ECCDE2E2C435}" destId="{6BFF7352-09A1-4D6D-8DCB-0FAFF40CAFE7}" srcOrd="1" destOrd="0" presId="urn:microsoft.com/office/officeart/2005/8/layout/hierarchy1"/>
    <dgm:cxn modelId="{F6ADA1AB-2431-41A1-A999-25BE041DBCAB}" type="presParOf" srcId="{6BFF7352-09A1-4D6D-8DCB-0FAFF40CAFE7}" destId="{DA3EB259-344D-4D78-B6A7-2F93AC362F2E}" srcOrd="0" destOrd="0" presId="urn:microsoft.com/office/officeart/2005/8/layout/hierarchy1"/>
    <dgm:cxn modelId="{20FC7C11-FBAC-4129-84EB-E5B2F6AA67DC}" type="presParOf" srcId="{DA3EB259-344D-4D78-B6A7-2F93AC362F2E}" destId="{37318CAA-3558-4E34-8C32-88197138EC62}" srcOrd="0" destOrd="0" presId="urn:microsoft.com/office/officeart/2005/8/layout/hierarchy1"/>
    <dgm:cxn modelId="{3460B574-BE13-4AA0-96BC-64318C6410FD}" type="presParOf" srcId="{DA3EB259-344D-4D78-B6A7-2F93AC362F2E}" destId="{A001AE9D-6165-4AC6-B218-49EE709AB1C6}" srcOrd="1" destOrd="0" presId="urn:microsoft.com/office/officeart/2005/8/layout/hierarchy1"/>
    <dgm:cxn modelId="{43F66FD6-9552-4D43-A19E-D0097EF6F915}" type="presParOf" srcId="{6BFF7352-09A1-4D6D-8DCB-0FAFF40CAFE7}" destId="{E90EFE2C-1CB8-46BB-8925-49789D7F922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15547CA-483F-47C2-96F5-3E2D70CAF949}" type="doc">
      <dgm:prSet loTypeId="urn:microsoft.com/office/officeart/2005/8/layout/process2" loCatId="process" qsTypeId="urn:microsoft.com/office/officeart/2005/8/quickstyle/simple5" qsCatId="simple" csTypeId="urn:microsoft.com/office/officeart/2005/8/colors/accent1_2" csCatId="accent1"/>
      <dgm:spPr/>
      <dgm:t>
        <a:bodyPr/>
        <a:lstStyle/>
        <a:p>
          <a:endParaRPr lang="en-US"/>
        </a:p>
      </dgm:t>
    </dgm:pt>
    <dgm:pt modelId="{44067593-D2A5-4747-A1CE-88833CF720FD}">
      <dgm:prSet/>
      <dgm:spPr/>
      <dgm:t>
        <a:bodyPr/>
        <a:lstStyle/>
        <a:p>
          <a:r>
            <a:rPr lang="el-GR"/>
            <a:t>Ο θρησκευτικός αποχρωματισμός  των δημόσιων υπηρεσιών  με στόχο την ίση μεταχείριση των πολιτών από το κράτος. Ο  σεβασμός στη θρησκευτική ελευθερία έρχεται σε πλήρη αντίθεση με την αναγραφή του θρησκεύματος στους τίτλους σπουδών. Διαχωρισμός εκκλησίας και κράτους.</a:t>
          </a:r>
          <a:endParaRPr lang="en-US"/>
        </a:p>
      </dgm:t>
    </dgm:pt>
    <dgm:pt modelId="{2091FC99-1A5C-4A65-9536-E96F849D8D18}" type="parTrans" cxnId="{C180BB63-1F6A-4561-9FA3-0104E7204327}">
      <dgm:prSet/>
      <dgm:spPr/>
      <dgm:t>
        <a:bodyPr/>
        <a:lstStyle/>
        <a:p>
          <a:endParaRPr lang="en-US"/>
        </a:p>
      </dgm:t>
    </dgm:pt>
    <dgm:pt modelId="{26B28862-D9CA-4549-921A-4B429FF663C8}" type="sibTrans" cxnId="{C180BB63-1F6A-4561-9FA3-0104E7204327}">
      <dgm:prSet/>
      <dgm:spPr/>
      <dgm:t>
        <a:bodyPr/>
        <a:lstStyle/>
        <a:p>
          <a:endParaRPr lang="en-US"/>
        </a:p>
      </dgm:t>
    </dgm:pt>
    <dgm:pt modelId="{1D3B219D-AB2A-4AC8-BC78-0233B276B6C3}">
      <dgm:prSet/>
      <dgm:spPr/>
      <dgm:t>
        <a:bodyPr/>
        <a:lstStyle/>
        <a:p>
          <a:r>
            <a:rPr lang="el-GR"/>
            <a:t>Αναφορά στη συνάντηση με τον Αναπληρωτή Υπουργό Παιδείας στις 6.8.2015 στην οποία το αίτημα απορρίφθηκε. </a:t>
          </a:r>
          <a:endParaRPr lang="en-US"/>
        </a:p>
      </dgm:t>
    </dgm:pt>
    <dgm:pt modelId="{D8C69BFB-7D29-49E7-862D-653963A01874}" type="parTrans" cxnId="{34633A3C-3BF4-4F2A-9921-554E451333E2}">
      <dgm:prSet/>
      <dgm:spPr/>
      <dgm:t>
        <a:bodyPr/>
        <a:lstStyle/>
        <a:p>
          <a:endParaRPr lang="en-US"/>
        </a:p>
      </dgm:t>
    </dgm:pt>
    <dgm:pt modelId="{78AA50C7-4427-42A2-911D-55898A63011E}" type="sibTrans" cxnId="{34633A3C-3BF4-4F2A-9921-554E451333E2}">
      <dgm:prSet/>
      <dgm:spPr/>
      <dgm:t>
        <a:bodyPr/>
        <a:lstStyle/>
        <a:p>
          <a:endParaRPr lang="en-US"/>
        </a:p>
      </dgm:t>
    </dgm:pt>
    <dgm:pt modelId="{B7789442-CE81-41EB-AFDC-CBCE8D2D32A4}">
      <dgm:prSet/>
      <dgm:spPr/>
      <dgm:t>
        <a:bodyPr/>
        <a:lstStyle/>
        <a:p>
          <a:r>
            <a:rPr lang="el-GR"/>
            <a:t>Οι αιτούντες μαθητές , εκπροσωπούμενοι από τους γονείς τους, με έννομο συμφέρον τη μαθητική τους ιδιότητα επικαλούνται την παραβίαση  των ευαίσθητων προσωπικών τους δεδομένων. -&gt; Στις 28/06/2019 γίνεται η διάσκεψη </a:t>
          </a:r>
          <a:endParaRPr lang="en-US"/>
        </a:p>
      </dgm:t>
    </dgm:pt>
    <dgm:pt modelId="{CFFBEA19-6614-4321-B3EF-BA4301C26C5F}" type="parTrans" cxnId="{09ED1086-1F06-46A5-B978-9B70387FFAE8}">
      <dgm:prSet/>
      <dgm:spPr/>
      <dgm:t>
        <a:bodyPr/>
        <a:lstStyle/>
        <a:p>
          <a:endParaRPr lang="en-US"/>
        </a:p>
      </dgm:t>
    </dgm:pt>
    <dgm:pt modelId="{3D8A72ED-3023-4719-9848-C91CE518AFDA}" type="sibTrans" cxnId="{09ED1086-1F06-46A5-B978-9B70387FFAE8}">
      <dgm:prSet/>
      <dgm:spPr/>
      <dgm:t>
        <a:bodyPr/>
        <a:lstStyle/>
        <a:p>
          <a:endParaRPr lang="en-US"/>
        </a:p>
      </dgm:t>
    </dgm:pt>
    <dgm:pt modelId="{4E61F44F-3FD2-4477-BE17-EF5E9BE44DBA}" type="pres">
      <dgm:prSet presAssocID="{A15547CA-483F-47C2-96F5-3E2D70CAF949}" presName="linearFlow" presStyleCnt="0">
        <dgm:presLayoutVars>
          <dgm:resizeHandles val="exact"/>
        </dgm:presLayoutVars>
      </dgm:prSet>
      <dgm:spPr/>
    </dgm:pt>
    <dgm:pt modelId="{7C9537C6-3E2D-4393-99E6-646B5853DFD5}" type="pres">
      <dgm:prSet presAssocID="{44067593-D2A5-4747-A1CE-88833CF720FD}" presName="node" presStyleLbl="node1" presStyleIdx="0" presStyleCnt="3">
        <dgm:presLayoutVars>
          <dgm:bulletEnabled val="1"/>
        </dgm:presLayoutVars>
      </dgm:prSet>
      <dgm:spPr/>
    </dgm:pt>
    <dgm:pt modelId="{8631ED2E-2023-4403-86A1-57D31716E28F}" type="pres">
      <dgm:prSet presAssocID="{26B28862-D9CA-4549-921A-4B429FF663C8}" presName="sibTrans" presStyleLbl="sibTrans2D1" presStyleIdx="0" presStyleCnt="2"/>
      <dgm:spPr/>
    </dgm:pt>
    <dgm:pt modelId="{F4F9EFC3-9F2F-44B6-8DA0-4605C05FBBE8}" type="pres">
      <dgm:prSet presAssocID="{26B28862-D9CA-4549-921A-4B429FF663C8}" presName="connectorText" presStyleLbl="sibTrans2D1" presStyleIdx="0" presStyleCnt="2"/>
      <dgm:spPr/>
    </dgm:pt>
    <dgm:pt modelId="{9D208C79-9BD8-49FE-9582-D25029C30C7F}" type="pres">
      <dgm:prSet presAssocID="{1D3B219D-AB2A-4AC8-BC78-0233B276B6C3}" presName="node" presStyleLbl="node1" presStyleIdx="1" presStyleCnt="3">
        <dgm:presLayoutVars>
          <dgm:bulletEnabled val="1"/>
        </dgm:presLayoutVars>
      </dgm:prSet>
      <dgm:spPr/>
    </dgm:pt>
    <dgm:pt modelId="{DADB1319-2109-4DB8-94F5-1EC5B2F2FC35}" type="pres">
      <dgm:prSet presAssocID="{78AA50C7-4427-42A2-911D-55898A63011E}" presName="sibTrans" presStyleLbl="sibTrans2D1" presStyleIdx="1" presStyleCnt="2"/>
      <dgm:spPr/>
    </dgm:pt>
    <dgm:pt modelId="{01A643E7-0BCC-4349-BF58-E042F0F8D19E}" type="pres">
      <dgm:prSet presAssocID="{78AA50C7-4427-42A2-911D-55898A63011E}" presName="connectorText" presStyleLbl="sibTrans2D1" presStyleIdx="1" presStyleCnt="2"/>
      <dgm:spPr/>
    </dgm:pt>
    <dgm:pt modelId="{E9B78028-16E1-418D-A111-5F87361059D9}" type="pres">
      <dgm:prSet presAssocID="{B7789442-CE81-41EB-AFDC-CBCE8D2D32A4}" presName="node" presStyleLbl="node1" presStyleIdx="2" presStyleCnt="3">
        <dgm:presLayoutVars>
          <dgm:bulletEnabled val="1"/>
        </dgm:presLayoutVars>
      </dgm:prSet>
      <dgm:spPr/>
    </dgm:pt>
  </dgm:ptLst>
  <dgm:cxnLst>
    <dgm:cxn modelId="{2F6F4637-0911-4FA9-99E6-ADF89732865C}" type="presOf" srcId="{78AA50C7-4427-42A2-911D-55898A63011E}" destId="{DADB1319-2109-4DB8-94F5-1EC5B2F2FC35}" srcOrd="0" destOrd="0" presId="urn:microsoft.com/office/officeart/2005/8/layout/process2"/>
    <dgm:cxn modelId="{34633A3C-3BF4-4F2A-9921-554E451333E2}" srcId="{A15547CA-483F-47C2-96F5-3E2D70CAF949}" destId="{1D3B219D-AB2A-4AC8-BC78-0233B276B6C3}" srcOrd="1" destOrd="0" parTransId="{D8C69BFB-7D29-49E7-862D-653963A01874}" sibTransId="{78AA50C7-4427-42A2-911D-55898A63011E}"/>
    <dgm:cxn modelId="{CD9AE150-E3B4-46E9-BD1E-18AA61B5CCAD}" type="presOf" srcId="{44067593-D2A5-4747-A1CE-88833CF720FD}" destId="{7C9537C6-3E2D-4393-99E6-646B5853DFD5}" srcOrd="0" destOrd="0" presId="urn:microsoft.com/office/officeart/2005/8/layout/process2"/>
    <dgm:cxn modelId="{C180BB63-1F6A-4561-9FA3-0104E7204327}" srcId="{A15547CA-483F-47C2-96F5-3E2D70CAF949}" destId="{44067593-D2A5-4747-A1CE-88833CF720FD}" srcOrd="0" destOrd="0" parTransId="{2091FC99-1A5C-4A65-9536-E96F849D8D18}" sibTransId="{26B28862-D9CA-4549-921A-4B429FF663C8}"/>
    <dgm:cxn modelId="{0AF73267-26D2-4286-B600-88F0BF29E0E6}" type="presOf" srcId="{26B28862-D9CA-4549-921A-4B429FF663C8}" destId="{8631ED2E-2023-4403-86A1-57D31716E28F}" srcOrd="0" destOrd="0" presId="urn:microsoft.com/office/officeart/2005/8/layout/process2"/>
    <dgm:cxn modelId="{B60C186B-0DC2-48CB-B932-06D6EE32405F}" type="presOf" srcId="{1D3B219D-AB2A-4AC8-BC78-0233B276B6C3}" destId="{9D208C79-9BD8-49FE-9582-D25029C30C7F}" srcOrd="0" destOrd="0" presId="urn:microsoft.com/office/officeart/2005/8/layout/process2"/>
    <dgm:cxn modelId="{09ED1086-1F06-46A5-B978-9B70387FFAE8}" srcId="{A15547CA-483F-47C2-96F5-3E2D70CAF949}" destId="{B7789442-CE81-41EB-AFDC-CBCE8D2D32A4}" srcOrd="2" destOrd="0" parTransId="{CFFBEA19-6614-4321-B3EF-BA4301C26C5F}" sibTransId="{3D8A72ED-3023-4719-9848-C91CE518AFDA}"/>
    <dgm:cxn modelId="{EFE4F092-708A-4FB5-A602-28515E2132E1}" type="presOf" srcId="{B7789442-CE81-41EB-AFDC-CBCE8D2D32A4}" destId="{E9B78028-16E1-418D-A111-5F87361059D9}" srcOrd="0" destOrd="0" presId="urn:microsoft.com/office/officeart/2005/8/layout/process2"/>
    <dgm:cxn modelId="{D9EA0693-F002-4BA3-BC97-D153330C09F1}" type="presOf" srcId="{A15547CA-483F-47C2-96F5-3E2D70CAF949}" destId="{4E61F44F-3FD2-4477-BE17-EF5E9BE44DBA}" srcOrd="0" destOrd="0" presId="urn:microsoft.com/office/officeart/2005/8/layout/process2"/>
    <dgm:cxn modelId="{54C7DDC2-CD16-4E61-8DEB-BCFF58A8BBA4}" type="presOf" srcId="{26B28862-D9CA-4549-921A-4B429FF663C8}" destId="{F4F9EFC3-9F2F-44B6-8DA0-4605C05FBBE8}" srcOrd="1" destOrd="0" presId="urn:microsoft.com/office/officeart/2005/8/layout/process2"/>
    <dgm:cxn modelId="{9EBD4DE6-288D-44A0-A20B-78E4AD2E549C}" type="presOf" srcId="{78AA50C7-4427-42A2-911D-55898A63011E}" destId="{01A643E7-0BCC-4349-BF58-E042F0F8D19E}" srcOrd="1" destOrd="0" presId="urn:microsoft.com/office/officeart/2005/8/layout/process2"/>
    <dgm:cxn modelId="{C10998E3-B5A2-4577-B87F-941142C252BA}" type="presParOf" srcId="{4E61F44F-3FD2-4477-BE17-EF5E9BE44DBA}" destId="{7C9537C6-3E2D-4393-99E6-646B5853DFD5}" srcOrd="0" destOrd="0" presId="urn:microsoft.com/office/officeart/2005/8/layout/process2"/>
    <dgm:cxn modelId="{9FC74B3F-7ACD-4BDC-98BC-594AF8955086}" type="presParOf" srcId="{4E61F44F-3FD2-4477-BE17-EF5E9BE44DBA}" destId="{8631ED2E-2023-4403-86A1-57D31716E28F}" srcOrd="1" destOrd="0" presId="urn:microsoft.com/office/officeart/2005/8/layout/process2"/>
    <dgm:cxn modelId="{3AD7D9A6-5E4D-421F-AFB5-D2A686F467B6}" type="presParOf" srcId="{8631ED2E-2023-4403-86A1-57D31716E28F}" destId="{F4F9EFC3-9F2F-44B6-8DA0-4605C05FBBE8}" srcOrd="0" destOrd="0" presId="urn:microsoft.com/office/officeart/2005/8/layout/process2"/>
    <dgm:cxn modelId="{5F92509D-C406-4005-BBFD-033F10E5A237}" type="presParOf" srcId="{4E61F44F-3FD2-4477-BE17-EF5E9BE44DBA}" destId="{9D208C79-9BD8-49FE-9582-D25029C30C7F}" srcOrd="2" destOrd="0" presId="urn:microsoft.com/office/officeart/2005/8/layout/process2"/>
    <dgm:cxn modelId="{C4C14D1C-8FE8-437A-90B6-AEDD7AE03625}" type="presParOf" srcId="{4E61F44F-3FD2-4477-BE17-EF5E9BE44DBA}" destId="{DADB1319-2109-4DB8-94F5-1EC5B2F2FC35}" srcOrd="3" destOrd="0" presId="urn:microsoft.com/office/officeart/2005/8/layout/process2"/>
    <dgm:cxn modelId="{FA0B3DB6-3871-45B2-A4EB-E8D2D257F1B9}" type="presParOf" srcId="{DADB1319-2109-4DB8-94F5-1EC5B2F2FC35}" destId="{01A643E7-0BCC-4349-BF58-E042F0F8D19E}" srcOrd="0" destOrd="0" presId="urn:microsoft.com/office/officeart/2005/8/layout/process2"/>
    <dgm:cxn modelId="{36054218-1B24-4CB9-9E3B-75C3BAA2BFBD}" type="presParOf" srcId="{4E61F44F-3FD2-4477-BE17-EF5E9BE44DBA}" destId="{E9B78028-16E1-418D-A111-5F87361059D9}"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15547CA-483F-47C2-96F5-3E2D70CAF949}" type="doc">
      <dgm:prSet loTypeId="urn:microsoft.com/office/officeart/2005/8/layout/process2" loCatId="process" qsTypeId="urn:microsoft.com/office/officeart/2005/8/quickstyle/simple5" qsCatId="simple" csTypeId="urn:microsoft.com/office/officeart/2005/8/colors/accent1_2" csCatId="accent1" phldr="1"/>
      <dgm:spPr/>
      <dgm:t>
        <a:bodyPr/>
        <a:lstStyle/>
        <a:p>
          <a:endParaRPr lang="en-US"/>
        </a:p>
      </dgm:t>
    </dgm:pt>
    <dgm:pt modelId="{B7789442-CE81-41EB-AFDC-CBCE8D2D32A4}">
      <dgm:prSet phldr="0"/>
      <dgm:spPr/>
      <dgm:t>
        <a:bodyPr/>
        <a:lstStyle/>
        <a:p>
          <a:r>
            <a:rPr lang="el-GR">
              <a:latin typeface="Calibri"/>
              <a:cs typeface="Calibri"/>
            </a:rPr>
            <a:t>Κίνδυνος προσβολής της θρησκευτικής ισότητας και της δημιουργία θετικών και κοινωνικών διακρίσεων.</a:t>
          </a:r>
          <a:endParaRPr lang="el-GR"/>
        </a:p>
      </dgm:t>
    </dgm:pt>
    <dgm:pt modelId="{CFFBEA19-6614-4321-B3EF-BA4301C26C5F}" type="parTrans" cxnId="{09ED1086-1F06-46A5-B978-9B70387FFAE8}">
      <dgm:prSet/>
      <dgm:spPr/>
      <dgm:t>
        <a:bodyPr/>
        <a:lstStyle/>
        <a:p>
          <a:endParaRPr lang="en-US"/>
        </a:p>
      </dgm:t>
    </dgm:pt>
    <dgm:pt modelId="{3D8A72ED-3023-4719-9848-C91CE518AFDA}" type="sibTrans" cxnId="{09ED1086-1F06-46A5-B978-9B70387FFAE8}">
      <dgm:prSet/>
      <dgm:spPr/>
      <dgm:t>
        <a:bodyPr/>
        <a:lstStyle/>
        <a:p>
          <a:endParaRPr lang="en-US"/>
        </a:p>
      </dgm:t>
    </dgm:pt>
    <dgm:pt modelId="{62572838-C22F-4FF0-961E-21EC5F1F393D}">
      <dgm:prSet phldr="0"/>
      <dgm:spPr/>
      <dgm:t>
        <a:bodyPr/>
        <a:lstStyle/>
        <a:p>
          <a:pPr rtl="0"/>
          <a:r>
            <a:rPr lang="el-GR">
              <a:latin typeface="Calibri"/>
              <a:cs typeface="Calibri"/>
            </a:rPr>
            <a:t>Αναφορά στο άρθρο 13 στο οποίο κατοχυρώνεται το ατομικό δικαίωμα της θρησκευτικής ελευθερίας και της μη αποκάλυψης των θρησκευτικών πεποιθήσεων.</a:t>
          </a:r>
          <a:endParaRPr lang="en-US">
            <a:latin typeface="Calibri"/>
            <a:cs typeface="Calibri"/>
          </a:endParaRPr>
        </a:p>
      </dgm:t>
    </dgm:pt>
    <dgm:pt modelId="{81DA5B3A-3D6D-47E4-AF7C-CEBBE9728C4F}" type="parTrans" cxnId="{75C56C91-2B4D-4725-8BA7-3A2F60C27C4D}">
      <dgm:prSet/>
      <dgm:spPr/>
    </dgm:pt>
    <dgm:pt modelId="{5DF9F8B2-76C4-4BCE-806A-69EBE5971370}" type="sibTrans" cxnId="{75C56C91-2B4D-4725-8BA7-3A2F60C27C4D}">
      <dgm:prSet/>
      <dgm:spPr/>
      <dgm:t>
        <a:bodyPr/>
        <a:lstStyle/>
        <a:p>
          <a:endParaRPr lang="en-US"/>
        </a:p>
      </dgm:t>
    </dgm:pt>
    <dgm:pt modelId="{5EF02546-1018-4710-9263-0300BC7C3889}">
      <dgm:prSet phldr="0"/>
      <dgm:spPr/>
      <dgm:t>
        <a:bodyPr/>
        <a:lstStyle/>
        <a:p>
          <a:r>
            <a:rPr lang="el-GR">
              <a:latin typeface="Calibri"/>
              <a:cs typeface="Calibri"/>
            </a:rPr>
            <a:t>Η αναγραφή του θρησκεύματος σε δημόσια έγγραφα συνιστά παραβίαση του άρθρου 13.</a:t>
          </a:r>
          <a:endParaRPr lang="en-US">
            <a:latin typeface="Calibri"/>
            <a:cs typeface="Calibri"/>
          </a:endParaRPr>
        </a:p>
      </dgm:t>
    </dgm:pt>
    <dgm:pt modelId="{C08C808D-7335-4A34-A651-A3706E2239C8}" type="parTrans" cxnId="{10B7F58B-F562-40C6-987D-076A619143BA}">
      <dgm:prSet/>
      <dgm:spPr/>
    </dgm:pt>
    <dgm:pt modelId="{3B062FCE-ED14-44EA-8927-DC50B29CF43D}" type="sibTrans" cxnId="{10B7F58B-F562-40C6-987D-076A619143BA}">
      <dgm:prSet/>
      <dgm:spPr/>
      <dgm:t>
        <a:bodyPr/>
        <a:lstStyle/>
        <a:p>
          <a:endParaRPr lang="en-US"/>
        </a:p>
      </dgm:t>
    </dgm:pt>
    <dgm:pt modelId="{4E61F44F-3FD2-4477-BE17-EF5E9BE44DBA}" type="pres">
      <dgm:prSet presAssocID="{A15547CA-483F-47C2-96F5-3E2D70CAF949}" presName="linearFlow" presStyleCnt="0">
        <dgm:presLayoutVars>
          <dgm:resizeHandles val="exact"/>
        </dgm:presLayoutVars>
      </dgm:prSet>
      <dgm:spPr/>
    </dgm:pt>
    <dgm:pt modelId="{323CAEEA-EB98-41A3-9B10-7951E81AD0CA}" type="pres">
      <dgm:prSet presAssocID="{62572838-C22F-4FF0-961E-21EC5F1F393D}" presName="node" presStyleLbl="node1" presStyleIdx="0" presStyleCnt="3">
        <dgm:presLayoutVars>
          <dgm:bulletEnabled val="1"/>
        </dgm:presLayoutVars>
      </dgm:prSet>
      <dgm:spPr/>
    </dgm:pt>
    <dgm:pt modelId="{889AF92E-B325-464E-A29E-4B3CDC233714}" type="pres">
      <dgm:prSet presAssocID="{5DF9F8B2-76C4-4BCE-806A-69EBE5971370}" presName="sibTrans" presStyleLbl="sibTrans2D1" presStyleIdx="0" presStyleCnt="2"/>
      <dgm:spPr/>
    </dgm:pt>
    <dgm:pt modelId="{C92F9051-1306-4504-AAC9-6B94EAF3193E}" type="pres">
      <dgm:prSet presAssocID="{5DF9F8B2-76C4-4BCE-806A-69EBE5971370}" presName="connectorText" presStyleLbl="sibTrans2D1" presStyleIdx="0" presStyleCnt="2"/>
      <dgm:spPr/>
    </dgm:pt>
    <dgm:pt modelId="{91368B6F-6B3C-4A21-BE0F-E83E4EE22265}" type="pres">
      <dgm:prSet presAssocID="{5EF02546-1018-4710-9263-0300BC7C3889}" presName="node" presStyleLbl="node1" presStyleIdx="1" presStyleCnt="3">
        <dgm:presLayoutVars>
          <dgm:bulletEnabled val="1"/>
        </dgm:presLayoutVars>
      </dgm:prSet>
      <dgm:spPr/>
    </dgm:pt>
    <dgm:pt modelId="{B14B4D17-2AEB-4981-989B-884406FF16BF}" type="pres">
      <dgm:prSet presAssocID="{3B062FCE-ED14-44EA-8927-DC50B29CF43D}" presName="sibTrans" presStyleLbl="sibTrans2D1" presStyleIdx="1" presStyleCnt="2"/>
      <dgm:spPr/>
    </dgm:pt>
    <dgm:pt modelId="{9E5117D6-A24C-4934-BB3A-D7207F148203}" type="pres">
      <dgm:prSet presAssocID="{3B062FCE-ED14-44EA-8927-DC50B29CF43D}" presName="connectorText" presStyleLbl="sibTrans2D1" presStyleIdx="1" presStyleCnt="2"/>
      <dgm:spPr/>
    </dgm:pt>
    <dgm:pt modelId="{E9B78028-16E1-418D-A111-5F87361059D9}" type="pres">
      <dgm:prSet presAssocID="{B7789442-CE81-41EB-AFDC-CBCE8D2D32A4}" presName="node" presStyleLbl="node1" presStyleIdx="2" presStyleCnt="3">
        <dgm:presLayoutVars>
          <dgm:bulletEnabled val="1"/>
        </dgm:presLayoutVars>
      </dgm:prSet>
      <dgm:spPr/>
    </dgm:pt>
  </dgm:ptLst>
  <dgm:cxnLst>
    <dgm:cxn modelId="{4E5DE100-E960-41D7-85C1-6DC249C4E26B}" type="presOf" srcId="{B7789442-CE81-41EB-AFDC-CBCE8D2D32A4}" destId="{E9B78028-16E1-418D-A111-5F87361059D9}" srcOrd="0" destOrd="0" presId="urn:microsoft.com/office/officeart/2005/8/layout/process2"/>
    <dgm:cxn modelId="{02301A37-6A9D-4A03-8F9B-3E80CF3CD021}" type="presOf" srcId="{5EF02546-1018-4710-9263-0300BC7C3889}" destId="{91368B6F-6B3C-4A21-BE0F-E83E4EE22265}" srcOrd="0" destOrd="0" presId="urn:microsoft.com/office/officeart/2005/8/layout/process2"/>
    <dgm:cxn modelId="{B5DA704B-F33E-4ECA-90AF-154F785E1252}" type="presOf" srcId="{3B062FCE-ED14-44EA-8927-DC50B29CF43D}" destId="{B14B4D17-2AEB-4981-989B-884406FF16BF}" srcOrd="0" destOrd="0" presId="urn:microsoft.com/office/officeart/2005/8/layout/process2"/>
    <dgm:cxn modelId="{5850576F-CC8C-47B1-9FF2-44B697BFFA59}" type="presOf" srcId="{5DF9F8B2-76C4-4BCE-806A-69EBE5971370}" destId="{889AF92E-B325-464E-A29E-4B3CDC233714}" srcOrd="0" destOrd="0" presId="urn:microsoft.com/office/officeart/2005/8/layout/process2"/>
    <dgm:cxn modelId="{572FA580-AAF6-475B-897F-C9C34DD7972A}" type="presOf" srcId="{3B062FCE-ED14-44EA-8927-DC50B29CF43D}" destId="{9E5117D6-A24C-4934-BB3A-D7207F148203}" srcOrd="1" destOrd="0" presId="urn:microsoft.com/office/officeart/2005/8/layout/process2"/>
    <dgm:cxn modelId="{09ED1086-1F06-46A5-B978-9B70387FFAE8}" srcId="{A15547CA-483F-47C2-96F5-3E2D70CAF949}" destId="{B7789442-CE81-41EB-AFDC-CBCE8D2D32A4}" srcOrd="2" destOrd="0" parTransId="{CFFBEA19-6614-4321-B3EF-BA4301C26C5F}" sibTransId="{3D8A72ED-3023-4719-9848-C91CE518AFDA}"/>
    <dgm:cxn modelId="{A8E01486-DE6A-4AFD-BAB5-4DAF96809DD3}" type="presOf" srcId="{62572838-C22F-4FF0-961E-21EC5F1F393D}" destId="{323CAEEA-EB98-41A3-9B10-7951E81AD0CA}" srcOrd="0" destOrd="0" presId="urn:microsoft.com/office/officeart/2005/8/layout/process2"/>
    <dgm:cxn modelId="{D9026189-C7C4-447D-BCD0-8824B2D2B5FB}" type="presOf" srcId="{5DF9F8B2-76C4-4BCE-806A-69EBE5971370}" destId="{C92F9051-1306-4504-AAC9-6B94EAF3193E}" srcOrd="1" destOrd="0" presId="urn:microsoft.com/office/officeart/2005/8/layout/process2"/>
    <dgm:cxn modelId="{10B7F58B-F562-40C6-987D-076A619143BA}" srcId="{A15547CA-483F-47C2-96F5-3E2D70CAF949}" destId="{5EF02546-1018-4710-9263-0300BC7C3889}" srcOrd="1" destOrd="0" parTransId="{C08C808D-7335-4A34-A651-A3706E2239C8}" sibTransId="{3B062FCE-ED14-44EA-8927-DC50B29CF43D}"/>
    <dgm:cxn modelId="{75C56C91-2B4D-4725-8BA7-3A2F60C27C4D}" srcId="{A15547CA-483F-47C2-96F5-3E2D70CAF949}" destId="{62572838-C22F-4FF0-961E-21EC5F1F393D}" srcOrd="0" destOrd="0" parTransId="{81DA5B3A-3D6D-47E4-AF7C-CEBBE9728C4F}" sibTransId="{5DF9F8B2-76C4-4BCE-806A-69EBE5971370}"/>
    <dgm:cxn modelId="{D9EA0693-F002-4BA3-BC97-D153330C09F1}" type="presOf" srcId="{A15547CA-483F-47C2-96F5-3E2D70CAF949}" destId="{4E61F44F-3FD2-4477-BE17-EF5E9BE44DBA}" srcOrd="0" destOrd="0" presId="urn:microsoft.com/office/officeart/2005/8/layout/process2"/>
    <dgm:cxn modelId="{0484BBCE-9F3E-429A-B9A1-2B79D77C62EB}" type="presParOf" srcId="{4E61F44F-3FD2-4477-BE17-EF5E9BE44DBA}" destId="{323CAEEA-EB98-41A3-9B10-7951E81AD0CA}" srcOrd="0" destOrd="0" presId="urn:microsoft.com/office/officeart/2005/8/layout/process2"/>
    <dgm:cxn modelId="{D5887085-FACC-4A8A-9A16-38C960BBAF63}" type="presParOf" srcId="{4E61F44F-3FD2-4477-BE17-EF5E9BE44DBA}" destId="{889AF92E-B325-464E-A29E-4B3CDC233714}" srcOrd="1" destOrd="0" presId="urn:microsoft.com/office/officeart/2005/8/layout/process2"/>
    <dgm:cxn modelId="{C3CC72DE-4B3C-4C2D-BF32-2E20A599E0EF}" type="presParOf" srcId="{889AF92E-B325-464E-A29E-4B3CDC233714}" destId="{C92F9051-1306-4504-AAC9-6B94EAF3193E}" srcOrd="0" destOrd="0" presId="urn:microsoft.com/office/officeart/2005/8/layout/process2"/>
    <dgm:cxn modelId="{DDE3F0A5-4723-4ED3-B364-7E6B9C2C05ED}" type="presParOf" srcId="{4E61F44F-3FD2-4477-BE17-EF5E9BE44DBA}" destId="{91368B6F-6B3C-4A21-BE0F-E83E4EE22265}" srcOrd="2" destOrd="0" presId="urn:microsoft.com/office/officeart/2005/8/layout/process2"/>
    <dgm:cxn modelId="{3752F3F9-FA4F-462A-8B68-D7E6B55FDB64}" type="presParOf" srcId="{4E61F44F-3FD2-4477-BE17-EF5E9BE44DBA}" destId="{B14B4D17-2AEB-4981-989B-884406FF16BF}" srcOrd="3" destOrd="0" presId="urn:microsoft.com/office/officeart/2005/8/layout/process2"/>
    <dgm:cxn modelId="{269832D0-380A-4BF1-9FF6-B8FCE133E6E5}" type="presParOf" srcId="{B14B4D17-2AEB-4981-989B-884406FF16BF}" destId="{9E5117D6-A24C-4934-BB3A-D7207F148203}" srcOrd="0" destOrd="0" presId="urn:microsoft.com/office/officeart/2005/8/layout/process2"/>
    <dgm:cxn modelId="{AE25885A-62E5-4205-A2E2-110010B6EABB}" type="presParOf" srcId="{4E61F44F-3FD2-4477-BE17-EF5E9BE44DBA}" destId="{E9B78028-16E1-418D-A111-5F87361059D9}"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15547CA-483F-47C2-96F5-3E2D70CAF949}" type="doc">
      <dgm:prSet loTypeId="urn:microsoft.com/office/officeart/2005/8/layout/process2" loCatId="process" qsTypeId="urn:microsoft.com/office/officeart/2005/8/quickstyle/simple5" qsCatId="simple" csTypeId="urn:microsoft.com/office/officeart/2005/8/colors/accent1_2" csCatId="accent1" phldr="1"/>
      <dgm:spPr/>
      <dgm:t>
        <a:bodyPr/>
        <a:lstStyle/>
        <a:p>
          <a:endParaRPr lang="en-US"/>
        </a:p>
      </dgm:t>
    </dgm:pt>
    <dgm:pt modelId="{B7789442-CE81-41EB-AFDC-CBCE8D2D32A4}">
      <dgm:prSet phldr="0"/>
      <dgm:spPr/>
      <dgm:t>
        <a:bodyPr/>
        <a:lstStyle/>
        <a:p>
          <a:pPr algn="l"/>
          <a:r>
            <a:rPr lang="el-GR">
              <a:latin typeface="Century Gothic"/>
              <a:cs typeface="Calibri"/>
            </a:rPr>
            <a:t>Το Σωματείο δεν έχει έννομο συμφέρον στην προσβαλλόμενη πράξη καθώς το καταστατικό του είναι διατυπωμένο με γενικό τρόπο και επιπλέον οι αιτούντες μαθητές  που δεν είναι εγγεγραμένα μέλη του δεν πλήττονται από αυτή καθώς ο κανόνας είναι η μη καταγραφή του θρησκεύματος.</a:t>
          </a:r>
          <a:endParaRPr lang="el-GR"/>
        </a:p>
      </dgm:t>
    </dgm:pt>
    <dgm:pt modelId="{CFFBEA19-6614-4321-B3EF-BA4301C26C5F}" type="parTrans" cxnId="{09ED1086-1F06-46A5-B978-9B70387FFAE8}">
      <dgm:prSet/>
      <dgm:spPr/>
      <dgm:t>
        <a:bodyPr/>
        <a:lstStyle/>
        <a:p>
          <a:endParaRPr lang="en-US"/>
        </a:p>
      </dgm:t>
    </dgm:pt>
    <dgm:pt modelId="{3D8A72ED-3023-4719-9848-C91CE518AFDA}" type="sibTrans" cxnId="{09ED1086-1F06-46A5-B978-9B70387FFAE8}">
      <dgm:prSet/>
      <dgm:spPr/>
      <dgm:t>
        <a:bodyPr/>
        <a:lstStyle/>
        <a:p>
          <a:endParaRPr lang="en-US"/>
        </a:p>
      </dgm:t>
    </dgm:pt>
    <dgm:pt modelId="{21307B6E-1615-4518-AAD1-1AAC7AF76FF2}">
      <dgm:prSet phldr="0"/>
      <dgm:spPr/>
      <dgm:t>
        <a:bodyPr/>
        <a:lstStyle/>
        <a:p>
          <a:pPr algn="l" rtl="0"/>
          <a:r>
            <a:rPr lang="el-GR">
              <a:latin typeface="Century Gothic"/>
              <a:cs typeface="Calibri"/>
            </a:rPr>
            <a:t>Η αντιπρόσωπος του Υπουργού ζητά την απόρριψη της αίτησης.</a:t>
          </a:r>
          <a:endParaRPr lang="en-US">
            <a:latin typeface="Century Gothic"/>
            <a:cs typeface="Calibri"/>
          </a:endParaRPr>
        </a:p>
      </dgm:t>
    </dgm:pt>
    <dgm:pt modelId="{FC44A44A-2DD9-48CF-ABE3-A23B99EA690A}" type="parTrans" cxnId="{3B5EFC68-F582-4EDA-B561-39D89BD329B4}">
      <dgm:prSet/>
      <dgm:spPr/>
    </dgm:pt>
    <dgm:pt modelId="{C048AF44-E3DD-4D8F-A28F-5C4D801E405C}" type="sibTrans" cxnId="{3B5EFC68-F582-4EDA-B561-39D89BD329B4}">
      <dgm:prSet/>
      <dgm:spPr/>
      <dgm:t>
        <a:bodyPr/>
        <a:lstStyle/>
        <a:p>
          <a:endParaRPr lang="en-US"/>
        </a:p>
      </dgm:t>
    </dgm:pt>
    <dgm:pt modelId="{4E61F44F-3FD2-4477-BE17-EF5E9BE44DBA}" type="pres">
      <dgm:prSet presAssocID="{A15547CA-483F-47C2-96F5-3E2D70CAF949}" presName="linearFlow" presStyleCnt="0">
        <dgm:presLayoutVars>
          <dgm:resizeHandles val="exact"/>
        </dgm:presLayoutVars>
      </dgm:prSet>
      <dgm:spPr/>
    </dgm:pt>
    <dgm:pt modelId="{2D07C00B-9102-4AAE-BB05-EAA1454FDD46}" type="pres">
      <dgm:prSet presAssocID="{21307B6E-1615-4518-AAD1-1AAC7AF76FF2}" presName="node" presStyleLbl="node1" presStyleIdx="0" presStyleCnt="2">
        <dgm:presLayoutVars>
          <dgm:bulletEnabled val="1"/>
        </dgm:presLayoutVars>
      </dgm:prSet>
      <dgm:spPr/>
    </dgm:pt>
    <dgm:pt modelId="{591430D7-444E-48A4-97B7-8BA1C97221DF}" type="pres">
      <dgm:prSet presAssocID="{C048AF44-E3DD-4D8F-A28F-5C4D801E405C}" presName="sibTrans" presStyleLbl="sibTrans2D1" presStyleIdx="0" presStyleCnt="1"/>
      <dgm:spPr/>
    </dgm:pt>
    <dgm:pt modelId="{40E768A4-02F1-4F6B-A4C2-239D2BC1A884}" type="pres">
      <dgm:prSet presAssocID="{C048AF44-E3DD-4D8F-A28F-5C4D801E405C}" presName="connectorText" presStyleLbl="sibTrans2D1" presStyleIdx="0" presStyleCnt="1"/>
      <dgm:spPr/>
    </dgm:pt>
    <dgm:pt modelId="{E9B78028-16E1-418D-A111-5F87361059D9}" type="pres">
      <dgm:prSet presAssocID="{B7789442-CE81-41EB-AFDC-CBCE8D2D32A4}" presName="node" presStyleLbl="node1" presStyleIdx="1" presStyleCnt="2">
        <dgm:presLayoutVars>
          <dgm:bulletEnabled val="1"/>
        </dgm:presLayoutVars>
      </dgm:prSet>
      <dgm:spPr/>
    </dgm:pt>
  </dgm:ptLst>
  <dgm:cxnLst>
    <dgm:cxn modelId="{8449693E-CC3D-4398-B15A-F68F04F0FB9B}" type="presOf" srcId="{B7789442-CE81-41EB-AFDC-CBCE8D2D32A4}" destId="{E9B78028-16E1-418D-A111-5F87361059D9}" srcOrd="0" destOrd="0" presId="urn:microsoft.com/office/officeart/2005/8/layout/process2"/>
    <dgm:cxn modelId="{1DD3B362-0DB6-4F31-83F7-1CC596FE3D36}" type="presOf" srcId="{C048AF44-E3DD-4D8F-A28F-5C4D801E405C}" destId="{591430D7-444E-48A4-97B7-8BA1C97221DF}" srcOrd="0" destOrd="0" presId="urn:microsoft.com/office/officeart/2005/8/layout/process2"/>
    <dgm:cxn modelId="{3B5EFC68-F582-4EDA-B561-39D89BD329B4}" srcId="{A15547CA-483F-47C2-96F5-3E2D70CAF949}" destId="{21307B6E-1615-4518-AAD1-1AAC7AF76FF2}" srcOrd="0" destOrd="0" parTransId="{FC44A44A-2DD9-48CF-ABE3-A23B99EA690A}" sibTransId="{C048AF44-E3DD-4D8F-A28F-5C4D801E405C}"/>
    <dgm:cxn modelId="{09ED1086-1F06-46A5-B978-9B70387FFAE8}" srcId="{A15547CA-483F-47C2-96F5-3E2D70CAF949}" destId="{B7789442-CE81-41EB-AFDC-CBCE8D2D32A4}" srcOrd="1" destOrd="0" parTransId="{CFFBEA19-6614-4321-B3EF-BA4301C26C5F}" sibTransId="{3D8A72ED-3023-4719-9848-C91CE518AFDA}"/>
    <dgm:cxn modelId="{D9EA0693-F002-4BA3-BC97-D153330C09F1}" type="presOf" srcId="{A15547CA-483F-47C2-96F5-3E2D70CAF949}" destId="{4E61F44F-3FD2-4477-BE17-EF5E9BE44DBA}" srcOrd="0" destOrd="0" presId="urn:microsoft.com/office/officeart/2005/8/layout/process2"/>
    <dgm:cxn modelId="{FB2AADB8-1091-4EB6-BD2F-0F2CD14F8E11}" type="presOf" srcId="{C048AF44-E3DD-4D8F-A28F-5C4D801E405C}" destId="{40E768A4-02F1-4F6B-A4C2-239D2BC1A884}" srcOrd="1" destOrd="0" presId="urn:microsoft.com/office/officeart/2005/8/layout/process2"/>
    <dgm:cxn modelId="{DF7749EC-CEE9-4472-BCBB-5128EA3BC961}" type="presOf" srcId="{21307B6E-1615-4518-AAD1-1AAC7AF76FF2}" destId="{2D07C00B-9102-4AAE-BB05-EAA1454FDD46}" srcOrd="0" destOrd="0" presId="urn:microsoft.com/office/officeart/2005/8/layout/process2"/>
    <dgm:cxn modelId="{6DADD905-1029-4250-B60D-55C35370836B}" type="presParOf" srcId="{4E61F44F-3FD2-4477-BE17-EF5E9BE44DBA}" destId="{2D07C00B-9102-4AAE-BB05-EAA1454FDD46}" srcOrd="0" destOrd="0" presId="urn:microsoft.com/office/officeart/2005/8/layout/process2"/>
    <dgm:cxn modelId="{89226D0A-D954-48E8-83BC-49B90721D020}" type="presParOf" srcId="{4E61F44F-3FD2-4477-BE17-EF5E9BE44DBA}" destId="{591430D7-444E-48A4-97B7-8BA1C97221DF}" srcOrd="1" destOrd="0" presId="urn:microsoft.com/office/officeart/2005/8/layout/process2"/>
    <dgm:cxn modelId="{7238C007-5467-403B-80A6-87BFE585284D}" type="presParOf" srcId="{591430D7-444E-48A4-97B7-8BA1C97221DF}" destId="{40E768A4-02F1-4F6B-A4C2-239D2BC1A884}" srcOrd="0" destOrd="0" presId="urn:microsoft.com/office/officeart/2005/8/layout/process2"/>
    <dgm:cxn modelId="{09699B92-7356-4ED8-A1B4-A50F71B1D883}" type="presParOf" srcId="{4E61F44F-3FD2-4477-BE17-EF5E9BE44DBA}" destId="{E9B78028-16E1-418D-A111-5F87361059D9}"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284FE3-4C10-4639-924C-9538B5E67A8E}" type="doc">
      <dgm:prSet loTypeId="urn:microsoft.com/office/officeart/2005/8/layout/matrix3" loCatId="matrix" qsTypeId="urn:microsoft.com/office/officeart/2005/8/quickstyle/simple4" qsCatId="simple" csTypeId="urn:microsoft.com/office/officeart/2005/8/colors/accent1_2" csCatId="accent1" phldr="1"/>
      <dgm:spPr/>
      <dgm:t>
        <a:bodyPr/>
        <a:lstStyle/>
        <a:p>
          <a:endParaRPr lang="en-US"/>
        </a:p>
      </dgm:t>
    </dgm:pt>
    <dgm:pt modelId="{91F75554-10CC-453F-A4E9-EB3E99E22994}">
      <dgm:prSet/>
      <dgm:spPr/>
      <dgm:t>
        <a:bodyPr/>
        <a:lstStyle/>
        <a:p>
          <a:endParaRPr lang="en-US" b="1" dirty="0"/>
        </a:p>
      </dgm:t>
    </dgm:pt>
    <dgm:pt modelId="{5B58ABCC-2888-4903-B047-09EAC7159ABB}" type="parTrans" cxnId="{DBB4D318-75D7-443E-92D0-1B695D9FEF5D}">
      <dgm:prSet/>
      <dgm:spPr/>
      <dgm:t>
        <a:bodyPr/>
        <a:lstStyle/>
        <a:p>
          <a:endParaRPr lang="en-US"/>
        </a:p>
      </dgm:t>
    </dgm:pt>
    <dgm:pt modelId="{AADB0627-91F5-4ED0-AE64-DA465BFF19BC}" type="sibTrans" cxnId="{DBB4D318-75D7-443E-92D0-1B695D9FEF5D}">
      <dgm:prSet/>
      <dgm:spPr/>
      <dgm:t>
        <a:bodyPr/>
        <a:lstStyle/>
        <a:p>
          <a:endParaRPr lang="en-US"/>
        </a:p>
      </dgm:t>
    </dgm:pt>
    <dgm:pt modelId="{938FB1FA-2CAE-4CD9-9EEE-6543F540B831}">
      <dgm:prSet phldr="0"/>
      <dgm:spPr/>
      <dgm:t>
        <a:bodyPr/>
        <a:lstStyle/>
        <a:p>
          <a:pPr algn="l" rtl="0"/>
          <a:r>
            <a:rPr lang="en-US" b="1" dirty="0"/>
            <a:t>Κατηχητικός χαρακτήρας:</a:t>
          </a:r>
          <a:r>
            <a:rPr lang="en-US" b="0" dirty="0"/>
            <a:t> Ορθόδοξη Χριστιανική παράδοση</a:t>
          </a:r>
          <a:endParaRPr lang="en-US" b="1" dirty="0">
            <a:latin typeface="Century Gothic" panose="020B0502020202020204"/>
          </a:endParaRPr>
        </a:p>
      </dgm:t>
    </dgm:pt>
    <dgm:pt modelId="{63ECF5E5-8BC2-426E-A18B-2DBF85FF1CDF}" type="parTrans" cxnId="{669D7E26-77DC-A745-AE3F-71D20A98AA89}">
      <dgm:prSet/>
      <dgm:spPr/>
      <dgm:t>
        <a:bodyPr/>
        <a:lstStyle/>
        <a:p>
          <a:endParaRPr lang="el-GR"/>
        </a:p>
      </dgm:t>
    </dgm:pt>
    <dgm:pt modelId="{05EA9D39-A578-46FF-9D9F-B363ACBAB081}" type="sibTrans" cxnId="{669D7E26-77DC-A745-AE3F-71D20A98AA89}">
      <dgm:prSet/>
      <dgm:spPr/>
      <dgm:t>
        <a:bodyPr/>
        <a:lstStyle/>
        <a:p>
          <a:endParaRPr lang="el-GR"/>
        </a:p>
      </dgm:t>
    </dgm:pt>
    <dgm:pt modelId="{20BD6890-2877-4733-A883-6A98D90A66A8}">
      <dgm:prSet phldr="0"/>
      <dgm:spPr/>
      <dgm:t>
        <a:bodyPr/>
        <a:lstStyle/>
        <a:p>
          <a:pPr algn="l"/>
          <a:r>
            <a:rPr lang="en-US" b="1" dirty="0"/>
            <a:t>Συνταγματική αναγνώριση:</a:t>
          </a:r>
          <a:r>
            <a:rPr lang="en-US" b="0" dirty="0"/>
            <a:t> Η Ορθόδοξη </a:t>
          </a:r>
          <a:r>
            <a:rPr lang="en-US" b="0" dirty="0" err="1"/>
            <a:t>Εκκλησί</a:t>
          </a:r>
          <a:r>
            <a:rPr lang="en-US" b="0" dirty="0"/>
            <a:t>α </a:t>
          </a:r>
          <a:r>
            <a:rPr lang="el-GR" b="0" dirty="0"/>
            <a:t>είναι</a:t>
          </a:r>
          <a:r>
            <a:rPr lang="en-US" b="0" dirty="0"/>
            <a:t> η «επικρατούσα θρησκεία» (Σύνταγμα).</a:t>
          </a:r>
          <a:endParaRPr lang="en-US" dirty="0"/>
        </a:p>
      </dgm:t>
    </dgm:pt>
    <dgm:pt modelId="{3004ECA5-F2C3-43DD-9046-B12799688CDF}" type="parTrans" cxnId="{86348494-FBBC-9749-8137-1BAAD3855F3C}">
      <dgm:prSet/>
      <dgm:spPr/>
      <dgm:t>
        <a:bodyPr/>
        <a:lstStyle/>
        <a:p>
          <a:endParaRPr lang="el-GR"/>
        </a:p>
      </dgm:t>
    </dgm:pt>
    <dgm:pt modelId="{9406F215-5D41-488E-9973-049A58595481}" type="sibTrans" cxnId="{86348494-FBBC-9749-8137-1BAAD3855F3C}">
      <dgm:prSet/>
      <dgm:spPr/>
      <dgm:t>
        <a:bodyPr/>
        <a:lstStyle/>
        <a:p>
          <a:endParaRPr lang="el-GR"/>
        </a:p>
      </dgm:t>
    </dgm:pt>
    <dgm:pt modelId="{935D5350-33D5-4605-827C-CF816D39DB18}">
      <dgm:prSet phldr="0"/>
      <dgm:spPr/>
      <dgm:t>
        <a:bodyPr/>
        <a:lstStyle/>
        <a:p>
          <a:pPr algn="l"/>
          <a:r>
            <a:rPr lang="en-US" b="1" dirty="0"/>
            <a:t>Π.Δ. 831/1977 &amp; Π.Δ. 583/1982:</a:t>
          </a:r>
          <a:r>
            <a:rPr lang="en-US" b="0" dirty="0"/>
            <a:t> Καθορισμός του μαθήματος ως ομολογιακού.</a:t>
          </a:r>
          <a:endParaRPr lang="en-US" dirty="0"/>
        </a:p>
      </dgm:t>
    </dgm:pt>
    <dgm:pt modelId="{D2C9D53E-D339-481E-B08B-DC6F759A8A99}" type="parTrans" cxnId="{3FF95DED-6CE0-D64E-8EE2-4135E5ABA889}">
      <dgm:prSet/>
      <dgm:spPr/>
      <dgm:t>
        <a:bodyPr/>
        <a:lstStyle/>
        <a:p>
          <a:endParaRPr lang="el-GR"/>
        </a:p>
      </dgm:t>
    </dgm:pt>
    <dgm:pt modelId="{4624DEF9-DF3A-45F4-B32D-8C9405BE7ED9}" type="sibTrans" cxnId="{3FF95DED-6CE0-D64E-8EE2-4135E5ABA889}">
      <dgm:prSet/>
      <dgm:spPr/>
      <dgm:t>
        <a:bodyPr/>
        <a:lstStyle/>
        <a:p>
          <a:endParaRPr lang="el-GR"/>
        </a:p>
      </dgm:t>
    </dgm:pt>
    <dgm:pt modelId="{F7C7843B-8A00-4E40-BB8D-EB11004B16E8}">
      <dgm:prSet phldr="0"/>
      <dgm:spPr/>
      <dgm:t>
        <a:bodyPr/>
        <a:lstStyle/>
        <a:p>
          <a:pPr algn="l"/>
          <a:r>
            <a:rPr lang="en-US" b="1" dirty="0"/>
            <a:t>Περιεχόμενο:</a:t>
          </a:r>
          <a:r>
            <a:rPr lang="en-US" b="0" dirty="0"/>
            <a:t> Κυρίως διδασκαλία Ορθοδοξίας, με περιορισμένες αναφορές σε άλλες θρησκείες.</a:t>
          </a:r>
          <a:endParaRPr lang="en-US" dirty="0"/>
        </a:p>
      </dgm:t>
    </dgm:pt>
    <dgm:pt modelId="{E0A82F59-B4CD-4D95-9508-581D2210ABF0}" type="parTrans" cxnId="{1B6BCEE7-5FAA-A74C-A7C0-A3D23845EA38}">
      <dgm:prSet/>
      <dgm:spPr/>
      <dgm:t>
        <a:bodyPr/>
        <a:lstStyle/>
        <a:p>
          <a:endParaRPr lang="el-GR"/>
        </a:p>
      </dgm:t>
    </dgm:pt>
    <dgm:pt modelId="{BCF161CA-62F8-47A5-88A9-DB9AFD727AAD}" type="sibTrans" cxnId="{1B6BCEE7-5FAA-A74C-A7C0-A3D23845EA38}">
      <dgm:prSet/>
      <dgm:spPr/>
      <dgm:t>
        <a:bodyPr/>
        <a:lstStyle/>
        <a:p>
          <a:endParaRPr lang="el-GR"/>
        </a:p>
      </dgm:t>
    </dgm:pt>
    <dgm:pt modelId="{D6A07754-4D3E-420B-8E36-320A1E4D36CD}" type="pres">
      <dgm:prSet presAssocID="{A7284FE3-4C10-4639-924C-9538B5E67A8E}" presName="matrix" presStyleCnt="0">
        <dgm:presLayoutVars>
          <dgm:chMax val="1"/>
          <dgm:dir/>
          <dgm:resizeHandles val="exact"/>
        </dgm:presLayoutVars>
      </dgm:prSet>
      <dgm:spPr/>
    </dgm:pt>
    <dgm:pt modelId="{016A1C69-DBC9-4323-BD6F-A664035229C9}" type="pres">
      <dgm:prSet presAssocID="{A7284FE3-4C10-4639-924C-9538B5E67A8E}" presName="diamond" presStyleLbl="bgShp" presStyleIdx="0" presStyleCnt="1"/>
      <dgm:spPr/>
    </dgm:pt>
    <dgm:pt modelId="{616DD06C-AF1F-47D8-92AE-B8F4B21F9736}" type="pres">
      <dgm:prSet presAssocID="{A7284FE3-4C10-4639-924C-9538B5E67A8E}" presName="quad1" presStyleLbl="node1" presStyleIdx="0" presStyleCnt="4">
        <dgm:presLayoutVars>
          <dgm:chMax val="0"/>
          <dgm:chPref val="0"/>
          <dgm:bulletEnabled val="1"/>
        </dgm:presLayoutVars>
      </dgm:prSet>
      <dgm:spPr/>
    </dgm:pt>
    <dgm:pt modelId="{C3D99C2A-907B-45D2-BBBB-01528CE04E9A}" type="pres">
      <dgm:prSet presAssocID="{A7284FE3-4C10-4639-924C-9538B5E67A8E}" presName="quad2" presStyleLbl="node1" presStyleIdx="1" presStyleCnt="4">
        <dgm:presLayoutVars>
          <dgm:chMax val="0"/>
          <dgm:chPref val="0"/>
          <dgm:bulletEnabled val="1"/>
        </dgm:presLayoutVars>
      </dgm:prSet>
      <dgm:spPr/>
    </dgm:pt>
    <dgm:pt modelId="{3D6072E3-3432-44D3-8B1B-9F426C27FE61}" type="pres">
      <dgm:prSet presAssocID="{A7284FE3-4C10-4639-924C-9538B5E67A8E}" presName="quad3" presStyleLbl="node1" presStyleIdx="2" presStyleCnt="4">
        <dgm:presLayoutVars>
          <dgm:chMax val="0"/>
          <dgm:chPref val="0"/>
          <dgm:bulletEnabled val="1"/>
        </dgm:presLayoutVars>
      </dgm:prSet>
      <dgm:spPr/>
    </dgm:pt>
    <dgm:pt modelId="{840FBDF8-34CC-408E-912F-4959B4F96BFF}" type="pres">
      <dgm:prSet presAssocID="{A7284FE3-4C10-4639-924C-9538B5E67A8E}" presName="quad4" presStyleLbl="node1" presStyleIdx="3" presStyleCnt="4">
        <dgm:presLayoutVars>
          <dgm:chMax val="0"/>
          <dgm:chPref val="0"/>
          <dgm:bulletEnabled val="1"/>
        </dgm:presLayoutVars>
      </dgm:prSet>
      <dgm:spPr/>
    </dgm:pt>
  </dgm:ptLst>
  <dgm:cxnLst>
    <dgm:cxn modelId="{E9B2EC00-C6D7-4E3D-A269-FCFB659304C4}" type="presOf" srcId="{A7284FE3-4C10-4639-924C-9538B5E67A8E}" destId="{D6A07754-4D3E-420B-8E36-320A1E4D36CD}" srcOrd="0" destOrd="0" presId="urn:microsoft.com/office/officeart/2005/8/layout/matrix3"/>
    <dgm:cxn modelId="{DBB4D318-75D7-443E-92D0-1B695D9FEF5D}" srcId="{A7284FE3-4C10-4639-924C-9538B5E67A8E}" destId="{91F75554-10CC-453F-A4E9-EB3E99E22994}" srcOrd="4" destOrd="0" parTransId="{5B58ABCC-2888-4903-B047-09EAC7159ABB}" sibTransId="{AADB0627-91F5-4ED0-AE64-DA465BFF19BC}"/>
    <dgm:cxn modelId="{669D7E26-77DC-A745-AE3F-71D20A98AA89}" srcId="{A7284FE3-4C10-4639-924C-9538B5E67A8E}" destId="{938FB1FA-2CAE-4CD9-9EEE-6543F540B831}" srcOrd="0" destOrd="0" parTransId="{63ECF5E5-8BC2-426E-A18B-2DBF85FF1CDF}" sibTransId="{05EA9D39-A578-46FF-9D9F-B363ACBAB081}"/>
    <dgm:cxn modelId="{1358297F-33DF-344D-A32A-2D0A437A62E0}" type="presOf" srcId="{938FB1FA-2CAE-4CD9-9EEE-6543F540B831}" destId="{616DD06C-AF1F-47D8-92AE-B8F4B21F9736}" srcOrd="0" destOrd="0" presId="urn:microsoft.com/office/officeart/2005/8/layout/matrix3"/>
    <dgm:cxn modelId="{F6EFAD91-9877-2D44-B562-396C8AD80323}" type="presOf" srcId="{F7C7843B-8A00-4E40-BB8D-EB11004B16E8}" destId="{840FBDF8-34CC-408E-912F-4959B4F96BFF}" srcOrd="0" destOrd="0" presId="urn:microsoft.com/office/officeart/2005/8/layout/matrix3"/>
    <dgm:cxn modelId="{86348494-FBBC-9749-8137-1BAAD3855F3C}" srcId="{A7284FE3-4C10-4639-924C-9538B5E67A8E}" destId="{20BD6890-2877-4733-A883-6A98D90A66A8}" srcOrd="1" destOrd="0" parTransId="{3004ECA5-F2C3-43DD-9046-B12799688CDF}" sibTransId="{9406F215-5D41-488E-9973-049A58595481}"/>
    <dgm:cxn modelId="{51A4DAB9-9305-FE41-88C7-143C349A1FE3}" type="presOf" srcId="{935D5350-33D5-4605-827C-CF816D39DB18}" destId="{3D6072E3-3432-44D3-8B1B-9F426C27FE61}" srcOrd="0" destOrd="0" presId="urn:microsoft.com/office/officeart/2005/8/layout/matrix3"/>
    <dgm:cxn modelId="{068766BB-CC24-FD40-BC4A-7C9D934ADC7B}" type="presOf" srcId="{20BD6890-2877-4733-A883-6A98D90A66A8}" destId="{C3D99C2A-907B-45D2-BBBB-01528CE04E9A}" srcOrd="0" destOrd="0" presId="urn:microsoft.com/office/officeart/2005/8/layout/matrix3"/>
    <dgm:cxn modelId="{1B6BCEE7-5FAA-A74C-A7C0-A3D23845EA38}" srcId="{A7284FE3-4C10-4639-924C-9538B5E67A8E}" destId="{F7C7843B-8A00-4E40-BB8D-EB11004B16E8}" srcOrd="3" destOrd="0" parTransId="{E0A82F59-B4CD-4D95-9508-581D2210ABF0}" sibTransId="{BCF161CA-62F8-47A5-88A9-DB9AFD727AAD}"/>
    <dgm:cxn modelId="{3FF95DED-6CE0-D64E-8EE2-4135E5ABA889}" srcId="{A7284FE3-4C10-4639-924C-9538B5E67A8E}" destId="{935D5350-33D5-4605-827C-CF816D39DB18}" srcOrd="2" destOrd="0" parTransId="{D2C9D53E-D339-481E-B08B-DC6F759A8A99}" sibTransId="{4624DEF9-DF3A-45F4-B32D-8C9405BE7ED9}"/>
    <dgm:cxn modelId="{CBE1C14F-C3D3-455E-9F3B-44A142A16117}" type="presParOf" srcId="{D6A07754-4D3E-420B-8E36-320A1E4D36CD}" destId="{016A1C69-DBC9-4323-BD6F-A664035229C9}" srcOrd="0" destOrd="0" presId="urn:microsoft.com/office/officeart/2005/8/layout/matrix3"/>
    <dgm:cxn modelId="{CCBDEECD-ACC3-4535-A149-6E4F37E2F988}" type="presParOf" srcId="{D6A07754-4D3E-420B-8E36-320A1E4D36CD}" destId="{616DD06C-AF1F-47D8-92AE-B8F4B21F9736}" srcOrd="1" destOrd="0" presId="urn:microsoft.com/office/officeart/2005/8/layout/matrix3"/>
    <dgm:cxn modelId="{96A07D19-7E18-4A79-85DA-C7C2B2E542A8}" type="presParOf" srcId="{D6A07754-4D3E-420B-8E36-320A1E4D36CD}" destId="{C3D99C2A-907B-45D2-BBBB-01528CE04E9A}" srcOrd="2" destOrd="0" presId="urn:microsoft.com/office/officeart/2005/8/layout/matrix3"/>
    <dgm:cxn modelId="{AEBCF6E4-07BF-4152-AD07-CA6B60BFEE2A}" type="presParOf" srcId="{D6A07754-4D3E-420B-8E36-320A1E4D36CD}" destId="{3D6072E3-3432-44D3-8B1B-9F426C27FE61}" srcOrd="3" destOrd="0" presId="urn:microsoft.com/office/officeart/2005/8/layout/matrix3"/>
    <dgm:cxn modelId="{A9C02278-1836-4572-B4DA-2467D89FED91}" type="presParOf" srcId="{D6A07754-4D3E-420B-8E36-320A1E4D36CD}" destId="{840FBDF8-34CC-408E-912F-4959B4F96BFF}" srcOrd="4" destOrd="0" presId="urn:microsoft.com/office/officeart/2005/8/layout/matrix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F978E9A-2F94-428E-909D-F92B1245E639}"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CFB50839-9B7D-4297-BCB2-181F6DCF4EB1}">
      <dgm:prSet/>
      <dgm:spPr/>
      <dgm:t>
        <a:bodyPr/>
        <a:lstStyle/>
        <a:p>
          <a:r>
            <a:rPr lang="el-GR" b="0" i="0"/>
            <a:t>Μετά από δημόσια συνεδρίαση στις 20-9-2019 το δικαστήριο καταθέτει τις εξής σκέψεις σύμφωνα με το νόμο.</a:t>
          </a:r>
          <a:endParaRPr lang="en-US"/>
        </a:p>
      </dgm:t>
    </dgm:pt>
    <dgm:pt modelId="{DD733BD9-8E8F-4101-8495-EB5BFDBC724C}" type="parTrans" cxnId="{8F10824E-B3AA-4AD1-BDEC-8674E5B68595}">
      <dgm:prSet/>
      <dgm:spPr/>
      <dgm:t>
        <a:bodyPr/>
        <a:lstStyle/>
        <a:p>
          <a:endParaRPr lang="en-US"/>
        </a:p>
      </dgm:t>
    </dgm:pt>
    <dgm:pt modelId="{5D14094E-F3FD-4A76-8782-29B43CF2D01F}" type="sibTrans" cxnId="{8F10824E-B3AA-4AD1-BDEC-8674E5B68595}">
      <dgm:prSet/>
      <dgm:spPr/>
      <dgm:t>
        <a:bodyPr/>
        <a:lstStyle/>
        <a:p>
          <a:endParaRPr lang="en-US"/>
        </a:p>
      </dgm:t>
    </dgm:pt>
    <dgm:pt modelId="{D48FC555-B85E-4ECE-8EFB-70527DAB5A3A}">
      <dgm:prSet/>
      <dgm:spPr/>
      <dgm:t>
        <a:bodyPr/>
        <a:lstStyle/>
        <a:p>
          <a:r>
            <a:rPr lang="el-GR" b="0" i="0"/>
            <a:t>Συμφωνα με τα προβλεπόμενα του άρθ. 89 η συμπλήρωση του πεδίου ''θρήσκευμα'' στους απολυτήριους τίτλους του Γυμνασίου δεν είναι υποχρεωτική.</a:t>
          </a:r>
          <a:endParaRPr lang="en-US"/>
        </a:p>
      </dgm:t>
    </dgm:pt>
    <dgm:pt modelId="{6B8485E2-910E-4234-A0D8-E3DEF93A7F01}" type="parTrans" cxnId="{D6B2D115-C47D-4D8F-B6BC-AC053FD9BF51}">
      <dgm:prSet/>
      <dgm:spPr/>
      <dgm:t>
        <a:bodyPr/>
        <a:lstStyle/>
        <a:p>
          <a:endParaRPr lang="en-US"/>
        </a:p>
      </dgm:t>
    </dgm:pt>
    <dgm:pt modelId="{E9AE577D-C56D-491D-A057-3727D94E510B}" type="sibTrans" cxnId="{D6B2D115-C47D-4D8F-B6BC-AC053FD9BF51}">
      <dgm:prSet/>
      <dgm:spPr/>
      <dgm:t>
        <a:bodyPr/>
        <a:lstStyle/>
        <a:p>
          <a:endParaRPr lang="en-US"/>
        </a:p>
      </dgm:t>
    </dgm:pt>
    <dgm:pt modelId="{DC8DB1C6-B4CD-4D16-884F-04D076E8AD52}">
      <dgm:prSet/>
      <dgm:spPr/>
      <dgm:t>
        <a:bodyPr/>
        <a:lstStyle/>
        <a:p>
          <a:r>
            <a:rPr lang="el-GR" b="0" i="0"/>
            <a:t>Στοιχεία που δεν αναγράφονται στις ταυτότητες ή στα πιστοποιητικά γέννησης δεν καταχωρίζονται στα υπηρεσιακά βιβλία και έντυπα εκτός αν δηλώνονται με υπεύθυνη δήλωση.</a:t>
          </a:r>
          <a:endParaRPr lang="en-US"/>
        </a:p>
      </dgm:t>
    </dgm:pt>
    <dgm:pt modelId="{A36DB3A8-686D-4917-A2B6-48EF34B52CA1}" type="parTrans" cxnId="{C37AF85E-A25D-4A41-BE6E-0F643FB05AD0}">
      <dgm:prSet/>
      <dgm:spPr/>
      <dgm:t>
        <a:bodyPr/>
        <a:lstStyle/>
        <a:p>
          <a:endParaRPr lang="en-US"/>
        </a:p>
      </dgm:t>
    </dgm:pt>
    <dgm:pt modelId="{7B377E52-2CA3-49D0-9CBF-17A7DB208B58}" type="sibTrans" cxnId="{C37AF85E-A25D-4A41-BE6E-0F643FB05AD0}">
      <dgm:prSet/>
      <dgm:spPr/>
      <dgm:t>
        <a:bodyPr/>
        <a:lstStyle/>
        <a:p>
          <a:endParaRPr lang="en-US"/>
        </a:p>
      </dgm:t>
    </dgm:pt>
    <dgm:pt modelId="{AE199DBC-DBB4-4965-9820-61108A4308C6}">
      <dgm:prSet/>
      <dgm:spPr/>
      <dgm:t>
        <a:bodyPr/>
        <a:lstStyle/>
        <a:p>
          <a:r>
            <a:rPr lang="el-GR" b="0" i="0"/>
            <a:t>Η αναγραφή του θρησκεύματος στους απολυτήριους τίτλους και τα αποδεικτικά σπουδών του Γυμνασίου, σύμφωνα με την προσβαλλόμενη απόφαση, όπως αντικαταστάθηκε, είναι κατ΄αρχήν υποχρεωτική.</a:t>
          </a:r>
          <a:endParaRPr lang="en-US"/>
        </a:p>
      </dgm:t>
    </dgm:pt>
    <dgm:pt modelId="{400AAC84-D905-412E-B60D-1F423559CF85}" type="parTrans" cxnId="{890FF469-7808-4E48-A622-3F563D016F74}">
      <dgm:prSet/>
      <dgm:spPr/>
      <dgm:t>
        <a:bodyPr/>
        <a:lstStyle/>
        <a:p>
          <a:endParaRPr lang="en-US"/>
        </a:p>
      </dgm:t>
    </dgm:pt>
    <dgm:pt modelId="{3E1E01AB-2860-4F41-B41A-E2472D2F32E0}" type="sibTrans" cxnId="{890FF469-7808-4E48-A622-3F563D016F74}">
      <dgm:prSet/>
      <dgm:spPr/>
      <dgm:t>
        <a:bodyPr/>
        <a:lstStyle/>
        <a:p>
          <a:endParaRPr lang="en-US"/>
        </a:p>
      </dgm:t>
    </dgm:pt>
    <dgm:pt modelId="{33301B74-D60B-4C88-BF88-1B012005C41F}" type="pres">
      <dgm:prSet presAssocID="{EF978E9A-2F94-428E-909D-F92B1245E639}" presName="linear" presStyleCnt="0">
        <dgm:presLayoutVars>
          <dgm:animLvl val="lvl"/>
          <dgm:resizeHandles val="exact"/>
        </dgm:presLayoutVars>
      </dgm:prSet>
      <dgm:spPr/>
    </dgm:pt>
    <dgm:pt modelId="{C625EE17-2D4B-4A6C-A900-71FE1B8BE353}" type="pres">
      <dgm:prSet presAssocID="{CFB50839-9B7D-4297-BCB2-181F6DCF4EB1}" presName="parentText" presStyleLbl="node1" presStyleIdx="0" presStyleCnt="4">
        <dgm:presLayoutVars>
          <dgm:chMax val="0"/>
          <dgm:bulletEnabled val="1"/>
        </dgm:presLayoutVars>
      </dgm:prSet>
      <dgm:spPr/>
    </dgm:pt>
    <dgm:pt modelId="{7FB0F85B-E478-466F-A456-0A40D56F7995}" type="pres">
      <dgm:prSet presAssocID="{5D14094E-F3FD-4A76-8782-29B43CF2D01F}" presName="spacer" presStyleCnt="0"/>
      <dgm:spPr/>
    </dgm:pt>
    <dgm:pt modelId="{5A95D573-D346-4578-A833-4918A26E9949}" type="pres">
      <dgm:prSet presAssocID="{D48FC555-B85E-4ECE-8EFB-70527DAB5A3A}" presName="parentText" presStyleLbl="node1" presStyleIdx="1" presStyleCnt="4">
        <dgm:presLayoutVars>
          <dgm:chMax val="0"/>
          <dgm:bulletEnabled val="1"/>
        </dgm:presLayoutVars>
      </dgm:prSet>
      <dgm:spPr/>
    </dgm:pt>
    <dgm:pt modelId="{3A57142D-155F-4224-9F79-C5AD74A7C4D9}" type="pres">
      <dgm:prSet presAssocID="{E9AE577D-C56D-491D-A057-3727D94E510B}" presName="spacer" presStyleCnt="0"/>
      <dgm:spPr/>
    </dgm:pt>
    <dgm:pt modelId="{1F4D69A5-C6EF-4DFB-B829-0EB43A7FD1BE}" type="pres">
      <dgm:prSet presAssocID="{DC8DB1C6-B4CD-4D16-884F-04D076E8AD52}" presName="parentText" presStyleLbl="node1" presStyleIdx="2" presStyleCnt="4">
        <dgm:presLayoutVars>
          <dgm:chMax val="0"/>
          <dgm:bulletEnabled val="1"/>
        </dgm:presLayoutVars>
      </dgm:prSet>
      <dgm:spPr/>
    </dgm:pt>
    <dgm:pt modelId="{33825522-D541-44A5-89DF-BB5513A5322D}" type="pres">
      <dgm:prSet presAssocID="{7B377E52-2CA3-49D0-9CBF-17A7DB208B58}" presName="spacer" presStyleCnt="0"/>
      <dgm:spPr/>
    </dgm:pt>
    <dgm:pt modelId="{3F2331B3-9E5B-415B-9A21-8E141D99466C}" type="pres">
      <dgm:prSet presAssocID="{AE199DBC-DBB4-4965-9820-61108A4308C6}" presName="parentText" presStyleLbl="node1" presStyleIdx="3" presStyleCnt="4">
        <dgm:presLayoutVars>
          <dgm:chMax val="0"/>
          <dgm:bulletEnabled val="1"/>
        </dgm:presLayoutVars>
      </dgm:prSet>
      <dgm:spPr/>
    </dgm:pt>
  </dgm:ptLst>
  <dgm:cxnLst>
    <dgm:cxn modelId="{D6B2D115-C47D-4D8F-B6BC-AC053FD9BF51}" srcId="{EF978E9A-2F94-428E-909D-F92B1245E639}" destId="{D48FC555-B85E-4ECE-8EFB-70527DAB5A3A}" srcOrd="1" destOrd="0" parTransId="{6B8485E2-910E-4234-A0D8-E3DEF93A7F01}" sibTransId="{E9AE577D-C56D-491D-A057-3727D94E510B}"/>
    <dgm:cxn modelId="{84ECA635-D237-4494-853C-742BB358A909}" type="presOf" srcId="{DC8DB1C6-B4CD-4D16-884F-04D076E8AD52}" destId="{1F4D69A5-C6EF-4DFB-B829-0EB43A7FD1BE}" srcOrd="0" destOrd="0" presId="urn:microsoft.com/office/officeart/2005/8/layout/vList2"/>
    <dgm:cxn modelId="{8F10824E-B3AA-4AD1-BDEC-8674E5B68595}" srcId="{EF978E9A-2F94-428E-909D-F92B1245E639}" destId="{CFB50839-9B7D-4297-BCB2-181F6DCF4EB1}" srcOrd="0" destOrd="0" parTransId="{DD733BD9-8E8F-4101-8495-EB5BFDBC724C}" sibTransId="{5D14094E-F3FD-4A76-8782-29B43CF2D01F}"/>
    <dgm:cxn modelId="{C37AF85E-A25D-4A41-BE6E-0F643FB05AD0}" srcId="{EF978E9A-2F94-428E-909D-F92B1245E639}" destId="{DC8DB1C6-B4CD-4D16-884F-04D076E8AD52}" srcOrd="2" destOrd="0" parTransId="{A36DB3A8-686D-4917-A2B6-48EF34B52CA1}" sibTransId="{7B377E52-2CA3-49D0-9CBF-17A7DB208B58}"/>
    <dgm:cxn modelId="{2FD9B95F-718D-4A0F-B97F-A30769CBF3D4}" type="presOf" srcId="{AE199DBC-DBB4-4965-9820-61108A4308C6}" destId="{3F2331B3-9E5B-415B-9A21-8E141D99466C}" srcOrd="0" destOrd="0" presId="urn:microsoft.com/office/officeart/2005/8/layout/vList2"/>
    <dgm:cxn modelId="{890FF469-7808-4E48-A622-3F563D016F74}" srcId="{EF978E9A-2F94-428E-909D-F92B1245E639}" destId="{AE199DBC-DBB4-4965-9820-61108A4308C6}" srcOrd="3" destOrd="0" parTransId="{400AAC84-D905-412E-B60D-1F423559CF85}" sibTransId="{3E1E01AB-2860-4F41-B41A-E2472D2F32E0}"/>
    <dgm:cxn modelId="{F1C6EFD8-1022-4F4B-9597-8825616A2B4C}" type="presOf" srcId="{D48FC555-B85E-4ECE-8EFB-70527DAB5A3A}" destId="{5A95D573-D346-4578-A833-4918A26E9949}" srcOrd="0" destOrd="0" presId="urn:microsoft.com/office/officeart/2005/8/layout/vList2"/>
    <dgm:cxn modelId="{27F412F7-7E20-4352-B2A6-2F72C7D0968E}" type="presOf" srcId="{CFB50839-9B7D-4297-BCB2-181F6DCF4EB1}" destId="{C625EE17-2D4B-4A6C-A900-71FE1B8BE353}" srcOrd="0" destOrd="0" presId="urn:microsoft.com/office/officeart/2005/8/layout/vList2"/>
    <dgm:cxn modelId="{F9C16EFE-358B-49E2-8622-AE6C4EFB5EDF}" type="presOf" srcId="{EF978E9A-2F94-428E-909D-F92B1245E639}" destId="{33301B74-D60B-4C88-BF88-1B012005C41F}" srcOrd="0" destOrd="0" presId="urn:microsoft.com/office/officeart/2005/8/layout/vList2"/>
    <dgm:cxn modelId="{0BB29004-5B61-448D-A01F-4681A5AF3A9E}" type="presParOf" srcId="{33301B74-D60B-4C88-BF88-1B012005C41F}" destId="{C625EE17-2D4B-4A6C-A900-71FE1B8BE353}" srcOrd="0" destOrd="0" presId="urn:microsoft.com/office/officeart/2005/8/layout/vList2"/>
    <dgm:cxn modelId="{4F487B9B-D3DB-46B0-9AE3-630E88FE2C2F}" type="presParOf" srcId="{33301B74-D60B-4C88-BF88-1B012005C41F}" destId="{7FB0F85B-E478-466F-A456-0A40D56F7995}" srcOrd="1" destOrd="0" presId="urn:microsoft.com/office/officeart/2005/8/layout/vList2"/>
    <dgm:cxn modelId="{9218C010-E1FE-4B8B-BC32-0A01D63600E4}" type="presParOf" srcId="{33301B74-D60B-4C88-BF88-1B012005C41F}" destId="{5A95D573-D346-4578-A833-4918A26E9949}" srcOrd="2" destOrd="0" presId="urn:microsoft.com/office/officeart/2005/8/layout/vList2"/>
    <dgm:cxn modelId="{5C72A802-9DFA-470B-994D-531E1EB96752}" type="presParOf" srcId="{33301B74-D60B-4C88-BF88-1B012005C41F}" destId="{3A57142D-155F-4224-9F79-C5AD74A7C4D9}" srcOrd="3" destOrd="0" presId="urn:microsoft.com/office/officeart/2005/8/layout/vList2"/>
    <dgm:cxn modelId="{DF5DCC81-DFA8-4F10-A390-30FB9A9E0EE9}" type="presParOf" srcId="{33301B74-D60B-4C88-BF88-1B012005C41F}" destId="{1F4D69A5-C6EF-4DFB-B829-0EB43A7FD1BE}" srcOrd="4" destOrd="0" presId="urn:microsoft.com/office/officeart/2005/8/layout/vList2"/>
    <dgm:cxn modelId="{5A36A880-2CC9-4A0D-AD4C-F62E7DEC4007}" type="presParOf" srcId="{33301B74-D60B-4C88-BF88-1B012005C41F}" destId="{33825522-D541-44A5-89DF-BB5513A5322D}" srcOrd="5" destOrd="0" presId="urn:microsoft.com/office/officeart/2005/8/layout/vList2"/>
    <dgm:cxn modelId="{831E67C9-B9A2-4075-89DA-470B58D47C9F}" type="presParOf" srcId="{33301B74-D60B-4C88-BF88-1B012005C41F}" destId="{3F2331B3-9E5B-415B-9A21-8E141D99466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92CB027-5058-4018-8098-734BFA081978}"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A5AC3027-430D-4384-91C3-234E64ED58C2}">
      <dgm:prSet/>
      <dgm:spPr/>
      <dgm:t>
        <a:bodyPr/>
        <a:lstStyle/>
        <a:p>
          <a:r>
            <a:rPr lang="el-GR" b="0" i="0"/>
            <a:t>Σύμφωνα με το άρθ.13 κατοχυρώνεται το ατομικό δικαίωμα της θρησκευτικής ελευθερίας. Το ατομικό δικαίωμα της μη αποκάλυψης του θρησκεύματος είναι απαραβίαστο.</a:t>
          </a:r>
          <a:endParaRPr lang="en-US"/>
        </a:p>
      </dgm:t>
    </dgm:pt>
    <dgm:pt modelId="{DA206D48-BAFE-45C6-B702-320E1EFD90C2}" type="parTrans" cxnId="{81A52B96-8514-40A0-9496-E98EDD8763FF}">
      <dgm:prSet/>
      <dgm:spPr/>
      <dgm:t>
        <a:bodyPr/>
        <a:lstStyle/>
        <a:p>
          <a:endParaRPr lang="en-US"/>
        </a:p>
      </dgm:t>
    </dgm:pt>
    <dgm:pt modelId="{47FB2748-B285-45E9-88FE-FF0B58F38696}" type="sibTrans" cxnId="{81A52B96-8514-40A0-9496-E98EDD8763FF}">
      <dgm:prSet/>
      <dgm:spPr/>
      <dgm:t>
        <a:bodyPr/>
        <a:lstStyle/>
        <a:p>
          <a:endParaRPr lang="en-US"/>
        </a:p>
      </dgm:t>
    </dgm:pt>
    <dgm:pt modelId="{3161E2F6-5ACE-4AF5-9423-2706BA82CFAB}">
      <dgm:prSet/>
      <dgm:spPr/>
      <dgm:t>
        <a:bodyPr/>
        <a:lstStyle/>
        <a:p>
          <a:r>
            <a:rPr lang="el-GR" b="0" i="0"/>
            <a:t>Το ζήτημα της οικειοθελούς  γνωστοποίησης του θρησκεύματος στις κρατικές αρχές είναι διάφορο.</a:t>
          </a:r>
          <a:endParaRPr lang="en-US"/>
        </a:p>
      </dgm:t>
    </dgm:pt>
    <dgm:pt modelId="{8331B89F-08DD-4918-A418-E14DE8F6356A}" type="parTrans" cxnId="{0B1F4354-6AC3-4758-8B51-351C568EC3F0}">
      <dgm:prSet/>
      <dgm:spPr/>
      <dgm:t>
        <a:bodyPr/>
        <a:lstStyle/>
        <a:p>
          <a:endParaRPr lang="en-US"/>
        </a:p>
      </dgm:t>
    </dgm:pt>
    <dgm:pt modelId="{8D46DE07-673E-4299-8786-C87082199B22}" type="sibTrans" cxnId="{0B1F4354-6AC3-4758-8B51-351C568EC3F0}">
      <dgm:prSet/>
      <dgm:spPr/>
      <dgm:t>
        <a:bodyPr/>
        <a:lstStyle/>
        <a:p>
          <a:endParaRPr lang="en-US"/>
        </a:p>
      </dgm:t>
    </dgm:pt>
    <dgm:pt modelId="{6B5F2625-73F6-4CB9-A518-F4C8291A3650}">
      <dgm:prSet/>
      <dgm:spPr/>
      <dgm:t>
        <a:bodyPr/>
        <a:lstStyle/>
        <a:p>
          <a:r>
            <a:rPr lang="el-GR" b="0" i="0"/>
            <a:t>Η αναγραφή του θρησκεύματος σε δημόσια έγγραφα συνιστά παραβίαση του αρθ.13 και  αναιρεί τη θρησκευτική ουδετερότητα του κράτους, ακόμη και αν είναι προαιρετική.</a:t>
          </a:r>
          <a:endParaRPr lang="en-US"/>
        </a:p>
      </dgm:t>
    </dgm:pt>
    <dgm:pt modelId="{7C313ACD-28A2-497A-A0E5-9B4422A49139}" type="parTrans" cxnId="{0F8EAD9B-5740-40CC-B1A6-894A5581D2D4}">
      <dgm:prSet/>
      <dgm:spPr/>
      <dgm:t>
        <a:bodyPr/>
        <a:lstStyle/>
        <a:p>
          <a:endParaRPr lang="en-US"/>
        </a:p>
      </dgm:t>
    </dgm:pt>
    <dgm:pt modelId="{22F32157-99B8-4F29-BDDA-F6501BBF5E53}" type="sibTrans" cxnId="{0F8EAD9B-5740-40CC-B1A6-894A5581D2D4}">
      <dgm:prSet/>
      <dgm:spPr/>
      <dgm:t>
        <a:bodyPr/>
        <a:lstStyle/>
        <a:p>
          <a:endParaRPr lang="en-US"/>
        </a:p>
      </dgm:t>
    </dgm:pt>
    <dgm:pt modelId="{6CC4DDA7-A972-454C-91F0-40EFA747F22B}">
      <dgm:prSet/>
      <dgm:spPr/>
      <dgm:t>
        <a:bodyPr/>
        <a:lstStyle/>
        <a:p>
          <a:r>
            <a:rPr lang="el-GR" b="0" i="0"/>
            <a:t>Σύμφωνα με τα αρθ.8,9,14της Ε.Σ.Δ.Α μόνο με την αναγραφή του πεδίου ''ΘΡΗΣΚΕΥΜΑ'' στους τίτλους και στα πιστοποιητικά του Γυμνασίου προσβάλλεται η ελευθερία της θρησκευτικής συνείδησης.</a:t>
          </a:r>
          <a:endParaRPr lang="en-US"/>
        </a:p>
      </dgm:t>
    </dgm:pt>
    <dgm:pt modelId="{9A14765E-9B6B-44E7-A5F9-46EED1D26287}" type="parTrans" cxnId="{CBD75EA6-ABA7-4463-BFDF-75D9068033EC}">
      <dgm:prSet/>
      <dgm:spPr/>
      <dgm:t>
        <a:bodyPr/>
        <a:lstStyle/>
        <a:p>
          <a:endParaRPr lang="en-US"/>
        </a:p>
      </dgm:t>
    </dgm:pt>
    <dgm:pt modelId="{BC4DEEFC-6646-4A62-BEFC-60C3FBD6B06C}" type="sibTrans" cxnId="{CBD75EA6-ABA7-4463-BFDF-75D9068033EC}">
      <dgm:prSet/>
      <dgm:spPr/>
      <dgm:t>
        <a:bodyPr/>
        <a:lstStyle/>
        <a:p>
          <a:endParaRPr lang="en-US"/>
        </a:p>
      </dgm:t>
    </dgm:pt>
    <dgm:pt modelId="{9E56EA03-D131-4496-84CC-2E3CA3B7D82E}">
      <dgm:prSet/>
      <dgm:spPr/>
      <dgm:t>
        <a:bodyPr/>
        <a:lstStyle/>
        <a:p>
          <a:r>
            <a:rPr lang="el-GR" b="0" i="0"/>
            <a:t>Το αρθ.9Α του Συντάγματος ορίζει το δικαίωμα στην προστασία των προσωπικών δεδομένων.</a:t>
          </a:r>
          <a:endParaRPr lang="en-US"/>
        </a:p>
      </dgm:t>
    </dgm:pt>
    <dgm:pt modelId="{DB49BB1C-222D-4E26-BBBC-517B72C3829E}" type="parTrans" cxnId="{9598F2D4-C31D-4874-AF64-FE9378DF87BE}">
      <dgm:prSet/>
      <dgm:spPr/>
      <dgm:t>
        <a:bodyPr/>
        <a:lstStyle/>
        <a:p>
          <a:endParaRPr lang="en-US"/>
        </a:p>
      </dgm:t>
    </dgm:pt>
    <dgm:pt modelId="{FE7E8760-AFF8-4BE1-8E7E-A03E572ABF79}" type="sibTrans" cxnId="{9598F2D4-C31D-4874-AF64-FE9378DF87BE}">
      <dgm:prSet/>
      <dgm:spPr/>
      <dgm:t>
        <a:bodyPr/>
        <a:lstStyle/>
        <a:p>
          <a:endParaRPr lang="en-US"/>
        </a:p>
      </dgm:t>
    </dgm:pt>
    <dgm:pt modelId="{0BF710FC-045F-486E-9891-2D8B4C1C2E65}">
      <dgm:prSet/>
      <dgm:spPr/>
      <dgm:t>
        <a:bodyPr/>
        <a:lstStyle/>
        <a:p>
          <a:r>
            <a:rPr lang="el-GR" b="0" i="0"/>
            <a:t>Ο Γενικός Κανονισμός(ΕΕ) του Ευρωπαϊκού Κοινοβουλίου για την προστασία των προσωπικών δεδομένων</a:t>
          </a:r>
          <a:endParaRPr lang="en-US"/>
        </a:p>
      </dgm:t>
    </dgm:pt>
    <dgm:pt modelId="{C2D00702-DE46-4CE0-9360-5D6F353B102B}" type="parTrans" cxnId="{1CFA8B8B-AB0D-402B-BF15-1084138B24F3}">
      <dgm:prSet/>
      <dgm:spPr/>
      <dgm:t>
        <a:bodyPr/>
        <a:lstStyle/>
        <a:p>
          <a:endParaRPr lang="en-US"/>
        </a:p>
      </dgm:t>
    </dgm:pt>
    <dgm:pt modelId="{21F903C7-3BCF-40CD-84C8-EA7FA810A613}" type="sibTrans" cxnId="{1CFA8B8B-AB0D-402B-BF15-1084138B24F3}">
      <dgm:prSet/>
      <dgm:spPr/>
      <dgm:t>
        <a:bodyPr/>
        <a:lstStyle/>
        <a:p>
          <a:endParaRPr lang="en-US"/>
        </a:p>
      </dgm:t>
    </dgm:pt>
    <dgm:pt modelId="{39F8BAD5-F686-4C26-8DDD-323845957E38}">
      <dgm:prSet/>
      <dgm:spPr/>
      <dgm:t>
        <a:bodyPr/>
        <a:lstStyle/>
        <a:p>
          <a:r>
            <a:rPr lang="el-GR" b="0" i="0"/>
            <a:t>Τίθεται σε εφαρμογή στις 25-5-2018.</a:t>
          </a:r>
          <a:endParaRPr lang="en-US"/>
        </a:p>
      </dgm:t>
    </dgm:pt>
    <dgm:pt modelId="{92E492C9-D3B9-4560-A31C-23499E6907FC}" type="parTrans" cxnId="{2112EE73-852A-4F21-B2A9-47F2A29FA567}">
      <dgm:prSet/>
      <dgm:spPr/>
      <dgm:t>
        <a:bodyPr/>
        <a:lstStyle/>
        <a:p>
          <a:endParaRPr lang="en-US"/>
        </a:p>
      </dgm:t>
    </dgm:pt>
    <dgm:pt modelId="{4435203E-B289-421F-AB90-FD0BDF1BD97B}" type="sibTrans" cxnId="{2112EE73-852A-4F21-B2A9-47F2A29FA567}">
      <dgm:prSet/>
      <dgm:spPr/>
      <dgm:t>
        <a:bodyPr/>
        <a:lstStyle/>
        <a:p>
          <a:endParaRPr lang="en-US"/>
        </a:p>
      </dgm:t>
    </dgm:pt>
    <dgm:pt modelId="{7AC75CD4-3499-47C8-8553-31C548F1183B}">
      <dgm:prSet/>
      <dgm:spPr/>
      <dgm:t>
        <a:bodyPr/>
        <a:lstStyle/>
        <a:p>
          <a:r>
            <a:rPr lang="el-GR" b="0" i="0"/>
            <a:t>Οι θρησκευτικές πεποιθήσεις  και η δημοσιοποίηση τους αποτελούν ευαίσθητο δεδομένο προσωπικού χαρακτήρα. </a:t>
          </a:r>
          <a:endParaRPr lang="en-US"/>
        </a:p>
      </dgm:t>
    </dgm:pt>
    <dgm:pt modelId="{8A41D9F0-485B-4872-BBF4-8B1B22D3576A}" type="parTrans" cxnId="{79B46FD9-B972-4514-9D01-A817D3DF12B9}">
      <dgm:prSet/>
      <dgm:spPr/>
      <dgm:t>
        <a:bodyPr/>
        <a:lstStyle/>
        <a:p>
          <a:endParaRPr lang="en-US"/>
        </a:p>
      </dgm:t>
    </dgm:pt>
    <dgm:pt modelId="{E8A92274-45BC-4130-AC49-08976AD8A1B9}" type="sibTrans" cxnId="{79B46FD9-B972-4514-9D01-A817D3DF12B9}">
      <dgm:prSet/>
      <dgm:spPr/>
      <dgm:t>
        <a:bodyPr/>
        <a:lstStyle/>
        <a:p>
          <a:endParaRPr lang="en-US"/>
        </a:p>
      </dgm:t>
    </dgm:pt>
    <dgm:pt modelId="{8DBE7D72-0EE7-4585-9941-E96173573BF9}" type="pres">
      <dgm:prSet presAssocID="{792CB027-5058-4018-8098-734BFA081978}" presName="linear" presStyleCnt="0">
        <dgm:presLayoutVars>
          <dgm:animLvl val="lvl"/>
          <dgm:resizeHandles val="exact"/>
        </dgm:presLayoutVars>
      </dgm:prSet>
      <dgm:spPr/>
    </dgm:pt>
    <dgm:pt modelId="{2E77251B-CBB2-4020-BB5C-F049F7E28C4E}" type="pres">
      <dgm:prSet presAssocID="{A5AC3027-430D-4384-91C3-234E64ED58C2}" presName="parentText" presStyleLbl="node1" presStyleIdx="0" presStyleCnt="8">
        <dgm:presLayoutVars>
          <dgm:chMax val="0"/>
          <dgm:bulletEnabled val="1"/>
        </dgm:presLayoutVars>
      </dgm:prSet>
      <dgm:spPr/>
    </dgm:pt>
    <dgm:pt modelId="{23A988C9-3A23-4E8E-87DC-94113DA1508C}" type="pres">
      <dgm:prSet presAssocID="{47FB2748-B285-45E9-88FE-FF0B58F38696}" presName="spacer" presStyleCnt="0"/>
      <dgm:spPr/>
    </dgm:pt>
    <dgm:pt modelId="{8E7B15B9-94CA-4BF0-9EDD-31AF6C839054}" type="pres">
      <dgm:prSet presAssocID="{3161E2F6-5ACE-4AF5-9423-2706BA82CFAB}" presName="parentText" presStyleLbl="node1" presStyleIdx="1" presStyleCnt="8">
        <dgm:presLayoutVars>
          <dgm:chMax val="0"/>
          <dgm:bulletEnabled val="1"/>
        </dgm:presLayoutVars>
      </dgm:prSet>
      <dgm:spPr/>
    </dgm:pt>
    <dgm:pt modelId="{12576148-DF61-42ED-B8AB-7AC33776951F}" type="pres">
      <dgm:prSet presAssocID="{8D46DE07-673E-4299-8786-C87082199B22}" presName="spacer" presStyleCnt="0"/>
      <dgm:spPr/>
    </dgm:pt>
    <dgm:pt modelId="{05364217-E3B4-4527-BB16-2B1D24D96D4E}" type="pres">
      <dgm:prSet presAssocID="{6B5F2625-73F6-4CB9-A518-F4C8291A3650}" presName="parentText" presStyleLbl="node1" presStyleIdx="2" presStyleCnt="8">
        <dgm:presLayoutVars>
          <dgm:chMax val="0"/>
          <dgm:bulletEnabled val="1"/>
        </dgm:presLayoutVars>
      </dgm:prSet>
      <dgm:spPr/>
    </dgm:pt>
    <dgm:pt modelId="{8D87FFC6-74B3-4E26-B729-4882FE115368}" type="pres">
      <dgm:prSet presAssocID="{22F32157-99B8-4F29-BDDA-F6501BBF5E53}" presName="spacer" presStyleCnt="0"/>
      <dgm:spPr/>
    </dgm:pt>
    <dgm:pt modelId="{93B4F0FB-093F-4B19-97E4-647662655E8F}" type="pres">
      <dgm:prSet presAssocID="{6CC4DDA7-A972-454C-91F0-40EFA747F22B}" presName="parentText" presStyleLbl="node1" presStyleIdx="3" presStyleCnt="8">
        <dgm:presLayoutVars>
          <dgm:chMax val="0"/>
          <dgm:bulletEnabled val="1"/>
        </dgm:presLayoutVars>
      </dgm:prSet>
      <dgm:spPr/>
    </dgm:pt>
    <dgm:pt modelId="{69EB2451-EE6A-47F9-9337-C73BEDE44031}" type="pres">
      <dgm:prSet presAssocID="{BC4DEEFC-6646-4A62-BEFC-60C3FBD6B06C}" presName="spacer" presStyleCnt="0"/>
      <dgm:spPr/>
    </dgm:pt>
    <dgm:pt modelId="{BCF4AE7D-B48C-4D55-A08A-29EE7EBD1295}" type="pres">
      <dgm:prSet presAssocID="{9E56EA03-D131-4496-84CC-2E3CA3B7D82E}" presName="parentText" presStyleLbl="node1" presStyleIdx="4" presStyleCnt="8">
        <dgm:presLayoutVars>
          <dgm:chMax val="0"/>
          <dgm:bulletEnabled val="1"/>
        </dgm:presLayoutVars>
      </dgm:prSet>
      <dgm:spPr/>
    </dgm:pt>
    <dgm:pt modelId="{AA77C3F8-1B66-4F75-BF02-38B2F22BE8A1}" type="pres">
      <dgm:prSet presAssocID="{FE7E8760-AFF8-4BE1-8E7E-A03E572ABF79}" presName="spacer" presStyleCnt="0"/>
      <dgm:spPr/>
    </dgm:pt>
    <dgm:pt modelId="{D42941AE-D169-4171-9186-30E467303009}" type="pres">
      <dgm:prSet presAssocID="{0BF710FC-045F-486E-9891-2D8B4C1C2E65}" presName="parentText" presStyleLbl="node1" presStyleIdx="5" presStyleCnt="8">
        <dgm:presLayoutVars>
          <dgm:chMax val="0"/>
          <dgm:bulletEnabled val="1"/>
        </dgm:presLayoutVars>
      </dgm:prSet>
      <dgm:spPr/>
    </dgm:pt>
    <dgm:pt modelId="{9CBE23C6-C284-4DC1-93E4-E61D469C3F36}" type="pres">
      <dgm:prSet presAssocID="{21F903C7-3BCF-40CD-84C8-EA7FA810A613}" presName="spacer" presStyleCnt="0"/>
      <dgm:spPr/>
    </dgm:pt>
    <dgm:pt modelId="{0027FCDE-DEC9-4035-ACD1-ACF50BF56D8D}" type="pres">
      <dgm:prSet presAssocID="{39F8BAD5-F686-4C26-8DDD-323845957E38}" presName="parentText" presStyleLbl="node1" presStyleIdx="6" presStyleCnt="8">
        <dgm:presLayoutVars>
          <dgm:chMax val="0"/>
          <dgm:bulletEnabled val="1"/>
        </dgm:presLayoutVars>
      </dgm:prSet>
      <dgm:spPr/>
    </dgm:pt>
    <dgm:pt modelId="{D8C2B564-C843-4CF4-AFB0-93F285A45901}" type="pres">
      <dgm:prSet presAssocID="{4435203E-B289-421F-AB90-FD0BDF1BD97B}" presName="spacer" presStyleCnt="0"/>
      <dgm:spPr/>
    </dgm:pt>
    <dgm:pt modelId="{CEA7E1BE-DFC6-4C4F-ACF8-70C5D8FB05BB}" type="pres">
      <dgm:prSet presAssocID="{7AC75CD4-3499-47C8-8553-31C548F1183B}" presName="parentText" presStyleLbl="node1" presStyleIdx="7" presStyleCnt="8">
        <dgm:presLayoutVars>
          <dgm:chMax val="0"/>
          <dgm:bulletEnabled val="1"/>
        </dgm:presLayoutVars>
      </dgm:prSet>
      <dgm:spPr/>
    </dgm:pt>
  </dgm:ptLst>
  <dgm:cxnLst>
    <dgm:cxn modelId="{9D566F05-538F-4582-8EA4-D40656052555}" type="presOf" srcId="{3161E2F6-5ACE-4AF5-9423-2706BA82CFAB}" destId="{8E7B15B9-94CA-4BF0-9EDD-31AF6C839054}" srcOrd="0" destOrd="0" presId="urn:microsoft.com/office/officeart/2005/8/layout/vList2"/>
    <dgm:cxn modelId="{8ECBCD0B-EF2D-4737-9FD6-366797B18730}" type="presOf" srcId="{7AC75CD4-3499-47C8-8553-31C548F1183B}" destId="{CEA7E1BE-DFC6-4C4F-ACF8-70C5D8FB05BB}" srcOrd="0" destOrd="0" presId="urn:microsoft.com/office/officeart/2005/8/layout/vList2"/>
    <dgm:cxn modelId="{F782141E-AD23-4E28-A584-9B42451F6A64}" type="presOf" srcId="{A5AC3027-430D-4384-91C3-234E64ED58C2}" destId="{2E77251B-CBB2-4020-BB5C-F049F7E28C4E}" srcOrd="0" destOrd="0" presId="urn:microsoft.com/office/officeart/2005/8/layout/vList2"/>
    <dgm:cxn modelId="{B6616039-C231-4D22-9F62-6EB6986E9C12}" type="presOf" srcId="{0BF710FC-045F-486E-9891-2D8B4C1C2E65}" destId="{D42941AE-D169-4171-9186-30E467303009}" srcOrd="0" destOrd="0" presId="urn:microsoft.com/office/officeart/2005/8/layout/vList2"/>
    <dgm:cxn modelId="{CD4B9F44-BBD9-4495-A88D-0C5D188F11DA}" type="presOf" srcId="{39F8BAD5-F686-4C26-8DDD-323845957E38}" destId="{0027FCDE-DEC9-4035-ACD1-ACF50BF56D8D}" srcOrd="0" destOrd="0" presId="urn:microsoft.com/office/officeart/2005/8/layout/vList2"/>
    <dgm:cxn modelId="{0B1F4354-6AC3-4758-8B51-351C568EC3F0}" srcId="{792CB027-5058-4018-8098-734BFA081978}" destId="{3161E2F6-5ACE-4AF5-9423-2706BA82CFAB}" srcOrd="1" destOrd="0" parTransId="{8331B89F-08DD-4918-A418-E14DE8F6356A}" sibTransId="{8D46DE07-673E-4299-8786-C87082199B22}"/>
    <dgm:cxn modelId="{2112EE73-852A-4F21-B2A9-47F2A29FA567}" srcId="{792CB027-5058-4018-8098-734BFA081978}" destId="{39F8BAD5-F686-4C26-8DDD-323845957E38}" srcOrd="6" destOrd="0" parTransId="{92E492C9-D3B9-4560-A31C-23499E6907FC}" sibTransId="{4435203E-B289-421F-AB90-FD0BDF1BD97B}"/>
    <dgm:cxn modelId="{1CFA8B8B-AB0D-402B-BF15-1084138B24F3}" srcId="{792CB027-5058-4018-8098-734BFA081978}" destId="{0BF710FC-045F-486E-9891-2D8B4C1C2E65}" srcOrd="5" destOrd="0" parTransId="{C2D00702-DE46-4CE0-9360-5D6F353B102B}" sibTransId="{21F903C7-3BCF-40CD-84C8-EA7FA810A613}"/>
    <dgm:cxn modelId="{8FD09A8E-12BD-4C85-99E8-F9502C44EDC2}" type="presOf" srcId="{9E56EA03-D131-4496-84CC-2E3CA3B7D82E}" destId="{BCF4AE7D-B48C-4D55-A08A-29EE7EBD1295}" srcOrd="0" destOrd="0" presId="urn:microsoft.com/office/officeart/2005/8/layout/vList2"/>
    <dgm:cxn modelId="{81A52B96-8514-40A0-9496-E98EDD8763FF}" srcId="{792CB027-5058-4018-8098-734BFA081978}" destId="{A5AC3027-430D-4384-91C3-234E64ED58C2}" srcOrd="0" destOrd="0" parTransId="{DA206D48-BAFE-45C6-B702-320E1EFD90C2}" sibTransId="{47FB2748-B285-45E9-88FE-FF0B58F38696}"/>
    <dgm:cxn modelId="{0F8EAD9B-5740-40CC-B1A6-894A5581D2D4}" srcId="{792CB027-5058-4018-8098-734BFA081978}" destId="{6B5F2625-73F6-4CB9-A518-F4C8291A3650}" srcOrd="2" destOrd="0" parTransId="{7C313ACD-28A2-497A-A0E5-9B4422A49139}" sibTransId="{22F32157-99B8-4F29-BDDA-F6501BBF5E53}"/>
    <dgm:cxn modelId="{CBD75EA6-ABA7-4463-BFDF-75D9068033EC}" srcId="{792CB027-5058-4018-8098-734BFA081978}" destId="{6CC4DDA7-A972-454C-91F0-40EFA747F22B}" srcOrd="3" destOrd="0" parTransId="{9A14765E-9B6B-44E7-A5F9-46EED1D26287}" sibTransId="{BC4DEEFC-6646-4A62-BEFC-60C3FBD6B06C}"/>
    <dgm:cxn modelId="{BFA3FBAC-90B2-4E1D-9F4D-E8DEF7BBEF26}" type="presOf" srcId="{792CB027-5058-4018-8098-734BFA081978}" destId="{8DBE7D72-0EE7-4585-9941-E96173573BF9}" srcOrd="0" destOrd="0" presId="urn:microsoft.com/office/officeart/2005/8/layout/vList2"/>
    <dgm:cxn modelId="{627BAFB9-CD6E-405A-B11A-DFF924E7ACDD}" type="presOf" srcId="{6CC4DDA7-A972-454C-91F0-40EFA747F22B}" destId="{93B4F0FB-093F-4B19-97E4-647662655E8F}" srcOrd="0" destOrd="0" presId="urn:microsoft.com/office/officeart/2005/8/layout/vList2"/>
    <dgm:cxn modelId="{9598F2D4-C31D-4874-AF64-FE9378DF87BE}" srcId="{792CB027-5058-4018-8098-734BFA081978}" destId="{9E56EA03-D131-4496-84CC-2E3CA3B7D82E}" srcOrd="4" destOrd="0" parTransId="{DB49BB1C-222D-4E26-BBBC-517B72C3829E}" sibTransId="{FE7E8760-AFF8-4BE1-8E7E-A03E572ABF79}"/>
    <dgm:cxn modelId="{79B46FD9-B972-4514-9D01-A817D3DF12B9}" srcId="{792CB027-5058-4018-8098-734BFA081978}" destId="{7AC75CD4-3499-47C8-8553-31C548F1183B}" srcOrd="7" destOrd="0" parTransId="{8A41D9F0-485B-4872-BBF4-8B1B22D3576A}" sibTransId="{E8A92274-45BC-4130-AC49-08976AD8A1B9}"/>
    <dgm:cxn modelId="{37B9F5E8-1FB2-432A-94D0-42B06C46EE33}" type="presOf" srcId="{6B5F2625-73F6-4CB9-A518-F4C8291A3650}" destId="{05364217-E3B4-4527-BB16-2B1D24D96D4E}" srcOrd="0" destOrd="0" presId="urn:microsoft.com/office/officeart/2005/8/layout/vList2"/>
    <dgm:cxn modelId="{6E84F420-56E8-494C-833A-12FFC4919F10}" type="presParOf" srcId="{8DBE7D72-0EE7-4585-9941-E96173573BF9}" destId="{2E77251B-CBB2-4020-BB5C-F049F7E28C4E}" srcOrd="0" destOrd="0" presId="urn:microsoft.com/office/officeart/2005/8/layout/vList2"/>
    <dgm:cxn modelId="{75827863-C585-4FF9-A0D8-380A57C990A2}" type="presParOf" srcId="{8DBE7D72-0EE7-4585-9941-E96173573BF9}" destId="{23A988C9-3A23-4E8E-87DC-94113DA1508C}" srcOrd="1" destOrd="0" presId="urn:microsoft.com/office/officeart/2005/8/layout/vList2"/>
    <dgm:cxn modelId="{961C22FA-8EE7-4081-A303-3986DD542384}" type="presParOf" srcId="{8DBE7D72-0EE7-4585-9941-E96173573BF9}" destId="{8E7B15B9-94CA-4BF0-9EDD-31AF6C839054}" srcOrd="2" destOrd="0" presId="urn:microsoft.com/office/officeart/2005/8/layout/vList2"/>
    <dgm:cxn modelId="{EE5E4B1B-8912-4E5E-AC99-71330C905724}" type="presParOf" srcId="{8DBE7D72-0EE7-4585-9941-E96173573BF9}" destId="{12576148-DF61-42ED-B8AB-7AC33776951F}" srcOrd="3" destOrd="0" presId="urn:microsoft.com/office/officeart/2005/8/layout/vList2"/>
    <dgm:cxn modelId="{BC668A04-DFB5-4366-8951-B654CE374D37}" type="presParOf" srcId="{8DBE7D72-0EE7-4585-9941-E96173573BF9}" destId="{05364217-E3B4-4527-BB16-2B1D24D96D4E}" srcOrd="4" destOrd="0" presId="urn:microsoft.com/office/officeart/2005/8/layout/vList2"/>
    <dgm:cxn modelId="{6457AE75-58B9-4A15-BA4F-527B9CA19F34}" type="presParOf" srcId="{8DBE7D72-0EE7-4585-9941-E96173573BF9}" destId="{8D87FFC6-74B3-4E26-B729-4882FE115368}" srcOrd="5" destOrd="0" presId="urn:microsoft.com/office/officeart/2005/8/layout/vList2"/>
    <dgm:cxn modelId="{419900A3-76A3-4E67-B3BE-082B016EE180}" type="presParOf" srcId="{8DBE7D72-0EE7-4585-9941-E96173573BF9}" destId="{93B4F0FB-093F-4B19-97E4-647662655E8F}" srcOrd="6" destOrd="0" presId="urn:microsoft.com/office/officeart/2005/8/layout/vList2"/>
    <dgm:cxn modelId="{3B484E38-D422-4D5B-B817-B9DB04A38B4C}" type="presParOf" srcId="{8DBE7D72-0EE7-4585-9941-E96173573BF9}" destId="{69EB2451-EE6A-47F9-9337-C73BEDE44031}" srcOrd="7" destOrd="0" presId="urn:microsoft.com/office/officeart/2005/8/layout/vList2"/>
    <dgm:cxn modelId="{48B0F78A-C2FA-4CF8-B038-4D49F232CF89}" type="presParOf" srcId="{8DBE7D72-0EE7-4585-9941-E96173573BF9}" destId="{BCF4AE7D-B48C-4D55-A08A-29EE7EBD1295}" srcOrd="8" destOrd="0" presId="urn:microsoft.com/office/officeart/2005/8/layout/vList2"/>
    <dgm:cxn modelId="{B123AAD1-4F3A-4045-8AAF-C82521B937C0}" type="presParOf" srcId="{8DBE7D72-0EE7-4585-9941-E96173573BF9}" destId="{AA77C3F8-1B66-4F75-BF02-38B2F22BE8A1}" srcOrd="9" destOrd="0" presId="urn:microsoft.com/office/officeart/2005/8/layout/vList2"/>
    <dgm:cxn modelId="{B612F2EF-7D57-4E5D-A413-C168A3F70AC3}" type="presParOf" srcId="{8DBE7D72-0EE7-4585-9941-E96173573BF9}" destId="{D42941AE-D169-4171-9186-30E467303009}" srcOrd="10" destOrd="0" presId="urn:microsoft.com/office/officeart/2005/8/layout/vList2"/>
    <dgm:cxn modelId="{7F5AC7D9-753A-4E08-9FA3-3CD54B3A0F75}" type="presParOf" srcId="{8DBE7D72-0EE7-4585-9941-E96173573BF9}" destId="{9CBE23C6-C284-4DC1-93E4-E61D469C3F36}" srcOrd="11" destOrd="0" presId="urn:microsoft.com/office/officeart/2005/8/layout/vList2"/>
    <dgm:cxn modelId="{A4DC3971-F395-4788-881E-E14ECC2F6EC8}" type="presParOf" srcId="{8DBE7D72-0EE7-4585-9941-E96173573BF9}" destId="{0027FCDE-DEC9-4035-ACD1-ACF50BF56D8D}" srcOrd="12" destOrd="0" presId="urn:microsoft.com/office/officeart/2005/8/layout/vList2"/>
    <dgm:cxn modelId="{8D8CBCB1-E632-4720-BB63-E7F9BFCD4691}" type="presParOf" srcId="{8DBE7D72-0EE7-4585-9941-E96173573BF9}" destId="{D8C2B564-C843-4CF4-AFB0-93F285A45901}" srcOrd="13" destOrd="0" presId="urn:microsoft.com/office/officeart/2005/8/layout/vList2"/>
    <dgm:cxn modelId="{ABDBAE50-584D-4A39-A091-194D2A10C44C}" type="presParOf" srcId="{8DBE7D72-0EE7-4585-9941-E96173573BF9}" destId="{CEA7E1BE-DFC6-4C4F-ACF8-70C5D8FB05BB}" srcOrd="1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E109446-6EEB-4294-84CA-F2CD3B99E18C}"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6F9D8B45-8642-489D-BA97-10109A46013E}">
      <dgm:prSet phldrT="[Text]" phldr="0"/>
      <dgm:spPr/>
      <dgm:t>
        <a:bodyPr/>
        <a:lstStyle/>
        <a:p>
          <a:pPr rtl="0"/>
          <a:r>
            <a:rPr lang="el-GR">
              <a:latin typeface="Century Gothic" panose="020B0502020202020204"/>
            </a:rPr>
            <a:t>Η κρινόμενη αίτηση γίνεται δεκτή ως προς το μέρος που με αυτήν προβλέπεται η αναγραφή του θρησκεύματος των μαθητών Γυμνασίου στο απολυτήριο και τα πιστοποιητικά σπουδών.</a:t>
          </a:r>
          <a:endParaRPr lang="en-US"/>
        </a:p>
      </dgm:t>
    </dgm:pt>
    <dgm:pt modelId="{E8A10C42-10FA-4EF1-98FA-04AC139F2994}" type="parTrans" cxnId="{8AE5285C-375C-4E71-9120-8FF76467BC09}">
      <dgm:prSet/>
      <dgm:spPr/>
      <dgm:t>
        <a:bodyPr/>
        <a:lstStyle/>
        <a:p>
          <a:endParaRPr lang="en-US"/>
        </a:p>
      </dgm:t>
    </dgm:pt>
    <dgm:pt modelId="{860A2165-2FC4-4BB2-8037-82C709544E95}" type="sibTrans" cxnId="{8AE5285C-375C-4E71-9120-8FF76467BC09}">
      <dgm:prSet/>
      <dgm:spPr/>
      <dgm:t>
        <a:bodyPr/>
        <a:lstStyle/>
        <a:p>
          <a:endParaRPr lang="en-US"/>
        </a:p>
      </dgm:t>
    </dgm:pt>
    <dgm:pt modelId="{96D0475A-03DB-49F0-B15F-1F9A4CF85643}" type="pres">
      <dgm:prSet presAssocID="{DE109446-6EEB-4294-84CA-F2CD3B99E18C}" presName="diagram" presStyleCnt="0">
        <dgm:presLayoutVars>
          <dgm:dir/>
          <dgm:resizeHandles val="exact"/>
        </dgm:presLayoutVars>
      </dgm:prSet>
      <dgm:spPr/>
    </dgm:pt>
    <dgm:pt modelId="{40473A2A-7E78-4BFF-B6D2-8E5867C78DF9}" type="pres">
      <dgm:prSet presAssocID="{6F9D8B45-8642-489D-BA97-10109A46013E}" presName="node" presStyleLbl="node1" presStyleIdx="0" presStyleCnt="1">
        <dgm:presLayoutVars>
          <dgm:bulletEnabled val="1"/>
        </dgm:presLayoutVars>
      </dgm:prSet>
      <dgm:spPr/>
    </dgm:pt>
  </dgm:ptLst>
  <dgm:cxnLst>
    <dgm:cxn modelId="{C4CD2728-0437-449B-A4BF-315A770BDAF8}" type="presOf" srcId="{6F9D8B45-8642-489D-BA97-10109A46013E}" destId="{40473A2A-7E78-4BFF-B6D2-8E5867C78DF9}" srcOrd="0" destOrd="0" presId="urn:microsoft.com/office/officeart/2005/8/layout/default"/>
    <dgm:cxn modelId="{8AE5285C-375C-4E71-9120-8FF76467BC09}" srcId="{DE109446-6EEB-4294-84CA-F2CD3B99E18C}" destId="{6F9D8B45-8642-489D-BA97-10109A46013E}" srcOrd="0" destOrd="0" parTransId="{E8A10C42-10FA-4EF1-98FA-04AC139F2994}" sibTransId="{860A2165-2FC4-4BB2-8037-82C709544E95}"/>
    <dgm:cxn modelId="{CD8098E9-5C9B-44A0-BDE8-DB31E5A06A53}" type="presOf" srcId="{DE109446-6EEB-4294-84CA-F2CD3B99E18C}" destId="{96D0475A-03DB-49F0-B15F-1F9A4CF85643}" srcOrd="0" destOrd="0" presId="urn:microsoft.com/office/officeart/2005/8/layout/default"/>
    <dgm:cxn modelId="{804E5812-4899-4ACA-BCE8-97E0F912BF9E}" type="presParOf" srcId="{96D0475A-03DB-49F0-B15F-1F9A4CF85643}" destId="{40473A2A-7E78-4BFF-B6D2-8E5867C78DF9}"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8218F34-4E5D-4C28-B335-9CCCC5134C8C}"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B00816D2-CD12-48B1-95CA-5B89D4B38B99}">
      <dgm:prSet phldr="0"/>
      <dgm:spPr/>
      <dgm:t>
        <a:bodyPr/>
        <a:lstStyle/>
        <a:p>
          <a:r>
            <a:rPr lang="en-US" b="1"/>
            <a:t>Επ</a:t>
          </a:r>
          <a:r>
            <a:rPr lang="en-US" b="1" err="1"/>
            <a:t>ιστροφή</a:t>
          </a:r>
          <a:r>
            <a:rPr lang="en-US" b="1" dirty="0"/>
            <a:t> </a:t>
          </a:r>
          <a:r>
            <a:rPr lang="en-US" b="1" err="1"/>
            <a:t>σε</a:t>
          </a:r>
          <a:r>
            <a:rPr lang="en-US" b="1" dirty="0"/>
            <a:t> </a:t>
          </a:r>
          <a:r>
            <a:rPr lang="en-US" b="1" err="1"/>
            <a:t>ομολογι</a:t>
          </a:r>
          <a:r>
            <a:rPr lang="en-US" b="1"/>
            <a:t>α</a:t>
          </a:r>
          <a:r>
            <a:rPr lang="en-US" b="1" err="1"/>
            <a:t>κή</a:t>
          </a:r>
          <a:r>
            <a:rPr lang="en-US" b="1"/>
            <a:t> π</a:t>
          </a:r>
          <a:r>
            <a:rPr lang="en-US" b="1" err="1"/>
            <a:t>ροσέγγιση</a:t>
          </a:r>
          <a:r>
            <a:rPr lang="en-US"/>
            <a:t>: </a:t>
          </a:r>
          <a:r>
            <a:rPr lang="en-US" err="1"/>
            <a:t>Νέ</a:t>
          </a:r>
          <a:r>
            <a:rPr lang="en-US"/>
            <a:t>α </a:t>
          </a:r>
          <a:r>
            <a:rPr lang="en-US" err="1"/>
            <a:t>Αν</a:t>
          </a:r>
          <a:r>
            <a:rPr lang="en-US"/>
            <a:t>α</a:t>
          </a:r>
          <a:r>
            <a:rPr lang="en-US" err="1"/>
            <a:t>λυτικά</a:t>
          </a:r>
          <a:r>
            <a:rPr lang="en-US" dirty="0"/>
            <a:t> </a:t>
          </a:r>
          <a:r>
            <a:rPr lang="en-US" err="1"/>
            <a:t>Προγράμμ</a:t>
          </a:r>
          <a:r>
            <a:rPr lang="en-US"/>
            <a:t>ατα και </a:t>
          </a:r>
          <a:r>
            <a:rPr lang="en-US" err="1"/>
            <a:t>σχολικά</a:t>
          </a:r>
          <a:r>
            <a:rPr lang="en-US"/>
            <a:t> βιβ</a:t>
          </a:r>
          <a:r>
            <a:rPr lang="en-US" err="1"/>
            <a:t>λί</a:t>
          </a:r>
          <a:r>
            <a:rPr lang="en-US"/>
            <a:t>α (2020).</a:t>
          </a:r>
          <a:endParaRPr lang="en-US" dirty="0"/>
        </a:p>
      </dgm:t>
    </dgm:pt>
    <dgm:pt modelId="{F0015FA3-DFA9-4EAE-98ED-C000EF1E4DC2}" type="parTrans" cxnId="{7CDDAAD3-B31C-4822-8F6A-C8D16DC87D93}">
      <dgm:prSet/>
      <dgm:spPr/>
    </dgm:pt>
    <dgm:pt modelId="{32CA9A7C-F02F-4518-AA14-1942911B7FBB}" type="sibTrans" cxnId="{7CDDAAD3-B31C-4822-8F6A-C8D16DC87D93}">
      <dgm:prSet/>
      <dgm:spPr/>
      <dgm:t>
        <a:bodyPr/>
        <a:lstStyle/>
        <a:p>
          <a:endParaRPr lang="en-US"/>
        </a:p>
      </dgm:t>
    </dgm:pt>
    <dgm:pt modelId="{07A5D0D8-739F-43F3-8AE1-1F3063EC6CF9}">
      <dgm:prSet phldr="0"/>
      <dgm:spPr/>
      <dgm:t>
        <a:bodyPr/>
        <a:lstStyle/>
        <a:p>
          <a:pPr rtl="0"/>
          <a:r>
            <a:rPr lang="en-US" b="1" err="1"/>
            <a:t>Δημιουργί</a:t>
          </a:r>
          <a:r>
            <a:rPr lang="en-US" b="1"/>
            <a:t>α</a:t>
          </a:r>
          <a:r>
            <a:rPr lang="en-US"/>
            <a:t>: Υπ</a:t>
          </a:r>
          <a:r>
            <a:rPr lang="en-US" err="1"/>
            <a:t>οστήριξη</a:t>
          </a:r>
          <a:r>
            <a:rPr lang="en-US" dirty="0"/>
            <a:t> </a:t>
          </a:r>
          <a:r>
            <a:rPr lang="en-US" err="1"/>
            <a:t>της</a:t>
          </a:r>
          <a:r>
            <a:rPr lang="en-US" dirty="0"/>
            <a:t> </a:t>
          </a:r>
          <a:r>
            <a:rPr lang="en-US" err="1"/>
            <a:t>Ορθόδοξης</a:t>
          </a:r>
          <a:r>
            <a:rPr lang="en-US"/>
            <a:t> π</a:t>
          </a:r>
          <a:r>
            <a:rPr lang="en-US" err="1"/>
            <a:t>ίστης</a:t>
          </a:r>
          <a:r>
            <a:rPr lang="en-US"/>
            <a:t>, </a:t>
          </a:r>
          <a:endParaRPr lang="en-US">
            <a:latin typeface="Century Gothic" panose="020B0502020202020204"/>
          </a:endParaRPr>
        </a:p>
      </dgm:t>
    </dgm:pt>
    <dgm:pt modelId="{C4490434-7ADF-4228-866F-F0BED78AB43B}" type="parTrans" cxnId="{E24DF550-9AAA-4F60-A86C-F488F7B4FCE2}">
      <dgm:prSet/>
      <dgm:spPr/>
    </dgm:pt>
    <dgm:pt modelId="{E40F5F83-2209-4A3E-B353-9BAAAABDDA7F}" type="sibTrans" cxnId="{E24DF550-9AAA-4F60-A86C-F488F7B4FCE2}">
      <dgm:prSet/>
      <dgm:spPr/>
      <dgm:t>
        <a:bodyPr/>
        <a:lstStyle/>
        <a:p>
          <a:endParaRPr lang="en-US"/>
        </a:p>
      </dgm:t>
    </dgm:pt>
    <dgm:pt modelId="{8A1BF0D9-DA81-45C1-A3B1-7CF85E18B6CC}">
      <dgm:prSet phldr="0"/>
      <dgm:spPr/>
      <dgm:t>
        <a:bodyPr/>
        <a:lstStyle/>
        <a:p>
          <a:pPr rtl="0"/>
          <a:r>
            <a:rPr lang="en-US" dirty="0">
              <a:latin typeface="Century Gothic" panose="020B0502020202020204"/>
            </a:rPr>
            <a:t> </a:t>
          </a:r>
          <a:r>
            <a:rPr lang="en-US" err="1">
              <a:latin typeface="Century Gothic" panose="020B0502020202020204"/>
            </a:rPr>
            <a:t>Περιορισμός</a:t>
          </a:r>
          <a:r>
            <a:rPr lang="en-US"/>
            <a:t> ανα</a:t>
          </a:r>
          <a:r>
            <a:rPr lang="en-US" err="1"/>
            <a:t>φορών</a:t>
          </a:r>
          <a:r>
            <a:rPr lang="en-US" dirty="0"/>
            <a:t> </a:t>
          </a:r>
          <a:r>
            <a:rPr lang="en-US" err="1"/>
            <a:t>σε</a:t>
          </a:r>
          <a:r>
            <a:rPr lang="en-US" dirty="0"/>
            <a:t> </a:t>
          </a:r>
          <a:r>
            <a:rPr lang="en-US" err="1"/>
            <a:t>άλλες</a:t>
          </a:r>
          <a:r>
            <a:rPr lang="en-US" dirty="0"/>
            <a:t> </a:t>
          </a:r>
          <a:r>
            <a:rPr lang="en-US" err="1"/>
            <a:t>θρησκείες</a:t>
          </a:r>
          <a:endParaRPr lang="en-US"/>
        </a:p>
      </dgm:t>
    </dgm:pt>
    <dgm:pt modelId="{6488BA77-D3A9-4131-9A31-E2D4A3EF2558}" type="parTrans" cxnId="{66F40784-2A6C-457C-9865-AE60E38C35A1}">
      <dgm:prSet/>
      <dgm:spPr/>
    </dgm:pt>
    <dgm:pt modelId="{0AB8565A-02DC-4B03-8183-931898C43AB3}" type="sibTrans" cxnId="{66F40784-2A6C-457C-9865-AE60E38C35A1}">
      <dgm:prSet/>
      <dgm:spPr/>
      <dgm:t>
        <a:bodyPr/>
        <a:lstStyle/>
        <a:p>
          <a:endParaRPr lang="en-US"/>
        </a:p>
      </dgm:t>
    </dgm:pt>
    <dgm:pt modelId="{D1FCE01C-1D2F-4F8D-B654-28B79D65C6D0}">
      <dgm:prSet phldr="0"/>
      <dgm:spPr/>
      <dgm:t>
        <a:bodyPr/>
        <a:lstStyle/>
        <a:p>
          <a:pPr rtl="0"/>
          <a:r>
            <a:rPr lang="en-US" dirty="0">
              <a:latin typeface="Century Gothic" panose="020B0502020202020204"/>
            </a:rPr>
            <a:t> </a:t>
          </a:r>
          <a:r>
            <a:rPr lang="en-US" dirty="0" err="1"/>
            <a:t>Ισορρο</a:t>
          </a:r>
          <a:r>
            <a:rPr lang="en-US" dirty="0"/>
            <a:t>πία </a:t>
          </a:r>
          <a:r>
            <a:rPr lang="en-US" dirty="0" err="1"/>
            <a:t>μετ</a:t>
          </a:r>
          <a:r>
            <a:rPr lang="en-US" dirty="0"/>
            <a:t>α</a:t>
          </a:r>
          <a:r>
            <a:rPr lang="en-US" dirty="0" err="1"/>
            <a:t>ξύ</a:t>
          </a:r>
          <a:r>
            <a:rPr lang="en-US" dirty="0"/>
            <a:t> </a:t>
          </a:r>
          <a:r>
            <a:rPr lang="en-US" dirty="0" err="1"/>
            <a:t>ομολογι</a:t>
          </a:r>
          <a:r>
            <a:rPr lang="en-US" dirty="0"/>
            <a:t>α</a:t>
          </a:r>
          <a:r>
            <a:rPr lang="en-US" dirty="0" err="1"/>
            <a:t>κής</a:t>
          </a:r>
          <a:r>
            <a:rPr lang="en-US" dirty="0"/>
            <a:t> </a:t>
          </a:r>
          <a:r>
            <a:rPr lang="en-US" dirty="0" err="1"/>
            <a:t>εκ</a:t>
          </a:r>
          <a:r>
            <a:rPr lang="en-US" dirty="0"/>
            <a:t>πα</a:t>
          </a:r>
          <a:r>
            <a:rPr lang="en-US" dirty="0" err="1"/>
            <a:t>ίδευσης</a:t>
          </a:r>
          <a:r>
            <a:rPr lang="en-US" dirty="0"/>
            <a:t> και π</a:t>
          </a:r>
          <a:r>
            <a:rPr lang="en-US" dirty="0" err="1"/>
            <a:t>ολυ</a:t>
          </a:r>
          <a:r>
            <a:rPr lang="en-US" dirty="0"/>
            <a:t>π</a:t>
          </a:r>
          <a:r>
            <a:rPr lang="en-US" dirty="0" err="1"/>
            <a:t>ολιτισμικής</a:t>
          </a:r>
          <a:r>
            <a:rPr lang="en-US" dirty="0"/>
            <a:t> πρα</a:t>
          </a:r>
          <a:r>
            <a:rPr lang="en-US" dirty="0" err="1"/>
            <a:t>γμ</a:t>
          </a:r>
          <a:r>
            <a:rPr lang="en-US" dirty="0"/>
            <a:t>α</a:t>
          </a:r>
          <a:r>
            <a:rPr lang="en-US" dirty="0" err="1"/>
            <a:t>τικότητ</a:t>
          </a:r>
          <a:r>
            <a:rPr lang="en-US" dirty="0"/>
            <a:t>ας</a:t>
          </a:r>
          <a:r>
            <a:rPr lang="en-US" dirty="0">
              <a:latin typeface="Century Gothic" panose="020B0502020202020204"/>
            </a:rPr>
            <a:t>;</a:t>
          </a:r>
          <a:endParaRPr lang="en-US" dirty="0"/>
        </a:p>
      </dgm:t>
    </dgm:pt>
    <dgm:pt modelId="{1E2018A6-963B-4A55-B3C3-648C3D528489}" type="parTrans" cxnId="{9953C143-AC8C-43FF-BA11-95693FEB4F86}">
      <dgm:prSet/>
      <dgm:spPr/>
    </dgm:pt>
    <dgm:pt modelId="{F213418C-08A0-4D1E-A526-E3C31E5FC9F8}" type="sibTrans" cxnId="{9953C143-AC8C-43FF-BA11-95693FEB4F86}">
      <dgm:prSet/>
      <dgm:spPr/>
      <dgm:t>
        <a:bodyPr/>
        <a:lstStyle/>
        <a:p>
          <a:endParaRPr lang="en-US"/>
        </a:p>
      </dgm:t>
    </dgm:pt>
    <dgm:pt modelId="{1601F7C0-54A9-4B6A-ACBB-2DE4198BE401}">
      <dgm:prSet phldr="0"/>
      <dgm:spPr/>
      <dgm:t>
        <a:bodyPr/>
        <a:lstStyle/>
        <a:p>
          <a:pPr rtl="0"/>
          <a:r>
            <a:rPr lang="en-US" dirty="0"/>
            <a:t>Ακύρωση των Προγραμμάτων Σπουδών του 2016-2017 από </a:t>
          </a:r>
          <a:r>
            <a:rPr lang="en-US" dirty="0" err="1"/>
            <a:t>το</a:t>
          </a:r>
          <a:r>
            <a:rPr lang="en-US" dirty="0"/>
            <a:t> </a:t>
          </a:r>
          <a:r>
            <a:rPr lang="en-US" dirty="0" err="1">
              <a:latin typeface="Century Gothic" panose="020B0502020202020204"/>
            </a:rPr>
            <a:t>ΣτΕ</a:t>
          </a:r>
          <a:r>
            <a:rPr lang="en-US" dirty="0">
              <a:latin typeface="Century Gothic" panose="020B0502020202020204"/>
            </a:rPr>
            <a:t>. </a:t>
          </a:r>
          <a:r>
            <a:rPr lang="en-US" b="1" dirty="0" err="1">
              <a:latin typeface="Century Gothic" panose="020B0502020202020204"/>
            </a:rPr>
            <a:t>Στόχος</a:t>
          </a:r>
          <a:r>
            <a:rPr lang="en-US" dirty="0"/>
            <a:t>: </a:t>
          </a:r>
          <a:r>
            <a:rPr lang="en-US" dirty="0" err="1"/>
            <a:t>Συμμόρφωση</a:t>
          </a:r>
          <a:r>
            <a:rPr lang="en-US" dirty="0"/>
            <a:t> </a:t>
          </a:r>
          <a:r>
            <a:rPr lang="en-US" dirty="0" err="1"/>
            <a:t>με</a:t>
          </a:r>
          <a:r>
            <a:rPr lang="en-US" dirty="0"/>
            <a:t> </a:t>
          </a:r>
          <a:r>
            <a:rPr lang="en-US" dirty="0" err="1"/>
            <a:t>τις</a:t>
          </a:r>
          <a:r>
            <a:rPr lang="en-US" dirty="0"/>
            <a:t> απ</a:t>
          </a:r>
          <a:r>
            <a:rPr lang="en-US" dirty="0" err="1"/>
            <a:t>οφάσεις</a:t>
          </a:r>
          <a:r>
            <a:rPr lang="en-US" dirty="0"/>
            <a:t> </a:t>
          </a:r>
          <a:r>
            <a:rPr lang="en-US" dirty="0" err="1"/>
            <a:t>του</a:t>
          </a:r>
          <a:r>
            <a:rPr lang="en-US" dirty="0"/>
            <a:t> </a:t>
          </a:r>
          <a:r>
            <a:rPr lang="en-US" dirty="0" err="1"/>
            <a:t>ΣτΕ</a:t>
          </a:r>
          <a:r>
            <a:rPr lang="en-US" dirty="0"/>
            <a:t> </a:t>
          </a:r>
          <a:r>
            <a:rPr lang="en-US" dirty="0" err="1"/>
            <a:t>γι</a:t>
          </a:r>
          <a:r>
            <a:rPr lang="en-US" dirty="0"/>
            <a:t>α </a:t>
          </a:r>
          <a:r>
            <a:rPr lang="en-US" dirty="0" err="1"/>
            <a:t>την</a:t>
          </a:r>
          <a:r>
            <a:rPr lang="en-US" dirty="0"/>
            <a:t> α</a:t>
          </a:r>
          <a:r>
            <a:rPr lang="en-US" dirty="0" err="1"/>
            <a:t>νά</a:t>
          </a:r>
          <a:r>
            <a:rPr lang="en-US" dirty="0"/>
            <a:t>π</a:t>
          </a:r>
          <a:r>
            <a:rPr lang="en-US" dirty="0" err="1"/>
            <a:t>τυξη</a:t>
          </a:r>
          <a:r>
            <a:rPr lang="en-US" dirty="0"/>
            <a:t> </a:t>
          </a:r>
          <a:r>
            <a:rPr lang="en-US" dirty="0" err="1"/>
            <a:t>της</a:t>
          </a:r>
          <a:r>
            <a:rPr lang="en-US" dirty="0"/>
            <a:t> </a:t>
          </a:r>
          <a:r>
            <a:rPr lang="en-US" dirty="0" err="1"/>
            <a:t>ορθόδοξης</a:t>
          </a:r>
          <a:r>
            <a:rPr lang="en-US" dirty="0"/>
            <a:t> χριστιανικής συνείδησης.</a:t>
          </a:r>
          <a:endParaRPr lang="en-US" b="0" dirty="0">
            <a:latin typeface="Century Gothic" panose="020B0502020202020204"/>
          </a:endParaRPr>
        </a:p>
      </dgm:t>
    </dgm:pt>
    <dgm:pt modelId="{4CD05DC0-81D6-47F5-B7A5-814C967278A4}" type="parTrans" cxnId="{9E488E68-6091-470F-8A49-149E21BD91ED}">
      <dgm:prSet/>
      <dgm:spPr/>
    </dgm:pt>
    <dgm:pt modelId="{3E825181-A00B-4075-9FC9-00C58C63C7EF}" type="sibTrans" cxnId="{9E488E68-6091-470F-8A49-149E21BD91ED}">
      <dgm:prSet/>
      <dgm:spPr/>
      <dgm:t>
        <a:bodyPr/>
        <a:lstStyle/>
        <a:p>
          <a:endParaRPr lang="en-US"/>
        </a:p>
      </dgm:t>
    </dgm:pt>
    <dgm:pt modelId="{5F9E9BFA-FCEA-46D4-8A0E-C44E0779FB28}" type="pres">
      <dgm:prSet presAssocID="{D8218F34-4E5D-4C28-B335-9CCCC5134C8C}" presName="outerComposite" presStyleCnt="0">
        <dgm:presLayoutVars>
          <dgm:chMax val="5"/>
          <dgm:dir/>
          <dgm:resizeHandles val="exact"/>
        </dgm:presLayoutVars>
      </dgm:prSet>
      <dgm:spPr/>
    </dgm:pt>
    <dgm:pt modelId="{6FBD4C46-884E-4134-A3BD-960E461F255B}" type="pres">
      <dgm:prSet presAssocID="{D8218F34-4E5D-4C28-B335-9CCCC5134C8C}" presName="dummyMaxCanvas" presStyleCnt="0">
        <dgm:presLayoutVars/>
      </dgm:prSet>
      <dgm:spPr/>
    </dgm:pt>
    <dgm:pt modelId="{F04AF22E-117F-4159-97A3-5265A8570FE4}" type="pres">
      <dgm:prSet presAssocID="{D8218F34-4E5D-4C28-B335-9CCCC5134C8C}" presName="FourNodes_1" presStyleLbl="node1" presStyleIdx="0" presStyleCnt="4">
        <dgm:presLayoutVars>
          <dgm:bulletEnabled val="1"/>
        </dgm:presLayoutVars>
      </dgm:prSet>
      <dgm:spPr/>
    </dgm:pt>
    <dgm:pt modelId="{309EA771-B252-41DA-911B-6B306D6A3DEA}" type="pres">
      <dgm:prSet presAssocID="{D8218F34-4E5D-4C28-B335-9CCCC5134C8C}" presName="FourNodes_2" presStyleLbl="node1" presStyleIdx="1" presStyleCnt="4">
        <dgm:presLayoutVars>
          <dgm:bulletEnabled val="1"/>
        </dgm:presLayoutVars>
      </dgm:prSet>
      <dgm:spPr/>
    </dgm:pt>
    <dgm:pt modelId="{640D5362-F98A-4F54-8BDB-0D9D2163CB6E}" type="pres">
      <dgm:prSet presAssocID="{D8218F34-4E5D-4C28-B335-9CCCC5134C8C}" presName="FourNodes_3" presStyleLbl="node1" presStyleIdx="2" presStyleCnt="4">
        <dgm:presLayoutVars>
          <dgm:bulletEnabled val="1"/>
        </dgm:presLayoutVars>
      </dgm:prSet>
      <dgm:spPr/>
    </dgm:pt>
    <dgm:pt modelId="{68A98069-8B75-4B98-8772-019A7A04AFF1}" type="pres">
      <dgm:prSet presAssocID="{D8218F34-4E5D-4C28-B335-9CCCC5134C8C}" presName="FourNodes_4" presStyleLbl="node1" presStyleIdx="3" presStyleCnt="4">
        <dgm:presLayoutVars>
          <dgm:bulletEnabled val="1"/>
        </dgm:presLayoutVars>
      </dgm:prSet>
      <dgm:spPr/>
    </dgm:pt>
    <dgm:pt modelId="{69961140-57C4-40E0-B01F-55AB7A837C14}" type="pres">
      <dgm:prSet presAssocID="{D8218F34-4E5D-4C28-B335-9CCCC5134C8C}" presName="FourConn_1-2" presStyleLbl="fgAccFollowNode1" presStyleIdx="0" presStyleCnt="3">
        <dgm:presLayoutVars>
          <dgm:bulletEnabled val="1"/>
        </dgm:presLayoutVars>
      </dgm:prSet>
      <dgm:spPr/>
    </dgm:pt>
    <dgm:pt modelId="{83DC2DDE-E4DB-4FA8-B39A-0839B4D79B82}" type="pres">
      <dgm:prSet presAssocID="{D8218F34-4E5D-4C28-B335-9CCCC5134C8C}" presName="FourConn_2-3" presStyleLbl="fgAccFollowNode1" presStyleIdx="1" presStyleCnt="3">
        <dgm:presLayoutVars>
          <dgm:bulletEnabled val="1"/>
        </dgm:presLayoutVars>
      </dgm:prSet>
      <dgm:spPr/>
    </dgm:pt>
    <dgm:pt modelId="{21DB7B93-13E7-43B7-96FC-E42FB99CD2EF}" type="pres">
      <dgm:prSet presAssocID="{D8218F34-4E5D-4C28-B335-9CCCC5134C8C}" presName="FourConn_3-4" presStyleLbl="fgAccFollowNode1" presStyleIdx="2" presStyleCnt="3">
        <dgm:presLayoutVars>
          <dgm:bulletEnabled val="1"/>
        </dgm:presLayoutVars>
      </dgm:prSet>
      <dgm:spPr/>
    </dgm:pt>
    <dgm:pt modelId="{BBA2196C-2033-49EB-A691-ADE40847737C}" type="pres">
      <dgm:prSet presAssocID="{D8218F34-4E5D-4C28-B335-9CCCC5134C8C}" presName="FourNodes_1_text" presStyleLbl="node1" presStyleIdx="3" presStyleCnt="4">
        <dgm:presLayoutVars>
          <dgm:bulletEnabled val="1"/>
        </dgm:presLayoutVars>
      </dgm:prSet>
      <dgm:spPr/>
    </dgm:pt>
    <dgm:pt modelId="{F7097A76-D707-4CB6-8F47-244E487A4257}" type="pres">
      <dgm:prSet presAssocID="{D8218F34-4E5D-4C28-B335-9CCCC5134C8C}" presName="FourNodes_2_text" presStyleLbl="node1" presStyleIdx="3" presStyleCnt="4">
        <dgm:presLayoutVars>
          <dgm:bulletEnabled val="1"/>
        </dgm:presLayoutVars>
      </dgm:prSet>
      <dgm:spPr/>
    </dgm:pt>
    <dgm:pt modelId="{7A7777B6-89E3-4E30-B4C7-0C4622B2F762}" type="pres">
      <dgm:prSet presAssocID="{D8218F34-4E5D-4C28-B335-9CCCC5134C8C}" presName="FourNodes_3_text" presStyleLbl="node1" presStyleIdx="3" presStyleCnt="4">
        <dgm:presLayoutVars>
          <dgm:bulletEnabled val="1"/>
        </dgm:presLayoutVars>
      </dgm:prSet>
      <dgm:spPr/>
    </dgm:pt>
    <dgm:pt modelId="{FCD3BD38-0836-4D12-94C5-D9E25C4BBEC0}" type="pres">
      <dgm:prSet presAssocID="{D8218F34-4E5D-4C28-B335-9CCCC5134C8C}" presName="FourNodes_4_text" presStyleLbl="node1" presStyleIdx="3" presStyleCnt="4">
        <dgm:presLayoutVars>
          <dgm:bulletEnabled val="1"/>
        </dgm:presLayoutVars>
      </dgm:prSet>
      <dgm:spPr/>
    </dgm:pt>
  </dgm:ptLst>
  <dgm:cxnLst>
    <dgm:cxn modelId="{24727501-3428-477D-B58E-5CA2BE944CFF}" type="presOf" srcId="{07A5D0D8-739F-43F3-8AE1-1F3063EC6CF9}" destId="{7A7777B6-89E3-4E30-B4C7-0C4622B2F762}" srcOrd="1" destOrd="0" presId="urn:microsoft.com/office/officeart/2005/8/layout/vProcess5"/>
    <dgm:cxn modelId="{9953C143-AC8C-43FF-BA11-95693FEB4F86}" srcId="{D8218F34-4E5D-4C28-B335-9CCCC5134C8C}" destId="{D1FCE01C-1D2F-4F8D-B654-28B79D65C6D0}" srcOrd="3" destOrd="0" parTransId="{1E2018A6-963B-4A55-B3C3-648C3D528489}" sibTransId="{F213418C-08A0-4D1E-A526-E3C31E5FC9F8}"/>
    <dgm:cxn modelId="{6FFA2746-8D74-4B94-BD54-095D82F58A4D}" type="presOf" srcId="{D8218F34-4E5D-4C28-B335-9CCCC5134C8C}" destId="{5F9E9BFA-FCEA-46D4-8A0E-C44E0779FB28}" srcOrd="0" destOrd="0" presId="urn:microsoft.com/office/officeart/2005/8/layout/vProcess5"/>
    <dgm:cxn modelId="{814B744E-62C3-410B-9D6A-F1F23E4A2F34}" type="presOf" srcId="{8A1BF0D9-DA81-45C1-A3B1-7CF85E18B6CC}" destId="{7A7777B6-89E3-4E30-B4C7-0C4622B2F762}" srcOrd="1" destOrd="1" presId="urn:microsoft.com/office/officeart/2005/8/layout/vProcess5"/>
    <dgm:cxn modelId="{E24DF550-9AAA-4F60-A86C-F488F7B4FCE2}" srcId="{D8218F34-4E5D-4C28-B335-9CCCC5134C8C}" destId="{07A5D0D8-739F-43F3-8AE1-1F3063EC6CF9}" srcOrd="2" destOrd="0" parTransId="{C4490434-7ADF-4228-866F-F0BED78AB43B}" sibTransId="{E40F5F83-2209-4A3E-B353-9BAAAABDDA7F}"/>
    <dgm:cxn modelId="{CC4D8253-5CCE-4587-9CC7-5AEBD8E72E0B}" type="presOf" srcId="{1601F7C0-54A9-4B6A-ACBB-2DE4198BE401}" destId="{BBA2196C-2033-49EB-A691-ADE40847737C}" srcOrd="1" destOrd="0" presId="urn:microsoft.com/office/officeart/2005/8/layout/vProcess5"/>
    <dgm:cxn modelId="{9E488E68-6091-470F-8A49-149E21BD91ED}" srcId="{D8218F34-4E5D-4C28-B335-9CCCC5134C8C}" destId="{1601F7C0-54A9-4B6A-ACBB-2DE4198BE401}" srcOrd="0" destOrd="0" parTransId="{4CD05DC0-81D6-47F5-B7A5-814C967278A4}" sibTransId="{3E825181-A00B-4075-9FC9-00C58C63C7EF}"/>
    <dgm:cxn modelId="{820AB87D-4C4E-444B-8D07-A11B867D540D}" type="presOf" srcId="{3E825181-A00B-4075-9FC9-00C58C63C7EF}" destId="{69961140-57C4-40E0-B01F-55AB7A837C14}" srcOrd="0" destOrd="0" presId="urn:microsoft.com/office/officeart/2005/8/layout/vProcess5"/>
    <dgm:cxn modelId="{66F40784-2A6C-457C-9865-AE60E38C35A1}" srcId="{07A5D0D8-739F-43F3-8AE1-1F3063EC6CF9}" destId="{8A1BF0D9-DA81-45C1-A3B1-7CF85E18B6CC}" srcOrd="0" destOrd="0" parTransId="{6488BA77-D3A9-4131-9A31-E2D4A3EF2558}" sibTransId="{0AB8565A-02DC-4B03-8183-931898C43AB3}"/>
    <dgm:cxn modelId="{76B4A196-D942-4C86-A5DD-6DD630D68C8A}" type="presOf" srcId="{32CA9A7C-F02F-4518-AA14-1942911B7FBB}" destId="{83DC2DDE-E4DB-4FA8-B39A-0839B4D79B82}" srcOrd="0" destOrd="0" presId="urn:microsoft.com/office/officeart/2005/8/layout/vProcess5"/>
    <dgm:cxn modelId="{C0127299-F8EB-4C82-BDD8-3A7FDBFE74A2}" type="presOf" srcId="{D1FCE01C-1D2F-4F8D-B654-28B79D65C6D0}" destId="{FCD3BD38-0836-4D12-94C5-D9E25C4BBEC0}" srcOrd="1" destOrd="0" presId="urn:microsoft.com/office/officeart/2005/8/layout/vProcess5"/>
    <dgm:cxn modelId="{DEAA6A9A-E00F-4D22-8A4B-46F625568E7D}" type="presOf" srcId="{07A5D0D8-739F-43F3-8AE1-1F3063EC6CF9}" destId="{640D5362-F98A-4F54-8BDB-0D9D2163CB6E}" srcOrd="0" destOrd="0" presId="urn:microsoft.com/office/officeart/2005/8/layout/vProcess5"/>
    <dgm:cxn modelId="{1ED16D9D-0E39-49FD-8F8F-57A24D6B9372}" type="presOf" srcId="{8A1BF0D9-DA81-45C1-A3B1-7CF85E18B6CC}" destId="{640D5362-F98A-4F54-8BDB-0D9D2163CB6E}" srcOrd="0" destOrd="1" presId="urn:microsoft.com/office/officeart/2005/8/layout/vProcess5"/>
    <dgm:cxn modelId="{96A5F29F-9A1D-4267-A8E5-BA9AB62F27A2}" type="presOf" srcId="{D1FCE01C-1D2F-4F8D-B654-28B79D65C6D0}" destId="{68A98069-8B75-4B98-8772-019A7A04AFF1}" srcOrd="0" destOrd="0" presId="urn:microsoft.com/office/officeart/2005/8/layout/vProcess5"/>
    <dgm:cxn modelId="{FA3E39B7-0417-439A-B155-8D07982685B7}" type="presOf" srcId="{B00816D2-CD12-48B1-95CA-5B89D4B38B99}" destId="{309EA771-B252-41DA-911B-6B306D6A3DEA}" srcOrd="0" destOrd="0" presId="urn:microsoft.com/office/officeart/2005/8/layout/vProcess5"/>
    <dgm:cxn modelId="{06F25CC4-F343-417A-878F-0D13F94C9260}" type="presOf" srcId="{1601F7C0-54A9-4B6A-ACBB-2DE4198BE401}" destId="{F04AF22E-117F-4159-97A3-5265A8570FE4}" srcOrd="0" destOrd="0" presId="urn:microsoft.com/office/officeart/2005/8/layout/vProcess5"/>
    <dgm:cxn modelId="{84ABB8C8-F98B-4F38-8B3E-C5FF353339DD}" type="presOf" srcId="{E40F5F83-2209-4A3E-B353-9BAAAABDDA7F}" destId="{21DB7B93-13E7-43B7-96FC-E42FB99CD2EF}" srcOrd="0" destOrd="0" presId="urn:microsoft.com/office/officeart/2005/8/layout/vProcess5"/>
    <dgm:cxn modelId="{7CDDAAD3-B31C-4822-8F6A-C8D16DC87D93}" srcId="{D8218F34-4E5D-4C28-B335-9CCCC5134C8C}" destId="{B00816D2-CD12-48B1-95CA-5B89D4B38B99}" srcOrd="1" destOrd="0" parTransId="{F0015FA3-DFA9-4EAE-98ED-C000EF1E4DC2}" sibTransId="{32CA9A7C-F02F-4518-AA14-1942911B7FBB}"/>
    <dgm:cxn modelId="{4DE4B9FC-8F30-4493-BE79-3F90CD7DEE9C}" type="presOf" srcId="{B00816D2-CD12-48B1-95CA-5B89D4B38B99}" destId="{F7097A76-D707-4CB6-8F47-244E487A4257}" srcOrd="1" destOrd="0" presId="urn:microsoft.com/office/officeart/2005/8/layout/vProcess5"/>
    <dgm:cxn modelId="{278E2B5A-1418-44DD-9269-079ECB4B41FF}" type="presParOf" srcId="{5F9E9BFA-FCEA-46D4-8A0E-C44E0779FB28}" destId="{6FBD4C46-884E-4134-A3BD-960E461F255B}" srcOrd="0" destOrd="0" presId="urn:microsoft.com/office/officeart/2005/8/layout/vProcess5"/>
    <dgm:cxn modelId="{B6426DB4-E0A3-46D4-B1D1-5B5573FA4AE1}" type="presParOf" srcId="{5F9E9BFA-FCEA-46D4-8A0E-C44E0779FB28}" destId="{F04AF22E-117F-4159-97A3-5265A8570FE4}" srcOrd="1" destOrd="0" presId="urn:microsoft.com/office/officeart/2005/8/layout/vProcess5"/>
    <dgm:cxn modelId="{064BD886-CE1C-417A-B9AE-0111D41BD1F8}" type="presParOf" srcId="{5F9E9BFA-FCEA-46D4-8A0E-C44E0779FB28}" destId="{309EA771-B252-41DA-911B-6B306D6A3DEA}" srcOrd="2" destOrd="0" presId="urn:microsoft.com/office/officeart/2005/8/layout/vProcess5"/>
    <dgm:cxn modelId="{DFB01439-A382-477C-822C-FE0C71B8B018}" type="presParOf" srcId="{5F9E9BFA-FCEA-46D4-8A0E-C44E0779FB28}" destId="{640D5362-F98A-4F54-8BDB-0D9D2163CB6E}" srcOrd="3" destOrd="0" presId="urn:microsoft.com/office/officeart/2005/8/layout/vProcess5"/>
    <dgm:cxn modelId="{3F046530-0752-402E-A489-4D9B20049B0D}" type="presParOf" srcId="{5F9E9BFA-FCEA-46D4-8A0E-C44E0779FB28}" destId="{68A98069-8B75-4B98-8772-019A7A04AFF1}" srcOrd="4" destOrd="0" presId="urn:microsoft.com/office/officeart/2005/8/layout/vProcess5"/>
    <dgm:cxn modelId="{552316D1-57A7-4D37-99CE-578923280000}" type="presParOf" srcId="{5F9E9BFA-FCEA-46D4-8A0E-C44E0779FB28}" destId="{69961140-57C4-40E0-B01F-55AB7A837C14}" srcOrd="5" destOrd="0" presId="urn:microsoft.com/office/officeart/2005/8/layout/vProcess5"/>
    <dgm:cxn modelId="{70DAA64C-08D4-4634-BB26-FABD9E5BD5D0}" type="presParOf" srcId="{5F9E9BFA-FCEA-46D4-8A0E-C44E0779FB28}" destId="{83DC2DDE-E4DB-4FA8-B39A-0839B4D79B82}" srcOrd="6" destOrd="0" presId="urn:microsoft.com/office/officeart/2005/8/layout/vProcess5"/>
    <dgm:cxn modelId="{5773390C-9F5D-4D85-9ED5-83FE17DE9912}" type="presParOf" srcId="{5F9E9BFA-FCEA-46D4-8A0E-C44E0779FB28}" destId="{21DB7B93-13E7-43B7-96FC-E42FB99CD2EF}" srcOrd="7" destOrd="0" presId="urn:microsoft.com/office/officeart/2005/8/layout/vProcess5"/>
    <dgm:cxn modelId="{868AF5F9-C32A-4101-8920-AD8B96A2BBFA}" type="presParOf" srcId="{5F9E9BFA-FCEA-46D4-8A0E-C44E0779FB28}" destId="{BBA2196C-2033-49EB-A691-ADE40847737C}" srcOrd="8" destOrd="0" presId="urn:microsoft.com/office/officeart/2005/8/layout/vProcess5"/>
    <dgm:cxn modelId="{BA6A6712-BC83-4E79-B10F-1B2ED22DEF78}" type="presParOf" srcId="{5F9E9BFA-FCEA-46D4-8A0E-C44E0779FB28}" destId="{F7097A76-D707-4CB6-8F47-244E487A4257}" srcOrd="9" destOrd="0" presId="urn:microsoft.com/office/officeart/2005/8/layout/vProcess5"/>
    <dgm:cxn modelId="{D19BF760-C1D2-4991-B223-9464F01CD48C}" type="presParOf" srcId="{5F9E9BFA-FCEA-46D4-8A0E-C44E0779FB28}" destId="{7A7777B6-89E3-4E30-B4C7-0C4622B2F762}" srcOrd="10" destOrd="0" presId="urn:microsoft.com/office/officeart/2005/8/layout/vProcess5"/>
    <dgm:cxn modelId="{99183C93-51CF-4E3A-9C2A-1F4E8F9DCBF2}" type="presParOf" srcId="{5F9E9BFA-FCEA-46D4-8A0E-C44E0779FB28}" destId="{FCD3BD38-0836-4D12-94C5-D9E25C4BBEC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78E79F7-7DFE-4DD5-8817-AE93EDACD14A}" type="doc">
      <dgm:prSet loTypeId="urn:microsoft.com/office/officeart/2005/8/layout/equation2" loCatId="relationship" qsTypeId="urn:microsoft.com/office/officeart/2005/8/quickstyle/simple4" qsCatId="simple" csTypeId="urn:microsoft.com/office/officeart/2005/8/colors/accent1_2" csCatId="accent1" phldr="1"/>
      <dgm:spPr/>
    </dgm:pt>
    <dgm:pt modelId="{89C550C0-745D-45CE-8472-00696435DAE2}">
      <dgm:prSet phldr="0"/>
      <dgm:spPr/>
      <dgm:t>
        <a:bodyPr/>
        <a:lstStyle/>
        <a:p>
          <a:pPr rtl="0"/>
          <a:r>
            <a:rPr lang="el-GR" b="1">
              <a:latin typeface="Century Gothic" panose="020B0502020202020204"/>
            </a:rPr>
            <a:t>Δικαίωμα απαλλαγής:</a:t>
          </a:r>
          <a:r>
            <a:rPr lang="el-GR">
              <a:latin typeface="Century Gothic" panose="020B0502020202020204"/>
            </a:rPr>
            <a:t> οι αλλόθρησκοι/-</a:t>
          </a:r>
          <a:r>
            <a:rPr lang="el-GR" err="1">
              <a:latin typeface="Century Gothic" panose="020B0502020202020204"/>
            </a:rPr>
            <a:t>ες</a:t>
          </a:r>
          <a:r>
            <a:rPr lang="el-GR">
              <a:latin typeface="Century Gothic" panose="020B0502020202020204"/>
            </a:rPr>
            <a:t>, άθρησκοι/-</a:t>
          </a:r>
          <a:r>
            <a:rPr lang="el-GR" err="1">
              <a:latin typeface="Century Gothic" panose="020B0502020202020204"/>
            </a:rPr>
            <a:t>ες</a:t>
          </a:r>
          <a:r>
            <a:rPr lang="el-GR">
              <a:latin typeface="Century Gothic" panose="020B0502020202020204"/>
            </a:rPr>
            <a:t>, ετερόδοξοι/-</a:t>
          </a:r>
          <a:r>
            <a:rPr lang="el-GR" err="1">
              <a:latin typeface="Century Gothic" panose="020B0502020202020204"/>
            </a:rPr>
            <a:t>ες</a:t>
          </a:r>
          <a:r>
            <a:rPr lang="el-GR">
              <a:latin typeface="Century Gothic" panose="020B0502020202020204"/>
            </a:rPr>
            <a:t>, άθεοι/-</a:t>
          </a:r>
          <a:r>
            <a:rPr lang="el-GR" err="1">
              <a:latin typeface="Century Gothic" panose="020B0502020202020204"/>
            </a:rPr>
            <a:t>ες</a:t>
          </a:r>
          <a:r>
            <a:rPr lang="el-GR">
              <a:latin typeface="Century Gothic" panose="020B0502020202020204"/>
            </a:rPr>
            <a:t> και αγνωστικιστές/-</a:t>
          </a:r>
          <a:r>
            <a:rPr lang="el-GR" err="1">
              <a:latin typeface="Century Gothic" panose="020B0502020202020204"/>
            </a:rPr>
            <a:t>στριες</a:t>
          </a:r>
          <a:r>
            <a:rPr lang="el-GR">
              <a:latin typeface="Century Gothic" panose="020B0502020202020204"/>
            </a:rPr>
            <a:t>, κατόπιν υποβολής σχετικής αίτησης προς τον Διευθυντή της σχολικής μονάδας με το εξής περιεχόμενο: «Λόγοι θρησκευτικής συνείδησης δεν επιτρέπουν τη συμμετοχή (μου ή του παιδιού μου) στο μάθημα των θρησκευτικών». (Βάσει της νέας εγκυκλίου 10479/ΓΔ4/10.08.2020)</a:t>
          </a:r>
        </a:p>
      </dgm:t>
    </dgm:pt>
    <dgm:pt modelId="{21AAD2C3-AA88-422D-B19D-5C0BB0D9C3DC}" type="parTrans" cxnId="{136B26FA-A4EF-4B47-9E15-992D4E89AC69}">
      <dgm:prSet/>
      <dgm:spPr/>
    </dgm:pt>
    <dgm:pt modelId="{D79AFC7B-B8DE-4175-A711-A90ED38687D8}" type="sibTrans" cxnId="{136B26FA-A4EF-4B47-9E15-992D4E89AC69}">
      <dgm:prSet/>
      <dgm:spPr/>
      <dgm:t>
        <a:bodyPr/>
        <a:lstStyle/>
        <a:p>
          <a:endParaRPr lang="el-GR"/>
        </a:p>
      </dgm:t>
    </dgm:pt>
    <dgm:pt modelId="{5CC049C1-DBD3-4338-90E9-28AC7419F9BA}" type="pres">
      <dgm:prSet presAssocID="{E78E79F7-7DFE-4DD5-8817-AE93EDACD14A}" presName="Name0" presStyleCnt="0">
        <dgm:presLayoutVars>
          <dgm:dir/>
          <dgm:resizeHandles val="exact"/>
        </dgm:presLayoutVars>
      </dgm:prSet>
      <dgm:spPr/>
    </dgm:pt>
    <dgm:pt modelId="{61616819-525A-42A4-9867-C94F11C7A530}" type="pres">
      <dgm:prSet presAssocID="{E78E79F7-7DFE-4DD5-8817-AE93EDACD14A}" presName="vNodes" presStyleCnt="0"/>
      <dgm:spPr/>
    </dgm:pt>
    <dgm:pt modelId="{5BFC749D-88CC-48B7-AB52-65DA240FD424}" type="pres">
      <dgm:prSet presAssocID="{E78E79F7-7DFE-4DD5-8817-AE93EDACD14A}" presName="lastNode" presStyleLbl="node1" presStyleIdx="0" presStyleCnt="1">
        <dgm:presLayoutVars>
          <dgm:bulletEnabled val="1"/>
        </dgm:presLayoutVars>
      </dgm:prSet>
      <dgm:spPr/>
    </dgm:pt>
  </dgm:ptLst>
  <dgm:cxnLst>
    <dgm:cxn modelId="{3C347F2C-84B2-4B1A-A65F-AABBD0C41A34}" type="presOf" srcId="{89C550C0-745D-45CE-8472-00696435DAE2}" destId="{5BFC749D-88CC-48B7-AB52-65DA240FD424}" srcOrd="0" destOrd="0" presId="urn:microsoft.com/office/officeart/2005/8/layout/equation2"/>
    <dgm:cxn modelId="{1F807CDE-D272-4BD9-B652-A130B692AE22}" type="presOf" srcId="{E78E79F7-7DFE-4DD5-8817-AE93EDACD14A}" destId="{5CC049C1-DBD3-4338-90E9-28AC7419F9BA}" srcOrd="0" destOrd="0" presId="urn:microsoft.com/office/officeart/2005/8/layout/equation2"/>
    <dgm:cxn modelId="{136B26FA-A4EF-4B47-9E15-992D4E89AC69}" srcId="{E78E79F7-7DFE-4DD5-8817-AE93EDACD14A}" destId="{89C550C0-745D-45CE-8472-00696435DAE2}" srcOrd="0" destOrd="0" parTransId="{21AAD2C3-AA88-422D-B19D-5C0BB0D9C3DC}" sibTransId="{D79AFC7B-B8DE-4175-A711-A90ED38687D8}"/>
    <dgm:cxn modelId="{119AD986-69C8-4963-9DE9-6E3DF42DCD21}" type="presParOf" srcId="{5CC049C1-DBD3-4338-90E9-28AC7419F9BA}" destId="{61616819-525A-42A4-9867-C94F11C7A530}" srcOrd="0" destOrd="0" presId="urn:microsoft.com/office/officeart/2005/8/layout/equation2"/>
    <dgm:cxn modelId="{BC008156-4F16-4D11-AA6D-8D608D8B9D91}" type="presParOf" srcId="{5CC049C1-DBD3-4338-90E9-28AC7419F9BA}" destId="{5BFC749D-88CC-48B7-AB52-65DA240FD424}" srcOrd="1"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CB3F7AA-CE49-498F-962A-EB4862B58C49}"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l-GR"/>
        </a:p>
      </dgm:t>
    </dgm:pt>
    <dgm:pt modelId="{449DEDDA-F187-4D44-B8EC-B363F013F388}">
      <dgm:prSet phldr="0"/>
      <dgm:spPr/>
      <dgm:t>
        <a:bodyPr/>
        <a:lstStyle/>
        <a:p>
          <a:pPr algn="l">
            <a:lnSpc>
              <a:spcPct val="90000"/>
            </a:lnSpc>
          </a:pPr>
          <a:r>
            <a:rPr lang="el-GR">
              <a:latin typeface="Century Gothic" panose="020B0502020202020204"/>
            </a:rPr>
            <a:t>-Κατάκτηση προκαθορισμένων δεξιοτήτων, ικανοτήτων και γνώσεων.</a:t>
          </a:r>
          <a:endParaRPr lang="en-US">
            <a:latin typeface="Century Gothic" panose="020B0502020202020204"/>
          </a:endParaRPr>
        </a:p>
      </dgm:t>
    </dgm:pt>
    <dgm:pt modelId="{F6016AD9-01E2-4F52-AC18-C5E3FD1B3A9B}" type="parTrans" cxnId="{70F9A8FA-A86C-4208-9886-95C977265DD8}">
      <dgm:prSet/>
      <dgm:spPr/>
    </dgm:pt>
    <dgm:pt modelId="{C13BFD60-BEE3-4595-80DD-6F020B00FD36}" type="sibTrans" cxnId="{70F9A8FA-A86C-4208-9886-95C977265DD8}">
      <dgm:prSet/>
      <dgm:spPr/>
    </dgm:pt>
    <dgm:pt modelId="{C0999051-974F-4665-9F53-5AD832B2C571}">
      <dgm:prSet phldr="0"/>
      <dgm:spPr/>
      <dgm:t>
        <a:bodyPr/>
        <a:lstStyle/>
        <a:p>
          <a:pPr algn="l">
            <a:lnSpc>
              <a:spcPct val="90000"/>
            </a:lnSpc>
          </a:pPr>
          <a:r>
            <a:rPr lang="el-GR">
              <a:latin typeface="Century Gothic" panose="020B0502020202020204"/>
            </a:rPr>
            <a:t>-Θεματικές Ενότητες Δημοτικού και Γυμνασίου (Προσδοκώμενα Μαθησιακά </a:t>
          </a:r>
          <a:r>
            <a:rPr lang="el-GR" err="1">
              <a:latin typeface="Century Gothic" panose="020B0502020202020204"/>
            </a:rPr>
            <a:t>Αποτελέσματα,βασικά</a:t>
          </a:r>
          <a:r>
            <a:rPr lang="el-GR">
              <a:latin typeface="Century Gothic" panose="020B0502020202020204"/>
            </a:rPr>
            <a:t> θέματα, ενδεικτικές δραστηριότητες)</a:t>
          </a:r>
          <a:endParaRPr lang="en-US">
            <a:latin typeface="Century Gothic" panose="020B0502020202020204"/>
          </a:endParaRPr>
        </a:p>
      </dgm:t>
    </dgm:pt>
    <dgm:pt modelId="{FB0DEDFD-2E3B-475C-8DD2-43FF09A59EDE}" type="parTrans" cxnId="{E987F3D0-D369-4BDE-B720-7019CFD0B40C}">
      <dgm:prSet/>
      <dgm:spPr/>
    </dgm:pt>
    <dgm:pt modelId="{B56AC55E-9AEB-496D-8817-36265AA046D3}" type="sibTrans" cxnId="{E987F3D0-D369-4BDE-B720-7019CFD0B40C}">
      <dgm:prSet/>
      <dgm:spPr/>
    </dgm:pt>
    <dgm:pt modelId="{DBFB313D-A738-489F-A91E-95C0AACCFC90}">
      <dgm:prSet phldr="0"/>
      <dgm:spPr/>
      <dgm:t>
        <a:bodyPr/>
        <a:lstStyle/>
        <a:p>
          <a:pPr algn="l">
            <a:lnSpc>
              <a:spcPct val="90000"/>
            </a:lnSpc>
          </a:pPr>
          <a:r>
            <a:rPr lang="el-GR">
              <a:latin typeface="Century Gothic" panose="020B0502020202020204"/>
            </a:rPr>
            <a:t>-Θεματικές Ενότητες Λυκείου (Προσδοκώμενα Μαθησιακά -Αποτελέσματα, δείκτες αξιολόγησης της μαθησιακής διαδικασίας, θεματολογία)</a:t>
          </a:r>
          <a:endParaRPr lang="en-US">
            <a:latin typeface="Century Gothic" panose="020B0502020202020204"/>
          </a:endParaRPr>
        </a:p>
      </dgm:t>
    </dgm:pt>
    <dgm:pt modelId="{3ACD40F1-E7DF-4CB0-81FD-3C8C33B4BCB1}" type="parTrans" cxnId="{375FDF4C-BA78-4345-BE4C-0CE49120021F}">
      <dgm:prSet/>
      <dgm:spPr/>
    </dgm:pt>
    <dgm:pt modelId="{55795188-424E-4837-AB73-8A48E9339532}" type="sibTrans" cxnId="{375FDF4C-BA78-4345-BE4C-0CE49120021F}">
      <dgm:prSet/>
      <dgm:spPr/>
    </dgm:pt>
    <dgm:pt modelId="{22932CA2-69BE-440D-9D4C-5F91C84BF7DD}">
      <dgm:prSet phldr="0"/>
      <dgm:spPr/>
      <dgm:t>
        <a:bodyPr/>
        <a:lstStyle/>
        <a:p>
          <a:pPr algn="l">
            <a:lnSpc>
              <a:spcPct val="90000"/>
            </a:lnSpc>
          </a:pPr>
          <a:r>
            <a:rPr lang="el-GR">
              <a:latin typeface="Century Gothic" panose="020B0502020202020204"/>
            </a:rPr>
            <a:t>-Αξιολόγηση: Βάσει ποιοτικών χαρακτηριστικών- ολιστική προσέγγιση του μαθήματος</a:t>
          </a:r>
          <a:endParaRPr lang="en-US">
            <a:latin typeface="Century Gothic" panose="020B0502020202020204"/>
          </a:endParaRPr>
        </a:p>
      </dgm:t>
    </dgm:pt>
    <dgm:pt modelId="{BFF39E0E-DE66-4153-AD8D-DFFC0C416D43}" type="parTrans" cxnId="{8E71AC35-A994-4040-94CF-6D0ACBE2A978}">
      <dgm:prSet/>
      <dgm:spPr/>
    </dgm:pt>
    <dgm:pt modelId="{96A88F48-9218-4EB2-8002-47616D582989}" type="sibTrans" cxnId="{8E71AC35-A994-4040-94CF-6D0ACBE2A978}">
      <dgm:prSet/>
      <dgm:spPr/>
    </dgm:pt>
    <dgm:pt modelId="{C8236826-6C24-402A-BFC3-3D5242BD4706}">
      <dgm:prSet phldr="0"/>
      <dgm:spPr/>
      <dgm:t>
        <a:bodyPr/>
        <a:lstStyle/>
        <a:p>
          <a:pPr algn="l">
            <a:lnSpc>
              <a:spcPct val="90000"/>
            </a:lnSpc>
          </a:pPr>
          <a:r>
            <a:rPr lang="el-GR">
              <a:latin typeface="Century Gothic" panose="020B0502020202020204"/>
            </a:rPr>
            <a:t>-Βιβλίο για τον/την μαθητή/</a:t>
          </a:r>
          <a:r>
            <a:rPr lang="el-GR" err="1">
              <a:latin typeface="Century Gothic" panose="020B0502020202020204"/>
            </a:rPr>
            <a:t>τρια</a:t>
          </a:r>
          <a:endParaRPr lang="en-US" err="1">
            <a:latin typeface="Century Gothic" panose="020B0502020202020204"/>
          </a:endParaRPr>
        </a:p>
      </dgm:t>
    </dgm:pt>
    <dgm:pt modelId="{D2CAFA89-FD60-4E7A-9803-727CBFA8C3CA}" type="parTrans" cxnId="{BAA32E7E-433E-4A3F-9F68-F7D227723C0A}">
      <dgm:prSet/>
      <dgm:spPr/>
    </dgm:pt>
    <dgm:pt modelId="{D78E02F3-76C0-4B79-A572-35C339E001DE}" type="sibTrans" cxnId="{BAA32E7E-433E-4A3F-9F68-F7D227723C0A}">
      <dgm:prSet/>
      <dgm:spPr/>
    </dgm:pt>
    <dgm:pt modelId="{611D34D5-6803-43CC-A900-B0035D804D99}">
      <dgm:prSet phldr="0"/>
      <dgm:spPr/>
      <dgm:t>
        <a:bodyPr/>
        <a:lstStyle/>
        <a:p>
          <a:pPr algn="l">
            <a:lnSpc>
              <a:spcPct val="90000"/>
            </a:lnSpc>
          </a:pPr>
          <a:r>
            <a:rPr lang="el-GR">
              <a:latin typeface="Century Gothic" panose="020B0502020202020204"/>
            </a:rPr>
            <a:t>-Οδηγός Εκπαιδευτικού</a:t>
          </a:r>
          <a:endParaRPr lang="el-GR"/>
        </a:p>
      </dgm:t>
    </dgm:pt>
    <dgm:pt modelId="{0B8C9EB8-BB0F-431F-A4C6-AB544D2FA4FD}" type="parTrans" cxnId="{4EFE37EC-2CD6-4B12-ADD7-B4FA3D43D4EE}">
      <dgm:prSet/>
      <dgm:spPr/>
    </dgm:pt>
    <dgm:pt modelId="{1F52ACD2-0B33-4D98-9617-BAD2F2D7E12A}" type="sibTrans" cxnId="{4EFE37EC-2CD6-4B12-ADD7-B4FA3D43D4EE}">
      <dgm:prSet/>
      <dgm:spPr/>
    </dgm:pt>
    <dgm:pt modelId="{1FCF7806-076D-4861-A122-DE39B1F7738E}" type="pres">
      <dgm:prSet presAssocID="{ECB3F7AA-CE49-498F-962A-EB4862B58C49}" presName="vert0" presStyleCnt="0">
        <dgm:presLayoutVars>
          <dgm:dir/>
          <dgm:animOne val="branch"/>
          <dgm:animLvl val="lvl"/>
        </dgm:presLayoutVars>
      </dgm:prSet>
      <dgm:spPr/>
    </dgm:pt>
    <dgm:pt modelId="{02371205-8253-48BC-9A85-742EE59FC404}" type="pres">
      <dgm:prSet presAssocID="{449DEDDA-F187-4D44-B8EC-B363F013F388}" presName="thickLine" presStyleLbl="alignNode1" presStyleIdx="0" presStyleCnt="6"/>
      <dgm:spPr/>
    </dgm:pt>
    <dgm:pt modelId="{B17E280C-9F52-4095-B054-280D0A74AC1D}" type="pres">
      <dgm:prSet presAssocID="{449DEDDA-F187-4D44-B8EC-B363F013F388}" presName="horz1" presStyleCnt="0"/>
      <dgm:spPr/>
    </dgm:pt>
    <dgm:pt modelId="{EF8A6ED2-10F7-4739-9587-D5B491581A88}" type="pres">
      <dgm:prSet presAssocID="{449DEDDA-F187-4D44-B8EC-B363F013F388}" presName="tx1" presStyleLbl="revTx" presStyleIdx="0" presStyleCnt="6"/>
      <dgm:spPr/>
    </dgm:pt>
    <dgm:pt modelId="{B4E3DE82-DB1F-40EB-ADC3-93EF4821F10D}" type="pres">
      <dgm:prSet presAssocID="{449DEDDA-F187-4D44-B8EC-B363F013F388}" presName="vert1" presStyleCnt="0"/>
      <dgm:spPr/>
    </dgm:pt>
    <dgm:pt modelId="{8E4D4C17-60FE-44B3-857B-7E4A8E044D6B}" type="pres">
      <dgm:prSet presAssocID="{C0999051-974F-4665-9F53-5AD832B2C571}" presName="thickLine" presStyleLbl="alignNode1" presStyleIdx="1" presStyleCnt="6"/>
      <dgm:spPr/>
    </dgm:pt>
    <dgm:pt modelId="{32738257-6F57-45C2-8B9A-1F2F9C577634}" type="pres">
      <dgm:prSet presAssocID="{C0999051-974F-4665-9F53-5AD832B2C571}" presName="horz1" presStyleCnt="0"/>
      <dgm:spPr/>
    </dgm:pt>
    <dgm:pt modelId="{0433DB58-FC6F-4D25-A110-75D94C0F11F6}" type="pres">
      <dgm:prSet presAssocID="{C0999051-974F-4665-9F53-5AD832B2C571}" presName="tx1" presStyleLbl="revTx" presStyleIdx="1" presStyleCnt="6"/>
      <dgm:spPr/>
    </dgm:pt>
    <dgm:pt modelId="{541B7420-12B1-48CE-87D7-F4C3F9CF81AE}" type="pres">
      <dgm:prSet presAssocID="{C0999051-974F-4665-9F53-5AD832B2C571}" presName="vert1" presStyleCnt="0"/>
      <dgm:spPr/>
    </dgm:pt>
    <dgm:pt modelId="{F3F90DD9-A5A8-4196-A7E7-1A535C166B15}" type="pres">
      <dgm:prSet presAssocID="{DBFB313D-A738-489F-A91E-95C0AACCFC90}" presName="thickLine" presStyleLbl="alignNode1" presStyleIdx="2" presStyleCnt="6"/>
      <dgm:spPr/>
    </dgm:pt>
    <dgm:pt modelId="{D86A8FFC-1013-4130-B101-FD0DBB49DD28}" type="pres">
      <dgm:prSet presAssocID="{DBFB313D-A738-489F-A91E-95C0AACCFC90}" presName="horz1" presStyleCnt="0"/>
      <dgm:spPr/>
    </dgm:pt>
    <dgm:pt modelId="{36D7D17D-FD24-4822-AC74-69E23424173D}" type="pres">
      <dgm:prSet presAssocID="{DBFB313D-A738-489F-A91E-95C0AACCFC90}" presName="tx1" presStyleLbl="revTx" presStyleIdx="2" presStyleCnt="6"/>
      <dgm:spPr/>
    </dgm:pt>
    <dgm:pt modelId="{E797AD33-F3B8-4059-A820-317CC7B8A0EE}" type="pres">
      <dgm:prSet presAssocID="{DBFB313D-A738-489F-A91E-95C0AACCFC90}" presName="vert1" presStyleCnt="0"/>
      <dgm:spPr/>
    </dgm:pt>
    <dgm:pt modelId="{D45182C6-0BED-4CD9-9ED2-CE09AB712FEA}" type="pres">
      <dgm:prSet presAssocID="{22932CA2-69BE-440D-9D4C-5F91C84BF7DD}" presName="thickLine" presStyleLbl="alignNode1" presStyleIdx="3" presStyleCnt="6"/>
      <dgm:spPr/>
    </dgm:pt>
    <dgm:pt modelId="{1BD7FFB3-ECB9-4C09-B7A3-FE2B73FCEAB2}" type="pres">
      <dgm:prSet presAssocID="{22932CA2-69BE-440D-9D4C-5F91C84BF7DD}" presName="horz1" presStyleCnt="0"/>
      <dgm:spPr/>
    </dgm:pt>
    <dgm:pt modelId="{DB52D902-B771-4987-896D-BD5B1524F2A9}" type="pres">
      <dgm:prSet presAssocID="{22932CA2-69BE-440D-9D4C-5F91C84BF7DD}" presName="tx1" presStyleLbl="revTx" presStyleIdx="3" presStyleCnt="6"/>
      <dgm:spPr/>
    </dgm:pt>
    <dgm:pt modelId="{FD95919A-4C58-4C3B-B270-C6BEA0484DCD}" type="pres">
      <dgm:prSet presAssocID="{22932CA2-69BE-440D-9D4C-5F91C84BF7DD}" presName="vert1" presStyleCnt="0"/>
      <dgm:spPr/>
    </dgm:pt>
    <dgm:pt modelId="{921C7ED6-AC29-4821-A443-DEB13C6785D8}" type="pres">
      <dgm:prSet presAssocID="{C8236826-6C24-402A-BFC3-3D5242BD4706}" presName="thickLine" presStyleLbl="alignNode1" presStyleIdx="4" presStyleCnt="6"/>
      <dgm:spPr/>
    </dgm:pt>
    <dgm:pt modelId="{FEDEC890-B5D2-45BB-B8A6-EF17CADE07A4}" type="pres">
      <dgm:prSet presAssocID="{C8236826-6C24-402A-BFC3-3D5242BD4706}" presName="horz1" presStyleCnt="0"/>
      <dgm:spPr/>
    </dgm:pt>
    <dgm:pt modelId="{5B5994D5-19E4-4FB2-A19E-416EFA6033E7}" type="pres">
      <dgm:prSet presAssocID="{C8236826-6C24-402A-BFC3-3D5242BD4706}" presName="tx1" presStyleLbl="revTx" presStyleIdx="4" presStyleCnt="6"/>
      <dgm:spPr/>
    </dgm:pt>
    <dgm:pt modelId="{1D3EF37A-0756-45D1-B0DC-609101669C34}" type="pres">
      <dgm:prSet presAssocID="{C8236826-6C24-402A-BFC3-3D5242BD4706}" presName="vert1" presStyleCnt="0"/>
      <dgm:spPr/>
    </dgm:pt>
    <dgm:pt modelId="{07BC181C-3395-4A20-AAF8-0653D0CF9099}" type="pres">
      <dgm:prSet presAssocID="{611D34D5-6803-43CC-A900-B0035D804D99}" presName="thickLine" presStyleLbl="alignNode1" presStyleIdx="5" presStyleCnt="6"/>
      <dgm:spPr/>
    </dgm:pt>
    <dgm:pt modelId="{2C7CF4E9-D0D9-478E-8F96-3ED9E8BEA4A1}" type="pres">
      <dgm:prSet presAssocID="{611D34D5-6803-43CC-A900-B0035D804D99}" presName="horz1" presStyleCnt="0"/>
      <dgm:spPr/>
    </dgm:pt>
    <dgm:pt modelId="{11F348CC-CF9C-4F1C-BBAA-C20A5A01462D}" type="pres">
      <dgm:prSet presAssocID="{611D34D5-6803-43CC-A900-B0035D804D99}" presName="tx1" presStyleLbl="revTx" presStyleIdx="5" presStyleCnt="6"/>
      <dgm:spPr/>
    </dgm:pt>
    <dgm:pt modelId="{70DEC92A-A3C0-4070-9BCC-35821A75BE02}" type="pres">
      <dgm:prSet presAssocID="{611D34D5-6803-43CC-A900-B0035D804D99}" presName="vert1" presStyleCnt="0"/>
      <dgm:spPr/>
    </dgm:pt>
  </dgm:ptLst>
  <dgm:cxnLst>
    <dgm:cxn modelId="{5C987E27-9FFA-472A-8E52-46E98BCBCB39}" type="presOf" srcId="{449DEDDA-F187-4D44-B8EC-B363F013F388}" destId="{EF8A6ED2-10F7-4739-9587-D5B491581A88}" srcOrd="0" destOrd="0" presId="urn:microsoft.com/office/officeart/2008/layout/LinedList"/>
    <dgm:cxn modelId="{3E59B331-5DB9-49BA-B988-34C16548AA60}" type="presOf" srcId="{C8236826-6C24-402A-BFC3-3D5242BD4706}" destId="{5B5994D5-19E4-4FB2-A19E-416EFA6033E7}" srcOrd="0" destOrd="0" presId="urn:microsoft.com/office/officeart/2008/layout/LinedList"/>
    <dgm:cxn modelId="{8E71AC35-A994-4040-94CF-6D0ACBE2A978}" srcId="{ECB3F7AA-CE49-498F-962A-EB4862B58C49}" destId="{22932CA2-69BE-440D-9D4C-5F91C84BF7DD}" srcOrd="3" destOrd="0" parTransId="{BFF39E0E-DE66-4153-AD8D-DFFC0C416D43}" sibTransId="{96A88F48-9218-4EB2-8002-47616D582989}"/>
    <dgm:cxn modelId="{375FDF4C-BA78-4345-BE4C-0CE49120021F}" srcId="{ECB3F7AA-CE49-498F-962A-EB4862B58C49}" destId="{DBFB313D-A738-489F-A91E-95C0AACCFC90}" srcOrd="2" destOrd="0" parTransId="{3ACD40F1-E7DF-4CB0-81FD-3C8C33B4BCB1}" sibTransId="{55795188-424E-4837-AB73-8A48E9339532}"/>
    <dgm:cxn modelId="{BB817853-CD33-4464-9531-F4000E6A26D2}" type="presOf" srcId="{611D34D5-6803-43CC-A900-B0035D804D99}" destId="{11F348CC-CF9C-4F1C-BBAA-C20A5A01462D}" srcOrd="0" destOrd="0" presId="urn:microsoft.com/office/officeart/2008/layout/LinedList"/>
    <dgm:cxn modelId="{F275DA5A-9CD9-428F-AB00-843233CF8C64}" type="presOf" srcId="{DBFB313D-A738-489F-A91E-95C0AACCFC90}" destId="{36D7D17D-FD24-4822-AC74-69E23424173D}" srcOrd="0" destOrd="0" presId="urn:microsoft.com/office/officeart/2008/layout/LinedList"/>
    <dgm:cxn modelId="{CE746369-CD60-445E-BFE2-F0B23713BF5F}" type="presOf" srcId="{ECB3F7AA-CE49-498F-962A-EB4862B58C49}" destId="{1FCF7806-076D-4861-A122-DE39B1F7738E}" srcOrd="0" destOrd="0" presId="urn:microsoft.com/office/officeart/2008/layout/LinedList"/>
    <dgm:cxn modelId="{CED00E6D-6468-4444-B229-D27078F944C2}" type="presOf" srcId="{C0999051-974F-4665-9F53-5AD832B2C571}" destId="{0433DB58-FC6F-4D25-A110-75D94C0F11F6}" srcOrd="0" destOrd="0" presId="urn:microsoft.com/office/officeart/2008/layout/LinedList"/>
    <dgm:cxn modelId="{BAA32E7E-433E-4A3F-9F68-F7D227723C0A}" srcId="{ECB3F7AA-CE49-498F-962A-EB4862B58C49}" destId="{C8236826-6C24-402A-BFC3-3D5242BD4706}" srcOrd="4" destOrd="0" parTransId="{D2CAFA89-FD60-4E7A-9803-727CBFA8C3CA}" sibTransId="{D78E02F3-76C0-4B79-A572-35C339E001DE}"/>
    <dgm:cxn modelId="{E987F3D0-D369-4BDE-B720-7019CFD0B40C}" srcId="{ECB3F7AA-CE49-498F-962A-EB4862B58C49}" destId="{C0999051-974F-4665-9F53-5AD832B2C571}" srcOrd="1" destOrd="0" parTransId="{FB0DEDFD-2E3B-475C-8DD2-43FF09A59EDE}" sibTransId="{B56AC55E-9AEB-496D-8817-36265AA046D3}"/>
    <dgm:cxn modelId="{070726EB-F9DA-49BA-B863-BFF136E83111}" type="presOf" srcId="{22932CA2-69BE-440D-9D4C-5F91C84BF7DD}" destId="{DB52D902-B771-4987-896D-BD5B1524F2A9}" srcOrd="0" destOrd="0" presId="urn:microsoft.com/office/officeart/2008/layout/LinedList"/>
    <dgm:cxn modelId="{4EFE37EC-2CD6-4B12-ADD7-B4FA3D43D4EE}" srcId="{ECB3F7AA-CE49-498F-962A-EB4862B58C49}" destId="{611D34D5-6803-43CC-A900-B0035D804D99}" srcOrd="5" destOrd="0" parTransId="{0B8C9EB8-BB0F-431F-A4C6-AB544D2FA4FD}" sibTransId="{1F52ACD2-0B33-4D98-9617-BAD2F2D7E12A}"/>
    <dgm:cxn modelId="{70F9A8FA-A86C-4208-9886-95C977265DD8}" srcId="{ECB3F7AA-CE49-498F-962A-EB4862B58C49}" destId="{449DEDDA-F187-4D44-B8EC-B363F013F388}" srcOrd="0" destOrd="0" parTransId="{F6016AD9-01E2-4F52-AC18-C5E3FD1B3A9B}" sibTransId="{C13BFD60-BEE3-4595-80DD-6F020B00FD36}"/>
    <dgm:cxn modelId="{AF4DFAA5-6CE7-49C5-8A84-AB133107D406}" type="presParOf" srcId="{1FCF7806-076D-4861-A122-DE39B1F7738E}" destId="{02371205-8253-48BC-9A85-742EE59FC404}" srcOrd="0" destOrd="0" presId="urn:microsoft.com/office/officeart/2008/layout/LinedList"/>
    <dgm:cxn modelId="{210B16CE-0484-4F38-AC99-7ADEA4A26327}" type="presParOf" srcId="{1FCF7806-076D-4861-A122-DE39B1F7738E}" destId="{B17E280C-9F52-4095-B054-280D0A74AC1D}" srcOrd="1" destOrd="0" presId="urn:microsoft.com/office/officeart/2008/layout/LinedList"/>
    <dgm:cxn modelId="{9B373290-27A3-499A-9D34-A4FE8B19758D}" type="presParOf" srcId="{B17E280C-9F52-4095-B054-280D0A74AC1D}" destId="{EF8A6ED2-10F7-4739-9587-D5B491581A88}" srcOrd="0" destOrd="0" presId="urn:microsoft.com/office/officeart/2008/layout/LinedList"/>
    <dgm:cxn modelId="{2961BDFC-AF54-45AD-B00D-4411BBFDDB0F}" type="presParOf" srcId="{B17E280C-9F52-4095-B054-280D0A74AC1D}" destId="{B4E3DE82-DB1F-40EB-ADC3-93EF4821F10D}" srcOrd="1" destOrd="0" presId="urn:microsoft.com/office/officeart/2008/layout/LinedList"/>
    <dgm:cxn modelId="{06A524E6-9198-4C46-AA71-C5ECA276BD19}" type="presParOf" srcId="{1FCF7806-076D-4861-A122-DE39B1F7738E}" destId="{8E4D4C17-60FE-44B3-857B-7E4A8E044D6B}" srcOrd="2" destOrd="0" presId="urn:microsoft.com/office/officeart/2008/layout/LinedList"/>
    <dgm:cxn modelId="{3AB407E7-5FF4-4F74-A208-CC876F709672}" type="presParOf" srcId="{1FCF7806-076D-4861-A122-DE39B1F7738E}" destId="{32738257-6F57-45C2-8B9A-1F2F9C577634}" srcOrd="3" destOrd="0" presId="urn:microsoft.com/office/officeart/2008/layout/LinedList"/>
    <dgm:cxn modelId="{6390C37D-68AC-4AEB-B491-91198FD3EC2F}" type="presParOf" srcId="{32738257-6F57-45C2-8B9A-1F2F9C577634}" destId="{0433DB58-FC6F-4D25-A110-75D94C0F11F6}" srcOrd="0" destOrd="0" presId="urn:microsoft.com/office/officeart/2008/layout/LinedList"/>
    <dgm:cxn modelId="{5F4C067B-FABB-4615-98D0-4CD75026A090}" type="presParOf" srcId="{32738257-6F57-45C2-8B9A-1F2F9C577634}" destId="{541B7420-12B1-48CE-87D7-F4C3F9CF81AE}" srcOrd="1" destOrd="0" presId="urn:microsoft.com/office/officeart/2008/layout/LinedList"/>
    <dgm:cxn modelId="{64840CBC-9C3E-4653-B161-AC73C88F1B5F}" type="presParOf" srcId="{1FCF7806-076D-4861-A122-DE39B1F7738E}" destId="{F3F90DD9-A5A8-4196-A7E7-1A535C166B15}" srcOrd="4" destOrd="0" presId="urn:microsoft.com/office/officeart/2008/layout/LinedList"/>
    <dgm:cxn modelId="{E4FD4327-1719-47C3-A81B-85F83E41E8DE}" type="presParOf" srcId="{1FCF7806-076D-4861-A122-DE39B1F7738E}" destId="{D86A8FFC-1013-4130-B101-FD0DBB49DD28}" srcOrd="5" destOrd="0" presId="urn:microsoft.com/office/officeart/2008/layout/LinedList"/>
    <dgm:cxn modelId="{A88F794D-75B7-4070-9616-FB5AA68A8AFA}" type="presParOf" srcId="{D86A8FFC-1013-4130-B101-FD0DBB49DD28}" destId="{36D7D17D-FD24-4822-AC74-69E23424173D}" srcOrd="0" destOrd="0" presId="urn:microsoft.com/office/officeart/2008/layout/LinedList"/>
    <dgm:cxn modelId="{CDC82335-7A60-44F2-A325-57A1613B92C1}" type="presParOf" srcId="{D86A8FFC-1013-4130-B101-FD0DBB49DD28}" destId="{E797AD33-F3B8-4059-A820-317CC7B8A0EE}" srcOrd="1" destOrd="0" presId="urn:microsoft.com/office/officeart/2008/layout/LinedList"/>
    <dgm:cxn modelId="{EAA5C9D1-FEEB-4E14-8973-3CE1697ED793}" type="presParOf" srcId="{1FCF7806-076D-4861-A122-DE39B1F7738E}" destId="{D45182C6-0BED-4CD9-9ED2-CE09AB712FEA}" srcOrd="6" destOrd="0" presId="urn:microsoft.com/office/officeart/2008/layout/LinedList"/>
    <dgm:cxn modelId="{E2AA4F7D-B66C-40C0-9A90-FFFF26BA9E3D}" type="presParOf" srcId="{1FCF7806-076D-4861-A122-DE39B1F7738E}" destId="{1BD7FFB3-ECB9-4C09-B7A3-FE2B73FCEAB2}" srcOrd="7" destOrd="0" presId="urn:microsoft.com/office/officeart/2008/layout/LinedList"/>
    <dgm:cxn modelId="{B0FAFC9B-EC87-4490-B24C-26015F59DE83}" type="presParOf" srcId="{1BD7FFB3-ECB9-4C09-B7A3-FE2B73FCEAB2}" destId="{DB52D902-B771-4987-896D-BD5B1524F2A9}" srcOrd="0" destOrd="0" presId="urn:microsoft.com/office/officeart/2008/layout/LinedList"/>
    <dgm:cxn modelId="{051619CD-E3B3-4C69-9BB8-92B377CD2F86}" type="presParOf" srcId="{1BD7FFB3-ECB9-4C09-B7A3-FE2B73FCEAB2}" destId="{FD95919A-4C58-4C3B-B270-C6BEA0484DCD}" srcOrd="1" destOrd="0" presId="urn:microsoft.com/office/officeart/2008/layout/LinedList"/>
    <dgm:cxn modelId="{A793002E-7F23-4930-AEC9-A95BC03EE783}" type="presParOf" srcId="{1FCF7806-076D-4861-A122-DE39B1F7738E}" destId="{921C7ED6-AC29-4821-A443-DEB13C6785D8}" srcOrd="8" destOrd="0" presId="urn:microsoft.com/office/officeart/2008/layout/LinedList"/>
    <dgm:cxn modelId="{5B8B37FB-EA89-4E41-896D-AE16AC1190FC}" type="presParOf" srcId="{1FCF7806-076D-4861-A122-DE39B1F7738E}" destId="{FEDEC890-B5D2-45BB-B8A6-EF17CADE07A4}" srcOrd="9" destOrd="0" presId="urn:microsoft.com/office/officeart/2008/layout/LinedList"/>
    <dgm:cxn modelId="{F758BE72-8E79-4152-B2AD-F252B0CB92A1}" type="presParOf" srcId="{FEDEC890-B5D2-45BB-B8A6-EF17CADE07A4}" destId="{5B5994D5-19E4-4FB2-A19E-416EFA6033E7}" srcOrd="0" destOrd="0" presId="urn:microsoft.com/office/officeart/2008/layout/LinedList"/>
    <dgm:cxn modelId="{663D804B-61A6-4166-B633-8FAC244FEBF3}" type="presParOf" srcId="{FEDEC890-B5D2-45BB-B8A6-EF17CADE07A4}" destId="{1D3EF37A-0756-45D1-B0DC-609101669C34}" srcOrd="1" destOrd="0" presId="urn:microsoft.com/office/officeart/2008/layout/LinedList"/>
    <dgm:cxn modelId="{A99459D0-CA6A-4827-8A01-C8CB106955F2}" type="presParOf" srcId="{1FCF7806-076D-4861-A122-DE39B1F7738E}" destId="{07BC181C-3395-4A20-AAF8-0653D0CF9099}" srcOrd="10" destOrd="0" presId="urn:microsoft.com/office/officeart/2008/layout/LinedList"/>
    <dgm:cxn modelId="{BB32C7BF-7173-4F6B-8DDB-F3DD06156A11}" type="presParOf" srcId="{1FCF7806-076D-4861-A122-DE39B1F7738E}" destId="{2C7CF4E9-D0D9-478E-8F96-3ED9E8BEA4A1}" srcOrd="11" destOrd="0" presId="urn:microsoft.com/office/officeart/2008/layout/LinedList"/>
    <dgm:cxn modelId="{87210C07-6CD6-4335-85E2-8F8A57AA25D0}" type="presParOf" srcId="{2C7CF4E9-D0D9-478E-8F96-3ED9E8BEA4A1}" destId="{11F348CC-CF9C-4F1C-BBAA-C20A5A01462D}" srcOrd="0" destOrd="0" presId="urn:microsoft.com/office/officeart/2008/layout/LinedList"/>
    <dgm:cxn modelId="{4F2BD4C9-2586-4E10-86F4-62949470B2B3}" type="presParOf" srcId="{2C7CF4E9-D0D9-478E-8F96-3ED9E8BEA4A1}" destId="{70DEC92A-A3C0-4070-9BCC-35821A75BE0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A8135D8-5A03-4A52-A66E-71EC575EDFBF}" type="doc">
      <dgm:prSet loTypeId="urn:microsoft.com/office/officeart/2005/8/layout/bProcess3" loCatId="process" qsTypeId="urn:microsoft.com/office/officeart/2005/8/quickstyle/simple4" qsCatId="simple" csTypeId="urn:microsoft.com/office/officeart/2005/8/colors/accent1_2" csCatId="accent1" phldr="1"/>
      <dgm:spPr/>
      <dgm:t>
        <a:bodyPr/>
        <a:lstStyle/>
        <a:p>
          <a:endParaRPr lang="el-GR"/>
        </a:p>
      </dgm:t>
    </dgm:pt>
    <dgm:pt modelId="{4B6D8806-A813-4EE9-B040-0AD034912C91}">
      <dgm:prSet phldrT="[Κείμενο]" phldr="0"/>
      <dgm:spPr/>
      <dgm:t>
        <a:bodyPr/>
        <a:lstStyle/>
        <a:p>
          <a:pPr algn="l">
            <a:lnSpc>
              <a:spcPct val="90000"/>
            </a:lnSpc>
          </a:pPr>
          <a:r>
            <a:rPr lang="el-GR">
              <a:latin typeface="Century Gothic" panose="020B0502020202020204"/>
            </a:rPr>
            <a:t>Το αίτημα εισήχθη στην Ολομέλεια του Δικαστηρίου ως «σπουδαίο».</a:t>
          </a:r>
          <a:endParaRPr lang="el-GR"/>
        </a:p>
      </dgm:t>
    </dgm:pt>
    <dgm:pt modelId="{316741BA-7A53-464C-A11C-5BC6D20D1F8E}" type="parTrans" cxnId="{0A2DA5B5-EF4E-4698-BCDB-20FD429BC44B}">
      <dgm:prSet/>
      <dgm:spPr/>
      <dgm:t>
        <a:bodyPr/>
        <a:lstStyle/>
        <a:p>
          <a:endParaRPr lang="el-GR"/>
        </a:p>
      </dgm:t>
    </dgm:pt>
    <dgm:pt modelId="{6135351D-5D7E-435E-A5A3-BEFE856EA2C7}" type="sibTrans" cxnId="{0A2DA5B5-EF4E-4698-BCDB-20FD429BC44B}">
      <dgm:prSet/>
      <dgm:spPr/>
      <dgm:t>
        <a:bodyPr/>
        <a:lstStyle/>
        <a:p>
          <a:endParaRPr lang="el-GR"/>
        </a:p>
      </dgm:t>
    </dgm:pt>
    <dgm:pt modelId="{E19BBEEB-8B23-4AC5-9ADF-FDD07FDF9A51}">
      <dgm:prSet phldr="0"/>
      <dgm:spPr/>
      <dgm:t>
        <a:bodyPr/>
        <a:lstStyle/>
        <a:p>
          <a:pPr algn="l" rtl="0">
            <a:lnSpc>
              <a:spcPct val="90000"/>
            </a:lnSpc>
          </a:pPr>
          <a:r>
            <a:rPr lang="el-GR">
              <a:latin typeface="Century Gothic" panose="020B0502020202020204"/>
            </a:rPr>
            <a:t>6/8/2015 το σωματείο «Ένωση </a:t>
          </a:r>
          <a:r>
            <a:rPr lang="el-GR" err="1">
              <a:latin typeface="Century Gothic" panose="020B0502020202020204"/>
            </a:rPr>
            <a:t>αθέων</a:t>
          </a:r>
          <a:r>
            <a:rPr lang="el-GR">
              <a:latin typeface="Century Gothic" panose="020B0502020202020204"/>
            </a:rPr>
            <a:t>» υποβάλει στον Υπουργό Παιδείας αίτημα για την κατάργηση της καταγραφής του θρησκεύματος από τα απολυτήρια Δημοτικού, Γυμνασίου, Λυκείου.</a:t>
          </a:r>
          <a:endParaRPr lang="en-US">
            <a:latin typeface="Century Gothic" panose="020B0502020202020204"/>
          </a:endParaRPr>
        </a:p>
      </dgm:t>
    </dgm:pt>
    <dgm:pt modelId="{D3408CC9-A187-4956-A434-81C09B734DA6}" type="parTrans" cxnId="{3F8ACF1B-ACCA-4C4B-9162-4C8871F47C30}">
      <dgm:prSet/>
      <dgm:spPr/>
    </dgm:pt>
    <dgm:pt modelId="{6358B5D6-A5E7-405A-95AA-9FAB6A54379D}" type="sibTrans" cxnId="{3F8ACF1B-ACCA-4C4B-9162-4C8871F47C30}">
      <dgm:prSet/>
      <dgm:spPr/>
      <dgm:t>
        <a:bodyPr/>
        <a:lstStyle/>
        <a:p>
          <a:endParaRPr lang="el-GR"/>
        </a:p>
      </dgm:t>
    </dgm:pt>
    <dgm:pt modelId="{FFE0EE61-ED65-44C6-B6ED-1C6022F6F967}">
      <dgm:prSet phldr="0"/>
      <dgm:spPr/>
      <dgm:t>
        <a:bodyPr/>
        <a:lstStyle/>
        <a:p>
          <a:pPr algn="l">
            <a:lnSpc>
              <a:spcPct val="90000"/>
            </a:lnSpc>
          </a:pPr>
          <a:r>
            <a:rPr lang="el-GR">
              <a:latin typeface="Century Gothic" panose="020B0502020202020204"/>
            </a:rPr>
            <a:t>Το αίτημα απορρίφθηκε.</a:t>
          </a:r>
          <a:endParaRPr lang="en-US">
            <a:latin typeface="Century Gothic" panose="020B0502020202020204"/>
          </a:endParaRPr>
        </a:p>
      </dgm:t>
    </dgm:pt>
    <dgm:pt modelId="{AA0E52DD-02C7-4A50-B646-A86777D6598A}" type="parTrans" cxnId="{048F2156-B9BF-4996-B7BB-AF47211863D2}">
      <dgm:prSet/>
      <dgm:spPr/>
    </dgm:pt>
    <dgm:pt modelId="{FEC4CF41-5F5B-4850-AF43-D9860332ACD1}" type="sibTrans" cxnId="{048F2156-B9BF-4996-B7BB-AF47211863D2}">
      <dgm:prSet/>
      <dgm:spPr/>
      <dgm:t>
        <a:bodyPr/>
        <a:lstStyle/>
        <a:p>
          <a:endParaRPr lang="el-GR"/>
        </a:p>
      </dgm:t>
    </dgm:pt>
    <dgm:pt modelId="{875F0DCF-23FE-4758-8CE9-252F4CEFCA70}">
      <dgm:prSet phldr="0"/>
      <dgm:spPr/>
      <dgm:t>
        <a:bodyPr/>
        <a:lstStyle/>
        <a:p>
          <a:pPr algn="l">
            <a:lnSpc>
              <a:spcPct val="90000"/>
            </a:lnSpc>
          </a:pPr>
          <a:r>
            <a:rPr lang="el-GR">
              <a:latin typeface="Century Gothic" panose="020B0502020202020204"/>
            </a:rPr>
            <a:t>20/9/2018: νέο αίτημα κατά του τότε Υπουργού Παιδείας, Έρευνας και Θρησκευμάτων Ν. Φίλη</a:t>
          </a:r>
          <a:endParaRPr lang="en-US">
            <a:latin typeface="Century Gothic" panose="020B0502020202020204"/>
          </a:endParaRPr>
        </a:p>
      </dgm:t>
    </dgm:pt>
    <dgm:pt modelId="{37F7E49D-8B7D-4D7E-91AD-9880D0E74DED}" type="parTrans" cxnId="{E5197EA1-46F2-45B8-AEC5-247E108914BD}">
      <dgm:prSet/>
      <dgm:spPr/>
    </dgm:pt>
    <dgm:pt modelId="{D4EB54A6-152A-4212-9BC7-36152A145A4A}" type="sibTrans" cxnId="{E5197EA1-46F2-45B8-AEC5-247E108914BD}">
      <dgm:prSet/>
      <dgm:spPr/>
      <dgm:t>
        <a:bodyPr/>
        <a:lstStyle/>
        <a:p>
          <a:endParaRPr lang="el-GR"/>
        </a:p>
      </dgm:t>
    </dgm:pt>
    <dgm:pt modelId="{4E3A92AB-0B92-4029-8333-979D46594D12}">
      <dgm:prSet phldr="0"/>
      <dgm:spPr/>
      <dgm:t>
        <a:bodyPr/>
        <a:lstStyle/>
        <a:p>
          <a:pPr algn="l">
            <a:lnSpc>
              <a:spcPct val="90000"/>
            </a:lnSpc>
          </a:pPr>
          <a:r>
            <a:rPr lang="el-GR">
              <a:latin typeface="Century Gothic" panose="020B0502020202020204"/>
            </a:rPr>
            <a:t>Έκδοση της 43479/Δ2/20.3.2019 απόφασης του Υπουργού Παιδείας Έρευνας και Θρησκευμάτων βάσει της οποίας η αναγραφή του θρησκεύματος στους απολυτηρίους τίτλους εξακολουθεί να είναι υποχρεωτική.</a:t>
          </a:r>
        </a:p>
      </dgm:t>
    </dgm:pt>
    <dgm:pt modelId="{B18824AF-3A39-4095-8011-CEBF92861E9F}" type="parTrans" cxnId="{A937936A-5252-4A62-ADA3-99FE7AF3DE1C}">
      <dgm:prSet/>
      <dgm:spPr/>
    </dgm:pt>
    <dgm:pt modelId="{9217009A-D0FB-4F50-999F-4021AEEE264A}" type="sibTrans" cxnId="{A937936A-5252-4A62-ADA3-99FE7AF3DE1C}">
      <dgm:prSet/>
      <dgm:spPr/>
      <dgm:t>
        <a:bodyPr/>
        <a:lstStyle/>
        <a:p>
          <a:endParaRPr lang="el-GR"/>
        </a:p>
      </dgm:t>
    </dgm:pt>
    <dgm:pt modelId="{DE554C90-DF73-4C2E-9896-11CC963DD6DC}">
      <dgm:prSet phldr="0"/>
      <dgm:spPr/>
      <dgm:t>
        <a:bodyPr/>
        <a:lstStyle/>
        <a:p>
          <a:pPr algn="l">
            <a:lnSpc>
              <a:spcPct val="90000"/>
            </a:lnSpc>
          </a:pPr>
          <a:r>
            <a:rPr lang="el-GR">
              <a:latin typeface="Century Gothic" panose="020B0502020202020204"/>
            </a:rPr>
            <a:t>Το σωματείο «Ένωση </a:t>
          </a:r>
          <a:r>
            <a:rPr lang="el-GR" err="1">
              <a:latin typeface="Century Gothic" panose="020B0502020202020204"/>
            </a:rPr>
            <a:t>Αθέων</a:t>
          </a:r>
          <a:r>
            <a:rPr lang="el-GR">
              <a:latin typeface="Century Gothic" panose="020B0502020202020204"/>
            </a:rPr>
            <a:t>» στηριζόμενο στην παρ.3, αρ.32 του </a:t>
          </a:r>
          <a:r>
            <a:rPr lang="el-GR" err="1">
              <a:latin typeface="Century Gothic" panose="020B0502020202020204"/>
            </a:rPr>
            <a:t>π.δ.</a:t>
          </a:r>
          <a:r>
            <a:rPr lang="el-GR">
              <a:latin typeface="Century Gothic" panose="020B0502020202020204"/>
            </a:rPr>
            <a:t> 18/1989, αιτήθηκε συνέχιση της δίκης.</a:t>
          </a:r>
          <a:endParaRPr lang="en-US">
            <a:latin typeface="Century Gothic" panose="020B0502020202020204"/>
          </a:endParaRPr>
        </a:p>
      </dgm:t>
    </dgm:pt>
    <dgm:pt modelId="{C21CC5E0-43FF-445E-9AB6-53094DB2945F}" type="parTrans" cxnId="{B6FFC344-1468-4DDC-A25D-359F04038D84}">
      <dgm:prSet/>
      <dgm:spPr/>
    </dgm:pt>
    <dgm:pt modelId="{55CE4E5B-80E5-4E71-A2E2-7AF4401E3177}" type="sibTrans" cxnId="{B6FFC344-1468-4DDC-A25D-359F04038D84}">
      <dgm:prSet/>
      <dgm:spPr/>
      <dgm:t>
        <a:bodyPr/>
        <a:lstStyle/>
        <a:p>
          <a:endParaRPr lang="el-GR"/>
        </a:p>
      </dgm:t>
    </dgm:pt>
    <dgm:pt modelId="{11039E73-2DA6-472B-A46B-3E4A6BF1EB99}" type="pres">
      <dgm:prSet presAssocID="{AA8135D8-5A03-4A52-A66E-71EC575EDFBF}" presName="Name0" presStyleCnt="0">
        <dgm:presLayoutVars>
          <dgm:dir/>
          <dgm:resizeHandles val="exact"/>
        </dgm:presLayoutVars>
      </dgm:prSet>
      <dgm:spPr/>
    </dgm:pt>
    <dgm:pt modelId="{3EAF629F-694A-41FF-A02E-E98B447334E3}" type="pres">
      <dgm:prSet presAssocID="{E19BBEEB-8B23-4AC5-9ADF-FDD07FDF9A51}" presName="node" presStyleLbl="node1" presStyleIdx="0" presStyleCnt="6">
        <dgm:presLayoutVars>
          <dgm:bulletEnabled val="1"/>
        </dgm:presLayoutVars>
      </dgm:prSet>
      <dgm:spPr/>
    </dgm:pt>
    <dgm:pt modelId="{459B76AA-8CB6-4B5E-8D1D-6E810BCB596E}" type="pres">
      <dgm:prSet presAssocID="{6358B5D6-A5E7-405A-95AA-9FAB6A54379D}" presName="sibTrans" presStyleLbl="sibTrans1D1" presStyleIdx="0" presStyleCnt="5"/>
      <dgm:spPr/>
    </dgm:pt>
    <dgm:pt modelId="{4CB24675-A575-4B5F-AC3A-A6C89F566092}" type="pres">
      <dgm:prSet presAssocID="{6358B5D6-A5E7-405A-95AA-9FAB6A54379D}" presName="connectorText" presStyleLbl="sibTrans1D1" presStyleIdx="0" presStyleCnt="5"/>
      <dgm:spPr/>
    </dgm:pt>
    <dgm:pt modelId="{2B3C69FB-A569-4410-95C9-EA006DF851FB}" type="pres">
      <dgm:prSet presAssocID="{FFE0EE61-ED65-44C6-B6ED-1C6022F6F967}" presName="node" presStyleLbl="node1" presStyleIdx="1" presStyleCnt="6">
        <dgm:presLayoutVars>
          <dgm:bulletEnabled val="1"/>
        </dgm:presLayoutVars>
      </dgm:prSet>
      <dgm:spPr/>
    </dgm:pt>
    <dgm:pt modelId="{32B8713C-8D9D-4395-BBD9-1C01481D9A50}" type="pres">
      <dgm:prSet presAssocID="{FEC4CF41-5F5B-4850-AF43-D9860332ACD1}" presName="sibTrans" presStyleLbl="sibTrans1D1" presStyleIdx="1" presStyleCnt="5"/>
      <dgm:spPr/>
    </dgm:pt>
    <dgm:pt modelId="{6D6F8C10-7EA8-4D10-9BE6-7E89C8889725}" type="pres">
      <dgm:prSet presAssocID="{FEC4CF41-5F5B-4850-AF43-D9860332ACD1}" presName="connectorText" presStyleLbl="sibTrans1D1" presStyleIdx="1" presStyleCnt="5"/>
      <dgm:spPr/>
    </dgm:pt>
    <dgm:pt modelId="{02DEB9BB-0DD1-4966-A9E2-2D37EFDC984E}" type="pres">
      <dgm:prSet presAssocID="{875F0DCF-23FE-4758-8CE9-252F4CEFCA70}" presName="node" presStyleLbl="node1" presStyleIdx="2" presStyleCnt="6">
        <dgm:presLayoutVars>
          <dgm:bulletEnabled val="1"/>
        </dgm:presLayoutVars>
      </dgm:prSet>
      <dgm:spPr/>
    </dgm:pt>
    <dgm:pt modelId="{0C84E01A-85D2-43D2-A651-C2893DCE44D0}" type="pres">
      <dgm:prSet presAssocID="{D4EB54A6-152A-4212-9BC7-36152A145A4A}" presName="sibTrans" presStyleLbl="sibTrans1D1" presStyleIdx="2" presStyleCnt="5"/>
      <dgm:spPr/>
    </dgm:pt>
    <dgm:pt modelId="{0E3A906A-D9C5-4BE6-AD1D-33A275EE18A8}" type="pres">
      <dgm:prSet presAssocID="{D4EB54A6-152A-4212-9BC7-36152A145A4A}" presName="connectorText" presStyleLbl="sibTrans1D1" presStyleIdx="2" presStyleCnt="5"/>
      <dgm:spPr/>
    </dgm:pt>
    <dgm:pt modelId="{36F5B9F8-BE81-49D5-A320-C6BD5E013434}" type="pres">
      <dgm:prSet presAssocID="{4E3A92AB-0B92-4029-8333-979D46594D12}" presName="node" presStyleLbl="node1" presStyleIdx="3" presStyleCnt="6">
        <dgm:presLayoutVars>
          <dgm:bulletEnabled val="1"/>
        </dgm:presLayoutVars>
      </dgm:prSet>
      <dgm:spPr/>
    </dgm:pt>
    <dgm:pt modelId="{C0A9CA90-BCCB-40E1-A36F-5002D78ACB3B}" type="pres">
      <dgm:prSet presAssocID="{9217009A-D0FB-4F50-999F-4021AEEE264A}" presName="sibTrans" presStyleLbl="sibTrans1D1" presStyleIdx="3" presStyleCnt="5"/>
      <dgm:spPr/>
    </dgm:pt>
    <dgm:pt modelId="{382CEBFC-7E04-46B6-BFB4-BAD25379880C}" type="pres">
      <dgm:prSet presAssocID="{9217009A-D0FB-4F50-999F-4021AEEE264A}" presName="connectorText" presStyleLbl="sibTrans1D1" presStyleIdx="3" presStyleCnt="5"/>
      <dgm:spPr/>
    </dgm:pt>
    <dgm:pt modelId="{36C9F2FA-F811-4C36-9987-78ED461B6BC6}" type="pres">
      <dgm:prSet presAssocID="{DE554C90-DF73-4C2E-9896-11CC963DD6DC}" presName="node" presStyleLbl="node1" presStyleIdx="4" presStyleCnt="6">
        <dgm:presLayoutVars>
          <dgm:bulletEnabled val="1"/>
        </dgm:presLayoutVars>
      </dgm:prSet>
      <dgm:spPr/>
    </dgm:pt>
    <dgm:pt modelId="{16FE9962-F310-439B-BD0E-3E1AFE3647F0}" type="pres">
      <dgm:prSet presAssocID="{55CE4E5B-80E5-4E71-A2E2-7AF4401E3177}" presName="sibTrans" presStyleLbl="sibTrans1D1" presStyleIdx="4" presStyleCnt="5"/>
      <dgm:spPr/>
    </dgm:pt>
    <dgm:pt modelId="{1093A525-18D2-49B1-B95F-B545E4061F6D}" type="pres">
      <dgm:prSet presAssocID="{55CE4E5B-80E5-4E71-A2E2-7AF4401E3177}" presName="connectorText" presStyleLbl="sibTrans1D1" presStyleIdx="4" presStyleCnt="5"/>
      <dgm:spPr/>
    </dgm:pt>
    <dgm:pt modelId="{FF4181B8-EA8D-4734-9E84-8A9D4E5FCBB8}" type="pres">
      <dgm:prSet presAssocID="{4B6D8806-A813-4EE9-B040-0AD034912C91}" presName="node" presStyleLbl="node1" presStyleIdx="5" presStyleCnt="6">
        <dgm:presLayoutVars>
          <dgm:bulletEnabled val="1"/>
        </dgm:presLayoutVars>
      </dgm:prSet>
      <dgm:spPr/>
    </dgm:pt>
  </dgm:ptLst>
  <dgm:cxnLst>
    <dgm:cxn modelId="{3F8ACF1B-ACCA-4C4B-9162-4C8871F47C30}" srcId="{AA8135D8-5A03-4A52-A66E-71EC575EDFBF}" destId="{E19BBEEB-8B23-4AC5-9ADF-FDD07FDF9A51}" srcOrd="0" destOrd="0" parTransId="{D3408CC9-A187-4956-A434-81C09B734DA6}" sibTransId="{6358B5D6-A5E7-405A-95AA-9FAB6A54379D}"/>
    <dgm:cxn modelId="{2B7E8121-D18B-4DB5-84F7-863BA8522337}" type="presOf" srcId="{6358B5D6-A5E7-405A-95AA-9FAB6A54379D}" destId="{459B76AA-8CB6-4B5E-8D1D-6E810BCB596E}" srcOrd="0" destOrd="0" presId="urn:microsoft.com/office/officeart/2005/8/layout/bProcess3"/>
    <dgm:cxn modelId="{F0725643-FF7F-411F-94FE-AF52939320E4}" type="presOf" srcId="{D4EB54A6-152A-4212-9BC7-36152A145A4A}" destId="{0C84E01A-85D2-43D2-A651-C2893DCE44D0}" srcOrd="0" destOrd="0" presId="urn:microsoft.com/office/officeart/2005/8/layout/bProcess3"/>
    <dgm:cxn modelId="{2BE46544-ED23-4016-A081-F331E8E3F3D2}" type="presOf" srcId="{D4EB54A6-152A-4212-9BC7-36152A145A4A}" destId="{0E3A906A-D9C5-4BE6-AD1D-33A275EE18A8}" srcOrd="1" destOrd="0" presId="urn:microsoft.com/office/officeart/2005/8/layout/bProcess3"/>
    <dgm:cxn modelId="{B6FFC344-1468-4DDC-A25D-359F04038D84}" srcId="{AA8135D8-5A03-4A52-A66E-71EC575EDFBF}" destId="{DE554C90-DF73-4C2E-9896-11CC963DD6DC}" srcOrd="4" destOrd="0" parTransId="{C21CC5E0-43FF-445E-9AB6-53094DB2945F}" sibTransId="{55CE4E5B-80E5-4E71-A2E2-7AF4401E3177}"/>
    <dgm:cxn modelId="{86395745-6461-4085-AFE9-C25CC4246F27}" type="presOf" srcId="{FFE0EE61-ED65-44C6-B6ED-1C6022F6F967}" destId="{2B3C69FB-A569-4410-95C9-EA006DF851FB}" srcOrd="0" destOrd="0" presId="urn:microsoft.com/office/officeart/2005/8/layout/bProcess3"/>
    <dgm:cxn modelId="{DB632146-16A7-4367-BF9B-45E4BD20C2D3}" type="presOf" srcId="{E19BBEEB-8B23-4AC5-9ADF-FDD07FDF9A51}" destId="{3EAF629F-694A-41FF-A02E-E98B447334E3}" srcOrd="0" destOrd="0" presId="urn:microsoft.com/office/officeart/2005/8/layout/bProcess3"/>
    <dgm:cxn modelId="{D9DE0E4C-DE5E-4E6E-B5D8-089D572AB8D3}" type="presOf" srcId="{4E3A92AB-0B92-4029-8333-979D46594D12}" destId="{36F5B9F8-BE81-49D5-A320-C6BD5E013434}" srcOrd="0" destOrd="0" presId="urn:microsoft.com/office/officeart/2005/8/layout/bProcess3"/>
    <dgm:cxn modelId="{DA3BE452-1D4C-4663-BB23-D2A0FD847E25}" type="presOf" srcId="{DE554C90-DF73-4C2E-9896-11CC963DD6DC}" destId="{36C9F2FA-F811-4C36-9987-78ED461B6BC6}" srcOrd="0" destOrd="0" presId="urn:microsoft.com/office/officeart/2005/8/layout/bProcess3"/>
    <dgm:cxn modelId="{048F2156-B9BF-4996-B7BB-AF47211863D2}" srcId="{AA8135D8-5A03-4A52-A66E-71EC575EDFBF}" destId="{FFE0EE61-ED65-44C6-B6ED-1C6022F6F967}" srcOrd="1" destOrd="0" parTransId="{AA0E52DD-02C7-4A50-B646-A86777D6598A}" sibTransId="{FEC4CF41-5F5B-4850-AF43-D9860332ACD1}"/>
    <dgm:cxn modelId="{A937936A-5252-4A62-ADA3-99FE7AF3DE1C}" srcId="{AA8135D8-5A03-4A52-A66E-71EC575EDFBF}" destId="{4E3A92AB-0B92-4029-8333-979D46594D12}" srcOrd="3" destOrd="0" parTransId="{B18824AF-3A39-4095-8011-CEBF92861E9F}" sibTransId="{9217009A-D0FB-4F50-999F-4021AEEE264A}"/>
    <dgm:cxn modelId="{8F0F277D-27E5-4C79-BA53-3622BB6BE48F}" type="presOf" srcId="{4B6D8806-A813-4EE9-B040-0AD034912C91}" destId="{FF4181B8-EA8D-4734-9E84-8A9D4E5FCBB8}" srcOrd="0" destOrd="0" presId="urn:microsoft.com/office/officeart/2005/8/layout/bProcess3"/>
    <dgm:cxn modelId="{E8B63482-FC50-40D4-A14B-48A4C01ECDA6}" type="presOf" srcId="{FEC4CF41-5F5B-4850-AF43-D9860332ACD1}" destId="{6D6F8C10-7EA8-4D10-9BE6-7E89C8889725}" srcOrd="1" destOrd="0" presId="urn:microsoft.com/office/officeart/2005/8/layout/bProcess3"/>
    <dgm:cxn modelId="{6EDC8884-8C84-46D8-93B7-0827A916BEE1}" type="presOf" srcId="{875F0DCF-23FE-4758-8CE9-252F4CEFCA70}" destId="{02DEB9BB-0DD1-4966-A9E2-2D37EFDC984E}" srcOrd="0" destOrd="0" presId="urn:microsoft.com/office/officeart/2005/8/layout/bProcess3"/>
    <dgm:cxn modelId="{FF3B7997-98E0-41B4-B7D8-69C1A87CB180}" type="presOf" srcId="{FEC4CF41-5F5B-4850-AF43-D9860332ACD1}" destId="{32B8713C-8D9D-4395-BBD9-1C01481D9A50}" srcOrd="0" destOrd="0" presId="urn:microsoft.com/office/officeart/2005/8/layout/bProcess3"/>
    <dgm:cxn modelId="{324CD8A0-FAE3-46B1-B2C3-63BE8693E611}" type="presOf" srcId="{55CE4E5B-80E5-4E71-A2E2-7AF4401E3177}" destId="{16FE9962-F310-439B-BD0E-3E1AFE3647F0}" srcOrd="0" destOrd="0" presId="urn:microsoft.com/office/officeart/2005/8/layout/bProcess3"/>
    <dgm:cxn modelId="{E5197EA1-46F2-45B8-AEC5-247E108914BD}" srcId="{AA8135D8-5A03-4A52-A66E-71EC575EDFBF}" destId="{875F0DCF-23FE-4758-8CE9-252F4CEFCA70}" srcOrd="2" destOrd="0" parTransId="{37F7E49D-8B7D-4D7E-91AD-9880D0E74DED}" sibTransId="{D4EB54A6-152A-4212-9BC7-36152A145A4A}"/>
    <dgm:cxn modelId="{0A2DA5B5-EF4E-4698-BCDB-20FD429BC44B}" srcId="{AA8135D8-5A03-4A52-A66E-71EC575EDFBF}" destId="{4B6D8806-A813-4EE9-B040-0AD034912C91}" srcOrd="5" destOrd="0" parTransId="{316741BA-7A53-464C-A11C-5BC6D20D1F8E}" sibTransId="{6135351D-5D7E-435E-A5A3-BEFE856EA2C7}"/>
    <dgm:cxn modelId="{0BF695B9-53FD-43BD-8A47-2E44B5C13BED}" type="presOf" srcId="{6358B5D6-A5E7-405A-95AA-9FAB6A54379D}" destId="{4CB24675-A575-4B5F-AC3A-A6C89F566092}" srcOrd="1" destOrd="0" presId="urn:microsoft.com/office/officeart/2005/8/layout/bProcess3"/>
    <dgm:cxn modelId="{65ED1BD4-AE9C-4F9A-9574-DFE26CCB34BE}" type="presOf" srcId="{9217009A-D0FB-4F50-999F-4021AEEE264A}" destId="{C0A9CA90-BCCB-40E1-A36F-5002D78ACB3B}" srcOrd="0" destOrd="0" presId="urn:microsoft.com/office/officeart/2005/8/layout/bProcess3"/>
    <dgm:cxn modelId="{9A10F5EF-96B6-41C2-915B-F375472CBF85}" type="presOf" srcId="{9217009A-D0FB-4F50-999F-4021AEEE264A}" destId="{382CEBFC-7E04-46B6-BFB4-BAD25379880C}" srcOrd="1" destOrd="0" presId="urn:microsoft.com/office/officeart/2005/8/layout/bProcess3"/>
    <dgm:cxn modelId="{2C536DFA-74D9-406C-98EB-0832FEE53910}" type="presOf" srcId="{55CE4E5B-80E5-4E71-A2E2-7AF4401E3177}" destId="{1093A525-18D2-49B1-B95F-B545E4061F6D}" srcOrd="1" destOrd="0" presId="urn:microsoft.com/office/officeart/2005/8/layout/bProcess3"/>
    <dgm:cxn modelId="{AB33D9FC-D0E8-4A91-9853-BFAF745B42E7}" type="presOf" srcId="{AA8135D8-5A03-4A52-A66E-71EC575EDFBF}" destId="{11039E73-2DA6-472B-A46B-3E4A6BF1EB99}" srcOrd="0" destOrd="0" presId="urn:microsoft.com/office/officeart/2005/8/layout/bProcess3"/>
    <dgm:cxn modelId="{EF3BDA58-9ACB-4205-A500-4F8DACDF940E}" type="presParOf" srcId="{11039E73-2DA6-472B-A46B-3E4A6BF1EB99}" destId="{3EAF629F-694A-41FF-A02E-E98B447334E3}" srcOrd="0" destOrd="0" presId="urn:microsoft.com/office/officeart/2005/8/layout/bProcess3"/>
    <dgm:cxn modelId="{73FA069B-5595-4334-990D-710429AC2745}" type="presParOf" srcId="{11039E73-2DA6-472B-A46B-3E4A6BF1EB99}" destId="{459B76AA-8CB6-4B5E-8D1D-6E810BCB596E}" srcOrd="1" destOrd="0" presId="urn:microsoft.com/office/officeart/2005/8/layout/bProcess3"/>
    <dgm:cxn modelId="{A4986E01-144C-47FF-BEC5-85EDC2CEEADF}" type="presParOf" srcId="{459B76AA-8CB6-4B5E-8D1D-6E810BCB596E}" destId="{4CB24675-A575-4B5F-AC3A-A6C89F566092}" srcOrd="0" destOrd="0" presId="urn:microsoft.com/office/officeart/2005/8/layout/bProcess3"/>
    <dgm:cxn modelId="{B83232C4-A910-45CE-81B8-B46E47589D92}" type="presParOf" srcId="{11039E73-2DA6-472B-A46B-3E4A6BF1EB99}" destId="{2B3C69FB-A569-4410-95C9-EA006DF851FB}" srcOrd="2" destOrd="0" presId="urn:microsoft.com/office/officeart/2005/8/layout/bProcess3"/>
    <dgm:cxn modelId="{AB59D1CE-495F-4205-B7D1-D96E3F8AE8D4}" type="presParOf" srcId="{11039E73-2DA6-472B-A46B-3E4A6BF1EB99}" destId="{32B8713C-8D9D-4395-BBD9-1C01481D9A50}" srcOrd="3" destOrd="0" presId="urn:microsoft.com/office/officeart/2005/8/layout/bProcess3"/>
    <dgm:cxn modelId="{092B09F1-FADF-496F-95FF-968CF7B8E740}" type="presParOf" srcId="{32B8713C-8D9D-4395-BBD9-1C01481D9A50}" destId="{6D6F8C10-7EA8-4D10-9BE6-7E89C8889725}" srcOrd="0" destOrd="0" presId="urn:microsoft.com/office/officeart/2005/8/layout/bProcess3"/>
    <dgm:cxn modelId="{F20FAB11-BFE5-48D4-812E-C7086FCA294B}" type="presParOf" srcId="{11039E73-2DA6-472B-A46B-3E4A6BF1EB99}" destId="{02DEB9BB-0DD1-4966-A9E2-2D37EFDC984E}" srcOrd="4" destOrd="0" presId="urn:microsoft.com/office/officeart/2005/8/layout/bProcess3"/>
    <dgm:cxn modelId="{89E2847F-43F5-4D27-B14E-8EE8D38BA4D2}" type="presParOf" srcId="{11039E73-2DA6-472B-A46B-3E4A6BF1EB99}" destId="{0C84E01A-85D2-43D2-A651-C2893DCE44D0}" srcOrd="5" destOrd="0" presId="urn:microsoft.com/office/officeart/2005/8/layout/bProcess3"/>
    <dgm:cxn modelId="{3E5764CB-ED04-43DE-97A3-FF1664E8EAF2}" type="presParOf" srcId="{0C84E01A-85D2-43D2-A651-C2893DCE44D0}" destId="{0E3A906A-D9C5-4BE6-AD1D-33A275EE18A8}" srcOrd="0" destOrd="0" presId="urn:microsoft.com/office/officeart/2005/8/layout/bProcess3"/>
    <dgm:cxn modelId="{348374DC-2EC8-491A-B6D8-AF0125E88206}" type="presParOf" srcId="{11039E73-2DA6-472B-A46B-3E4A6BF1EB99}" destId="{36F5B9F8-BE81-49D5-A320-C6BD5E013434}" srcOrd="6" destOrd="0" presId="urn:microsoft.com/office/officeart/2005/8/layout/bProcess3"/>
    <dgm:cxn modelId="{08302CDD-345E-4919-9CC1-AC03FE77FA41}" type="presParOf" srcId="{11039E73-2DA6-472B-A46B-3E4A6BF1EB99}" destId="{C0A9CA90-BCCB-40E1-A36F-5002D78ACB3B}" srcOrd="7" destOrd="0" presId="urn:microsoft.com/office/officeart/2005/8/layout/bProcess3"/>
    <dgm:cxn modelId="{8B04E475-F3E9-46A7-AA10-9B0E613A9A9C}" type="presParOf" srcId="{C0A9CA90-BCCB-40E1-A36F-5002D78ACB3B}" destId="{382CEBFC-7E04-46B6-BFB4-BAD25379880C}" srcOrd="0" destOrd="0" presId="urn:microsoft.com/office/officeart/2005/8/layout/bProcess3"/>
    <dgm:cxn modelId="{1F8AA0B7-9526-48A1-8D8E-BF3ED93D29BC}" type="presParOf" srcId="{11039E73-2DA6-472B-A46B-3E4A6BF1EB99}" destId="{36C9F2FA-F811-4C36-9987-78ED461B6BC6}" srcOrd="8" destOrd="0" presId="urn:microsoft.com/office/officeart/2005/8/layout/bProcess3"/>
    <dgm:cxn modelId="{A4AF43B3-9A58-4F88-8C7A-90316B670029}" type="presParOf" srcId="{11039E73-2DA6-472B-A46B-3E4A6BF1EB99}" destId="{16FE9962-F310-439B-BD0E-3E1AFE3647F0}" srcOrd="9" destOrd="0" presId="urn:microsoft.com/office/officeart/2005/8/layout/bProcess3"/>
    <dgm:cxn modelId="{C2502CF7-9699-4E2D-A182-A87C8FF6ECEC}" type="presParOf" srcId="{16FE9962-F310-439B-BD0E-3E1AFE3647F0}" destId="{1093A525-18D2-49B1-B95F-B545E4061F6D}" srcOrd="0" destOrd="0" presId="urn:microsoft.com/office/officeart/2005/8/layout/bProcess3"/>
    <dgm:cxn modelId="{331F31C7-0BBF-4778-8548-195F85D56E93}" type="presParOf" srcId="{11039E73-2DA6-472B-A46B-3E4A6BF1EB99}" destId="{FF4181B8-EA8D-4734-9E84-8A9D4E5FCBB8}"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31E56CD-88EE-48F6-AE53-78CF4A1AB2DB}" type="doc">
      <dgm:prSet loTypeId="urn:microsoft.com/office/officeart/2005/8/layout/pyramid2" loCatId="pyramid" qsTypeId="urn:microsoft.com/office/officeart/2005/8/quickstyle/simple4" qsCatId="simple" csTypeId="urn:microsoft.com/office/officeart/2005/8/colors/accent1_2" csCatId="accent1" phldr="1"/>
      <dgm:spPr/>
      <dgm:t>
        <a:bodyPr/>
        <a:lstStyle/>
        <a:p>
          <a:endParaRPr lang="el-GR"/>
        </a:p>
      </dgm:t>
    </dgm:pt>
    <dgm:pt modelId="{C557FA0C-F5F4-4814-8470-05143A7E70FB}">
      <dgm:prSet phldrT="[Κείμενο]" phldr="0"/>
      <dgm:spPr/>
      <dgm:t>
        <a:bodyPr/>
        <a:lstStyle/>
        <a:p>
          <a:pPr algn="l">
            <a:lnSpc>
              <a:spcPct val="90000"/>
            </a:lnSpc>
          </a:pPr>
          <a:r>
            <a:rPr lang="el-GR">
              <a:latin typeface="Century Gothic" panose="020B0502020202020204"/>
            </a:rPr>
            <a:t> 5. </a:t>
          </a:r>
          <a:r>
            <a:rPr lang="el-GR" err="1">
              <a:latin typeface="Century Gothic" panose="020B0502020202020204"/>
            </a:rPr>
            <a:t>Kανένας</a:t>
          </a:r>
          <a:r>
            <a:rPr lang="el-GR">
              <a:latin typeface="Century Gothic" panose="020B0502020202020204"/>
            </a:rPr>
            <a:t> όρκος δεν επιβάλλεται χωρίς νόμο, που ορίζει και τον τύπο του.</a:t>
          </a:r>
          <a:endParaRPr lang="el-GR"/>
        </a:p>
      </dgm:t>
    </dgm:pt>
    <dgm:pt modelId="{3F211055-A02F-406E-BF08-8D4B128F6DD7}" type="parTrans" cxnId="{F8EA5500-017B-4E6B-830E-A933A54C43EF}">
      <dgm:prSet/>
      <dgm:spPr/>
      <dgm:t>
        <a:bodyPr/>
        <a:lstStyle/>
        <a:p>
          <a:endParaRPr lang="el-GR"/>
        </a:p>
      </dgm:t>
    </dgm:pt>
    <dgm:pt modelId="{59B005DA-9782-466E-9185-6E07B590F3CB}" type="sibTrans" cxnId="{F8EA5500-017B-4E6B-830E-A933A54C43EF}">
      <dgm:prSet/>
      <dgm:spPr/>
      <dgm:t>
        <a:bodyPr/>
        <a:lstStyle/>
        <a:p>
          <a:endParaRPr lang="el-GR"/>
        </a:p>
      </dgm:t>
    </dgm:pt>
    <dgm:pt modelId="{6399A030-05D8-4FA4-8129-C51E674AF4FD}">
      <dgm:prSet phldr="0"/>
      <dgm:spPr/>
      <dgm:t>
        <a:bodyPr/>
        <a:lstStyle/>
        <a:p>
          <a:pPr>
            <a:lnSpc>
              <a:spcPct val="100000"/>
            </a:lnSpc>
          </a:pPr>
          <a:r>
            <a:rPr lang="el-GR" u="sng">
              <a:latin typeface="Century Gothic" panose="020B0502020202020204"/>
            </a:rPr>
            <a:t>Άρθρο 13 του Συντάγματος:</a:t>
          </a:r>
          <a:endParaRPr lang="en-US">
            <a:latin typeface="Century Gothic" panose="020B0502020202020204"/>
          </a:endParaRPr>
        </a:p>
      </dgm:t>
    </dgm:pt>
    <dgm:pt modelId="{AB181C17-B986-418E-AF08-DF96152DF6F1}" type="parTrans" cxnId="{87203CE4-43A0-43F8-B477-A514392BA72E}">
      <dgm:prSet/>
      <dgm:spPr/>
    </dgm:pt>
    <dgm:pt modelId="{F8F96040-2EC1-493F-8B88-265885EAA875}" type="sibTrans" cxnId="{87203CE4-43A0-43F8-B477-A514392BA72E}">
      <dgm:prSet/>
      <dgm:spPr/>
    </dgm:pt>
    <dgm:pt modelId="{CD317F1E-5687-4D86-AEBC-91C1318FC082}">
      <dgm:prSet phldr="0"/>
      <dgm:spPr/>
      <dgm:t>
        <a:bodyPr/>
        <a:lstStyle/>
        <a:p>
          <a:pPr algn="l">
            <a:lnSpc>
              <a:spcPct val="90000"/>
            </a:lnSpc>
          </a:pPr>
          <a:r>
            <a:rPr lang="el-GR">
              <a:latin typeface="Century Gothic" panose="020B0502020202020204"/>
            </a:rPr>
            <a:t> 1. H ελευθερία της θρησκευτικής συνείδησης είναι απαραβίαστη. H απόλαυση των ατομικών και πολιτικών δικαιωμάτων δεν εξαρτάται από τις θρησκευτικές πεποιθήσεις καθενός.</a:t>
          </a:r>
          <a:endParaRPr lang="en-US">
            <a:latin typeface="Century Gothic" panose="020B0502020202020204"/>
          </a:endParaRPr>
        </a:p>
      </dgm:t>
    </dgm:pt>
    <dgm:pt modelId="{E7CBFBBC-5E11-40BA-96D3-C8DF2DA48DDA}" type="parTrans" cxnId="{E7C1AAF0-A441-46AF-B06A-7369C88AC25B}">
      <dgm:prSet/>
      <dgm:spPr/>
    </dgm:pt>
    <dgm:pt modelId="{2D59C15A-7630-48F8-BE8F-571E0F27C6EC}" type="sibTrans" cxnId="{E7C1AAF0-A441-46AF-B06A-7369C88AC25B}">
      <dgm:prSet/>
      <dgm:spPr/>
    </dgm:pt>
    <dgm:pt modelId="{9BF31607-3D85-4591-9A35-3186F97CA158}">
      <dgm:prSet phldr="0"/>
      <dgm:spPr/>
      <dgm:t>
        <a:bodyPr/>
        <a:lstStyle/>
        <a:p>
          <a:pPr algn="l">
            <a:lnSpc>
              <a:spcPct val="90000"/>
            </a:lnSpc>
          </a:pPr>
          <a:r>
            <a:rPr lang="el-GR">
              <a:latin typeface="Century Gothic" panose="020B0502020202020204"/>
            </a:rPr>
            <a:t>2. </a:t>
          </a:r>
          <a:r>
            <a:rPr lang="el-GR" err="1">
              <a:latin typeface="Century Gothic" panose="020B0502020202020204"/>
            </a:rPr>
            <a:t>Kάθε</a:t>
          </a:r>
          <a:r>
            <a:rPr lang="el-GR">
              <a:latin typeface="Century Gothic" panose="020B0502020202020204"/>
            </a:rPr>
            <a:t> γνωστή θρησκεία είναι ελεύθερη και τα σχετικά με τη λατρεία της τελούνται ανεμπόδιστα υπό την προστασία των νόμων. H άσκηση της λατρείας δεν επιτρέπεται να προσβάλλει τη δημόσια τάξη ή τα χρηστά ήθη. O προσηλυτισμός απαγορεύεται.</a:t>
          </a:r>
          <a:endParaRPr lang="en-US">
            <a:latin typeface="Century Gothic" panose="020B0502020202020204"/>
          </a:endParaRPr>
        </a:p>
      </dgm:t>
    </dgm:pt>
    <dgm:pt modelId="{7AA77031-6F4C-49DC-B10E-526CBC60DDF6}" type="parTrans" cxnId="{4AC6AC85-3FA2-42CC-82B6-B8A18367FADA}">
      <dgm:prSet/>
      <dgm:spPr/>
    </dgm:pt>
    <dgm:pt modelId="{64BDEBED-B068-4AAD-9546-1336241FF1EE}" type="sibTrans" cxnId="{4AC6AC85-3FA2-42CC-82B6-B8A18367FADA}">
      <dgm:prSet/>
      <dgm:spPr/>
    </dgm:pt>
    <dgm:pt modelId="{B841FEBE-5147-4DED-A642-2686B09052ED}">
      <dgm:prSet phldr="0"/>
      <dgm:spPr/>
      <dgm:t>
        <a:bodyPr/>
        <a:lstStyle/>
        <a:p>
          <a:pPr algn="l">
            <a:lnSpc>
              <a:spcPct val="90000"/>
            </a:lnSpc>
          </a:pPr>
          <a:r>
            <a:rPr lang="el-GR">
              <a:latin typeface="Century Gothic" panose="020B0502020202020204"/>
            </a:rPr>
            <a:t>3. </a:t>
          </a:r>
          <a:r>
            <a:rPr lang="el-GR" err="1">
              <a:latin typeface="Century Gothic" panose="020B0502020202020204"/>
            </a:rPr>
            <a:t>Oι</a:t>
          </a:r>
          <a:r>
            <a:rPr lang="el-GR">
              <a:latin typeface="Century Gothic" panose="020B0502020202020204"/>
            </a:rPr>
            <a:t> λειτουργοί όλων των γνωστών θρησκειών υπόκεινται στην ίδια εποπτεία της Πολιτείας και στις ίδιες υποχρεώσεις απέναντί της, όπως και οι λειτουργοί της επικρατούσας θρησκείας. </a:t>
          </a:r>
          <a:endParaRPr lang="en-US">
            <a:latin typeface="Century Gothic" panose="020B0502020202020204"/>
          </a:endParaRPr>
        </a:p>
      </dgm:t>
    </dgm:pt>
    <dgm:pt modelId="{A2C1C873-C47C-4090-B223-C52FDB4BA36F}" type="parTrans" cxnId="{242E5777-35F1-42A2-9E0D-8769B2A12EDA}">
      <dgm:prSet/>
      <dgm:spPr/>
    </dgm:pt>
    <dgm:pt modelId="{291C303A-3D6B-42B2-B9BD-CB08A72709E4}" type="sibTrans" cxnId="{242E5777-35F1-42A2-9E0D-8769B2A12EDA}">
      <dgm:prSet/>
      <dgm:spPr/>
    </dgm:pt>
    <dgm:pt modelId="{E4E7AE44-FC0F-4B5A-95F3-E8EACD8E1340}">
      <dgm:prSet phldr="0"/>
      <dgm:spPr/>
      <dgm:t>
        <a:bodyPr/>
        <a:lstStyle/>
        <a:p>
          <a:pPr algn="l">
            <a:lnSpc>
              <a:spcPct val="90000"/>
            </a:lnSpc>
          </a:pPr>
          <a:r>
            <a:rPr lang="el-GR">
              <a:latin typeface="Century Gothic" panose="020B0502020202020204"/>
            </a:rPr>
            <a:t>4. </a:t>
          </a:r>
          <a:r>
            <a:rPr lang="el-GR" err="1">
              <a:latin typeface="Century Gothic" panose="020B0502020202020204"/>
            </a:rPr>
            <a:t>Kανένας</a:t>
          </a:r>
          <a:r>
            <a:rPr lang="el-GR">
              <a:latin typeface="Century Gothic" panose="020B0502020202020204"/>
            </a:rPr>
            <a:t> δεν μπορεί, εξαιτίας των θρησκευτικών του πεποιθήσεων, να απαλλαγεί από την εκπλήρωση των υποχρεώσεων προς το </a:t>
          </a:r>
          <a:r>
            <a:rPr lang="el-GR" err="1">
              <a:latin typeface="Century Gothic" panose="020B0502020202020204"/>
            </a:rPr>
            <a:t>Kράτος</a:t>
          </a:r>
          <a:r>
            <a:rPr lang="el-GR">
              <a:latin typeface="Century Gothic" panose="020B0502020202020204"/>
            </a:rPr>
            <a:t> ή να αρνηθεί να συμμορφωθεί προς τους νόμους.</a:t>
          </a:r>
          <a:endParaRPr lang="en-US">
            <a:latin typeface="Century Gothic" panose="020B0502020202020204"/>
          </a:endParaRPr>
        </a:p>
      </dgm:t>
    </dgm:pt>
    <dgm:pt modelId="{4F9E977D-FB97-48A7-BA8D-10FEC8C62C42}" type="parTrans" cxnId="{C82F0A07-2425-42D5-8FCA-41CBC1CAAED7}">
      <dgm:prSet/>
      <dgm:spPr/>
    </dgm:pt>
    <dgm:pt modelId="{E6B700C6-4674-4198-8C1A-BD98EFD3B10C}" type="sibTrans" cxnId="{C82F0A07-2425-42D5-8FCA-41CBC1CAAED7}">
      <dgm:prSet/>
      <dgm:spPr/>
    </dgm:pt>
    <dgm:pt modelId="{15660F67-3593-4CB8-83B9-BCAC471FF152}" type="pres">
      <dgm:prSet presAssocID="{B31E56CD-88EE-48F6-AE53-78CF4A1AB2DB}" presName="compositeShape" presStyleCnt="0">
        <dgm:presLayoutVars>
          <dgm:dir/>
          <dgm:resizeHandles/>
        </dgm:presLayoutVars>
      </dgm:prSet>
      <dgm:spPr/>
    </dgm:pt>
    <dgm:pt modelId="{2CCB378F-44A3-4045-822F-18DDE9DD228E}" type="pres">
      <dgm:prSet presAssocID="{B31E56CD-88EE-48F6-AE53-78CF4A1AB2DB}" presName="pyramid" presStyleLbl="node1" presStyleIdx="0" presStyleCnt="1"/>
      <dgm:spPr/>
    </dgm:pt>
    <dgm:pt modelId="{7A731392-8576-49D3-B37F-3665CFDA3585}" type="pres">
      <dgm:prSet presAssocID="{B31E56CD-88EE-48F6-AE53-78CF4A1AB2DB}" presName="theList" presStyleCnt="0"/>
      <dgm:spPr/>
    </dgm:pt>
    <dgm:pt modelId="{B3FAB947-853C-4664-89A8-DC6B5915F901}" type="pres">
      <dgm:prSet presAssocID="{6399A030-05D8-4FA4-8129-C51E674AF4FD}" presName="aNode" presStyleLbl="fgAcc1" presStyleIdx="0" presStyleCnt="6">
        <dgm:presLayoutVars>
          <dgm:bulletEnabled val="1"/>
        </dgm:presLayoutVars>
      </dgm:prSet>
      <dgm:spPr/>
    </dgm:pt>
    <dgm:pt modelId="{011728F4-130B-40EA-AF4F-A8D0374750F6}" type="pres">
      <dgm:prSet presAssocID="{6399A030-05D8-4FA4-8129-C51E674AF4FD}" presName="aSpace" presStyleCnt="0"/>
      <dgm:spPr/>
    </dgm:pt>
    <dgm:pt modelId="{0F74CF10-6921-45B5-89BD-83F810A403EE}" type="pres">
      <dgm:prSet presAssocID="{CD317F1E-5687-4D86-AEBC-91C1318FC082}" presName="aNode" presStyleLbl="fgAcc1" presStyleIdx="1" presStyleCnt="6">
        <dgm:presLayoutVars>
          <dgm:bulletEnabled val="1"/>
        </dgm:presLayoutVars>
      </dgm:prSet>
      <dgm:spPr/>
    </dgm:pt>
    <dgm:pt modelId="{755C5144-6A3A-46E3-BF05-830AF484A7DA}" type="pres">
      <dgm:prSet presAssocID="{CD317F1E-5687-4D86-AEBC-91C1318FC082}" presName="aSpace" presStyleCnt="0"/>
      <dgm:spPr/>
    </dgm:pt>
    <dgm:pt modelId="{5E0698E2-7C20-4A18-B917-30122CC77013}" type="pres">
      <dgm:prSet presAssocID="{9BF31607-3D85-4591-9A35-3186F97CA158}" presName="aNode" presStyleLbl="fgAcc1" presStyleIdx="2" presStyleCnt="6">
        <dgm:presLayoutVars>
          <dgm:bulletEnabled val="1"/>
        </dgm:presLayoutVars>
      </dgm:prSet>
      <dgm:spPr/>
    </dgm:pt>
    <dgm:pt modelId="{4D4D7094-7AEE-4602-A6D4-E41001DD6A53}" type="pres">
      <dgm:prSet presAssocID="{9BF31607-3D85-4591-9A35-3186F97CA158}" presName="aSpace" presStyleCnt="0"/>
      <dgm:spPr/>
    </dgm:pt>
    <dgm:pt modelId="{6DD8D749-D291-4109-A44E-EE71E7557765}" type="pres">
      <dgm:prSet presAssocID="{B841FEBE-5147-4DED-A642-2686B09052ED}" presName="aNode" presStyleLbl="fgAcc1" presStyleIdx="3" presStyleCnt="6">
        <dgm:presLayoutVars>
          <dgm:bulletEnabled val="1"/>
        </dgm:presLayoutVars>
      </dgm:prSet>
      <dgm:spPr/>
    </dgm:pt>
    <dgm:pt modelId="{BD4FAD70-11DD-4FF0-A335-2B3FAC17CD46}" type="pres">
      <dgm:prSet presAssocID="{B841FEBE-5147-4DED-A642-2686B09052ED}" presName="aSpace" presStyleCnt="0"/>
      <dgm:spPr/>
    </dgm:pt>
    <dgm:pt modelId="{6A0D65A4-A5D0-4F5A-BC37-43562B5F11E7}" type="pres">
      <dgm:prSet presAssocID="{E4E7AE44-FC0F-4B5A-95F3-E8EACD8E1340}" presName="aNode" presStyleLbl="fgAcc1" presStyleIdx="4" presStyleCnt="6">
        <dgm:presLayoutVars>
          <dgm:bulletEnabled val="1"/>
        </dgm:presLayoutVars>
      </dgm:prSet>
      <dgm:spPr/>
    </dgm:pt>
    <dgm:pt modelId="{E101D67A-8730-4E9F-92FB-377FCD9A1A38}" type="pres">
      <dgm:prSet presAssocID="{E4E7AE44-FC0F-4B5A-95F3-E8EACD8E1340}" presName="aSpace" presStyleCnt="0"/>
      <dgm:spPr/>
    </dgm:pt>
    <dgm:pt modelId="{4CD47F5B-EB8D-4E9D-AD86-1778C1931BA9}" type="pres">
      <dgm:prSet presAssocID="{C557FA0C-F5F4-4814-8470-05143A7E70FB}" presName="aNode" presStyleLbl="fgAcc1" presStyleIdx="5" presStyleCnt="6">
        <dgm:presLayoutVars>
          <dgm:bulletEnabled val="1"/>
        </dgm:presLayoutVars>
      </dgm:prSet>
      <dgm:spPr/>
    </dgm:pt>
    <dgm:pt modelId="{E86ECF65-B059-4497-88AD-3B292B65C800}" type="pres">
      <dgm:prSet presAssocID="{C557FA0C-F5F4-4814-8470-05143A7E70FB}" presName="aSpace" presStyleCnt="0"/>
      <dgm:spPr/>
    </dgm:pt>
  </dgm:ptLst>
  <dgm:cxnLst>
    <dgm:cxn modelId="{F8EA5500-017B-4E6B-830E-A933A54C43EF}" srcId="{B31E56CD-88EE-48F6-AE53-78CF4A1AB2DB}" destId="{C557FA0C-F5F4-4814-8470-05143A7E70FB}" srcOrd="5" destOrd="0" parTransId="{3F211055-A02F-406E-BF08-8D4B128F6DD7}" sibTransId="{59B005DA-9782-466E-9185-6E07B590F3CB}"/>
    <dgm:cxn modelId="{C82F0A07-2425-42D5-8FCA-41CBC1CAAED7}" srcId="{B31E56CD-88EE-48F6-AE53-78CF4A1AB2DB}" destId="{E4E7AE44-FC0F-4B5A-95F3-E8EACD8E1340}" srcOrd="4" destOrd="0" parTransId="{4F9E977D-FB97-48A7-BA8D-10FEC8C62C42}" sibTransId="{E6B700C6-4674-4198-8C1A-BD98EFD3B10C}"/>
    <dgm:cxn modelId="{9655EF13-173E-40D9-84CF-DEA9235E72F6}" type="presOf" srcId="{E4E7AE44-FC0F-4B5A-95F3-E8EACD8E1340}" destId="{6A0D65A4-A5D0-4F5A-BC37-43562B5F11E7}" srcOrd="0" destOrd="0" presId="urn:microsoft.com/office/officeart/2005/8/layout/pyramid2"/>
    <dgm:cxn modelId="{C6FBE527-93C1-4711-A39B-DBDB7C79500C}" type="presOf" srcId="{B841FEBE-5147-4DED-A642-2686B09052ED}" destId="{6DD8D749-D291-4109-A44E-EE71E7557765}" srcOrd="0" destOrd="0" presId="urn:microsoft.com/office/officeart/2005/8/layout/pyramid2"/>
    <dgm:cxn modelId="{AA169559-9980-4B64-A157-B31AB6F56D6E}" type="presOf" srcId="{B31E56CD-88EE-48F6-AE53-78CF4A1AB2DB}" destId="{15660F67-3593-4CB8-83B9-BCAC471FF152}" srcOrd="0" destOrd="0" presId="urn:microsoft.com/office/officeart/2005/8/layout/pyramid2"/>
    <dgm:cxn modelId="{242E5777-35F1-42A2-9E0D-8769B2A12EDA}" srcId="{B31E56CD-88EE-48F6-AE53-78CF4A1AB2DB}" destId="{B841FEBE-5147-4DED-A642-2686B09052ED}" srcOrd="3" destOrd="0" parTransId="{A2C1C873-C47C-4090-B223-C52FDB4BA36F}" sibTransId="{291C303A-3D6B-42B2-B9BD-CB08A72709E4}"/>
    <dgm:cxn modelId="{7BF55B7A-B6EB-48FB-993B-845FBDDB3C29}" type="presOf" srcId="{9BF31607-3D85-4591-9A35-3186F97CA158}" destId="{5E0698E2-7C20-4A18-B917-30122CC77013}" srcOrd="0" destOrd="0" presId="urn:microsoft.com/office/officeart/2005/8/layout/pyramid2"/>
    <dgm:cxn modelId="{536DBA83-77F8-4BCD-BCA9-703889055390}" type="presOf" srcId="{C557FA0C-F5F4-4814-8470-05143A7E70FB}" destId="{4CD47F5B-EB8D-4E9D-AD86-1778C1931BA9}" srcOrd="0" destOrd="0" presId="urn:microsoft.com/office/officeart/2005/8/layout/pyramid2"/>
    <dgm:cxn modelId="{4AC6AC85-3FA2-42CC-82B6-B8A18367FADA}" srcId="{B31E56CD-88EE-48F6-AE53-78CF4A1AB2DB}" destId="{9BF31607-3D85-4591-9A35-3186F97CA158}" srcOrd="2" destOrd="0" parTransId="{7AA77031-6F4C-49DC-B10E-526CBC60DDF6}" sibTransId="{64BDEBED-B068-4AAD-9546-1336241FF1EE}"/>
    <dgm:cxn modelId="{7C240EC9-0443-4C33-837D-5A11666B412E}" type="presOf" srcId="{CD317F1E-5687-4D86-AEBC-91C1318FC082}" destId="{0F74CF10-6921-45B5-89BD-83F810A403EE}" srcOrd="0" destOrd="0" presId="urn:microsoft.com/office/officeart/2005/8/layout/pyramid2"/>
    <dgm:cxn modelId="{5DB0C4E1-43EB-460E-837F-8CDF46D513E2}" type="presOf" srcId="{6399A030-05D8-4FA4-8129-C51E674AF4FD}" destId="{B3FAB947-853C-4664-89A8-DC6B5915F901}" srcOrd="0" destOrd="0" presId="urn:microsoft.com/office/officeart/2005/8/layout/pyramid2"/>
    <dgm:cxn modelId="{87203CE4-43A0-43F8-B477-A514392BA72E}" srcId="{B31E56CD-88EE-48F6-AE53-78CF4A1AB2DB}" destId="{6399A030-05D8-4FA4-8129-C51E674AF4FD}" srcOrd="0" destOrd="0" parTransId="{AB181C17-B986-418E-AF08-DF96152DF6F1}" sibTransId="{F8F96040-2EC1-493F-8B88-265885EAA875}"/>
    <dgm:cxn modelId="{E7C1AAF0-A441-46AF-B06A-7369C88AC25B}" srcId="{B31E56CD-88EE-48F6-AE53-78CF4A1AB2DB}" destId="{CD317F1E-5687-4D86-AEBC-91C1318FC082}" srcOrd="1" destOrd="0" parTransId="{E7CBFBBC-5E11-40BA-96D3-C8DF2DA48DDA}" sibTransId="{2D59C15A-7630-48F8-BE8F-571E0F27C6EC}"/>
    <dgm:cxn modelId="{ACA7AFE7-C813-4792-9F15-27F9AA4F744F}" type="presParOf" srcId="{15660F67-3593-4CB8-83B9-BCAC471FF152}" destId="{2CCB378F-44A3-4045-822F-18DDE9DD228E}" srcOrd="0" destOrd="0" presId="urn:microsoft.com/office/officeart/2005/8/layout/pyramid2"/>
    <dgm:cxn modelId="{FCC448DE-DD49-472C-9042-366482877C27}" type="presParOf" srcId="{15660F67-3593-4CB8-83B9-BCAC471FF152}" destId="{7A731392-8576-49D3-B37F-3665CFDA3585}" srcOrd="1" destOrd="0" presId="urn:microsoft.com/office/officeart/2005/8/layout/pyramid2"/>
    <dgm:cxn modelId="{9ED1141D-C67B-42A1-8556-EF63F31412F8}" type="presParOf" srcId="{7A731392-8576-49D3-B37F-3665CFDA3585}" destId="{B3FAB947-853C-4664-89A8-DC6B5915F901}" srcOrd="0" destOrd="0" presId="urn:microsoft.com/office/officeart/2005/8/layout/pyramid2"/>
    <dgm:cxn modelId="{39A7F29C-7905-46C8-8AC3-6D30DE05985B}" type="presParOf" srcId="{7A731392-8576-49D3-B37F-3665CFDA3585}" destId="{011728F4-130B-40EA-AF4F-A8D0374750F6}" srcOrd="1" destOrd="0" presId="urn:microsoft.com/office/officeart/2005/8/layout/pyramid2"/>
    <dgm:cxn modelId="{FE2B883A-7172-48EA-827C-DF73CDC370BB}" type="presParOf" srcId="{7A731392-8576-49D3-B37F-3665CFDA3585}" destId="{0F74CF10-6921-45B5-89BD-83F810A403EE}" srcOrd="2" destOrd="0" presId="urn:microsoft.com/office/officeart/2005/8/layout/pyramid2"/>
    <dgm:cxn modelId="{0344C5EB-922E-472A-B88C-306952615E29}" type="presParOf" srcId="{7A731392-8576-49D3-B37F-3665CFDA3585}" destId="{755C5144-6A3A-46E3-BF05-830AF484A7DA}" srcOrd="3" destOrd="0" presId="urn:microsoft.com/office/officeart/2005/8/layout/pyramid2"/>
    <dgm:cxn modelId="{827AC71C-2F07-4906-A97A-5AD8534831A8}" type="presParOf" srcId="{7A731392-8576-49D3-B37F-3665CFDA3585}" destId="{5E0698E2-7C20-4A18-B917-30122CC77013}" srcOrd="4" destOrd="0" presId="urn:microsoft.com/office/officeart/2005/8/layout/pyramid2"/>
    <dgm:cxn modelId="{7BBC655B-F2BD-40FA-BF35-A82AB71EA746}" type="presParOf" srcId="{7A731392-8576-49D3-B37F-3665CFDA3585}" destId="{4D4D7094-7AEE-4602-A6D4-E41001DD6A53}" srcOrd="5" destOrd="0" presId="urn:microsoft.com/office/officeart/2005/8/layout/pyramid2"/>
    <dgm:cxn modelId="{53980423-50BD-4689-9C22-225264958B2E}" type="presParOf" srcId="{7A731392-8576-49D3-B37F-3665CFDA3585}" destId="{6DD8D749-D291-4109-A44E-EE71E7557765}" srcOrd="6" destOrd="0" presId="urn:microsoft.com/office/officeart/2005/8/layout/pyramid2"/>
    <dgm:cxn modelId="{ECCDEA6B-0B25-4FC5-AAB0-08869EFCAFE4}" type="presParOf" srcId="{7A731392-8576-49D3-B37F-3665CFDA3585}" destId="{BD4FAD70-11DD-4FF0-A335-2B3FAC17CD46}" srcOrd="7" destOrd="0" presId="urn:microsoft.com/office/officeart/2005/8/layout/pyramid2"/>
    <dgm:cxn modelId="{815DDBF7-05CE-47D6-9E4F-C92DE10F76E9}" type="presParOf" srcId="{7A731392-8576-49D3-B37F-3665CFDA3585}" destId="{6A0D65A4-A5D0-4F5A-BC37-43562B5F11E7}" srcOrd="8" destOrd="0" presId="urn:microsoft.com/office/officeart/2005/8/layout/pyramid2"/>
    <dgm:cxn modelId="{3A91FB44-7325-4D37-8956-60ADB1D62F6F}" type="presParOf" srcId="{7A731392-8576-49D3-B37F-3665CFDA3585}" destId="{E101D67A-8730-4E9F-92FB-377FCD9A1A38}" srcOrd="9" destOrd="0" presId="urn:microsoft.com/office/officeart/2005/8/layout/pyramid2"/>
    <dgm:cxn modelId="{5975E3CA-8056-4253-BB83-5AB2B7F252E7}" type="presParOf" srcId="{7A731392-8576-49D3-B37F-3665CFDA3585}" destId="{4CD47F5B-EB8D-4E9D-AD86-1778C1931BA9}" srcOrd="10" destOrd="0" presId="urn:microsoft.com/office/officeart/2005/8/layout/pyramid2"/>
    <dgm:cxn modelId="{CB2BBBB7-BB54-42AA-869A-751AB05B8BA4}" type="presParOf" srcId="{7A731392-8576-49D3-B37F-3665CFDA3585}" destId="{E86ECF65-B059-4497-88AD-3B292B65C800}"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CB3F7AA-CE49-498F-962A-EB4862B58C4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l-GR"/>
        </a:p>
      </dgm:t>
    </dgm:pt>
    <dgm:pt modelId="{611D34D5-6803-43CC-A900-B0035D804D99}">
      <dgm:prSet phldr="0"/>
      <dgm:spPr/>
      <dgm:t>
        <a:bodyPr/>
        <a:lstStyle/>
        <a:p>
          <a:pPr algn="l">
            <a:lnSpc>
              <a:spcPct val="90000"/>
            </a:lnSpc>
          </a:pPr>
          <a:r>
            <a:rPr lang="el-GR">
              <a:latin typeface="Century Gothic" panose="020B0502020202020204"/>
            </a:rPr>
            <a:t>Αναγραφή θρησκεύματος (υποχρεωτική ή προαιρετική) στο απολυτήριο και τους υπόλοιπους τίτλους του Γυμνασίου: παραβίαση των διατάξεων των άρθρων 9 και 14 της ΕΣΔΑ</a:t>
          </a:r>
          <a:endParaRPr lang="el-GR"/>
        </a:p>
      </dgm:t>
    </dgm:pt>
    <dgm:pt modelId="{0B8C9EB8-BB0F-431F-A4C6-AB544D2FA4FD}" type="parTrans" cxnId="{4EFE37EC-2CD6-4B12-ADD7-B4FA3D43D4EE}">
      <dgm:prSet/>
      <dgm:spPr/>
      <dgm:t>
        <a:bodyPr/>
        <a:lstStyle/>
        <a:p>
          <a:endParaRPr lang="el-GR"/>
        </a:p>
      </dgm:t>
    </dgm:pt>
    <dgm:pt modelId="{1F52ACD2-0B33-4D98-9617-BAD2F2D7E12A}" type="sibTrans" cxnId="{4EFE37EC-2CD6-4B12-ADD7-B4FA3D43D4EE}">
      <dgm:prSet/>
      <dgm:spPr/>
      <dgm:t>
        <a:bodyPr/>
        <a:lstStyle/>
        <a:p>
          <a:endParaRPr lang="el-GR"/>
        </a:p>
      </dgm:t>
    </dgm:pt>
    <dgm:pt modelId="{3C6B9117-C22B-4EBD-AC76-E4FD3A446425}">
      <dgm:prSet phldr="0"/>
      <dgm:spPr/>
      <dgm:t>
        <a:bodyPr/>
        <a:lstStyle/>
        <a:p>
          <a:pPr algn="l" rtl="0">
            <a:lnSpc>
              <a:spcPct val="90000"/>
            </a:lnSpc>
          </a:pPr>
          <a:r>
            <a:rPr lang="el-GR" dirty="0">
              <a:latin typeface="Century Gothic" panose="020B0502020202020204"/>
            </a:rPr>
            <a:t>Βάσει του άρθρου 13 του </a:t>
          </a:r>
          <a:r>
            <a:rPr lang="el-GR" dirty="0" err="1">
              <a:latin typeface="Century Gothic" panose="020B0502020202020204"/>
            </a:rPr>
            <a:t>Συντάγματος,απαγορεύεται</a:t>
          </a:r>
          <a:r>
            <a:rPr lang="el-GR" dirty="0">
              <a:latin typeface="Century Gothic" panose="020B0502020202020204"/>
            </a:rPr>
            <a:t> και η προαιρετική αναγραφή του θρησκεύματος. Τα πιστοποιητικά σπουδών και οι απολυτήριοι τίτλοι είναι έγγραφα που δεν σχετίζονται με τη θρησκεία.</a:t>
          </a:r>
          <a:endParaRPr lang="en-US" dirty="0">
            <a:latin typeface="Century Gothic" panose="020B0502020202020204"/>
          </a:endParaRPr>
        </a:p>
      </dgm:t>
    </dgm:pt>
    <dgm:pt modelId="{DEE30B4C-CE16-4CB0-8BF9-5C4AB03B1E00}" type="parTrans" cxnId="{9512944F-7DFF-4977-B9F4-3CA82F45F5A8}">
      <dgm:prSet/>
      <dgm:spPr/>
      <dgm:t>
        <a:bodyPr/>
        <a:lstStyle/>
        <a:p>
          <a:endParaRPr lang="el-GR"/>
        </a:p>
      </dgm:t>
    </dgm:pt>
    <dgm:pt modelId="{2069CE2F-E5A0-4A5E-95FE-AB4268FAA6C4}" type="sibTrans" cxnId="{9512944F-7DFF-4977-B9F4-3CA82F45F5A8}">
      <dgm:prSet/>
      <dgm:spPr/>
      <dgm:t>
        <a:bodyPr/>
        <a:lstStyle/>
        <a:p>
          <a:endParaRPr lang="el-GR"/>
        </a:p>
      </dgm:t>
    </dgm:pt>
    <dgm:pt modelId="{D565052B-62ED-4D1A-AC8C-0CA4E76B6FBA}">
      <dgm:prSet phldr="0"/>
      <dgm:spPr/>
      <dgm:t>
        <a:bodyPr/>
        <a:lstStyle/>
        <a:p>
          <a:pPr algn="l">
            <a:lnSpc>
              <a:spcPct val="90000"/>
            </a:lnSpc>
          </a:pPr>
          <a:r>
            <a:rPr lang="el-GR">
              <a:latin typeface="Century Gothic" panose="020B0502020202020204"/>
            </a:rPr>
            <a:t>Αντίθετη πρακτική: προσβολή θρησκευτικής ελευθερίας &amp; κίνδυνος προσβολής θρησκευτικής ισότητας.</a:t>
          </a:r>
          <a:endParaRPr lang="en-US">
            <a:latin typeface="Century Gothic" panose="020B0502020202020204"/>
          </a:endParaRPr>
        </a:p>
      </dgm:t>
    </dgm:pt>
    <dgm:pt modelId="{E3A49E58-FF0B-4E09-87C5-642AD3B3E080}" type="parTrans" cxnId="{1AAAAC4A-A053-4928-AE8C-9FCC8D413B13}">
      <dgm:prSet/>
      <dgm:spPr/>
      <dgm:t>
        <a:bodyPr/>
        <a:lstStyle/>
        <a:p>
          <a:endParaRPr lang="el-GR"/>
        </a:p>
      </dgm:t>
    </dgm:pt>
    <dgm:pt modelId="{ECD7CC1C-6224-438D-B9FC-4B02AA9B883F}" type="sibTrans" cxnId="{1AAAAC4A-A053-4928-AE8C-9FCC8D413B13}">
      <dgm:prSet/>
      <dgm:spPr/>
      <dgm:t>
        <a:bodyPr/>
        <a:lstStyle/>
        <a:p>
          <a:endParaRPr lang="el-GR"/>
        </a:p>
      </dgm:t>
    </dgm:pt>
    <dgm:pt modelId="{E2217CCC-9659-4D12-8B42-8B45855DF6AD}">
      <dgm:prSet phldr="0"/>
      <dgm:spPr/>
      <dgm:t>
        <a:bodyPr/>
        <a:lstStyle/>
        <a:p>
          <a:pPr algn="l">
            <a:lnSpc>
              <a:spcPct val="90000"/>
            </a:lnSpc>
          </a:pPr>
          <a:r>
            <a:rPr lang="el-GR">
              <a:latin typeface="Century Gothic" panose="020B0502020202020204"/>
            </a:rPr>
            <a:t>Τα παραπάνω ισχύουν, αντίστοιχα, και για τους ισότιμους τίτλους σπουδών ιδιωτικών σχολείων (ΣΤΕ 1685/1974 </a:t>
          </a:r>
          <a:r>
            <a:rPr lang="el-GR" err="1">
              <a:latin typeface="Century Gothic" panose="020B0502020202020204"/>
            </a:rPr>
            <a:t>Ολομ</a:t>
          </a:r>
          <a:r>
            <a:rPr lang="el-GR">
              <a:latin typeface="Century Gothic" panose="020B0502020202020204"/>
            </a:rPr>
            <a:t>.)</a:t>
          </a:r>
          <a:endParaRPr lang="en-US">
            <a:latin typeface="Century Gothic" panose="020B0502020202020204"/>
          </a:endParaRPr>
        </a:p>
      </dgm:t>
    </dgm:pt>
    <dgm:pt modelId="{A7608FBA-2DB8-4319-BA7F-90370DFAC169}" type="parTrans" cxnId="{90E38569-6BED-4479-8283-8405CA53DCD3}">
      <dgm:prSet/>
      <dgm:spPr/>
      <dgm:t>
        <a:bodyPr/>
        <a:lstStyle/>
        <a:p>
          <a:endParaRPr lang="el-GR"/>
        </a:p>
      </dgm:t>
    </dgm:pt>
    <dgm:pt modelId="{AA67FD0F-AFEE-439D-9478-415D666B6E23}" type="sibTrans" cxnId="{90E38569-6BED-4479-8283-8405CA53DCD3}">
      <dgm:prSet/>
      <dgm:spPr/>
      <dgm:t>
        <a:bodyPr/>
        <a:lstStyle/>
        <a:p>
          <a:endParaRPr lang="el-GR"/>
        </a:p>
      </dgm:t>
    </dgm:pt>
    <dgm:pt modelId="{689FFD1D-6713-47CB-8F37-C709B0BF9816}">
      <dgm:prSet phldr="0"/>
      <dgm:spPr/>
      <dgm:t>
        <a:bodyPr/>
        <a:lstStyle/>
        <a:p>
          <a:pPr algn="l">
            <a:lnSpc>
              <a:spcPct val="90000"/>
            </a:lnSpc>
          </a:pPr>
          <a:r>
            <a:rPr lang="el-GR">
              <a:latin typeface="Century Gothic" panose="020B0502020202020204"/>
            </a:rPr>
            <a:t>Αναγραφή πεδίου «ΘΡΗΣΚΕΥΜΑ»: παραβίαση των διατάξεων των άρθρων 8,9,14 της ΕΣΔΑ και προσβολή της ελευθερίας θρησκευτικής συνείδησης.</a:t>
          </a:r>
          <a:endParaRPr lang="en-US">
            <a:latin typeface="Century Gothic" panose="020B0502020202020204"/>
          </a:endParaRPr>
        </a:p>
      </dgm:t>
    </dgm:pt>
    <dgm:pt modelId="{0E5307F2-9B27-463D-B661-2D6295AC11C0}" type="parTrans" cxnId="{72CF81EB-8385-4F26-B6A8-78964C8FBAD6}">
      <dgm:prSet/>
      <dgm:spPr/>
      <dgm:t>
        <a:bodyPr/>
        <a:lstStyle/>
        <a:p>
          <a:endParaRPr lang="el-GR"/>
        </a:p>
      </dgm:t>
    </dgm:pt>
    <dgm:pt modelId="{A1B997BB-427F-45F3-8DB7-1296E998A2F1}" type="sibTrans" cxnId="{72CF81EB-8385-4F26-B6A8-78964C8FBAD6}">
      <dgm:prSet/>
      <dgm:spPr/>
      <dgm:t>
        <a:bodyPr/>
        <a:lstStyle/>
        <a:p>
          <a:endParaRPr lang="el-GR"/>
        </a:p>
      </dgm:t>
    </dgm:pt>
    <dgm:pt modelId="{093F1EC5-0A17-48C3-9FBC-380D24ABC343}" type="pres">
      <dgm:prSet presAssocID="{ECB3F7AA-CE49-498F-962A-EB4862B58C49}" presName="diagram" presStyleCnt="0">
        <dgm:presLayoutVars>
          <dgm:dir/>
          <dgm:resizeHandles val="exact"/>
        </dgm:presLayoutVars>
      </dgm:prSet>
      <dgm:spPr/>
    </dgm:pt>
    <dgm:pt modelId="{FAC1A002-2C22-4A09-B1A7-7DCE3BCDB88B}" type="pres">
      <dgm:prSet presAssocID="{3C6B9117-C22B-4EBD-AC76-E4FD3A446425}" presName="node" presStyleLbl="node1" presStyleIdx="0" presStyleCnt="5">
        <dgm:presLayoutVars>
          <dgm:bulletEnabled val="1"/>
        </dgm:presLayoutVars>
      </dgm:prSet>
      <dgm:spPr/>
    </dgm:pt>
    <dgm:pt modelId="{9FBE5774-27A2-4E02-8B04-F27D8DB113D7}" type="pres">
      <dgm:prSet presAssocID="{2069CE2F-E5A0-4A5E-95FE-AB4268FAA6C4}" presName="sibTrans" presStyleCnt="0"/>
      <dgm:spPr/>
    </dgm:pt>
    <dgm:pt modelId="{6F328AB8-C816-4AC7-99CB-2955FE067BFE}" type="pres">
      <dgm:prSet presAssocID="{D565052B-62ED-4D1A-AC8C-0CA4E76B6FBA}" presName="node" presStyleLbl="node1" presStyleIdx="1" presStyleCnt="5">
        <dgm:presLayoutVars>
          <dgm:bulletEnabled val="1"/>
        </dgm:presLayoutVars>
      </dgm:prSet>
      <dgm:spPr/>
    </dgm:pt>
    <dgm:pt modelId="{E66D8FEC-26CD-4A68-9DE2-29EE51070F93}" type="pres">
      <dgm:prSet presAssocID="{ECD7CC1C-6224-438D-B9FC-4B02AA9B883F}" presName="sibTrans" presStyleCnt="0"/>
      <dgm:spPr/>
    </dgm:pt>
    <dgm:pt modelId="{08CAB938-646A-4C7C-BE18-950E24BAB1B4}" type="pres">
      <dgm:prSet presAssocID="{E2217CCC-9659-4D12-8B42-8B45855DF6AD}" presName="node" presStyleLbl="node1" presStyleIdx="2" presStyleCnt="5">
        <dgm:presLayoutVars>
          <dgm:bulletEnabled val="1"/>
        </dgm:presLayoutVars>
      </dgm:prSet>
      <dgm:spPr/>
    </dgm:pt>
    <dgm:pt modelId="{375CB7BA-6183-4B1D-972A-1007E5CFDA08}" type="pres">
      <dgm:prSet presAssocID="{AA67FD0F-AFEE-439D-9478-415D666B6E23}" presName="sibTrans" presStyleCnt="0"/>
      <dgm:spPr/>
    </dgm:pt>
    <dgm:pt modelId="{BF4877B6-E3A5-446F-9182-2A84659A3668}" type="pres">
      <dgm:prSet presAssocID="{689FFD1D-6713-47CB-8F37-C709B0BF9816}" presName="node" presStyleLbl="node1" presStyleIdx="3" presStyleCnt="5">
        <dgm:presLayoutVars>
          <dgm:bulletEnabled val="1"/>
        </dgm:presLayoutVars>
      </dgm:prSet>
      <dgm:spPr/>
    </dgm:pt>
    <dgm:pt modelId="{3795C178-A3C5-42C4-BB5D-4D3926178854}" type="pres">
      <dgm:prSet presAssocID="{A1B997BB-427F-45F3-8DB7-1296E998A2F1}" presName="sibTrans" presStyleCnt="0"/>
      <dgm:spPr/>
    </dgm:pt>
    <dgm:pt modelId="{88024AB4-CFE7-4F69-878E-0427661498C7}" type="pres">
      <dgm:prSet presAssocID="{611D34D5-6803-43CC-A900-B0035D804D99}" presName="node" presStyleLbl="node1" presStyleIdx="4" presStyleCnt="5">
        <dgm:presLayoutVars>
          <dgm:bulletEnabled val="1"/>
        </dgm:presLayoutVars>
      </dgm:prSet>
      <dgm:spPr/>
    </dgm:pt>
  </dgm:ptLst>
  <dgm:cxnLst>
    <dgm:cxn modelId="{D59BC70A-B55F-41AC-955E-82A71B9FCD6C}" type="presOf" srcId="{689FFD1D-6713-47CB-8F37-C709B0BF9816}" destId="{BF4877B6-E3A5-446F-9182-2A84659A3668}" srcOrd="0" destOrd="0" presId="urn:microsoft.com/office/officeart/2005/8/layout/default"/>
    <dgm:cxn modelId="{254C4033-7606-4A40-83EF-E9DE2BB776DD}" type="presOf" srcId="{D565052B-62ED-4D1A-AC8C-0CA4E76B6FBA}" destId="{6F328AB8-C816-4AC7-99CB-2955FE067BFE}" srcOrd="0" destOrd="0" presId="urn:microsoft.com/office/officeart/2005/8/layout/default"/>
    <dgm:cxn modelId="{A330CC47-577C-49C0-82D7-284ABB526084}" type="presOf" srcId="{ECB3F7AA-CE49-498F-962A-EB4862B58C49}" destId="{093F1EC5-0A17-48C3-9FBC-380D24ABC343}" srcOrd="0" destOrd="0" presId="urn:microsoft.com/office/officeart/2005/8/layout/default"/>
    <dgm:cxn modelId="{1AAAAC4A-A053-4928-AE8C-9FCC8D413B13}" srcId="{ECB3F7AA-CE49-498F-962A-EB4862B58C49}" destId="{D565052B-62ED-4D1A-AC8C-0CA4E76B6FBA}" srcOrd="1" destOrd="0" parTransId="{E3A49E58-FF0B-4E09-87C5-642AD3B3E080}" sibTransId="{ECD7CC1C-6224-438D-B9FC-4B02AA9B883F}"/>
    <dgm:cxn modelId="{9512944F-7DFF-4977-B9F4-3CA82F45F5A8}" srcId="{ECB3F7AA-CE49-498F-962A-EB4862B58C49}" destId="{3C6B9117-C22B-4EBD-AC76-E4FD3A446425}" srcOrd="0" destOrd="0" parTransId="{DEE30B4C-CE16-4CB0-8BF9-5C4AB03B1E00}" sibTransId="{2069CE2F-E5A0-4A5E-95FE-AB4268FAA6C4}"/>
    <dgm:cxn modelId="{0AB66D5E-ED53-419E-999D-0161F9E883F5}" type="presOf" srcId="{611D34D5-6803-43CC-A900-B0035D804D99}" destId="{88024AB4-CFE7-4F69-878E-0427661498C7}" srcOrd="0" destOrd="0" presId="urn:microsoft.com/office/officeart/2005/8/layout/default"/>
    <dgm:cxn modelId="{90E38569-6BED-4479-8283-8405CA53DCD3}" srcId="{ECB3F7AA-CE49-498F-962A-EB4862B58C49}" destId="{E2217CCC-9659-4D12-8B42-8B45855DF6AD}" srcOrd="2" destOrd="0" parTransId="{A7608FBA-2DB8-4319-BA7F-90370DFAC169}" sibTransId="{AA67FD0F-AFEE-439D-9478-415D666B6E23}"/>
    <dgm:cxn modelId="{01C40D8F-5F7B-4A4E-9C37-A101A8C598D2}" type="presOf" srcId="{E2217CCC-9659-4D12-8B42-8B45855DF6AD}" destId="{08CAB938-646A-4C7C-BE18-950E24BAB1B4}" srcOrd="0" destOrd="0" presId="urn:microsoft.com/office/officeart/2005/8/layout/default"/>
    <dgm:cxn modelId="{72CF81EB-8385-4F26-B6A8-78964C8FBAD6}" srcId="{ECB3F7AA-CE49-498F-962A-EB4862B58C49}" destId="{689FFD1D-6713-47CB-8F37-C709B0BF9816}" srcOrd="3" destOrd="0" parTransId="{0E5307F2-9B27-463D-B661-2D6295AC11C0}" sibTransId="{A1B997BB-427F-45F3-8DB7-1296E998A2F1}"/>
    <dgm:cxn modelId="{4EFE37EC-2CD6-4B12-ADD7-B4FA3D43D4EE}" srcId="{ECB3F7AA-CE49-498F-962A-EB4862B58C49}" destId="{611D34D5-6803-43CC-A900-B0035D804D99}" srcOrd="4" destOrd="0" parTransId="{0B8C9EB8-BB0F-431F-A4C6-AB544D2FA4FD}" sibTransId="{1F52ACD2-0B33-4D98-9617-BAD2F2D7E12A}"/>
    <dgm:cxn modelId="{B2A9BFF9-E383-43CA-A013-5374CC27B306}" type="presOf" srcId="{3C6B9117-C22B-4EBD-AC76-E4FD3A446425}" destId="{FAC1A002-2C22-4A09-B1A7-7DCE3BCDB88B}" srcOrd="0" destOrd="0" presId="urn:microsoft.com/office/officeart/2005/8/layout/default"/>
    <dgm:cxn modelId="{3CC4319D-020F-4138-91AF-5AC5A35A883A}" type="presParOf" srcId="{093F1EC5-0A17-48C3-9FBC-380D24ABC343}" destId="{FAC1A002-2C22-4A09-B1A7-7DCE3BCDB88B}" srcOrd="0" destOrd="0" presId="urn:microsoft.com/office/officeart/2005/8/layout/default"/>
    <dgm:cxn modelId="{9701657E-8100-4695-B0C6-24F6EE2AAFB9}" type="presParOf" srcId="{093F1EC5-0A17-48C3-9FBC-380D24ABC343}" destId="{9FBE5774-27A2-4E02-8B04-F27D8DB113D7}" srcOrd="1" destOrd="0" presId="urn:microsoft.com/office/officeart/2005/8/layout/default"/>
    <dgm:cxn modelId="{A5DABDF5-6F24-4D6D-B200-29D3A1F8A58E}" type="presParOf" srcId="{093F1EC5-0A17-48C3-9FBC-380D24ABC343}" destId="{6F328AB8-C816-4AC7-99CB-2955FE067BFE}" srcOrd="2" destOrd="0" presId="urn:microsoft.com/office/officeart/2005/8/layout/default"/>
    <dgm:cxn modelId="{5000FDBC-A9A6-4285-8B7D-A08E35C37398}" type="presParOf" srcId="{093F1EC5-0A17-48C3-9FBC-380D24ABC343}" destId="{E66D8FEC-26CD-4A68-9DE2-29EE51070F93}" srcOrd="3" destOrd="0" presId="urn:microsoft.com/office/officeart/2005/8/layout/default"/>
    <dgm:cxn modelId="{F73E2B3F-A3F9-4480-9A1E-DDD1066FDBAE}" type="presParOf" srcId="{093F1EC5-0A17-48C3-9FBC-380D24ABC343}" destId="{08CAB938-646A-4C7C-BE18-950E24BAB1B4}" srcOrd="4" destOrd="0" presId="urn:microsoft.com/office/officeart/2005/8/layout/default"/>
    <dgm:cxn modelId="{68AFE8B6-96C3-47B2-BB19-EAA542D7CCB3}" type="presParOf" srcId="{093F1EC5-0A17-48C3-9FBC-380D24ABC343}" destId="{375CB7BA-6183-4B1D-972A-1007E5CFDA08}" srcOrd="5" destOrd="0" presId="urn:microsoft.com/office/officeart/2005/8/layout/default"/>
    <dgm:cxn modelId="{F6195413-7CA4-4317-AD07-94A5611DA801}" type="presParOf" srcId="{093F1EC5-0A17-48C3-9FBC-380D24ABC343}" destId="{BF4877B6-E3A5-446F-9182-2A84659A3668}" srcOrd="6" destOrd="0" presId="urn:microsoft.com/office/officeart/2005/8/layout/default"/>
    <dgm:cxn modelId="{5C01AF17-98D5-4D14-ACF3-6AEA1324B65C}" type="presParOf" srcId="{093F1EC5-0A17-48C3-9FBC-380D24ABC343}" destId="{3795C178-A3C5-42C4-BB5D-4D3926178854}" srcOrd="7" destOrd="0" presId="urn:microsoft.com/office/officeart/2005/8/layout/default"/>
    <dgm:cxn modelId="{C5C601C8-AE10-405E-BB2D-8574710893D6}" type="presParOf" srcId="{093F1EC5-0A17-48C3-9FBC-380D24ABC343}" destId="{88024AB4-CFE7-4F69-878E-0427661498C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CFDC3AA-6CD6-4959-9B24-888B723FED9C}" type="doc">
      <dgm:prSet loTypeId="urn:microsoft.com/office/officeart/2005/8/layout/vProcess5" loCatId="process" qsTypeId="urn:microsoft.com/office/officeart/2005/8/quickstyle/simple4" qsCatId="simple" csTypeId="urn:microsoft.com/office/officeart/2005/8/colors/accent1_2" csCatId="accent1" phldr="1"/>
      <dgm:spPr/>
    </dgm:pt>
    <dgm:pt modelId="{1000B823-8DC9-4F06-AA48-6D7683D96E71}">
      <dgm:prSet phldrT="[Κείμενο]" phldr="0"/>
      <dgm:spPr/>
      <dgm:t>
        <a:bodyPr/>
        <a:lstStyle/>
        <a:p>
          <a:pPr algn="l"/>
          <a:r>
            <a:rPr lang="el-GR">
              <a:latin typeface="Century Gothic" panose="020B0502020202020204"/>
            </a:rPr>
            <a:t>Η υποχρεωτική ή προαιρετική αναγραφή του θρησκεύματος στου απολυτήριους τίτλους συνιστά παραβίαση του αρ.13 του Συντάγματος και των διατάξεων των άρθρων 9 και 14 της ΕΣΔΑ. </a:t>
          </a:r>
          <a:r>
            <a:rPr lang="el-GR" err="1">
              <a:latin typeface="Century Gothic" panose="020B0502020202020204"/>
            </a:rPr>
            <a:t>Επομένως,δεν</a:t>
          </a:r>
          <a:r>
            <a:rPr lang="el-GR">
              <a:latin typeface="Century Gothic" panose="020B0502020202020204"/>
            </a:rPr>
            <a:t> πληροί τις </a:t>
          </a:r>
          <a:r>
            <a:rPr lang="el-GR" err="1">
              <a:latin typeface="Century Gothic" panose="020B0502020202020204"/>
            </a:rPr>
            <a:t>προυποθέσεις</a:t>
          </a:r>
          <a:r>
            <a:rPr lang="el-GR">
              <a:latin typeface="Century Gothic" panose="020B0502020202020204"/>
            </a:rPr>
            <a:t> των αρ.4 παρ.1 </a:t>
          </a:r>
          <a:r>
            <a:rPr lang="el-GR" err="1">
              <a:latin typeface="Century Gothic" panose="020B0502020202020204"/>
            </a:rPr>
            <a:t>περ.α</a:t>
          </a:r>
          <a:r>
            <a:rPr lang="el-GR">
              <a:latin typeface="Century Gothic" panose="020B0502020202020204"/>
            </a:rPr>
            <a:t> &amp; β του ν. 2472/1997 και του 5 παρ.1 περ. Α &amp; β και αρ.9 παρ. 1 του Γενικού Κανονισμού 2016/679, περί νόμιμης επεξεργασίας των προσωπικών δεδομένων, </a:t>
          </a:r>
          <a:endParaRPr lang="el-GR"/>
        </a:p>
      </dgm:t>
    </dgm:pt>
    <dgm:pt modelId="{92241181-24E2-4699-AAE3-BBE13FD61250}" type="parTrans" cxnId="{39CCBA4C-F380-4289-AED1-98B39AAEEBF8}">
      <dgm:prSet/>
      <dgm:spPr/>
    </dgm:pt>
    <dgm:pt modelId="{6BA400C1-2284-427E-A9FF-97EEBF36BCA5}" type="sibTrans" cxnId="{39CCBA4C-F380-4289-AED1-98B39AAEEBF8}">
      <dgm:prSet/>
      <dgm:spPr/>
    </dgm:pt>
    <dgm:pt modelId="{3D6E240A-7648-47B6-9310-4CBCC0C90D58}">
      <dgm:prSet phldr="0"/>
      <dgm:spPr/>
      <dgm:t>
        <a:bodyPr/>
        <a:lstStyle/>
        <a:p>
          <a:pPr rtl="0"/>
          <a:r>
            <a:rPr lang="el-GR">
              <a:latin typeface="Century Gothic" panose="020B0502020202020204"/>
            </a:rPr>
            <a:t>Βάσει των αρ.2 του ν.2472/1997 «Προστασία του ατόμου από την επεξεργασία δεδομένων προσωπικού χαρακτήρα» και τον αρ.4 περ.1 &amp; 2 του Γενικού Κανονισμού 2016/679, οι θρησκευτικές πεποιθήσεις κάθε ατόμου αποτελούν ευαίσθητο προσωπικό δεδομένο.</a:t>
          </a:r>
          <a:endParaRPr lang="en-US">
            <a:latin typeface="Century Gothic" panose="020B0502020202020204"/>
          </a:endParaRPr>
        </a:p>
      </dgm:t>
    </dgm:pt>
    <dgm:pt modelId="{67838944-41D5-469A-9364-471FBFFFE488}" type="parTrans" cxnId="{8B81F837-3F46-46F9-AA3C-513489B162E5}">
      <dgm:prSet/>
      <dgm:spPr/>
    </dgm:pt>
    <dgm:pt modelId="{9B6CCD7D-D320-47EC-AD6F-7A826BF1F2E1}" type="sibTrans" cxnId="{8B81F837-3F46-46F9-AA3C-513489B162E5}">
      <dgm:prSet/>
      <dgm:spPr/>
      <dgm:t>
        <a:bodyPr/>
        <a:lstStyle/>
        <a:p>
          <a:endParaRPr lang="en-US"/>
        </a:p>
        <a:p>
          <a:endParaRPr lang="el-GR"/>
        </a:p>
      </dgm:t>
    </dgm:pt>
    <dgm:pt modelId="{47217300-E45F-4ADF-AEF7-9FD9C720F81A}">
      <dgm:prSet phldr="0"/>
      <dgm:spPr/>
      <dgm:t>
        <a:bodyPr/>
        <a:lstStyle/>
        <a:p>
          <a:pPr algn="l"/>
          <a:r>
            <a:rPr lang="el-GR">
              <a:latin typeface="Century Gothic" panose="020B0502020202020204"/>
            </a:rPr>
            <a:t>Άρα, η αναγραφή του θρησκεύματος στους απολυτήριους τίτλους συνιστά παραβίαση των άνωθεν.</a:t>
          </a:r>
          <a:endParaRPr lang="en-US">
            <a:latin typeface="Century Gothic" panose="020B0502020202020204"/>
          </a:endParaRPr>
        </a:p>
      </dgm:t>
    </dgm:pt>
    <dgm:pt modelId="{C8D57BEF-BE5C-4EAD-8673-6F844EC893C7}" type="parTrans" cxnId="{03ACEF77-E4C5-4A10-8A94-B18236B832DD}">
      <dgm:prSet/>
      <dgm:spPr/>
    </dgm:pt>
    <dgm:pt modelId="{F7AD1689-F405-40B9-ACF8-390A33BD8A81}" type="sibTrans" cxnId="{03ACEF77-E4C5-4A10-8A94-B18236B832DD}">
      <dgm:prSet/>
      <dgm:spPr/>
      <dgm:t>
        <a:bodyPr/>
        <a:lstStyle/>
        <a:p>
          <a:endParaRPr lang="en-US"/>
        </a:p>
        <a:p>
          <a:endParaRPr lang="el-GR"/>
        </a:p>
      </dgm:t>
    </dgm:pt>
    <dgm:pt modelId="{653BD417-905E-41A1-9B6C-83D9D309D016}" type="pres">
      <dgm:prSet presAssocID="{ACFDC3AA-6CD6-4959-9B24-888B723FED9C}" presName="outerComposite" presStyleCnt="0">
        <dgm:presLayoutVars>
          <dgm:chMax val="5"/>
          <dgm:dir/>
          <dgm:resizeHandles val="exact"/>
        </dgm:presLayoutVars>
      </dgm:prSet>
      <dgm:spPr/>
    </dgm:pt>
    <dgm:pt modelId="{889BF344-25B9-4CDF-936E-9BE5FBFBFDA3}" type="pres">
      <dgm:prSet presAssocID="{ACFDC3AA-6CD6-4959-9B24-888B723FED9C}" presName="dummyMaxCanvas" presStyleCnt="0">
        <dgm:presLayoutVars/>
      </dgm:prSet>
      <dgm:spPr/>
    </dgm:pt>
    <dgm:pt modelId="{EB8847B1-0215-4C6A-B328-0640E41DB0F9}" type="pres">
      <dgm:prSet presAssocID="{ACFDC3AA-6CD6-4959-9B24-888B723FED9C}" presName="ThreeNodes_1" presStyleLbl="node1" presStyleIdx="0" presStyleCnt="3">
        <dgm:presLayoutVars>
          <dgm:bulletEnabled val="1"/>
        </dgm:presLayoutVars>
      </dgm:prSet>
      <dgm:spPr/>
    </dgm:pt>
    <dgm:pt modelId="{764CB769-A181-4BFB-BCF8-5260BAFCE921}" type="pres">
      <dgm:prSet presAssocID="{ACFDC3AA-6CD6-4959-9B24-888B723FED9C}" presName="ThreeNodes_2" presStyleLbl="node1" presStyleIdx="1" presStyleCnt="3">
        <dgm:presLayoutVars>
          <dgm:bulletEnabled val="1"/>
        </dgm:presLayoutVars>
      </dgm:prSet>
      <dgm:spPr/>
    </dgm:pt>
    <dgm:pt modelId="{57229E59-974C-43F6-B273-77E67EEEC6F6}" type="pres">
      <dgm:prSet presAssocID="{ACFDC3AA-6CD6-4959-9B24-888B723FED9C}" presName="ThreeNodes_3" presStyleLbl="node1" presStyleIdx="2" presStyleCnt="3">
        <dgm:presLayoutVars>
          <dgm:bulletEnabled val="1"/>
        </dgm:presLayoutVars>
      </dgm:prSet>
      <dgm:spPr/>
    </dgm:pt>
    <dgm:pt modelId="{CAAE4E85-3A97-4CAF-97C7-3505B9595BBD}" type="pres">
      <dgm:prSet presAssocID="{ACFDC3AA-6CD6-4959-9B24-888B723FED9C}" presName="ThreeConn_1-2" presStyleLbl="fgAccFollowNode1" presStyleIdx="0" presStyleCnt="2">
        <dgm:presLayoutVars>
          <dgm:bulletEnabled val="1"/>
        </dgm:presLayoutVars>
      </dgm:prSet>
      <dgm:spPr/>
    </dgm:pt>
    <dgm:pt modelId="{0065ED8A-C530-4A10-8F30-A51F48098CC4}" type="pres">
      <dgm:prSet presAssocID="{ACFDC3AA-6CD6-4959-9B24-888B723FED9C}" presName="ThreeConn_2-3" presStyleLbl="fgAccFollowNode1" presStyleIdx="1" presStyleCnt="2">
        <dgm:presLayoutVars>
          <dgm:bulletEnabled val="1"/>
        </dgm:presLayoutVars>
      </dgm:prSet>
      <dgm:spPr/>
    </dgm:pt>
    <dgm:pt modelId="{27EBA57A-FF8A-441B-ACC3-D1A54A3A35D1}" type="pres">
      <dgm:prSet presAssocID="{ACFDC3AA-6CD6-4959-9B24-888B723FED9C}" presName="ThreeNodes_1_text" presStyleLbl="node1" presStyleIdx="2" presStyleCnt="3">
        <dgm:presLayoutVars>
          <dgm:bulletEnabled val="1"/>
        </dgm:presLayoutVars>
      </dgm:prSet>
      <dgm:spPr/>
    </dgm:pt>
    <dgm:pt modelId="{04433904-E888-4D62-B623-DDA26D5C6A74}" type="pres">
      <dgm:prSet presAssocID="{ACFDC3AA-6CD6-4959-9B24-888B723FED9C}" presName="ThreeNodes_2_text" presStyleLbl="node1" presStyleIdx="2" presStyleCnt="3">
        <dgm:presLayoutVars>
          <dgm:bulletEnabled val="1"/>
        </dgm:presLayoutVars>
      </dgm:prSet>
      <dgm:spPr/>
    </dgm:pt>
    <dgm:pt modelId="{5FF40A1B-2C3E-411F-B78D-48279A344DE8}" type="pres">
      <dgm:prSet presAssocID="{ACFDC3AA-6CD6-4959-9B24-888B723FED9C}" presName="ThreeNodes_3_text" presStyleLbl="node1" presStyleIdx="2" presStyleCnt="3">
        <dgm:presLayoutVars>
          <dgm:bulletEnabled val="1"/>
        </dgm:presLayoutVars>
      </dgm:prSet>
      <dgm:spPr/>
    </dgm:pt>
  </dgm:ptLst>
  <dgm:cxnLst>
    <dgm:cxn modelId="{87E6AB05-E5F9-4558-A7E7-B799B8EAB04E}" type="presOf" srcId="{ACFDC3AA-6CD6-4959-9B24-888B723FED9C}" destId="{653BD417-905E-41A1-9B6C-83D9D309D016}" srcOrd="0" destOrd="0" presId="urn:microsoft.com/office/officeart/2005/8/layout/vProcess5"/>
    <dgm:cxn modelId="{14D26A14-6BF0-4514-A013-F1999E3A0E2B}" type="presOf" srcId="{47217300-E45F-4ADF-AEF7-9FD9C720F81A}" destId="{764CB769-A181-4BFB-BCF8-5260BAFCE921}" srcOrd="0" destOrd="0" presId="urn:microsoft.com/office/officeart/2005/8/layout/vProcess5"/>
    <dgm:cxn modelId="{8B81F837-3F46-46F9-AA3C-513489B162E5}" srcId="{ACFDC3AA-6CD6-4959-9B24-888B723FED9C}" destId="{3D6E240A-7648-47B6-9310-4CBCC0C90D58}" srcOrd="0" destOrd="0" parTransId="{67838944-41D5-469A-9364-471FBFFFE488}" sibTransId="{9B6CCD7D-D320-47EC-AD6F-7A826BF1F2E1}"/>
    <dgm:cxn modelId="{39CCBA4C-F380-4289-AED1-98B39AAEEBF8}" srcId="{ACFDC3AA-6CD6-4959-9B24-888B723FED9C}" destId="{1000B823-8DC9-4F06-AA48-6D7683D96E71}" srcOrd="2" destOrd="0" parTransId="{92241181-24E2-4699-AAE3-BBE13FD61250}" sibTransId="{6BA400C1-2284-427E-A9FF-97EEBF36BCA5}"/>
    <dgm:cxn modelId="{5FA5DD60-D61A-40F2-91CC-620DFD57764F}" type="presOf" srcId="{3D6E240A-7648-47B6-9310-4CBCC0C90D58}" destId="{27EBA57A-FF8A-441B-ACC3-D1A54A3A35D1}" srcOrd="1" destOrd="0" presId="urn:microsoft.com/office/officeart/2005/8/layout/vProcess5"/>
    <dgm:cxn modelId="{03ACEF77-E4C5-4A10-8A94-B18236B832DD}" srcId="{ACFDC3AA-6CD6-4959-9B24-888B723FED9C}" destId="{47217300-E45F-4ADF-AEF7-9FD9C720F81A}" srcOrd="1" destOrd="0" parTransId="{C8D57BEF-BE5C-4EAD-8673-6F844EC893C7}" sibTransId="{F7AD1689-F405-40B9-ACF8-390A33BD8A81}"/>
    <dgm:cxn modelId="{648FD18F-246B-44C1-9776-C32D90B4E3FF}" type="presOf" srcId="{9B6CCD7D-D320-47EC-AD6F-7A826BF1F2E1}" destId="{CAAE4E85-3A97-4CAF-97C7-3505B9595BBD}" srcOrd="0" destOrd="0" presId="urn:microsoft.com/office/officeart/2005/8/layout/vProcess5"/>
    <dgm:cxn modelId="{60483F92-2DB7-4799-BC09-8E78445A0892}" type="presOf" srcId="{F7AD1689-F405-40B9-ACF8-390A33BD8A81}" destId="{0065ED8A-C530-4A10-8F30-A51F48098CC4}" srcOrd="0" destOrd="0" presId="urn:microsoft.com/office/officeart/2005/8/layout/vProcess5"/>
    <dgm:cxn modelId="{DCEC5693-2553-4EC5-8772-40CF4A82624F}" type="presOf" srcId="{1000B823-8DC9-4F06-AA48-6D7683D96E71}" destId="{57229E59-974C-43F6-B273-77E67EEEC6F6}" srcOrd="0" destOrd="0" presId="urn:microsoft.com/office/officeart/2005/8/layout/vProcess5"/>
    <dgm:cxn modelId="{C48192CD-2397-4F03-B3C4-807FEA4DA75A}" type="presOf" srcId="{1000B823-8DC9-4F06-AA48-6D7683D96E71}" destId="{5FF40A1B-2C3E-411F-B78D-48279A344DE8}" srcOrd="1" destOrd="0" presId="urn:microsoft.com/office/officeart/2005/8/layout/vProcess5"/>
    <dgm:cxn modelId="{FD1565CE-99A1-4E10-B8EF-E3F3DB6334E6}" type="presOf" srcId="{47217300-E45F-4ADF-AEF7-9FD9C720F81A}" destId="{04433904-E888-4D62-B623-DDA26D5C6A74}" srcOrd="1" destOrd="0" presId="urn:microsoft.com/office/officeart/2005/8/layout/vProcess5"/>
    <dgm:cxn modelId="{526F2CF1-A83F-4AAC-BB30-8701A6D85AC0}" type="presOf" srcId="{3D6E240A-7648-47B6-9310-4CBCC0C90D58}" destId="{EB8847B1-0215-4C6A-B328-0640E41DB0F9}" srcOrd="0" destOrd="0" presId="urn:microsoft.com/office/officeart/2005/8/layout/vProcess5"/>
    <dgm:cxn modelId="{F637F775-BDB0-49AC-B604-B774559260E4}" type="presParOf" srcId="{653BD417-905E-41A1-9B6C-83D9D309D016}" destId="{889BF344-25B9-4CDF-936E-9BE5FBFBFDA3}" srcOrd="0" destOrd="0" presId="urn:microsoft.com/office/officeart/2005/8/layout/vProcess5"/>
    <dgm:cxn modelId="{F6795806-0E77-4626-9531-48D6CDCF0EE2}" type="presParOf" srcId="{653BD417-905E-41A1-9B6C-83D9D309D016}" destId="{EB8847B1-0215-4C6A-B328-0640E41DB0F9}" srcOrd="1" destOrd="0" presId="urn:microsoft.com/office/officeart/2005/8/layout/vProcess5"/>
    <dgm:cxn modelId="{CE08FA10-B654-4D00-A38D-6E1F59BF8231}" type="presParOf" srcId="{653BD417-905E-41A1-9B6C-83D9D309D016}" destId="{764CB769-A181-4BFB-BCF8-5260BAFCE921}" srcOrd="2" destOrd="0" presId="urn:microsoft.com/office/officeart/2005/8/layout/vProcess5"/>
    <dgm:cxn modelId="{CCD16FC0-7B67-4791-8235-9C07D14D3EAB}" type="presParOf" srcId="{653BD417-905E-41A1-9B6C-83D9D309D016}" destId="{57229E59-974C-43F6-B273-77E67EEEC6F6}" srcOrd="3" destOrd="0" presId="urn:microsoft.com/office/officeart/2005/8/layout/vProcess5"/>
    <dgm:cxn modelId="{B68633F5-0C04-4F2E-969D-040871CDDD6E}" type="presParOf" srcId="{653BD417-905E-41A1-9B6C-83D9D309D016}" destId="{CAAE4E85-3A97-4CAF-97C7-3505B9595BBD}" srcOrd="4" destOrd="0" presId="urn:microsoft.com/office/officeart/2005/8/layout/vProcess5"/>
    <dgm:cxn modelId="{67C87B0E-DFA3-46B0-BFE7-F0E417A96150}" type="presParOf" srcId="{653BD417-905E-41A1-9B6C-83D9D309D016}" destId="{0065ED8A-C530-4A10-8F30-A51F48098CC4}" srcOrd="5" destOrd="0" presId="urn:microsoft.com/office/officeart/2005/8/layout/vProcess5"/>
    <dgm:cxn modelId="{75120E5B-FD19-4A6E-86E0-7971310805E1}" type="presParOf" srcId="{653BD417-905E-41A1-9B6C-83D9D309D016}" destId="{27EBA57A-FF8A-441B-ACC3-D1A54A3A35D1}" srcOrd="6" destOrd="0" presId="urn:microsoft.com/office/officeart/2005/8/layout/vProcess5"/>
    <dgm:cxn modelId="{65913B31-D8F9-4B64-B909-F53A2F82FD30}" type="presParOf" srcId="{653BD417-905E-41A1-9B6C-83D9D309D016}" destId="{04433904-E888-4D62-B623-DDA26D5C6A74}" srcOrd="7" destOrd="0" presId="urn:microsoft.com/office/officeart/2005/8/layout/vProcess5"/>
    <dgm:cxn modelId="{B23ED2C5-B762-43CC-B10F-4F4B0D4D10B1}" type="presParOf" srcId="{653BD417-905E-41A1-9B6C-83D9D309D016}" destId="{5FF40A1B-2C3E-411F-B78D-48279A344DE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284FE3-4C10-4639-924C-9538B5E67A8E}"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D6418CF1-BCA6-49AA-B0B9-F584885823C5}">
      <dgm:prSet phldr="0"/>
      <dgm:spPr/>
      <dgm:t>
        <a:bodyPr/>
        <a:lstStyle/>
        <a:p>
          <a:pPr algn="l" rtl="0"/>
          <a:r>
            <a:rPr lang="en-US" b="1" dirty="0" err="1">
              <a:latin typeface="Century Gothic" panose="020B0502020202020204"/>
            </a:rPr>
            <a:t>Περίοδος</a:t>
          </a:r>
          <a:r>
            <a:rPr lang="en-US" b="1" dirty="0"/>
            <a:t> Σαμα</a:t>
          </a:r>
          <a:r>
            <a:rPr lang="en-US" b="1" dirty="0" err="1"/>
            <a:t>ρά</a:t>
          </a:r>
          <a:r>
            <a:rPr lang="en-US" b="1" dirty="0">
              <a:latin typeface="Century Gothic" panose="020B0502020202020204"/>
            </a:rPr>
            <a:t>:</a:t>
          </a:r>
          <a:r>
            <a:rPr lang="en-US" dirty="0"/>
            <a:t> </a:t>
          </a:r>
          <a:r>
            <a:rPr lang="en-US" dirty="0">
              <a:latin typeface="Century Gothic" panose="020B0502020202020204"/>
            </a:rPr>
            <a:t> </a:t>
          </a:r>
          <a:r>
            <a:rPr lang="en-US" dirty="0" err="1"/>
            <a:t>γι</a:t>
          </a:r>
          <a:r>
            <a:rPr lang="en-US" dirty="0"/>
            <a:t>α να α</a:t>
          </a:r>
          <a:r>
            <a:rPr lang="en-US" dirty="0" err="1"/>
            <a:t>ντ</a:t>
          </a:r>
          <a:r>
            <a:rPr lang="en-US" dirty="0"/>
            <a:t>απ</a:t>
          </a:r>
          <a:r>
            <a:rPr lang="en-US" dirty="0" err="1"/>
            <a:t>οκριθεί</a:t>
          </a:r>
          <a:r>
            <a:rPr lang="en-US" dirty="0"/>
            <a:t> </a:t>
          </a:r>
          <a:r>
            <a:rPr lang="en-US" dirty="0" err="1"/>
            <a:t>στον</a:t>
          </a:r>
          <a:r>
            <a:rPr lang="en-US" dirty="0"/>
            <a:t> π</a:t>
          </a:r>
          <a:r>
            <a:rPr lang="en-US" dirty="0" err="1"/>
            <a:t>ολυ</a:t>
          </a:r>
          <a:r>
            <a:rPr lang="en-US" dirty="0"/>
            <a:t>π</a:t>
          </a:r>
          <a:r>
            <a:rPr lang="en-US" dirty="0" err="1"/>
            <a:t>ολιτισμικό</a:t>
          </a:r>
          <a:r>
            <a:rPr lang="en-US" dirty="0"/>
            <a:t> χαρα</a:t>
          </a:r>
          <a:r>
            <a:rPr lang="en-US" dirty="0" err="1"/>
            <a:t>κτήρ</a:t>
          </a:r>
          <a:r>
            <a:rPr lang="en-US" dirty="0"/>
            <a:t>α </a:t>
          </a:r>
          <a:r>
            <a:rPr lang="en-US" dirty="0" err="1"/>
            <a:t>της</a:t>
          </a:r>
          <a:r>
            <a:rPr lang="en-US" dirty="0"/>
            <a:t> </a:t>
          </a:r>
          <a:r>
            <a:rPr lang="en-US" dirty="0" err="1"/>
            <a:t>κοινωνί</a:t>
          </a:r>
          <a:r>
            <a:rPr lang="en-US" dirty="0"/>
            <a:t>ας.</a:t>
          </a:r>
          <a:endParaRPr lang="en-US" dirty="0">
            <a:latin typeface="Century Gothic" panose="020B0502020202020204"/>
          </a:endParaRPr>
        </a:p>
      </dgm:t>
    </dgm:pt>
    <dgm:pt modelId="{15959437-DBA3-4B68-804A-28143B3704B7}" type="parTrans" cxnId="{BFE232B0-43E6-4BB3-9C07-274A7B1ACDB3}">
      <dgm:prSet/>
      <dgm:spPr/>
    </dgm:pt>
    <dgm:pt modelId="{2CB47D4B-93C2-4088-A2DA-5272FABB8F8C}" type="sibTrans" cxnId="{BFE232B0-43E6-4BB3-9C07-274A7B1ACDB3}">
      <dgm:prSet/>
      <dgm:spPr/>
    </dgm:pt>
    <dgm:pt modelId="{A0FC2372-652B-4781-91C0-70EAF20883FA}">
      <dgm:prSet phldr="0"/>
      <dgm:spPr/>
      <dgm:t>
        <a:bodyPr/>
        <a:lstStyle/>
        <a:p>
          <a:pPr algn="l"/>
          <a:r>
            <a:rPr lang="en-US" b="1" dirty="0"/>
            <a:t>Οδηγός Εκπαιδευτικού (2014):</a:t>
          </a:r>
          <a:r>
            <a:rPr lang="en-US" dirty="0"/>
            <a:t> Στάδιο προετοιμασίας των αναλυτικών προγραμμάτων.</a:t>
          </a:r>
        </a:p>
      </dgm:t>
    </dgm:pt>
    <dgm:pt modelId="{52ABF1CF-D5C5-4E96-92A9-140A7CD59DF5}" type="parTrans" cxnId="{7847DD8C-84B8-40AD-B74B-F6C140518767}">
      <dgm:prSet/>
      <dgm:spPr/>
    </dgm:pt>
    <dgm:pt modelId="{62DF2998-02FB-4291-89D3-23BB53AE3E75}" type="sibTrans" cxnId="{7847DD8C-84B8-40AD-B74B-F6C140518767}">
      <dgm:prSet/>
      <dgm:spPr/>
    </dgm:pt>
    <dgm:pt modelId="{DEED4BFB-A48C-4D06-9904-ADAC2E12ABF5}">
      <dgm:prSet phldr="0"/>
      <dgm:spPr/>
      <dgm:t>
        <a:bodyPr/>
        <a:lstStyle/>
        <a:p>
          <a:pPr algn="l"/>
          <a:r>
            <a:rPr lang="en-US" b="1" dirty="0"/>
            <a:t>Πολιτική διάσταση:</a:t>
          </a:r>
          <a:r>
            <a:rPr lang="en-US" dirty="0"/>
            <a:t> Η αναμόρφωση σχετίζεται με τη σχέση Κράτους-Εκκλησίας και τη συζήτηση για τον διαχωρισμό τους μέσω συνταγματικής αναθεώρησης.</a:t>
          </a:r>
        </a:p>
      </dgm:t>
    </dgm:pt>
    <dgm:pt modelId="{FA4F9A64-79D6-4609-9637-8755559B66D4}" type="parTrans" cxnId="{D7EECE4F-7696-4242-B76E-3BAA45B1C2A7}">
      <dgm:prSet/>
      <dgm:spPr/>
    </dgm:pt>
    <dgm:pt modelId="{ED4DF72F-C929-4CF3-B302-BEE5469D0C30}" type="sibTrans" cxnId="{D7EECE4F-7696-4242-B76E-3BAA45B1C2A7}">
      <dgm:prSet/>
      <dgm:spPr/>
    </dgm:pt>
    <dgm:pt modelId="{FB8F2925-8EF1-4FBB-82AE-41B542722A90}" type="pres">
      <dgm:prSet presAssocID="{A7284FE3-4C10-4639-924C-9538B5E67A8E}" presName="cycle" presStyleCnt="0">
        <dgm:presLayoutVars>
          <dgm:dir/>
          <dgm:resizeHandles val="exact"/>
        </dgm:presLayoutVars>
      </dgm:prSet>
      <dgm:spPr/>
    </dgm:pt>
    <dgm:pt modelId="{63B8CB12-4DBC-4E84-BE4D-4586A1A25FAF}" type="pres">
      <dgm:prSet presAssocID="{D6418CF1-BCA6-49AA-B0B9-F584885823C5}" presName="dummy" presStyleCnt="0"/>
      <dgm:spPr/>
    </dgm:pt>
    <dgm:pt modelId="{2F5B62E3-4552-437E-A058-AB38847AA7D5}" type="pres">
      <dgm:prSet presAssocID="{D6418CF1-BCA6-49AA-B0B9-F584885823C5}" presName="node" presStyleLbl="revTx" presStyleIdx="0" presStyleCnt="3">
        <dgm:presLayoutVars>
          <dgm:bulletEnabled val="1"/>
        </dgm:presLayoutVars>
      </dgm:prSet>
      <dgm:spPr/>
    </dgm:pt>
    <dgm:pt modelId="{1DD98BAB-5F57-4105-8560-EADAF093F2BE}" type="pres">
      <dgm:prSet presAssocID="{2CB47D4B-93C2-4088-A2DA-5272FABB8F8C}" presName="sibTrans" presStyleLbl="node1" presStyleIdx="0" presStyleCnt="3"/>
      <dgm:spPr/>
    </dgm:pt>
    <dgm:pt modelId="{A684656F-C571-4930-A143-EE2415705530}" type="pres">
      <dgm:prSet presAssocID="{A0FC2372-652B-4781-91C0-70EAF20883FA}" presName="dummy" presStyleCnt="0"/>
      <dgm:spPr/>
    </dgm:pt>
    <dgm:pt modelId="{257364C3-DF94-4947-86BE-507B6BF2AC88}" type="pres">
      <dgm:prSet presAssocID="{A0FC2372-652B-4781-91C0-70EAF20883FA}" presName="node" presStyleLbl="revTx" presStyleIdx="1" presStyleCnt="3">
        <dgm:presLayoutVars>
          <dgm:bulletEnabled val="1"/>
        </dgm:presLayoutVars>
      </dgm:prSet>
      <dgm:spPr/>
    </dgm:pt>
    <dgm:pt modelId="{D2AA1A3A-0E1D-4B2A-900B-A2EBDA2832ED}" type="pres">
      <dgm:prSet presAssocID="{62DF2998-02FB-4291-89D3-23BB53AE3E75}" presName="sibTrans" presStyleLbl="node1" presStyleIdx="1" presStyleCnt="3"/>
      <dgm:spPr/>
    </dgm:pt>
    <dgm:pt modelId="{EBE8791C-3026-4247-8C3B-AC83FC06F01F}" type="pres">
      <dgm:prSet presAssocID="{DEED4BFB-A48C-4D06-9904-ADAC2E12ABF5}" presName="dummy" presStyleCnt="0"/>
      <dgm:spPr/>
    </dgm:pt>
    <dgm:pt modelId="{A06EB338-FEE4-4742-B677-93CE7E525F23}" type="pres">
      <dgm:prSet presAssocID="{DEED4BFB-A48C-4D06-9904-ADAC2E12ABF5}" presName="node" presStyleLbl="revTx" presStyleIdx="2" presStyleCnt="3">
        <dgm:presLayoutVars>
          <dgm:bulletEnabled val="1"/>
        </dgm:presLayoutVars>
      </dgm:prSet>
      <dgm:spPr/>
    </dgm:pt>
    <dgm:pt modelId="{45C18B48-BB58-4763-BE9A-D193AED2EDA3}" type="pres">
      <dgm:prSet presAssocID="{ED4DF72F-C929-4CF3-B302-BEE5469D0C30}" presName="sibTrans" presStyleLbl="node1" presStyleIdx="2" presStyleCnt="3"/>
      <dgm:spPr/>
    </dgm:pt>
  </dgm:ptLst>
  <dgm:cxnLst>
    <dgm:cxn modelId="{8E204921-9A20-42EC-BE5B-38D6709C8790}" type="presOf" srcId="{62DF2998-02FB-4291-89D3-23BB53AE3E75}" destId="{D2AA1A3A-0E1D-4B2A-900B-A2EBDA2832ED}" srcOrd="0" destOrd="0" presId="urn:microsoft.com/office/officeart/2005/8/layout/cycle1"/>
    <dgm:cxn modelId="{92C0C53F-1BE6-4E2F-BFB9-6299F67D68C3}" type="presOf" srcId="{ED4DF72F-C929-4CF3-B302-BEE5469D0C30}" destId="{45C18B48-BB58-4763-BE9A-D193AED2EDA3}" srcOrd="0" destOrd="0" presId="urn:microsoft.com/office/officeart/2005/8/layout/cycle1"/>
    <dgm:cxn modelId="{D7EECE4F-7696-4242-B76E-3BAA45B1C2A7}" srcId="{A7284FE3-4C10-4639-924C-9538B5E67A8E}" destId="{DEED4BFB-A48C-4D06-9904-ADAC2E12ABF5}" srcOrd="2" destOrd="0" parTransId="{FA4F9A64-79D6-4609-9637-8755559B66D4}" sibTransId="{ED4DF72F-C929-4CF3-B302-BEE5469D0C30}"/>
    <dgm:cxn modelId="{99847458-59CB-4F2F-B725-BB3DD9309D13}" type="presOf" srcId="{D6418CF1-BCA6-49AA-B0B9-F584885823C5}" destId="{2F5B62E3-4552-437E-A058-AB38847AA7D5}" srcOrd="0" destOrd="0" presId="urn:microsoft.com/office/officeart/2005/8/layout/cycle1"/>
    <dgm:cxn modelId="{DC011964-515D-4359-9FA3-C1038F31DBFB}" type="presOf" srcId="{A0FC2372-652B-4781-91C0-70EAF20883FA}" destId="{257364C3-DF94-4947-86BE-507B6BF2AC88}" srcOrd="0" destOrd="0" presId="urn:microsoft.com/office/officeart/2005/8/layout/cycle1"/>
    <dgm:cxn modelId="{D01BCB7A-9775-4786-BB1D-31A85FD0A87D}" type="presOf" srcId="{2CB47D4B-93C2-4088-A2DA-5272FABB8F8C}" destId="{1DD98BAB-5F57-4105-8560-EADAF093F2BE}" srcOrd="0" destOrd="0" presId="urn:microsoft.com/office/officeart/2005/8/layout/cycle1"/>
    <dgm:cxn modelId="{7847DD8C-84B8-40AD-B74B-F6C140518767}" srcId="{A7284FE3-4C10-4639-924C-9538B5E67A8E}" destId="{A0FC2372-652B-4781-91C0-70EAF20883FA}" srcOrd="1" destOrd="0" parTransId="{52ABF1CF-D5C5-4E96-92A9-140A7CD59DF5}" sibTransId="{62DF2998-02FB-4291-89D3-23BB53AE3E75}"/>
    <dgm:cxn modelId="{BFE232B0-43E6-4BB3-9C07-274A7B1ACDB3}" srcId="{A7284FE3-4C10-4639-924C-9538B5E67A8E}" destId="{D6418CF1-BCA6-49AA-B0B9-F584885823C5}" srcOrd="0" destOrd="0" parTransId="{15959437-DBA3-4B68-804A-28143B3704B7}" sibTransId="{2CB47D4B-93C2-4088-A2DA-5272FABB8F8C}"/>
    <dgm:cxn modelId="{0170D7CD-C10E-4746-8AA2-9BD07F7BBDCE}" type="presOf" srcId="{A7284FE3-4C10-4639-924C-9538B5E67A8E}" destId="{FB8F2925-8EF1-4FBB-82AE-41B542722A90}" srcOrd="0" destOrd="0" presId="urn:microsoft.com/office/officeart/2005/8/layout/cycle1"/>
    <dgm:cxn modelId="{82EB99E0-C784-422C-9794-708204B1F960}" type="presOf" srcId="{DEED4BFB-A48C-4D06-9904-ADAC2E12ABF5}" destId="{A06EB338-FEE4-4742-B677-93CE7E525F23}" srcOrd="0" destOrd="0" presId="urn:microsoft.com/office/officeart/2005/8/layout/cycle1"/>
    <dgm:cxn modelId="{A3279C76-BA3B-4D48-9CA3-6210A74A596F}" type="presParOf" srcId="{FB8F2925-8EF1-4FBB-82AE-41B542722A90}" destId="{63B8CB12-4DBC-4E84-BE4D-4586A1A25FAF}" srcOrd="0" destOrd="0" presId="urn:microsoft.com/office/officeart/2005/8/layout/cycle1"/>
    <dgm:cxn modelId="{E1FC9ADA-7D48-44E0-A4D1-A18E30FCBC1D}" type="presParOf" srcId="{FB8F2925-8EF1-4FBB-82AE-41B542722A90}" destId="{2F5B62E3-4552-437E-A058-AB38847AA7D5}" srcOrd="1" destOrd="0" presId="urn:microsoft.com/office/officeart/2005/8/layout/cycle1"/>
    <dgm:cxn modelId="{AA43EF40-97FF-4B17-8B96-23B5A6D92A73}" type="presParOf" srcId="{FB8F2925-8EF1-4FBB-82AE-41B542722A90}" destId="{1DD98BAB-5F57-4105-8560-EADAF093F2BE}" srcOrd="2" destOrd="0" presId="urn:microsoft.com/office/officeart/2005/8/layout/cycle1"/>
    <dgm:cxn modelId="{C9371601-ECDC-4273-83A9-4B84883BE99B}" type="presParOf" srcId="{FB8F2925-8EF1-4FBB-82AE-41B542722A90}" destId="{A684656F-C571-4930-A143-EE2415705530}" srcOrd="3" destOrd="0" presId="urn:microsoft.com/office/officeart/2005/8/layout/cycle1"/>
    <dgm:cxn modelId="{48C6BE64-5ADE-4E3C-972C-ACA15131A85D}" type="presParOf" srcId="{FB8F2925-8EF1-4FBB-82AE-41B542722A90}" destId="{257364C3-DF94-4947-86BE-507B6BF2AC88}" srcOrd="4" destOrd="0" presId="urn:microsoft.com/office/officeart/2005/8/layout/cycle1"/>
    <dgm:cxn modelId="{213B967F-64D9-4C57-B356-10646FADDC46}" type="presParOf" srcId="{FB8F2925-8EF1-4FBB-82AE-41B542722A90}" destId="{D2AA1A3A-0E1D-4B2A-900B-A2EBDA2832ED}" srcOrd="5" destOrd="0" presId="urn:microsoft.com/office/officeart/2005/8/layout/cycle1"/>
    <dgm:cxn modelId="{8AC4FAEC-4F86-4E64-B235-2B3E7F65FF93}" type="presParOf" srcId="{FB8F2925-8EF1-4FBB-82AE-41B542722A90}" destId="{EBE8791C-3026-4247-8C3B-AC83FC06F01F}" srcOrd="6" destOrd="0" presId="urn:microsoft.com/office/officeart/2005/8/layout/cycle1"/>
    <dgm:cxn modelId="{7E210AAE-3FCC-4C04-BD85-E9821876A218}" type="presParOf" srcId="{FB8F2925-8EF1-4FBB-82AE-41B542722A90}" destId="{A06EB338-FEE4-4742-B677-93CE7E525F23}" srcOrd="7" destOrd="0" presId="urn:microsoft.com/office/officeart/2005/8/layout/cycle1"/>
    <dgm:cxn modelId="{5F84D43E-3F24-403A-B3F4-36275F05C561}" type="presParOf" srcId="{FB8F2925-8EF1-4FBB-82AE-41B542722A90}" destId="{45C18B48-BB58-4763-BE9A-D193AED2EDA3}" srcOrd="8"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857B83-C21F-47D0-BF2F-1EFC6C0EFCAC}"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0C3B7D06-D63A-4F3F-9A22-5C9E97BEF3F9}">
      <dgm:prSet/>
      <dgm:spPr/>
      <dgm:t>
        <a:bodyPr/>
        <a:lstStyle/>
        <a:p>
          <a:pPr rtl="0"/>
          <a:r>
            <a:rPr lang="en-US" b="1" dirty="0">
              <a:latin typeface="Century Gothic" panose="020B0502020202020204"/>
            </a:rPr>
            <a:t>2015</a:t>
          </a:r>
          <a:r>
            <a:rPr lang="en-US" b="1" dirty="0"/>
            <a:t> - </a:t>
          </a:r>
          <a:r>
            <a:rPr lang="en-US" b="1" dirty="0" err="1"/>
            <a:t>Κυ</a:t>
          </a:r>
          <a:r>
            <a:rPr lang="en-US" b="1" dirty="0"/>
            <a:t>β</a:t>
          </a:r>
          <a:r>
            <a:rPr lang="en-US" b="1" dirty="0" err="1"/>
            <a:t>έρνηση</a:t>
          </a:r>
          <a:r>
            <a:rPr lang="en-US" b="1" dirty="0"/>
            <a:t> ΣΥΡΙΖΑ-ΑΝΕΛ και </a:t>
          </a:r>
          <a:r>
            <a:rPr lang="en-US" b="1" dirty="0" err="1"/>
            <a:t>Νίκος</a:t>
          </a:r>
          <a:r>
            <a:rPr lang="en-US" b="1" dirty="0"/>
            <a:t> </a:t>
          </a:r>
          <a:r>
            <a:rPr lang="en-US" b="1" dirty="0" err="1"/>
            <a:t>Φίλης</a:t>
          </a:r>
          <a:r>
            <a:rPr lang="en-US" b="0" dirty="0"/>
            <a:t>: </a:t>
          </a:r>
          <a:r>
            <a:rPr lang="en-US" dirty="0" err="1"/>
            <a:t>Αρχή</a:t>
          </a:r>
          <a:r>
            <a:rPr lang="en-US" dirty="0"/>
            <a:t> </a:t>
          </a:r>
          <a:r>
            <a:rPr lang="en-US" dirty="0" err="1"/>
            <a:t>των</a:t>
          </a:r>
          <a:r>
            <a:rPr lang="en-US" dirty="0"/>
            <a:t> </a:t>
          </a:r>
          <a:r>
            <a:rPr lang="en-US" dirty="0" err="1"/>
            <a:t>μετ</a:t>
          </a:r>
          <a:r>
            <a:rPr lang="en-US" dirty="0"/>
            <a:t>α</a:t>
          </a:r>
          <a:r>
            <a:rPr lang="en-US" dirty="0" err="1"/>
            <a:t>ρρυθμίσεων</a:t>
          </a:r>
          <a:r>
            <a:rPr lang="en-US" dirty="0"/>
            <a:t> </a:t>
          </a:r>
          <a:r>
            <a:rPr lang="en-US" dirty="0" err="1"/>
            <a:t>γι</a:t>
          </a:r>
          <a:r>
            <a:rPr lang="en-US" dirty="0"/>
            <a:t>α </a:t>
          </a:r>
          <a:r>
            <a:rPr lang="en-US" dirty="0" err="1"/>
            <a:t>τον</a:t>
          </a:r>
          <a:r>
            <a:rPr lang="en-US" dirty="0"/>
            <a:t> </a:t>
          </a:r>
          <a:r>
            <a:rPr lang="en-US" dirty="0" err="1"/>
            <a:t>εκσυγχρονισμό</a:t>
          </a:r>
          <a:r>
            <a:rPr lang="en-US" dirty="0"/>
            <a:t> </a:t>
          </a:r>
          <a:r>
            <a:rPr lang="en-US" dirty="0" err="1"/>
            <a:t>του</a:t>
          </a:r>
          <a:r>
            <a:rPr lang="en-US" dirty="0"/>
            <a:t> μα</a:t>
          </a:r>
          <a:r>
            <a:rPr lang="en-US" dirty="0" err="1"/>
            <a:t>θήμ</a:t>
          </a:r>
          <a:r>
            <a:rPr lang="en-US" dirty="0"/>
            <a:t>α</a:t>
          </a:r>
          <a:r>
            <a:rPr lang="en-US" dirty="0" err="1"/>
            <a:t>τος</a:t>
          </a:r>
          <a:r>
            <a:rPr lang="en-US" dirty="0"/>
            <a:t>.</a:t>
          </a:r>
        </a:p>
      </dgm:t>
    </dgm:pt>
    <dgm:pt modelId="{749F9E1D-EDD3-426E-9A5A-97EAC6AF888C}" type="parTrans" cxnId="{A79CD6BB-851D-4CE8-BB35-0BCC5D53D63C}">
      <dgm:prSet/>
      <dgm:spPr/>
      <dgm:t>
        <a:bodyPr/>
        <a:lstStyle/>
        <a:p>
          <a:endParaRPr lang="en-US"/>
        </a:p>
      </dgm:t>
    </dgm:pt>
    <dgm:pt modelId="{FE43BBC8-2156-4DBD-9ED6-A6A404E83491}" type="sibTrans" cxnId="{A79CD6BB-851D-4CE8-BB35-0BCC5D53D63C}">
      <dgm:prSet/>
      <dgm:spPr/>
      <dgm:t>
        <a:bodyPr/>
        <a:lstStyle/>
        <a:p>
          <a:endParaRPr lang="en-US"/>
        </a:p>
      </dgm:t>
    </dgm:pt>
    <dgm:pt modelId="{413CE118-861B-4142-9AD4-8B0908846A3D}">
      <dgm:prSet/>
      <dgm:spPr/>
      <dgm:t>
        <a:bodyPr/>
        <a:lstStyle/>
        <a:p>
          <a:pPr rtl="0"/>
          <a:r>
            <a:rPr lang="en-US" b="1" dirty="0" err="1"/>
            <a:t>Στόχοι</a:t>
          </a:r>
          <a:r>
            <a:rPr lang="en-US" dirty="0"/>
            <a:t>: Κα</a:t>
          </a:r>
          <a:r>
            <a:rPr lang="en-US" dirty="0" err="1"/>
            <a:t>λλιέργει</a:t>
          </a:r>
          <a:r>
            <a:rPr lang="en-US" dirty="0"/>
            <a:t>α </a:t>
          </a:r>
          <a:r>
            <a:rPr lang="en-US" dirty="0" err="1"/>
            <a:t>θρησκευτικής</a:t>
          </a:r>
          <a:r>
            <a:rPr lang="en-US" dirty="0"/>
            <a:t> </a:t>
          </a:r>
          <a:r>
            <a:rPr lang="en-US" dirty="0" err="1"/>
            <a:t>ελευθερί</a:t>
          </a:r>
          <a:r>
            <a:rPr lang="en-US" dirty="0"/>
            <a:t>ας, α</a:t>
          </a:r>
          <a:r>
            <a:rPr lang="en-US" dirty="0" err="1"/>
            <a:t>λληλοκ</a:t>
          </a:r>
          <a:r>
            <a:rPr lang="en-US" dirty="0"/>
            <a:t>ατα</a:t>
          </a:r>
          <a:r>
            <a:rPr lang="en-US" dirty="0" err="1"/>
            <a:t>νόησης</a:t>
          </a:r>
          <a:r>
            <a:rPr lang="en-US" dirty="0"/>
            <a:t> και </a:t>
          </a:r>
          <a:r>
            <a:rPr lang="en-US" dirty="0" err="1"/>
            <a:t>ειρηνικής</a:t>
          </a:r>
          <a:r>
            <a:rPr lang="en-US" dirty="0"/>
            <a:t> </a:t>
          </a:r>
          <a:r>
            <a:rPr lang="en-US" dirty="0" err="1"/>
            <a:t>συνύ</a:t>
          </a:r>
          <a:r>
            <a:rPr lang="en-US" dirty="0"/>
            <a:t>πα</a:t>
          </a:r>
          <a:r>
            <a:rPr lang="en-US" dirty="0" err="1"/>
            <a:t>ρξης</a:t>
          </a:r>
        </a:p>
      </dgm:t>
    </dgm:pt>
    <dgm:pt modelId="{AC9D11F1-B196-472D-BEC4-7F512BB26D18}" type="parTrans" cxnId="{A15104A7-D60D-4556-B161-DEDD9F01D675}">
      <dgm:prSet/>
      <dgm:spPr/>
      <dgm:t>
        <a:bodyPr/>
        <a:lstStyle/>
        <a:p>
          <a:endParaRPr lang="en-US"/>
        </a:p>
      </dgm:t>
    </dgm:pt>
    <dgm:pt modelId="{6724B2E8-6661-4666-816B-CE24CB09ADE4}" type="sibTrans" cxnId="{A15104A7-D60D-4556-B161-DEDD9F01D675}">
      <dgm:prSet/>
      <dgm:spPr/>
      <dgm:t>
        <a:bodyPr/>
        <a:lstStyle/>
        <a:p>
          <a:endParaRPr lang="en-US"/>
        </a:p>
      </dgm:t>
    </dgm:pt>
    <dgm:pt modelId="{37DD26F5-15B3-427B-9BEF-31EBA163DB32}">
      <dgm:prSet phldr="0"/>
      <dgm:spPr/>
      <dgm:t>
        <a:bodyPr/>
        <a:lstStyle/>
        <a:p>
          <a:pPr rtl="0"/>
          <a:r>
            <a:rPr lang="en-US" b="0" dirty="0">
              <a:solidFill>
                <a:srgbClr val="444444"/>
              </a:solidFill>
              <a:latin typeface="Calibri"/>
              <a:cs typeface="Calibri"/>
            </a:rPr>
            <a:t>Απ</a:t>
          </a:r>
          <a:r>
            <a:rPr lang="en-US" b="0" dirty="0" err="1">
              <a:solidFill>
                <a:srgbClr val="444444"/>
              </a:solidFill>
              <a:latin typeface="Calibri"/>
              <a:cs typeface="Calibri"/>
            </a:rPr>
            <a:t>όφ</a:t>
          </a:r>
          <a:r>
            <a:rPr lang="en-US" b="0" dirty="0">
              <a:solidFill>
                <a:srgbClr val="444444"/>
              </a:solidFill>
              <a:latin typeface="Calibri"/>
              <a:cs typeface="Calibri"/>
            </a:rPr>
            <a:t>α</a:t>
          </a:r>
          <a:r>
            <a:rPr lang="en-US" b="0" dirty="0" err="1">
              <a:solidFill>
                <a:srgbClr val="444444"/>
              </a:solidFill>
              <a:latin typeface="Calibri"/>
              <a:cs typeface="Calibri"/>
            </a:rPr>
            <a:t>ση</a:t>
          </a:r>
          <a:r>
            <a:rPr lang="en-US" b="0" dirty="0">
              <a:solidFill>
                <a:srgbClr val="444444"/>
              </a:solidFill>
              <a:latin typeface="Calibri"/>
              <a:cs typeface="Calibri"/>
            </a:rPr>
            <a:t> 143575/</a:t>
          </a:r>
          <a:r>
            <a:rPr lang="en-US" b="1" dirty="0">
              <a:latin typeface="Century Gothic"/>
              <a:cs typeface="Calibri"/>
            </a:rPr>
            <a:t>Δ2/07/09/2016 </a:t>
          </a:r>
          <a:r>
            <a:rPr lang="en-US" b="0" dirty="0">
              <a:latin typeface="Century Gothic" panose="020B0502020202020204"/>
            </a:rPr>
            <a:t> </a:t>
          </a:r>
          <a:r>
            <a:rPr lang="en-US" b="0" dirty="0">
              <a:solidFill>
                <a:srgbClr val="444444"/>
              </a:solidFill>
              <a:latin typeface="Century Gothic"/>
              <a:cs typeface="Calibri"/>
            </a:rPr>
            <a:t>                 </a:t>
          </a:r>
          <a:endParaRPr lang="en-US" b="0" dirty="0">
            <a:solidFill>
              <a:srgbClr val="444444"/>
            </a:solidFill>
            <a:latin typeface="Calibri"/>
            <a:cs typeface="Calibri"/>
          </a:endParaRPr>
        </a:p>
      </dgm:t>
    </dgm:pt>
    <dgm:pt modelId="{4FAAA70B-C2EC-4E30-A2B5-7CF5CCC888CE}" type="parTrans" cxnId="{E3245AD0-A125-4C36-B723-E00AC59AF7B8}">
      <dgm:prSet/>
      <dgm:spPr/>
    </dgm:pt>
    <dgm:pt modelId="{07B5B602-2DC0-486A-A944-E107164620B0}" type="sibTrans" cxnId="{E3245AD0-A125-4C36-B723-E00AC59AF7B8}">
      <dgm:prSet/>
      <dgm:spPr/>
      <dgm:t>
        <a:bodyPr/>
        <a:lstStyle/>
        <a:p>
          <a:endParaRPr lang="en-US"/>
        </a:p>
      </dgm:t>
    </dgm:pt>
    <dgm:pt modelId="{4C72E818-A393-43B3-B66C-573093B2EF79}">
      <dgm:prSet phldr="0"/>
      <dgm:spPr/>
      <dgm:t>
        <a:bodyPr/>
        <a:lstStyle/>
        <a:p>
          <a:pPr rtl="0"/>
          <a:r>
            <a:rPr lang="en-US" dirty="0">
              <a:latin typeface="Century Gothic" panose="020B0502020202020204"/>
            </a:rPr>
            <a:t> </a:t>
          </a:r>
          <a:r>
            <a:rPr lang="en-US" dirty="0" err="1">
              <a:latin typeface="Century Gothic" panose="020B0502020202020204"/>
            </a:rPr>
            <a:t>Θρησκειολογική</a:t>
          </a:r>
          <a:r>
            <a:rPr lang="en-US" dirty="0">
              <a:latin typeface="Century Gothic" panose="020B0502020202020204"/>
            </a:rPr>
            <a:t> </a:t>
          </a:r>
          <a:r>
            <a:rPr lang="en-US" dirty="0" err="1">
              <a:latin typeface="Century Gothic" panose="020B0502020202020204"/>
            </a:rPr>
            <a:t>Προσέγγιση</a:t>
          </a:r>
          <a:endParaRPr lang="en-US" dirty="0"/>
        </a:p>
      </dgm:t>
    </dgm:pt>
    <dgm:pt modelId="{6141AE2E-47EB-45FD-A2F8-59AE136AE66C}" type="parTrans" cxnId="{A217D60E-09C4-487B-AD74-63C52A12C1F3}">
      <dgm:prSet/>
      <dgm:spPr/>
    </dgm:pt>
    <dgm:pt modelId="{BE2F555E-99FF-44A6-8DC0-A20C2FD5E5C7}" type="sibTrans" cxnId="{A217D60E-09C4-487B-AD74-63C52A12C1F3}">
      <dgm:prSet/>
      <dgm:spPr/>
    </dgm:pt>
    <dgm:pt modelId="{D501EA7D-FD60-4136-8732-C665C1652E18}">
      <dgm:prSet phldr="0"/>
      <dgm:spPr/>
      <dgm:t>
        <a:bodyPr/>
        <a:lstStyle/>
        <a:p>
          <a:pPr rtl="0"/>
          <a:r>
            <a:rPr lang="en-US" b="0" dirty="0"/>
            <a:t>Διατήρηση της Ορθόδοξης Χριστιανικής παράδοσης.</a:t>
          </a:r>
          <a:endParaRPr lang="en-US" b="0" dirty="0">
            <a:latin typeface="Century Gothic" panose="020B0502020202020204"/>
          </a:endParaRPr>
        </a:p>
      </dgm:t>
    </dgm:pt>
    <dgm:pt modelId="{54027381-D149-48BB-8514-DADC2A3BB12C}" type="parTrans" cxnId="{5FA8998E-A08B-4724-8D54-FA4BABCA4607}">
      <dgm:prSet/>
      <dgm:spPr/>
    </dgm:pt>
    <dgm:pt modelId="{C6C3FFAF-1CFB-4DDB-9BB8-CEF0DF9B39BA}" type="sibTrans" cxnId="{5FA8998E-A08B-4724-8D54-FA4BABCA4607}">
      <dgm:prSet/>
      <dgm:spPr/>
      <dgm:t>
        <a:bodyPr/>
        <a:lstStyle/>
        <a:p>
          <a:endParaRPr lang="en-US"/>
        </a:p>
      </dgm:t>
    </dgm:pt>
    <dgm:pt modelId="{8D1A1F64-8628-4718-8478-2628458EF034}">
      <dgm:prSet phldr="0"/>
      <dgm:spPr/>
      <dgm:t>
        <a:bodyPr/>
        <a:lstStyle/>
        <a:p>
          <a:pPr rtl="0"/>
          <a:r>
            <a:rPr lang="en-US" b="0" dirty="0"/>
            <a:t>Υλικό για άλλες θρησκευτικές παραδόσεις</a:t>
          </a:r>
          <a:endParaRPr lang="en-US" b="0" dirty="0">
            <a:latin typeface="Century Gothic" panose="020B0502020202020204"/>
          </a:endParaRPr>
        </a:p>
      </dgm:t>
    </dgm:pt>
    <dgm:pt modelId="{3E81EEFF-CBA9-436B-91BF-EEB9A5636674}" type="parTrans" cxnId="{4F51DC7E-A274-4702-B3FA-53F50A73A479}">
      <dgm:prSet/>
      <dgm:spPr/>
    </dgm:pt>
    <dgm:pt modelId="{F97285A4-2D58-4FE5-A09D-3C83FC2D7703}" type="sibTrans" cxnId="{4F51DC7E-A274-4702-B3FA-53F50A73A479}">
      <dgm:prSet/>
      <dgm:spPr/>
      <dgm:t>
        <a:bodyPr/>
        <a:lstStyle/>
        <a:p>
          <a:endParaRPr lang="en-US"/>
        </a:p>
      </dgm:t>
    </dgm:pt>
    <dgm:pt modelId="{9F569D8E-EAEF-48D3-B957-F237DC9F410F}" type="pres">
      <dgm:prSet presAssocID="{B6857B83-C21F-47D0-BF2F-1EFC6C0EFCAC}" presName="outerComposite" presStyleCnt="0">
        <dgm:presLayoutVars>
          <dgm:chMax val="5"/>
          <dgm:dir/>
          <dgm:resizeHandles val="exact"/>
        </dgm:presLayoutVars>
      </dgm:prSet>
      <dgm:spPr/>
    </dgm:pt>
    <dgm:pt modelId="{619B2E90-0746-4B03-A0DB-C9B5F90CE7DA}" type="pres">
      <dgm:prSet presAssocID="{B6857B83-C21F-47D0-BF2F-1EFC6C0EFCAC}" presName="dummyMaxCanvas" presStyleCnt="0">
        <dgm:presLayoutVars/>
      </dgm:prSet>
      <dgm:spPr/>
    </dgm:pt>
    <dgm:pt modelId="{968A1089-71F6-48B6-A936-ABAE78D70E2E}" type="pres">
      <dgm:prSet presAssocID="{B6857B83-C21F-47D0-BF2F-1EFC6C0EFCAC}" presName="ThreeNodes_1" presStyleLbl="node1" presStyleIdx="0" presStyleCnt="3">
        <dgm:presLayoutVars>
          <dgm:bulletEnabled val="1"/>
        </dgm:presLayoutVars>
      </dgm:prSet>
      <dgm:spPr/>
    </dgm:pt>
    <dgm:pt modelId="{3B544D95-4A1A-451B-8450-B90BBCE2E4B3}" type="pres">
      <dgm:prSet presAssocID="{B6857B83-C21F-47D0-BF2F-1EFC6C0EFCAC}" presName="ThreeNodes_2" presStyleLbl="node1" presStyleIdx="1" presStyleCnt="3">
        <dgm:presLayoutVars>
          <dgm:bulletEnabled val="1"/>
        </dgm:presLayoutVars>
      </dgm:prSet>
      <dgm:spPr/>
    </dgm:pt>
    <dgm:pt modelId="{B51BE0FC-FBF7-4435-8272-9635A9B257B9}" type="pres">
      <dgm:prSet presAssocID="{B6857B83-C21F-47D0-BF2F-1EFC6C0EFCAC}" presName="ThreeNodes_3" presStyleLbl="node1" presStyleIdx="2" presStyleCnt="3">
        <dgm:presLayoutVars>
          <dgm:bulletEnabled val="1"/>
        </dgm:presLayoutVars>
      </dgm:prSet>
      <dgm:spPr/>
    </dgm:pt>
    <dgm:pt modelId="{A9B8338B-39F9-4D89-8A37-1C849BF4BD75}" type="pres">
      <dgm:prSet presAssocID="{B6857B83-C21F-47D0-BF2F-1EFC6C0EFCAC}" presName="ThreeConn_1-2" presStyleLbl="fgAccFollowNode1" presStyleIdx="0" presStyleCnt="2">
        <dgm:presLayoutVars>
          <dgm:bulletEnabled val="1"/>
        </dgm:presLayoutVars>
      </dgm:prSet>
      <dgm:spPr/>
    </dgm:pt>
    <dgm:pt modelId="{A6974304-7E00-40CD-8E28-80A07711499A}" type="pres">
      <dgm:prSet presAssocID="{B6857B83-C21F-47D0-BF2F-1EFC6C0EFCAC}" presName="ThreeConn_2-3" presStyleLbl="fgAccFollowNode1" presStyleIdx="1" presStyleCnt="2">
        <dgm:presLayoutVars>
          <dgm:bulletEnabled val="1"/>
        </dgm:presLayoutVars>
      </dgm:prSet>
      <dgm:spPr/>
    </dgm:pt>
    <dgm:pt modelId="{30920AE6-094C-4DC1-A9D7-3602FFC62138}" type="pres">
      <dgm:prSet presAssocID="{B6857B83-C21F-47D0-BF2F-1EFC6C0EFCAC}" presName="ThreeNodes_1_text" presStyleLbl="node1" presStyleIdx="2" presStyleCnt="3">
        <dgm:presLayoutVars>
          <dgm:bulletEnabled val="1"/>
        </dgm:presLayoutVars>
      </dgm:prSet>
      <dgm:spPr/>
    </dgm:pt>
    <dgm:pt modelId="{415E0077-D219-4764-B606-A32DC4B6C99A}" type="pres">
      <dgm:prSet presAssocID="{B6857B83-C21F-47D0-BF2F-1EFC6C0EFCAC}" presName="ThreeNodes_2_text" presStyleLbl="node1" presStyleIdx="2" presStyleCnt="3">
        <dgm:presLayoutVars>
          <dgm:bulletEnabled val="1"/>
        </dgm:presLayoutVars>
      </dgm:prSet>
      <dgm:spPr/>
    </dgm:pt>
    <dgm:pt modelId="{C6C35F37-BB60-4C8D-A42D-CDDBEECEA892}" type="pres">
      <dgm:prSet presAssocID="{B6857B83-C21F-47D0-BF2F-1EFC6C0EFCAC}" presName="ThreeNodes_3_text" presStyleLbl="node1" presStyleIdx="2" presStyleCnt="3">
        <dgm:presLayoutVars>
          <dgm:bulletEnabled val="1"/>
        </dgm:presLayoutVars>
      </dgm:prSet>
      <dgm:spPr/>
    </dgm:pt>
  </dgm:ptLst>
  <dgm:cxnLst>
    <dgm:cxn modelId="{1ED49D00-176A-4372-B4BF-DE585855370E}" type="presOf" srcId="{D501EA7D-FD60-4136-8732-C665C1652E18}" destId="{415E0077-D219-4764-B606-A32DC4B6C99A}" srcOrd="1" destOrd="2" presId="urn:microsoft.com/office/officeart/2005/8/layout/vProcess5"/>
    <dgm:cxn modelId="{CA0E4303-73EA-452E-9F6A-14387E436A79}" type="presOf" srcId="{37DD26F5-15B3-427B-9BEF-31EBA163DB32}" destId="{415E0077-D219-4764-B606-A32DC4B6C99A}" srcOrd="1" destOrd="0" presId="urn:microsoft.com/office/officeart/2005/8/layout/vProcess5"/>
    <dgm:cxn modelId="{BA588D04-092E-423F-A492-A833CDB2CA72}" type="presOf" srcId="{413CE118-861B-4142-9AD4-8B0908846A3D}" destId="{C6C35F37-BB60-4C8D-A42D-CDDBEECEA892}" srcOrd="1" destOrd="0" presId="urn:microsoft.com/office/officeart/2005/8/layout/vProcess5"/>
    <dgm:cxn modelId="{40E8B505-E8F2-4039-87AC-1CDC05C08569}" type="presOf" srcId="{4C72E818-A393-43B3-B66C-573093B2EF79}" destId="{415E0077-D219-4764-B606-A32DC4B6C99A}" srcOrd="1" destOrd="1" presId="urn:microsoft.com/office/officeart/2005/8/layout/vProcess5"/>
    <dgm:cxn modelId="{A217D60E-09C4-487B-AD74-63C52A12C1F3}" srcId="{37DD26F5-15B3-427B-9BEF-31EBA163DB32}" destId="{4C72E818-A393-43B3-B66C-573093B2EF79}" srcOrd="0" destOrd="0" parTransId="{6141AE2E-47EB-45FD-A2F8-59AE136AE66C}" sibTransId="{BE2F555E-99FF-44A6-8DC0-A20C2FD5E5C7}"/>
    <dgm:cxn modelId="{416A4829-7415-4EDC-AA8A-3DAA6A5A88ED}" type="presOf" srcId="{37DD26F5-15B3-427B-9BEF-31EBA163DB32}" destId="{3B544D95-4A1A-451B-8450-B90BBCE2E4B3}" srcOrd="0" destOrd="0" presId="urn:microsoft.com/office/officeart/2005/8/layout/vProcess5"/>
    <dgm:cxn modelId="{8816D243-D71F-4B56-BE60-5D446062325D}" type="presOf" srcId="{413CE118-861B-4142-9AD4-8B0908846A3D}" destId="{B51BE0FC-FBF7-4435-8272-9635A9B257B9}" srcOrd="0" destOrd="0" presId="urn:microsoft.com/office/officeart/2005/8/layout/vProcess5"/>
    <dgm:cxn modelId="{75F46F65-12C2-4121-8B7D-4FB79A717248}" type="presOf" srcId="{07B5B602-2DC0-486A-A944-E107164620B0}" destId="{A6974304-7E00-40CD-8E28-80A07711499A}" srcOrd="0" destOrd="0" presId="urn:microsoft.com/office/officeart/2005/8/layout/vProcess5"/>
    <dgm:cxn modelId="{46FE3B67-D569-474F-83CD-2D12926697A2}" type="presOf" srcId="{D501EA7D-FD60-4136-8732-C665C1652E18}" destId="{3B544D95-4A1A-451B-8450-B90BBCE2E4B3}" srcOrd="0" destOrd="2" presId="urn:microsoft.com/office/officeart/2005/8/layout/vProcess5"/>
    <dgm:cxn modelId="{4F51DC7E-A274-4702-B3FA-53F50A73A479}" srcId="{37DD26F5-15B3-427B-9BEF-31EBA163DB32}" destId="{8D1A1F64-8628-4718-8478-2628458EF034}" srcOrd="2" destOrd="0" parTransId="{3E81EEFF-CBA9-436B-91BF-EEB9A5636674}" sibTransId="{F97285A4-2D58-4FE5-A09D-3C83FC2D7703}"/>
    <dgm:cxn modelId="{5FA8998E-A08B-4724-8D54-FA4BABCA4607}" srcId="{37DD26F5-15B3-427B-9BEF-31EBA163DB32}" destId="{D501EA7D-FD60-4136-8732-C665C1652E18}" srcOrd="1" destOrd="0" parTransId="{54027381-D149-48BB-8514-DADC2A3BB12C}" sibTransId="{C6C3FFAF-1CFB-4DDB-9BB8-CEF0DF9B39BA}"/>
    <dgm:cxn modelId="{934FC891-FE1E-4DCF-84EE-79EB57B0F1E2}" type="presOf" srcId="{0C3B7D06-D63A-4F3F-9A22-5C9E97BEF3F9}" destId="{30920AE6-094C-4DC1-A9D7-3602FFC62138}" srcOrd="1" destOrd="0" presId="urn:microsoft.com/office/officeart/2005/8/layout/vProcess5"/>
    <dgm:cxn modelId="{015BFF97-1BEC-46BB-976A-428E2C8021A9}" type="presOf" srcId="{0C3B7D06-D63A-4F3F-9A22-5C9E97BEF3F9}" destId="{968A1089-71F6-48B6-A936-ABAE78D70E2E}" srcOrd="0" destOrd="0" presId="urn:microsoft.com/office/officeart/2005/8/layout/vProcess5"/>
    <dgm:cxn modelId="{A15104A7-D60D-4556-B161-DEDD9F01D675}" srcId="{B6857B83-C21F-47D0-BF2F-1EFC6C0EFCAC}" destId="{413CE118-861B-4142-9AD4-8B0908846A3D}" srcOrd="2" destOrd="0" parTransId="{AC9D11F1-B196-472D-BEC4-7F512BB26D18}" sibTransId="{6724B2E8-6661-4666-816B-CE24CB09ADE4}"/>
    <dgm:cxn modelId="{D135F3B8-C656-46B8-AFFB-EB7CB122F626}" type="presOf" srcId="{4C72E818-A393-43B3-B66C-573093B2EF79}" destId="{3B544D95-4A1A-451B-8450-B90BBCE2E4B3}" srcOrd="0" destOrd="1" presId="urn:microsoft.com/office/officeart/2005/8/layout/vProcess5"/>
    <dgm:cxn modelId="{A79CD6BB-851D-4CE8-BB35-0BCC5D53D63C}" srcId="{B6857B83-C21F-47D0-BF2F-1EFC6C0EFCAC}" destId="{0C3B7D06-D63A-4F3F-9A22-5C9E97BEF3F9}" srcOrd="0" destOrd="0" parTransId="{749F9E1D-EDD3-426E-9A5A-97EAC6AF888C}" sibTransId="{FE43BBC8-2156-4DBD-9ED6-A6A404E83491}"/>
    <dgm:cxn modelId="{E3245AD0-A125-4C36-B723-E00AC59AF7B8}" srcId="{B6857B83-C21F-47D0-BF2F-1EFC6C0EFCAC}" destId="{37DD26F5-15B3-427B-9BEF-31EBA163DB32}" srcOrd="1" destOrd="0" parTransId="{4FAAA70B-C2EC-4E30-A2B5-7CF5CCC888CE}" sibTransId="{07B5B602-2DC0-486A-A944-E107164620B0}"/>
    <dgm:cxn modelId="{031571D4-8A47-4081-8965-DE520754E32B}" type="presOf" srcId="{B6857B83-C21F-47D0-BF2F-1EFC6C0EFCAC}" destId="{9F569D8E-EAEF-48D3-B957-F237DC9F410F}" srcOrd="0" destOrd="0" presId="urn:microsoft.com/office/officeart/2005/8/layout/vProcess5"/>
    <dgm:cxn modelId="{8C3BE1DD-9908-4C6B-BA47-B44F36188804}" type="presOf" srcId="{FE43BBC8-2156-4DBD-9ED6-A6A404E83491}" destId="{A9B8338B-39F9-4D89-8A37-1C849BF4BD75}" srcOrd="0" destOrd="0" presId="urn:microsoft.com/office/officeart/2005/8/layout/vProcess5"/>
    <dgm:cxn modelId="{7ADA9DE0-43B8-4949-AAC2-8B8F3C48AFBF}" type="presOf" srcId="{8D1A1F64-8628-4718-8478-2628458EF034}" destId="{415E0077-D219-4764-B606-A32DC4B6C99A}" srcOrd="1" destOrd="3" presId="urn:microsoft.com/office/officeart/2005/8/layout/vProcess5"/>
    <dgm:cxn modelId="{0BDA57F4-4C03-43B3-83FD-437655B378AE}" type="presOf" srcId="{8D1A1F64-8628-4718-8478-2628458EF034}" destId="{3B544D95-4A1A-451B-8450-B90BBCE2E4B3}" srcOrd="0" destOrd="3" presId="urn:microsoft.com/office/officeart/2005/8/layout/vProcess5"/>
    <dgm:cxn modelId="{DEDA270B-1FD5-4E5A-9341-EAE38821E61C}" type="presParOf" srcId="{9F569D8E-EAEF-48D3-B957-F237DC9F410F}" destId="{619B2E90-0746-4B03-A0DB-C9B5F90CE7DA}" srcOrd="0" destOrd="0" presId="urn:microsoft.com/office/officeart/2005/8/layout/vProcess5"/>
    <dgm:cxn modelId="{8778D4EE-437F-43A1-A951-95CBB7EFBB0E}" type="presParOf" srcId="{9F569D8E-EAEF-48D3-B957-F237DC9F410F}" destId="{968A1089-71F6-48B6-A936-ABAE78D70E2E}" srcOrd="1" destOrd="0" presId="urn:microsoft.com/office/officeart/2005/8/layout/vProcess5"/>
    <dgm:cxn modelId="{2E31E7F7-2346-4F9E-BE86-F4F938797F65}" type="presParOf" srcId="{9F569D8E-EAEF-48D3-B957-F237DC9F410F}" destId="{3B544D95-4A1A-451B-8450-B90BBCE2E4B3}" srcOrd="2" destOrd="0" presId="urn:microsoft.com/office/officeart/2005/8/layout/vProcess5"/>
    <dgm:cxn modelId="{6E3D3908-74B1-418A-A6F0-3AC018082949}" type="presParOf" srcId="{9F569D8E-EAEF-48D3-B957-F237DC9F410F}" destId="{B51BE0FC-FBF7-4435-8272-9635A9B257B9}" srcOrd="3" destOrd="0" presId="urn:microsoft.com/office/officeart/2005/8/layout/vProcess5"/>
    <dgm:cxn modelId="{C820E168-1997-4E61-8A89-58AA977C0984}" type="presParOf" srcId="{9F569D8E-EAEF-48D3-B957-F237DC9F410F}" destId="{A9B8338B-39F9-4D89-8A37-1C849BF4BD75}" srcOrd="4" destOrd="0" presId="urn:microsoft.com/office/officeart/2005/8/layout/vProcess5"/>
    <dgm:cxn modelId="{01CB60F9-D700-49D3-87FD-22F78A9C8BFE}" type="presParOf" srcId="{9F569D8E-EAEF-48D3-B957-F237DC9F410F}" destId="{A6974304-7E00-40CD-8E28-80A07711499A}" srcOrd="5" destOrd="0" presId="urn:microsoft.com/office/officeart/2005/8/layout/vProcess5"/>
    <dgm:cxn modelId="{AB9BD6E9-77E8-4466-8D34-85D8A6106DFF}" type="presParOf" srcId="{9F569D8E-EAEF-48D3-B957-F237DC9F410F}" destId="{30920AE6-094C-4DC1-A9D7-3602FFC62138}" srcOrd="6" destOrd="0" presId="urn:microsoft.com/office/officeart/2005/8/layout/vProcess5"/>
    <dgm:cxn modelId="{115117F7-DF64-4A18-A5A4-04F01985A1B8}" type="presParOf" srcId="{9F569D8E-EAEF-48D3-B957-F237DC9F410F}" destId="{415E0077-D219-4764-B606-A32DC4B6C99A}" srcOrd="7" destOrd="0" presId="urn:microsoft.com/office/officeart/2005/8/layout/vProcess5"/>
    <dgm:cxn modelId="{E1D444D4-4C0F-4B17-B950-9DECCA020AC6}" type="presParOf" srcId="{9F569D8E-EAEF-48D3-B957-F237DC9F410F}" destId="{C6C35F37-BB60-4C8D-A42D-CDDBEECEA892}"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D41F21-6D73-4687-AE60-C6714DBD6E2F}"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B4675A40-2882-4097-98EB-91678D58F93E}">
      <dgm:prSet/>
      <dgm:spPr/>
      <dgm:t>
        <a:bodyPr/>
        <a:lstStyle/>
        <a:p>
          <a:r>
            <a:rPr lang="en-US" b="1" i="0" dirty="0"/>
            <a:t>Υπ</a:t>
          </a:r>
          <a:r>
            <a:rPr lang="en-US" b="1" i="0" dirty="0" err="1"/>
            <a:t>ονόμευση</a:t>
          </a:r>
          <a:r>
            <a:rPr lang="en-US" b="0" i="0" dirty="0"/>
            <a:t> </a:t>
          </a:r>
          <a:r>
            <a:rPr lang="en-US" b="0" i="0" dirty="0" err="1"/>
            <a:t>της</a:t>
          </a:r>
          <a:r>
            <a:rPr lang="en-US" b="0" i="0" dirty="0"/>
            <a:t> </a:t>
          </a:r>
          <a:r>
            <a:rPr lang="en-US" b="0" i="0" dirty="0" err="1"/>
            <a:t>ορθόδοξης</a:t>
          </a:r>
          <a:r>
            <a:rPr lang="en-US" b="0" i="0" dirty="0"/>
            <a:t> τα</a:t>
          </a:r>
          <a:r>
            <a:rPr lang="en-US" b="0" i="0" dirty="0" err="1"/>
            <a:t>υτότητ</a:t>
          </a:r>
          <a:r>
            <a:rPr lang="en-US" b="0" i="0" dirty="0"/>
            <a:t>ας</a:t>
          </a:r>
          <a:endParaRPr lang="en-US" dirty="0"/>
        </a:p>
      </dgm:t>
    </dgm:pt>
    <dgm:pt modelId="{43C68DBB-1684-47D6-9113-B637EE0A04D3}" type="parTrans" cxnId="{7A228B75-A3D8-46EC-9F33-6346AEF0D09A}">
      <dgm:prSet/>
      <dgm:spPr/>
      <dgm:t>
        <a:bodyPr/>
        <a:lstStyle/>
        <a:p>
          <a:endParaRPr lang="en-US"/>
        </a:p>
      </dgm:t>
    </dgm:pt>
    <dgm:pt modelId="{F12AD449-C9A3-4A6D-806C-4091AA4A372B}" type="sibTrans" cxnId="{7A228B75-A3D8-46EC-9F33-6346AEF0D09A}">
      <dgm:prSet/>
      <dgm:spPr/>
      <dgm:t>
        <a:bodyPr/>
        <a:lstStyle/>
        <a:p>
          <a:endParaRPr lang="en-US"/>
        </a:p>
      </dgm:t>
    </dgm:pt>
    <dgm:pt modelId="{B1A41A67-0E45-49DA-BFA2-B9F9F5E79BF7}">
      <dgm:prSet/>
      <dgm:spPr/>
      <dgm:t>
        <a:bodyPr/>
        <a:lstStyle/>
        <a:p>
          <a:pPr rtl="0"/>
          <a:r>
            <a:rPr lang="en-US" b="1" i="0" dirty="0" err="1"/>
            <a:t>Ανησυχίες</a:t>
          </a:r>
          <a:r>
            <a:rPr lang="en-US" b="0" i="0" dirty="0"/>
            <a:t>: </a:t>
          </a:r>
          <a:r>
            <a:rPr lang="en-US" b="0" i="0" dirty="0" err="1"/>
            <a:t>Κίνδυνος</a:t>
          </a:r>
          <a:r>
            <a:rPr lang="en-US" b="0" i="0" dirty="0"/>
            <a:t> απ</a:t>
          </a:r>
          <a:r>
            <a:rPr lang="en-US" b="0" i="0" dirty="0" err="1"/>
            <a:t>οθρησκειο</a:t>
          </a:r>
          <a:r>
            <a:rPr lang="en-US" b="0" i="0" dirty="0"/>
            <a:t>π</a:t>
          </a:r>
          <a:r>
            <a:rPr lang="en-US" b="0" i="0" dirty="0" err="1"/>
            <a:t>οίησης</a:t>
          </a:r>
          <a:r>
            <a:rPr lang="en-US" b="0" i="0" dirty="0"/>
            <a:t> και </a:t>
          </a:r>
          <a:r>
            <a:rPr lang="en-US" b="0" i="0" dirty="0" err="1"/>
            <a:t>έλλειψη</a:t>
          </a:r>
          <a:r>
            <a:rPr lang="en-US" b="0" i="0" dirty="0"/>
            <a:t> επα</a:t>
          </a:r>
          <a:r>
            <a:rPr lang="en-US" b="0" i="0" dirty="0" err="1"/>
            <a:t>ρκούς</a:t>
          </a:r>
          <a:r>
            <a:rPr lang="en-US" b="0" i="0" dirty="0"/>
            <a:t> </a:t>
          </a:r>
          <a:r>
            <a:rPr lang="en-US" b="0" i="0" dirty="0" err="1"/>
            <a:t>δι</a:t>
          </a:r>
          <a:r>
            <a:rPr lang="en-US" b="0" i="0" dirty="0"/>
            <a:t>α</a:t>
          </a:r>
          <a:r>
            <a:rPr lang="en-US" b="0" i="0" dirty="0" err="1"/>
            <a:t>λόγου</a:t>
          </a:r>
          <a:r>
            <a:rPr lang="en-US" b="0" i="0" dirty="0"/>
            <a:t>.</a:t>
          </a:r>
          <a:r>
            <a:rPr lang="en-US" dirty="0">
              <a:solidFill>
                <a:srgbClr val="000000"/>
              </a:solidFill>
              <a:latin typeface="Century Gothic"/>
              <a:cs typeface="Calibri"/>
            </a:rPr>
            <a:t>  </a:t>
          </a:r>
          <a:r>
            <a:rPr lang="en-US" dirty="0">
              <a:solidFill>
                <a:srgbClr val="000000"/>
              </a:solidFill>
              <a:latin typeface="Calibri"/>
              <a:cs typeface="Calibri"/>
            </a:rPr>
            <a:t>Απ</a:t>
          </a:r>
          <a:r>
            <a:rPr lang="en-US" dirty="0" err="1">
              <a:solidFill>
                <a:srgbClr val="000000"/>
              </a:solidFill>
              <a:latin typeface="Calibri"/>
              <a:cs typeface="Calibri"/>
            </a:rPr>
            <a:t>οδυνάμωσης</a:t>
          </a:r>
          <a:r>
            <a:rPr lang="en-US" dirty="0">
              <a:solidFill>
                <a:srgbClr val="000000"/>
              </a:solidFill>
              <a:latin typeface="Calibri"/>
              <a:cs typeface="Calibri"/>
            </a:rPr>
            <a:t> </a:t>
          </a:r>
          <a:r>
            <a:rPr lang="en-US" dirty="0" err="1">
              <a:solidFill>
                <a:srgbClr val="000000"/>
              </a:solidFill>
              <a:latin typeface="Calibri"/>
              <a:cs typeface="Calibri"/>
            </a:rPr>
            <a:t>της</a:t>
          </a:r>
          <a:r>
            <a:rPr lang="en-US" dirty="0">
              <a:solidFill>
                <a:srgbClr val="000000"/>
              </a:solidFill>
              <a:latin typeface="Calibri"/>
              <a:cs typeface="Calibri"/>
            </a:rPr>
            <a:t> </a:t>
          </a:r>
          <a:r>
            <a:rPr lang="en-US" dirty="0" err="1">
              <a:solidFill>
                <a:srgbClr val="000000"/>
              </a:solidFill>
              <a:latin typeface="Calibri"/>
              <a:cs typeface="Calibri"/>
            </a:rPr>
            <a:t>θρησκεί</a:t>
          </a:r>
          <a:r>
            <a:rPr lang="en-US" dirty="0">
              <a:solidFill>
                <a:srgbClr val="000000"/>
              </a:solidFill>
              <a:latin typeface="Calibri"/>
              <a:cs typeface="Calibri"/>
            </a:rPr>
            <a:t>ας </a:t>
          </a:r>
          <a:r>
            <a:rPr lang="en-US" dirty="0" err="1">
              <a:solidFill>
                <a:srgbClr val="000000"/>
              </a:solidFill>
              <a:latin typeface="Calibri"/>
              <a:cs typeface="Calibri"/>
            </a:rPr>
            <a:t>ως</a:t>
          </a:r>
          <a:r>
            <a:rPr lang="en-US" dirty="0">
              <a:solidFill>
                <a:srgbClr val="000000"/>
              </a:solidFill>
              <a:latin typeface="Calibri"/>
              <a:cs typeface="Calibri"/>
            </a:rPr>
            <a:t> στοιχείου της ελληνικής δημόσιας ζωής</a:t>
          </a:r>
        </a:p>
      </dgm:t>
    </dgm:pt>
    <dgm:pt modelId="{A590D1CF-FE31-4ECA-89FB-3B751B06E1A8}" type="parTrans" cxnId="{62920D1E-3E67-43F8-8703-C926E5964578}">
      <dgm:prSet/>
      <dgm:spPr/>
      <dgm:t>
        <a:bodyPr/>
        <a:lstStyle/>
        <a:p>
          <a:endParaRPr lang="en-US"/>
        </a:p>
      </dgm:t>
    </dgm:pt>
    <dgm:pt modelId="{7D46D357-B902-408E-A5C2-8F7988369B95}" type="sibTrans" cxnId="{62920D1E-3E67-43F8-8703-C926E5964578}">
      <dgm:prSet/>
      <dgm:spPr/>
      <dgm:t>
        <a:bodyPr/>
        <a:lstStyle/>
        <a:p>
          <a:endParaRPr lang="en-US"/>
        </a:p>
      </dgm:t>
    </dgm:pt>
    <dgm:pt modelId="{58A39825-303F-4ECE-9726-1B9A3E55F0C0}">
      <dgm:prSet/>
      <dgm:spPr/>
      <dgm:t>
        <a:bodyPr/>
        <a:lstStyle/>
        <a:p>
          <a:r>
            <a:rPr lang="en-US" b="1" i="0" dirty="0" err="1"/>
            <a:t>Αν</a:t>
          </a:r>
          <a:r>
            <a:rPr lang="en-US" b="1" i="0" dirty="0"/>
            <a:t>α</a:t>
          </a:r>
          <a:r>
            <a:rPr lang="en-US" b="1" i="0" dirty="0" err="1"/>
            <a:t>φορές</a:t>
          </a:r>
          <a:r>
            <a:rPr lang="en-US" b="1" i="0" dirty="0"/>
            <a:t> </a:t>
          </a:r>
          <a:r>
            <a:rPr lang="en-US" b="1" i="0" dirty="0" err="1"/>
            <a:t>στη</a:t>
          </a:r>
          <a:r>
            <a:rPr lang="en-US" b="1" i="0" dirty="0"/>
            <a:t> </a:t>
          </a:r>
          <a:r>
            <a:rPr lang="en-US" b="1" i="0" dirty="0" err="1"/>
            <a:t>νομολογί</a:t>
          </a:r>
          <a:r>
            <a:rPr lang="en-US" b="1" i="0" dirty="0"/>
            <a:t>α</a:t>
          </a:r>
          <a:r>
            <a:rPr lang="en-US" b="0" i="0" dirty="0"/>
            <a:t>: Απα</a:t>
          </a:r>
          <a:r>
            <a:rPr lang="en-US" b="0" i="0" dirty="0" err="1"/>
            <a:t>ιτήσεις</a:t>
          </a:r>
          <a:r>
            <a:rPr lang="en-US" b="0" i="0" dirty="0"/>
            <a:t> </a:t>
          </a:r>
          <a:r>
            <a:rPr lang="en-US" b="0" i="0" dirty="0" err="1"/>
            <a:t>γι</a:t>
          </a:r>
          <a:r>
            <a:rPr lang="en-US" b="0" i="0" dirty="0"/>
            <a:t>α </a:t>
          </a:r>
          <a:r>
            <a:rPr lang="en-US" b="0" i="0" dirty="0" err="1"/>
            <a:t>σε</a:t>
          </a:r>
          <a:r>
            <a:rPr lang="en-US" b="0" i="0" dirty="0"/>
            <a:t>βα</a:t>
          </a:r>
          <a:r>
            <a:rPr lang="en-US" b="0" i="0" dirty="0" err="1"/>
            <a:t>σμό</a:t>
          </a:r>
          <a:r>
            <a:rPr lang="en-US" b="0" i="0" dirty="0"/>
            <a:t> </a:t>
          </a:r>
          <a:r>
            <a:rPr lang="en-US" b="0" i="0" dirty="0" err="1"/>
            <a:t>των</a:t>
          </a:r>
          <a:r>
            <a:rPr lang="en-US" b="0" i="0" dirty="0"/>
            <a:t> </a:t>
          </a:r>
          <a:r>
            <a:rPr lang="en-US" b="0" i="0" dirty="0" err="1"/>
            <a:t>θρησκευτικών</a:t>
          </a:r>
          <a:r>
            <a:rPr lang="en-US" b="0" i="0" dirty="0"/>
            <a:t> πεπ</a:t>
          </a:r>
          <a:r>
            <a:rPr lang="en-US" b="0" i="0" dirty="0" err="1"/>
            <a:t>οιθήσεων</a:t>
          </a:r>
          <a:r>
            <a:rPr lang="en-US" b="0" i="0" dirty="0"/>
            <a:t>.</a:t>
          </a:r>
          <a:endParaRPr lang="en-US" dirty="0"/>
        </a:p>
      </dgm:t>
    </dgm:pt>
    <dgm:pt modelId="{8FD0B492-A47C-4C21-B2FF-67D2C45D46A5}" type="parTrans" cxnId="{1D5F3CDD-45B9-4E65-8427-B5D894A62BAE}">
      <dgm:prSet/>
      <dgm:spPr/>
      <dgm:t>
        <a:bodyPr/>
        <a:lstStyle/>
        <a:p>
          <a:endParaRPr lang="en-US"/>
        </a:p>
      </dgm:t>
    </dgm:pt>
    <dgm:pt modelId="{3F26D5DD-48AF-4B81-B31D-F819E4AD735C}" type="sibTrans" cxnId="{1D5F3CDD-45B9-4E65-8427-B5D894A62BAE}">
      <dgm:prSet/>
      <dgm:spPr/>
      <dgm:t>
        <a:bodyPr/>
        <a:lstStyle/>
        <a:p>
          <a:endParaRPr lang="en-US"/>
        </a:p>
      </dgm:t>
    </dgm:pt>
    <dgm:pt modelId="{05398AEC-2AE3-4483-9BC0-BF96E0E49F8C}">
      <dgm:prSet phldr="0"/>
      <dgm:spPr/>
      <dgm:t>
        <a:bodyPr/>
        <a:lstStyle/>
        <a:p>
          <a:pPr rtl="0"/>
          <a:r>
            <a:rPr lang="en-US" b="1" dirty="0">
              <a:latin typeface="Century Gothic" panose="020B0502020202020204"/>
            </a:rPr>
            <a:t>Προστασία</a:t>
          </a:r>
          <a:r>
            <a:rPr lang="en-US" dirty="0"/>
            <a:t> </a:t>
          </a:r>
          <a:r>
            <a:rPr lang="en-US" dirty="0" err="1"/>
            <a:t>της</a:t>
          </a:r>
          <a:r>
            <a:rPr lang="en-US" dirty="0"/>
            <a:t> </a:t>
          </a:r>
          <a:r>
            <a:rPr lang="en-US" dirty="0" err="1"/>
            <a:t>ορθόδοξης</a:t>
          </a:r>
          <a:r>
            <a:rPr lang="en-US" dirty="0"/>
            <a:t> πα</a:t>
          </a:r>
          <a:r>
            <a:rPr lang="en-US" dirty="0" err="1"/>
            <a:t>ράδοσης</a:t>
          </a:r>
          <a:r>
            <a:rPr lang="en-US" dirty="0"/>
            <a:t> </a:t>
          </a:r>
          <a:r>
            <a:rPr lang="en-US" dirty="0" err="1"/>
            <a:t>στην</a:t>
          </a:r>
          <a:r>
            <a:rPr lang="en-US" dirty="0"/>
            <a:t> </a:t>
          </a:r>
          <a:r>
            <a:rPr lang="en-US" dirty="0" err="1"/>
            <a:t>εκ</a:t>
          </a:r>
          <a:r>
            <a:rPr lang="en-US" dirty="0"/>
            <a:t>πα</a:t>
          </a:r>
          <a:r>
            <a:rPr lang="en-US" dirty="0" err="1"/>
            <a:t>ίδευση</a:t>
          </a:r>
          <a:endParaRPr lang="en-US" dirty="0" err="1">
            <a:latin typeface="Century Gothic" panose="020B0502020202020204"/>
          </a:endParaRPr>
        </a:p>
      </dgm:t>
    </dgm:pt>
    <dgm:pt modelId="{0FD45C73-FDBD-486D-86AF-B026BCF9C619}" type="parTrans" cxnId="{34BBEFEC-FDC1-421D-A429-CA50E017A373}">
      <dgm:prSet/>
      <dgm:spPr/>
    </dgm:pt>
    <dgm:pt modelId="{412D9F66-DE95-4217-A154-6736DD859D3C}" type="sibTrans" cxnId="{34BBEFEC-FDC1-421D-A429-CA50E017A373}">
      <dgm:prSet/>
      <dgm:spPr/>
    </dgm:pt>
    <dgm:pt modelId="{5985943D-40F2-4C3F-A186-72A5CF9C8B1E}" type="pres">
      <dgm:prSet presAssocID="{32D41F21-6D73-4687-AE60-C6714DBD6E2F}" presName="vert0" presStyleCnt="0">
        <dgm:presLayoutVars>
          <dgm:dir/>
          <dgm:animOne val="branch"/>
          <dgm:animLvl val="lvl"/>
        </dgm:presLayoutVars>
      </dgm:prSet>
      <dgm:spPr/>
    </dgm:pt>
    <dgm:pt modelId="{60578BD3-A34B-4B62-8C3D-E4C1431FC265}" type="pres">
      <dgm:prSet presAssocID="{B4675A40-2882-4097-98EB-91678D58F93E}" presName="thickLine" presStyleLbl="alignNode1" presStyleIdx="0" presStyleCnt="4"/>
      <dgm:spPr/>
    </dgm:pt>
    <dgm:pt modelId="{D963DBB1-CCB2-4DE0-A7AE-11656432F479}" type="pres">
      <dgm:prSet presAssocID="{B4675A40-2882-4097-98EB-91678D58F93E}" presName="horz1" presStyleCnt="0"/>
      <dgm:spPr/>
    </dgm:pt>
    <dgm:pt modelId="{E05EFF94-7722-4720-B2E8-DDE495648ED0}" type="pres">
      <dgm:prSet presAssocID="{B4675A40-2882-4097-98EB-91678D58F93E}" presName="tx1" presStyleLbl="revTx" presStyleIdx="0" presStyleCnt="4"/>
      <dgm:spPr/>
    </dgm:pt>
    <dgm:pt modelId="{EA7D907F-C65E-4451-98BE-B0A3E6703E89}" type="pres">
      <dgm:prSet presAssocID="{B4675A40-2882-4097-98EB-91678D58F93E}" presName="vert1" presStyleCnt="0"/>
      <dgm:spPr/>
    </dgm:pt>
    <dgm:pt modelId="{DF5679D2-1193-4EE0-BF25-037380794C7F}" type="pres">
      <dgm:prSet presAssocID="{B1A41A67-0E45-49DA-BFA2-B9F9F5E79BF7}" presName="thickLine" presStyleLbl="alignNode1" presStyleIdx="1" presStyleCnt="4"/>
      <dgm:spPr/>
    </dgm:pt>
    <dgm:pt modelId="{BCB0CB99-21FE-416F-9C33-88CA123ECC5A}" type="pres">
      <dgm:prSet presAssocID="{B1A41A67-0E45-49DA-BFA2-B9F9F5E79BF7}" presName="horz1" presStyleCnt="0"/>
      <dgm:spPr/>
    </dgm:pt>
    <dgm:pt modelId="{BC8A7331-944C-4E5C-9C6C-9751FB680AD9}" type="pres">
      <dgm:prSet presAssocID="{B1A41A67-0E45-49DA-BFA2-B9F9F5E79BF7}" presName="tx1" presStyleLbl="revTx" presStyleIdx="1" presStyleCnt="4"/>
      <dgm:spPr/>
    </dgm:pt>
    <dgm:pt modelId="{52467A2A-ED72-4E2C-BC2F-E11F9D66A8B6}" type="pres">
      <dgm:prSet presAssocID="{B1A41A67-0E45-49DA-BFA2-B9F9F5E79BF7}" presName="vert1" presStyleCnt="0"/>
      <dgm:spPr/>
    </dgm:pt>
    <dgm:pt modelId="{895C19E5-2C98-41A2-A58F-F82FA301C95E}" type="pres">
      <dgm:prSet presAssocID="{58A39825-303F-4ECE-9726-1B9A3E55F0C0}" presName="thickLine" presStyleLbl="alignNode1" presStyleIdx="2" presStyleCnt="4"/>
      <dgm:spPr/>
    </dgm:pt>
    <dgm:pt modelId="{62F8FEB8-B5E4-42B3-BA35-34BE70A0A3F2}" type="pres">
      <dgm:prSet presAssocID="{58A39825-303F-4ECE-9726-1B9A3E55F0C0}" presName="horz1" presStyleCnt="0"/>
      <dgm:spPr/>
    </dgm:pt>
    <dgm:pt modelId="{CA209EE2-C781-4F1D-8A84-FEA7F28CC982}" type="pres">
      <dgm:prSet presAssocID="{58A39825-303F-4ECE-9726-1B9A3E55F0C0}" presName="tx1" presStyleLbl="revTx" presStyleIdx="2" presStyleCnt="4"/>
      <dgm:spPr/>
    </dgm:pt>
    <dgm:pt modelId="{A7C47052-ADFB-4C83-AFC2-E19CFFD4AF9E}" type="pres">
      <dgm:prSet presAssocID="{58A39825-303F-4ECE-9726-1B9A3E55F0C0}" presName="vert1" presStyleCnt="0"/>
      <dgm:spPr/>
    </dgm:pt>
    <dgm:pt modelId="{1C3AEE43-2F4D-4EBB-A3EA-0C12758ADBC8}" type="pres">
      <dgm:prSet presAssocID="{05398AEC-2AE3-4483-9BC0-BF96E0E49F8C}" presName="thickLine" presStyleLbl="alignNode1" presStyleIdx="3" presStyleCnt="4"/>
      <dgm:spPr/>
    </dgm:pt>
    <dgm:pt modelId="{A7DBA1FF-389F-46A1-B7E7-E9C1ADF70382}" type="pres">
      <dgm:prSet presAssocID="{05398AEC-2AE3-4483-9BC0-BF96E0E49F8C}" presName="horz1" presStyleCnt="0"/>
      <dgm:spPr/>
    </dgm:pt>
    <dgm:pt modelId="{8BC2F219-5E0D-41DB-A53C-0F636403EF51}" type="pres">
      <dgm:prSet presAssocID="{05398AEC-2AE3-4483-9BC0-BF96E0E49F8C}" presName="tx1" presStyleLbl="revTx" presStyleIdx="3" presStyleCnt="4"/>
      <dgm:spPr/>
    </dgm:pt>
    <dgm:pt modelId="{6BD3FF56-E2D6-4C94-8E3B-C69CEE130E58}" type="pres">
      <dgm:prSet presAssocID="{05398AEC-2AE3-4483-9BC0-BF96E0E49F8C}" presName="vert1" presStyleCnt="0"/>
      <dgm:spPr/>
    </dgm:pt>
  </dgm:ptLst>
  <dgm:cxnLst>
    <dgm:cxn modelId="{62920D1E-3E67-43F8-8703-C926E5964578}" srcId="{32D41F21-6D73-4687-AE60-C6714DBD6E2F}" destId="{B1A41A67-0E45-49DA-BFA2-B9F9F5E79BF7}" srcOrd="1" destOrd="0" parTransId="{A590D1CF-FE31-4ECA-89FB-3B751B06E1A8}" sibTransId="{7D46D357-B902-408E-A5C2-8F7988369B95}"/>
    <dgm:cxn modelId="{9402DF23-2284-42F2-9742-ECD5925D5116}" type="presOf" srcId="{32D41F21-6D73-4687-AE60-C6714DBD6E2F}" destId="{5985943D-40F2-4C3F-A186-72A5CF9C8B1E}" srcOrd="0" destOrd="0" presId="urn:microsoft.com/office/officeart/2008/layout/LinedList"/>
    <dgm:cxn modelId="{18DEF233-210F-46C4-819A-E0173213E14D}" type="presOf" srcId="{58A39825-303F-4ECE-9726-1B9A3E55F0C0}" destId="{CA209EE2-C781-4F1D-8A84-FEA7F28CC982}" srcOrd="0" destOrd="0" presId="urn:microsoft.com/office/officeart/2008/layout/LinedList"/>
    <dgm:cxn modelId="{7A228B75-A3D8-46EC-9F33-6346AEF0D09A}" srcId="{32D41F21-6D73-4687-AE60-C6714DBD6E2F}" destId="{B4675A40-2882-4097-98EB-91678D58F93E}" srcOrd="0" destOrd="0" parTransId="{43C68DBB-1684-47D6-9113-B637EE0A04D3}" sibTransId="{F12AD449-C9A3-4A6D-806C-4091AA4A372B}"/>
    <dgm:cxn modelId="{E67CD779-D3A7-4681-A85D-D643672561E0}" type="presOf" srcId="{B4675A40-2882-4097-98EB-91678D58F93E}" destId="{E05EFF94-7722-4720-B2E8-DDE495648ED0}" srcOrd="0" destOrd="0" presId="urn:microsoft.com/office/officeart/2008/layout/LinedList"/>
    <dgm:cxn modelId="{CF32B9BE-B174-4D42-A44F-01D1B539ACD9}" type="presOf" srcId="{B1A41A67-0E45-49DA-BFA2-B9F9F5E79BF7}" destId="{BC8A7331-944C-4E5C-9C6C-9751FB680AD9}" srcOrd="0" destOrd="0" presId="urn:microsoft.com/office/officeart/2008/layout/LinedList"/>
    <dgm:cxn modelId="{973FBFCB-93BB-4DBA-A0F9-01388655D676}" type="presOf" srcId="{05398AEC-2AE3-4483-9BC0-BF96E0E49F8C}" destId="{8BC2F219-5E0D-41DB-A53C-0F636403EF51}" srcOrd="0" destOrd="0" presId="urn:microsoft.com/office/officeart/2008/layout/LinedList"/>
    <dgm:cxn modelId="{1D5F3CDD-45B9-4E65-8427-B5D894A62BAE}" srcId="{32D41F21-6D73-4687-AE60-C6714DBD6E2F}" destId="{58A39825-303F-4ECE-9726-1B9A3E55F0C0}" srcOrd="2" destOrd="0" parTransId="{8FD0B492-A47C-4C21-B2FF-67D2C45D46A5}" sibTransId="{3F26D5DD-48AF-4B81-B31D-F819E4AD735C}"/>
    <dgm:cxn modelId="{34BBEFEC-FDC1-421D-A429-CA50E017A373}" srcId="{32D41F21-6D73-4687-AE60-C6714DBD6E2F}" destId="{05398AEC-2AE3-4483-9BC0-BF96E0E49F8C}" srcOrd="3" destOrd="0" parTransId="{0FD45C73-FDBD-486D-86AF-B026BCF9C619}" sibTransId="{412D9F66-DE95-4217-A154-6736DD859D3C}"/>
    <dgm:cxn modelId="{33CEFCCF-0C2C-4E60-8991-6B6E27200E3E}" type="presParOf" srcId="{5985943D-40F2-4C3F-A186-72A5CF9C8B1E}" destId="{60578BD3-A34B-4B62-8C3D-E4C1431FC265}" srcOrd="0" destOrd="0" presId="urn:microsoft.com/office/officeart/2008/layout/LinedList"/>
    <dgm:cxn modelId="{4D83955D-AEB9-4710-A032-356382502B35}" type="presParOf" srcId="{5985943D-40F2-4C3F-A186-72A5CF9C8B1E}" destId="{D963DBB1-CCB2-4DE0-A7AE-11656432F479}" srcOrd="1" destOrd="0" presId="urn:microsoft.com/office/officeart/2008/layout/LinedList"/>
    <dgm:cxn modelId="{2EFE5D03-B266-4817-A005-0D56C8F59F80}" type="presParOf" srcId="{D963DBB1-CCB2-4DE0-A7AE-11656432F479}" destId="{E05EFF94-7722-4720-B2E8-DDE495648ED0}" srcOrd="0" destOrd="0" presId="urn:microsoft.com/office/officeart/2008/layout/LinedList"/>
    <dgm:cxn modelId="{3DC81752-1946-4084-83D6-D7EB5770B5F4}" type="presParOf" srcId="{D963DBB1-CCB2-4DE0-A7AE-11656432F479}" destId="{EA7D907F-C65E-4451-98BE-B0A3E6703E89}" srcOrd="1" destOrd="0" presId="urn:microsoft.com/office/officeart/2008/layout/LinedList"/>
    <dgm:cxn modelId="{CA31A683-BCEE-43B7-BCBD-5B85AF3C6EBE}" type="presParOf" srcId="{5985943D-40F2-4C3F-A186-72A5CF9C8B1E}" destId="{DF5679D2-1193-4EE0-BF25-037380794C7F}" srcOrd="2" destOrd="0" presId="urn:microsoft.com/office/officeart/2008/layout/LinedList"/>
    <dgm:cxn modelId="{1FE5E882-5964-4744-A425-DF530C3F15EB}" type="presParOf" srcId="{5985943D-40F2-4C3F-A186-72A5CF9C8B1E}" destId="{BCB0CB99-21FE-416F-9C33-88CA123ECC5A}" srcOrd="3" destOrd="0" presId="urn:microsoft.com/office/officeart/2008/layout/LinedList"/>
    <dgm:cxn modelId="{7C8C323D-4331-4ADA-A09E-8AF38CAD3FA0}" type="presParOf" srcId="{BCB0CB99-21FE-416F-9C33-88CA123ECC5A}" destId="{BC8A7331-944C-4E5C-9C6C-9751FB680AD9}" srcOrd="0" destOrd="0" presId="urn:microsoft.com/office/officeart/2008/layout/LinedList"/>
    <dgm:cxn modelId="{E757192C-BC71-4A25-9DE4-3936400CBE63}" type="presParOf" srcId="{BCB0CB99-21FE-416F-9C33-88CA123ECC5A}" destId="{52467A2A-ED72-4E2C-BC2F-E11F9D66A8B6}" srcOrd="1" destOrd="0" presId="urn:microsoft.com/office/officeart/2008/layout/LinedList"/>
    <dgm:cxn modelId="{776C59D4-B966-4B24-A6E3-0DC7628B80D5}" type="presParOf" srcId="{5985943D-40F2-4C3F-A186-72A5CF9C8B1E}" destId="{895C19E5-2C98-41A2-A58F-F82FA301C95E}" srcOrd="4" destOrd="0" presId="urn:microsoft.com/office/officeart/2008/layout/LinedList"/>
    <dgm:cxn modelId="{F364F4C0-D8BA-44D1-AF65-2DA0913F53C5}" type="presParOf" srcId="{5985943D-40F2-4C3F-A186-72A5CF9C8B1E}" destId="{62F8FEB8-B5E4-42B3-BA35-34BE70A0A3F2}" srcOrd="5" destOrd="0" presId="urn:microsoft.com/office/officeart/2008/layout/LinedList"/>
    <dgm:cxn modelId="{EF682D92-EB2B-4BAC-B3CE-BEC2777A7E7A}" type="presParOf" srcId="{62F8FEB8-B5E4-42B3-BA35-34BE70A0A3F2}" destId="{CA209EE2-C781-4F1D-8A84-FEA7F28CC982}" srcOrd="0" destOrd="0" presId="urn:microsoft.com/office/officeart/2008/layout/LinedList"/>
    <dgm:cxn modelId="{229530AD-D197-4525-8797-D62A7C59100E}" type="presParOf" srcId="{62F8FEB8-B5E4-42B3-BA35-34BE70A0A3F2}" destId="{A7C47052-ADFB-4C83-AFC2-E19CFFD4AF9E}" srcOrd="1" destOrd="0" presId="urn:microsoft.com/office/officeart/2008/layout/LinedList"/>
    <dgm:cxn modelId="{FD58BE8C-9CED-416A-983E-2F87E0415DB7}" type="presParOf" srcId="{5985943D-40F2-4C3F-A186-72A5CF9C8B1E}" destId="{1C3AEE43-2F4D-4EBB-A3EA-0C12758ADBC8}" srcOrd="6" destOrd="0" presId="urn:microsoft.com/office/officeart/2008/layout/LinedList"/>
    <dgm:cxn modelId="{46E66E0A-21F7-43E1-8DC0-3111DC02F822}" type="presParOf" srcId="{5985943D-40F2-4C3F-A186-72A5CF9C8B1E}" destId="{A7DBA1FF-389F-46A1-B7E7-E9C1ADF70382}" srcOrd="7" destOrd="0" presId="urn:microsoft.com/office/officeart/2008/layout/LinedList"/>
    <dgm:cxn modelId="{0B3FEBA0-92A6-45E0-88CF-911574D107B7}" type="presParOf" srcId="{A7DBA1FF-389F-46A1-B7E7-E9C1ADF70382}" destId="{8BC2F219-5E0D-41DB-A53C-0F636403EF51}" srcOrd="0" destOrd="0" presId="urn:microsoft.com/office/officeart/2008/layout/LinedList"/>
    <dgm:cxn modelId="{83CED6CA-98EC-4D40-B168-4CAA3337F552}" type="presParOf" srcId="{A7DBA1FF-389F-46A1-B7E7-E9C1ADF70382}" destId="{6BD3FF56-E2D6-4C94-8E3B-C69CEE130E58}"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F1DABD-2F2F-4212-A6A9-35D1662BE41F}"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DCA36E31-1B5C-4FD5-B694-B2F7D6004368}">
      <dgm:prSet phldrT="[Text]" phldr="0"/>
      <dgm:spPr/>
      <dgm:t>
        <a:bodyPr/>
        <a:lstStyle/>
        <a:p>
          <a:pPr rtl="0"/>
          <a:r>
            <a:rPr lang="en-US">
              <a:latin typeface="Century Gothic" panose="020B0502020202020204"/>
            </a:rPr>
            <a:t>«</a:t>
          </a:r>
          <a:r>
            <a:rPr lang="el-GR">
              <a:latin typeface="Century Gothic" panose="020B0502020202020204"/>
            </a:rPr>
            <a:t>….</a:t>
          </a:r>
          <a:r>
            <a:rPr lang="el-GR" err="1">
              <a:latin typeface="Century Gothic" panose="020B0502020202020204"/>
            </a:rPr>
            <a:t>Ἐπιτρέψατέ</a:t>
          </a:r>
          <a:r>
            <a:rPr lang="el-GR">
              <a:latin typeface="Century Gothic" panose="020B0502020202020204"/>
            </a:rPr>
            <a:t> μου </a:t>
          </a:r>
          <a:r>
            <a:rPr lang="el-GR" err="1">
              <a:latin typeface="Century Gothic" panose="020B0502020202020204"/>
            </a:rPr>
            <a:t>ὡς</a:t>
          </a:r>
          <a:r>
            <a:rPr lang="el-GR">
              <a:latin typeface="Century Gothic" panose="020B0502020202020204"/>
            </a:rPr>
            <a:t> νομικός </a:t>
          </a:r>
          <a:r>
            <a:rPr lang="el-GR" err="1">
              <a:latin typeface="Century Gothic" panose="020B0502020202020204"/>
            </a:rPr>
            <a:t>νά</a:t>
          </a:r>
          <a:r>
            <a:rPr lang="el-GR">
              <a:latin typeface="Century Gothic" panose="020B0502020202020204"/>
            </a:rPr>
            <a:t> </a:t>
          </a:r>
          <a:r>
            <a:rPr lang="el-GR" err="1">
              <a:latin typeface="Century Gothic" panose="020B0502020202020204"/>
            </a:rPr>
            <a:t>Σᾶς</a:t>
          </a:r>
          <a:r>
            <a:rPr lang="el-GR">
              <a:latin typeface="Century Gothic" panose="020B0502020202020204"/>
            </a:rPr>
            <a:t> </a:t>
          </a:r>
          <a:r>
            <a:rPr lang="el-GR" err="1">
              <a:latin typeface="Century Gothic" panose="020B0502020202020204"/>
            </a:rPr>
            <a:t>εἴπω</a:t>
          </a:r>
          <a:r>
            <a:rPr lang="el-GR">
              <a:latin typeface="Century Gothic" panose="020B0502020202020204"/>
            </a:rPr>
            <a:t>, </a:t>
          </a:r>
          <a:r>
            <a:rPr lang="el-GR" err="1">
              <a:latin typeface="Century Gothic" panose="020B0502020202020204"/>
            </a:rPr>
            <a:t>ὅτι</a:t>
          </a:r>
          <a:r>
            <a:rPr lang="el-GR">
              <a:latin typeface="Century Gothic" panose="020B0502020202020204"/>
            </a:rPr>
            <a:t> </a:t>
          </a:r>
          <a:r>
            <a:rPr lang="el-GR" err="1">
              <a:latin typeface="Century Gothic" panose="020B0502020202020204"/>
            </a:rPr>
            <a:t>δίχα</a:t>
          </a:r>
          <a:r>
            <a:rPr lang="el-GR">
              <a:latin typeface="Century Gothic" panose="020B0502020202020204"/>
            </a:rPr>
            <a:t> </a:t>
          </a:r>
          <a:r>
            <a:rPr lang="el-GR" err="1">
              <a:latin typeface="Century Gothic" panose="020B0502020202020204"/>
            </a:rPr>
            <a:t>ἀναθεωρήσεως</a:t>
          </a:r>
          <a:r>
            <a:rPr lang="el-GR">
              <a:latin typeface="Century Gothic" panose="020B0502020202020204"/>
            </a:rPr>
            <a:t> </a:t>
          </a:r>
          <a:r>
            <a:rPr lang="el-GR" err="1">
              <a:latin typeface="Century Gothic" panose="020B0502020202020204"/>
            </a:rPr>
            <a:t>τοῦ</a:t>
          </a:r>
          <a:r>
            <a:rPr lang="el-GR">
              <a:latin typeface="Century Gothic" panose="020B0502020202020204"/>
            </a:rPr>
            <a:t> Συντάγματος, γεγονός πού </a:t>
          </a:r>
          <a:r>
            <a:rPr lang="el-GR" err="1">
              <a:latin typeface="Century Gothic" panose="020B0502020202020204"/>
            </a:rPr>
            <a:t>δέν</a:t>
          </a:r>
          <a:r>
            <a:rPr lang="el-GR">
              <a:latin typeface="Century Gothic" panose="020B0502020202020204"/>
            </a:rPr>
            <a:t> </a:t>
          </a:r>
          <a:r>
            <a:rPr lang="el-GR" err="1">
              <a:latin typeface="Century Gothic" panose="020B0502020202020204"/>
            </a:rPr>
            <a:t>μπορεῖ</a:t>
          </a:r>
          <a:r>
            <a:rPr lang="el-GR">
              <a:latin typeface="Century Gothic" panose="020B0502020202020204"/>
            </a:rPr>
            <a:t> </a:t>
          </a:r>
          <a:r>
            <a:rPr lang="el-GR" err="1">
              <a:latin typeface="Century Gothic" panose="020B0502020202020204"/>
            </a:rPr>
            <a:t>νά</a:t>
          </a:r>
          <a:r>
            <a:rPr lang="el-GR">
              <a:latin typeface="Century Gothic" panose="020B0502020202020204"/>
            </a:rPr>
            <a:t> </a:t>
          </a:r>
          <a:r>
            <a:rPr lang="el-GR" err="1">
              <a:latin typeface="Century Gothic" panose="020B0502020202020204"/>
            </a:rPr>
            <a:t>ἐπισυμβῆ</a:t>
          </a:r>
          <a:r>
            <a:rPr lang="el-GR">
              <a:latin typeface="Century Gothic" panose="020B0502020202020204"/>
            </a:rPr>
            <a:t> </a:t>
          </a:r>
          <a:r>
            <a:rPr lang="el-GR" err="1">
              <a:latin typeface="Century Gothic" panose="020B0502020202020204"/>
            </a:rPr>
            <a:t>ἐπί</a:t>
          </a:r>
          <a:r>
            <a:rPr lang="el-GR">
              <a:latin typeface="Century Gothic" panose="020B0502020202020204"/>
            </a:rPr>
            <a:t> </a:t>
          </a:r>
          <a:r>
            <a:rPr lang="el-GR" err="1">
              <a:latin typeface="Century Gothic" panose="020B0502020202020204"/>
            </a:rPr>
            <a:t>τῆς</a:t>
          </a:r>
          <a:r>
            <a:rPr lang="el-GR">
              <a:latin typeface="Century Gothic" panose="020B0502020202020204"/>
            </a:rPr>
            <a:t> παρούσης </a:t>
          </a:r>
          <a:r>
            <a:rPr lang="el-GR" err="1">
              <a:latin typeface="Century Gothic" panose="020B0502020202020204"/>
            </a:rPr>
            <a:t>Βουλῆς</a:t>
          </a:r>
          <a:r>
            <a:rPr lang="el-GR">
              <a:latin typeface="Century Gothic" panose="020B0502020202020204"/>
            </a:rPr>
            <a:t>, </a:t>
          </a:r>
          <a:r>
            <a:rPr lang="el-GR" err="1">
              <a:latin typeface="Century Gothic" panose="020B0502020202020204"/>
            </a:rPr>
            <a:t>ὡς</a:t>
          </a:r>
          <a:r>
            <a:rPr lang="el-GR">
              <a:latin typeface="Century Gothic" panose="020B0502020202020204"/>
            </a:rPr>
            <a:t> ἡ νομολογία </a:t>
          </a:r>
          <a:r>
            <a:rPr lang="el-GR" err="1">
              <a:latin typeface="Century Gothic" panose="020B0502020202020204"/>
            </a:rPr>
            <a:t>τοῦ</a:t>
          </a:r>
          <a:r>
            <a:rPr lang="el-GR">
              <a:latin typeface="Century Gothic" panose="020B0502020202020204"/>
            </a:rPr>
            <a:t> </a:t>
          </a:r>
          <a:r>
            <a:rPr lang="el-GR" err="1">
              <a:latin typeface="Century Gothic" panose="020B0502020202020204"/>
            </a:rPr>
            <a:t>ΣτΕ</a:t>
          </a:r>
          <a:r>
            <a:rPr lang="el-GR">
              <a:latin typeface="Century Gothic" panose="020B0502020202020204"/>
            </a:rPr>
            <a:t> </a:t>
          </a:r>
          <a:r>
            <a:rPr lang="el-GR" err="1">
              <a:latin typeface="Century Gothic" panose="020B0502020202020204"/>
            </a:rPr>
            <a:t>μέ</a:t>
          </a:r>
          <a:r>
            <a:rPr lang="el-GR">
              <a:latin typeface="Century Gothic" panose="020B0502020202020204"/>
            </a:rPr>
            <a:t> δύο </a:t>
          </a:r>
          <a:r>
            <a:rPr lang="el-GR" err="1">
              <a:latin typeface="Century Gothic" panose="020B0502020202020204"/>
            </a:rPr>
            <a:t>Ἀποφάσεις</a:t>
          </a:r>
          <a:r>
            <a:rPr lang="el-GR">
              <a:latin typeface="Century Gothic" panose="020B0502020202020204"/>
            </a:rPr>
            <a:t> </a:t>
          </a:r>
          <a:r>
            <a:rPr lang="el-GR" err="1">
              <a:latin typeface="Century Gothic" panose="020B0502020202020204"/>
            </a:rPr>
            <a:t>τήν</a:t>
          </a:r>
          <a:r>
            <a:rPr lang="el-GR">
              <a:latin typeface="Century Gothic" panose="020B0502020202020204"/>
            </a:rPr>
            <a:t> 3356/1995 </a:t>
          </a:r>
          <a:r>
            <a:rPr lang="el-GR" err="1">
              <a:latin typeface="Century Gothic" panose="020B0502020202020204"/>
            </a:rPr>
            <a:t>καί</a:t>
          </a:r>
          <a:r>
            <a:rPr lang="el-GR">
              <a:latin typeface="Century Gothic" panose="020B0502020202020204"/>
            </a:rPr>
            <a:t> 2176/1998 καθώς </a:t>
          </a:r>
          <a:r>
            <a:rPr lang="el-GR" err="1">
              <a:latin typeface="Century Gothic" panose="020B0502020202020204"/>
            </a:rPr>
            <a:t>καί</a:t>
          </a:r>
          <a:r>
            <a:rPr lang="el-GR">
              <a:latin typeface="Century Gothic" panose="020B0502020202020204"/>
            </a:rPr>
            <a:t> ἡ γνωστή τελεσίδικος </a:t>
          </a:r>
          <a:r>
            <a:rPr lang="el-GR" err="1">
              <a:latin typeface="Century Gothic" panose="020B0502020202020204"/>
            </a:rPr>
            <a:t>ἀπόφαση</a:t>
          </a:r>
          <a:r>
            <a:rPr lang="el-GR">
              <a:latin typeface="Century Gothic" panose="020B0502020202020204"/>
            </a:rPr>
            <a:t> 115/2012 </a:t>
          </a:r>
          <a:r>
            <a:rPr lang="el-GR" err="1">
              <a:latin typeface="Century Gothic" panose="020B0502020202020204"/>
            </a:rPr>
            <a:t>τοῦ</a:t>
          </a:r>
          <a:r>
            <a:rPr lang="el-GR">
              <a:latin typeface="Century Gothic" panose="020B0502020202020204"/>
            </a:rPr>
            <a:t> </a:t>
          </a:r>
          <a:r>
            <a:rPr lang="el-GR" err="1">
              <a:latin typeface="Century Gothic" panose="020B0502020202020204"/>
            </a:rPr>
            <a:t>Διοικητικοῦ</a:t>
          </a:r>
          <a:r>
            <a:rPr lang="el-GR">
              <a:latin typeface="Century Gothic" panose="020B0502020202020204"/>
            </a:rPr>
            <a:t> </a:t>
          </a:r>
          <a:r>
            <a:rPr lang="el-GR" err="1">
              <a:latin typeface="Century Gothic" panose="020B0502020202020204"/>
            </a:rPr>
            <a:t>Ἐφετείου</a:t>
          </a:r>
          <a:r>
            <a:rPr lang="el-GR">
              <a:latin typeface="Century Gothic" panose="020B0502020202020204"/>
            </a:rPr>
            <a:t> Χανίων προβλέπουν </a:t>
          </a:r>
          <a:r>
            <a:rPr lang="el-GR" err="1">
              <a:latin typeface="Century Gothic" panose="020B0502020202020204"/>
            </a:rPr>
            <a:t>τό</a:t>
          </a:r>
          <a:r>
            <a:rPr lang="el-GR">
              <a:latin typeface="Century Gothic" panose="020B0502020202020204"/>
            </a:rPr>
            <a:t> μάθημα </a:t>
          </a:r>
          <a:r>
            <a:rPr lang="el-GR" b="1" err="1">
              <a:latin typeface="Century Gothic" panose="020B0502020202020204"/>
            </a:rPr>
            <a:t>τῶν</a:t>
          </a:r>
          <a:r>
            <a:rPr lang="el-GR" b="1">
              <a:latin typeface="Century Gothic" panose="020B0502020202020204"/>
            </a:rPr>
            <a:t> </a:t>
          </a:r>
          <a:r>
            <a:rPr lang="el-GR" b="1" err="1">
              <a:latin typeface="Century Gothic" panose="020B0502020202020204"/>
            </a:rPr>
            <a:t>Θρησκευτικῶν</a:t>
          </a:r>
          <a:r>
            <a:rPr lang="el-GR" b="1">
              <a:latin typeface="Century Gothic" panose="020B0502020202020204"/>
            </a:rPr>
            <a:t> </a:t>
          </a:r>
          <a:r>
            <a:rPr lang="el-GR" b="1" err="1">
              <a:latin typeface="Century Gothic" panose="020B0502020202020204"/>
            </a:rPr>
            <a:t>δέν</a:t>
          </a:r>
          <a:r>
            <a:rPr lang="el-GR" b="1">
              <a:latin typeface="Century Gothic" panose="020B0502020202020204"/>
            </a:rPr>
            <a:t> </a:t>
          </a:r>
          <a:r>
            <a:rPr lang="el-GR" b="1" err="1">
              <a:latin typeface="Century Gothic" panose="020B0502020202020204"/>
            </a:rPr>
            <a:t>εἶναι</a:t>
          </a:r>
          <a:r>
            <a:rPr lang="el-GR" b="1">
              <a:latin typeface="Century Gothic" panose="020B0502020202020204"/>
            </a:rPr>
            <a:t> προαιρετικό </a:t>
          </a:r>
          <a:r>
            <a:rPr lang="el-GR" b="1" err="1">
              <a:latin typeface="Century Gothic" panose="020B0502020202020204"/>
            </a:rPr>
            <a:t>ἀλλά</a:t>
          </a:r>
          <a:r>
            <a:rPr lang="el-GR" b="1">
              <a:latin typeface="Century Gothic" panose="020B0502020202020204"/>
            </a:rPr>
            <a:t> </a:t>
          </a:r>
          <a:r>
            <a:rPr lang="el-GR" b="1" err="1">
              <a:latin typeface="Century Gothic" panose="020B0502020202020204"/>
            </a:rPr>
            <a:t>ὑποχρεωτικό</a:t>
          </a:r>
          <a:r>
            <a:rPr lang="el-GR" b="1">
              <a:latin typeface="Century Gothic" panose="020B0502020202020204"/>
            </a:rPr>
            <a:t> </a:t>
          </a:r>
          <a:r>
            <a:rPr lang="el-GR" b="1" err="1">
              <a:latin typeface="Century Gothic" panose="020B0502020202020204"/>
            </a:rPr>
            <a:t>καί</a:t>
          </a:r>
          <a:r>
            <a:rPr lang="el-GR" b="1">
              <a:latin typeface="Century Gothic" panose="020B0502020202020204"/>
            </a:rPr>
            <a:t> </a:t>
          </a:r>
          <a:r>
            <a:rPr lang="el-GR" b="1" err="1">
              <a:latin typeface="Century Gothic" panose="020B0502020202020204"/>
            </a:rPr>
            <a:t>ἀσφαλῶς</a:t>
          </a:r>
          <a:r>
            <a:rPr lang="el-GR" b="1">
              <a:latin typeface="Century Gothic" panose="020B0502020202020204"/>
            </a:rPr>
            <a:t> </a:t>
          </a:r>
          <a:r>
            <a:rPr lang="el-GR" b="1" err="1">
              <a:latin typeface="Century Gothic" panose="020B0502020202020204"/>
            </a:rPr>
            <a:t>ὁμολογιακῆς</a:t>
          </a:r>
          <a:r>
            <a:rPr lang="el-GR" b="1">
              <a:latin typeface="Century Gothic" panose="020B0502020202020204"/>
            </a:rPr>
            <a:t> κατεύθυνσης διά τούς </a:t>
          </a:r>
          <a:r>
            <a:rPr lang="el-GR" b="1" err="1">
              <a:latin typeface="Century Gothic" panose="020B0502020202020204"/>
            </a:rPr>
            <a:t>Ὀρθοδόξους</a:t>
          </a:r>
          <a:r>
            <a:rPr lang="el-GR" b="1">
              <a:latin typeface="Century Gothic" panose="020B0502020202020204"/>
            </a:rPr>
            <a:t> </a:t>
          </a:r>
          <a:r>
            <a:rPr lang="el-GR" b="1" err="1">
              <a:latin typeface="Century Gothic" panose="020B0502020202020204"/>
            </a:rPr>
            <a:t>μαθητάς</a:t>
          </a:r>
          <a:r>
            <a:rPr lang="el-GR" b="1">
              <a:latin typeface="Century Gothic" panose="020B0502020202020204"/>
            </a:rPr>
            <a:t> διότι </a:t>
          </a:r>
          <a:r>
            <a:rPr lang="el-GR" b="1" err="1">
              <a:latin typeface="Century Gothic" panose="020B0502020202020204"/>
            </a:rPr>
            <a:t>τό</a:t>
          </a:r>
          <a:r>
            <a:rPr lang="el-GR" b="1">
              <a:latin typeface="Century Gothic" panose="020B0502020202020204"/>
            </a:rPr>
            <a:t> Σύνταγμα </a:t>
          </a:r>
          <a:r>
            <a:rPr lang="el-GR" b="1" err="1">
              <a:latin typeface="Century Gothic" panose="020B0502020202020204"/>
            </a:rPr>
            <a:t>ἐπιβάλλει</a:t>
          </a:r>
          <a:r>
            <a:rPr lang="el-GR" b="1">
              <a:latin typeface="Century Gothic" panose="020B0502020202020204"/>
            </a:rPr>
            <a:t> θετικά </a:t>
          </a:r>
          <a:r>
            <a:rPr lang="el-GR" b="1" err="1">
              <a:latin typeface="Century Gothic" panose="020B0502020202020204"/>
            </a:rPr>
            <a:t>τήν</a:t>
          </a:r>
          <a:r>
            <a:rPr lang="el-GR" b="1">
              <a:latin typeface="Century Gothic" panose="020B0502020202020204"/>
            </a:rPr>
            <a:t> </a:t>
          </a:r>
          <a:r>
            <a:rPr lang="el-GR" b="1" err="1">
              <a:latin typeface="Century Gothic" panose="020B0502020202020204"/>
            </a:rPr>
            <a:t>ἀνάπτυξη</a:t>
          </a:r>
          <a:r>
            <a:rPr lang="el-GR" b="1">
              <a:latin typeface="Century Gothic" panose="020B0502020202020204"/>
            </a:rPr>
            <a:t> </a:t>
          </a:r>
          <a:r>
            <a:rPr lang="el-GR" b="1" err="1">
              <a:latin typeface="Century Gothic" panose="020B0502020202020204"/>
            </a:rPr>
            <a:t>τῆς</a:t>
          </a:r>
          <a:r>
            <a:rPr lang="el-GR" b="1">
              <a:latin typeface="Century Gothic" panose="020B0502020202020204"/>
            </a:rPr>
            <a:t> </a:t>
          </a:r>
          <a:r>
            <a:rPr lang="el-GR" b="1" err="1">
              <a:latin typeface="Century Gothic" panose="020B0502020202020204"/>
            </a:rPr>
            <a:t>θρησκευτικῆς</a:t>
          </a:r>
          <a:r>
            <a:rPr lang="el-GR" b="1">
              <a:latin typeface="Century Gothic" panose="020B0502020202020204"/>
            </a:rPr>
            <a:t> συνειδήσεως </a:t>
          </a:r>
          <a:r>
            <a:rPr lang="el-GR" b="1" err="1">
              <a:latin typeface="Century Gothic" panose="020B0502020202020204"/>
            </a:rPr>
            <a:t>μέσῳ</a:t>
          </a:r>
          <a:r>
            <a:rPr lang="el-GR" b="1">
              <a:latin typeface="Century Gothic" panose="020B0502020202020204"/>
            </a:rPr>
            <a:t> </a:t>
          </a:r>
          <a:r>
            <a:rPr lang="el-GR" b="1" err="1">
              <a:latin typeface="Century Gothic" panose="020B0502020202020204"/>
            </a:rPr>
            <a:t>τοῦ</a:t>
          </a:r>
          <a:r>
            <a:rPr lang="el-GR" b="1">
              <a:latin typeface="Century Gothic" panose="020B0502020202020204"/>
            </a:rPr>
            <a:t> </a:t>
          </a:r>
          <a:r>
            <a:rPr lang="el-GR" b="1" err="1">
              <a:latin typeface="Century Gothic" panose="020B0502020202020204"/>
            </a:rPr>
            <a:t>ἐκπαιδευτικοῦ</a:t>
          </a:r>
          <a:r>
            <a:rPr lang="el-GR" b="1">
              <a:latin typeface="Century Gothic" panose="020B0502020202020204"/>
            </a:rPr>
            <a:t> συστήματος...... </a:t>
          </a:r>
          <a:endParaRPr lang="en-US"/>
        </a:p>
      </dgm:t>
    </dgm:pt>
    <dgm:pt modelId="{20209D8B-7661-4454-866C-D5C17DE93560}" type="parTrans" cxnId="{2CAD0844-A624-4CE9-9FB3-BF04FBCF7862}">
      <dgm:prSet/>
      <dgm:spPr/>
      <dgm:t>
        <a:bodyPr/>
        <a:lstStyle/>
        <a:p>
          <a:endParaRPr lang="en-US"/>
        </a:p>
      </dgm:t>
    </dgm:pt>
    <dgm:pt modelId="{C67BE312-F1C9-42CA-922F-4ED94EA5FFB5}" type="sibTrans" cxnId="{2CAD0844-A624-4CE9-9FB3-BF04FBCF7862}">
      <dgm:prSet/>
      <dgm:spPr/>
      <dgm:t>
        <a:bodyPr/>
        <a:lstStyle/>
        <a:p>
          <a:endParaRPr lang="en-US"/>
        </a:p>
      </dgm:t>
    </dgm:pt>
    <dgm:pt modelId="{AAA2882A-27F0-47CC-BDD3-87427BB3635A}">
      <dgm:prSet phldr="0"/>
      <dgm:spPr/>
      <dgm:t>
        <a:bodyPr/>
        <a:lstStyle/>
        <a:p>
          <a:pPr rtl="0"/>
          <a:r>
            <a:rPr lang="en-US" b="0">
              <a:latin typeface="Century Gothic" panose="020B0502020202020204"/>
            </a:rPr>
            <a:t>…...Ἄν ἀπό μικρή ἡλικία δέν ἀποκτήσουν σταθερά κριτήρια οἱ μαθηταί δέν θά ἀντιλαμβάνονται τό γνήσιο ἀπό τό νοθευμένο, τό ἀληθινό ἀπό τό κίβδηλο. </a:t>
          </a:r>
          <a:r>
            <a:rPr lang="en-US" b="1">
              <a:latin typeface="Century Gothic" panose="020B0502020202020204"/>
            </a:rPr>
            <a:t>Δέν θά διακρίνουν τήν Ὀρθοδοξία ἀπό τήν ἑτεροδοξία,</a:t>
          </a:r>
          <a:r>
            <a:rPr lang="en-US" b="0">
              <a:latin typeface="Century Gothic" panose="020B0502020202020204"/>
            </a:rPr>
            <a:t> </a:t>
          </a:r>
          <a:r>
            <a:rPr lang="en-US" b="1">
              <a:latin typeface="Century Gothic" panose="020B0502020202020204"/>
            </a:rPr>
            <a:t>θεωροῦντες ὡς δῆθεν Χριστιανισμό, τίς αἱρέσεις τοῦ Παπισμοῦ, τοῦ Μονοφυσιτισμοῦ, τοῦ Προτεσταντισμοῦ</a:t>
          </a:r>
          <a:r>
            <a:rPr lang="en-US" b="0">
              <a:latin typeface="Century Gothic" panose="020B0502020202020204"/>
            </a:rPr>
            <a:t> πού ἐνέχονται γιά τό κακούργημα τῆς στρεβλώσεως καί τῆς διαστροφῆς τοῦ Εὐαγγελίου τῆς Ἀληθείας, τῆς Εἰρήνης καί τῆς Ἀγάπης..» </a:t>
          </a:r>
          <a:r>
            <a:rPr lang="el-GR" b="1">
              <a:latin typeface="Century Gothic" panose="020B0502020202020204"/>
            </a:rPr>
            <a:t>(</a:t>
          </a:r>
          <a:r>
            <a:rPr lang="el-GR" b="0">
              <a:latin typeface="Century Gothic" panose="020B0502020202020204"/>
            </a:rPr>
            <a:t>Επιστολή Μητροπολίτη Σεραφείμ προς Υπουργό Παιδείας Φίλη- 9 Νοεμβρίου 2015</a:t>
          </a:r>
          <a:r>
            <a:rPr lang="el-GR" b="1">
              <a:latin typeface="Century Gothic" panose="020B0502020202020204"/>
            </a:rPr>
            <a:t>)</a:t>
          </a:r>
        </a:p>
      </dgm:t>
    </dgm:pt>
    <dgm:pt modelId="{7355FB53-602E-418F-BC8D-E8A73BA21807}" type="parTrans" cxnId="{A4374E66-8C19-4BE1-9B68-1F4223C36B8C}">
      <dgm:prSet/>
      <dgm:spPr/>
    </dgm:pt>
    <dgm:pt modelId="{5BE378DC-3298-47E9-BFB3-010A02BE086D}" type="sibTrans" cxnId="{A4374E66-8C19-4BE1-9B68-1F4223C36B8C}">
      <dgm:prSet/>
      <dgm:spPr/>
    </dgm:pt>
    <dgm:pt modelId="{0EE74528-8E13-4DC8-8783-784DF1353C47}" type="pres">
      <dgm:prSet presAssocID="{4DF1DABD-2F2F-4212-A6A9-35D1662BE41F}" presName="Name0" presStyleCnt="0">
        <dgm:presLayoutVars>
          <dgm:dir/>
          <dgm:resizeHandles val="exact"/>
        </dgm:presLayoutVars>
      </dgm:prSet>
      <dgm:spPr/>
    </dgm:pt>
    <dgm:pt modelId="{BA948C7B-8CF1-45DD-A654-B9F71A9CBFDD}" type="pres">
      <dgm:prSet presAssocID="{DCA36E31-1B5C-4FD5-B694-B2F7D6004368}" presName="node" presStyleLbl="node1" presStyleIdx="0" presStyleCnt="2">
        <dgm:presLayoutVars>
          <dgm:bulletEnabled val="1"/>
        </dgm:presLayoutVars>
      </dgm:prSet>
      <dgm:spPr/>
    </dgm:pt>
    <dgm:pt modelId="{771E1CBD-63F6-4B6B-B32D-C14460246A9C}" type="pres">
      <dgm:prSet presAssocID="{C67BE312-F1C9-42CA-922F-4ED94EA5FFB5}" presName="sibTrans" presStyleCnt="0"/>
      <dgm:spPr/>
    </dgm:pt>
    <dgm:pt modelId="{1A31D373-9CDD-4254-9CBD-8778DA24C310}" type="pres">
      <dgm:prSet presAssocID="{AAA2882A-27F0-47CC-BDD3-87427BB3635A}" presName="node" presStyleLbl="node1" presStyleIdx="1" presStyleCnt="2">
        <dgm:presLayoutVars>
          <dgm:bulletEnabled val="1"/>
        </dgm:presLayoutVars>
      </dgm:prSet>
      <dgm:spPr/>
    </dgm:pt>
  </dgm:ptLst>
  <dgm:cxnLst>
    <dgm:cxn modelId="{2CAD0844-A624-4CE9-9FB3-BF04FBCF7862}" srcId="{4DF1DABD-2F2F-4212-A6A9-35D1662BE41F}" destId="{DCA36E31-1B5C-4FD5-B694-B2F7D6004368}" srcOrd="0" destOrd="0" parTransId="{20209D8B-7661-4454-866C-D5C17DE93560}" sibTransId="{C67BE312-F1C9-42CA-922F-4ED94EA5FFB5}"/>
    <dgm:cxn modelId="{790F4048-BDC0-411B-8D37-D9F674D75FCC}" type="presOf" srcId="{4DF1DABD-2F2F-4212-A6A9-35D1662BE41F}" destId="{0EE74528-8E13-4DC8-8783-784DF1353C47}" srcOrd="0" destOrd="0" presId="urn:microsoft.com/office/officeart/2005/8/layout/hList6"/>
    <dgm:cxn modelId="{A4374E66-8C19-4BE1-9B68-1F4223C36B8C}" srcId="{4DF1DABD-2F2F-4212-A6A9-35D1662BE41F}" destId="{AAA2882A-27F0-47CC-BDD3-87427BB3635A}" srcOrd="1" destOrd="0" parTransId="{7355FB53-602E-418F-BC8D-E8A73BA21807}" sibTransId="{5BE378DC-3298-47E9-BFB3-010A02BE086D}"/>
    <dgm:cxn modelId="{7AF05FD0-A6FE-4E3F-A29C-5B8B42908C23}" type="presOf" srcId="{DCA36E31-1B5C-4FD5-B694-B2F7D6004368}" destId="{BA948C7B-8CF1-45DD-A654-B9F71A9CBFDD}" srcOrd="0" destOrd="0" presId="urn:microsoft.com/office/officeart/2005/8/layout/hList6"/>
    <dgm:cxn modelId="{54A86BDF-5A77-4830-8CA9-D17737015A7C}" type="presOf" srcId="{AAA2882A-27F0-47CC-BDD3-87427BB3635A}" destId="{1A31D373-9CDD-4254-9CBD-8778DA24C310}" srcOrd="0" destOrd="0" presId="urn:microsoft.com/office/officeart/2005/8/layout/hList6"/>
    <dgm:cxn modelId="{830FE5F2-8447-4F1A-95E2-25C9D4A35232}" type="presParOf" srcId="{0EE74528-8E13-4DC8-8783-784DF1353C47}" destId="{BA948C7B-8CF1-45DD-A654-B9F71A9CBFDD}" srcOrd="0" destOrd="0" presId="urn:microsoft.com/office/officeart/2005/8/layout/hList6"/>
    <dgm:cxn modelId="{F8F1177F-B538-4B8E-AD16-F58529D8D1F9}" type="presParOf" srcId="{0EE74528-8E13-4DC8-8783-784DF1353C47}" destId="{771E1CBD-63F6-4B6B-B32D-C14460246A9C}" srcOrd="1" destOrd="0" presId="urn:microsoft.com/office/officeart/2005/8/layout/hList6"/>
    <dgm:cxn modelId="{90127C9A-4325-4205-9E0F-B93AA2C0F950}" type="presParOf" srcId="{0EE74528-8E13-4DC8-8783-784DF1353C47}" destId="{1A31D373-9CDD-4254-9CBD-8778DA24C310}" srcOrd="2"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F1DABD-2F2F-4212-A6A9-35D1662BE41F}"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AAA2882A-27F0-47CC-BDD3-87427BB3635A}">
      <dgm:prSet phldr="0"/>
      <dgm:spPr/>
      <dgm:t>
        <a:bodyPr/>
        <a:lstStyle/>
        <a:p>
          <a:pPr rtl="0"/>
          <a:r>
            <a:rPr lang="en-US" b="0" err="1">
              <a:latin typeface="Century Gothic" panose="020B0502020202020204"/>
            </a:rPr>
            <a:t>Εὐνόητο</a:t>
          </a:r>
          <a:r>
            <a:rPr lang="en-US"/>
            <a:t> </a:t>
          </a:r>
          <a:r>
            <a:rPr lang="en-US" err="1"/>
            <a:t>τυγχάνει</a:t>
          </a:r>
          <a:r>
            <a:rPr lang="en-US"/>
            <a:t> </a:t>
          </a:r>
          <a:r>
            <a:rPr lang="en-US" err="1"/>
            <a:t>ὅτι</a:t>
          </a:r>
          <a:r>
            <a:rPr lang="en-US"/>
            <a:t> ἡ </a:t>
          </a:r>
          <a:r>
            <a:rPr lang="en-US" err="1"/>
            <a:t>ἐλ</a:t>
          </a:r>
          <a:r>
            <a:rPr lang="en-US"/>
            <a:t>α</a:t>
          </a:r>
          <a:r>
            <a:rPr lang="en-US" err="1"/>
            <a:t>χιστότητά</a:t>
          </a:r>
          <a:r>
            <a:rPr lang="en-US"/>
            <a:t> </a:t>
          </a:r>
          <a:r>
            <a:rPr lang="en-US" err="1"/>
            <a:t>μου</a:t>
          </a:r>
          <a:r>
            <a:rPr lang="en-US"/>
            <a:t> </a:t>
          </a:r>
          <a:r>
            <a:rPr lang="en-US" err="1"/>
            <a:t>θά</a:t>
          </a:r>
          <a:r>
            <a:rPr lang="en-US"/>
            <a:t> κα</a:t>
          </a:r>
          <a:r>
            <a:rPr lang="en-US" err="1"/>
            <a:t>λέσει</a:t>
          </a:r>
          <a:r>
            <a:rPr lang="en-US"/>
            <a:t> </a:t>
          </a:r>
          <a:r>
            <a:rPr lang="en-US" err="1"/>
            <a:t>τούς</a:t>
          </a:r>
          <a:r>
            <a:rPr lang="en-US"/>
            <a:t> </a:t>
          </a:r>
          <a:r>
            <a:rPr lang="en-US" err="1"/>
            <a:t>γονεῖς</a:t>
          </a:r>
          <a:r>
            <a:rPr lang="en-US"/>
            <a:t> καί </a:t>
          </a:r>
          <a:r>
            <a:rPr lang="en-US" err="1"/>
            <a:t>κηδεμόνες</a:t>
          </a:r>
          <a:r>
            <a:rPr lang="en-US"/>
            <a:t> </a:t>
          </a:r>
          <a:r>
            <a:rPr lang="en-US" err="1"/>
            <a:t>τῆς</a:t>
          </a:r>
          <a:r>
            <a:rPr lang="en-US"/>
            <a:t> </a:t>
          </a:r>
          <a:r>
            <a:rPr lang="en-US" err="1"/>
            <a:t>Μητρο</a:t>
          </a:r>
          <a:r>
            <a:rPr lang="en-US"/>
            <a:t>π</a:t>
          </a:r>
          <a:r>
            <a:rPr lang="en-US" err="1"/>
            <a:t>ολιτικῆς</a:t>
          </a:r>
          <a:r>
            <a:rPr lang="en-US"/>
            <a:t> </a:t>
          </a:r>
          <a:r>
            <a:rPr lang="en-US" err="1"/>
            <a:t>μου</a:t>
          </a:r>
          <a:r>
            <a:rPr lang="en-US"/>
            <a:t> </a:t>
          </a:r>
          <a:r>
            <a:rPr lang="en-US" err="1"/>
            <a:t>Περιφερεί</a:t>
          </a:r>
          <a:r>
            <a:rPr lang="en-US"/>
            <a:t>ας καί </a:t>
          </a:r>
          <a:r>
            <a:rPr lang="en-US" err="1"/>
            <a:t>θεωρῶ</a:t>
          </a:r>
          <a:r>
            <a:rPr lang="en-US"/>
            <a:t> καί π</a:t>
          </a:r>
          <a:r>
            <a:rPr lang="en-US" err="1"/>
            <a:t>ολλοί</a:t>
          </a:r>
          <a:r>
            <a:rPr lang="en-US"/>
            <a:t> </a:t>
          </a:r>
          <a:r>
            <a:rPr lang="en-US" err="1"/>
            <a:t>ἄλλοι</a:t>
          </a:r>
          <a:r>
            <a:rPr lang="en-US"/>
            <a:t> </a:t>
          </a:r>
          <a:r>
            <a:rPr lang="en-US" err="1"/>
            <a:t>συνε</a:t>
          </a:r>
          <a:r>
            <a:rPr lang="en-US"/>
            <a:t>π</a:t>
          </a:r>
          <a:r>
            <a:rPr lang="en-US" err="1"/>
            <a:t>ίσκο</a:t>
          </a:r>
          <a:r>
            <a:rPr lang="en-US"/>
            <a:t>π</a:t>
          </a:r>
          <a:r>
            <a:rPr lang="en-US" err="1"/>
            <a:t>οι</a:t>
          </a:r>
          <a:r>
            <a:rPr lang="en-US"/>
            <a:t> </a:t>
          </a:r>
          <a:r>
            <a:rPr lang="en-US" err="1"/>
            <a:t>ἐνώ</a:t>
          </a:r>
          <a:r>
            <a:rPr lang="en-US"/>
            <a:t>π</a:t>
          </a:r>
          <a:r>
            <a:rPr lang="en-US" err="1"/>
            <a:t>ιον</a:t>
          </a:r>
          <a:r>
            <a:rPr lang="en-US"/>
            <a:t> </a:t>
          </a:r>
          <a:r>
            <a:rPr lang="en-US" err="1"/>
            <a:t>μί</a:t>
          </a:r>
          <a:r>
            <a:rPr lang="en-US"/>
            <a:t>ας </a:t>
          </a:r>
          <a:r>
            <a:rPr lang="en-US" err="1"/>
            <a:t>τοι</a:t>
          </a:r>
          <a:r>
            <a:rPr lang="en-US"/>
            <a:t>α</a:t>
          </a:r>
          <a:r>
            <a:rPr lang="en-US" err="1"/>
            <a:t>ύτης</a:t>
          </a:r>
          <a:r>
            <a:rPr lang="en-US"/>
            <a:t> π</a:t>
          </a:r>
          <a:r>
            <a:rPr lang="en-US" err="1"/>
            <a:t>νευμ</a:t>
          </a:r>
          <a:r>
            <a:rPr lang="en-US"/>
            <a:t>α</a:t>
          </a:r>
          <a:r>
            <a:rPr lang="en-US" err="1"/>
            <a:t>τικῆς</a:t>
          </a:r>
          <a:r>
            <a:rPr lang="en-US"/>
            <a:t> λα</a:t>
          </a:r>
          <a:r>
            <a:rPr lang="en-US" err="1"/>
            <a:t>ίλ</a:t>
          </a:r>
          <a:r>
            <a:rPr lang="en-US"/>
            <a:t>απας καί </a:t>
          </a:r>
          <a:r>
            <a:rPr lang="en-US" err="1"/>
            <a:t>ἑνός</a:t>
          </a:r>
          <a:r>
            <a:rPr lang="en-US"/>
            <a:t> </a:t>
          </a:r>
          <a:r>
            <a:rPr lang="en-US" err="1"/>
            <a:t>τόσο</a:t>
          </a:r>
          <a:r>
            <a:rPr lang="en-US"/>
            <a:t> π</a:t>
          </a:r>
          <a:r>
            <a:rPr lang="en-US" err="1"/>
            <a:t>ροδήλου</a:t>
          </a:r>
          <a:r>
            <a:rPr lang="en-US"/>
            <a:t> </a:t>
          </a:r>
          <a:r>
            <a:rPr lang="en-US" err="1"/>
            <a:t>σχεδι</a:t>
          </a:r>
          <a:r>
            <a:rPr lang="en-US"/>
            <a:t>α</a:t>
          </a:r>
          <a:r>
            <a:rPr lang="en-US" err="1"/>
            <a:t>σμοῦ</a:t>
          </a:r>
          <a:r>
            <a:rPr lang="en-US"/>
            <a:t> </a:t>
          </a:r>
          <a:r>
            <a:rPr lang="en-US" err="1"/>
            <a:t>τοῦ</a:t>
          </a:r>
          <a:r>
            <a:rPr lang="en-US"/>
            <a:t> </a:t>
          </a:r>
          <a:r>
            <a:rPr lang="en-US" err="1"/>
            <a:t>ἀρχ</a:t>
          </a:r>
          <a:r>
            <a:rPr lang="en-US"/>
            <a:t>α</a:t>
          </a:r>
          <a:r>
            <a:rPr lang="en-US" err="1"/>
            <a:t>ίου</a:t>
          </a:r>
          <a:r>
            <a:rPr lang="en-US"/>
            <a:t> π</a:t>
          </a:r>
          <a:r>
            <a:rPr lang="en-US" err="1"/>
            <a:t>τερνιστοῦ</a:t>
          </a:r>
          <a:r>
            <a:rPr lang="en-US"/>
            <a:t> καί β</a:t>
          </a:r>
          <a:r>
            <a:rPr lang="en-US" err="1"/>
            <a:t>υθίου</a:t>
          </a:r>
          <a:r>
            <a:rPr lang="en-US"/>
            <a:t> </a:t>
          </a:r>
          <a:r>
            <a:rPr lang="en-US" err="1"/>
            <a:t>δράκοντος</a:t>
          </a:r>
          <a:r>
            <a:rPr lang="en-US"/>
            <a:t>, </a:t>
          </a:r>
          <a:r>
            <a:rPr lang="en-US" b="1" err="1"/>
            <a:t>νά</a:t>
          </a:r>
          <a:r>
            <a:rPr lang="en-US" b="1"/>
            <a:t> </a:t>
          </a:r>
          <a:r>
            <a:rPr lang="en-US" b="1" err="1"/>
            <a:t>δηλώσουν</a:t>
          </a:r>
          <a:r>
            <a:rPr lang="en-US" b="1"/>
            <a:t> </a:t>
          </a:r>
          <a:r>
            <a:rPr lang="en-US" b="1" err="1"/>
            <a:t>τήν</a:t>
          </a:r>
          <a:r>
            <a:rPr lang="en-US" b="1"/>
            <a:t> </a:t>
          </a:r>
          <a:r>
            <a:rPr lang="en-US" b="1" err="1"/>
            <a:t>ἀντίρρηση</a:t>
          </a:r>
          <a:r>
            <a:rPr lang="en-US" b="1"/>
            <a:t> </a:t>
          </a:r>
          <a:r>
            <a:rPr lang="en-US" b="1" err="1"/>
            <a:t>συνειδήσεώς</a:t>
          </a:r>
          <a:r>
            <a:rPr lang="en-US" b="1"/>
            <a:t> </a:t>
          </a:r>
          <a:r>
            <a:rPr lang="en-US" b="1" err="1"/>
            <a:t>των</a:t>
          </a:r>
          <a:r>
            <a:rPr lang="en-US" b="1"/>
            <a:t> καί </a:t>
          </a:r>
          <a:r>
            <a:rPr lang="en-US" b="1" err="1"/>
            <a:t>νά</a:t>
          </a:r>
          <a:r>
            <a:rPr lang="en-US" b="1"/>
            <a:t> ἐπ</a:t>
          </a:r>
          <a:r>
            <a:rPr lang="en-US" b="1" err="1"/>
            <a:t>ιτύχουν</a:t>
          </a:r>
          <a:r>
            <a:rPr lang="en-US" b="1"/>
            <a:t> </a:t>
          </a:r>
          <a:r>
            <a:rPr lang="en-US" b="1" err="1"/>
            <a:t>τήν</a:t>
          </a:r>
          <a:r>
            <a:rPr lang="en-US" b="1"/>
            <a:t> ἀπα</a:t>
          </a:r>
          <a:r>
            <a:rPr lang="en-US" b="1" err="1"/>
            <a:t>λλ</a:t>
          </a:r>
          <a:r>
            <a:rPr lang="en-US" b="1"/>
            <a:t>α</a:t>
          </a:r>
          <a:r>
            <a:rPr lang="en-US" b="1" err="1"/>
            <a:t>γή</a:t>
          </a:r>
          <a:r>
            <a:rPr lang="en-US" b="1"/>
            <a:t> ἀπό </a:t>
          </a:r>
          <a:r>
            <a:rPr lang="en-US" b="1" err="1"/>
            <a:t>τό</a:t>
          </a:r>
          <a:r>
            <a:rPr lang="en-US" b="1"/>
            <a:t> </a:t>
          </a:r>
          <a:r>
            <a:rPr lang="en-US" b="1" err="1"/>
            <a:t>ἐν</a:t>
          </a:r>
          <a:r>
            <a:rPr lang="en-US" b="1"/>
            <a:t> </a:t>
          </a:r>
          <a:r>
            <a:rPr lang="en-US" b="1" err="1"/>
            <a:t>λόγῳ</a:t>
          </a:r>
          <a:r>
            <a:rPr lang="en-US" b="1"/>
            <a:t> </a:t>
          </a:r>
          <a:r>
            <a:rPr lang="en-US" b="1" err="1"/>
            <a:t>μάθημ</a:t>
          </a:r>
          <a:r>
            <a:rPr lang="en-US" b="1"/>
            <a:t>α </a:t>
          </a:r>
          <a:r>
            <a:rPr lang="en-US" b="1" err="1"/>
            <a:t>τῶν</a:t>
          </a:r>
          <a:r>
            <a:rPr lang="en-US" b="1"/>
            <a:t> </a:t>
          </a:r>
          <a:r>
            <a:rPr lang="en-US" b="1" err="1"/>
            <a:t>Θρησκευτικῶν</a:t>
          </a:r>
          <a:r>
            <a:rPr lang="en-US" b="1"/>
            <a:t> </a:t>
          </a:r>
          <a:r>
            <a:rPr lang="en-US" b="1" err="1"/>
            <a:t>τῶν</a:t>
          </a:r>
          <a:r>
            <a:rPr lang="en-US" b="1"/>
            <a:t> </a:t>
          </a:r>
          <a:r>
            <a:rPr lang="en-US" b="1" err="1"/>
            <a:t>τέκνων</a:t>
          </a:r>
          <a:r>
            <a:rPr lang="en-US" b="1"/>
            <a:t> </a:t>
          </a:r>
          <a:r>
            <a:rPr lang="en-US" b="1" err="1"/>
            <a:t>τους</a:t>
          </a:r>
          <a:r>
            <a:rPr lang="en-US" b="1"/>
            <a:t>, </a:t>
          </a:r>
          <a:r>
            <a:rPr lang="en-US" b="1" err="1"/>
            <a:t>συμφώνως</a:t>
          </a:r>
          <a:r>
            <a:rPr lang="en-US" b="1"/>
            <a:t> </a:t>
          </a:r>
          <a:r>
            <a:rPr lang="en-US" b="1" err="1"/>
            <a:t>μέ</a:t>
          </a:r>
          <a:r>
            <a:rPr lang="en-US" b="1"/>
            <a:t> </a:t>
          </a:r>
          <a:r>
            <a:rPr lang="en-US" b="1" err="1"/>
            <a:t>τίς</a:t>
          </a:r>
          <a:r>
            <a:rPr lang="en-US" b="1"/>
            <a:t> κα</a:t>
          </a:r>
          <a:r>
            <a:rPr lang="en-US" b="1" err="1"/>
            <a:t>τευθυντήριες</a:t>
          </a:r>
          <a:r>
            <a:rPr lang="en-US" b="1"/>
            <a:t> </a:t>
          </a:r>
          <a:r>
            <a:rPr lang="en-US" b="1" err="1"/>
            <a:t>ἀρχές</a:t>
          </a:r>
          <a:r>
            <a:rPr lang="en-US" b="1"/>
            <a:t> </a:t>
          </a:r>
          <a:r>
            <a:rPr lang="en-US" b="1" err="1"/>
            <a:t>τοῦ</a:t>
          </a:r>
          <a:r>
            <a:rPr lang="en-US" b="1"/>
            <a:t> Toledo </a:t>
          </a:r>
          <a:r>
            <a:rPr lang="en-US" b="1" err="1"/>
            <a:t>τοῦ</a:t>
          </a:r>
          <a:r>
            <a:rPr lang="en-US" b="1"/>
            <a:t> ΟΑΣΕ</a:t>
          </a:r>
          <a:r>
            <a:rPr lang="en-US"/>
            <a:t> (Toledo Guiding Principles, </a:t>
          </a:r>
          <a:r>
            <a:rPr lang="en-US" err="1"/>
            <a:t>o.c.</a:t>
          </a:r>
          <a:r>
            <a:rPr lang="en-US"/>
            <a:t> www.osce.org/odihr/29154, p.70-73) </a:t>
          </a:r>
          <a:r>
            <a:rPr lang="en-US" b="1"/>
            <a:t>καί </a:t>
          </a:r>
          <a:r>
            <a:rPr lang="en-US" b="1" err="1"/>
            <a:t>τίς</a:t>
          </a:r>
          <a:r>
            <a:rPr lang="en-US" b="1"/>
            <a:t> </a:t>
          </a:r>
          <a:r>
            <a:rPr lang="en-US" b="1" err="1"/>
            <a:t>συντ</a:t>
          </a:r>
          <a:r>
            <a:rPr lang="en-US" b="1"/>
            <a:t>α</a:t>
          </a:r>
          <a:r>
            <a:rPr lang="en-US" b="1" err="1"/>
            <a:t>γμ</a:t>
          </a:r>
          <a:r>
            <a:rPr lang="en-US" b="1"/>
            <a:t>α</a:t>
          </a:r>
          <a:r>
            <a:rPr lang="en-US" b="1" err="1"/>
            <a:t>τικές</a:t>
          </a:r>
          <a:r>
            <a:rPr lang="en-US" b="1"/>
            <a:t> π</a:t>
          </a:r>
          <a:r>
            <a:rPr lang="en-US" b="1" err="1"/>
            <a:t>ρο</a:t>
          </a:r>
          <a:r>
            <a:rPr lang="en-US" b="1"/>
            <a:t>β</a:t>
          </a:r>
          <a:r>
            <a:rPr lang="en-US" b="1" err="1"/>
            <a:t>λέψεις</a:t>
          </a:r>
          <a:r>
            <a:rPr lang="en-US" b="1"/>
            <a:t> </a:t>
          </a:r>
          <a:r>
            <a:rPr lang="en-US" b="1" err="1"/>
            <a:t>τῆς</a:t>
          </a:r>
          <a:r>
            <a:rPr lang="en-US" b="1"/>
            <a:t> </a:t>
          </a:r>
          <a:r>
            <a:rPr lang="en-US" b="1" err="1"/>
            <a:t>ἐλευθερί</a:t>
          </a:r>
          <a:r>
            <a:rPr lang="en-US" b="1"/>
            <a:t>ας </a:t>
          </a:r>
          <a:r>
            <a:rPr lang="en-US" b="1" err="1"/>
            <a:t>τῆς</a:t>
          </a:r>
          <a:r>
            <a:rPr lang="en-US" b="1"/>
            <a:t> </a:t>
          </a:r>
          <a:r>
            <a:rPr lang="en-US" b="1" err="1"/>
            <a:t>θρησκευτικῆς</a:t>
          </a:r>
          <a:r>
            <a:rPr lang="en-US" b="1"/>
            <a:t> </a:t>
          </a:r>
          <a:r>
            <a:rPr lang="en-US" b="1" err="1"/>
            <a:t>συνειδήσεως</a:t>
          </a:r>
          <a:r>
            <a:rPr lang="en-US" b="1"/>
            <a:t> </a:t>
          </a:r>
          <a:r>
            <a:rPr lang="en-US" b="1" err="1"/>
            <a:t>τοῦ</a:t>
          </a:r>
          <a:r>
            <a:rPr lang="en-US" b="1"/>
            <a:t> </a:t>
          </a:r>
          <a:r>
            <a:rPr lang="en-US" b="1" err="1"/>
            <a:t>ἄρθρου</a:t>
          </a:r>
          <a:r>
            <a:rPr lang="en-US" b="1"/>
            <a:t> 13.</a:t>
          </a:r>
          <a:endParaRPr lang="el-GR" b="0"/>
        </a:p>
      </dgm:t>
    </dgm:pt>
    <dgm:pt modelId="{7355FB53-602E-418F-BC8D-E8A73BA21807}" type="parTrans" cxnId="{A4374E66-8C19-4BE1-9B68-1F4223C36B8C}">
      <dgm:prSet/>
      <dgm:spPr/>
    </dgm:pt>
    <dgm:pt modelId="{5BE378DC-3298-47E9-BFB3-010A02BE086D}" type="sibTrans" cxnId="{A4374E66-8C19-4BE1-9B68-1F4223C36B8C}">
      <dgm:prSet/>
      <dgm:spPr/>
    </dgm:pt>
    <dgm:pt modelId="{A03719C8-F893-4F06-9B5E-AAFEADD6F9BF}">
      <dgm:prSet phldr="0"/>
      <dgm:spPr/>
      <dgm:t>
        <a:bodyPr/>
        <a:lstStyle/>
        <a:p>
          <a:pPr rtl="0"/>
          <a:r>
            <a:rPr lang="en-US" b="0"/>
            <a:t>«</a:t>
          </a:r>
          <a:r>
            <a:rPr lang="en-US" b="0" err="1"/>
            <a:t>Τό</a:t>
          </a:r>
          <a:r>
            <a:rPr lang="en-US" b="0"/>
            <a:t> π</a:t>
          </a:r>
          <a:r>
            <a:rPr lang="en-US" b="0" err="1"/>
            <a:t>ροτεινόμενο</a:t>
          </a:r>
          <a:r>
            <a:rPr lang="en-US" b="0"/>
            <a:t> καί </a:t>
          </a:r>
          <a:r>
            <a:rPr lang="en-US" b="0" err="1"/>
            <a:t>ἤδη</a:t>
          </a:r>
          <a:r>
            <a:rPr lang="en-US" b="0"/>
            <a:t> π</a:t>
          </a:r>
          <a:r>
            <a:rPr lang="en-US" b="0" err="1"/>
            <a:t>ιλοτικά</a:t>
          </a:r>
          <a:r>
            <a:rPr lang="en-US" b="0"/>
            <a:t> </a:t>
          </a:r>
          <a:r>
            <a:rPr lang="en-US" b="0" err="1"/>
            <a:t>ἐφ</a:t>
          </a:r>
          <a:r>
            <a:rPr lang="en-US" b="0"/>
            <a:t>α</a:t>
          </a:r>
          <a:r>
            <a:rPr lang="en-US" b="0" err="1"/>
            <a:t>ρμοζόμενο</a:t>
          </a:r>
          <a:r>
            <a:rPr lang="en-US" b="0"/>
            <a:t> </a:t>
          </a:r>
          <a:r>
            <a:rPr lang="en-US" b="0" err="1"/>
            <a:t>μάθημ</a:t>
          </a:r>
          <a:r>
            <a:rPr lang="en-US" b="0"/>
            <a:t>α </a:t>
          </a:r>
          <a:r>
            <a:rPr lang="en-US" b="0" err="1"/>
            <a:t>τῆς</a:t>
          </a:r>
          <a:r>
            <a:rPr lang="en-US" b="0"/>
            <a:t> </a:t>
          </a:r>
          <a:r>
            <a:rPr lang="en-US" b="0" err="1"/>
            <a:t>μετ</a:t>
          </a:r>
          <a:r>
            <a:rPr lang="en-US" b="0"/>
            <a:t>α</a:t>
          </a:r>
          <a:r>
            <a:rPr lang="en-US" b="0" err="1"/>
            <a:t>μοντέρν</a:t>
          </a:r>
          <a:r>
            <a:rPr lang="en-US" b="0"/>
            <a:t>ας ἤ </a:t>
          </a:r>
          <a:r>
            <a:rPr lang="en-US" b="0" err="1"/>
            <a:t>δι</a:t>
          </a:r>
          <a:r>
            <a:rPr lang="en-US" b="0"/>
            <a:t>α</a:t>
          </a:r>
          <a:r>
            <a:rPr lang="en-US" b="0" err="1"/>
            <a:t>θρησκευτικῆς</a:t>
          </a:r>
          <a:r>
            <a:rPr lang="en-US" b="0"/>
            <a:t> π</a:t>
          </a:r>
          <a:r>
            <a:rPr lang="en-US" b="0" err="1"/>
            <a:t>νευμ</a:t>
          </a:r>
          <a:r>
            <a:rPr lang="en-US" b="0"/>
            <a:t>α</a:t>
          </a:r>
          <a:r>
            <a:rPr lang="en-US" b="0" err="1"/>
            <a:t>τικότητ</a:t>
          </a:r>
          <a:r>
            <a:rPr lang="en-US" b="0"/>
            <a:t>ας </a:t>
          </a:r>
          <a:r>
            <a:rPr lang="en-US" b="0" err="1"/>
            <a:t>δέν</a:t>
          </a:r>
          <a:r>
            <a:rPr lang="en-US" b="0"/>
            <a:t> </a:t>
          </a:r>
          <a:r>
            <a:rPr lang="en-US" b="0" err="1"/>
            <a:t>εἶν</a:t>
          </a:r>
          <a:r>
            <a:rPr lang="en-US" b="0"/>
            <a:t>αι </a:t>
          </a:r>
          <a:r>
            <a:rPr lang="en-US" b="0" err="1"/>
            <a:t>μάθημ</a:t>
          </a:r>
          <a:r>
            <a:rPr lang="en-US" b="0"/>
            <a:t>α </a:t>
          </a:r>
          <a:r>
            <a:rPr lang="en-US" b="0" err="1"/>
            <a:t>οὐδέτερο</a:t>
          </a:r>
          <a:r>
            <a:rPr lang="en-US" b="0"/>
            <a:t> </a:t>
          </a:r>
          <a:r>
            <a:rPr lang="en-US" b="0" err="1"/>
            <a:t>ἀντικειμενικό</a:t>
          </a:r>
          <a:r>
            <a:rPr lang="en-US" b="0"/>
            <a:t>, </a:t>
          </a:r>
          <a:r>
            <a:rPr lang="en-US" b="0" err="1"/>
            <a:t>κριτικό</a:t>
          </a:r>
          <a:r>
            <a:rPr lang="en-US" b="0"/>
            <a:t> καί π</a:t>
          </a:r>
          <a:r>
            <a:rPr lang="en-US" b="0" err="1"/>
            <a:t>λουρ</a:t>
          </a:r>
          <a:r>
            <a:rPr lang="en-US" b="0"/>
            <a:t>α</a:t>
          </a:r>
          <a:r>
            <a:rPr lang="en-US" b="0" err="1"/>
            <a:t>λιστικό</a:t>
          </a:r>
          <a:r>
            <a:rPr lang="en-US" b="0"/>
            <a:t> </a:t>
          </a:r>
          <a:r>
            <a:rPr lang="en-US" b="0" err="1"/>
            <a:t>ἀλλά</a:t>
          </a:r>
          <a:r>
            <a:rPr lang="en-US" b="0"/>
            <a:t> (a </a:t>
          </a:r>
          <a:r>
            <a:rPr lang="en-US" b="0" err="1"/>
            <a:t>contrario</a:t>
          </a:r>
          <a:r>
            <a:rPr lang="en-US" b="0"/>
            <a:t>) κα</a:t>
          </a:r>
          <a:r>
            <a:rPr lang="en-US" b="0" err="1"/>
            <a:t>τηχητικό</a:t>
          </a:r>
          <a:r>
            <a:rPr lang="en-US" b="0"/>
            <a:t> </a:t>
          </a:r>
          <a:r>
            <a:rPr lang="en-US" b="0" err="1"/>
            <a:t>διότι</a:t>
          </a:r>
          <a:r>
            <a:rPr lang="en-US" b="0"/>
            <a:t> καί </a:t>
          </a:r>
          <a:r>
            <a:rPr lang="en-US" b="0" err="1"/>
            <a:t>οἱ</a:t>
          </a:r>
          <a:r>
            <a:rPr lang="en-US" b="0"/>
            <a:t> </a:t>
          </a:r>
          <a:r>
            <a:rPr lang="en-US" b="0" err="1"/>
            <a:t>τρεῖς</a:t>
          </a:r>
          <a:r>
            <a:rPr lang="en-US" b="0"/>
            <a:t> μα</a:t>
          </a:r>
          <a:r>
            <a:rPr lang="en-US" b="0" err="1"/>
            <a:t>θησι</a:t>
          </a:r>
          <a:r>
            <a:rPr lang="en-US" b="0"/>
            <a:t>α</a:t>
          </a:r>
          <a:r>
            <a:rPr lang="en-US" b="0" err="1"/>
            <a:t>κές</a:t>
          </a:r>
          <a:r>
            <a:rPr lang="en-US" b="0"/>
            <a:t> π</a:t>
          </a:r>
          <a:r>
            <a:rPr lang="en-US" b="0" err="1"/>
            <a:t>ροσεγγίσεις</a:t>
          </a:r>
          <a:r>
            <a:rPr lang="en-US" b="0"/>
            <a:t> π</a:t>
          </a:r>
          <a:r>
            <a:rPr lang="en-US" b="0" err="1"/>
            <a:t>ού</a:t>
          </a:r>
          <a:r>
            <a:rPr lang="en-US" b="0"/>
            <a:t> </a:t>
          </a:r>
          <a:r>
            <a:rPr lang="en-US" b="0" err="1"/>
            <a:t>χρησιμο</a:t>
          </a:r>
          <a:r>
            <a:rPr lang="en-US" b="0"/>
            <a:t>π</a:t>
          </a:r>
          <a:r>
            <a:rPr lang="en-US" b="0" err="1"/>
            <a:t>οιοῦντ</a:t>
          </a:r>
          <a:r>
            <a:rPr lang="en-US" b="0"/>
            <a:t>αι </a:t>
          </a:r>
          <a:r>
            <a:rPr lang="en-US" b="0" err="1"/>
            <a:t>δηλ</a:t>
          </a:r>
          <a:r>
            <a:rPr lang="en-US" b="0"/>
            <a:t>. ἡ φα</a:t>
          </a:r>
          <a:r>
            <a:rPr lang="en-US" b="0" err="1"/>
            <a:t>ινομενολογική</a:t>
          </a:r>
          <a:r>
            <a:rPr lang="en-US" b="0"/>
            <a:t>, ἡ </a:t>
          </a:r>
          <a:r>
            <a:rPr lang="en-US" b="0" err="1"/>
            <a:t>ἑρμηνευτική</a:t>
          </a:r>
          <a:r>
            <a:rPr lang="en-US" b="0"/>
            <a:t>, ἡ </a:t>
          </a:r>
          <a:r>
            <a:rPr lang="en-US" b="0" err="1"/>
            <a:t>δι</a:t>
          </a:r>
          <a:r>
            <a:rPr lang="en-US" b="0"/>
            <a:t>α</a:t>
          </a:r>
          <a:r>
            <a:rPr lang="en-US" b="0" err="1"/>
            <a:t>θρησκευτική</a:t>
          </a:r>
          <a:r>
            <a:rPr lang="en-US" b="0"/>
            <a:t> καί ἡ </a:t>
          </a:r>
          <a:r>
            <a:rPr lang="en-US" b="0" err="1"/>
            <a:t>δι</a:t>
          </a:r>
          <a:r>
            <a:rPr lang="en-US" b="0"/>
            <a:t>α</a:t>
          </a:r>
          <a:r>
            <a:rPr lang="en-US" b="0" err="1"/>
            <a:t>λογική</a:t>
          </a:r>
          <a:r>
            <a:rPr lang="en-US" b="0"/>
            <a:t> </a:t>
          </a:r>
          <a:r>
            <a:rPr lang="en-US" b="0" err="1"/>
            <a:t>δέν</a:t>
          </a:r>
          <a:r>
            <a:rPr lang="en-US" b="0"/>
            <a:t> ἀπ</a:t>
          </a:r>
          <a:r>
            <a:rPr lang="en-US" b="0" err="1"/>
            <a:t>οσκο</a:t>
          </a:r>
          <a:r>
            <a:rPr lang="en-US" b="0"/>
            <a:t>π</a:t>
          </a:r>
          <a:r>
            <a:rPr lang="en-US" b="0" err="1"/>
            <a:t>οῦν</a:t>
          </a:r>
          <a:r>
            <a:rPr lang="en-US" b="0"/>
            <a:t> </a:t>
          </a:r>
          <a:r>
            <a:rPr lang="en-US" b="0" err="1"/>
            <a:t>στήν</a:t>
          </a:r>
          <a:r>
            <a:rPr lang="en-US" b="0"/>
            <a:t> πα</a:t>
          </a:r>
          <a:r>
            <a:rPr lang="en-US" b="0" err="1"/>
            <a:t>ροχή</a:t>
          </a:r>
          <a:r>
            <a:rPr lang="en-US" b="0"/>
            <a:t> </a:t>
          </a:r>
          <a:r>
            <a:rPr lang="en-US" b="0" err="1"/>
            <a:t>γνώσης</a:t>
          </a:r>
          <a:r>
            <a:rPr lang="en-US" b="0"/>
            <a:t> </a:t>
          </a:r>
          <a:r>
            <a:rPr lang="en-US" b="0" err="1"/>
            <a:t>γιά</a:t>
          </a:r>
          <a:r>
            <a:rPr lang="en-US" b="0"/>
            <a:t> </a:t>
          </a:r>
          <a:r>
            <a:rPr lang="en-US" b="0" err="1"/>
            <a:t>τίς</a:t>
          </a:r>
          <a:r>
            <a:rPr lang="en-US" b="0"/>
            <a:t> </a:t>
          </a:r>
          <a:r>
            <a:rPr lang="en-US" b="0" err="1"/>
            <a:t>θρησκεῖες</a:t>
          </a:r>
          <a:r>
            <a:rPr lang="en-US" b="0"/>
            <a:t> </a:t>
          </a:r>
          <a:r>
            <a:rPr lang="en-US" b="0" err="1"/>
            <a:t>ἀλλά</a:t>
          </a:r>
          <a:r>
            <a:rPr lang="en-US" b="0"/>
            <a:t> </a:t>
          </a:r>
          <a:r>
            <a:rPr lang="en-US" b="0" err="1"/>
            <a:t>στήν</a:t>
          </a:r>
          <a:r>
            <a:rPr lang="en-US" b="0"/>
            <a:t> </a:t>
          </a:r>
          <a:r>
            <a:rPr lang="en-US" b="0" err="1"/>
            <a:t>λεγομένη</a:t>
          </a:r>
          <a:r>
            <a:rPr lang="en-US" b="0"/>
            <a:t> «κατα</a:t>
          </a:r>
          <a:r>
            <a:rPr lang="en-US" b="0" err="1"/>
            <a:t>νόηση</a:t>
          </a:r>
          <a:r>
            <a:rPr lang="en-US" b="0"/>
            <a:t>», </a:t>
          </a:r>
          <a:r>
            <a:rPr lang="en-US" b="0" err="1"/>
            <a:t>δηλ</a:t>
          </a:r>
          <a:r>
            <a:rPr lang="en-US" b="0"/>
            <a:t>. </a:t>
          </a:r>
          <a:r>
            <a:rPr lang="en-US" b="0" err="1"/>
            <a:t>στήν</a:t>
          </a:r>
          <a:r>
            <a:rPr lang="en-US" b="0"/>
            <a:t> </a:t>
          </a:r>
          <a:r>
            <a:rPr lang="en-US" b="0" err="1"/>
            <a:t>δι</a:t>
          </a:r>
          <a:r>
            <a:rPr lang="en-US" b="0"/>
            <a:t>α</a:t>
          </a:r>
          <a:r>
            <a:rPr lang="en-US" b="0" err="1"/>
            <a:t>μόρφωση</a:t>
          </a:r>
          <a:r>
            <a:rPr lang="en-US" b="0"/>
            <a:t> </a:t>
          </a:r>
          <a:r>
            <a:rPr lang="en-US" b="0" err="1"/>
            <a:t>ἀτομικῶν</a:t>
          </a:r>
          <a:r>
            <a:rPr lang="en-US" b="0"/>
            <a:t> </a:t>
          </a:r>
          <a:r>
            <a:rPr lang="en-US" b="0" err="1"/>
            <a:t>συγκρητιστικῶν</a:t>
          </a:r>
          <a:r>
            <a:rPr lang="en-US" b="0"/>
            <a:t> </a:t>
          </a:r>
          <a:r>
            <a:rPr lang="en-US" b="0" err="1"/>
            <a:t>θρησκευτικῶν</a:t>
          </a:r>
          <a:r>
            <a:rPr lang="en-US" b="0"/>
            <a:t> πεπ</a:t>
          </a:r>
          <a:r>
            <a:rPr lang="en-US" b="0" err="1"/>
            <a:t>οιθήσεων</a:t>
          </a:r>
          <a:r>
            <a:rPr lang="en-US" b="0"/>
            <a:t> π</a:t>
          </a:r>
          <a:r>
            <a:rPr lang="en-US" b="0" err="1"/>
            <a:t>ρός</a:t>
          </a:r>
          <a:r>
            <a:rPr lang="en-US" b="0"/>
            <a:t> </a:t>
          </a:r>
          <a:r>
            <a:rPr lang="en-US" b="0" err="1"/>
            <a:t>τήν</a:t>
          </a:r>
          <a:r>
            <a:rPr lang="en-US" b="0"/>
            <a:t> κα</a:t>
          </a:r>
          <a:r>
            <a:rPr lang="en-US" b="0" err="1"/>
            <a:t>τεύθυνση</a:t>
          </a:r>
          <a:r>
            <a:rPr lang="en-US" b="0"/>
            <a:t> </a:t>
          </a:r>
          <a:r>
            <a:rPr lang="en-US" b="0" err="1"/>
            <a:t>τῆς</a:t>
          </a:r>
          <a:r>
            <a:rPr lang="en-US" b="0"/>
            <a:t> </a:t>
          </a:r>
          <a:r>
            <a:rPr lang="en-US" b="0" err="1"/>
            <a:t>ἑνότητος</a:t>
          </a:r>
          <a:r>
            <a:rPr lang="en-US" b="0"/>
            <a:t> καί </a:t>
          </a:r>
          <a:r>
            <a:rPr lang="en-US" b="0" err="1"/>
            <a:t>τῆς</a:t>
          </a:r>
          <a:r>
            <a:rPr lang="en-US" b="0"/>
            <a:t> π</a:t>
          </a:r>
          <a:r>
            <a:rPr lang="en-US" b="0" err="1"/>
            <a:t>οικιλί</a:t>
          </a:r>
          <a:r>
            <a:rPr lang="en-US" b="0"/>
            <a:t>ας </a:t>
          </a:r>
          <a:r>
            <a:rPr lang="en-US" b="0" err="1"/>
            <a:t>τῶν</a:t>
          </a:r>
          <a:r>
            <a:rPr lang="en-US" b="0"/>
            <a:t> πα</a:t>
          </a:r>
          <a:r>
            <a:rPr lang="en-US" b="0" err="1"/>
            <a:t>γκοσμίων</a:t>
          </a:r>
          <a:r>
            <a:rPr lang="en-US" b="0"/>
            <a:t> </a:t>
          </a:r>
          <a:r>
            <a:rPr lang="en-US" b="0" err="1"/>
            <a:t>θρησκειῶν</a:t>
          </a:r>
          <a:r>
            <a:rPr lang="en-US" b="0"/>
            <a:t>» (</a:t>
          </a:r>
          <a:r>
            <a:rPr lang="en-US" b="0" err="1"/>
            <a:t>Πρ</a:t>
          </a:r>
          <a:r>
            <a:rPr lang="en-US" b="0"/>
            <a:t>α</a:t>
          </a:r>
          <a:r>
            <a:rPr lang="en-US" b="0" err="1"/>
            <a:t>κτικά</a:t>
          </a:r>
          <a:r>
            <a:rPr lang="en-US" b="0"/>
            <a:t> Πα</a:t>
          </a:r>
          <a:r>
            <a:rPr lang="en-US" b="0" err="1"/>
            <a:t>νελληνίου</a:t>
          </a:r>
          <a:r>
            <a:rPr lang="en-US" b="0"/>
            <a:t> Ἐπ</a:t>
          </a:r>
          <a:r>
            <a:rPr lang="en-US" b="0" err="1"/>
            <a:t>ιστημονικοῦ</a:t>
          </a:r>
          <a:r>
            <a:rPr lang="en-US" b="0"/>
            <a:t> </a:t>
          </a:r>
          <a:r>
            <a:rPr lang="en-US" b="0" err="1"/>
            <a:t>Συνεδρίου</a:t>
          </a:r>
          <a:r>
            <a:rPr lang="en-US" b="0"/>
            <a:t> «</a:t>
          </a:r>
          <a:r>
            <a:rPr lang="en-US" b="0" err="1"/>
            <a:t>Τό</a:t>
          </a:r>
          <a:r>
            <a:rPr lang="en-US" b="0"/>
            <a:t> </a:t>
          </a:r>
          <a:r>
            <a:rPr lang="en-US" b="0" err="1"/>
            <a:t>μάθημ</a:t>
          </a:r>
          <a:r>
            <a:rPr lang="en-US" b="0"/>
            <a:t>α </a:t>
          </a:r>
          <a:r>
            <a:rPr lang="en-US" b="0" err="1"/>
            <a:t>τῶν</a:t>
          </a:r>
          <a:r>
            <a:rPr lang="en-US" b="0"/>
            <a:t> </a:t>
          </a:r>
          <a:r>
            <a:rPr lang="en-US" b="0" err="1"/>
            <a:t>Θρησκευτικῶν</a:t>
          </a:r>
          <a:r>
            <a:rPr lang="en-US" b="0"/>
            <a:t>. </a:t>
          </a:r>
          <a:r>
            <a:rPr lang="en-US" b="0" err="1"/>
            <a:t>Προ</a:t>
          </a:r>
          <a:r>
            <a:rPr lang="en-US" b="0"/>
            <a:t>β</a:t>
          </a:r>
          <a:r>
            <a:rPr lang="en-US" b="0" err="1"/>
            <a:t>λημ</a:t>
          </a:r>
          <a:r>
            <a:rPr lang="en-US" b="0"/>
            <a:t>α</a:t>
          </a:r>
          <a:r>
            <a:rPr lang="en-US" b="0" err="1"/>
            <a:t>τισμός</a:t>
          </a:r>
          <a:r>
            <a:rPr lang="en-US" b="0"/>
            <a:t> - Ἐπ</a:t>
          </a:r>
          <a:r>
            <a:rPr lang="en-US" b="0" err="1"/>
            <a:t>ισημάνσεις</a:t>
          </a:r>
          <a:r>
            <a:rPr lang="en-US" b="0"/>
            <a:t> – </a:t>
          </a:r>
          <a:r>
            <a:rPr lang="en-US" b="0" err="1"/>
            <a:t>Προτάσεις</a:t>
          </a:r>
          <a:r>
            <a:rPr lang="en-US" b="0"/>
            <a:t>» </a:t>
          </a:r>
          <a:r>
            <a:rPr lang="en-US" b="0" err="1"/>
            <a:t>Ἐργ</a:t>
          </a:r>
          <a:r>
            <a:rPr lang="en-US" b="0"/>
            <a:t>α</a:t>
          </a:r>
          <a:r>
            <a:rPr lang="en-US" b="0" err="1"/>
            <a:t>στήρι</a:t>
          </a:r>
          <a:r>
            <a:rPr lang="en-US" b="0"/>
            <a:t> Πα</a:t>
          </a:r>
          <a:r>
            <a:rPr lang="en-US" b="0" err="1"/>
            <a:t>ιδ</a:t>
          </a:r>
          <a:r>
            <a:rPr lang="en-US" b="0"/>
            <a:t>α</a:t>
          </a:r>
          <a:r>
            <a:rPr lang="en-US" b="0" err="1"/>
            <a:t>γωγικῆς</a:t>
          </a:r>
          <a:r>
            <a:rPr lang="en-US" b="0"/>
            <a:t> </a:t>
          </a:r>
          <a:r>
            <a:rPr lang="en-US" b="0" err="1"/>
            <a:t>Χριστι</a:t>
          </a:r>
          <a:r>
            <a:rPr lang="en-US" b="0"/>
            <a:t>α</a:t>
          </a:r>
          <a:r>
            <a:rPr lang="en-US" b="0" err="1"/>
            <a:t>νικῆς</a:t>
          </a:r>
          <a:r>
            <a:rPr lang="en-US" b="0"/>
            <a:t> Πα</a:t>
          </a:r>
          <a:r>
            <a:rPr lang="en-US" b="0" err="1"/>
            <a:t>ιδ</a:t>
          </a:r>
          <a:r>
            <a:rPr lang="en-US" b="0"/>
            <a:t>α</a:t>
          </a:r>
          <a:r>
            <a:rPr lang="en-US" b="0" err="1"/>
            <a:t>γωγικῆς</a:t>
          </a:r>
          <a:r>
            <a:rPr lang="en-US" b="0"/>
            <a:t> </a:t>
          </a:r>
          <a:r>
            <a:rPr lang="en-US" b="0" err="1"/>
            <a:t>Τμήμ</a:t>
          </a:r>
          <a:r>
            <a:rPr lang="en-US" b="0"/>
            <a:t>α</a:t>
          </a:r>
          <a:r>
            <a:rPr lang="en-US" b="0" err="1"/>
            <a:t>τος</a:t>
          </a:r>
          <a:r>
            <a:rPr lang="en-US" b="0"/>
            <a:t> </a:t>
          </a:r>
          <a:r>
            <a:rPr lang="en-US" b="0" err="1"/>
            <a:t>Ποιμ</a:t>
          </a:r>
          <a:r>
            <a:rPr lang="en-US" b="0"/>
            <a:t>α</a:t>
          </a:r>
          <a:r>
            <a:rPr lang="en-US" b="0" err="1"/>
            <a:t>ντικῆς</a:t>
          </a:r>
          <a:r>
            <a:rPr lang="en-US" b="0"/>
            <a:t> καί </a:t>
          </a:r>
          <a:r>
            <a:rPr lang="en-US" b="0" err="1"/>
            <a:t>Κοινωνικῆς</a:t>
          </a:r>
          <a:r>
            <a:rPr lang="en-US" b="0"/>
            <a:t> </a:t>
          </a:r>
          <a:r>
            <a:rPr lang="en-US" b="0" err="1"/>
            <a:t>Θεολογί</a:t>
          </a:r>
          <a:r>
            <a:rPr lang="en-US" b="0"/>
            <a:t>ας ΑΠΘ, </a:t>
          </a:r>
          <a:r>
            <a:rPr lang="en-US" b="0" err="1"/>
            <a:t>Θεσσ</a:t>
          </a:r>
          <a:r>
            <a:rPr lang="en-US" b="0"/>
            <a:t>α</a:t>
          </a:r>
          <a:r>
            <a:rPr lang="en-US" b="0" err="1"/>
            <a:t>λονίκη</a:t>
          </a:r>
          <a:r>
            <a:rPr lang="en-US" b="0"/>
            <a:t> 2014, </a:t>
          </a:r>
          <a:r>
            <a:rPr lang="en-US" b="0" err="1"/>
            <a:t>σελ</a:t>
          </a:r>
          <a:r>
            <a:rPr lang="en-US" b="0"/>
            <a:t>. 277). </a:t>
          </a:r>
        </a:p>
      </dgm:t>
    </dgm:pt>
    <dgm:pt modelId="{0B5321D1-7263-410B-8B54-FEFE903D3F3D}" type="parTrans" cxnId="{4CA85E1C-42FE-46F8-B340-7473BC30BFD9}">
      <dgm:prSet/>
      <dgm:spPr/>
    </dgm:pt>
    <dgm:pt modelId="{35527306-1C63-4394-9861-23E8A3553998}" type="sibTrans" cxnId="{4CA85E1C-42FE-46F8-B340-7473BC30BFD9}">
      <dgm:prSet/>
      <dgm:spPr/>
    </dgm:pt>
    <dgm:pt modelId="{0EE74528-8E13-4DC8-8783-784DF1353C47}" type="pres">
      <dgm:prSet presAssocID="{4DF1DABD-2F2F-4212-A6A9-35D1662BE41F}" presName="Name0" presStyleCnt="0">
        <dgm:presLayoutVars>
          <dgm:dir/>
          <dgm:resizeHandles val="exact"/>
        </dgm:presLayoutVars>
      </dgm:prSet>
      <dgm:spPr/>
    </dgm:pt>
    <dgm:pt modelId="{1A31D373-9CDD-4254-9CBD-8778DA24C310}" type="pres">
      <dgm:prSet presAssocID="{AAA2882A-27F0-47CC-BDD3-87427BB3635A}" presName="node" presStyleLbl="node1" presStyleIdx="0" presStyleCnt="2">
        <dgm:presLayoutVars>
          <dgm:bulletEnabled val="1"/>
        </dgm:presLayoutVars>
      </dgm:prSet>
      <dgm:spPr/>
    </dgm:pt>
    <dgm:pt modelId="{691EDA4D-106B-46B0-B8FD-B4B576C75BFA}" type="pres">
      <dgm:prSet presAssocID="{5BE378DC-3298-47E9-BFB3-010A02BE086D}" presName="sibTrans" presStyleCnt="0"/>
      <dgm:spPr/>
    </dgm:pt>
    <dgm:pt modelId="{F400D0A8-08EA-4373-BA48-EE03D6CD22A9}" type="pres">
      <dgm:prSet presAssocID="{A03719C8-F893-4F06-9B5E-AAFEADD6F9BF}" presName="node" presStyleLbl="node1" presStyleIdx="1" presStyleCnt="2">
        <dgm:presLayoutVars>
          <dgm:bulletEnabled val="1"/>
        </dgm:presLayoutVars>
      </dgm:prSet>
      <dgm:spPr/>
    </dgm:pt>
  </dgm:ptLst>
  <dgm:cxnLst>
    <dgm:cxn modelId="{4CA85E1C-42FE-46F8-B340-7473BC30BFD9}" srcId="{4DF1DABD-2F2F-4212-A6A9-35D1662BE41F}" destId="{A03719C8-F893-4F06-9B5E-AAFEADD6F9BF}" srcOrd="1" destOrd="0" parTransId="{0B5321D1-7263-410B-8B54-FEFE903D3F3D}" sibTransId="{35527306-1C63-4394-9861-23E8A3553998}"/>
    <dgm:cxn modelId="{790F4048-BDC0-411B-8D37-D9F674D75FCC}" type="presOf" srcId="{4DF1DABD-2F2F-4212-A6A9-35D1662BE41F}" destId="{0EE74528-8E13-4DC8-8783-784DF1353C47}" srcOrd="0" destOrd="0" presId="urn:microsoft.com/office/officeart/2005/8/layout/hList6"/>
    <dgm:cxn modelId="{A4374E66-8C19-4BE1-9B68-1F4223C36B8C}" srcId="{4DF1DABD-2F2F-4212-A6A9-35D1662BE41F}" destId="{AAA2882A-27F0-47CC-BDD3-87427BB3635A}" srcOrd="0" destOrd="0" parTransId="{7355FB53-602E-418F-BC8D-E8A73BA21807}" sibTransId="{5BE378DC-3298-47E9-BFB3-010A02BE086D}"/>
    <dgm:cxn modelId="{4F78BEAC-4E44-4F7B-BC74-4B0AF0A5AC36}" type="presOf" srcId="{AAA2882A-27F0-47CC-BDD3-87427BB3635A}" destId="{1A31D373-9CDD-4254-9CBD-8778DA24C310}" srcOrd="0" destOrd="0" presId="urn:microsoft.com/office/officeart/2005/8/layout/hList6"/>
    <dgm:cxn modelId="{0C9FE5F4-9C14-41B3-B851-857D36BB5D5B}" type="presOf" srcId="{A03719C8-F893-4F06-9B5E-AAFEADD6F9BF}" destId="{F400D0A8-08EA-4373-BA48-EE03D6CD22A9}" srcOrd="0" destOrd="0" presId="urn:microsoft.com/office/officeart/2005/8/layout/hList6"/>
    <dgm:cxn modelId="{4F12193C-29C8-44DB-B5F1-5BFE9E622B2E}" type="presParOf" srcId="{0EE74528-8E13-4DC8-8783-784DF1353C47}" destId="{1A31D373-9CDD-4254-9CBD-8778DA24C310}" srcOrd="0" destOrd="0" presId="urn:microsoft.com/office/officeart/2005/8/layout/hList6"/>
    <dgm:cxn modelId="{49C25927-9033-402B-9795-E54A6F96DE4B}" type="presParOf" srcId="{0EE74528-8E13-4DC8-8783-784DF1353C47}" destId="{691EDA4D-106B-46B0-B8FD-B4B576C75BFA}" srcOrd="1" destOrd="0" presId="urn:microsoft.com/office/officeart/2005/8/layout/hList6"/>
    <dgm:cxn modelId="{6938BDEE-6C42-42BB-A4D8-0448D94FCCD3}" type="presParOf" srcId="{0EE74528-8E13-4DC8-8783-784DF1353C47}" destId="{F400D0A8-08EA-4373-BA48-EE03D6CD22A9}" srcOrd="2"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17FF6E-F8F6-43F4-A0D3-956E452A419E}"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09D2EF04-59BE-413A-891A-6A70A0F10622}">
      <dgm:prSet phldr="0"/>
      <dgm:spPr/>
      <dgm:t>
        <a:bodyPr/>
        <a:lstStyle/>
        <a:p>
          <a:pPr rtl="0"/>
          <a:r>
            <a:rPr lang="en-US" b="1" dirty="0" err="1"/>
            <a:t>Νέ</a:t>
          </a:r>
          <a:r>
            <a:rPr lang="en-US" b="1" dirty="0"/>
            <a:t>α </a:t>
          </a:r>
          <a:r>
            <a:rPr lang="en-US" b="1" dirty="0" err="1"/>
            <a:t>Δημοκρ</a:t>
          </a:r>
          <a:r>
            <a:rPr lang="en-US" b="1" dirty="0"/>
            <a:t>α</a:t>
          </a:r>
          <a:r>
            <a:rPr lang="en-US" b="1" dirty="0" err="1"/>
            <a:t>τί</a:t>
          </a:r>
          <a:r>
            <a:rPr lang="en-US" b="1" dirty="0"/>
            <a:t>α:</a:t>
          </a:r>
          <a:r>
            <a:rPr lang="en-US" b="1" dirty="0">
              <a:latin typeface="Century Gothic" panose="020B0502020202020204"/>
            </a:rPr>
            <a:t> </a:t>
          </a:r>
          <a:r>
            <a:rPr lang="en-US" dirty="0"/>
            <a:t>Υπ</a:t>
          </a:r>
          <a:r>
            <a:rPr lang="en-US" dirty="0" err="1"/>
            <a:t>οστήριξη</a:t>
          </a:r>
          <a:r>
            <a:rPr lang="en-US" dirty="0"/>
            <a:t> </a:t>
          </a:r>
          <a:r>
            <a:rPr lang="en-US" dirty="0" err="1"/>
            <a:t>του</a:t>
          </a:r>
          <a:r>
            <a:rPr lang="en-US" dirty="0"/>
            <a:t> </a:t>
          </a:r>
          <a:r>
            <a:rPr lang="en-US" dirty="0" err="1"/>
            <a:t>ομολογι</a:t>
          </a:r>
          <a:r>
            <a:rPr lang="en-US" dirty="0"/>
            <a:t>α</a:t>
          </a:r>
          <a:r>
            <a:rPr lang="en-US" dirty="0" err="1"/>
            <a:t>κού</a:t>
          </a:r>
          <a:r>
            <a:rPr lang="en-US" dirty="0"/>
            <a:t> χαρα</a:t>
          </a:r>
          <a:r>
            <a:rPr lang="en-US" dirty="0" err="1"/>
            <a:t>κτήρ</a:t>
          </a:r>
          <a:r>
            <a:rPr lang="en-US" dirty="0"/>
            <a:t>α </a:t>
          </a:r>
          <a:r>
            <a:rPr lang="en-US" dirty="0" err="1"/>
            <a:t>του</a:t>
          </a:r>
          <a:r>
            <a:rPr lang="en-US" dirty="0"/>
            <a:t> </a:t>
          </a:r>
          <a:r>
            <a:rPr lang="en-US" dirty="0">
              <a:latin typeface="Century Gothic" panose="020B0502020202020204"/>
            </a:rPr>
            <a:t>μα</a:t>
          </a:r>
          <a:r>
            <a:rPr lang="en-US" dirty="0" err="1">
              <a:latin typeface="Century Gothic" panose="020B0502020202020204"/>
            </a:rPr>
            <a:t>θήμ</a:t>
          </a:r>
          <a:r>
            <a:rPr lang="en-US" dirty="0">
              <a:latin typeface="Century Gothic" panose="020B0502020202020204"/>
            </a:rPr>
            <a:t>α</a:t>
          </a:r>
          <a:r>
            <a:rPr lang="en-US" dirty="0" err="1">
              <a:latin typeface="Century Gothic" panose="020B0502020202020204"/>
            </a:rPr>
            <a:t>τος</a:t>
          </a:r>
          <a:r>
            <a:rPr lang="en-US" dirty="0">
              <a:latin typeface="Century Gothic" panose="020B0502020202020204"/>
            </a:rPr>
            <a:t>. </a:t>
          </a:r>
          <a:r>
            <a:rPr lang="en-US" dirty="0" err="1">
              <a:latin typeface="Century Gothic" panose="020B0502020202020204"/>
            </a:rPr>
            <a:t>Έμφ</a:t>
          </a:r>
          <a:r>
            <a:rPr lang="en-US" dirty="0">
              <a:latin typeface="Century Gothic" panose="020B0502020202020204"/>
            </a:rPr>
            <a:t>α</a:t>
          </a:r>
          <a:r>
            <a:rPr lang="en-US" dirty="0" err="1">
              <a:latin typeface="Century Gothic" panose="020B0502020202020204"/>
            </a:rPr>
            <a:t>ση</a:t>
          </a:r>
          <a:r>
            <a:rPr lang="en-US" dirty="0"/>
            <a:t> </a:t>
          </a:r>
          <a:r>
            <a:rPr lang="en-US" dirty="0" err="1"/>
            <a:t>στη</a:t>
          </a:r>
          <a:r>
            <a:rPr lang="en-US" dirty="0"/>
            <a:t> </a:t>
          </a:r>
          <a:r>
            <a:rPr lang="en-US" dirty="0" err="1"/>
            <a:t>δι</a:t>
          </a:r>
          <a:r>
            <a:rPr lang="en-US" dirty="0"/>
            <a:t>α</a:t>
          </a:r>
          <a:r>
            <a:rPr lang="en-US" dirty="0" err="1"/>
            <a:t>τήρηση</a:t>
          </a:r>
          <a:r>
            <a:rPr lang="en-US" dirty="0"/>
            <a:t> </a:t>
          </a:r>
          <a:r>
            <a:rPr lang="en-US" dirty="0" err="1"/>
            <a:t>της</a:t>
          </a:r>
          <a:r>
            <a:rPr lang="en-US" dirty="0"/>
            <a:t> </a:t>
          </a:r>
          <a:r>
            <a:rPr lang="en-US" dirty="0" err="1"/>
            <a:t>Ορθόδοξης</a:t>
          </a:r>
          <a:r>
            <a:rPr lang="en-US" dirty="0"/>
            <a:t> </a:t>
          </a:r>
          <a:r>
            <a:rPr lang="en-US" dirty="0" err="1"/>
            <a:t>Χριστι</a:t>
          </a:r>
          <a:r>
            <a:rPr lang="en-US" dirty="0"/>
            <a:t>α</a:t>
          </a:r>
          <a:r>
            <a:rPr lang="en-US" dirty="0" err="1"/>
            <a:t>νικής</a:t>
          </a:r>
          <a:r>
            <a:rPr lang="en-US" dirty="0"/>
            <a:t> πα</a:t>
          </a:r>
          <a:r>
            <a:rPr lang="en-US" dirty="0" err="1"/>
            <a:t>ράδοσης</a:t>
          </a:r>
          <a:r>
            <a:rPr lang="en-US" dirty="0"/>
            <a:t> </a:t>
          </a:r>
          <a:r>
            <a:rPr lang="en-US" dirty="0" err="1"/>
            <a:t>γι</a:t>
          </a:r>
          <a:r>
            <a:rPr lang="en-US" dirty="0"/>
            <a:t>α </a:t>
          </a:r>
          <a:r>
            <a:rPr lang="en-US" dirty="0" err="1"/>
            <a:t>την</a:t>
          </a:r>
          <a:r>
            <a:rPr lang="en-US" dirty="0"/>
            <a:t> </a:t>
          </a:r>
          <a:r>
            <a:rPr lang="en-US" dirty="0" err="1"/>
            <a:t>εθνική</a:t>
          </a:r>
          <a:r>
            <a:rPr lang="en-US" dirty="0"/>
            <a:t> </a:t>
          </a:r>
          <a:r>
            <a:rPr lang="en-US" dirty="0">
              <a:latin typeface="Century Gothic" panose="020B0502020202020204"/>
            </a:rPr>
            <a:t>τα</a:t>
          </a:r>
          <a:r>
            <a:rPr lang="en-US" dirty="0" err="1">
              <a:latin typeface="Century Gothic" panose="020B0502020202020204"/>
            </a:rPr>
            <a:t>υτότητ</a:t>
          </a:r>
          <a:r>
            <a:rPr lang="en-US" dirty="0">
              <a:latin typeface="Century Gothic" panose="020B0502020202020204"/>
            </a:rPr>
            <a:t>ας</a:t>
          </a:r>
        </a:p>
      </dgm:t>
    </dgm:pt>
    <dgm:pt modelId="{310C19FC-41FE-4AA2-8076-18AE78A39EA2}" type="parTrans" cxnId="{FC3EDFA4-3231-4F1F-A0B0-25CDFAA64624}">
      <dgm:prSet/>
      <dgm:spPr/>
    </dgm:pt>
    <dgm:pt modelId="{DE0E8A8F-F117-4DB4-B3E8-7EB455321F76}" type="sibTrans" cxnId="{FC3EDFA4-3231-4F1F-A0B0-25CDFAA64624}">
      <dgm:prSet/>
      <dgm:spPr/>
    </dgm:pt>
    <dgm:pt modelId="{9FF281D6-9042-4481-B1DF-A1D55740EEDE}">
      <dgm:prSet phldr="0"/>
      <dgm:spPr/>
      <dgm:t>
        <a:bodyPr/>
        <a:lstStyle/>
        <a:p>
          <a:pPr rtl="0"/>
          <a:r>
            <a:rPr lang="en-US" b="1" dirty="0" err="1"/>
            <a:t>Κομμουνιστικό</a:t>
          </a:r>
          <a:r>
            <a:rPr lang="en-US" b="1" dirty="0"/>
            <a:t> </a:t>
          </a:r>
          <a:r>
            <a:rPr lang="en-US" b="1" dirty="0" err="1"/>
            <a:t>Κόμμ</a:t>
          </a:r>
          <a:r>
            <a:rPr lang="en-US" b="1" dirty="0"/>
            <a:t>α </a:t>
          </a:r>
          <a:r>
            <a:rPr lang="en-US" b="1" dirty="0" err="1"/>
            <a:t>Ελλάδ</a:t>
          </a:r>
          <a:r>
            <a:rPr lang="en-US" b="1" dirty="0"/>
            <a:t>ας (ΚΚΕ):</a:t>
          </a:r>
          <a:r>
            <a:rPr lang="en-US" dirty="0"/>
            <a:t>Υπ</a:t>
          </a:r>
          <a:r>
            <a:rPr lang="en-US" dirty="0" err="1"/>
            <a:t>έρ</a:t>
          </a:r>
          <a:r>
            <a:rPr lang="en-US" dirty="0"/>
            <a:t> </a:t>
          </a:r>
          <a:r>
            <a:rPr lang="en-US" dirty="0" err="1"/>
            <a:t>της</a:t>
          </a:r>
          <a:r>
            <a:rPr lang="en-US" dirty="0"/>
            <a:t> κα</a:t>
          </a:r>
          <a:r>
            <a:rPr lang="en-US" dirty="0" err="1"/>
            <a:t>τάργησης</a:t>
          </a:r>
          <a:r>
            <a:rPr lang="en-US" dirty="0"/>
            <a:t> </a:t>
          </a:r>
          <a:r>
            <a:rPr lang="en-US" dirty="0" err="1"/>
            <a:t>του</a:t>
          </a:r>
          <a:r>
            <a:rPr lang="en-US" dirty="0"/>
            <a:t> κα</a:t>
          </a:r>
          <a:r>
            <a:rPr lang="en-US" dirty="0" err="1"/>
            <a:t>τηχητικού</a:t>
          </a:r>
          <a:r>
            <a:rPr lang="en-US" dirty="0"/>
            <a:t> χαρα</a:t>
          </a:r>
          <a:r>
            <a:rPr lang="en-US" dirty="0" err="1"/>
            <a:t>κτήρ</a:t>
          </a:r>
          <a:r>
            <a:rPr lang="en-US" dirty="0"/>
            <a:t>α </a:t>
          </a:r>
          <a:r>
            <a:rPr lang="en-US" dirty="0" err="1"/>
            <a:t>του</a:t>
          </a:r>
          <a:r>
            <a:rPr lang="en-US" dirty="0"/>
            <a:t> μα</a:t>
          </a:r>
          <a:r>
            <a:rPr lang="en-US" dirty="0" err="1"/>
            <a:t>θήμ</a:t>
          </a:r>
          <a:r>
            <a:rPr lang="en-US" dirty="0"/>
            <a:t>α</a:t>
          </a:r>
          <a:r>
            <a:rPr lang="en-US" dirty="0" err="1"/>
            <a:t>τος</a:t>
          </a:r>
          <a:r>
            <a:rPr lang="en-US" dirty="0"/>
            <a:t>.</a:t>
          </a:r>
          <a:r>
            <a:rPr lang="en-US" dirty="0">
              <a:latin typeface="Century Gothic" panose="020B0502020202020204"/>
            </a:rPr>
            <a:t> </a:t>
          </a:r>
          <a:r>
            <a:rPr lang="en-US" dirty="0" err="1"/>
            <a:t>Πρότ</a:t>
          </a:r>
          <a:r>
            <a:rPr lang="en-US" dirty="0"/>
            <a:t>α</a:t>
          </a:r>
          <a:r>
            <a:rPr lang="en-US" dirty="0" err="1"/>
            <a:t>ση</a:t>
          </a:r>
          <a:r>
            <a:rPr lang="en-US" dirty="0"/>
            <a:t> </a:t>
          </a:r>
          <a:r>
            <a:rPr lang="en-US" dirty="0" err="1"/>
            <a:t>γι</a:t>
          </a:r>
          <a:r>
            <a:rPr lang="en-US" dirty="0"/>
            <a:t>α π</a:t>
          </a:r>
          <a:r>
            <a:rPr lang="en-US" dirty="0" err="1"/>
            <a:t>ρο</a:t>
          </a:r>
          <a:r>
            <a:rPr lang="en-US" dirty="0"/>
            <a:t>α</a:t>
          </a:r>
          <a:r>
            <a:rPr lang="en-US" dirty="0" err="1"/>
            <a:t>ιρετικό</a:t>
          </a:r>
          <a:r>
            <a:rPr lang="en-US" dirty="0"/>
            <a:t> </a:t>
          </a:r>
          <a:r>
            <a:rPr lang="en-US" dirty="0" err="1"/>
            <a:t>μάθημ</a:t>
          </a:r>
          <a:r>
            <a:rPr lang="en-US" dirty="0"/>
            <a:t>α </a:t>
          </a:r>
          <a:r>
            <a:rPr lang="en-US" dirty="0" err="1"/>
            <a:t>θρησκειολογί</a:t>
          </a:r>
          <a:r>
            <a:rPr lang="en-US" dirty="0"/>
            <a:t>ας </a:t>
          </a:r>
          <a:r>
            <a:rPr lang="en-US" dirty="0" err="1"/>
            <a:t>γι</a:t>
          </a:r>
          <a:r>
            <a:rPr lang="en-US" dirty="0"/>
            <a:t>α </a:t>
          </a:r>
          <a:r>
            <a:rPr lang="en-US" dirty="0" err="1"/>
            <a:t>όλους</a:t>
          </a:r>
          <a:r>
            <a:rPr lang="en-US" dirty="0"/>
            <a:t>.</a:t>
          </a:r>
          <a:r>
            <a:rPr lang="en-US" dirty="0">
              <a:latin typeface="Century Gothic" panose="020B0502020202020204"/>
            </a:rPr>
            <a:t> </a:t>
          </a:r>
          <a:r>
            <a:rPr lang="en-US" dirty="0" err="1"/>
            <a:t>Στήριξη</a:t>
          </a:r>
          <a:r>
            <a:rPr lang="en-US" dirty="0"/>
            <a:t> </a:t>
          </a:r>
          <a:r>
            <a:rPr lang="en-US" dirty="0" err="1"/>
            <a:t>του</a:t>
          </a:r>
          <a:r>
            <a:rPr lang="en-US" dirty="0"/>
            <a:t> π</a:t>
          </a:r>
          <a:r>
            <a:rPr lang="en-US" dirty="0" err="1"/>
            <a:t>λήρους</a:t>
          </a:r>
          <a:r>
            <a:rPr lang="en-US" dirty="0"/>
            <a:t> </a:t>
          </a:r>
          <a:r>
            <a:rPr lang="en-US" dirty="0" err="1"/>
            <a:t>δι</a:t>
          </a:r>
          <a:r>
            <a:rPr lang="en-US" dirty="0"/>
            <a:t>α</a:t>
          </a:r>
          <a:r>
            <a:rPr lang="en-US" dirty="0" err="1"/>
            <a:t>χωρισμού</a:t>
          </a:r>
          <a:r>
            <a:rPr lang="en-US" dirty="0"/>
            <a:t> </a:t>
          </a:r>
          <a:r>
            <a:rPr lang="en-US" dirty="0" err="1"/>
            <a:t>κράτους</a:t>
          </a:r>
          <a:r>
            <a:rPr lang="en-US" dirty="0"/>
            <a:t> και </a:t>
          </a:r>
          <a:r>
            <a:rPr lang="en-US" dirty="0" err="1"/>
            <a:t>Εκκλησί</a:t>
          </a:r>
          <a:r>
            <a:rPr lang="en-US" dirty="0"/>
            <a:t>ας.</a:t>
          </a:r>
          <a:endParaRPr lang="en-US" dirty="0">
            <a:latin typeface="Century Gothic" panose="020B0502020202020204"/>
          </a:endParaRPr>
        </a:p>
      </dgm:t>
    </dgm:pt>
    <dgm:pt modelId="{8D7B70AC-51E6-4066-8A84-288962C9A79D}" type="parTrans" cxnId="{5EA1724D-B6B4-4F2B-B455-B6823B9FDDBF}">
      <dgm:prSet/>
      <dgm:spPr/>
    </dgm:pt>
    <dgm:pt modelId="{C73B6339-92C9-465F-962F-A969D0B65514}" type="sibTrans" cxnId="{5EA1724D-B6B4-4F2B-B455-B6823B9FDDBF}">
      <dgm:prSet/>
      <dgm:spPr/>
    </dgm:pt>
    <dgm:pt modelId="{C9E5CC23-2B78-4223-8450-84BE96223A9E}">
      <dgm:prSet phldr="0"/>
      <dgm:spPr/>
      <dgm:t>
        <a:bodyPr/>
        <a:lstStyle/>
        <a:p>
          <a:pPr rtl="0"/>
          <a:r>
            <a:rPr lang="en-US" b="1" dirty="0" err="1"/>
            <a:t>Χρυσή</a:t>
          </a:r>
          <a:r>
            <a:rPr lang="en-US" b="1" dirty="0"/>
            <a:t> </a:t>
          </a:r>
          <a:r>
            <a:rPr lang="en-US" b="1" dirty="0" err="1"/>
            <a:t>Αυγή</a:t>
          </a:r>
          <a:r>
            <a:rPr lang="en-US" b="1" dirty="0"/>
            <a:t>:</a:t>
          </a:r>
          <a:r>
            <a:rPr lang="en-US" b="1" dirty="0">
              <a:latin typeface="Century Gothic" panose="020B0502020202020204"/>
            </a:rPr>
            <a:t> </a:t>
          </a:r>
          <a:r>
            <a:rPr lang="en-US" dirty="0"/>
            <a:t>Υπ</a:t>
          </a:r>
          <a:r>
            <a:rPr lang="en-US" dirty="0" err="1"/>
            <a:t>οστήριξη</a:t>
          </a:r>
          <a:r>
            <a:rPr lang="en-US" dirty="0"/>
            <a:t> </a:t>
          </a:r>
          <a:r>
            <a:rPr lang="en-US" dirty="0" err="1"/>
            <a:t>της</a:t>
          </a:r>
          <a:r>
            <a:rPr lang="en-US" dirty="0"/>
            <a:t> παρα</a:t>
          </a:r>
          <a:r>
            <a:rPr lang="en-US" dirty="0" err="1"/>
            <a:t>δοσι</a:t>
          </a:r>
          <a:r>
            <a:rPr lang="en-US" dirty="0"/>
            <a:t>α</a:t>
          </a:r>
          <a:r>
            <a:rPr lang="en-US" dirty="0" err="1"/>
            <a:t>κής</a:t>
          </a:r>
          <a:r>
            <a:rPr lang="en-US" dirty="0"/>
            <a:t> κα</a:t>
          </a:r>
          <a:r>
            <a:rPr lang="en-US" dirty="0" err="1"/>
            <a:t>τηχητικής</a:t>
          </a:r>
          <a:r>
            <a:rPr lang="en-US" dirty="0"/>
            <a:t> </a:t>
          </a:r>
          <a:r>
            <a:rPr lang="en-US" dirty="0" err="1"/>
            <a:t>διδ</a:t>
          </a:r>
          <a:r>
            <a:rPr lang="en-US" dirty="0"/>
            <a:t>α</a:t>
          </a:r>
          <a:r>
            <a:rPr lang="en-US" dirty="0" err="1"/>
            <a:t>σκ</a:t>
          </a:r>
          <a:r>
            <a:rPr lang="en-US" dirty="0"/>
            <a:t>α</a:t>
          </a:r>
          <a:r>
            <a:rPr lang="en-US" dirty="0" err="1"/>
            <a:t>λί</a:t>
          </a:r>
          <a:r>
            <a:rPr lang="en-US" dirty="0"/>
            <a:t>α</a:t>
          </a:r>
          <a:r>
            <a:rPr lang="en-US" dirty="0" err="1"/>
            <a:t>ς.</a:t>
          </a:r>
          <a:r>
            <a:rPr lang="en-US" dirty="0" err="1">
              <a:latin typeface="Century Gothic" panose="020B0502020202020204"/>
            </a:rPr>
            <a:t>Ισχυρισμός</a:t>
          </a:r>
          <a:r>
            <a:rPr lang="en-US" dirty="0"/>
            <a:t> </a:t>
          </a:r>
          <a:r>
            <a:rPr lang="en-US" dirty="0" err="1"/>
            <a:t>ότι</a:t>
          </a:r>
          <a:r>
            <a:rPr lang="en-US" dirty="0"/>
            <a:t> υπ</a:t>
          </a:r>
          <a:r>
            <a:rPr lang="en-US" dirty="0" err="1"/>
            <a:t>ονομεύοντ</a:t>
          </a:r>
          <a:r>
            <a:rPr lang="en-US" dirty="0"/>
            <a:t>αι </a:t>
          </a:r>
          <a:r>
            <a:rPr lang="en-US" dirty="0" err="1"/>
            <a:t>οι</a:t>
          </a:r>
          <a:r>
            <a:rPr lang="en-US" dirty="0"/>
            <a:t> "</a:t>
          </a:r>
          <a:r>
            <a:rPr lang="en-US" dirty="0" err="1"/>
            <a:t>ελληνορθόδοξες</a:t>
          </a:r>
          <a:r>
            <a:rPr lang="en-US" dirty="0"/>
            <a:t> α</a:t>
          </a:r>
          <a:r>
            <a:rPr lang="en-US" dirty="0" err="1"/>
            <a:t>ξίες</a:t>
          </a:r>
          <a:r>
            <a:rPr lang="en-US" dirty="0"/>
            <a:t>" και η π</a:t>
          </a:r>
          <a:r>
            <a:rPr lang="en-US" dirty="0" err="1"/>
            <a:t>ολιτιστική</a:t>
          </a:r>
          <a:r>
            <a:rPr lang="en-US" dirty="0"/>
            <a:t> </a:t>
          </a:r>
          <a:r>
            <a:rPr lang="en-US" dirty="0" err="1"/>
            <a:t>συνοχή</a:t>
          </a:r>
          <a:r>
            <a:rPr lang="en-US" dirty="0"/>
            <a:t>.</a:t>
          </a:r>
          <a:endParaRPr lang="en-US" dirty="0">
            <a:latin typeface="Century Gothic" panose="020B0502020202020204"/>
          </a:endParaRPr>
        </a:p>
      </dgm:t>
    </dgm:pt>
    <dgm:pt modelId="{4C6356BD-AEB3-4CF7-B6AD-35441F643CC7}" type="parTrans" cxnId="{2D724ABC-7E23-4F4A-97BF-7CA9D1FCCC94}">
      <dgm:prSet/>
      <dgm:spPr/>
    </dgm:pt>
    <dgm:pt modelId="{4C814EB8-8FAB-423E-AAA2-96A3594D61D3}" type="sibTrans" cxnId="{2D724ABC-7E23-4F4A-97BF-7CA9D1FCCC94}">
      <dgm:prSet/>
      <dgm:spPr/>
    </dgm:pt>
    <dgm:pt modelId="{13BD76C6-9B84-4059-834A-AD15D4BC3E4C}" type="pres">
      <dgm:prSet presAssocID="{EE17FF6E-F8F6-43F4-A0D3-956E452A419E}" presName="vert0" presStyleCnt="0">
        <dgm:presLayoutVars>
          <dgm:dir/>
          <dgm:animOne val="branch"/>
          <dgm:animLvl val="lvl"/>
        </dgm:presLayoutVars>
      </dgm:prSet>
      <dgm:spPr/>
    </dgm:pt>
    <dgm:pt modelId="{0F89D66F-9511-4F9E-A538-467C99C9FC05}" type="pres">
      <dgm:prSet presAssocID="{09D2EF04-59BE-413A-891A-6A70A0F10622}" presName="thickLine" presStyleLbl="alignNode1" presStyleIdx="0" presStyleCnt="3"/>
      <dgm:spPr/>
    </dgm:pt>
    <dgm:pt modelId="{0713F746-0C11-4AAA-985D-02624000045A}" type="pres">
      <dgm:prSet presAssocID="{09D2EF04-59BE-413A-891A-6A70A0F10622}" presName="horz1" presStyleCnt="0"/>
      <dgm:spPr/>
    </dgm:pt>
    <dgm:pt modelId="{09695389-0EAF-4B3A-A37D-9677427EBAAA}" type="pres">
      <dgm:prSet presAssocID="{09D2EF04-59BE-413A-891A-6A70A0F10622}" presName="tx1" presStyleLbl="revTx" presStyleIdx="0" presStyleCnt="3"/>
      <dgm:spPr/>
    </dgm:pt>
    <dgm:pt modelId="{EBFF7B74-F363-4FE9-808C-E2359CB1C644}" type="pres">
      <dgm:prSet presAssocID="{09D2EF04-59BE-413A-891A-6A70A0F10622}" presName="vert1" presStyleCnt="0"/>
      <dgm:spPr/>
    </dgm:pt>
    <dgm:pt modelId="{9946ECF2-7A5B-4FE6-AC28-A92F1309F6BF}" type="pres">
      <dgm:prSet presAssocID="{9FF281D6-9042-4481-B1DF-A1D55740EEDE}" presName="thickLine" presStyleLbl="alignNode1" presStyleIdx="1" presStyleCnt="3"/>
      <dgm:spPr/>
    </dgm:pt>
    <dgm:pt modelId="{FA80ED30-348A-48C3-A302-F6EB83E3E256}" type="pres">
      <dgm:prSet presAssocID="{9FF281D6-9042-4481-B1DF-A1D55740EEDE}" presName="horz1" presStyleCnt="0"/>
      <dgm:spPr/>
    </dgm:pt>
    <dgm:pt modelId="{E6B201E5-C670-4AC0-A447-2D8F5E631212}" type="pres">
      <dgm:prSet presAssocID="{9FF281D6-9042-4481-B1DF-A1D55740EEDE}" presName="tx1" presStyleLbl="revTx" presStyleIdx="1" presStyleCnt="3"/>
      <dgm:spPr/>
    </dgm:pt>
    <dgm:pt modelId="{4901EFD4-3770-4277-8755-947432004144}" type="pres">
      <dgm:prSet presAssocID="{9FF281D6-9042-4481-B1DF-A1D55740EEDE}" presName="vert1" presStyleCnt="0"/>
      <dgm:spPr/>
    </dgm:pt>
    <dgm:pt modelId="{B39038D9-318F-41AF-AB61-D20CEE852F1C}" type="pres">
      <dgm:prSet presAssocID="{C9E5CC23-2B78-4223-8450-84BE96223A9E}" presName="thickLine" presStyleLbl="alignNode1" presStyleIdx="2" presStyleCnt="3"/>
      <dgm:spPr/>
    </dgm:pt>
    <dgm:pt modelId="{03F1C6EE-4D60-4A67-80D7-F5E7877DC58A}" type="pres">
      <dgm:prSet presAssocID="{C9E5CC23-2B78-4223-8450-84BE96223A9E}" presName="horz1" presStyleCnt="0"/>
      <dgm:spPr/>
    </dgm:pt>
    <dgm:pt modelId="{61EEF353-BE96-4F5B-9014-6671259D090C}" type="pres">
      <dgm:prSet presAssocID="{C9E5CC23-2B78-4223-8450-84BE96223A9E}" presName="tx1" presStyleLbl="revTx" presStyleIdx="2" presStyleCnt="3"/>
      <dgm:spPr/>
    </dgm:pt>
    <dgm:pt modelId="{AF43C65E-832C-49FB-9D80-312EAA036ECF}" type="pres">
      <dgm:prSet presAssocID="{C9E5CC23-2B78-4223-8450-84BE96223A9E}" presName="vert1" presStyleCnt="0"/>
      <dgm:spPr/>
    </dgm:pt>
  </dgm:ptLst>
  <dgm:cxnLst>
    <dgm:cxn modelId="{176C4F26-45C1-47D5-937C-AD2CF8CEAA67}" type="presOf" srcId="{09D2EF04-59BE-413A-891A-6A70A0F10622}" destId="{09695389-0EAF-4B3A-A37D-9677427EBAAA}" srcOrd="0" destOrd="0" presId="urn:microsoft.com/office/officeart/2008/layout/LinedList"/>
    <dgm:cxn modelId="{3429F640-701D-4DD4-A2CD-9040A3938DA1}" type="presOf" srcId="{9FF281D6-9042-4481-B1DF-A1D55740EEDE}" destId="{E6B201E5-C670-4AC0-A447-2D8F5E631212}" srcOrd="0" destOrd="0" presId="urn:microsoft.com/office/officeart/2008/layout/LinedList"/>
    <dgm:cxn modelId="{5EA1724D-B6B4-4F2B-B455-B6823B9FDDBF}" srcId="{EE17FF6E-F8F6-43F4-A0D3-956E452A419E}" destId="{9FF281D6-9042-4481-B1DF-A1D55740EEDE}" srcOrd="1" destOrd="0" parTransId="{8D7B70AC-51E6-4066-8A84-288962C9A79D}" sibTransId="{C73B6339-92C9-465F-962F-A969D0B65514}"/>
    <dgm:cxn modelId="{50C47378-281D-4FED-B68A-9191E39857F8}" type="presOf" srcId="{EE17FF6E-F8F6-43F4-A0D3-956E452A419E}" destId="{13BD76C6-9B84-4059-834A-AD15D4BC3E4C}" srcOrd="0" destOrd="0" presId="urn:microsoft.com/office/officeart/2008/layout/LinedList"/>
    <dgm:cxn modelId="{19E0C19B-F4B7-4F1B-A5BE-4629CF6D939F}" type="presOf" srcId="{C9E5CC23-2B78-4223-8450-84BE96223A9E}" destId="{61EEF353-BE96-4F5B-9014-6671259D090C}" srcOrd="0" destOrd="0" presId="urn:microsoft.com/office/officeart/2008/layout/LinedList"/>
    <dgm:cxn modelId="{FC3EDFA4-3231-4F1F-A0B0-25CDFAA64624}" srcId="{EE17FF6E-F8F6-43F4-A0D3-956E452A419E}" destId="{09D2EF04-59BE-413A-891A-6A70A0F10622}" srcOrd="0" destOrd="0" parTransId="{310C19FC-41FE-4AA2-8076-18AE78A39EA2}" sibTransId="{DE0E8A8F-F117-4DB4-B3E8-7EB455321F76}"/>
    <dgm:cxn modelId="{2D724ABC-7E23-4F4A-97BF-7CA9D1FCCC94}" srcId="{EE17FF6E-F8F6-43F4-A0D3-956E452A419E}" destId="{C9E5CC23-2B78-4223-8450-84BE96223A9E}" srcOrd="2" destOrd="0" parTransId="{4C6356BD-AEB3-4CF7-B6AD-35441F643CC7}" sibTransId="{4C814EB8-8FAB-423E-AAA2-96A3594D61D3}"/>
    <dgm:cxn modelId="{6228C0F3-EB14-40DB-962D-2ED9F44035E3}" type="presParOf" srcId="{13BD76C6-9B84-4059-834A-AD15D4BC3E4C}" destId="{0F89D66F-9511-4F9E-A538-467C99C9FC05}" srcOrd="0" destOrd="0" presId="urn:microsoft.com/office/officeart/2008/layout/LinedList"/>
    <dgm:cxn modelId="{B4E6C816-EF38-4890-AB88-2B0589559AA5}" type="presParOf" srcId="{13BD76C6-9B84-4059-834A-AD15D4BC3E4C}" destId="{0713F746-0C11-4AAA-985D-02624000045A}" srcOrd="1" destOrd="0" presId="urn:microsoft.com/office/officeart/2008/layout/LinedList"/>
    <dgm:cxn modelId="{D9EE1F07-A7F5-4780-8191-EEC3BA0307B8}" type="presParOf" srcId="{0713F746-0C11-4AAA-985D-02624000045A}" destId="{09695389-0EAF-4B3A-A37D-9677427EBAAA}" srcOrd="0" destOrd="0" presId="urn:microsoft.com/office/officeart/2008/layout/LinedList"/>
    <dgm:cxn modelId="{1F9B5DD1-058A-4C8E-8F69-F063A32BE33C}" type="presParOf" srcId="{0713F746-0C11-4AAA-985D-02624000045A}" destId="{EBFF7B74-F363-4FE9-808C-E2359CB1C644}" srcOrd="1" destOrd="0" presId="urn:microsoft.com/office/officeart/2008/layout/LinedList"/>
    <dgm:cxn modelId="{C8CF8F95-9B16-404D-A7F4-B6297C526C90}" type="presParOf" srcId="{13BD76C6-9B84-4059-834A-AD15D4BC3E4C}" destId="{9946ECF2-7A5B-4FE6-AC28-A92F1309F6BF}" srcOrd="2" destOrd="0" presId="urn:microsoft.com/office/officeart/2008/layout/LinedList"/>
    <dgm:cxn modelId="{CF7F1C27-0EA5-42FF-A5A3-5787C6C8C2E0}" type="presParOf" srcId="{13BD76C6-9B84-4059-834A-AD15D4BC3E4C}" destId="{FA80ED30-348A-48C3-A302-F6EB83E3E256}" srcOrd="3" destOrd="0" presId="urn:microsoft.com/office/officeart/2008/layout/LinedList"/>
    <dgm:cxn modelId="{7724B994-6E46-4E89-83B8-B7B1F57D5827}" type="presParOf" srcId="{FA80ED30-348A-48C3-A302-F6EB83E3E256}" destId="{E6B201E5-C670-4AC0-A447-2D8F5E631212}" srcOrd="0" destOrd="0" presId="urn:microsoft.com/office/officeart/2008/layout/LinedList"/>
    <dgm:cxn modelId="{87B036D6-369F-4A37-BE87-9325D8788156}" type="presParOf" srcId="{FA80ED30-348A-48C3-A302-F6EB83E3E256}" destId="{4901EFD4-3770-4277-8755-947432004144}" srcOrd="1" destOrd="0" presId="urn:microsoft.com/office/officeart/2008/layout/LinedList"/>
    <dgm:cxn modelId="{A0B97C53-FBA8-4418-B39E-DC27142BC417}" type="presParOf" srcId="{13BD76C6-9B84-4059-834A-AD15D4BC3E4C}" destId="{B39038D9-318F-41AF-AB61-D20CEE852F1C}" srcOrd="4" destOrd="0" presId="urn:microsoft.com/office/officeart/2008/layout/LinedList"/>
    <dgm:cxn modelId="{E11C225C-036C-4235-944F-0A80C1802C76}" type="presParOf" srcId="{13BD76C6-9B84-4059-834A-AD15D4BC3E4C}" destId="{03F1C6EE-4D60-4A67-80D7-F5E7877DC58A}" srcOrd="5" destOrd="0" presId="urn:microsoft.com/office/officeart/2008/layout/LinedList"/>
    <dgm:cxn modelId="{90DBBE10-5971-4AD0-99BD-1C3C5AE2E034}" type="presParOf" srcId="{03F1C6EE-4D60-4A67-80D7-F5E7877DC58A}" destId="{61EEF353-BE96-4F5B-9014-6671259D090C}" srcOrd="0" destOrd="0" presId="urn:microsoft.com/office/officeart/2008/layout/LinedList"/>
    <dgm:cxn modelId="{15C33C98-FD6F-4A21-B000-9055BEBAFFAF}" type="presParOf" srcId="{03F1C6EE-4D60-4A67-80D7-F5E7877DC58A}" destId="{AF43C65E-832C-49FB-9D80-312EAA036ECF}"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5C8D3A-F05C-42BF-987D-234FA6541A15}"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7EF2829A-F6F3-4288-9A08-09AA1D3A9C2A}">
      <dgm:prSet/>
      <dgm:spPr/>
      <dgm:t>
        <a:bodyPr/>
        <a:lstStyle/>
        <a:p>
          <a:r>
            <a:rPr lang="en-US" b="1" dirty="0" err="1"/>
            <a:t>Νέ</a:t>
          </a:r>
          <a:r>
            <a:rPr lang="en-US" b="1" dirty="0"/>
            <a:t>α υπ</a:t>
          </a:r>
          <a:r>
            <a:rPr lang="en-US" b="1" dirty="0" err="1"/>
            <a:t>ουργική</a:t>
          </a:r>
          <a:r>
            <a:rPr lang="en-US" b="1" dirty="0"/>
            <a:t> απ</a:t>
          </a:r>
          <a:r>
            <a:rPr lang="en-US" b="1" dirty="0" err="1"/>
            <a:t>όφ</a:t>
          </a:r>
          <a:r>
            <a:rPr lang="en-US" b="1" dirty="0"/>
            <a:t>α</a:t>
          </a:r>
          <a:r>
            <a:rPr lang="en-US" b="1" dirty="0" err="1"/>
            <a:t>ση</a:t>
          </a:r>
          <a:r>
            <a:rPr lang="en-US" b="1" dirty="0"/>
            <a:t> (</a:t>
          </a:r>
          <a:r>
            <a:rPr lang="en-US" b="0" dirty="0"/>
            <a:t>101470/Δ2/16.6.2017</a:t>
          </a:r>
          <a:r>
            <a:rPr lang="en-US" b="1" dirty="0"/>
            <a:t>)</a:t>
          </a:r>
          <a:r>
            <a:rPr lang="en-US" dirty="0"/>
            <a:t>: </a:t>
          </a:r>
          <a:r>
            <a:rPr lang="en-US" dirty="0" err="1"/>
            <a:t>Δι</a:t>
          </a:r>
          <a:r>
            <a:rPr lang="en-US" dirty="0"/>
            <a:t>α</a:t>
          </a:r>
          <a:r>
            <a:rPr lang="en-US" dirty="0" err="1"/>
            <a:t>τήρηση</a:t>
          </a:r>
          <a:r>
            <a:rPr lang="en-US" dirty="0"/>
            <a:t> </a:t>
          </a:r>
          <a:r>
            <a:rPr lang="en-US" dirty="0" err="1"/>
            <a:t>δι</a:t>
          </a:r>
          <a:r>
            <a:rPr lang="en-US" dirty="0"/>
            <a:t>α</a:t>
          </a:r>
          <a:r>
            <a:rPr lang="en-US" dirty="0" err="1"/>
            <a:t>θρησκευτικού</a:t>
          </a:r>
          <a:r>
            <a:rPr lang="en-US" dirty="0"/>
            <a:t> χαρα</a:t>
          </a:r>
          <a:r>
            <a:rPr lang="en-US" dirty="0" err="1"/>
            <a:t>κτήρ</a:t>
          </a:r>
          <a:r>
            <a:rPr lang="en-US" dirty="0"/>
            <a:t>α </a:t>
          </a:r>
          <a:r>
            <a:rPr lang="en-US" dirty="0" err="1"/>
            <a:t>με</a:t>
          </a:r>
          <a:r>
            <a:rPr lang="en-US" dirty="0"/>
            <a:t> </a:t>
          </a:r>
          <a:r>
            <a:rPr lang="en-US" dirty="0" err="1"/>
            <a:t>τρο</a:t>
          </a:r>
          <a:r>
            <a:rPr lang="en-US" dirty="0"/>
            <a:t>ποπ</a:t>
          </a:r>
          <a:r>
            <a:rPr lang="en-US" dirty="0" err="1"/>
            <a:t>οιήσεις</a:t>
          </a:r>
          <a:r>
            <a:rPr lang="en-US" dirty="0"/>
            <a:t>.</a:t>
          </a:r>
        </a:p>
      </dgm:t>
    </dgm:pt>
    <dgm:pt modelId="{B2850ED8-3DC7-45FF-A3E7-501E38FB3ED3}" type="parTrans" cxnId="{307F2117-1C2B-445A-AA0C-D915D44495B4}">
      <dgm:prSet/>
      <dgm:spPr/>
      <dgm:t>
        <a:bodyPr/>
        <a:lstStyle/>
        <a:p>
          <a:endParaRPr lang="en-US"/>
        </a:p>
      </dgm:t>
    </dgm:pt>
    <dgm:pt modelId="{D357C351-9357-41D0-9672-17C5612980E9}" type="sibTrans" cxnId="{307F2117-1C2B-445A-AA0C-D915D44495B4}">
      <dgm:prSet/>
      <dgm:spPr/>
      <dgm:t>
        <a:bodyPr/>
        <a:lstStyle/>
        <a:p>
          <a:endParaRPr lang="en-US"/>
        </a:p>
      </dgm:t>
    </dgm:pt>
    <dgm:pt modelId="{0ABF0A22-7E90-4D38-9DDE-7650151AC018}">
      <dgm:prSet/>
      <dgm:spPr/>
      <dgm:t>
        <a:bodyPr/>
        <a:lstStyle/>
        <a:p>
          <a:r>
            <a:rPr lang="en-US" b="1" dirty="0" err="1"/>
            <a:t>Έμφ</a:t>
          </a:r>
          <a:r>
            <a:rPr lang="en-US" b="1" dirty="0"/>
            <a:t>α</a:t>
          </a:r>
          <a:r>
            <a:rPr lang="en-US" b="1" dirty="0" err="1"/>
            <a:t>ση</a:t>
          </a:r>
          <a:r>
            <a:rPr lang="en-US" b="1" dirty="0"/>
            <a:t> </a:t>
          </a:r>
          <a:r>
            <a:rPr lang="en-US" b="1" dirty="0" err="1"/>
            <a:t>στην</a:t>
          </a:r>
          <a:r>
            <a:rPr lang="en-US" b="1" dirty="0"/>
            <a:t> </a:t>
          </a:r>
          <a:r>
            <a:rPr lang="en-US" b="1" dirty="0" err="1"/>
            <a:t>Ορθοδοξί</a:t>
          </a:r>
          <a:r>
            <a:rPr lang="en-US" b="1" dirty="0"/>
            <a:t>α</a:t>
          </a:r>
          <a:r>
            <a:rPr lang="en-US" dirty="0"/>
            <a:t>, α</a:t>
          </a:r>
          <a:r>
            <a:rPr lang="en-US" dirty="0" err="1"/>
            <a:t>λλά</a:t>
          </a:r>
          <a:r>
            <a:rPr lang="en-US" dirty="0"/>
            <a:t> και </a:t>
          </a:r>
          <a:r>
            <a:rPr lang="en-US" dirty="0" err="1"/>
            <a:t>άλλες</a:t>
          </a:r>
          <a:r>
            <a:rPr lang="en-US" dirty="0"/>
            <a:t> </a:t>
          </a:r>
          <a:r>
            <a:rPr lang="en-US" dirty="0" err="1"/>
            <a:t>θρησκείες</a:t>
          </a:r>
          <a:r>
            <a:rPr lang="en-US" dirty="0"/>
            <a:t>.</a:t>
          </a:r>
        </a:p>
      </dgm:t>
    </dgm:pt>
    <dgm:pt modelId="{DFB5B26B-207A-441A-8911-BF0A23043B9B}" type="parTrans" cxnId="{8C591C69-2127-45FB-B867-FDEFA0F6677C}">
      <dgm:prSet/>
      <dgm:spPr/>
      <dgm:t>
        <a:bodyPr/>
        <a:lstStyle/>
        <a:p>
          <a:endParaRPr lang="en-US"/>
        </a:p>
      </dgm:t>
    </dgm:pt>
    <dgm:pt modelId="{B17FBE53-5A00-42F4-A826-E7E52CEE342B}" type="sibTrans" cxnId="{8C591C69-2127-45FB-B867-FDEFA0F6677C}">
      <dgm:prSet/>
      <dgm:spPr/>
      <dgm:t>
        <a:bodyPr/>
        <a:lstStyle/>
        <a:p>
          <a:endParaRPr lang="en-US"/>
        </a:p>
      </dgm:t>
    </dgm:pt>
    <dgm:pt modelId="{7F735FEA-2CCC-42A3-955B-370B9BE2AE40}">
      <dgm:prSet phldr="0"/>
      <dgm:spPr/>
      <dgm:t>
        <a:bodyPr/>
        <a:lstStyle/>
        <a:p>
          <a:pPr rtl="0"/>
          <a:r>
            <a:rPr lang="en-US" dirty="0" err="1"/>
            <a:t>Συμ</a:t>
          </a:r>
          <a:r>
            <a:rPr lang="en-US" dirty="0"/>
            <a:t>βιβα</a:t>
          </a:r>
          <a:r>
            <a:rPr lang="en-US" dirty="0" err="1"/>
            <a:t>στικές</a:t>
          </a:r>
          <a:r>
            <a:rPr lang="en-US" dirty="0"/>
            <a:t> </a:t>
          </a:r>
          <a:r>
            <a:rPr lang="en-US" dirty="0" err="1"/>
            <a:t>λύσεις</a:t>
          </a:r>
          <a:r>
            <a:rPr lang="en-US" dirty="0"/>
            <a:t> και ανα</a:t>
          </a:r>
          <a:r>
            <a:rPr lang="en-US" dirty="0" err="1"/>
            <a:t>θεώρηση</a:t>
          </a:r>
          <a:r>
            <a:rPr lang="en-US" dirty="0"/>
            <a:t> </a:t>
          </a:r>
          <a:r>
            <a:rPr lang="en-US" dirty="0" err="1"/>
            <a:t>του</a:t>
          </a:r>
          <a:r>
            <a:rPr lang="en-US" dirty="0"/>
            <a:t> προγράμματος.</a:t>
          </a:r>
          <a:r>
            <a:rPr lang="en-US" b="0" dirty="0"/>
            <a:t>Ανταπόκριση στις ενστάσεις της Εκκλησίας.</a:t>
          </a:r>
          <a:endParaRPr lang="en-US" b="1" dirty="0"/>
        </a:p>
      </dgm:t>
    </dgm:pt>
    <dgm:pt modelId="{388AE959-2256-4D78-96A3-B54B8B1DFE7D}" type="parTrans" cxnId="{AC2B88A0-D101-4743-92BC-C55D154E393B}">
      <dgm:prSet/>
      <dgm:spPr/>
    </dgm:pt>
    <dgm:pt modelId="{9BC74433-8E49-404A-AD7C-307FE14B986D}" type="sibTrans" cxnId="{AC2B88A0-D101-4743-92BC-C55D154E393B}">
      <dgm:prSet/>
      <dgm:spPr/>
    </dgm:pt>
    <dgm:pt modelId="{29003A76-56FF-4A3B-A562-A037055B9410}" type="pres">
      <dgm:prSet presAssocID="{B05C8D3A-F05C-42BF-987D-234FA6541A15}" presName="Name0" presStyleCnt="0">
        <dgm:presLayoutVars>
          <dgm:dir/>
          <dgm:animLvl val="lvl"/>
          <dgm:resizeHandles val="exact"/>
        </dgm:presLayoutVars>
      </dgm:prSet>
      <dgm:spPr/>
    </dgm:pt>
    <dgm:pt modelId="{BE1DD636-8EE8-4236-A3BC-571B0786B41A}" type="pres">
      <dgm:prSet presAssocID="{7EF2829A-F6F3-4288-9A08-09AA1D3A9C2A}" presName="boxAndChildren" presStyleCnt="0"/>
      <dgm:spPr/>
    </dgm:pt>
    <dgm:pt modelId="{1F46EBA8-BCB6-4841-AB95-AA5ED169A9C7}" type="pres">
      <dgm:prSet presAssocID="{7EF2829A-F6F3-4288-9A08-09AA1D3A9C2A}" presName="parentTextBox" presStyleLbl="node1" presStyleIdx="0" presStyleCnt="2"/>
      <dgm:spPr/>
    </dgm:pt>
    <dgm:pt modelId="{97A46CA5-D437-4E5F-AAD6-3642306D5929}" type="pres">
      <dgm:prSet presAssocID="{7EF2829A-F6F3-4288-9A08-09AA1D3A9C2A}" presName="entireBox" presStyleLbl="node1" presStyleIdx="0" presStyleCnt="2"/>
      <dgm:spPr/>
    </dgm:pt>
    <dgm:pt modelId="{6E9F01EE-199B-4938-8388-142160514625}" type="pres">
      <dgm:prSet presAssocID="{7EF2829A-F6F3-4288-9A08-09AA1D3A9C2A}" presName="descendantBox" presStyleCnt="0"/>
      <dgm:spPr/>
    </dgm:pt>
    <dgm:pt modelId="{FFE38776-0CEB-4F3C-ADD5-087C5D5D9F64}" type="pres">
      <dgm:prSet presAssocID="{0ABF0A22-7E90-4D38-9DDE-7650151AC018}" presName="childTextBox" presStyleLbl="fgAccFollowNode1" presStyleIdx="0" presStyleCnt="1">
        <dgm:presLayoutVars>
          <dgm:bulletEnabled val="1"/>
        </dgm:presLayoutVars>
      </dgm:prSet>
      <dgm:spPr/>
    </dgm:pt>
    <dgm:pt modelId="{815E1219-5F24-4EE2-8152-CBDB2C94461E}" type="pres">
      <dgm:prSet presAssocID="{9BC74433-8E49-404A-AD7C-307FE14B986D}" presName="sp" presStyleCnt="0"/>
      <dgm:spPr/>
    </dgm:pt>
    <dgm:pt modelId="{6A621274-C7C8-4CB4-9587-2940D222C9E4}" type="pres">
      <dgm:prSet presAssocID="{7F735FEA-2CCC-42A3-955B-370B9BE2AE40}" presName="arrowAndChildren" presStyleCnt="0"/>
      <dgm:spPr/>
    </dgm:pt>
    <dgm:pt modelId="{5A4AF349-17C6-4EFC-96E1-BB1A9A2D318F}" type="pres">
      <dgm:prSet presAssocID="{7F735FEA-2CCC-42A3-955B-370B9BE2AE40}" presName="parentTextArrow" presStyleLbl="node1" presStyleIdx="1" presStyleCnt="2"/>
      <dgm:spPr/>
    </dgm:pt>
  </dgm:ptLst>
  <dgm:cxnLst>
    <dgm:cxn modelId="{8DA61B07-94D0-43A2-A4B1-13175DEA5E14}" type="presOf" srcId="{B05C8D3A-F05C-42BF-987D-234FA6541A15}" destId="{29003A76-56FF-4A3B-A562-A037055B9410}" srcOrd="0" destOrd="0" presId="urn:microsoft.com/office/officeart/2005/8/layout/process4"/>
    <dgm:cxn modelId="{5C948115-1E51-4B7E-AC84-F7207FCBF992}" type="presOf" srcId="{7EF2829A-F6F3-4288-9A08-09AA1D3A9C2A}" destId="{97A46CA5-D437-4E5F-AAD6-3642306D5929}" srcOrd="1" destOrd="0" presId="urn:microsoft.com/office/officeart/2005/8/layout/process4"/>
    <dgm:cxn modelId="{307F2117-1C2B-445A-AA0C-D915D44495B4}" srcId="{B05C8D3A-F05C-42BF-987D-234FA6541A15}" destId="{7EF2829A-F6F3-4288-9A08-09AA1D3A9C2A}" srcOrd="1" destOrd="0" parTransId="{B2850ED8-3DC7-45FF-A3E7-501E38FB3ED3}" sibTransId="{D357C351-9357-41D0-9672-17C5612980E9}"/>
    <dgm:cxn modelId="{2F4C2B19-BB14-4926-9787-0CA181636DD5}" type="presOf" srcId="{0ABF0A22-7E90-4D38-9DDE-7650151AC018}" destId="{FFE38776-0CEB-4F3C-ADD5-087C5D5D9F64}" srcOrd="0" destOrd="0" presId="urn:microsoft.com/office/officeart/2005/8/layout/process4"/>
    <dgm:cxn modelId="{2F9C261D-B030-43E1-B17A-5C268771418D}" type="presOf" srcId="{7F735FEA-2CCC-42A3-955B-370B9BE2AE40}" destId="{5A4AF349-17C6-4EFC-96E1-BB1A9A2D318F}" srcOrd="0" destOrd="0" presId="urn:microsoft.com/office/officeart/2005/8/layout/process4"/>
    <dgm:cxn modelId="{8C591C69-2127-45FB-B867-FDEFA0F6677C}" srcId="{7EF2829A-F6F3-4288-9A08-09AA1D3A9C2A}" destId="{0ABF0A22-7E90-4D38-9DDE-7650151AC018}" srcOrd="0" destOrd="0" parTransId="{DFB5B26B-207A-441A-8911-BF0A23043B9B}" sibTransId="{B17FBE53-5A00-42F4-A826-E7E52CEE342B}"/>
    <dgm:cxn modelId="{AC2B88A0-D101-4743-92BC-C55D154E393B}" srcId="{B05C8D3A-F05C-42BF-987D-234FA6541A15}" destId="{7F735FEA-2CCC-42A3-955B-370B9BE2AE40}" srcOrd="0" destOrd="0" parTransId="{388AE959-2256-4D78-96A3-B54B8B1DFE7D}" sibTransId="{9BC74433-8E49-404A-AD7C-307FE14B986D}"/>
    <dgm:cxn modelId="{191238EE-9A4F-4505-8723-B5E60B1DABAF}" type="presOf" srcId="{7EF2829A-F6F3-4288-9A08-09AA1D3A9C2A}" destId="{1F46EBA8-BCB6-4841-AB95-AA5ED169A9C7}" srcOrd="0" destOrd="0" presId="urn:microsoft.com/office/officeart/2005/8/layout/process4"/>
    <dgm:cxn modelId="{72F0BCFD-0452-4715-B92D-BD640013A69E}" type="presParOf" srcId="{29003A76-56FF-4A3B-A562-A037055B9410}" destId="{BE1DD636-8EE8-4236-A3BC-571B0786B41A}" srcOrd="0" destOrd="0" presId="urn:microsoft.com/office/officeart/2005/8/layout/process4"/>
    <dgm:cxn modelId="{57B4853E-3D26-4217-BCA5-F5EA6DE41616}" type="presParOf" srcId="{BE1DD636-8EE8-4236-A3BC-571B0786B41A}" destId="{1F46EBA8-BCB6-4841-AB95-AA5ED169A9C7}" srcOrd="0" destOrd="0" presId="urn:microsoft.com/office/officeart/2005/8/layout/process4"/>
    <dgm:cxn modelId="{37E847C2-1895-4ACB-B826-AB7C5F403C8D}" type="presParOf" srcId="{BE1DD636-8EE8-4236-A3BC-571B0786B41A}" destId="{97A46CA5-D437-4E5F-AAD6-3642306D5929}" srcOrd="1" destOrd="0" presId="urn:microsoft.com/office/officeart/2005/8/layout/process4"/>
    <dgm:cxn modelId="{415878F6-8EAF-485A-B678-1294B614DB84}" type="presParOf" srcId="{BE1DD636-8EE8-4236-A3BC-571B0786B41A}" destId="{6E9F01EE-199B-4938-8388-142160514625}" srcOrd="2" destOrd="0" presId="urn:microsoft.com/office/officeart/2005/8/layout/process4"/>
    <dgm:cxn modelId="{8735E846-E3BC-4CF7-8AC3-47FBB243F1DE}" type="presParOf" srcId="{6E9F01EE-199B-4938-8388-142160514625}" destId="{FFE38776-0CEB-4F3C-ADD5-087C5D5D9F64}" srcOrd="0" destOrd="0" presId="urn:microsoft.com/office/officeart/2005/8/layout/process4"/>
    <dgm:cxn modelId="{8D5D7CDC-C34E-4328-98B0-2C4627594791}" type="presParOf" srcId="{29003A76-56FF-4A3B-A562-A037055B9410}" destId="{815E1219-5F24-4EE2-8152-CBDB2C94461E}" srcOrd="1" destOrd="0" presId="urn:microsoft.com/office/officeart/2005/8/layout/process4"/>
    <dgm:cxn modelId="{254EF3CC-A82C-4588-96B5-E0C9771FE69C}" type="presParOf" srcId="{29003A76-56FF-4A3B-A562-A037055B9410}" destId="{6A621274-C7C8-4CB4-9587-2940D222C9E4}" srcOrd="2" destOrd="0" presId="urn:microsoft.com/office/officeart/2005/8/layout/process4"/>
    <dgm:cxn modelId="{37A6AB30-01C2-44F9-8354-5F2B12C77ED6}" type="presParOf" srcId="{6A621274-C7C8-4CB4-9587-2940D222C9E4}" destId="{5A4AF349-17C6-4EFC-96E1-BB1A9A2D318F}"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53854-2E7B-40EB-96C7-D66B2382FF9A}">
      <dsp:nvSpPr>
        <dsp:cNvPr id="0" name=""/>
        <dsp:cNvSpPr/>
      </dsp:nvSpPr>
      <dsp:spPr>
        <a:xfrm>
          <a:off x="0" y="1637"/>
          <a:ext cx="4439627"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DE8F7F-5F9F-470B-B1C1-6D3EB9035B6C}">
      <dsp:nvSpPr>
        <dsp:cNvPr id="0" name=""/>
        <dsp:cNvSpPr/>
      </dsp:nvSpPr>
      <dsp:spPr>
        <a:xfrm>
          <a:off x="0" y="1637"/>
          <a:ext cx="4439627" cy="1116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Ομολογιακός</a:t>
          </a:r>
          <a:r>
            <a:rPr lang="en-US" sz="2200" kern="1200"/>
            <a:t> ή </a:t>
          </a:r>
          <a:r>
            <a:rPr lang="en-US" sz="2200" b="1" kern="1200"/>
            <a:t>θρησκειολογικός</a:t>
          </a:r>
          <a:r>
            <a:rPr lang="en-US" sz="2200" kern="1200"/>
            <a:t> χαρακτήρας; </a:t>
          </a:r>
        </a:p>
      </dsp:txBody>
      <dsp:txXfrm>
        <a:off x="0" y="1637"/>
        <a:ext cx="4439627" cy="1116613"/>
      </dsp:txXfrm>
    </dsp:sp>
    <dsp:sp modelId="{72A039CA-6FD4-4A92-95A8-4A12863E15F8}">
      <dsp:nvSpPr>
        <dsp:cNvPr id="0" name=""/>
        <dsp:cNvSpPr/>
      </dsp:nvSpPr>
      <dsp:spPr>
        <a:xfrm>
          <a:off x="0" y="1118251"/>
          <a:ext cx="4439627"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2D2DEA-7164-4C39-B301-88D568C4D3C9}">
      <dsp:nvSpPr>
        <dsp:cNvPr id="0" name=""/>
        <dsp:cNvSpPr/>
      </dsp:nvSpPr>
      <dsp:spPr>
        <a:xfrm>
          <a:off x="0" y="1118251"/>
          <a:ext cx="4439627" cy="1116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Συνταγματική διάταξη</a:t>
          </a:r>
          <a:r>
            <a:rPr lang="en-US" sz="2200" kern="1200"/>
            <a:t>: Άρθρο 16 § 2 Σ.</a:t>
          </a:r>
        </a:p>
      </dsp:txBody>
      <dsp:txXfrm>
        <a:off x="0" y="1118251"/>
        <a:ext cx="4439627" cy="1116613"/>
      </dsp:txXfrm>
    </dsp:sp>
    <dsp:sp modelId="{651A53A2-99B6-43AA-BE7D-9229A82F1E8B}">
      <dsp:nvSpPr>
        <dsp:cNvPr id="0" name=""/>
        <dsp:cNvSpPr/>
      </dsp:nvSpPr>
      <dsp:spPr>
        <a:xfrm>
          <a:off x="0" y="2234864"/>
          <a:ext cx="4439627"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20DF00-01C6-4DB6-8C09-DDAA0015F567}">
      <dsp:nvSpPr>
        <dsp:cNvPr id="0" name=""/>
        <dsp:cNvSpPr/>
      </dsp:nvSpPr>
      <dsp:spPr>
        <a:xfrm>
          <a:off x="0" y="2234864"/>
          <a:ext cx="4439627" cy="1116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a:t>Διαρκής αντιπαράθεση</a:t>
          </a:r>
          <a:r>
            <a:rPr lang="en-US" sz="2200" kern="1200"/>
            <a:t> μεταξύ διαφόρων φορέων</a:t>
          </a:r>
          <a:r>
            <a:rPr lang="en-US" sz="2200" kern="1200">
              <a:latin typeface="Century Gothic" panose="020B0502020202020204"/>
            </a:rPr>
            <a:t> </a:t>
          </a:r>
          <a:endParaRPr lang="en-US" sz="2200" kern="1200" dirty="0"/>
        </a:p>
      </dsp:txBody>
      <dsp:txXfrm>
        <a:off x="0" y="2234864"/>
        <a:ext cx="4439627" cy="11166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2E86C-D408-40F0-BDD1-0D941CF02D41}">
      <dsp:nvSpPr>
        <dsp:cNvPr id="0" name=""/>
        <dsp:cNvSpPr/>
      </dsp:nvSpPr>
      <dsp:spPr>
        <a:xfrm>
          <a:off x="0" y="89817"/>
          <a:ext cx="7098471" cy="4259082"/>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l-GR" sz="2400" kern="1200">
              <a:latin typeface="Century Gothic" panose="020B0502020202020204"/>
            </a:rPr>
            <a:t> </a:t>
          </a:r>
          <a:r>
            <a:rPr lang="el-GR" sz="2400" kern="1200">
              <a:latin typeface="Calibri"/>
              <a:cs typeface="Calibri"/>
            </a:rPr>
            <a:t>Επιχειρήματα αιτούντων γονέων  για την ακύρωση της υπουργικής </a:t>
          </a:r>
          <a:r>
            <a:rPr lang="el-GR" sz="2400" kern="1200">
              <a:latin typeface="Century Gothic"/>
              <a:cs typeface="Calibri"/>
            </a:rPr>
            <a:t>απόφασης: Η</a:t>
          </a:r>
          <a:r>
            <a:rPr lang="el-GR" sz="2400" kern="1200">
              <a:latin typeface="Century Gothic" panose="020B0502020202020204"/>
            </a:rPr>
            <a:t> Ορθόδοξη Χριστιανική πίστη συνδέεται άμεσα με το σχολείο ως συνέχεια της οικογένειας. Το θρησκευτικό αίσθημα των Χριστιανών Ορθόδοξων θίγεται. Συσχέτιση της </a:t>
          </a:r>
          <a:r>
            <a:rPr lang="el-GR" sz="2400" kern="1200" err="1">
              <a:latin typeface="Century Gothic" panose="020B0502020202020204"/>
            </a:rPr>
            <a:t>γονεϊκής</a:t>
          </a:r>
          <a:r>
            <a:rPr lang="el-GR" sz="2400" kern="1200">
              <a:latin typeface="Century Gothic" panose="020B0502020202020204"/>
            </a:rPr>
            <a:t> ευθύνης για την καλλιέργεια  των ηθικών αρχών της επίσημης και επικρατούσας Ορθόδοξης Χριστιανικής Θρησκείας στην οικογενειακή εστία. Το </a:t>
          </a:r>
          <a:r>
            <a:rPr lang="el-GR" sz="2400" kern="1200" err="1">
              <a:latin typeface="Century Gothic" panose="020B0502020202020204"/>
            </a:rPr>
            <a:t>μ.τ.Θ</a:t>
          </a:r>
          <a:r>
            <a:rPr lang="el-GR" sz="2400" kern="1200">
              <a:latin typeface="Century Gothic" panose="020B0502020202020204"/>
            </a:rPr>
            <a:t> αποτελεί φυσική και εύλογη  συνέχεια του θρησκευτικού βιώματος στο σχολείο. Αναφορά στο άρθρο 3 του Συντάγματος.</a:t>
          </a:r>
          <a:endParaRPr lang="el-GR" sz="2400" kern="1200">
            <a:latin typeface="Calibri"/>
            <a:cs typeface="Calibri"/>
          </a:endParaRPr>
        </a:p>
      </dsp:txBody>
      <dsp:txXfrm>
        <a:off x="0" y="89817"/>
        <a:ext cx="7098471" cy="42590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ABB5A-3317-4C83-84AA-6DDBCE1AD55E}">
      <dsp:nvSpPr>
        <dsp:cNvPr id="0" name=""/>
        <dsp:cNvSpPr/>
      </dsp:nvSpPr>
      <dsp:spPr>
        <a:xfrm>
          <a:off x="0" y="449047"/>
          <a:ext cx="7501531" cy="4500918"/>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0" kern="1200">
              <a:latin typeface="Century Gothic" panose="020B0502020202020204"/>
            </a:rPr>
            <a:t>Επ</a:t>
          </a:r>
          <a:r>
            <a:rPr lang="en-US" sz="1700" b="0" kern="1200" err="1">
              <a:latin typeface="Century Gothic" panose="020B0502020202020204"/>
            </a:rPr>
            <a:t>ιχειρήμ</a:t>
          </a:r>
          <a:r>
            <a:rPr lang="en-US" sz="1700" b="0" kern="1200">
              <a:latin typeface="Century Gothic" panose="020B0502020202020204"/>
            </a:rPr>
            <a:t>ατα </a:t>
          </a:r>
          <a:r>
            <a:rPr lang="en-US" sz="1700" b="0" kern="1200" err="1">
              <a:latin typeface="Century Gothic" panose="020B0502020202020204"/>
            </a:rPr>
            <a:t>Ιεράς</a:t>
          </a:r>
          <a:r>
            <a:rPr lang="en-US" sz="1700" b="0" kern="1200">
              <a:latin typeface="Century Gothic" panose="020B0502020202020204"/>
            </a:rPr>
            <a:t> </a:t>
          </a:r>
          <a:r>
            <a:rPr lang="en-US" sz="1700" b="0" kern="1200" err="1">
              <a:latin typeface="Century Gothic" panose="020B0502020202020204"/>
            </a:rPr>
            <a:t>Μητρό</a:t>
          </a:r>
          <a:r>
            <a:rPr lang="en-US" sz="1700" b="0" kern="1200">
              <a:latin typeface="Century Gothic" panose="020B0502020202020204"/>
            </a:rPr>
            <a:t>π</a:t>
          </a:r>
          <a:r>
            <a:rPr lang="en-US" sz="1700" b="0" kern="1200" err="1">
              <a:latin typeface="Century Gothic" panose="020B0502020202020204"/>
            </a:rPr>
            <a:t>ολης</a:t>
          </a:r>
          <a:r>
            <a:rPr lang="en-US" sz="1700" b="0" kern="1200">
              <a:latin typeface="Century Gothic" panose="020B0502020202020204"/>
            </a:rPr>
            <a:t> </a:t>
          </a:r>
          <a:r>
            <a:rPr lang="en-US" sz="1700" b="0" kern="1200" err="1">
              <a:latin typeface="Century Gothic" panose="020B0502020202020204"/>
            </a:rPr>
            <a:t>Πειρ</a:t>
          </a:r>
          <a:r>
            <a:rPr lang="en-US" sz="1700" b="0" kern="1200">
              <a:latin typeface="Century Gothic" panose="020B0502020202020204"/>
            </a:rPr>
            <a:t>α</a:t>
          </a:r>
          <a:r>
            <a:rPr lang="en-US" sz="1700" b="0" kern="1200" err="1">
              <a:latin typeface="Century Gothic" panose="020B0502020202020204"/>
            </a:rPr>
            <a:t>ιώς</a:t>
          </a:r>
          <a:r>
            <a:rPr lang="en-US" sz="1700" b="0" kern="1200">
              <a:latin typeface="Century Gothic" panose="020B0502020202020204"/>
            </a:rPr>
            <a:t>: π</a:t>
          </a:r>
          <a:r>
            <a:rPr lang="en-US" sz="1700" b="0" kern="1200" err="1">
              <a:latin typeface="Century Gothic" panose="020B0502020202020204"/>
            </a:rPr>
            <a:t>ροτάσσετ</a:t>
          </a:r>
          <a:r>
            <a:rPr lang="en-US" sz="1700" b="0" kern="1200">
              <a:latin typeface="Century Gothic" panose="020B0502020202020204"/>
            </a:rPr>
            <a:t>αι η </a:t>
          </a:r>
          <a:r>
            <a:rPr lang="en-US" sz="1700" b="0" kern="1200" err="1">
              <a:latin typeface="Century Gothic" panose="020B0502020202020204"/>
            </a:rPr>
            <a:t>ευθύνη</a:t>
          </a:r>
          <a:r>
            <a:rPr lang="en-US" sz="1700" b="0" kern="1200">
              <a:latin typeface="Century Gothic" panose="020B0502020202020204"/>
            </a:rPr>
            <a:t> </a:t>
          </a:r>
          <a:r>
            <a:rPr lang="en-US" sz="1700" b="0" kern="1200" err="1">
              <a:latin typeface="Century Gothic" panose="020B0502020202020204"/>
            </a:rPr>
            <a:t>γι</a:t>
          </a:r>
          <a:r>
            <a:rPr lang="en-US" sz="1700" b="0" kern="1200">
              <a:latin typeface="Century Gothic" panose="020B0502020202020204"/>
            </a:rPr>
            <a:t>α </a:t>
          </a:r>
          <a:r>
            <a:rPr lang="en-US" sz="1700" b="0" kern="1200" err="1">
              <a:latin typeface="Century Gothic" panose="020B0502020202020204"/>
            </a:rPr>
            <a:t>τη</a:t>
          </a:r>
          <a:r>
            <a:rPr lang="en-US" sz="1700" b="0" kern="1200">
              <a:latin typeface="Century Gothic" panose="020B0502020202020204"/>
            </a:rPr>
            <a:t> </a:t>
          </a:r>
          <a:r>
            <a:rPr lang="en-US" sz="1700" b="0" kern="1200" err="1">
              <a:latin typeface="Century Gothic" panose="020B0502020202020204"/>
            </a:rPr>
            <a:t>λειτουργί</a:t>
          </a:r>
          <a:r>
            <a:rPr lang="en-US" sz="1700" b="0" kern="1200">
              <a:latin typeface="Century Gothic" panose="020B0502020202020204"/>
            </a:rPr>
            <a:t>α και </a:t>
          </a:r>
          <a:r>
            <a:rPr lang="en-US" sz="1700" b="0" kern="1200" err="1">
              <a:latin typeface="Century Gothic" panose="020B0502020202020204"/>
            </a:rPr>
            <a:t>την</a:t>
          </a:r>
          <a:r>
            <a:rPr lang="en-US" sz="1700" b="0" kern="1200">
              <a:latin typeface="Century Gothic" panose="020B0502020202020204"/>
            </a:rPr>
            <a:t> εποπ</a:t>
          </a:r>
          <a:r>
            <a:rPr lang="en-US" sz="1700" b="0" kern="1200" err="1">
              <a:latin typeface="Century Gothic" panose="020B0502020202020204"/>
            </a:rPr>
            <a:t>τεί</a:t>
          </a:r>
          <a:r>
            <a:rPr lang="en-US" sz="1700" b="0" kern="1200">
              <a:latin typeface="Century Gothic" panose="020B0502020202020204"/>
            </a:rPr>
            <a:t>α  </a:t>
          </a:r>
          <a:r>
            <a:rPr lang="en-US" sz="1700" b="0" kern="1200" err="1">
              <a:latin typeface="Century Gothic" panose="020B0502020202020204"/>
            </a:rPr>
            <a:t>τριών</a:t>
          </a:r>
          <a:r>
            <a:rPr lang="en-US" sz="1700" b="0" kern="1200">
              <a:latin typeface="Century Gothic" panose="020B0502020202020204"/>
            </a:rPr>
            <a:t>  </a:t>
          </a:r>
          <a:r>
            <a:rPr lang="en-US" sz="1700" b="0" kern="1200" err="1">
              <a:latin typeface="Century Gothic" panose="020B0502020202020204"/>
            </a:rPr>
            <a:t>σχολικών</a:t>
          </a:r>
          <a:r>
            <a:rPr lang="en-US" sz="1700" b="0" kern="1200">
              <a:latin typeface="Century Gothic" panose="020B0502020202020204"/>
            </a:rPr>
            <a:t> </a:t>
          </a:r>
          <a:r>
            <a:rPr lang="en-US" sz="1700" b="0" kern="1200" err="1">
              <a:latin typeface="Century Gothic" panose="020B0502020202020204"/>
            </a:rPr>
            <a:t>μονάδων</a:t>
          </a:r>
          <a:r>
            <a:rPr lang="en-US" sz="1700" b="0" kern="1200">
              <a:latin typeface="Century Gothic" panose="020B0502020202020204"/>
            </a:rPr>
            <a:t> </a:t>
          </a:r>
          <a:r>
            <a:rPr lang="en-US" sz="1700" b="0" kern="1200" err="1">
              <a:latin typeface="Century Gothic" panose="020B0502020202020204"/>
            </a:rPr>
            <a:t>δι</a:t>
          </a:r>
          <a:r>
            <a:rPr lang="en-US" sz="1700" b="0" kern="1200">
              <a:latin typeface="Century Gothic" panose="020B0502020202020204"/>
            </a:rPr>
            <a:t>α</a:t>
          </a:r>
          <a:r>
            <a:rPr lang="en-US" sz="1700" b="0" kern="1200" err="1">
              <a:latin typeface="Century Gothic" panose="020B0502020202020204"/>
            </a:rPr>
            <a:t>φορετικών</a:t>
          </a:r>
          <a:r>
            <a:rPr lang="en-US" sz="1700" b="0" kern="1200">
              <a:latin typeface="Century Gothic" panose="020B0502020202020204"/>
            </a:rPr>
            <a:t> </a:t>
          </a:r>
          <a:r>
            <a:rPr lang="en-US" sz="1700" b="0" kern="1200" err="1">
              <a:latin typeface="Century Gothic" panose="020B0502020202020204"/>
            </a:rPr>
            <a:t>εκ</a:t>
          </a:r>
          <a:r>
            <a:rPr lang="en-US" sz="1700" b="0" kern="1200">
              <a:latin typeface="Century Gothic" panose="020B0502020202020204"/>
            </a:rPr>
            <a:t>πα</a:t>
          </a:r>
          <a:r>
            <a:rPr lang="en-US" sz="1700" b="0" kern="1200" err="1">
              <a:latin typeface="Century Gothic" panose="020B0502020202020204"/>
            </a:rPr>
            <a:t>ιδευτικών</a:t>
          </a:r>
          <a:r>
            <a:rPr lang="en-US" sz="1700" b="0" kern="1200">
              <a:latin typeface="Century Gothic" panose="020B0502020202020204"/>
            </a:rPr>
            <a:t> βα</a:t>
          </a:r>
          <a:r>
            <a:rPr lang="en-US" sz="1700" b="0" kern="1200" err="1">
              <a:latin typeface="Century Gothic" panose="020B0502020202020204"/>
            </a:rPr>
            <a:t>θμίδων</a:t>
          </a:r>
          <a:r>
            <a:rPr lang="en-US" sz="1700" b="0" kern="1200">
              <a:latin typeface="Century Gothic" panose="020B0502020202020204"/>
            </a:rPr>
            <a:t> (πα</a:t>
          </a:r>
          <a:r>
            <a:rPr lang="en-US" sz="1700" b="0" kern="1200" err="1">
              <a:latin typeface="Century Gothic" panose="020B0502020202020204"/>
            </a:rPr>
            <a:t>ιδ.στ</a:t>
          </a:r>
          <a:r>
            <a:rPr lang="en-US" sz="1700" b="0" kern="1200">
              <a:latin typeface="Century Gothic" panose="020B0502020202020204"/>
            </a:rPr>
            <a:t>α</a:t>
          </a:r>
          <a:r>
            <a:rPr lang="en-US" sz="1700" b="0" kern="1200" err="1">
              <a:latin typeface="Century Gothic" panose="020B0502020202020204"/>
            </a:rPr>
            <a:t>θμός,νη</a:t>
          </a:r>
          <a:r>
            <a:rPr lang="en-US" sz="1700" b="0" kern="1200">
              <a:latin typeface="Century Gothic" panose="020B0502020202020204"/>
            </a:rPr>
            <a:t>πια</a:t>
          </a:r>
          <a:r>
            <a:rPr lang="en-US" sz="1700" b="0" kern="1200" err="1">
              <a:latin typeface="Century Gothic" panose="020B0502020202020204"/>
            </a:rPr>
            <a:t>γωγείο,δημοτικό</a:t>
          </a:r>
          <a:r>
            <a:rPr lang="en-US" sz="1700" b="0" kern="1200">
              <a:latin typeface="Century Gothic" panose="020B0502020202020204"/>
            </a:rPr>
            <a:t>, </a:t>
          </a:r>
          <a:r>
            <a:rPr lang="en-US" sz="1700" b="0" kern="1200" err="1">
              <a:latin typeface="Century Gothic" panose="020B0502020202020204"/>
            </a:rPr>
            <a:t>γυμνάσιο,λυκειο</a:t>
          </a:r>
          <a:r>
            <a:rPr lang="en-US" sz="1700" b="0" kern="1200">
              <a:latin typeface="Century Gothic" panose="020B0502020202020204"/>
            </a:rPr>
            <a:t>). </a:t>
          </a:r>
          <a:r>
            <a:rPr lang="en-US" sz="1700" b="0" kern="1200" err="1">
              <a:latin typeface="Century Gothic" panose="020B0502020202020204"/>
            </a:rPr>
            <a:t>Γίνετ</a:t>
          </a:r>
          <a:r>
            <a:rPr lang="en-US" sz="1700" b="0" kern="1200">
              <a:latin typeface="Century Gothic" panose="020B0502020202020204"/>
            </a:rPr>
            <a:t>αι </a:t>
          </a:r>
          <a:r>
            <a:rPr lang="en-US" sz="1700" b="0" kern="1200" err="1">
              <a:latin typeface="Century Gothic" panose="020B0502020202020204"/>
            </a:rPr>
            <a:t>σύνδεση</a:t>
          </a:r>
          <a:r>
            <a:rPr lang="en-US" sz="1700" b="0" kern="1200">
              <a:latin typeface="Century Gothic" panose="020B0502020202020204"/>
            </a:rPr>
            <a:t> </a:t>
          </a:r>
          <a:r>
            <a:rPr lang="en-US" sz="1700" b="0" kern="1200" err="1">
              <a:latin typeface="Century Gothic" panose="020B0502020202020204"/>
            </a:rPr>
            <a:t>της</a:t>
          </a:r>
          <a:r>
            <a:rPr lang="en-US" sz="1700" b="0" kern="1200">
              <a:latin typeface="Century Gothic" panose="020B0502020202020204"/>
            </a:rPr>
            <a:t> </a:t>
          </a:r>
          <a:r>
            <a:rPr lang="en-US" sz="1700" b="0" kern="1200" err="1">
              <a:latin typeface="Century Gothic" panose="020B0502020202020204"/>
            </a:rPr>
            <a:t>ηθικής</a:t>
          </a:r>
          <a:r>
            <a:rPr lang="en-US" sz="1700" b="0" kern="1200">
              <a:latin typeface="Century Gothic" panose="020B0502020202020204"/>
            </a:rPr>
            <a:t> απ</a:t>
          </a:r>
          <a:r>
            <a:rPr lang="en-US" sz="1700" b="0" kern="1200" err="1">
              <a:latin typeface="Century Gothic" panose="020B0502020202020204"/>
            </a:rPr>
            <a:t>οστολής</a:t>
          </a:r>
          <a:r>
            <a:rPr lang="en-US" sz="1700" b="0" kern="1200">
              <a:latin typeface="Century Gothic" panose="020B0502020202020204"/>
            </a:rPr>
            <a:t> </a:t>
          </a:r>
          <a:r>
            <a:rPr lang="en-US" sz="1700" b="0" kern="1200" err="1">
              <a:latin typeface="Century Gothic" panose="020B0502020202020204"/>
            </a:rPr>
            <a:t>της</a:t>
          </a:r>
          <a:r>
            <a:rPr lang="en-US" sz="1700" b="0" kern="1200">
              <a:latin typeface="Century Gothic" panose="020B0502020202020204"/>
            </a:rPr>
            <a:t> </a:t>
          </a:r>
          <a:r>
            <a:rPr lang="en-US" sz="1700" b="0" kern="1200" err="1">
              <a:latin typeface="Century Gothic" panose="020B0502020202020204"/>
            </a:rPr>
            <a:t>Εκκλησί</a:t>
          </a:r>
          <a:r>
            <a:rPr lang="en-US" sz="1700" b="0" kern="1200">
              <a:latin typeface="Century Gothic" panose="020B0502020202020204"/>
            </a:rPr>
            <a:t>ας </a:t>
          </a:r>
          <a:r>
            <a:rPr lang="en-US" sz="1700" b="0" kern="1200" err="1">
              <a:latin typeface="Century Gothic" panose="020B0502020202020204"/>
            </a:rPr>
            <a:t>στη</a:t>
          </a:r>
          <a:r>
            <a:rPr lang="en-US" sz="1700" b="0" kern="1200">
              <a:latin typeface="Century Gothic" panose="020B0502020202020204"/>
            </a:rPr>
            <a:t> </a:t>
          </a:r>
          <a:r>
            <a:rPr lang="en-US" sz="1700" b="0" kern="1200" err="1">
              <a:latin typeface="Century Gothic" panose="020B0502020202020204"/>
            </a:rPr>
            <a:t>διά</a:t>
          </a:r>
          <a:r>
            <a:rPr lang="en-US" sz="1700" b="0" kern="1200">
              <a:latin typeface="Century Gothic" panose="020B0502020202020204"/>
            </a:rPr>
            <a:t>πλα</a:t>
          </a:r>
          <a:r>
            <a:rPr lang="en-US" sz="1700" b="0" kern="1200" err="1">
              <a:latin typeface="Century Gothic" panose="020B0502020202020204"/>
            </a:rPr>
            <a:t>ση</a:t>
          </a:r>
          <a:r>
            <a:rPr lang="en-US" sz="1700" b="0" kern="1200">
              <a:latin typeface="Century Gothic" panose="020B0502020202020204"/>
            </a:rPr>
            <a:t> </a:t>
          </a:r>
          <a:r>
            <a:rPr lang="en-US" sz="1700" b="0" kern="1200" err="1">
              <a:latin typeface="Century Gothic" panose="020B0502020202020204"/>
            </a:rPr>
            <a:t>της</a:t>
          </a:r>
          <a:r>
            <a:rPr lang="en-US" sz="1700" b="0" kern="1200">
              <a:latin typeface="Century Gothic" panose="020B0502020202020204"/>
            </a:rPr>
            <a:t> </a:t>
          </a:r>
          <a:r>
            <a:rPr lang="en-US" sz="1700" b="0" kern="1200" err="1">
              <a:latin typeface="Century Gothic" panose="020B0502020202020204"/>
            </a:rPr>
            <a:t>θρησκευτικής</a:t>
          </a:r>
          <a:r>
            <a:rPr lang="en-US" sz="1700" b="0" kern="1200">
              <a:latin typeface="Century Gothic" panose="020B0502020202020204"/>
            </a:rPr>
            <a:t> </a:t>
          </a:r>
          <a:r>
            <a:rPr lang="en-US" sz="1700" b="0" kern="1200" err="1">
              <a:latin typeface="Century Gothic" panose="020B0502020202020204"/>
            </a:rPr>
            <a:t>συνείδησης</a:t>
          </a:r>
          <a:r>
            <a:rPr lang="en-US" sz="1700" b="0" kern="1200">
              <a:latin typeface="Century Gothic" panose="020B0502020202020204"/>
            </a:rPr>
            <a:t> </a:t>
          </a:r>
          <a:r>
            <a:rPr lang="en-US" sz="1700" b="0" kern="1200" err="1">
              <a:latin typeface="Century Gothic" panose="020B0502020202020204"/>
            </a:rPr>
            <a:t>των</a:t>
          </a:r>
          <a:r>
            <a:rPr lang="en-US" sz="1700" b="0" kern="1200">
              <a:latin typeface="Century Gothic" panose="020B0502020202020204"/>
            </a:rPr>
            <a:t> μα</a:t>
          </a:r>
          <a:r>
            <a:rPr lang="en-US" sz="1700" b="0" kern="1200" err="1">
              <a:latin typeface="Century Gothic" panose="020B0502020202020204"/>
            </a:rPr>
            <a:t>θητών</a:t>
          </a:r>
          <a:r>
            <a:rPr lang="en-US" sz="1700" b="0" kern="1200">
              <a:latin typeface="Century Gothic" panose="020B0502020202020204"/>
            </a:rPr>
            <a:t>, </a:t>
          </a:r>
          <a:r>
            <a:rPr lang="en-US" sz="1700" b="0" kern="1200" err="1">
              <a:latin typeface="Century Gothic" panose="020B0502020202020204"/>
            </a:rPr>
            <a:t>με</a:t>
          </a:r>
          <a:r>
            <a:rPr lang="en-US" sz="1700" b="0" kern="1200">
              <a:latin typeface="Century Gothic" panose="020B0502020202020204"/>
            </a:rPr>
            <a:t> </a:t>
          </a:r>
          <a:r>
            <a:rPr lang="en-US" sz="1700" b="0" kern="1200" err="1">
              <a:latin typeface="Century Gothic" panose="020B0502020202020204"/>
            </a:rPr>
            <a:t>τη</a:t>
          </a:r>
          <a:r>
            <a:rPr lang="en-US" sz="1700" b="0" kern="1200">
              <a:latin typeface="Century Gothic" panose="020B0502020202020204"/>
            </a:rPr>
            <a:t> </a:t>
          </a:r>
          <a:r>
            <a:rPr lang="en-US" sz="1700" b="0" kern="1200" err="1">
              <a:latin typeface="Century Gothic" panose="020B0502020202020204"/>
            </a:rPr>
            <a:t>δι</a:t>
          </a:r>
          <a:r>
            <a:rPr lang="en-US" sz="1700" b="0" kern="1200">
              <a:latin typeface="Century Gothic" panose="020B0502020202020204"/>
            </a:rPr>
            <a:t>α</a:t>
          </a:r>
          <a:r>
            <a:rPr lang="en-US" sz="1700" b="0" kern="1200" err="1">
              <a:latin typeface="Century Gothic" panose="020B0502020202020204"/>
            </a:rPr>
            <a:t>τήρηση</a:t>
          </a:r>
          <a:r>
            <a:rPr lang="en-US" sz="1700" b="0" kern="1200">
              <a:latin typeface="Century Gothic" panose="020B0502020202020204"/>
            </a:rPr>
            <a:t> </a:t>
          </a:r>
          <a:r>
            <a:rPr lang="en-US" sz="1700" b="0" kern="1200" err="1">
              <a:latin typeface="Century Gothic" panose="020B0502020202020204"/>
            </a:rPr>
            <a:t>της</a:t>
          </a:r>
          <a:r>
            <a:rPr lang="en-US" sz="1700" b="0" kern="1200">
              <a:latin typeface="Century Gothic" panose="020B0502020202020204"/>
            </a:rPr>
            <a:t> </a:t>
          </a:r>
          <a:r>
            <a:rPr lang="en-US" sz="1700" b="0" kern="1200" err="1">
              <a:latin typeface="Century Gothic" panose="020B0502020202020204"/>
            </a:rPr>
            <a:t>διδ</a:t>
          </a:r>
          <a:r>
            <a:rPr lang="en-US" sz="1700" b="0" kern="1200">
              <a:latin typeface="Century Gothic" panose="020B0502020202020204"/>
            </a:rPr>
            <a:t>α</a:t>
          </a:r>
          <a:r>
            <a:rPr lang="en-US" sz="1700" b="0" kern="1200" err="1">
              <a:latin typeface="Century Gothic" panose="020B0502020202020204"/>
            </a:rPr>
            <a:t>σκ</a:t>
          </a:r>
          <a:r>
            <a:rPr lang="en-US" sz="1700" b="0" kern="1200">
              <a:latin typeface="Century Gothic" panose="020B0502020202020204"/>
            </a:rPr>
            <a:t>α</a:t>
          </a:r>
          <a:r>
            <a:rPr lang="en-US" sz="1700" b="0" kern="1200" err="1">
              <a:latin typeface="Century Gothic" panose="020B0502020202020204"/>
            </a:rPr>
            <a:t>λί</a:t>
          </a:r>
          <a:r>
            <a:rPr lang="en-US" sz="1700" b="0" kern="1200">
              <a:latin typeface="Century Gothic" panose="020B0502020202020204"/>
            </a:rPr>
            <a:t>ας </a:t>
          </a:r>
          <a:r>
            <a:rPr lang="en-US" sz="1700" b="0" kern="1200" err="1">
              <a:latin typeface="Century Gothic" panose="020B0502020202020204"/>
            </a:rPr>
            <a:t>του</a:t>
          </a:r>
          <a:r>
            <a:rPr lang="en-US" sz="1700" b="0" kern="1200">
              <a:latin typeface="Century Gothic" panose="020B0502020202020204"/>
            </a:rPr>
            <a:t> </a:t>
          </a:r>
          <a:r>
            <a:rPr lang="en-US" sz="1700" b="0" kern="1200" err="1">
              <a:latin typeface="Century Gothic" panose="020B0502020202020204"/>
            </a:rPr>
            <a:t>μ.τ.Θ</a:t>
          </a:r>
          <a:r>
            <a:rPr lang="en-US" sz="1700" b="0" kern="1200">
              <a:latin typeface="Century Gothic" panose="020B0502020202020204"/>
            </a:rPr>
            <a:t> </a:t>
          </a:r>
          <a:r>
            <a:rPr lang="en-US" sz="1700" b="0" kern="1200" err="1">
              <a:latin typeface="Century Gothic" panose="020B0502020202020204"/>
            </a:rPr>
            <a:t>ως</a:t>
          </a:r>
          <a:r>
            <a:rPr lang="en-US" sz="1700" b="0" kern="1200">
              <a:latin typeface="Century Gothic" panose="020B0502020202020204"/>
            </a:rPr>
            <a:t> </a:t>
          </a:r>
          <a:r>
            <a:rPr lang="en-US" sz="1700" b="0" kern="1200" err="1">
              <a:latin typeface="Century Gothic" panose="020B0502020202020204"/>
            </a:rPr>
            <a:t>έχει</a:t>
          </a:r>
          <a:r>
            <a:rPr lang="en-US" sz="1700" b="0" kern="1200">
              <a:latin typeface="Century Gothic" panose="020B0502020202020204"/>
            </a:rPr>
            <a:t>. Επ</a:t>
          </a:r>
          <a:r>
            <a:rPr lang="en-US" sz="1700" b="0" kern="1200" err="1">
              <a:latin typeface="Century Gothic" panose="020B0502020202020204"/>
            </a:rPr>
            <a:t>ικ</a:t>
          </a:r>
          <a:r>
            <a:rPr lang="en-US" sz="1700" b="0" kern="1200">
              <a:latin typeface="Century Gothic" panose="020B0502020202020204"/>
            </a:rPr>
            <a:t>α</a:t>
          </a:r>
          <a:r>
            <a:rPr lang="en-US" sz="1700" b="0" kern="1200" err="1">
              <a:latin typeface="Century Gothic" panose="020B0502020202020204"/>
            </a:rPr>
            <a:t>λείτ</a:t>
          </a:r>
          <a:r>
            <a:rPr lang="en-US" sz="1700" b="0" kern="1200">
              <a:latin typeface="Century Gothic" panose="020B0502020202020204"/>
            </a:rPr>
            <a:t>αι </a:t>
          </a:r>
          <a:r>
            <a:rPr lang="en-US" sz="1700" b="0" kern="1200" err="1">
              <a:latin typeface="Century Gothic" panose="020B0502020202020204"/>
            </a:rPr>
            <a:t>το</a:t>
          </a:r>
          <a:r>
            <a:rPr lang="en-US" sz="1700" b="0" kern="1200">
              <a:latin typeface="Century Gothic" panose="020B0502020202020204"/>
            </a:rPr>
            <a:t> </a:t>
          </a:r>
          <a:r>
            <a:rPr lang="en-US" sz="1700" b="0" kern="1200" err="1">
              <a:latin typeface="Century Gothic" panose="020B0502020202020204"/>
            </a:rPr>
            <a:t>άρθρο</a:t>
          </a:r>
          <a:r>
            <a:rPr lang="en-US" sz="1700" b="0" kern="1200">
              <a:latin typeface="Century Gothic" panose="020B0502020202020204"/>
            </a:rPr>
            <a:t> 9 </a:t>
          </a:r>
          <a:r>
            <a:rPr lang="en-US" sz="1700" b="0" kern="1200" err="1">
              <a:latin typeface="Century Gothic" panose="020B0502020202020204"/>
            </a:rPr>
            <a:t>σύμφων</a:t>
          </a:r>
          <a:r>
            <a:rPr lang="en-US" sz="1700" b="0" kern="1200">
              <a:latin typeface="Century Gothic" panose="020B0502020202020204"/>
            </a:rPr>
            <a:t>α </a:t>
          </a:r>
          <a:r>
            <a:rPr lang="en-US" sz="1700" b="0" kern="1200" err="1">
              <a:latin typeface="Century Gothic" panose="020B0502020202020204"/>
            </a:rPr>
            <a:t>με</a:t>
          </a:r>
          <a:r>
            <a:rPr lang="en-US" sz="1700" b="0" kern="1200">
              <a:latin typeface="Century Gothic" panose="020B0502020202020204"/>
            </a:rPr>
            <a:t> </a:t>
          </a:r>
          <a:r>
            <a:rPr lang="en-US" sz="1700" b="0" kern="1200" err="1">
              <a:latin typeface="Century Gothic" panose="020B0502020202020204"/>
            </a:rPr>
            <a:t>το</a:t>
          </a:r>
          <a:r>
            <a:rPr lang="en-US" sz="1700" b="0" kern="1200">
              <a:latin typeface="Century Gothic" panose="020B0502020202020204"/>
            </a:rPr>
            <a:t> οπ</a:t>
          </a:r>
          <a:r>
            <a:rPr lang="en-US" sz="1700" b="0" kern="1200" err="1">
              <a:latin typeface="Century Gothic" panose="020B0502020202020204"/>
            </a:rPr>
            <a:t>οίο</a:t>
          </a:r>
          <a:r>
            <a:rPr lang="en-US" sz="1700" b="0" kern="1200">
              <a:latin typeface="Century Gothic" panose="020B0502020202020204"/>
            </a:rPr>
            <a:t> υπ</a:t>
          </a:r>
          <a:r>
            <a:rPr lang="en-US" sz="1700" b="0" kern="1200" err="1">
              <a:latin typeface="Century Gothic" panose="020B0502020202020204"/>
            </a:rPr>
            <a:t>άρχει</a:t>
          </a:r>
          <a:r>
            <a:rPr lang="en-US" sz="1700" b="0" kern="1200">
              <a:latin typeface="Century Gothic" panose="020B0502020202020204"/>
            </a:rPr>
            <a:t> σα</a:t>
          </a:r>
          <a:r>
            <a:rPr lang="en-US" sz="1700" b="0" kern="1200" err="1">
              <a:latin typeface="Century Gothic" panose="020B0502020202020204"/>
            </a:rPr>
            <a:t>φής</a:t>
          </a:r>
          <a:r>
            <a:rPr lang="en-US" sz="1700" b="0" kern="1200">
              <a:latin typeface="Century Gothic" panose="020B0502020202020204"/>
            </a:rPr>
            <a:t>  υπ</a:t>
          </a:r>
          <a:r>
            <a:rPr lang="en-US" sz="1700" b="0" kern="1200" err="1">
              <a:latin typeface="Century Gothic" panose="020B0502020202020204"/>
            </a:rPr>
            <a:t>οχρέωση</a:t>
          </a:r>
          <a:r>
            <a:rPr lang="en-US" sz="1700" b="0" kern="1200">
              <a:latin typeface="Century Gothic" panose="020B0502020202020204"/>
            </a:rPr>
            <a:t> </a:t>
          </a:r>
          <a:r>
            <a:rPr lang="en-US" sz="1700" b="0" kern="1200" err="1">
              <a:latin typeface="Century Gothic" panose="020B0502020202020204"/>
            </a:rPr>
            <a:t>γι</a:t>
          </a:r>
          <a:r>
            <a:rPr lang="en-US" sz="1700" b="0" kern="1200">
              <a:latin typeface="Century Gothic" panose="020B0502020202020204"/>
            </a:rPr>
            <a:t>α </a:t>
          </a:r>
          <a:r>
            <a:rPr lang="en-US" sz="1700" b="0" kern="1200" err="1">
              <a:latin typeface="Century Gothic" panose="020B0502020202020204"/>
            </a:rPr>
            <a:t>την</a:t>
          </a:r>
          <a:r>
            <a:rPr lang="en-US" sz="1700" b="0" kern="1200">
              <a:latin typeface="Century Gothic" panose="020B0502020202020204"/>
            </a:rPr>
            <a:t> </a:t>
          </a:r>
          <a:r>
            <a:rPr lang="en-US" sz="1700" b="0" kern="1200" err="1">
              <a:latin typeface="Century Gothic" panose="020B0502020202020204"/>
            </a:rPr>
            <a:t>εφ</a:t>
          </a:r>
          <a:r>
            <a:rPr lang="en-US" sz="1700" b="0" kern="1200">
              <a:latin typeface="Century Gothic" panose="020B0502020202020204"/>
            </a:rPr>
            <a:t>α</a:t>
          </a:r>
          <a:r>
            <a:rPr lang="en-US" sz="1700" b="0" kern="1200" err="1">
              <a:latin typeface="Century Gothic" panose="020B0502020202020204"/>
            </a:rPr>
            <a:t>ρμογή</a:t>
          </a:r>
          <a:r>
            <a:rPr lang="en-US" sz="1700" b="0" kern="1200">
              <a:latin typeface="Century Gothic" panose="020B0502020202020204"/>
            </a:rPr>
            <a:t> </a:t>
          </a:r>
          <a:r>
            <a:rPr lang="en-US" sz="1700" b="0" kern="1200" err="1">
              <a:latin typeface="Century Gothic" panose="020B0502020202020204"/>
            </a:rPr>
            <a:t>των</a:t>
          </a:r>
          <a:r>
            <a:rPr lang="en-US" sz="1700" b="0" kern="1200">
              <a:latin typeface="Century Gothic" panose="020B0502020202020204"/>
            </a:rPr>
            <a:t> π</a:t>
          </a:r>
          <a:r>
            <a:rPr lang="en-US" sz="1700" b="0" kern="1200" err="1">
              <a:latin typeface="Century Gothic" panose="020B0502020202020204"/>
            </a:rPr>
            <a:t>ρογρ</a:t>
          </a:r>
          <a:r>
            <a:rPr lang="en-US" sz="1700" b="0" kern="1200">
              <a:latin typeface="Century Gothic" panose="020B0502020202020204"/>
            </a:rPr>
            <a:t>α</a:t>
          </a:r>
          <a:r>
            <a:rPr lang="en-US" sz="1700" b="0" kern="1200" err="1">
              <a:latin typeface="Century Gothic" panose="020B0502020202020204"/>
            </a:rPr>
            <a:t>μμάτων</a:t>
          </a:r>
          <a:r>
            <a:rPr lang="en-US" sz="1700" b="0" kern="1200">
              <a:latin typeface="Century Gothic" panose="020B0502020202020204"/>
            </a:rPr>
            <a:t> σπ</a:t>
          </a:r>
          <a:r>
            <a:rPr lang="en-US" sz="1700" b="0" kern="1200" err="1">
              <a:latin typeface="Century Gothic" panose="020B0502020202020204"/>
            </a:rPr>
            <a:t>ουδών</a:t>
          </a:r>
          <a:r>
            <a:rPr lang="en-US" sz="1700" b="0" kern="1200">
              <a:latin typeface="Century Gothic" panose="020B0502020202020204"/>
            </a:rPr>
            <a:t>. Επ</a:t>
          </a:r>
          <a:r>
            <a:rPr lang="en-US" sz="1700" b="0" kern="1200" err="1">
              <a:latin typeface="Century Gothic" panose="020B0502020202020204"/>
            </a:rPr>
            <a:t>ίκληση</a:t>
          </a:r>
          <a:r>
            <a:rPr lang="en-US" sz="1700" b="0" kern="1200">
              <a:latin typeface="Century Gothic" panose="020B0502020202020204"/>
            </a:rPr>
            <a:t> </a:t>
          </a:r>
          <a:r>
            <a:rPr lang="en-US" sz="1700" b="0" kern="1200" err="1">
              <a:latin typeface="Century Gothic" panose="020B0502020202020204"/>
            </a:rPr>
            <a:t>των</a:t>
          </a:r>
          <a:r>
            <a:rPr lang="en-US" sz="1700" b="0" kern="1200">
              <a:latin typeface="Century Gothic" panose="020B0502020202020204"/>
            </a:rPr>
            <a:t> </a:t>
          </a:r>
          <a:r>
            <a:rPr lang="en-US" sz="1700" b="0" kern="1200" err="1">
              <a:latin typeface="Century Gothic" panose="020B0502020202020204"/>
            </a:rPr>
            <a:t>άρθρων</a:t>
          </a:r>
          <a:r>
            <a:rPr lang="en-US" sz="1700" b="0" kern="1200">
              <a:latin typeface="Century Gothic" panose="020B0502020202020204"/>
            </a:rPr>
            <a:t>  3,2,5, 14,16,21 </a:t>
          </a:r>
          <a:r>
            <a:rPr lang="en-US" sz="1700" b="0" kern="1200" err="1">
              <a:latin typeface="Century Gothic" panose="020B0502020202020204"/>
            </a:rPr>
            <a:t>του</a:t>
          </a:r>
          <a:r>
            <a:rPr lang="en-US" sz="1700" b="0" kern="1200">
              <a:latin typeface="Century Gothic" panose="020B0502020202020204"/>
            </a:rPr>
            <a:t> </a:t>
          </a:r>
          <a:r>
            <a:rPr lang="en-US" sz="1700" b="0" kern="1200" err="1">
              <a:latin typeface="Century Gothic" panose="020B0502020202020204"/>
            </a:rPr>
            <a:t>Συντάγμ</a:t>
          </a:r>
          <a:r>
            <a:rPr lang="en-US" sz="1700" b="0" kern="1200">
              <a:latin typeface="Century Gothic" panose="020B0502020202020204"/>
            </a:rPr>
            <a:t>α</a:t>
          </a:r>
          <a:r>
            <a:rPr lang="en-US" sz="1700" b="0" kern="1200" err="1">
              <a:latin typeface="Century Gothic" panose="020B0502020202020204"/>
            </a:rPr>
            <a:t>τος</a:t>
          </a:r>
          <a:r>
            <a:rPr lang="en-US" sz="1700" b="0" kern="1200">
              <a:latin typeface="Century Gothic" panose="020B0502020202020204"/>
            </a:rPr>
            <a:t> </a:t>
          </a:r>
          <a:r>
            <a:rPr lang="en-US" sz="1700" b="0" kern="1200" err="1">
              <a:latin typeface="Century Gothic" panose="020B0502020202020204"/>
            </a:rPr>
            <a:t>στ</a:t>
          </a:r>
          <a:r>
            <a:rPr lang="en-US" sz="1700" b="0" kern="1200">
              <a:latin typeface="Century Gothic" panose="020B0502020202020204"/>
            </a:rPr>
            <a:t>α οπ</a:t>
          </a:r>
          <a:r>
            <a:rPr lang="en-US" sz="1700" b="0" kern="1200" err="1">
              <a:latin typeface="Century Gothic" panose="020B0502020202020204"/>
            </a:rPr>
            <a:t>οί</a:t>
          </a:r>
          <a:r>
            <a:rPr lang="en-US" sz="1700" b="0" kern="1200">
              <a:latin typeface="Century Gothic" panose="020B0502020202020204"/>
            </a:rPr>
            <a:t>α </a:t>
          </a:r>
          <a:r>
            <a:rPr lang="en-US" sz="1700" b="0" kern="1200" err="1">
              <a:latin typeface="Century Gothic" panose="020B0502020202020204"/>
            </a:rPr>
            <a:t>ορίζετ</a:t>
          </a:r>
          <a:r>
            <a:rPr lang="en-US" sz="1700" b="0" kern="1200">
              <a:latin typeface="Century Gothic" panose="020B0502020202020204"/>
            </a:rPr>
            <a:t>αι , </a:t>
          </a:r>
          <a:r>
            <a:rPr lang="en-US" sz="1700" b="0" kern="1200" err="1">
              <a:latin typeface="Century Gothic" panose="020B0502020202020204"/>
            </a:rPr>
            <a:t>εκτώς</a:t>
          </a:r>
          <a:r>
            <a:rPr lang="en-US" sz="1700" b="0" kern="1200">
              <a:latin typeface="Century Gothic" panose="020B0502020202020204"/>
            </a:rPr>
            <a:t> </a:t>
          </a:r>
          <a:r>
            <a:rPr lang="en-US" sz="1700" b="0" kern="1200" err="1">
              <a:latin typeface="Century Gothic" panose="020B0502020202020204"/>
            </a:rPr>
            <a:t>άλλων</a:t>
          </a:r>
          <a:r>
            <a:rPr lang="en-US" sz="1700" b="0" kern="1200">
              <a:latin typeface="Century Gothic" panose="020B0502020202020204"/>
            </a:rPr>
            <a:t>, ο α</a:t>
          </a:r>
          <a:r>
            <a:rPr lang="en-US" sz="1700" b="0" kern="1200" err="1">
              <a:latin typeface="Century Gothic" panose="020B0502020202020204"/>
            </a:rPr>
            <a:t>δι</a:t>
          </a:r>
          <a:r>
            <a:rPr lang="en-US" sz="1700" b="0" kern="1200">
              <a:latin typeface="Century Gothic" panose="020B0502020202020204"/>
            </a:rPr>
            <a:t>α</a:t>
          </a:r>
          <a:r>
            <a:rPr lang="en-US" sz="1700" b="0" kern="1200" err="1">
              <a:latin typeface="Century Gothic" panose="020B0502020202020204"/>
            </a:rPr>
            <a:t>μφισ</a:t>
          </a:r>
          <a:r>
            <a:rPr lang="en-US" sz="1700" b="0" kern="1200">
              <a:latin typeface="Century Gothic" panose="020B0502020202020204"/>
            </a:rPr>
            <a:t>β</a:t>
          </a:r>
          <a:r>
            <a:rPr lang="en-US" sz="1700" b="0" kern="1200" err="1">
              <a:latin typeface="Century Gothic" panose="020B0502020202020204"/>
            </a:rPr>
            <a:t>ήτητος</a:t>
          </a:r>
          <a:r>
            <a:rPr lang="en-US" sz="1700" b="0" kern="1200">
              <a:latin typeface="Century Gothic" panose="020B0502020202020204"/>
            </a:rPr>
            <a:t> π</a:t>
          </a:r>
          <a:r>
            <a:rPr lang="en-US" sz="1700" b="0" kern="1200" err="1">
              <a:latin typeface="Century Gothic" panose="020B0502020202020204"/>
            </a:rPr>
            <a:t>λειοψηφικός</a:t>
          </a:r>
          <a:r>
            <a:rPr lang="en-US" sz="1700" b="0" kern="1200">
              <a:latin typeface="Century Gothic" panose="020B0502020202020204"/>
            </a:rPr>
            <a:t> χαρα</a:t>
          </a:r>
          <a:r>
            <a:rPr lang="en-US" sz="1700" b="0" kern="1200" err="1">
              <a:latin typeface="Century Gothic" panose="020B0502020202020204"/>
            </a:rPr>
            <a:t>κτήρ</a:t>
          </a:r>
          <a:r>
            <a:rPr lang="en-US" sz="1700" b="0" kern="1200">
              <a:latin typeface="Century Gothic" panose="020B0502020202020204"/>
            </a:rPr>
            <a:t>ας </a:t>
          </a:r>
          <a:r>
            <a:rPr lang="en-US" sz="1700" b="0" kern="1200" err="1">
              <a:latin typeface="Century Gothic" panose="020B0502020202020204"/>
            </a:rPr>
            <a:t>του</a:t>
          </a:r>
          <a:r>
            <a:rPr lang="en-US" sz="1700" b="0" kern="1200">
              <a:latin typeface="Century Gothic" panose="020B0502020202020204"/>
            </a:rPr>
            <a:t> </a:t>
          </a:r>
          <a:r>
            <a:rPr lang="en-US" sz="1700" b="0" kern="1200" err="1">
              <a:latin typeface="Century Gothic" panose="020B0502020202020204"/>
            </a:rPr>
            <a:t>χριστι</a:t>
          </a:r>
          <a:r>
            <a:rPr lang="en-US" sz="1700" b="0" kern="1200">
              <a:latin typeface="Century Gothic" panose="020B0502020202020204"/>
            </a:rPr>
            <a:t>α</a:t>
          </a:r>
          <a:r>
            <a:rPr lang="en-US" sz="1700" b="0" kern="1200" err="1">
              <a:latin typeface="Century Gothic" panose="020B0502020202020204"/>
            </a:rPr>
            <a:t>νικού</a:t>
          </a:r>
          <a:r>
            <a:rPr lang="en-US" sz="1700" b="0" kern="1200">
              <a:latin typeface="Century Gothic" panose="020B0502020202020204"/>
            </a:rPr>
            <a:t> </a:t>
          </a:r>
          <a:r>
            <a:rPr lang="en-US" sz="1700" b="0" kern="1200" err="1">
              <a:latin typeface="Century Gothic" panose="020B0502020202020204"/>
            </a:rPr>
            <a:t>ορθόδοξου</a:t>
          </a:r>
          <a:r>
            <a:rPr lang="en-US" sz="1700" b="0" kern="1200">
              <a:latin typeface="Century Gothic" panose="020B0502020202020204"/>
            </a:rPr>
            <a:t> </a:t>
          </a:r>
          <a:r>
            <a:rPr lang="en-US" sz="1700" b="0" kern="1200" err="1">
              <a:latin typeface="Century Gothic" panose="020B0502020202020204"/>
            </a:rPr>
            <a:t>δόγμ</a:t>
          </a:r>
          <a:r>
            <a:rPr lang="en-US" sz="1700" b="0" kern="1200">
              <a:latin typeface="Century Gothic" panose="020B0502020202020204"/>
            </a:rPr>
            <a:t>α</a:t>
          </a:r>
          <a:r>
            <a:rPr lang="en-US" sz="1700" b="0" kern="1200" err="1">
              <a:latin typeface="Century Gothic" panose="020B0502020202020204"/>
            </a:rPr>
            <a:t>τος</a:t>
          </a:r>
          <a:r>
            <a:rPr lang="en-US" sz="1700" b="0" kern="1200">
              <a:latin typeface="Century Gothic" panose="020B0502020202020204"/>
            </a:rPr>
            <a:t>. </a:t>
          </a:r>
          <a:r>
            <a:rPr lang="en-US" sz="1700" b="0" kern="1200" err="1">
              <a:latin typeface="Century Gothic" panose="020B0502020202020204"/>
            </a:rPr>
            <a:t>Προ</a:t>
          </a:r>
          <a:r>
            <a:rPr lang="en-US" sz="1700" b="0" kern="1200">
              <a:latin typeface="Century Gothic" panose="020B0502020202020204"/>
            </a:rPr>
            <a:t>β</a:t>
          </a:r>
          <a:r>
            <a:rPr lang="en-US" sz="1700" b="0" kern="1200" err="1">
              <a:latin typeface="Century Gothic" panose="020B0502020202020204"/>
            </a:rPr>
            <a:t>άλλετ</a:t>
          </a:r>
          <a:r>
            <a:rPr lang="en-US" sz="1700" b="0" kern="1200">
              <a:latin typeface="Century Gothic" panose="020B0502020202020204"/>
            </a:rPr>
            <a:t>αι ο </a:t>
          </a:r>
          <a:r>
            <a:rPr lang="en-US" sz="1700" b="0" kern="1200" err="1">
              <a:latin typeface="Century Gothic" panose="020B0502020202020204"/>
            </a:rPr>
            <a:t>ιστορικός</a:t>
          </a:r>
          <a:r>
            <a:rPr lang="en-US" sz="1700" b="0" kern="1200">
              <a:latin typeface="Century Gothic" panose="020B0502020202020204"/>
            </a:rPr>
            <a:t> </a:t>
          </a:r>
          <a:r>
            <a:rPr lang="en-US" sz="1700" b="0" kern="1200" err="1">
              <a:latin typeface="Century Gothic" panose="020B0502020202020204"/>
            </a:rPr>
            <a:t>ρόλος</a:t>
          </a:r>
          <a:r>
            <a:rPr lang="en-US" sz="1700" b="0" kern="1200">
              <a:latin typeface="Century Gothic" panose="020B0502020202020204"/>
            </a:rPr>
            <a:t> </a:t>
          </a:r>
          <a:r>
            <a:rPr lang="en-US" sz="1700" b="0" kern="1200" err="1">
              <a:latin typeface="Century Gothic" panose="020B0502020202020204"/>
            </a:rPr>
            <a:t>της</a:t>
          </a:r>
          <a:r>
            <a:rPr lang="en-US" sz="1700" b="0" kern="1200">
              <a:latin typeface="Century Gothic" panose="020B0502020202020204"/>
            </a:rPr>
            <a:t> </a:t>
          </a:r>
          <a:r>
            <a:rPr lang="en-US" sz="1700" b="0" kern="1200" err="1">
              <a:latin typeface="Century Gothic" panose="020B0502020202020204"/>
            </a:rPr>
            <a:t>εκκλησί</a:t>
          </a:r>
          <a:r>
            <a:rPr lang="en-US" sz="1700" b="0" kern="1200">
              <a:latin typeface="Century Gothic" panose="020B0502020202020204"/>
            </a:rPr>
            <a:t>ας </a:t>
          </a:r>
          <a:r>
            <a:rPr lang="en-US" sz="1700" b="0" kern="1200" err="1">
              <a:latin typeface="Century Gothic" panose="020B0502020202020204"/>
            </a:rPr>
            <a:t>στη</a:t>
          </a:r>
          <a:r>
            <a:rPr lang="en-US" sz="1700" b="0" kern="1200">
              <a:latin typeface="Century Gothic" panose="020B0502020202020204"/>
            </a:rPr>
            <a:t> </a:t>
          </a:r>
          <a:r>
            <a:rPr lang="en-US" sz="1700" b="0" kern="1200" err="1">
              <a:latin typeface="Century Gothic" panose="020B0502020202020204"/>
            </a:rPr>
            <a:t>χάρ</a:t>
          </a:r>
          <a:r>
            <a:rPr lang="en-US" sz="1700" b="0" kern="1200">
              <a:latin typeface="Century Gothic" panose="020B0502020202020204"/>
            </a:rPr>
            <a:t>α</a:t>
          </a:r>
          <a:r>
            <a:rPr lang="en-US" sz="1700" b="0" kern="1200" err="1">
              <a:latin typeface="Century Gothic" panose="020B0502020202020204"/>
            </a:rPr>
            <a:t>ξη</a:t>
          </a:r>
          <a:r>
            <a:rPr lang="en-US" sz="1700" b="0" kern="1200">
              <a:latin typeface="Century Gothic" panose="020B0502020202020204"/>
            </a:rPr>
            <a:t> </a:t>
          </a:r>
          <a:r>
            <a:rPr lang="en-US" sz="1700" b="0" kern="1200" err="1">
              <a:latin typeface="Century Gothic" panose="020B0502020202020204"/>
            </a:rPr>
            <a:t>της</a:t>
          </a:r>
          <a:r>
            <a:rPr lang="en-US" sz="1700" b="0" kern="1200">
              <a:latin typeface="Century Gothic" panose="020B0502020202020204"/>
            </a:rPr>
            <a:t> π</a:t>
          </a:r>
          <a:r>
            <a:rPr lang="en-US" sz="1700" b="0" kern="1200" err="1">
              <a:latin typeface="Century Gothic" panose="020B0502020202020204"/>
            </a:rPr>
            <a:t>ορεί</a:t>
          </a:r>
          <a:r>
            <a:rPr lang="en-US" sz="1700" b="0" kern="1200">
              <a:latin typeface="Century Gothic" panose="020B0502020202020204"/>
            </a:rPr>
            <a:t>ας </a:t>
          </a:r>
          <a:r>
            <a:rPr lang="en-US" sz="1700" b="0" kern="1200" err="1">
              <a:latin typeface="Century Gothic" panose="020B0502020202020204"/>
            </a:rPr>
            <a:t>του</a:t>
          </a:r>
          <a:r>
            <a:rPr lang="en-US" sz="1700" b="0" kern="1200">
              <a:latin typeface="Century Gothic" panose="020B0502020202020204"/>
            </a:rPr>
            <a:t> </a:t>
          </a:r>
          <a:r>
            <a:rPr lang="en-US" sz="1700" b="0" kern="1200" err="1">
              <a:latin typeface="Century Gothic" panose="020B0502020202020204"/>
            </a:rPr>
            <a:t>Ελληνισμού</a:t>
          </a:r>
          <a:r>
            <a:rPr lang="en-US" sz="1700" b="0" kern="1200">
              <a:latin typeface="Century Gothic" panose="020B0502020202020204"/>
            </a:rPr>
            <a:t> και </a:t>
          </a:r>
          <a:r>
            <a:rPr lang="en-US" sz="1700" b="0" kern="1200" err="1">
              <a:latin typeface="Century Gothic" panose="020B0502020202020204"/>
            </a:rPr>
            <a:t>στη</a:t>
          </a:r>
          <a:r>
            <a:rPr lang="en-US" sz="1700" b="0" kern="1200">
              <a:latin typeface="Century Gothic" panose="020B0502020202020204"/>
            </a:rPr>
            <a:t> </a:t>
          </a:r>
          <a:r>
            <a:rPr lang="en-US" sz="1700" b="0" kern="1200" err="1">
              <a:latin typeface="Century Gothic" panose="020B0502020202020204"/>
            </a:rPr>
            <a:t>δημιουργί</a:t>
          </a:r>
          <a:r>
            <a:rPr lang="en-US" sz="1700" b="0" kern="1200">
              <a:latin typeface="Century Gothic" panose="020B0502020202020204"/>
            </a:rPr>
            <a:t>α </a:t>
          </a:r>
          <a:r>
            <a:rPr lang="en-US" sz="1700" b="0" kern="1200" err="1">
              <a:latin typeface="Century Gothic" panose="020B0502020202020204"/>
            </a:rPr>
            <a:t>εθνικής</a:t>
          </a:r>
          <a:r>
            <a:rPr lang="en-US" sz="1700" b="0" kern="1200">
              <a:latin typeface="Century Gothic" panose="020B0502020202020204"/>
            </a:rPr>
            <a:t> </a:t>
          </a:r>
          <a:r>
            <a:rPr lang="en-US" sz="1700" b="0" kern="1200" err="1">
              <a:latin typeface="Century Gothic" panose="020B0502020202020204"/>
            </a:rPr>
            <a:t>συνείδησης</a:t>
          </a:r>
          <a:r>
            <a:rPr lang="en-US" sz="1700" b="0" kern="1200">
              <a:latin typeface="Century Gothic" panose="020B0502020202020204"/>
            </a:rPr>
            <a:t>. </a:t>
          </a:r>
          <a:r>
            <a:rPr lang="en-US" sz="1700" b="0" kern="1200" err="1">
              <a:latin typeface="Century Gothic" panose="020B0502020202020204"/>
            </a:rPr>
            <a:t>Αν</a:t>
          </a:r>
          <a:r>
            <a:rPr lang="en-US" sz="1700" b="0" kern="1200">
              <a:latin typeface="Century Gothic" panose="020B0502020202020204"/>
            </a:rPr>
            <a:t>α</a:t>
          </a:r>
          <a:r>
            <a:rPr lang="en-US" sz="1700" b="0" kern="1200" err="1">
              <a:latin typeface="Century Gothic" panose="020B0502020202020204"/>
            </a:rPr>
            <a:t>φορά</a:t>
          </a:r>
          <a:r>
            <a:rPr lang="en-US" sz="1700" b="0" kern="1200">
              <a:latin typeface="Century Gothic" panose="020B0502020202020204"/>
            </a:rPr>
            <a:t> </a:t>
          </a:r>
          <a:r>
            <a:rPr lang="en-US" sz="1700" b="0" kern="1200" err="1">
              <a:latin typeface="Century Gothic" panose="020B0502020202020204"/>
            </a:rPr>
            <a:t>στο</a:t>
          </a:r>
          <a:r>
            <a:rPr lang="en-US" sz="1700" b="0" kern="1200">
              <a:latin typeface="Century Gothic" panose="020B0502020202020204"/>
            </a:rPr>
            <a:t> αρθ.9 </a:t>
          </a:r>
          <a:r>
            <a:rPr lang="en-US" sz="1700" b="0" kern="1200" err="1">
              <a:latin typeface="Century Gothic" panose="020B0502020202020204"/>
            </a:rPr>
            <a:t>της</a:t>
          </a:r>
          <a:r>
            <a:rPr lang="en-US" sz="1700" b="0" kern="1200">
              <a:latin typeface="Century Gothic" panose="020B0502020202020204"/>
            </a:rPr>
            <a:t> Ε.Σ.Δ.Α ''</a:t>
          </a:r>
          <a:r>
            <a:rPr lang="en-US" sz="1700" b="0" kern="1200" err="1">
              <a:latin typeface="Century Gothic" panose="020B0502020202020204"/>
            </a:rPr>
            <a:t>γι</a:t>
          </a:r>
          <a:r>
            <a:rPr lang="en-US" sz="1700" b="0" kern="1200">
              <a:latin typeface="Century Gothic" panose="020B0502020202020204"/>
            </a:rPr>
            <a:t>α </a:t>
          </a:r>
          <a:r>
            <a:rPr lang="en-US" sz="1700" b="0" kern="1200" err="1">
              <a:latin typeface="Century Gothic" panose="020B0502020202020204"/>
            </a:rPr>
            <a:t>την</a:t>
          </a:r>
          <a:r>
            <a:rPr lang="en-US" sz="1700" b="0" kern="1200">
              <a:latin typeface="Century Gothic" panose="020B0502020202020204"/>
            </a:rPr>
            <a:t> π</a:t>
          </a:r>
          <a:r>
            <a:rPr lang="en-US" sz="1700" b="0" kern="1200" err="1">
              <a:latin typeface="Century Gothic" panose="020B0502020202020204"/>
            </a:rPr>
            <a:t>ροάσ</a:t>
          </a:r>
          <a:r>
            <a:rPr lang="en-US" sz="1700" b="0" kern="1200">
              <a:latin typeface="Century Gothic" panose="020B0502020202020204"/>
            </a:rPr>
            <a:t>π</a:t>
          </a:r>
          <a:r>
            <a:rPr lang="en-US" sz="1700" b="0" kern="1200" err="1">
              <a:latin typeface="Century Gothic" panose="020B0502020202020204"/>
            </a:rPr>
            <a:t>ιση</a:t>
          </a:r>
          <a:r>
            <a:rPr lang="en-US" sz="1700" b="0" kern="1200">
              <a:latin typeface="Century Gothic" panose="020B0502020202020204"/>
            </a:rPr>
            <a:t>  </a:t>
          </a:r>
          <a:r>
            <a:rPr lang="en-US" sz="1700" b="0" kern="1200" err="1">
              <a:latin typeface="Century Gothic" panose="020B0502020202020204"/>
            </a:rPr>
            <a:t>των</a:t>
          </a:r>
          <a:r>
            <a:rPr lang="en-US" sz="1700" b="0" kern="1200">
              <a:latin typeface="Century Gothic" panose="020B0502020202020204"/>
            </a:rPr>
            <a:t> </a:t>
          </a:r>
          <a:r>
            <a:rPr lang="en-US" sz="1700" b="0" kern="1200" err="1">
              <a:latin typeface="Century Gothic" panose="020B0502020202020204"/>
            </a:rPr>
            <a:t>δικ</a:t>
          </a:r>
          <a:r>
            <a:rPr lang="en-US" sz="1700" b="0" kern="1200">
              <a:latin typeface="Century Gothic" panose="020B0502020202020204"/>
            </a:rPr>
            <a:t>α</a:t>
          </a:r>
          <a:r>
            <a:rPr lang="en-US" sz="1700" b="0" kern="1200" err="1">
              <a:latin typeface="Century Gothic" panose="020B0502020202020204"/>
            </a:rPr>
            <a:t>ιωμάτων</a:t>
          </a:r>
          <a:r>
            <a:rPr lang="en-US" sz="1700" b="0" kern="1200">
              <a:latin typeface="Century Gothic" panose="020B0502020202020204"/>
            </a:rPr>
            <a:t> </a:t>
          </a:r>
          <a:r>
            <a:rPr lang="en-US" sz="1700" b="0" kern="1200" err="1">
              <a:latin typeface="Century Gothic" panose="020B0502020202020204"/>
            </a:rPr>
            <a:t>του</a:t>
          </a:r>
          <a:r>
            <a:rPr lang="en-US" sz="1700" b="0" kern="1200">
              <a:latin typeface="Century Gothic" panose="020B0502020202020204"/>
            </a:rPr>
            <a:t> α</a:t>
          </a:r>
          <a:r>
            <a:rPr lang="en-US" sz="1700" b="0" kern="1200" err="1">
              <a:latin typeface="Century Gothic" panose="020B0502020202020204"/>
            </a:rPr>
            <a:t>νθρώ</a:t>
          </a:r>
          <a:r>
            <a:rPr lang="en-US" sz="1700" b="0" kern="1200">
              <a:latin typeface="Century Gothic" panose="020B0502020202020204"/>
            </a:rPr>
            <a:t>π</a:t>
          </a:r>
          <a:r>
            <a:rPr lang="en-US" sz="1700" b="0" kern="1200" err="1">
              <a:latin typeface="Century Gothic" panose="020B0502020202020204"/>
            </a:rPr>
            <a:t>ου</a:t>
          </a:r>
          <a:r>
            <a:rPr lang="en-US" sz="1700" b="0" kern="1200">
              <a:latin typeface="Century Gothic" panose="020B0502020202020204"/>
            </a:rPr>
            <a:t> και </a:t>
          </a:r>
          <a:r>
            <a:rPr lang="en-US" sz="1700" b="0" kern="1200" err="1">
              <a:latin typeface="Century Gothic" panose="020B0502020202020204"/>
            </a:rPr>
            <a:t>των</a:t>
          </a:r>
          <a:r>
            <a:rPr lang="en-US" sz="1700" b="0" kern="1200">
              <a:latin typeface="Century Gothic" panose="020B0502020202020204"/>
            </a:rPr>
            <a:t> </a:t>
          </a:r>
          <a:r>
            <a:rPr lang="en-US" sz="1700" b="0" kern="1200" err="1">
              <a:latin typeface="Century Gothic" panose="020B0502020202020204"/>
            </a:rPr>
            <a:t>θεμελιωδών</a:t>
          </a:r>
          <a:r>
            <a:rPr lang="en-US" sz="1700" b="0" kern="1200">
              <a:latin typeface="Century Gothic" panose="020B0502020202020204"/>
            </a:rPr>
            <a:t> </a:t>
          </a:r>
          <a:r>
            <a:rPr lang="en-US" sz="1700" b="0" kern="1200" err="1">
              <a:latin typeface="Century Gothic" panose="020B0502020202020204"/>
            </a:rPr>
            <a:t>ελευθεριών</a:t>
          </a:r>
          <a:r>
            <a:rPr lang="en-US" sz="1700" b="0" kern="1200">
              <a:latin typeface="Century Gothic" panose="020B0502020202020204"/>
            </a:rPr>
            <a:t>'' κα</a:t>
          </a:r>
          <a:r>
            <a:rPr lang="en-US" sz="1700" b="0" kern="1200" err="1">
              <a:latin typeface="Century Gothic" panose="020B0502020202020204"/>
            </a:rPr>
            <a:t>θώς</a:t>
          </a:r>
          <a:r>
            <a:rPr lang="en-US" sz="1700" b="0" kern="1200">
              <a:latin typeface="Century Gothic" panose="020B0502020202020204"/>
            </a:rPr>
            <a:t> και </a:t>
          </a:r>
          <a:r>
            <a:rPr lang="en-US" sz="1700" b="0" kern="1200" err="1">
              <a:latin typeface="Century Gothic" panose="020B0502020202020204"/>
            </a:rPr>
            <a:t>στ</a:t>
          </a:r>
          <a:r>
            <a:rPr lang="en-US" sz="1700" b="0" kern="1200">
              <a:latin typeface="Century Gothic" panose="020B0502020202020204"/>
            </a:rPr>
            <a:t>α  α</a:t>
          </a:r>
          <a:r>
            <a:rPr lang="en-US" sz="1700" b="0" kern="1200" err="1">
              <a:latin typeface="Century Gothic" panose="020B0502020202020204"/>
            </a:rPr>
            <a:t>ρθ</a:t>
          </a:r>
          <a:r>
            <a:rPr lang="en-US" sz="1700" b="0" kern="1200">
              <a:latin typeface="Century Gothic" panose="020B0502020202020204"/>
            </a:rPr>
            <a:t>. 2 και 14 </a:t>
          </a:r>
          <a:r>
            <a:rPr lang="en-US" sz="1700" b="0" kern="1200" err="1">
              <a:latin typeface="Century Gothic" panose="020B0502020202020204"/>
            </a:rPr>
            <a:t>του</a:t>
          </a:r>
          <a:r>
            <a:rPr lang="en-US" sz="1700" b="0" kern="1200">
              <a:latin typeface="Century Gothic" panose="020B0502020202020204"/>
            </a:rPr>
            <a:t> Π.Π.Π </a:t>
          </a:r>
          <a:r>
            <a:rPr lang="en-US" sz="1700" b="0" kern="1200" err="1">
              <a:latin typeface="Century Gothic" panose="020B0502020202020204"/>
            </a:rPr>
            <a:t>της</a:t>
          </a:r>
          <a:r>
            <a:rPr lang="en-US" sz="1700" b="0" kern="1200">
              <a:latin typeface="Century Gothic" panose="020B0502020202020204"/>
            </a:rPr>
            <a:t> Ε.Σ.Δ.Α  </a:t>
          </a:r>
          <a:r>
            <a:rPr lang="en-US" sz="1700" b="0" kern="1200" err="1">
              <a:latin typeface="Century Gothic" panose="020B0502020202020204"/>
            </a:rPr>
            <a:t>γι</a:t>
          </a:r>
          <a:r>
            <a:rPr lang="en-US" sz="1700" b="0" kern="1200">
              <a:latin typeface="Century Gothic" panose="020B0502020202020204"/>
            </a:rPr>
            <a:t>α </a:t>
          </a:r>
          <a:r>
            <a:rPr lang="en-US" sz="1700" b="0" kern="1200" err="1">
              <a:latin typeface="Century Gothic" panose="020B0502020202020204"/>
            </a:rPr>
            <a:t>την</a:t>
          </a:r>
          <a:r>
            <a:rPr lang="en-US" sz="1700" b="0" kern="1200">
              <a:latin typeface="Century Gothic" panose="020B0502020202020204"/>
            </a:rPr>
            <a:t> </a:t>
          </a:r>
          <a:r>
            <a:rPr lang="en-US" sz="1700" b="0" kern="1200" err="1">
              <a:latin typeface="Century Gothic" panose="020B0502020202020204"/>
            </a:rPr>
            <a:t>ελευθερί</a:t>
          </a:r>
          <a:r>
            <a:rPr lang="en-US" sz="1700" b="0" kern="1200">
              <a:latin typeface="Century Gothic" panose="020B0502020202020204"/>
            </a:rPr>
            <a:t>α </a:t>
          </a:r>
          <a:r>
            <a:rPr lang="en-US" sz="1700" b="0" kern="1200" err="1">
              <a:latin typeface="Century Gothic" panose="020B0502020202020204"/>
            </a:rPr>
            <a:t>των</a:t>
          </a:r>
          <a:r>
            <a:rPr lang="en-US" sz="1700" b="0" kern="1200">
              <a:latin typeface="Century Gothic" panose="020B0502020202020204"/>
            </a:rPr>
            <a:t> </a:t>
          </a:r>
          <a:r>
            <a:rPr lang="en-US" sz="1700" b="0" kern="1200" err="1">
              <a:latin typeface="Century Gothic" panose="020B0502020202020204"/>
            </a:rPr>
            <a:t>θρησκευτικών</a:t>
          </a:r>
          <a:r>
            <a:rPr lang="en-US" sz="1700" b="0" kern="1200">
              <a:latin typeface="Century Gothic" panose="020B0502020202020204"/>
            </a:rPr>
            <a:t> πεπ</a:t>
          </a:r>
          <a:r>
            <a:rPr lang="en-US" sz="1700" b="0" kern="1200" err="1">
              <a:latin typeface="Century Gothic" panose="020B0502020202020204"/>
            </a:rPr>
            <a:t>οιθήσεων,τη</a:t>
          </a:r>
          <a:r>
            <a:rPr lang="en-US" sz="1700" b="0" kern="1200">
              <a:latin typeface="Century Gothic" panose="020B0502020202020204"/>
            </a:rPr>
            <a:t> </a:t>
          </a:r>
          <a:r>
            <a:rPr lang="en-US" sz="1700" b="0" kern="1200" err="1">
              <a:latin typeface="Century Gothic" panose="020B0502020202020204"/>
            </a:rPr>
            <a:t>δι</a:t>
          </a:r>
          <a:r>
            <a:rPr lang="en-US" sz="1700" b="0" kern="1200">
              <a:latin typeface="Century Gothic" panose="020B0502020202020204"/>
            </a:rPr>
            <a:t>α</a:t>
          </a:r>
          <a:r>
            <a:rPr lang="en-US" sz="1700" b="0" kern="1200" err="1">
              <a:latin typeface="Century Gothic" panose="020B0502020202020204"/>
            </a:rPr>
            <a:t>σφάλιση</a:t>
          </a:r>
          <a:r>
            <a:rPr lang="en-US" sz="1700" b="0" kern="1200">
              <a:latin typeface="Century Gothic" panose="020B0502020202020204"/>
            </a:rPr>
            <a:t> </a:t>
          </a:r>
          <a:r>
            <a:rPr lang="en-US" sz="1700" b="0" kern="1200" err="1">
              <a:latin typeface="Century Gothic" panose="020B0502020202020204"/>
            </a:rPr>
            <a:t>των</a:t>
          </a:r>
          <a:r>
            <a:rPr lang="en-US" sz="1700" b="0" kern="1200">
              <a:latin typeface="Century Gothic" panose="020B0502020202020204"/>
            </a:rPr>
            <a:t> </a:t>
          </a:r>
          <a:r>
            <a:rPr lang="en-US" sz="1700" b="0" kern="1200" err="1">
              <a:latin typeface="Century Gothic" panose="020B0502020202020204"/>
            </a:rPr>
            <a:t>κοινωνικών</a:t>
          </a:r>
          <a:r>
            <a:rPr lang="en-US" sz="1700" b="0" kern="1200">
              <a:latin typeface="Century Gothic" panose="020B0502020202020204"/>
            </a:rPr>
            <a:t> </a:t>
          </a:r>
          <a:r>
            <a:rPr lang="en-US" sz="1700" b="0" kern="1200" err="1">
              <a:latin typeface="Century Gothic" panose="020B0502020202020204"/>
            </a:rPr>
            <a:t>ελευθεριών</a:t>
          </a:r>
          <a:r>
            <a:rPr lang="en-US" sz="1700" b="0" kern="1200">
              <a:latin typeface="Century Gothic" panose="020B0502020202020204"/>
            </a:rPr>
            <a:t>, α</a:t>
          </a:r>
          <a:r>
            <a:rPr lang="en-US" sz="1700" b="0" kern="1200" err="1">
              <a:latin typeface="Century Gothic" panose="020B0502020202020204"/>
            </a:rPr>
            <a:t>ντίστοιχ</a:t>
          </a:r>
          <a:r>
            <a:rPr lang="en-US" sz="1700" b="0" kern="1200">
              <a:latin typeface="Century Gothic" panose="020B0502020202020204"/>
            </a:rPr>
            <a:t>α.</a:t>
          </a:r>
        </a:p>
      </dsp:txBody>
      <dsp:txXfrm>
        <a:off x="0" y="449047"/>
        <a:ext cx="7501531" cy="45009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ABB5A-3317-4C83-84AA-6DDBCE1AD55E}">
      <dsp:nvSpPr>
        <dsp:cNvPr id="0" name=""/>
        <dsp:cNvSpPr/>
      </dsp:nvSpPr>
      <dsp:spPr>
        <a:xfrm>
          <a:off x="0" y="347286"/>
          <a:ext cx="6964826" cy="4178895"/>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l-GR" sz="2400" kern="1200">
              <a:latin typeface="Calibri"/>
              <a:cs typeface="Calibri"/>
            </a:rPr>
            <a:t>Επιχειρήματα Πανελλήνιας Ένωσης Θεολόγων: επίκληση του αρθ. 2 του Π.Π.Π της ΕΣΔΑ σύμφωνα με το οποίο έχει έννομο συμφέρον στη διατύπωση προτάσεων και σχεδιασμού στο μ.τ.θ καθώς μέλη του (δάσκαλοι,θεολόγοι) συμμετείχαν στην εκπόνηση του αναλυτικού του προγράμματος. Στον καταστατικό χάρτη του Σωματείου ορίζεται ότι η προσφυγή στη δικαιοσύνη και η ανάληψη κάθε απαραίτητης ενέργειας για τη διαφύλαξη της ηθικής υπόστασής του αποτελεί ρητή υποχρέωση και ηθική ευθύνη, όταν θίγεται το φρόνημα της χριστιανικής πίστης.</a:t>
          </a:r>
        </a:p>
      </dsp:txBody>
      <dsp:txXfrm>
        <a:off x="0" y="347286"/>
        <a:ext cx="6964826" cy="41788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BC958-D466-43CC-9ABF-DA8CBBACB5A8}">
      <dsp:nvSpPr>
        <dsp:cNvPr id="0" name=""/>
        <dsp:cNvSpPr/>
      </dsp:nvSpPr>
      <dsp:spPr>
        <a:xfrm>
          <a:off x="0" y="295940"/>
          <a:ext cx="7114506" cy="360360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l-GR" sz="2200" kern="1200">
              <a:latin typeface="Century Gothic" panose="020B0502020202020204"/>
            </a:rPr>
            <a:t>Συμπέρασμα επιχειρημάτων για την προσβαλλόμενη υπουργική απόφαση: οι νομοθετικές διατάξεις αντίκεινται  στο συνταγματικό σκοπό της ανάπτυξης της ορθόδοξης χριστιανικής συνείδησης. Είναι επιτακτική η ακύρωσή τους. Προγράμματα διδασκαλίας που δεν απευθύνονται αποκλειστικά σε Έλληνες Χριστιανούς Ορθόδοξους μαθητές δεν έχουν θέση στο σύγχρονο ελληνικό σχολείο.(αναφορά στο αρθ.13).</a:t>
          </a:r>
          <a:endParaRPr lang="en-US" sz="2200" kern="1200">
            <a:latin typeface="Century Gothic" panose="020B0502020202020204"/>
          </a:endParaRPr>
        </a:p>
      </dsp:txBody>
      <dsp:txXfrm>
        <a:off x="175913" y="471853"/>
        <a:ext cx="6762680" cy="32517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6DB08-E68E-43C2-9721-EF12B7A20A41}">
      <dsp:nvSpPr>
        <dsp:cNvPr id="0" name=""/>
        <dsp:cNvSpPr/>
      </dsp:nvSpPr>
      <dsp:spPr>
        <a:xfrm>
          <a:off x="0" y="0"/>
          <a:ext cx="7201911" cy="357668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l-GR" sz="1600" kern="1200">
              <a:latin typeface="Century Gothic" panose="020B0502020202020204"/>
            </a:rPr>
            <a:t>Σύμφωνα με την ερμηνεία των Συνταγματικών διατάξεων στο ισχύον Συνταγματικό πλαίσιο και τις διατάξεις της Ε.Σ.Δ.Α  η πλειοψηφία των Συμβούλων παρουσιάζονται θετικά διακείμενοι στην αποδοχή της αίτησης. Απώτερος σκοπός της παιδείας μέσω της κρατικής μέριμνας είναι η διάπλαση ελεύθερων και υπεύθυνων πολιτών. Το εκπαιδευτικό σύστημα υποχρεούται  να παρέχει τη θρησκευτική αγωγή  σε συνεργασία με την Εκκλησία. Η πλειοψηφία των Ελλήνων μαθητών εμπεδώνουν τις χριστιανικές ηθικές αξίες μέσω της διδασκαλίας  του </a:t>
          </a:r>
          <a:r>
            <a:rPr lang="el-GR" sz="1600" kern="1200" err="1">
              <a:latin typeface="Century Gothic" panose="020B0502020202020204"/>
            </a:rPr>
            <a:t>μ.τ.θ</a:t>
          </a:r>
          <a:r>
            <a:rPr lang="el-GR" sz="1600" kern="1200">
              <a:latin typeface="Century Gothic" panose="020B0502020202020204"/>
            </a:rPr>
            <a:t>.  Η θρησκευτική αγωγή ναι μεν οφείλει να συγκροτεί ελεύθερες συνειδήσεις , χωρίς να μεταβάλλεται σε δογματική ομολογία πίστεως ή κατήχηση, αλλά δεν πρέπει  να μετατραπεί  σε αγωγό κοινωνιολογικής  και ιστορικής παροχής πληροφοριών και προβληματισμών θρησκευτικής φύσης.</a:t>
          </a:r>
          <a:endParaRPr lang="en-US" sz="1600" kern="1200">
            <a:latin typeface="Century Gothic" panose="020B0502020202020204"/>
          </a:endParaRPr>
        </a:p>
      </dsp:txBody>
      <dsp:txXfrm>
        <a:off x="104757" y="104757"/>
        <a:ext cx="6992397" cy="336716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DEC7F-5FA8-478E-BBE2-055026BA48E7}">
      <dsp:nvSpPr>
        <dsp:cNvPr id="0" name=""/>
        <dsp:cNvSpPr/>
      </dsp:nvSpPr>
      <dsp:spPr>
        <a:xfrm>
          <a:off x="292205" y="582"/>
          <a:ext cx="4223616" cy="190897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t>Οι σύμβουλοι που μειοψήφησαν  ερμηνεύουν  το ίδιο νομικό πλαίσιο από άλλη οπτική γωνία. Η ανάπτυξη θρησκευτικής συνείδησης αποτελεί  υποχρέωση της παιδείας  δεδομένου ότι ο κύριος στόχος είναι η  διάπλαση  ελεύθερων και υπεύθυνων πολιτών.  Συνεπώς ελευθερία της  είναι απαραβίαστη. Το </a:t>
          </a:r>
          <a:r>
            <a:rPr lang="el-GR" sz="1100" kern="1200" err="1"/>
            <a:t>μ.τ.θ</a:t>
          </a:r>
          <a:r>
            <a:rPr lang="el-GR" sz="1100" kern="1200"/>
            <a:t> μπορεί να ορίσει μέσω μιας συμπεριληπτικής λογικής τη διδασκαλία του με γνώμονα τη μετάδοση αντικειμενικών, κριτικών πληροφοριών θρησκευτικού χαρακτήρα χωρίς δογματισμό. Η προστασία των θρησκευτικών ελευθεριών  μέσω της απαλλαγής ( άμεση ή έμμεση ομολογία θρησκεύματος)  αυτοαναιρείται.. </a:t>
          </a:r>
          <a:endParaRPr lang="en-US" sz="1100" kern="1200"/>
        </a:p>
      </dsp:txBody>
      <dsp:txXfrm>
        <a:off x="348117" y="56494"/>
        <a:ext cx="4111792" cy="1797155"/>
      </dsp:txXfrm>
    </dsp:sp>
    <dsp:sp modelId="{37C70A45-1941-404C-83D4-306D5306C3A0}">
      <dsp:nvSpPr>
        <dsp:cNvPr id="0" name=""/>
        <dsp:cNvSpPr/>
      </dsp:nvSpPr>
      <dsp:spPr>
        <a:xfrm rot="5400000">
          <a:off x="2046079" y="1957286"/>
          <a:ext cx="715867" cy="859040"/>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146301" y="2028872"/>
        <a:ext cx="515424" cy="501107"/>
      </dsp:txXfrm>
    </dsp:sp>
    <dsp:sp modelId="{BAC282FE-F725-4031-8FF4-6C23204F814B}">
      <dsp:nvSpPr>
        <dsp:cNvPr id="0" name=""/>
        <dsp:cNvSpPr/>
      </dsp:nvSpPr>
      <dsp:spPr>
        <a:xfrm>
          <a:off x="292205" y="2864051"/>
          <a:ext cx="4223616" cy="190897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t>Το </a:t>
          </a:r>
          <a:r>
            <a:rPr lang="el-GR" sz="1100" kern="1200" err="1"/>
            <a:t>Σ.τ.Ε</a:t>
          </a:r>
          <a:r>
            <a:rPr lang="el-GR" sz="1100" kern="1200"/>
            <a:t> δέχεται την κρινόμενη αίτηση.</a:t>
          </a:r>
          <a:endParaRPr lang="en-US" sz="1100" kern="1200"/>
        </a:p>
      </dsp:txBody>
      <dsp:txXfrm>
        <a:off x="348117" y="2919963"/>
        <a:ext cx="4111792" cy="17971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DE84C-F5D3-4FC8-A13A-66938DC6AA1B}">
      <dsp:nvSpPr>
        <dsp:cNvPr id="0" name=""/>
        <dsp:cNvSpPr/>
      </dsp:nvSpPr>
      <dsp:spPr>
        <a:xfrm>
          <a:off x="997" y="405711"/>
          <a:ext cx="3501228" cy="222328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20A0D94-6290-491E-B868-06651186BDF7}">
      <dsp:nvSpPr>
        <dsp:cNvPr id="0" name=""/>
        <dsp:cNvSpPr/>
      </dsp:nvSpPr>
      <dsp:spPr>
        <a:xfrm>
          <a:off x="390022" y="775285"/>
          <a:ext cx="3501228" cy="222328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Στις 20-9-2018  το Σωματείο ''Ένωση  Άθεων  και  άλλοι ετπτά αιτούντες  γονείς , τρεις εκ των οποίων εκπροσωπούν  τα ανήλικα τέκνα τους, ζητούν την ακύρωση της υπουργικής απόφασης'' Καθορισμός του τύπου των τίτλων του Γυμνασίου.</a:t>
          </a:r>
          <a:endParaRPr lang="en-US" sz="1600" kern="1200"/>
        </a:p>
      </dsp:txBody>
      <dsp:txXfrm>
        <a:off x="455140" y="840403"/>
        <a:ext cx="3370992" cy="2093044"/>
      </dsp:txXfrm>
    </dsp:sp>
    <dsp:sp modelId="{37318CAA-3558-4E34-8C32-88197138EC62}">
      <dsp:nvSpPr>
        <dsp:cNvPr id="0" name=""/>
        <dsp:cNvSpPr/>
      </dsp:nvSpPr>
      <dsp:spPr>
        <a:xfrm>
          <a:off x="4280276" y="405711"/>
          <a:ext cx="3501228" cy="222328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001AE9D-6165-4AC6-B218-49EE709AB1C6}">
      <dsp:nvSpPr>
        <dsp:cNvPr id="0" name=""/>
        <dsp:cNvSpPr/>
      </dsp:nvSpPr>
      <dsp:spPr>
        <a:xfrm>
          <a:off x="4669302" y="775285"/>
          <a:ext cx="3501228" cy="222328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Στις 7.11.2018 εισάγεται στην ολομέλεια του δικαστηρίου λόγω της σπουδαιότητάς της.</a:t>
          </a:r>
          <a:endParaRPr lang="en-US" sz="1600" kern="1200"/>
        </a:p>
      </dsp:txBody>
      <dsp:txXfrm>
        <a:off x="4734420" y="840403"/>
        <a:ext cx="3370992" cy="20930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537C6-3E2D-4393-99E6-646B5853DFD5}">
      <dsp:nvSpPr>
        <dsp:cNvPr id="0" name=""/>
        <dsp:cNvSpPr/>
      </dsp:nvSpPr>
      <dsp:spPr>
        <a:xfrm>
          <a:off x="271807" y="0"/>
          <a:ext cx="4256332" cy="1312164"/>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Ο θρησκευτικός αποχρωματισμός  των δημόσιων υπηρεσιών  με στόχο την ίση μεταχείριση των πολιτών από το κράτος. Ο  σεβασμός στη θρησκευτική ελευθερία έρχεται σε πλήρη αντίθεση με την αναγραφή του θρησκεύματος στους τίτλους σπουδών. Διαχωρισμός εκκλησίας και κράτους.</a:t>
          </a:r>
          <a:endParaRPr lang="en-US" sz="1300" kern="1200"/>
        </a:p>
      </dsp:txBody>
      <dsp:txXfrm>
        <a:off x="310239" y="38432"/>
        <a:ext cx="4179468" cy="1235300"/>
      </dsp:txXfrm>
    </dsp:sp>
    <dsp:sp modelId="{8631ED2E-2023-4403-86A1-57D31716E28F}">
      <dsp:nvSpPr>
        <dsp:cNvPr id="0" name=""/>
        <dsp:cNvSpPr/>
      </dsp:nvSpPr>
      <dsp:spPr>
        <a:xfrm rot="5400000">
          <a:off x="2153943" y="1344968"/>
          <a:ext cx="492061" cy="590473"/>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222832" y="1394174"/>
        <a:ext cx="354283" cy="344443"/>
      </dsp:txXfrm>
    </dsp:sp>
    <dsp:sp modelId="{9D208C79-9BD8-49FE-9582-D25029C30C7F}">
      <dsp:nvSpPr>
        <dsp:cNvPr id="0" name=""/>
        <dsp:cNvSpPr/>
      </dsp:nvSpPr>
      <dsp:spPr>
        <a:xfrm>
          <a:off x="271807" y="1968246"/>
          <a:ext cx="4256332" cy="1312164"/>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Αναφορά στη συνάντηση με τον Αναπληρωτή Υπουργό Παιδείας στις 6.8.2015 στην οποία το αίτημα απορρίφθηκε. </a:t>
          </a:r>
          <a:endParaRPr lang="en-US" sz="1300" kern="1200"/>
        </a:p>
      </dsp:txBody>
      <dsp:txXfrm>
        <a:off x="310239" y="2006678"/>
        <a:ext cx="4179468" cy="1235300"/>
      </dsp:txXfrm>
    </dsp:sp>
    <dsp:sp modelId="{DADB1319-2109-4DB8-94F5-1EC5B2F2FC35}">
      <dsp:nvSpPr>
        <dsp:cNvPr id="0" name=""/>
        <dsp:cNvSpPr/>
      </dsp:nvSpPr>
      <dsp:spPr>
        <a:xfrm rot="5400000">
          <a:off x="2153943" y="3313214"/>
          <a:ext cx="492061" cy="590473"/>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222832" y="3362420"/>
        <a:ext cx="354283" cy="344443"/>
      </dsp:txXfrm>
    </dsp:sp>
    <dsp:sp modelId="{E9B78028-16E1-418D-A111-5F87361059D9}">
      <dsp:nvSpPr>
        <dsp:cNvPr id="0" name=""/>
        <dsp:cNvSpPr/>
      </dsp:nvSpPr>
      <dsp:spPr>
        <a:xfrm>
          <a:off x="271807" y="3936492"/>
          <a:ext cx="4256332" cy="1312164"/>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Οι αιτούντες μαθητές , εκπροσωπούμενοι από τους γονείς τους, με έννομο συμφέρον τη μαθητική τους ιδιότητα επικαλούνται την παραβίαση  των ευαίσθητων προσωπικών τους δεδομένων. -&gt; Στις 28/06/2019 γίνεται η διάσκεψη </a:t>
          </a:r>
          <a:endParaRPr lang="en-US" sz="1300" kern="1200"/>
        </a:p>
      </dsp:txBody>
      <dsp:txXfrm>
        <a:off x="310239" y="3974924"/>
        <a:ext cx="4179468" cy="12353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CAEEA-EB98-41A3-9B10-7951E81AD0CA}">
      <dsp:nvSpPr>
        <dsp:cNvPr id="0" name=""/>
        <dsp:cNvSpPr/>
      </dsp:nvSpPr>
      <dsp:spPr>
        <a:xfrm>
          <a:off x="91385" y="0"/>
          <a:ext cx="4617177" cy="1312164"/>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l-GR" sz="1800" kern="1200">
              <a:latin typeface="Calibri"/>
              <a:cs typeface="Calibri"/>
            </a:rPr>
            <a:t>Αναφορά στο άρθρο 13 στο οποίο κατοχυρώνεται το ατομικό δικαίωμα της θρησκευτικής ελευθερίας και της μη αποκάλυψης των θρησκευτικών πεποιθήσεων.</a:t>
          </a:r>
          <a:endParaRPr lang="en-US" sz="1800" kern="1200">
            <a:latin typeface="Calibri"/>
            <a:cs typeface="Calibri"/>
          </a:endParaRPr>
        </a:p>
      </dsp:txBody>
      <dsp:txXfrm>
        <a:off x="129817" y="38432"/>
        <a:ext cx="4540313" cy="1235300"/>
      </dsp:txXfrm>
    </dsp:sp>
    <dsp:sp modelId="{889AF92E-B325-464E-A29E-4B3CDC233714}">
      <dsp:nvSpPr>
        <dsp:cNvPr id="0" name=""/>
        <dsp:cNvSpPr/>
      </dsp:nvSpPr>
      <dsp:spPr>
        <a:xfrm rot="5400000">
          <a:off x="2153943" y="1344968"/>
          <a:ext cx="492061" cy="590473"/>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222832" y="1394174"/>
        <a:ext cx="354283" cy="344443"/>
      </dsp:txXfrm>
    </dsp:sp>
    <dsp:sp modelId="{91368B6F-6B3C-4A21-BE0F-E83E4EE22265}">
      <dsp:nvSpPr>
        <dsp:cNvPr id="0" name=""/>
        <dsp:cNvSpPr/>
      </dsp:nvSpPr>
      <dsp:spPr>
        <a:xfrm>
          <a:off x="91385" y="1968246"/>
          <a:ext cx="4617177" cy="1312164"/>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latin typeface="Calibri"/>
              <a:cs typeface="Calibri"/>
            </a:rPr>
            <a:t>Η αναγραφή του θρησκεύματος σε δημόσια έγγραφα συνιστά παραβίαση του άρθρου 13.</a:t>
          </a:r>
          <a:endParaRPr lang="en-US" sz="1800" kern="1200">
            <a:latin typeface="Calibri"/>
            <a:cs typeface="Calibri"/>
          </a:endParaRPr>
        </a:p>
      </dsp:txBody>
      <dsp:txXfrm>
        <a:off x="129817" y="2006678"/>
        <a:ext cx="4540313" cy="1235300"/>
      </dsp:txXfrm>
    </dsp:sp>
    <dsp:sp modelId="{B14B4D17-2AEB-4981-989B-884406FF16BF}">
      <dsp:nvSpPr>
        <dsp:cNvPr id="0" name=""/>
        <dsp:cNvSpPr/>
      </dsp:nvSpPr>
      <dsp:spPr>
        <a:xfrm rot="5400000">
          <a:off x="2153943" y="3313214"/>
          <a:ext cx="492061" cy="590473"/>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222832" y="3362420"/>
        <a:ext cx="354283" cy="344443"/>
      </dsp:txXfrm>
    </dsp:sp>
    <dsp:sp modelId="{E9B78028-16E1-418D-A111-5F87361059D9}">
      <dsp:nvSpPr>
        <dsp:cNvPr id="0" name=""/>
        <dsp:cNvSpPr/>
      </dsp:nvSpPr>
      <dsp:spPr>
        <a:xfrm>
          <a:off x="91385" y="3936492"/>
          <a:ext cx="4617177" cy="1312164"/>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latin typeface="Calibri"/>
              <a:cs typeface="Calibri"/>
            </a:rPr>
            <a:t>Κίνδυνος προσβολής της θρησκευτικής ισότητας και της δημιουργία θετικών και κοινωνικών διακρίσεων.</a:t>
          </a:r>
          <a:endParaRPr lang="el-GR" sz="1800" kern="1200"/>
        </a:p>
      </dsp:txBody>
      <dsp:txXfrm>
        <a:off x="129817" y="3974924"/>
        <a:ext cx="4540313" cy="12353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7C00B-9102-4AAE-BB05-EAA1454FDD46}">
      <dsp:nvSpPr>
        <dsp:cNvPr id="0" name=""/>
        <dsp:cNvSpPr/>
      </dsp:nvSpPr>
      <dsp:spPr>
        <a:xfrm>
          <a:off x="366615" y="640"/>
          <a:ext cx="4066716" cy="209895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l-GR" sz="1600" kern="1200">
              <a:latin typeface="Century Gothic"/>
              <a:cs typeface="Calibri"/>
            </a:rPr>
            <a:t>Η αντιπρόσωπος του Υπουργού ζητά την απόρριψη της αίτησης.</a:t>
          </a:r>
          <a:endParaRPr lang="en-US" sz="1600" kern="1200">
            <a:latin typeface="Century Gothic"/>
            <a:cs typeface="Calibri"/>
          </a:endParaRPr>
        </a:p>
      </dsp:txBody>
      <dsp:txXfrm>
        <a:off x="428091" y="62116"/>
        <a:ext cx="3943764" cy="1975998"/>
      </dsp:txXfrm>
    </dsp:sp>
    <dsp:sp modelId="{591430D7-444E-48A4-97B7-8BA1C97221DF}">
      <dsp:nvSpPr>
        <dsp:cNvPr id="0" name=""/>
        <dsp:cNvSpPr/>
      </dsp:nvSpPr>
      <dsp:spPr>
        <a:xfrm rot="5400000">
          <a:off x="2006420" y="2152064"/>
          <a:ext cx="787106" cy="944527"/>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2116615" y="2230774"/>
        <a:ext cx="566717" cy="550974"/>
      </dsp:txXfrm>
    </dsp:sp>
    <dsp:sp modelId="{E9B78028-16E1-418D-A111-5F87361059D9}">
      <dsp:nvSpPr>
        <dsp:cNvPr id="0" name=""/>
        <dsp:cNvSpPr/>
      </dsp:nvSpPr>
      <dsp:spPr>
        <a:xfrm>
          <a:off x="366615" y="3149066"/>
          <a:ext cx="4066716" cy="209895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latin typeface="Century Gothic"/>
              <a:cs typeface="Calibri"/>
            </a:rPr>
            <a:t>Το Σωματείο δεν έχει έννομο συμφέρον στην προσβαλλόμενη πράξη καθώς το καταστατικό του είναι διατυπωμένο με γενικό τρόπο και επιπλέον οι αιτούντες μαθητές  που δεν είναι εγγεγραμένα μέλη του δεν πλήττονται από αυτή καθώς ο κανόνας είναι η μη καταγραφή του θρησκεύματος.</a:t>
          </a:r>
          <a:endParaRPr lang="el-GR" sz="1600" kern="1200"/>
        </a:p>
      </dsp:txBody>
      <dsp:txXfrm>
        <a:off x="428091" y="3210542"/>
        <a:ext cx="3943764" cy="1975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A1C69-DBC9-4323-BD6F-A664035229C9}">
      <dsp:nvSpPr>
        <dsp:cNvPr id="0" name=""/>
        <dsp:cNvSpPr/>
      </dsp:nvSpPr>
      <dsp:spPr>
        <a:xfrm>
          <a:off x="472297" y="0"/>
          <a:ext cx="4510793" cy="4510793"/>
        </a:xfrm>
        <a:prstGeom prst="diamond">
          <a:avLst/>
        </a:prstGeom>
        <a:solidFill>
          <a:schemeClr val="accent1">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616DD06C-AF1F-47D8-92AE-B8F4B21F9736}">
      <dsp:nvSpPr>
        <dsp:cNvPr id="0" name=""/>
        <dsp:cNvSpPr/>
      </dsp:nvSpPr>
      <dsp:spPr>
        <a:xfrm>
          <a:off x="900823" y="428525"/>
          <a:ext cx="1759209" cy="175920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kern="1200" dirty="0"/>
            <a:t>Κατηχητικός χαρακτήρας:</a:t>
          </a:r>
          <a:r>
            <a:rPr lang="en-US" sz="1400" b="0" kern="1200" dirty="0"/>
            <a:t> Ορθόδοξη Χριστιανική παράδοση</a:t>
          </a:r>
          <a:endParaRPr lang="en-US" sz="1400" b="1" kern="1200" dirty="0">
            <a:latin typeface="Century Gothic" panose="020B0502020202020204"/>
          </a:endParaRPr>
        </a:p>
      </dsp:txBody>
      <dsp:txXfrm>
        <a:off x="986701" y="514403"/>
        <a:ext cx="1587453" cy="1587453"/>
      </dsp:txXfrm>
    </dsp:sp>
    <dsp:sp modelId="{C3D99C2A-907B-45D2-BBBB-01528CE04E9A}">
      <dsp:nvSpPr>
        <dsp:cNvPr id="0" name=""/>
        <dsp:cNvSpPr/>
      </dsp:nvSpPr>
      <dsp:spPr>
        <a:xfrm>
          <a:off x="2795356" y="428525"/>
          <a:ext cx="1759209" cy="175920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Συνταγματική αναγνώριση:</a:t>
          </a:r>
          <a:r>
            <a:rPr lang="en-US" sz="1400" b="0" kern="1200" dirty="0"/>
            <a:t> Η Ορθόδοξη </a:t>
          </a:r>
          <a:r>
            <a:rPr lang="en-US" sz="1400" b="0" kern="1200" dirty="0" err="1"/>
            <a:t>Εκκλησί</a:t>
          </a:r>
          <a:r>
            <a:rPr lang="en-US" sz="1400" b="0" kern="1200" dirty="0"/>
            <a:t>α </a:t>
          </a:r>
          <a:r>
            <a:rPr lang="el-GR" sz="1400" b="0" kern="1200" dirty="0"/>
            <a:t>είναι</a:t>
          </a:r>
          <a:r>
            <a:rPr lang="en-US" sz="1400" b="0" kern="1200" dirty="0"/>
            <a:t> η «επικρατούσα θρησκεία» (Σύνταγμα).</a:t>
          </a:r>
          <a:endParaRPr lang="en-US" sz="1400" kern="1200" dirty="0"/>
        </a:p>
      </dsp:txBody>
      <dsp:txXfrm>
        <a:off x="2881234" y="514403"/>
        <a:ext cx="1587453" cy="1587453"/>
      </dsp:txXfrm>
    </dsp:sp>
    <dsp:sp modelId="{3D6072E3-3432-44D3-8B1B-9F426C27FE61}">
      <dsp:nvSpPr>
        <dsp:cNvPr id="0" name=""/>
        <dsp:cNvSpPr/>
      </dsp:nvSpPr>
      <dsp:spPr>
        <a:xfrm>
          <a:off x="900823" y="2323058"/>
          <a:ext cx="1759209" cy="175920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Π.Δ. 831/1977 &amp; Π.Δ. 583/1982:</a:t>
          </a:r>
          <a:r>
            <a:rPr lang="en-US" sz="1400" b="0" kern="1200" dirty="0"/>
            <a:t> Καθορισμός του μαθήματος ως ομολογιακού.</a:t>
          </a:r>
          <a:endParaRPr lang="en-US" sz="1400" kern="1200" dirty="0"/>
        </a:p>
      </dsp:txBody>
      <dsp:txXfrm>
        <a:off x="986701" y="2408936"/>
        <a:ext cx="1587453" cy="1587453"/>
      </dsp:txXfrm>
    </dsp:sp>
    <dsp:sp modelId="{840FBDF8-34CC-408E-912F-4959B4F96BFF}">
      <dsp:nvSpPr>
        <dsp:cNvPr id="0" name=""/>
        <dsp:cNvSpPr/>
      </dsp:nvSpPr>
      <dsp:spPr>
        <a:xfrm>
          <a:off x="2795356" y="2323058"/>
          <a:ext cx="1759209" cy="175920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Περιεχόμενο:</a:t>
          </a:r>
          <a:r>
            <a:rPr lang="en-US" sz="1400" b="0" kern="1200" dirty="0"/>
            <a:t> Κυρίως διδασκαλία Ορθοδοξίας, με περιορισμένες αναφορές σε άλλες θρησκείες.</a:t>
          </a:r>
          <a:endParaRPr lang="en-US" sz="1400" kern="1200" dirty="0"/>
        </a:p>
      </dsp:txBody>
      <dsp:txXfrm>
        <a:off x="2881234" y="2408936"/>
        <a:ext cx="1587453" cy="158745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5EE17-2D4B-4A6C-A900-71FE1B8BE353}">
      <dsp:nvSpPr>
        <dsp:cNvPr id="0" name=""/>
        <dsp:cNvSpPr/>
      </dsp:nvSpPr>
      <dsp:spPr>
        <a:xfrm>
          <a:off x="0" y="210780"/>
          <a:ext cx="4872038" cy="100737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0" i="0" kern="1200"/>
            <a:t>Μετά από δημόσια συνεδρίαση στις 20-9-2019 το δικαστήριο καταθέτει τις εξής σκέψεις σύμφωνα με το νόμο.</a:t>
          </a:r>
          <a:endParaRPr lang="en-US" sz="1400" kern="1200"/>
        </a:p>
      </dsp:txBody>
      <dsp:txXfrm>
        <a:off x="49176" y="259956"/>
        <a:ext cx="4773686" cy="909018"/>
      </dsp:txXfrm>
    </dsp:sp>
    <dsp:sp modelId="{5A95D573-D346-4578-A833-4918A26E9949}">
      <dsp:nvSpPr>
        <dsp:cNvPr id="0" name=""/>
        <dsp:cNvSpPr/>
      </dsp:nvSpPr>
      <dsp:spPr>
        <a:xfrm>
          <a:off x="0" y="1258470"/>
          <a:ext cx="4872038" cy="100737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0" i="0" kern="1200"/>
            <a:t>Συμφωνα με τα προβλεπόμενα του άρθ. 89 η συμπλήρωση του πεδίου ''θρήσκευμα'' στους απολυτήριους τίτλους του Γυμνασίου δεν είναι υποχρεωτική.</a:t>
          </a:r>
          <a:endParaRPr lang="en-US" sz="1400" kern="1200"/>
        </a:p>
      </dsp:txBody>
      <dsp:txXfrm>
        <a:off x="49176" y="1307646"/>
        <a:ext cx="4773686" cy="909018"/>
      </dsp:txXfrm>
    </dsp:sp>
    <dsp:sp modelId="{1F4D69A5-C6EF-4DFB-B829-0EB43A7FD1BE}">
      <dsp:nvSpPr>
        <dsp:cNvPr id="0" name=""/>
        <dsp:cNvSpPr/>
      </dsp:nvSpPr>
      <dsp:spPr>
        <a:xfrm>
          <a:off x="0" y="2306160"/>
          <a:ext cx="4872038" cy="100737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0" i="0" kern="1200"/>
            <a:t>Στοιχεία που δεν αναγράφονται στις ταυτότητες ή στα πιστοποιητικά γέννησης δεν καταχωρίζονται στα υπηρεσιακά βιβλία και έντυπα εκτός αν δηλώνονται με υπεύθυνη δήλωση.</a:t>
          </a:r>
          <a:endParaRPr lang="en-US" sz="1400" kern="1200"/>
        </a:p>
      </dsp:txBody>
      <dsp:txXfrm>
        <a:off x="49176" y="2355336"/>
        <a:ext cx="4773686" cy="909018"/>
      </dsp:txXfrm>
    </dsp:sp>
    <dsp:sp modelId="{3F2331B3-9E5B-415B-9A21-8E141D99466C}">
      <dsp:nvSpPr>
        <dsp:cNvPr id="0" name=""/>
        <dsp:cNvSpPr/>
      </dsp:nvSpPr>
      <dsp:spPr>
        <a:xfrm>
          <a:off x="0" y="3353849"/>
          <a:ext cx="4872038" cy="100737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0" i="0" kern="1200"/>
            <a:t>Η αναγραφή του θρησκεύματος στους απολυτήριους τίτλους και τα αποδεικτικά σπουδών του Γυμνασίου, σύμφωνα με την προσβαλλόμενη απόφαση, όπως αντικαταστάθηκε, είναι κατ΄αρχήν υποχρεωτική.</a:t>
          </a:r>
          <a:endParaRPr lang="en-US" sz="1400" kern="1200"/>
        </a:p>
      </dsp:txBody>
      <dsp:txXfrm>
        <a:off x="49176" y="3403025"/>
        <a:ext cx="4773686" cy="90901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7251B-CBB2-4020-BB5C-F049F7E28C4E}">
      <dsp:nvSpPr>
        <dsp:cNvPr id="0" name=""/>
        <dsp:cNvSpPr/>
      </dsp:nvSpPr>
      <dsp:spPr>
        <a:xfrm>
          <a:off x="0" y="906888"/>
          <a:ext cx="8085550" cy="47735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0" i="0" kern="1200"/>
            <a:t>Σύμφωνα με το άρθ.13 κατοχυρώνεται το ατομικό δικαίωμα της θρησκευτικής ελευθερίας. Το ατομικό δικαίωμα της μη αποκάλυψης του θρησκεύματος είναι απαραβίαστο.</a:t>
          </a:r>
          <a:endParaRPr lang="en-US" sz="1200" kern="1200"/>
        </a:p>
      </dsp:txBody>
      <dsp:txXfrm>
        <a:off x="23303" y="930191"/>
        <a:ext cx="8038944" cy="430753"/>
      </dsp:txXfrm>
    </dsp:sp>
    <dsp:sp modelId="{8E7B15B9-94CA-4BF0-9EDD-31AF6C839054}">
      <dsp:nvSpPr>
        <dsp:cNvPr id="0" name=""/>
        <dsp:cNvSpPr/>
      </dsp:nvSpPr>
      <dsp:spPr>
        <a:xfrm>
          <a:off x="0" y="1418808"/>
          <a:ext cx="8085550" cy="47735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0" i="0" kern="1200"/>
            <a:t>Το ζήτημα της οικειοθελούς  γνωστοποίησης του θρησκεύματος στις κρατικές αρχές είναι διάφορο.</a:t>
          </a:r>
          <a:endParaRPr lang="en-US" sz="1200" kern="1200"/>
        </a:p>
      </dsp:txBody>
      <dsp:txXfrm>
        <a:off x="23303" y="1442111"/>
        <a:ext cx="8038944" cy="430753"/>
      </dsp:txXfrm>
    </dsp:sp>
    <dsp:sp modelId="{05364217-E3B4-4527-BB16-2B1D24D96D4E}">
      <dsp:nvSpPr>
        <dsp:cNvPr id="0" name=""/>
        <dsp:cNvSpPr/>
      </dsp:nvSpPr>
      <dsp:spPr>
        <a:xfrm>
          <a:off x="0" y="1930728"/>
          <a:ext cx="8085550" cy="47735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0" i="0" kern="1200"/>
            <a:t>Η αναγραφή του θρησκεύματος σε δημόσια έγγραφα συνιστά παραβίαση του αρθ.13 και  αναιρεί τη θρησκευτική ουδετερότητα του κράτους, ακόμη και αν είναι προαιρετική.</a:t>
          </a:r>
          <a:endParaRPr lang="en-US" sz="1200" kern="1200"/>
        </a:p>
      </dsp:txBody>
      <dsp:txXfrm>
        <a:off x="23303" y="1954031"/>
        <a:ext cx="8038944" cy="430753"/>
      </dsp:txXfrm>
    </dsp:sp>
    <dsp:sp modelId="{93B4F0FB-093F-4B19-97E4-647662655E8F}">
      <dsp:nvSpPr>
        <dsp:cNvPr id="0" name=""/>
        <dsp:cNvSpPr/>
      </dsp:nvSpPr>
      <dsp:spPr>
        <a:xfrm>
          <a:off x="0" y="2442648"/>
          <a:ext cx="8085550" cy="47735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0" i="0" kern="1200"/>
            <a:t>Σύμφωνα με τα αρθ.8,9,14της Ε.Σ.Δ.Α μόνο με την αναγραφή του πεδίου ''ΘΡΗΣΚΕΥΜΑ'' στους τίτλους και στα πιστοποιητικά του Γυμνασίου προσβάλλεται η ελευθερία της θρησκευτικής συνείδησης.</a:t>
          </a:r>
          <a:endParaRPr lang="en-US" sz="1200" kern="1200"/>
        </a:p>
      </dsp:txBody>
      <dsp:txXfrm>
        <a:off x="23303" y="2465951"/>
        <a:ext cx="8038944" cy="430753"/>
      </dsp:txXfrm>
    </dsp:sp>
    <dsp:sp modelId="{BCF4AE7D-B48C-4D55-A08A-29EE7EBD1295}">
      <dsp:nvSpPr>
        <dsp:cNvPr id="0" name=""/>
        <dsp:cNvSpPr/>
      </dsp:nvSpPr>
      <dsp:spPr>
        <a:xfrm>
          <a:off x="0" y="2954568"/>
          <a:ext cx="8085550" cy="47735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0" i="0" kern="1200"/>
            <a:t>Το αρθ.9Α του Συντάγματος ορίζει το δικαίωμα στην προστασία των προσωπικών δεδομένων.</a:t>
          </a:r>
          <a:endParaRPr lang="en-US" sz="1200" kern="1200"/>
        </a:p>
      </dsp:txBody>
      <dsp:txXfrm>
        <a:off x="23303" y="2977871"/>
        <a:ext cx="8038944" cy="430753"/>
      </dsp:txXfrm>
    </dsp:sp>
    <dsp:sp modelId="{D42941AE-D169-4171-9186-30E467303009}">
      <dsp:nvSpPr>
        <dsp:cNvPr id="0" name=""/>
        <dsp:cNvSpPr/>
      </dsp:nvSpPr>
      <dsp:spPr>
        <a:xfrm>
          <a:off x="0" y="3466488"/>
          <a:ext cx="8085550" cy="47735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0" i="0" kern="1200"/>
            <a:t>Ο Γενικός Κανονισμός(ΕΕ) του Ευρωπαϊκού Κοινοβουλίου για την προστασία των προσωπικών δεδομένων</a:t>
          </a:r>
          <a:endParaRPr lang="en-US" sz="1200" kern="1200"/>
        </a:p>
      </dsp:txBody>
      <dsp:txXfrm>
        <a:off x="23303" y="3489791"/>
        <a:ext cx="8038944" cy="430753"/>
      </dsp:txXfrm>
    </dsp:sp>
    <dsp:sp modelId="{0027FCDE-DEC9-4035-ACD1-ACF50BF56D8D}">
      <dsp:nvSpPr>
        <dsp:cNvPr id="0" name=""/>
        <dsp:cNvSpPr/>
      </dsp:nvSpPr>
      <dsp:spPr>
        <a:xfrm>
          <a:off x="0" y="3978408"/>
          <a:ext cx="8085550" cy="47735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0" i="0" kern="1200"/>
            <a:t>Τίθεται σε εφαρμογή στις 25-5-2018.</a:t>
          </a:r>
          <a:endParaRPr lang="en-US" sz="1200" kern="1200"/>
        </a:p>
      </dsp:txBody>
      <dsp:txXfrm>
        <a:off x="23303" y="4001711"/>
        <a:ext cx="8038944" cy="430753"/>
      </dsp:txXfrm>
    </dsp:sp>
    <dsp:sp modelId="{CEA7E1BE-DFC6-4C4F-ACF8-70C5D8FB05BB}">
      <dsp:nvSpPr>
        <dsp:cNvPr id="0" name=""/>
        <dsp:cNvSpPr/>
      </dsp:nvSpPr>
      <dsp:spPr>
        <a:xfrm>
          <a:off x="0" y="4490328"/>
          <a:ext cx="8085550" cy="47735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0" i="0" kern="1200"/>
            <a:t>Οι θρησκευτικές πεποιθήσεις  και η δημοσιοποίηση τους αποτελούν ευαίσθητο δεδομένο προσωπικού χαρακτήρα. </a:t>
          </a:r>
          <a:endParaRPr lang="en-US" sz="1200" kern="1200"/>
        </a:p>
      </dsp:txBody>
      <dsp:txXfrm>
        <a:off x="23303" y="4513631"/>
        <a:ext cx="8038944" cy="43075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73A2A-7E78-4BFF-B6D2-8E5867C78DF9}">
      <dsp:nvSpPr>
        <dsp:cNvPr id="0" name=""/>
        <dsp:cNvSpPr/>
      </dsp:nvSpPr>
      <dsp:spPr>
        <a:xfrm>
          <a:off x="0" y="161169"/>
          <a:ext cx="6590570" cy="3954342"/>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l-GR" sz="3400" kern="1200">
              <a:latin typeface="Century Gothic" panose="020B0502020202020204"/>
            </a:rPr>
            <a:t>Η κρινόμενη αίτηση γίνεται δεκτή ως προς το μέρος που με αυτήν προβλέπεται η αναγραφή του θρησκεύματος των μαθητών Γυμνασίου στο απολυτήριο και τα πιστοποιητικά σπουδών.</a:t>
          </a:r>
          <a:endParaRPr lang="en-US" sz="3400" kern="1200"/>
        </a:p>
      </dsp:txBody>
      <dsp:txXfrm>
        <a:off x="0" y="161169"/>
        <a:ext cx="6590570" cy="395434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AF22E-117F-4159-97A3-5265A8570FE4}">
      <dsp:nvSpPr>
        <dsp:cNvPr id="0" name=""/>
        <dsp:cNvSpPr/>
      </dsp:nvSpPr>
      <dsp:spPr>
        <a:xfrm>
          <a:off x="0" y="0"/>
          <a:ext cx="6537222" cy="74894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Ακύρωση των Προγραμμάτων Σπουδών του 2016-2017 από </a:t>
          </a:r>
          <a:r>
            <a:rPr lang="en-US" sz="1400" kern="1200" dirty="0" err="1"/>
            <a:t>το</a:t>
          </a:r>
          <a:r>
            <a:rPr lang="en-US" sz="1400" kern="1200" dirty="0"/>
            <a:t> </a:t>
          </a:r>
          <a:r>
            <a:rPr lang="en-US" sz="1400" kern="1200" dirty="0" err="1">
              <a:latin typeface="Century Gothic" panose="020B0502020202020204"/>
            </a:rPr>
            <a:t>ΣτΕ</a:t>
          </a:r>
          <a:r>
            <a:rPr lang="en-US" sz="1400" kern="1200" dirty="0">
              <a:latin typeface="Century Gothic" panose="020B0502020202020204"/>
            </a:rPr>
            <a:t>. </a:t>
          </a:r>
          <a:r>
            <a:rPr lang="en-US" sz="1400" b="1" kern="1200" dirty="0" err="1">
              <a:latin typeface="Century Gothic" panose="020B0502020202020204"/>
            </a:rPr>
            <a:t>Στόχος</a:t>
          </a:r>
          <a:r>
            <a:rPr lang="en-US" sz="1400" kern="1200" dirty="0"/>
            <a:t>: </a:t>
          </a:r>
          <a:r>
            <a:rPr lang="en-US" sz="1400" kern="1200" dirty="0" err="1"/>
            <a:t>Συμμόρφωση</a:t>
          </a:r>
          <a:r>
            <a:rPr lang="en-US" sz="1400" kern="1200" dirty="0"/>
            <a:t> </a:t>
          </a:r>
          <a:r>
            <a:rPr lang="en-US" sz="1400" kern="1200" dirty="0" err="1"/>
            <a:t>με</a:t>
          </a:r>
          <a:r>
            <a:rPr lang="en-US" sz="1400" kern="1200" dirty="0"/>
            <a:t> </a:t>
          </a:r>
          <a:r>
            <a:rPr lang="en-US" sz="1400" kern="1200" dirty="0" err="1"/>
            <a:t>τις</a:t>
          </a:r>
          <a:r>
            <a:rPr lang="en-US" sz="1400" kern="1200" dirty="0"/>
            <a:t> απ</a:t>
          </a:r>
          <a:r>
            <a:rPr lang="en-US" sz="1400" kern="1200" dirty="0" err="1"/>
            <a:t>οφάσεις</a:t>
          </a:r>
          <a:r>
            <a:rPr lang="en-US" sz="1400" kern="1200" dirty="0"/>
            <a:t> </a:t>
          </a:r>
          <a:r>
            <a:rPr lang="en-US" sz="1400" kern="1200" dirty="0" err="1"/>
            <a:t>του</a:t>
          </a:r>
          <a:r>
            <a:rPr lang="en-US" sz="1400" kern="1200" dirty="0"/>
            <a:t> </a:t>
          </a:r>
          <a:r>
            <a:rPr lang="en-US" sz="1400" kern="1200" dirty="0" err="1"/>
            <a:t>ΣτΕ</a:t>
          </a:r>
          <a:r>
            <a:rPr lang="en-US" sz="1400" kern="1200" dirty="0"/>
            <a:t> </a:t>
          </a:r>
          <a:r>
            <a:rPr lang="en-US" sz="1400" kern="1200" dirty="0" err="1"/>
            <a:t>γι</a:t>
          </a:r>
          <a:r>
            <a:rPr lang="en-US" sz="1400" kern="1200" dirty="0"/>
            <a:t>α </a:t>
          </a:r>
          <a:r>
            <a:rPr lang="en-US" sz="1400" kern="1200" dirty="0" err="1"/>
            <a:t>την</a:t>
          </a:r>
          <a:r>
            <a:rPr lang="en-US" sz="1400" kern="1200" dirty="0"/>
            <a:t> α</a:t>
          </a:r>
          <a:r>
            <a:rPr lang="en-US" sz="1400" kern="1200" dirty="0" err="1"/>
            <a:t>νά</a:t>
          </a:r>
          <a:r>
            <a:rPr lang="en-US" sz="1400" kern="1200" dirty="0"/>
            <a:t>π</a:t>
          </a:r>
          <a:r>
            <a:rPr lang="en-US" sz="1400" kern="1200" dirty="0" err="1"/>
            <a:t>τυξη</a:t>
          </a:r>
          <a:r>
            <a:rPr lang="en-US" sz="1400" kern="1200" dirty="0"/>
            <a:t> </a:t>
          </a:r>
          <a:r>
            <a:rPr lang="en-US" sz="1400" kern="1200" dirty="0" err="1"/>
            <a:t>της</a:t>
          </a:r>
          <a:r>
            <a:rPr lang="en-US" sz="1400" kern="1200" dirty="0"/>
            <a:t> </a:t>
          </a:r>
          <a:r>
            <a:rPr lang="en-US" sz="1400" kern="1200" dirty="0" err="1"/>
            <a:t>ορθόδοξης</a:t>
          </a:r>
          <a:r>
            <a:rPr lang="en-US" sz="1400" kern="1200" dirty="0"/>
            <a:t> χριστιανικής συνείδησης.</a:t>
          </a:r>
          <a:endParaRPr lang="en-US" sz="1400" b="0" kern="1200" dirty="0">
            <a:latin typeface="Century Gothic" panose="020B0502020202020204"/>
          </a:endParaRPr>
        </a:p>
      </dsp:txBody>
      <dsp:txXfrm>
        <a:off x="21936" y="21936"/>
        <a:ext cx="5665770" cy="705068"/>
      </dsp:txXfrm>
    </dsp:sp>
    <dsp:sp modelId="{309EA771-B252-41DA-911B-6B306D6A3DEA}">
      <dsp:nvSpPr>
        <dsp:cNvPr id="0" name=""/>
        <dsp:cNvSpPr/>
      </dsp:nvSpPr>
      <dsp:spPr>
        <a:xfrm>
          <a:off x="547492" y="885112"/>
          <a:ext cx="6537222" cy="74894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Επ</a:t>
          </a:r>
          <a:r>
            <a:rPr lang="en-US" sz="1400" b="1" kern="1200" err="1"/>
            <a:t>ιστροφή</a:t>
          </a:r>
          <a:r>
            <a:rPr lang="en-US" sz="1400" b="1" kern="1200" dirty="0"/>
            <a:t> </a:t>
          </a:r>
          <a:r>
            <a:rPr lang="en-US" sz="1400" b="1" kern="1200" err="1"/>
            <a:t>σε</a:t>
          </a:r>
          <a:r>
            <a:rPr lang="en-US" sz="1400" b="1" kern="1200" dirty="0"/>
            <a:t> </a:t>
          </a:r>
          <a:r>
            <a:rPr lang="en-US" sz="1400" b="1" kern="1200" err="1"/>
            <a:t>ομολογι</a:t>
          </a:r>
          <a:r>
            <a:rPr lang="en-US" sz="1400" b="1" kern="1200"/>
            <a:t>α</a:t>
          </a:r>
          <a:r>
            <a:rPr lang="en-US" sz="1400" b="1" kern="1200" err="1"/>
            <a:t>κή</a:t>
          </a:r>
          <a:r>
            <a:rPr lang="en-US" sz="1400" b="1" kern="1200"/>
            <a:t> π</a:t>
          </a:r>
          <a:r>
            <a:rPr lang="en-US" sz="1400" b="1" kern="1200" err="1"/>
            <a:t>ροσέγγιση</a:t>
          </a:r>
          <a:r>
            <a:rPr lang="en-US" sz="1400" kern="1200"/>
            <a:t>: </a:t>
          </a:r>
          <a:r>
            <a:rPr lang="en-US" sz="1400" kern="1200" err="1"/>
            <a:t>Νέ</a:t>
          </a:r>
          <a:r>
            <a:rPr lang="en-US" sz="1400" kern="1200"/>
            <a:t>α </a:t>
          </a:r>
          <a:r>
            <a:rPr lang="en-US" sz="1400" kern="1200" err="1"/>
            <a:t>Αν</a:t>
          </a:r>
          <a:r>
            <a:rPr lang="en-US" sz="1400" kern="1200"/>
            <a:t>α</a:t>
          </a:r>
          <a:r>
            <a:rPr lang="en-US" sz="1400" kern="1200" err="1"/>
            <a:t>λυτικά</a:t>
          </a:r>
          <a:r>
            <a:rPr lang="en-US" sz="1400" kern="1200" dirty="0"/>
            <a:t> </a:t>
          </a:r>
          <a:r>
            <a:rPr lang="en-US" sz="1400" kern="1200" err="1"/>
            <a:t>Προγράμμ</a:t>
          </a:r>
          <a:r>
            <a:rPr lang="en-US" sz="1400" kern="1200"/>
            <a:t>ατα και </a:t>
          </a:r>
          <a:r>
            <a:rPr lang="en-US" sz="1400" kern="1200" err="1"/>
            <a:t>σχολικά</a:t>
          </a:r>
          <a:r>
            <a:rPr lang="en-US" sz="1400" kern="1200"/>
            <a:t> βιβ</a:t>
          </a:r>
          <a:r>
            <a:rPr lang="en-US" sz="1400" kern="1200" err="1"/>
            <a:t>λί</a:t>
          </a:r>
          <a:r>
            <a:rPr lang="en-US" sz="1400" kern="1200"/>
            <a:t>α (2020).</a:t>
          </a:r>
          <a:endParaRPr lang="en-US" sz="1400" kern="1200" dirty="0"/>
        </a:p>
      </dsp:txBody>
      <dsp:txXfrm>
        <a:off x="569428" y="907048"/>
        <a:ext cx="5459046" cy="705068"/>
      </dsp:txXfrm>
    </dsp:sp>
    <dsp:sp modelId="{640D5362-F98A-4F54-8BDB-0D9D2163CB6E}">
      <dsp:nvSpPr>
        <dsp:cNvPr id="0" name=""/>
        <dsp:cNvSpPr/>
      </dsp:nvSpPr>
      <dsp:spPr>
        <a:xfrm>
          <a:off x="1086813" y="1770224"/>
          <a:ext cx="6537222" cy="74894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kern="1200" err="1"/>
            <a:t>Δημιουργί</a:t>
          </a:r>
          <a:r>
            <a:rPr lang="en-US" sz="1400" b="1" kern="1200"/>
            <a:t>α</a:t>
          </a:r>
          <a:r>
            <a:rPr lang="en-US" sz="1400" kern="1200"/>
            <a:t>: Υπ</a:t>
          </a:r>
          <a:r>
            <a:rPr lang="en-US" sz="1400" kern="1200" err="1"/>
            <a:t>οστήριξη</a:t>
          </a:r>
          <a:r>
            <a:rPr lang="en-US" sz="1400" kern="1200" dirty="0"/>
            <a:t> </a:t>
          </a:r>
          <a:r>
            <a:rPr lang="en-US" sz="1400" kern="1200" err="1"/>
            <a:t>της</a:t>
          </a:r>
          <a:r>
            <a:rPr lang="en-US" sz="1400" kern="1200" dirty="0"/>
            <a:t> </a:t>
          </a:r>
          <a:r>
            <a:rPr lang="en-US" sz="1400" kern="1200" err="1"/>
            <a:t>Ορθόδοξης</a:t>
          </a:r>
          <a:r>
            <a:rPr lang="en-US" sz="1400" kern="1200"/>
            <a:t> π</a:t>
          </a:r>
          <a:r>
            <a:rPr lang="en-US" sz="1400" kern="1200" err="1"/>
            <a:t>ίστης</a:t>
          </a:r>
          <a:r>
            <a:rPr lang="en-US" sz="1400" kern="1200"/>
            <a:t>, </a:t>
          </a:r>
          <a:endParaRPr lang="en-US" sz="1400" kern="1200">
            <a:latin typeface="Century Gothic" panose="020B0502020202020204"/>
          </a:endParaRPr>
        </a:p>
        <a:p>
          <a:pPr marL="57150" lvl="1" indent="-57150" algn="l" defTabSz="488950" rtl="0">
            <a:lnSpc>
              <a:spcPct val="90000"/>
            </a:lnSpc>
            <a:spcBef>
              <a:spcPct val="0"/>
            </a:spcBef>
            <a:spcAft>
              <a:spcPct val="15000"/>
            </a:spcAft>
            <a:buChar char="•"/>
          </a:pPr>
          <a:r>
            <a:rPr lang="en-US" sz="1100" kern="1200" dirty="0">
              <a:latin typeface="Century Gothic" panose="020B0502020202020204"/>
            </a:rPr>
            <a:t> </a:t>
          </a:r>
          <a:r>
            <a:rPr lang="en-US" sz="1100" kern="1200" err="1">
              <a:latin typeface="Century Gothic" panose="020B0502020202020204"/>
            </a:rPr>
            <a:t>Περιορισμός</a:t>
          </a:r>
          <a:r>
            <a:rPr lang="en-US" sz="1100" kern="1200"/>
            <a:t> ανα</a:t>
          </a:r>
          <a:r>
            <a:rPr lang="en-US" sz="1100" kern="1200" err="1"/>
            <a:t>φορών</a:t>
          </a:r>
          <a:r>
            <a:rPr lang="en-US" sz="1100" kern="1200" dirty="0"/>
            <a:t> </a:t>
          </a:r>
          <a:r>
            <a:rPr lang="en-US" sz="1100" kern="1200" err="1"/>
            <a:t>σε</a:t>
          </a:r>
          <a:r>
            <a:rPr lang="en-US" sz="1100" kern="1200" dirty="0"/>
            <a:t> </a:t>
          </a:r>
          <a:r>
            <a:rPr lang="en-US" sz="1100" kern="1200" err="1"/>
            <a:t>άλλες</a:t>
          </a:r>
          <a:r>
            <a:rPr lang="en-US" sz="1100" kern="1200" dirty="0"/>
            <a:t> </a:t>
          </a:r>
          <a:r>
            <a:rPr lang="en-US" sz="1100" kern="1200" err="1"/>
            <a:t>θρησκείες</a:t>
          </a:r>
          <a:endParaRPr lang="en-US" sz="1100" kern="1200"/>
        </a:p>
      </dsp:txBody>
      <dsp:txXfrm>
        <a:off x="1108749" y="1792160"/>
        <a:ext cx="5467217" cy="705068"/>
      </dsp:txXfrm>
    </dsp:sp>
    <dsp:sp modelId="{68A98069-8B75-4B98-8772-019A7A04AFF1}">
      <dsp:nvSpPr>
        <dsp:cNvPr id="0" name=""/>
        <dsp:cNvSpPr/>
      </dsp:nvSpPr>
      <dsp:spPr>
        <a:xfrm>
          <a:off x="1634305" y="2655336"/>
          <a:ext cx="6537222" cy="74894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Century Gothic" panose="020B0502020202020204"/>
            </a:rPr>
            <a:t> </a:t>
          </a:r>
          <a:r>
            <a:rPr lang="en-US" sz="1400" kern="1200" dirty="0" err="1"/>
            <a:t>Ισορρο</a:t>
          </a:r>
          <a:r>
            <a:rPr lang="en-US" sz="1400" kern="1200" dirty="0"/>
            <a:t>πία </a:t>
          </a:r>
          <a:r>
            <a:rPr lang="en-US" sz="1400" kern="1200" dirty="0" err="1"/>
            <a:t>μετ</a:t>
          </a:r>
          <a:r>
            <a:rPr lang="en-US" sz="1400" kern="1200" dirty="0"/>
            <a:t>α</a:t>
          </a:r>
          <a:r>
            <a:rPr lang="en-US" sz="1400" kern="1200" dirty="0" err="1"/>
            <a:t>ξύ</a:t>
          </a:r>
          <a:r>
            <a:rPr lang="en-US" sz="1400" kern="1200" dirty="0"/>
            <a:t> </a:t>
          </a:r>
          <a:r>
            <a:rPr lang="en-US" sz="1400" kern="1200" dirty="0" err="1"/>
            <a:t>ομολογι</a:t>
          </a:r>
          <a:r>
            <a:rPr lang="en-US" sz="1400" kern="1200" dirty="0"/>
            <a:t>α</a:t>
          </a:r>
          <a:r>
            <a:rPr lang="en-US" sz="1400" kern="1200" dirty="0" err="1"/>
            <a:t>κής</a:t>
          </a:r>
          <a:r>
            <a:rPr lang="en-US" sz="1400" kern="1200" dirty="0"/>
            <a:t> </a:t>
          </a:r>
          <a:r>
            <a:rPr lang="en-US" sz="1400" kern="1200" dirty="0" err="1"/>
            <a:t>εκ</a:t>
          </a:r>
          <a:r>
            <a:rPr lang="en-US" sz="1400" kern="1200" dirty="0"/>
            <a:t>πα</a:t>
          </a:r>
          <a:r>
            <a:rPr lang="en-US" sz="1400" kern="1200" dirty="0" err="1"/>
            <a:t>ίδευσης</a:t>
          </a:r>
          <a:r>
            <a:rPr lang="en-US" sz="1400" kern="1200" dirty="0"/>
            <a:t> και π</a:t>
          </a:r>
          <a:r>
            <a:rPr lang="en-US" sz="1400" kern="1200" dirty="0" err="1"/>
            <a:t>ολυ</a:t>
          </a:r>
          <a:r>
            <a:rPr lang="en-US" sz="1400" kern="1200" dirty="0"/>
            <a:t>π</a:t>
          </a:r>
          <a:r>
            <a:rPr lang="en-US" sz="1400" kern="1200" dirty="0" err="1"/>
            <a:t>ολιτισμικής</a:t>
          </a:r>
          <a:r>
            <a:rPr lang="en-US" sz="1400" kern="1200" dirty="0"/>
            <a:t> πρα</a:t>
          </a:r>
          <a:r>
            <a:rPr lang="en-US" sz="1400" kern="1200" dirty="0" err="1"/>
            <a:t>γμ</a:t>
          </a:r>
          <a:r>
            <a:rPr lang="en-US" sz="1400" kern="1200" dirty="0"/>
            <a:t>α</a:t>
          </a:r>
          <a:r>
            <a:rPr lang="en-US" sz="1400" kern="1200" dirty="0" err="1"/>
            <a:t>τικότητ</a:t>
          </a:r>
          <a:r>
            <a:rPr lang="en-US" sz="1400" kern="1200" dirty="0"/>
            <a:t>ας</a:t>
          </a:r>
          <a:r>
            <a:rPr lang="en-US" sz="1400" kern="1200" dirty="0">
              <a:latin typeface="Century Gothic" panose="020B0502020202020204"/>
            </a:rPr>
            <a:t>;</a:t>
          </a:r>
          <a:endParaRPr lang="en-US" sz="1400" kern="1200" dirty="0"/>
        </a:p>
      </dsp:txBody>
      <dsp:txXfrm>
        <a:off x="1656241" y="2677272"/>
        <a:ext cx="5459046" cy="705068"/>
      </dsp:txXfrm>
    </dsp:sp>
    <dsp:sp modelId="{69961140-57C4-40E0-B01F-55AB7A837C14}">
      <dsp:nvSpPr>
        <dsp:cNvPr id="0" name=""/>
        <dsp:cNvSpPr/>
      </dsp:nvSpPr>
      <dsp:spPr>
        <a:xfrm>
          <a:off x="6050410" y="573620"/>
          <a:ext cx="486811" cy="486811"/>
        </a:xfrm>
        <a:prstGeom prst="downArrow">
          <a:avLst>
            <a:gd name="adj1" fmla="val 55000"/>
            <a:gd name="adj2" fmla="val 45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159942" y="573620"/>
        <a:ext cx="267747" cy="366325"/>
      </dsp:txXfrm>
    </dsp:sp>
    <dsp:sp modelId="{83DC2DDE-E4DB-4FA8-B39A-0839B4D79B82}">
      <dsp:nvSpPr>
        <dsp:cNvPr id="0" name=""/>
        <dsp:cNvSpPr/>
      </dsp:nvSpPr>
      <dsp:spPr>
        <a:xfrm>
          <a:off x="6597903" y="1458732"/>
          <a:ext cx="486811" cy="486811"/>
        </a:xfrm>
        <a:prstGeom prst="downArrow">
          <a:avLst>
            <a:gd name="adj1" fmla="val 55000"/>
            <a:gd name="adj2" fmla="val 45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707435" y="1458732"/>
        <a:ext cx="267747" cy="366325"/>
      </dsp:txXfrm>
    </dsp:sp>
    <dsp:sp modelId="{21DB7B93-13E7-43B7-96FC-E42FB99CD2EF}">
      <dsp:nvSpPr>
        <dsp:cNvPr id="0" name=""/>
        <dsp:cNvSpPr/>
      </dsp:nvSpPr>
      <dsp:spPr>
        <a:xfrm>
          <a:off x="7137224" y="2343844"/>
          <a:ext cx="486811" cy="486811"/>
        </a:xfrm>
        <a:prstGeom prst="downArrow">
          <a:avLst>
            <a:gd name="adj1" fmla="val 55000"/>
            <a:gd name="adj2" fmla="val 45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246756" y="2343844"/>
        <a:ext cx="267747" cy="36632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C749D-88CC-48B7-AB52-65DA240FD424}">
      <dsp:nvSpPr>
        <dsp:cNvPr id="0" name=""/>
        <dsp:cNvSpPr/>
      </dsp:nvSpPr>
      <dsp:spPr>
        <a:xfrm>
          <a:off x="1258107" y="895"/>
          <a:ext cx="4193690" cy="4193690"/>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l-GR" sz="1400" b="1" kern="1200">
              <a:latin typeface="Century Gothic" panose="020B0502020202020204"/>
            </a:rPr>
            <a:t>Δικαίωμα απαλλαγής:</a:t>
          </a:r>
          <a:r>
            <a:rPr lang="el-GR" sz="1400" kern="1200">
              <a:latin typeface="Century Gothic" panose="020B0502020202020204"/>
            </a:rPr>
            <a:t> οι αλλόθρησκοι/-</a:t>
          </a:r>
          <a:r>
            <a:rPr lang="el-GR" sz="1400" kern="1200" err="1">
              <a:latin typeface="Century Gothic" panose="020B0502020202020204"/>
            </a:rPr>
            <a:t>ες</a:t>
          </a:r>
          <a:r>
            <a:rPr lang="el-GR" sz="1400" kern="1200">
              <a:latin typeface="Century Gothic" panose="020B0502020202020204"/>
            </a:rPr>
            <a:t>, άθρησκοι/-</a:t>
          </a:r>
          <a:r>
            <a:rPr lang="el-GR" sz="1400" kern="1200" err="1">
              <a:latin typeface="Century Gothic" panose="020B0502020202020204"/>
            </a:rPr>
            <a:t>ες</a:t>
          </a:r>
          <a:r>
            <a:rPr lang="el-GR" sz="1400" kern="1200">
              <a:latin typeface="Century Gothic" panose="020B0502020202020204"/>
            </a:rPr>
            <a:t>, ετερόδοξοι/-</a:t>
          </a:r>
          <a:r>
            <a:rPr lang="el-GR" sz="1400" kern="1200" err="1">
              <a:latin typeface="Century Gothic" panose="020B0502020202020204"/>
            </a:rPr>
            <a:t>ες</a:t>
          </a:r>
          <a:r>
            <a:rPr lang="el-GR" sz="1400" kern="1200">
              <a:latin typeface="Century Gothic" panose="020B0502020202020204"/>
            </a:rPr>
            <a:t>, άθεοι/-</a:t>
          </a:r>
          <a:r>
            <a:rPr lang="el-GR" sz="1400" kern="1200" err="1">
              <a:latin typeface="Century Gothic" panose="020B0502020202020204"/>
            </a:rPr>
            <a:t>ες</a:t>
          </a:r>
          <a:r>
            <a:rPr lang="el-GR" sz="1400" kern="1200">
              <a:latin typeface="Century Gothic" panose="020B0502020202020204"/>
            </a:rPr>
            <a:t> και αγνωστικιστές/-</a:t>
          </a:r>
          <a:r>
            <a:rPr lang="el-GR" sz="1400" kern="1200" err="1">
              <a:latin typeface="Century Gothic" panose="020B0502020202020204"/>
            </a:rPr>
            <a:t>στριες</a:t>
          </a:r>
          <a:r>
            <a:rPr lang="el-GR" sz="1400" kern="1200">
              <a:latin typeface="Century Gothic" panose="020B0502020202020204"/>
            </a:rPr>
            <a:t>, κατόπιν υποβολής σχετικής αίτησης προς τον Διευθυντή της σχολικής μονάδας με το εξής περιεχόμενο: «Λόγοι θρησκευτικής συνείδησης δεν επιτρέπουν τη συμμετοχή (μου ή του παιδιού μου) στο μάθημα των θρησκευτικών». (Βάσει της νέας εγκυκλίου 10479/ΓΔ4/10.08.2020)</a:t>
          </a:r>
        </a:p>
      </dsp:txBody>
      <dsp:txXfrm>
        <a:off x="1872259" y="615047"/>
        <a:ext cx="2965386" cy="296538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71205-8253-48BC-9A85-742EE59FC404}">
      <dsp:nvSpPr>
        <dsp:cNvPr id="0" name=""/>
        <dsp:cNvSpPr/>
      </dsp:nvSpPr>
      <dsp:spPr>
        <a:xfrm>
          <a:off x="0" y="2101"/>
          <a:ext cx="4926904"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F8A6ED2-10F7-4739-9587-D5B491581A88}">
      <dsp:nvSpPr>
        <dsp:cNvPr id="0" name=""/>
        <dsp:cNvSpPr/>
      </dsp:nvSpPr>
      <dsp:spPr>
        <a:xfrm>
          <a:off x="0" y="2101"/>
          <a:ext cx="4926904" cy="71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a:latin typeface="Century Gothic" panose="020B0502020202020204"/>
            </a:rPr>
            <a:t>-Κατάκτηση προκαθορισμένων δεξιοτήτων, ικανοτήτων και γνώσεων.</a:t>
          </a:r>
          <a:endParaRPr lang="en-US" sz="1400" kern="1200">
            <a:latin typeface="Century Gothic" panose="020B0502020202020204"/>
          </a:endParaRPr>
        </a:p>
      </dsp:txBody>
      <dsp:txXfrm>
        <a:off x="0" y="2101"/>
        <a:ext cx="4926904" cy="716762"/>
      </dsp:txXfrm>
    </dsp:sp>
    <dsp:sp modelId="{8E4D4C17-60FE-44B3-857B-7E4A8E044D6B}">
      <dsp:nvSpPr>
        <dsp:cNvPr id="0" name=""/>
        <dsp:cNvSpPr/>
      </dsp:nvSpPr>
      <dsp:spPr>
        <a:xfrm>
          <a:off x="0" y="718864"/>
          <a:ext cx="4926904"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0433DB58-FC6F-4D25-A110-75D94C0F11F6}">
      <dsp:nvSpPr>
        <dsp:cNvPr id="0" name=""/>
        <dsp:cNvSpPr/>
      </dsp:nvSpPr>
      <dsp:spPr>
        <a:xfrm>
          <a:off x="0" y="718864"/>
          <a:ext cx="4926904" cy="71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a:latin typeface="Century Gothic" panose="020B0502020202020204"/>
            </a:rPr>
            <a:t>-Θεματικές Ενότητες Δημοτικού και Γυμνασίου (Προσδοκώμενα Μαθησιακά </a:t>
          </a:r>
          <a:r>
            <a:rPr lang="el-GR" sz="1400" kern="1200" err="1">
              <a:latin typeface="Century Gothic" panose="020B0502020202020204"/>
            </a:rPr>
            <a:t>Αποτελέσματα,βασικά</a:t>
          </a:r>
          <a:r>
            <a:rPr lang="el-GR" sz="1400" kern="1200">
              <a:latin typeface="Century Gothic" panose="020B0502020202020204"/>
            </a:rPr>
            <a:t> θέματα, ενδεικτικές δραστηριότητες)</a:t>
          </a:r>
          <a:endParaRPr lang="en-US" sz="1400" kern="1200">
            <a:latin typeface="Century Gothic" panose="020B0502020202020204"/>
          </a:endParaRPr>
        </a:p>
      </dsp:txBody>
      <dsp:txXfrm>
        <a:off x="0" y="718864"/>
        <a:ext cx="4926904" cy="716762"/>
      </dsp:txXfrm>
    </dsp:sp>
    <dsp:sp modelId="{F3F90DD9-A5A8-4196-A7E7-1A535C166B15}">
      <dsp:nvSpPr>
        <dsp:cNvPr id="0" name=""/>
        <dsp:cNvSpPr/>
      </dsp:nvSpPr>
      <dsp:spPr>
        <a:xfrm>
          <a:off x="0" y="1435626"/>
          <a:ext cx="4926904"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36D7D17D-FD24-4822-AC74-69E23424173D}">
      <dsp:nvSpPr>
        <dsp:cNvPr id="0" name=""/>
        <dsp:cNvSpPr/>
      </dsp:nvSpPr>
      <dsp:spPr>
        <a:xfrm>
          <a:off x="0" y="1435626"/>
          <a:ext cx="4926904" cy="71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a:latin typeface="Century Gothic" panose="020B0502020202020204"/>
            </a:rPr>
            <a:t>-Θεματικές Ενότητες Λυκείου (Προσδοκώμενα Μαθησιακά -Αποτελέσματα, δείκτες αξιολόγησης της μαθησιακής διαδικασίας, θεματολογία)</a:t>
          </a:r>
          <a:endParaRPr lang="en-US" sz="1400" kern="1200">
            <a:latin typeface="Century Gothic" panose="020B0502020202020204"/>
          </a:endParaRPr>
        </a:p>
      </dsp:txBody>
      <dsp:txXfrm>
        <a:off x="0" y="1435626"/>
        <a:ext cx="4926904" cy="716762"/>
      </dsp:txXfrm>
    </dsp:sp>
    <dsp:sp modelId="{D45182C6-0BED-4CD9-9ED2-CE09AB712FEA}">
      <dsp:nvSpPr>
        <dsp:cNvPr id="0" name=""/>
        <dsp:cNvSpPr/>
      </dsp:nvSpPr>
      <dsp:spPr>
        <a:xfrm>
          <a:off x="0" y="2152388"/>
          <a:ext cx="4926904"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DB52D902-B771-4987-896D-BD5B1524F2A9}">
      <dsp:nvSpPr>
        <dsp:cNvPr id="0" name=""/>
        <dsp:cNvSpPr/>
      </dsp:nvSpPr>
      <dsp:spPr>
        <a:xfrm>
          <a:off x="0" y="2152389"/>
          <a:ext cx="4926904" cy="71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a:latin typeface="Century Gothic" panose="020B0502020202020204"/>
            </a:rPr>
            <a:t>-Αξιολόγηση: Βάσει ποιοτικών χαρακτηριστικών- ολιστική προσέγγιση του μαθήματος</a:t>
          </a:r>
          <a:endParaRPr lang="en-US" sz="1400" kern="1200">
            <a:latin typeface="Century Gothic" panose="020B0502020202020204"/>
          </a:endParaRPr>
        </a:p>
      </dsp:txBody>
      <dsp:txXfrm>
        <a:off x="0" y="2152389"/>
        <a:ext cx="4926904" cy="716762"/>
      </dsp:txXfrm>
    </dsp:sp>
    <dsp:sp modelId="{921C7ED6-AC29-4821-A443-DEB13C6785D8}">
      <dsp:nvSpPr>
        <dsp:cNvPr id="0" name=""/>
        <dsp:cNvSpPr/>
      </dsp:nvSpPr>
      <dsp:spPr>
        <a:xfrm>
          <a:off x="0" y="2869151"/>
          <a:ext cx="4926904"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5B5994D5-19E4-4FB2-A19E-416EFA6033E7}">
      <dsp:nvSpPr>
        <dsp:cNvPr id="0" name=""/>
        <dsp:cNvSpPr/>
      </dsp:nvSpPr>
      <dsp:spPr>
        <a:xfrm>
          <a:off x="0" y="2869151"/>
          <a:ext cx="4926904" cy="71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a:latin typeface="Century Gothic" panose="020B0502020202020204"/>
            </a:rPr>
            <a:t>-Βιβλίο για τον/την μαθητή/</a:t>
          </a:r>
          <a:r>
            <a:rPr lang="el-GR" sz="1400" kern="1200" err="1">
              <a:latin typeface="Century Gothic" panose="020B0502020202020204"/>
            </a:rPr>
            <a:t>τρια</a:t>
          </a:r>
          <a:endParaRPr lang="en-US" sz="1400" kern="1200" err="1">
            <a:latin typeface="Century Gothic" panose="020B0502020202020204"/>
          </a:endParaRPr>
        </a:p>
      </dsp:txBody>
      <dsp:txXfrm>
        <a:off x="0" y="2869151"/>
        <a:ext cx="4926904" cy="716762"/>
      </dsp:txXfrm>
    </dsp:sp>
    <dsp:sp modelId="{07BC181C-3395-4A20-AAF8-0653D0CF9099}">
      <dsp:nvSpPr>
        <dsp:cNvPr id="0" name=""/>
        <dsp:cNvSpPr/>
      </dsp:nvSpPr>
      <dsp:spPr>
        <a:xfrm>
          <a:off x="0" y="3585913"/>
          <a:ext cx="4926904"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1F348CC-CF9C-4F1C-BBAA-C20A5A01462D}">
      <dsp:nvSpPr>
        <dsp:cNvPr id="0" name=""/>
        <dsp:cNvSpPr/>
      </dsp:nvSpPr>
      <dsp:spPr>
        <a:xfrm>
          <a:off x="0" y="3585913"/>
          <a:ext cx="4926904" cy="71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a:latin typeface="Century Gothic" panose="020B0502020202020204"/>
            </a:rPr>
            <a:t>-Οδηγός Εκπαιδευτικού</a:t>
          </a:r>
          <a:endParaRPr lang="el-GR" sz="1400" kern="1200"/>
        </a:p>
      </dsp:txBody>
      <dsp:txXfrm>
        <a:off x="0" y="3585913"/>
        <a:ext cx="4926904" cy="71676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B76AA-8CB6-4B5E-8D1D-6E810BCB596E}">
      <dsp:nvSpPr>
        <dsp:cNvPr id="0" name=""/>
        <dsp:cNvSpPr/>
      </dsp:nvSpPr>
      <dsp:spPr>
        <a:xfrm>
          <a:off x="2116618" y="585881"/>
          <a:ext cx="451681" cy="91440"/>
        </a:xfrm>
        <a:custGeom>
          <a:avLst/>
          <a:gdLst/>
          <a:ahLst/>
          <a:cxnLst/>
          <a:rect l="0" t="0" r="0" b="0"/>
          <a:pathLst>
            <a:path>
              <a:moveTo>
                <a:pt x="0" y="45720"/>
              </a:moveTo>
              <a:lnTo>
                <a:pt x="451681"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330402" y="629190"/>
        <a:ext cx="24114" cy="4822"/>
      </dsp:txXfrm>
    </dsp:sp>
    <dsp:sp modelId="{3EAF629F-694A-41FF-A02E-E98B447334E3}">
      <dsp:nvSpPr>
        <dsp:cNvPr id="0" name=""/>
        <dsp:cNvSpPr/>
      </dsp:nvSpPr>
      <dsp:spPr>
        <a:xfrm>
          <a:off x="21544" y="2539"/>
          <a:ext cx="2096874" cy="1258124"/>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l" defTabSz="400050" rtl="0">
            <a:lnSpc>
              <a:spcPct val="90000"/>
            </a:lnSpc>
            <a:spcBef>
              <a:spcPct val="0"/>
            </a:spcBef>
            <a:spcAft>
              <a:spcPct val="35000"/>
            </a:spcAft>
            <a:buNone/>
          </a:pPr>
          <a:r>
            <a:rPr lang="el-GR" sz="900" kern="1200">
              <a:latin typeface="Century Gothic" panose="020B0502020202020204"/>
            </a:rPr>
            <a:t>6/8/2015 το σωματείο «Ένωση </a:t>
          </a:r>
          <a:r>
            <a:rPr lang="el-GR" sz="900" kern="1200" err="1">
              <a:latin typeface="Century Gothic" panose="020B0502020202020204"/>
            </a:rPr>
            <a:t>αθέων</a:t>
          </a:r>
          <a:r>
            <a:rPr lang="el-GR" sz="900" kern="1200">
              <a:latin typeface="Century Gothic" panose="020B0502020202020204"/>
            </a:rPr>
            <a:t>» υποβάλει στον Υπουργό Παιδείας αίτημα για την κατάργηση της καταγραφής του θρησκεύματος από τα απολυτήρια Δημοτικού, Γυμνασίου, Λυκείου.</a:t>
          </a:r>
          <a:endParaRPr lang="en-US" sz="900" kern="1200">
            <a:latin typeface="Century Gothic" panose="020B0502020202020204"/>
          </a:endParaRPr>
        </a:p>
      </dsp:txBody>
      <dsp:txXfrm>
        <a:off x="21544" y="2539"/>
        <a:ext cx="2096874" cy="1258124"/>
      </dsp:txXfrm>
    </dsp:sp>
    <dsp:sp modelId="{32B8713C-8D9D-4395-BBD9-1C01481D9A50}">
      <dsp:nvSpPr>
        <dsp:cNvPr id="0" name=""/>
        <dsp:cNvSpPr/>
      </dsp:nvSpPr>
      <dsp:spPr>
        <a:xfrm>
          <a:off x="1069981" y="1258864"/>
          <a:ext cx="2579155" cy="451681"/>
        </a:xfrm>
        <a:custGeom>
          <a:avLst/>
          <a:gdLst/>
          <a:ahLst/>
          <a:cxnLst/>
          <a:rect l="0" t="0" r="0" b="0"/>
          <a:pathLst>
            <a:path>
              <a:moveTo>
                <a:pt x="2579155" y="0"/>
              </a:moveTo>
              <a:lnTo>
                <a:pt x="2579155" y="242940"/>
              </a:lnTo>
              <a:lnTo>
                <a:pt x="0" y="242940"/>
              </a:lnTo>
              <a:lnTo>
                <a:pt x="0" y="451681"/>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293963" y="1482293"/>
        <a:ext cx="131192" cy="4822"/>
      </dsp:txXfrm>
    </dsp:sp>
    <dsp:sp modelId="{2B3C69FB-A569-4410-95C9-EA006DF851FB}">
      <dsp:nvSpPr>
        <dsp:cNvPr id="0" name=""/>
        <dsp:cNvSpPr/>
      </dsp:nvSpPr>
      <dsp:spPr>
        <a:xfrm>
          <a:off x="2600700" y="2539"/>
          <a:ext cx="2096874" cy="1258124"/>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el-GR" sz="900" kern="1200">
              <a:latin typeface="Century Gothic" panose="020B0502020202020204"/>
            </a:rPr>
            <a:t>Το αίτημα απορρίφθηκε.</a:t>
          </a:r>
          <a:endParaRPr lang="en-US" sz="900" kern="1200">
            <a:latin typeface="Century Gothic" panose="020B0502020202020204"/>
          </a:endParaRPr>
        </a:p>
      </dsp:txBody>
      <dsp:txXfrm>
        <a:off x="2600700" y="2539"/>
        <a:ext cx="2096874" cy="1258124"/>
      </dsp:txXfrm>
    </dsp:sp>
    <dsp:sp modelId="{0C84E01A-85D2-43D2-A651-C2893DCE44D0}">
      <dsp:nvSpPr>
        <dsp:cNvPr id="0" name=""/>
        <dsp:cNvSpPr/>
      </dsp:nvSpPr>
      <dsp:spPr>
        <a:xfrm>
          <a:off x="2116618" y="2326287"/>
          <a:ext cx="451681" cy="91440"/>
        </a:xfrm>
        <a:custGeom>
          <a:avLst/>
          <a:gdLst/>
          <a:ahLst/>
          <a:cxnLst/>
          <a:rect l="0" t="0" r="0" b="0"/>
          <a:pathLst>
            <a:path>
              <a:moveTo>
                <a:pt x="0" y="45720"/>
              </a:moveTo>
              <a:lnTo>
                <a:pt x="451681"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330402" y="2369596"/>
        <a:ext cx="24114" cy="4822"/>
      </dsp:txXfrm>
    </dsp:sp>
    <dsp:sp modelId="{02DEB9BB-0DD1-4966-A9E2-2D37EFDC984E}">
      <dsp:nvSpPr>
        <dsp:cNvPr id="0" name=""/>
        <dsp:cNvSpPr/>
      </dsp:nvSpPr>
      <dsp:spPr>
        <a:xfrm>
          <a:off x="21544" y="1742945"/>
          <a:ext cx="2096874" cy="1258124"/>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el-GR" sz="900" kern="1200">
              <a:latin typeface="Century Gothic" panose="020B0502020202020204"/>
            </a:rPr>
            <a:t>20/9/2018: νέο αίτημα κατά του τότε Υπουργού Παιδείας, Έρευνας και Θρησκευμάτων Ν. Φίλη</a:t>
          </a:r>
          <a:endParaRPr lang="en-US" sz="900" kern="1200">
            <a:latin typeface="Century Gothic" panose="020B0502020202020204"/>
          </a:endParaRPr>
        </a:p>
      </dsp:txBody>
      <dsp:txXfrm>
        <a:off x="21544" y="1742945"/>
        <a:ext cx="2096874" cy="1258124"/>
      </dsp:txXfrm>
    </dsp:sp>
    <dsp:sp modelId="{C0A9CA90-BCCB-40E1-A36F-5002D78ACB3B}">
      <dsp:nvSpPr>
        <dsp:cNvPr id="0" name=""/>
        <dsp:cNvSpPr/>
      </dsp:nvSpPr>
      <dsp:spPr>
        <a:xfrm>
          <a:off x="1069981" y="2999269"/>
          <a:ext cx="2579155" cy="451681"/>
        </a:xfrm>
        <a:custGeom>
          <a:avLst/>
          <a:gdLst/>
          <a:ahLst/>
          <a:cxnLst/>
          <a:rect l="0" t="0" r="0" b="0"/>
          <a:pathLst>
            <a:path>
              <a:moveTo>
                <a:pt x="2579155" y="0"/>
              </a:moveTo>
              <a:lnTo>
                <a:pt x="2579155" y="242940"/>
              </a:lnTo>
              <a:lnTo>
                <a:pt x="0" y="242940"/>
              </a:lnTo>
              <a:lnTo>
                <a:pt x="0" y="451681"/>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293963" y="3222698"/>
        <a:ext cx="131192" cy="4822"/>
      </dsp:txXfrm>
    </dsp:sp>
    <dsp:sp modelId="{36F5B9F8-BE81-49D5-A320-C6BD5E013434}">
      <dsp:nvSpPr>
        <dsp:cNvPr id="0" name=""/>
        <dsp:cNvSpPr/>
      </dsp:nvSpPr>
      <dsp:spPr>
        <a:xfrm>
          <a:off x="2600700" y="1742945"/>
          <a:ext cx="2096874" cy="1258124"/>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el-GR" sz="900" kern="1200">
              <a:latin typeface="Century Gothic" panose="020B0502020202020204"/>
            </a:rPr>
            <a:t>Έκδοση της 43479/Δ2/20.3.2019 απόφασης του Υπουργού Παιδείας Έρευνας και Θρησκευμάτων βάσει της οποίας η αναγραφή του θρησκεύματος στους απολυτηρίους τίτλους εξακολουθεί να είναι υποχρεωτική.</a:t>
          </a:r>
        </a:p>
      </dsp:txBody>
      <dsp:txXfrm>
        <a:off x="2600700" y="1742945"/>
        <a:ext cx="2096874" cy="1258124"/>
      </dsp:txXfrm>
    </dsp:sp>
    <dsp:sp modelId="{16FE9962-F310-439B-BD0E-3E1AFE3647F0}">
      <dsp:nvSpPr>
        <dsp:cNvPr id="0" name=""/>
        <dsp:cNvSpPr/>
      </dsp:nvSpPr>
      <dsp:spPr>
        <a:xfrm>
          <a:off x="2116618" y="4066693"/>
          <a:ext cx="451681" cy="91440"/>
        </a:xfrm>
        <a:custGeom>
          <a:avLst/>
          <a:gdLst/>
          <a:ahLst/>
          <a:cxnLst/>
          <a:rect l="0" t="0" r="0" b="0"/>
          <a:pathLst>
            <a:path>
              <a:moveTo>
                <a:pt x="0" y="45720"/>
              </a:moveTo>
              <a:lnTo>
                <a:pt x="451681"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330402" y="4110001"/>
        <a:ext cx="24114" cy="4822"/>
      </dsp:txXfrm>
    </dsp:sp>
    <dsp:sp modelId="{36C9F2FA-F811-4C36-9987-78ED461B6BC6}">
      <dsp:nvSpPr>
        <dsp:cNvPr id="0" name=""/>
        <dsp:cNvSpPr/>
      </dsp:nvSpPr>
      <dsp:spPr>
        <a:xfrm>
          <a:off x="21544" y="3483350"/>
          <a:ext cx="2096874" cy="1258124"/>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el-GR" sz="900" kern="1200">
              <a:latin typeface="Century Gothic" panose="020B0502020202020204"/>
            </a:rPr>
            <a:t>Το σωματείο «Ένωση </a:t>
          </a:r>
          <a:r>
            <a:rPr lang="el-GR" sz="900" kern="1200" err="1">
              <a:latin typeface="Century Gothic" panose="020B0502020202020204"/>
            </a:rPr>
            <a:t>Αθέων</a:t>
          </a:r>
          <a:r>
            <a:rPr lang="el-GR" sz="900" kern="1200">
              <a:latin typeface="Century Gothic" panose="020B0502020202020204"/>
            </a:rPr>
            <a:t>» στηριζόμενο στην παρ.3, αρ.32 του </a:t>
          </a:r>
          <a:r>
            <a:rPr lang="el-GR" sz="900" kern="1200" err="1">
              <a:latin typeface="Century Gothic" panose="020B0502020202020204"/>
            </a:rPr>
            <a:t>π.δ.</a:t>
          </a:r>
          <a:r>
            <a:rPr lang="el-GR" sz="900" kern="1200">
              <a:latin typeface="Century Gothic" panose="020B0502020202020204"/>
            </a:rPr>
            <a:t> 18/1989, αιτήθηκε συνέχιση της δίκης.</a:t>
          </a:r>
          <a:endParaRPr lang="en-US" sz="900" kern="1200">
            <a:latin typeface="Century Gothic" panose="020B0502020202020204"/>
          </a:endParaRPr>
        </a:p>
      </dsp:txBody>
      <dsp:txXfrm>
        <a:off x="21544" y="3483350"/>
        <a:ext cx="2096874" cy="1258124"/>
      </dsp:txXfrm>
    </dsp:sp>
    <dsp:sp modelId="{FF4181B8-EA8D-4734-9E84-8A9D4E5FCBB8}">
      <dsp:nvSpPr>
        <dsp:cNvPr id="0" name=""/>
        <dsp:cNvSpPr/>
      </dsp:nvSpPr>
      <dsp:spPr>
        <a:xfrm>
          <a:off x="2600700" y="3483350"/>
          <a:ext cx="2096874" cy="1258124"/>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el-GR" sz="900" kern="1200">
              <a:latin typeface="Century Gothic" panose="020B0502020202020204"/>
            </a:rPr>
            <a:t>Το αίτημα εισήχθη στην Ολομέλεια του Δικαστηρίου ως «σπουδαίο».</a:t>
          </a:r>
          <a:endParaRPr lang="el-GR" sz="900" kern="1200"/>
        </a:p>
      </dsp:txBody>
      <dsp:txXfrm>
        <a:off x="2600700" y="3483350"/>
        <a:ext cx="2096874" cy="125812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B378F-44A3-4045-822F-18DDE9DD228E}">
      <dsp:nvSpPr>
        <dsp:cNvPr id="0" name=""/>
        <dsp:cNvSpPr/>
      </dsp:nvSpPr>
      <dsp:spPr>
        <a:xfrm>
          <a:off x="975151" y="0"/>
          <a:ext cx="5411243" cy="5411243"/>
        </a:xfrm>
        <a:prstGeom prst="triangl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B3FAB947-853C-4664-89A8-DC6B5915F901}">
      <dsp:nvSpPr>
        <dsp:cNvPr id="0" name=""/>
        <dsp:cNvSpPr/>
      </dsp:nvSpPr>
      <dsp:spPr>
        <a:xfrm>
          <a:off x="3680772" y="544030"/>
          <a:ext cx="3517307" cy="640471"/>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ct val="35000"/>
            </a:spcAft>
            <a:buNone/>
          </a:pPr>
          <a:r>
            <a:rPr lang="el-GR" sz="800" u="sng" kern="1200">
              <a:latin typeface="Century Gothic" panose="020B0502020202020204"/>
            </a:rPr>
            <a:t>Άρθρο 13 του Συντάγματος:</a:t>
          </a:r>
          <a:endParaRPr lang="en-US" sz="800" kern="1200">
            <a:latin typeface="Century Gothic" panose="020B0502020202020204"/>
          </a:endParaRPr>
        </a:p>
      </dsp:txBody>
      <dsp:txXfrm>
        <a:off x="3712037" y="575295"/>
        <a:ext cx="3454777" cy="577941"/>
      </dsp:txXfrm>
    </dsp:sp>
    <dsp:sp modelId="{0F74CF10-6921-45B5-89BD-83F810A403EE}">
      <dsp:nvSpPr>
        <dsp:cNvPr id="0" name=""/>
        <dsp:cNvSpPr/>
      </dsp:nvSpPr>
      <dsp:spPr>
        <a:xfrm>
          <a:off x="3680772" y="1264560"/>
          <a:ext cx="3517307" cy="640471"/>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l-GR" sz="800" kern="1200">
              <a:latin typeface="Century Gothic" panose="020B0502020202020204"/>
            </a:rPr>
            <a:t> 1. H ελευθερία της θρησκευτικής συνείδησης είναι απαραβίαστη. H απόλαυση των ατομικών και πολιτικών δικαιωμάτων δεν εξαρτάται από τις θρησκευτικές πεποιθήσεις καθενός.</a:t>
          </a:r>
          <a:endParaRPr lang="en-US" sz="800" kern="1200">
            <a:latin typeface="Century Gothic" panose="020B0502020202020204"/>
          </a:endParaRPr>
        </a:p>
      </dsp:txBody>
      <dsp:txXfrm>
        <a:off x="3712037" y="1295825"/>
        <a:ext cx="3454777" cy="577941"/>
      </dsp:txXfrm>
    </dsp:sp>
    <dsp:sp modelId="{5E0698E2-7C20-4A18-B917-30122CC77013}">
      <dsp:nvSpPr>
        <dsp:cNvPr id="0" name=""/>
        <dsp:cNvSpPr/>
      </dsp:nvSpPr>
      <dsp:spPr>
        <a:xfrm>
          <a:off x="3680772" y="1985091"/>
          <a:ext cx="3517307" cy="640471"/>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l-GR" sz="800" kern="1200">
              <a:latin typeface="Century Gothic" panose="020B0502020202020204"/>
            </a:rPr>
            <a:t>2. </a:t>
          </a:r>
          <a:r>
            <a:rPr lang="el-GR" sz="800" kern="1200" err="1">
              <a:latin typeface="Century Gothic" panose="020B0502020202020204"/>
            </a:rPr>
            <a:t>Kάθε</a:t>
          </a:r>
          <a:r>
            <a:rPr lang="el-GR" sz="800" kern="1200">
              <a:latin typeface="Century Gothic" panose="020B0502020202020204"/>
            </a:rPr>
            <a:t> γνωστή θρησκεία είναι ελεύθερη και τα σχετικά με τη λατρεία της τελούνται ανεμπόδιστα υπό την προστασία των νόμων. H άσκηση της λατρείας δεν επιτρέπεται να προσβάλλει τη δημόσια τάξη ή τα χρηστά ήθη. O προσηλυτισμός απαγορεύεται.</a:t>
          </a:r>
          <a:endParaRPr lang="en-US" sz="800" kern="1200">
            <a:latin typeface="Century Gothic" panose="020B0502020202020204"/>
          </a:endParaRPr>
        </a:p>
      </dsp:txBody>
      <dsp:txXfrm>
        <a:off x="3712037" y="2016356"/>
        <a:ext cx="3454777" cy="577941"/>
      </dsp:txXfrm>
    </dsp:sp>
    <dsp:sp modelId="{6DD8D749-D291-4109-A44E-EE71E7557765}">
      <dsp:nvSpPr>
        <dsp:cNvPr id="0" name=""/>
        <dsp:cNvSpPr/>
      </dsp:nvSpPr>
      <dsp:spPr>
        <a:xfrm>
          <a:off x="3680772" y="2705621"/>
          <a:ext cx="3517307" cy="640471"/>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l-GR" sz="800" kern="1200">
              <a:latin typeface="Century Gothic" panose="020B0502020202020204"/>
            </a:rPr>
            <a:t>3. </a:t>
          </a:r>
          <a:r>
            <a:rPr lang="el-GR" sz="800" kern="1200" err="1">
              <a:latin typeface="Century Gothic" panose="020B0502020202020204"/>
            </a:rPr>
            <a:t>Oι</a:t>
          </a:r>
          <a:r>
            <a:rPr lang="el-GR" sz="800" kern="1200">
              <a:latin typeface="Century Gothic" panose="020B0502020202020204"/>
            </a:rPr>
            <a:t> λειτουργοί όλων των γνωστών θρησκειών υπόκεινται στην ίδια εποπτεία της Πολιτείας και στις ίδιες υποχρεώσεις απέναντί της, όπως και οι λειτουργοί της επικρατούσας θρησκείας. </a:t>
          </a:r>
          <a:endParaRPr lang="en-US" sz="800" kern="1200">
            <a:latin typeface="Century Gothic" panose="020B0502020202020204"/>
          </a:endParaRPr>
        </a:p>
      </dsp:txBody>
      <dsp:txXfrm>
        <a:off x="3712037" y="2736886"/>
        <a:ext cx="3454777" cy="577941"/>
      </dsp:txXfrm>
    </dsp:sp>
    <dsp:sp modelId="{6A0D65A4-A5D0-4F5A-BC37-43562B5F11E7}">
      <dsp:nvSpPr>
        <dsp:cNvPr id="0" name=""/>
        <dsp:cNvSpPr/>
      </dsp:nvSpPr>
      <dsp:spPr>
        <a:xfrm>
          <a:off x="3680772" y="3426151"/>
          <a:ext cx="3517307" cy="640471"/>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l-GR" sz="800" kern="1200">
              <a:latin typeface="Century Gothic" panose="020B0502020202020204"/>
            </a:rPr>
            <a:t>4. </a:t>
          </a:r>
          <a:r>
            <a:rPr lang="el-GR" sz="800" kern="1200" err="1">
              <a:latin typeface="Century Gothic" panose="020B0502020202020204"/>
            </a:rPr>
            <a:t>Kανένας</a:t>
          </a:r>
          <a:r>
            <a:rPr lang="el-GR" sz="800" kern="1200">
              <a:latin typeface="Century Gothic" panose="020B0502020202020204"/>
            </a:rPr>
            <a:t> δεν μπορεί, εξαιτίας των θρησκευτικών του πεποιθήσεων, να απαλλαγεί από την εκπλήρωση των υποχρεώσεων προς το </a:t>
          </a:r>
          <a:r>
            <a:rPr lang="el-GR" sz="800" kern="1200" err="1">
              <a:latin typeface="Century Gothic" panose="020B0502020202020204"/>
            </a:rPr>
            <a:t>Kράτος</a:t>
          </a:r>
          <a:r>
            <a:rPr lang="el-GR" sz="800" kern="1200">
              <a:latin typeface="Century Gothic" panose="020B0502020202020204"/>
            </a:rPr>
            <a:t> ή να αρνηθεί να συμμορφωθεί προς τους νόμους.</a:t>
          </a:r>
          <a:endParaRPr lang="en-US" sz="800" kern="1200">
            <a:latin typeface="Century Gothic" panose="020B0502020202020204"/>
          </a:endParaRPr>
        </a:p>
      </dsp:txBody>
      <dsp:txXfrm>
        <a:off x="3712037" y="3457416"/>
        <a:ext cx="3454777" cy="577941"/>
      </dsp:txXfrm>
    </dsp:sp>
    <dsp:sp modelId="{4CD47F5B-EB8D-4E9D-AD86-1778C1931BA9}">
      <dsp:nvSpPr>
        <dsp:cNvPr id="0" name=""/>
        <dsp:cNvSpPr/>
      </dsp:nvSpPr>
      <dsp:spPr>
        <a:xfrm>
          <a:off x="3680772" y="4146682"/>
          <a:ext cx="3517307" cy="640471"/>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l-GR" sz="800" kern="1200">
              <a:latin typeface="Century Gothic" panose="020B0502020202020204"/>
            </a:rPr>
            <a:t> 5. </a:t>
          </a:r>
          <a:r>
            <a:rPr lang="el-GR" sz="800" kern="1200" err="1">
              <a:latin typeface="Century Gothic" panose="020B0502020202020204"/>
            </a:rPr>
            <a:t>Kανένας</a:t>
          </a:r>
          <a:r>
            <a:rPr lang="el-GR" sz="800" kern="1200">
              <a:latin typeface="Century Gothic" panose="020B0502020202020204"/>
            </a:rPr>
            <a:t> όρκος δεν επιβάλλεται χωρίς νόμο, που ορίζει και τον τύπο του.</a:t>
          </a:r>
          <a:endParaRPr lang="el-GR" sz="800" kern="1200"/>
        </a:p>
      </dsp:txBody>
      <dsp:txXfrm>
        <a:off x="3712037" y="4177947"/>
        <a:ext cx="3454777" cy="57794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1A002-2C22-4A09-B1A7-7DCE3BCDB88B}">
      <dsp:nvSpPr>
        <dsp:cNvPr id="0" name=""/>
        <dsp:cNvSpPr/>
      </dsp:nvSpPr>
      <dsp:spPr>
        <a:xfrm>
          <a:off x="205207" y="1679"/>
          <a:ext cx="2150709" cy="1290425"/>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el-GR" sz="1000" kern="1200" dirty="0">
              <a:latin typeface="Century Gothic" panose="020B0502020202020204"/>
            </a:rPr>
            <a:t>Βάσει του άρθρου 13 του </a:t>
          </a:r>
          <a:r>
            <a:rPr lang="el-GR" sz="1000" kern="1200" dirty="0" err="1">
              <a:latin typeface="Century Gothic" panose="020B0502020202020204"/>
            </a:rPr>
            <a:t>Συντάγματος,απαγορεύεται</a:t>
          </a:r>
          <a:r>
            <a:rPr lang="el-GR" sz="1000" kern="1200" dirty="0">
              <a:latin typeface="Century Gothic" panose="020B0502020202020204"/>
            </a:rPr>
            <a:t> και η προαιρετική αναγραφή του θρησκεύματος. Τα πιστοποιητικά σπουδών και οι απολυτήριοι τίτλοι είναι έγγραφα που δεν σχετίζονται με τη θρησκεία.</a:t>
          </a:r>
          <a:endParaRPr lang="en-US" sz="1000" kern="1200" dirty="0">
            <a:latin typeface="Century Gothic" panose="020B0502020202020204"/>
          </a:endParaRPr>
        </a:p>
      </dsp:txBody>
      <dsp:txXfrm>
        <a:off x="205207" y="1679"/>
        <a:ext cx="2150709" cy="1290425"/>
      </dsp:txXfrm>
    </dsp:sp>
    <dsp:sp modelId="{6F328AB8-C816-4AC7-99CB-2955FE067BFE}">
      <dsp:nvSpPr>
        <dsp:cNvPr id="0" name=""/>
        <dsp:cNvSpPr/>
      </dsp:nvSpPr>
      <dsp:spPr>
        <a:xfrm>
          <a:off x="2570987" y="1679"/>
          <a:ext cx="2150709" cy="1290425"/>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sz="1000" kern="1200">
              <a:latin typeface="Century Gothic" panose="020B0502020202020204"/>
            </a:rPr>
            <a:t>Αντίθετη πρακτική: προσβολή θρησκευτικής ελευθερίας &amp; κίνδυνος προσβολής θρησκευτικής ισότητας.</a:t>
          </a:r>
          <a:endParaRPr lang="en-US" sz="1000" kern="1200">
            <a:latin typeface="Century Gothic" panose="020B0502020202020204"/>
          </a:endParaRPr>
        </a:p>
      </dsp:txBody>
      <dsp:txXfrm>
        <a:off x="2570987" y="1679"/>
        <a:ext cx="2150709" cy="1290425"/>
      </dsp:txXfrm>
    </dsp:sp>
    <dsp:sp modelId="{08CAB938-646A-4C7C-BE18-950E24BAB1B4}">
      <dsp:nvSpPr>
        <dsp:cNvPr id="0" name=""/>
        <dsp:cNvSpPr/>
      </dsp:nvSpPr>
      <dsp:spPr>
        <a:xfrm>
          <a:off x="205207" y="1507176"/>
          <a:ext cx="2150709" cy="1290425"/>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sz="1000" kern="1200">
              <a:latin typeface="Century Gothic" panose="020B0502020202020204"/>
            </a:rPr>
            <a:t>Τα παραπάνω ισχύουν, αντίστοιχα, και για τους ισότιμους τίτλους σπουδών ιδιωτικών σχολείων (ΣΤΕ 1685/1974 </a:t>
          </a:r>
          <a:r>
            <a:rPr lang="el-GR" sz="1000" kern="1200" err="1">
              <a:latin typeface="Century Gothic" panose="020B0502020202020204"/>
            </a:rPr>
            <a:t>Ολομ</a:t>
          </a:r>
          <a:r>
            <a:rPr lang="el-GR" sz="1000" kern="1200">
              <a:latin typeface="Century Gothic" panose="020B0502020202020204"/>
            </a:rPr>
            <a:t>.)</a:t>
          </a:r>
          <a:endParaRPr lang="en-US" sz="1000" kern="1200">
            <a:latin typeface="Century Gothic" panose="020B0502020202020204"/>
          </a:endParaRPr>
        </a:p>
      </dsp:txBody>
      <dsp:txXfrm>
        <a:off x="205207" y="1507176"/>
        <a:ext cx="2150709" cy="1290425"/>
      </dsp:txXfrm>
    </dsp:sp>
    <dsp:sp modelId="{BF4877B6-E3A5-446F-9182-2A84659A3668}">
      <dsp:nvSpPr>
        <dsp:cNvPr id="0" name=""/>
        <dsp:cNvSpPr/>
      </dsp:nvSpPr>
      <dsp:spPr>
        <a:xfrm>
          <a:off x="2570987" y="1507176"/>
          <a:ext cx="2150709" cy="1290425"/>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sz="1000" kern="1200">
              <a:latin typeface="Century Gothic" panose="020B0502020202020204"/>
            </a:rPr>
            <a:t>Αναγραφή πεδίου «ΘΡΗΣΚΕΥΜΑ»: παραβίαση των διατάξεων των άρθρων 8,9,14 της ΕΣΔΑ και προσβολή της ελευθερίας θρησκευτικής συνείδησης.</a:t>
          </a:r>
          <a:endParaRPr lang="en-US" sz="1000" kern="1200">
            <a:latin typeface="Century Gothic" panose="020B0502020202020204"/>
          </a:endParaRPr>
        </a:p>
      </dsp:txBody>
      <dsp:txXfrm>
        <a:off x="2570987" y="1507176"/>
        <a:ext cx="2150709" cy="1290425"/>
      </dsp:txXfrm>
    </dsp:sp>
    <dsp:sp modelId="{88024AB4-CFE7-4F69-878E-0427661498C7}">
      <dsp:nvSpPr>
        <dsp:cNvPr id="0" name=""/>
        <dsp:cNvSpPr/>
      </dsp:nvSpPr>
      <dsp:spPr>
        <a:xfrm>
          <a:off x="1388097" y="3012672"/>
          <a:ext cx="2150709" cy="1290425"/>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sz="1000" kern="1200">
              <a:latin typeface="Century Gothic" panose="020B0502020202020204"/>
            </a:rPr>
            <a:t>Αναγραφή θρησκεύματος (υποχρεωτική ή προαιρετική) στο απολυτήριο και τους υπόλοιπους τίτλους του Γυμνασίου: παραβίαση των διατάξεων των άρθρων 9 και 14 της ΕΣΔΑ</a:t>
          </a:r>
          <a:endParaRPr lang="el-GR" sz="1000" kern="1200"/>
        </a:p>
      </dsp:txBody>
      <dsp:txXfrm>
        <a:off x="1388097" y="3012672"/>
        <a:ext cx="2150709" cy="129042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847B1-0215-4C6A-B328-0640E41DB0F9}">
      <dsp:nvSpPr>
        <dsp:cNvPr id="0" name=""/>
        <dsp:cNvSpPr/>
      </dsp:nvSpPr>
      <dsp:spPr>
        <a:xfrm>
          <a:off x="0" y="0"/>
          <a:ext cx="4347925" cy="1623512"/>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el-GR" sz="1000" kern="1200">
              <a:latin typeface="Century Gothic" panose="020B0502020202020204"/>
            </a:rPr>
            <a:t>Βάσει των αρ.2 του ν.2472/1997 «Προστασία του ατόμου από την επεξεργασία δεδομένων προσωπικού χαρακτήρα» και τον αρ.4 περ.1 &amp; 2 του Γενικού Κανονισμού 2016/679, οι θρησκευτικές πεποιθήσεις κάθε ατόμου αποτελούν ευαίσθητο προσωπικό δεδομένο.</a:t>
          </a:r>
          <a:endParaRPr lang="en-US" sz="1000" kern="1200">
            <a:latin typeface="Century Gothic" panose="020B0502020202020204"/>
          </a:endParaRPr>
        </a:p>
      </dsp:txBody>
      <dsp:txXfrm>
        <a:off x="47551" y="47551"/>
        <a:ext cx="2596029" cy="1528410"/>
      </dsp:txXfrm>
    </dsp:sp>
    <dsp:sp modelId="{764CB769-A181-4BFB-BCF8-5260BAFCE921}">
      <dsp:nvSpPr>
        <dsp:cNvPr id="0" name=""/>
        <dsp:cNvSpPr/>
      </dsp:nvSpPr>
      <dsp:spPr>
        <a:xfrm>
          <a:off x="383640" y="1894097"/>
          <a:ext cx="4347925" cy="1623512"/>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sz="1000" kern="1200">
              <a:latin typeface="Century Gothic" panose="020B0502020202020204"/>
            </a:rPr>
            <a:t>Άρα, η αναγραφή του θρησκεύματος στους απολυτήριους τίτλους συνιστά παραβίαση των άνωθεν.</a:t>
          </a:r>
          <a:endParaRPr lang="en-US" sz="1000" kern="1200">
            <a:latin typeface="Century Gothic" panose="020B0502020202020204"/>
          </a:endParaRPr>
        </a:p>
      </dsp:txBody>
      <dsp:txXfrm>
        <a:off x="431191" y="1941648"/>
        <a:ext cx="2813900" cy="1528410"/>
      </dsp:txXfrm>
    </dsp:sp>
    <dsp:sp modelId="{57229E59-974C-43F6-B273-77E67EEEC6F6}">
      <dsp:nvSpPr>
        <dsp:cNvPr id="0" name=""/>
        <dsp:cNvSpPr/>
      </dsp:nvSpPr>
      <dsp:spPr>
        <a:xfrm>
          <a:off x="767281" y="3788195"/>
          <a:ext cx="4347925" cy="1623512"/>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sz="1000" kern="1200">
              <a:latin typeface="Century Gothic" panose="020B0502020202020204"/>
            </a:rPr>
            <a:t>Η υποχρεωτική ή προαιρετική αναγραφή του θρησκεύματος στου απολυτήριους τίτλους συνιστά παραβίαση του αρ.13 του Συντάγματος και των διατάξεων των άρθρων 9 και 14 της ΕΣΔΑ. </a:t>
          </a:r>
          <a:r>
            <a:rPr lang="el-GR" sz="1000" kern="1200" err="1">
              <a:latin typeface="Century Gothic" panose="020B0502020202020204"/>
            </a:rPr>
            <a:t>Επομένως,δεν</a:t>
          </a:r>
          <a:r>
            <a:rPr lang="el-GR" sz="1000" kern="1200">
              <a:latin typeface="Century Gothic" panose="020B0502020202020204"/>
            </a:rPr>
            <a:t> πληροί τις </a:t>
          </a:r>
          <a:r>
            <a:rPr lang="el-GR" sz="1000" kern="1200" err="1">
              <a:latin typeface="Century Gothic" panose="020B0502020202020204"/>
            </a:rPr>
            <a:t>προυποθέσεις</a:t>
          </a:r>
          <a:r>
            <a:rPr lang="el-GR" sz="1000" kern="1200">
              <a:latin typeface="Century Gothic" panose="020B0502020202020204"/>
            </a:rPr>
            <a:t> των αρ.4 παρ.1 </a:t>
          </a:r>
          <a:r>
            <a:rPr lang="el-GR" sz="1000" kern="1200" err="1">
              <a:latin typeface="Century Gothic" panose="020B0502020202020204"/>
            </a:rPr>
            <a:t>περ.α</a:t>
          </a:r>
          <a:r>
            <a:rPr lang="el-GR" sz="1000" kern="1200">
              <a:latin typeface="Century Gothic" panose="020B0502020202020204"/>
            </a:rPr>
            <a:t> &amp; β του ν. 2472/1997 και του 5 παρ.1 περ. Α &amp; β και αρ.9 παρ. 1 του Γενικού Κανονισμού 2016/679, περί νόμιμης επεξεργασίας των προσωπικών δεδομένων, </a:t>
          </a:r>
          <a:endParaRPr lang="el-GR" sz="1000" kern="1200"/>
        </a:p>
      </dsp:txBody>
      <dsp:txXfrm>
        <a:off x="814832" y="3835746"/>
        <a:ext cx="2813900" cy="1528410"/>
      </dsp:txXfrm>
    </dsp:sp>
    <dsp:sp modelId="{CAAE4E85-3A97-4CAF-97C7-3505B9595BBD}">
      <dsp:nvSpPr>
        <dsp:cNvPr id="0" name=""/>
        <dsp:cNvSpPr/>
      </dsp:nvSpPr>
      <dsp:spPr>
        <a:xfrm>
          <a:off x="3292642" y="1231163"/>
          <a:ext cx="1055283" cy="1055283"/>
        </a:xfrm>
        <a:prstGeom prst="downArrow">
          <a:avLst>
            <a:gd name="adj1" fmla="val 55000"/>
            <a:gd name="adj2" fmla="val 45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a:p>
          <a:pPr marL="0" lvl="0" indent="0" algn="ctr" defTabSz="977900">
            <a:lnSpc>
              <a:spcPct val="90000"/>
            </a:lnSpc>
            <a:spcBef>
              <a:spcPct val="0"/>
            </a:spcBef>
            <a:spcAft>
              <a:spcPct val="35000"/>
            </a:spcAft>
            <a:buNone/>
          </a:pPr>
          <a:endParaRPr lang="el-GR" sz="2200" kern="1200"/>
        </a:p>
      </dsp:txBody>
      <dsp:txXfrm>
        <a:off x="3530081" y="1231163"/>
        <a:ext cx="580405" cy="794100"/>
      </dsp:txXfrm>
    </dsp:sp>
    <dsp:sp modelId="{0065ED8A-C530-4A10-8F30-A51F48098CC4}">
      <dsp:nvSpPr>
        <dsp:cNvPr id="0" name=""/>
        <dsp:cNvSpPr/>
      </dsp:nvSpPr>
      <dsp:spPr>
        <a:xfrm>
          <a:off x="3676283" y="3114437"/>
          <a:ext cx="1055283" cy="1055283"/>
        </a:xfrm>
        <a:prstGeom prst="downArrow">
          <a:avLst>
            <a:gd name="adj1" fmla="val 55000"/>
            <a:gd name="adj2" fmla="val 45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a:p>
          <a:pPr marL="0" lvl="0" indent="0" algn="ctr" defTabSz="977900">
            <a:lnSpc>
              <a:spcPct val="90000"/>
            </a:lnSpc>
            <a:spcBef>
              <a:spcPct val="0"/>
            </a:spcBef>
            <a:spcAft>
              <a:spcPct val="35000"/>
            </a:spcAft>
            <a:buNone/>
          </a:pPr>
          <a:endParaRPr lang="el-GR" sz="2200" kern="1200"/>
        </a:p>
      </dsp:txBody>
      <dsp:txXfrm>
        <a:off x="3913722" y="3114437"/>
        <a:ext cx="580405" cy="794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B62E3-4552-437E-A058-AB38847AA7D5}">
      <dsp:nvSpPr>
        <dsp:cNvPr id="0" name=""/>
        <dsp:cNvSpPr/>
      </dsp:nvSpPr>
      <dsp:spPr>
        <a:xfrm>
          <a:off x="3307649" y="333795"/>
          <a:ext cx="1699481" cy="1699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l" defTabSz="577850" rtl="0">
            <a:lnSpc>
              <a:spcPct val="90000"/>
            </a:lnSpc>
            <a:spcBef>
              <a:spcPct val="0"/>
            </a:spcBef>
            <a:spcAft>
              <a:spcPct val="35000"/>
            </a:spcAft>
            <a:buNone/>
          </a:pPr>
          <a:r>
            <a:rPr lang="en-US" sz="1300" b="1" kern="1200" dirty="0" err="1">
              <a:latin typeface="Century Gothic" panose="020B0502020202020204"/>
            </a:rPr>
            <a:t>Περίοδος</a:t>
          </a:r>
          <a:r>
            <a:rPr lang="en-US" sz="1300" b="1" kern="1200" dirty="0"/>
            <a:t> Σαμα</a:t>
          </a:r>
          <a:r>
            <a:rPr lang="en-US" sz="1300" b="1" kern="1200" dirty="0" err="1"/>
            <a:t>ρά</a:t>
          </a:r>
          <a:r>
            <a:rPr lang="en-US" sz="1300" b="1" kern="1200" dirty="0">
              <a:latin typeface="Century Gothic" panose="020B0502020202020204"/>
            </a:rPr>
            <a:t>:</a:t>
          </a:r>
          <a:r>
            <a:rPr lang="en-US" sz="1300" kern="1200" dirty="0"/>
            <a:t> </a:t>
          </a:r>
          <a:r>
            <a:rPr lang="en-US" sz="1300" kern="1200" dirty="0">
              <a:latin typeface="Century Gothic" panose="020B0502020202020204"/>
            </a:rPr>
            <a:t> </a:t>
          </a:r>
          <a:r>
            <a:rPr lang="en-US" sz="1300" kern="1200" dirty="0" err="1"/>
            <a:t>γι</a:t>
          </a:r>
          <a:r>
            <a:rPr lang="en-US" sz="1300" kern="1200" dirty="0"/>
            <a:t>α να α</a:t>
          </a:r>
          <a:r>
            <a:rPr lang="en-US" sz="1300" kern="1200" dirty="0" err="1"/>
            <a:t>ντ</a:t>
          </a:r>
          <a:r>
            <a:rPr lang="en-US" sz="1300" kern="1200" dirty="0"/>
            <a:t>απ</a:t>
          </a:r>
          <a:r>
            <a:rPr lang="en-US" sz="1300" kern="1200" dirty="0" err="1"/>
            <a:t>οκριθεί</a:t>
          </a:r>
          <a:r>
            <a:rPr lang="en-US" sz="1300" kern="1200" dirty="0"/>
            <a:t> </a:t>
          </a:r>
          <a:r>
            <a:rPr lang="en-US" sz="1300" kern="1200" dirty="0" err="1"/>
            <a:t>στον</a:t>
          </a:r>
          <a:r>
            <a:rPr lang="en-US" sz="1300" kern="1200" dirty="0"/>
            <a:t> π</a:t>
          </a:r>
          <a:r>
            <a:rPr lang="en-US" sz="1300" kern="1200" dirty="0" err="1"/>
            <a:t>ολυ</a:t>
          </a:r>
          <a:r>
            <a:rPr lang="en-US" sz="1300" kern="1200" dirty="0"/>
            <a:t>π</a:t>
          </a:r>
          <a:r>
            <a:rPr lang="en-US" sz="1300" kern="1200" dirty="0" err="1"/>
            <a:t>ολιτισμικό</a:t>
          </a:r>
          <a:r>
            <a:rPr lang="en-US" sz="1300" kern="1200" dirty="0"/>
            <a:t> χαρα</a:t>
          </a:r>
          <a:r>
            <a:rPr lang="en-US" sz="1300" kern="1200" dirty="0" err="1"/>
            <a:t>κτήρ</a:t>
          </a:r>
          <a:r>
            <a:rPr lang="en-US" sz="1300" kern="1200" dirty="0"/>
            <a:t>α </a:t>
          </a:r>
          <a:r>
            <a:rPr lang="en-US" sz="1300" kern="1200" dirty="0" err="1"/>
            <a:t>της</a:t>
          </a:r>
          <a:r>
            <a:rPr lang="en-US" sz="1300" kern="1200" dirty="0"/>
            <a:t> </a:t>
          </a:r>
          <a:r>
            <a:rPr lang="en-US" sz="1300" kern="1200" dirty="0" err="1"/>
            <a:t>κοινωνί</a:t>
          </a:r>
          <a:r>
            <a:rPr lang="en-US" sz="1300" kern="1200" dirty="0"/>
            <a:t>ας.</a:t>
          </a:r>
          <a:endParaRPr lang="en-US" sz="1300" kern="1200" dirty="0">
            <a:latin typeface="Century Gothic" panose="020B0502020202020204"/>
          </a:endParaRPr>
        </a:p>
      </dsp:txBody>
      <dsp:txXfrm>
        <a:off x="3307649" y="333795"/>
        <a:ext cx="1699481" cy="1699481"/>
      </dsp:txXfrm>
    </dsp:sp>
    <dsp:sp modelId="{1DD98BAB-5F57-4105-8560-EADAF093F2BE}">
      <dsp:nvSpPr>
        <dsp:cNvPr id="0" name=""/>
        <dsp:cNvSpPr/>
      </dsp:nvSpPr>
      <dsp:spPr>
        <a:xfrm>
          <a:off x="717808" y="-914"/>
          <a:ext cx="4019772" cy="4019772"/>
        </a:xfrm>
        <a:prstGeom prst="circularArrow">
          <a:avLst>
            <a:gd name="adj1" fmla="val 8244"/>
            <a:gd name="adj2" fmla="val 575756"/>
            <a:gd name="adj3" fmla="val 2965508"/>
            <a:gd name="adj4" fmla="val 50615"/>
            <a:gd name="adj5" fmla="val 9618"/>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57364C3-DF94-4947-86BE-507B6BF2AC88}">
      <dsp:nvSpPr>
        <dsp:cNvPr id="0" name=""/>
        <dsp:cNvSpPr/>
      </dsp:nvSpPr>
      <dsp:spPr>
        <a:xfrm>
          <a:off x="1877953" y="2810101"/>
          <a:ext cx="1699481" cy="1699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en-US" sz="1300" b="1" kern="1200" dirty="0"/>
            <a:t>Οδηγός Εκπαιδευτικού (2014):</a:t>
          </a:r>
          <a:r>
            <a:rPr lang="en-US" sz="1300" kern="1200" dirty="0"/>
            <a:t> Στάδιο προετοιμασίας των αναλυτικών προγραμμάτων.</a:t>
          </a:r>
        </a:p>
      </dsp:txBody>
      <dsp:txXfrm>
        <a:off x="1877953" y="2810101"/>
        <a:ext cx="1699481" cy="1699481"/>
      </dsp:txXfrm>
    </dsp:sp>
    <dsp:sp modelId="{D2AA1A3A-0E1D-4B2A-900B-A2EBDA2832ED}">
      <dsp:nvSpPr>
        <dsp:cNvPr id="0" name=""/>
        <dsp:cNvSpPr/>
      </dsp:nvSpPr>
      <dsp:spPr>
        <a:xfrm>
          <a:off x="717808" y="-914"/>
          <a:ext cx="4019772" cy="4019772"/>
        </a:xfrm>
        <a:prstGeom prst="circularArrow">
          <a:avLst>
            <a:gd name="adj1" fmla="val 8244"/>
            <a:gd name="adj2" fmla="val 575756"/>
            <a:gd name="adj3" fmla="val 10173629"/>
            <a:gd name="adj4" fmla="val 7258736"/>
            <a:gd name="adj5" fmla="val 9618"/>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06EB338-FEE4-4742-B677-93CE7E525F23}">
      <dsp:nvSpPr>
        <dsp:cNvPr id="0" name=""/>
        <dsp:cNvSpPr/>
      </dsp:nvSpPr>
      <dsp:spPr>
        <a:xfrm>
          <a:off x="448257" y="333795"/>
          <a:ext cx="1699481" cy="1699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en-US" sz="1300" b="1" kern="1200" dirty="0"/>
            <a:t>Πολιτική διάσταση:</a:t>
          </a:r>
          <a:r>
            <a:rPr lang="en-US" sz="1300" kern="1200" dirty="0"/>
            <a:t> Η αναμόρφωση σχετίζεται με τη σχέση Κράτους-Εκκλησίας και τη συζήτηση για τον διαχωρισμό τους μέσω συνταγματικής αναθεώρησης.</a:t>
          </a:r>
        </a:p>
      </dsp:txBody>
      <dsp:txXfrm>
        <a:off x="448257" y="333795"/>
        <a:ext cx="1699481" cy="1699481"/>
      </dsp:txXfrm>
    </dsp:sp>
    <dsp:sp modelId="{45C18B48-BB58-4763-BE9A-D193AED2EDA3}">
      <dsp:nvSpPr>
        <dsp:cNvPr id="0" name=""/>
        <dsp:cNvSpPr/>
      </dsp:nvSpPr>
      <dsp:spPr>
        <a:xfrm>
          <a:off x="717808" y="-914"/>
          <a:ext cx="4019772" cy="4019772"/>
        </a:xfrm>
        <a:prstGeom prst="circularArrow">
          <a:avLst>
            <a:gd name="adj1" fmla="val 8244"/>
            <a:gd name="adj2" fmla="val 575756"/>
            <a:gd name="adj3" fmla="val 16858265"/>
            <a:gd name="adj4" fmla="val 14965980"/>
            <a:gd name="adj5" fmla="val 9618"/>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A1089-71F6-48B6-A936-ABAE78D70E2E}">
      <dsp:nvSpPr>
        <dsp:cNvPr id="0" name=""/>
        <dsp:cNvSpPr/>
      </dsp:nvSpPr>
      <dsp:spPr>
        <a:xfrm>
          <a:off x="0" y="0"/>
          <a:ext cx="5995274" cy="912697"/>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US" sz="1300" b="1" kern="1200" dirty="0">
              <a:latin typeface="Century Gothic" panose="020B0502020202020204"/>
            </a:rPr>
            <a:t>2015</a:t>
          </a:r>
          <a:r>
            <a:rPr lang="en-US" sz="1300" b="1" kern="1200" dirty="0"/>
            <a:t> - </a:t>
          </a:r>
          <a:r>
            <a:rPr lang="en-US" sz="1300" b="1" kern="1200" dirty="0" err="1"/>
            <a:t>Κυ</a:t>
          </a:r>
          <a:r>
            <a:rPr lang="en-US" sz="1300" b="1" kern="1200" dirty="0"/>
            <a:t>β</a:t>
          </a:r>
          <a:r>
            <a:rPr lang="en-US" sz="1300" b="1" kern="1200" dirty="0" err="1"/>
            <a:t>έρνηση</a:t>
          </a:r>
          <a:r>
            <a:rPr lang="en-US" sz="1300" b="1" kern="1200" dirty="0"/>
            <a:t> ΣΥΡΙΖΑ-ΑΝΕΛ και </a:t>
          </a:r>
          <a:r>
            <a:rPr lang="en-US" sz="1300" b="1" kern="1200" dirty="0" err="1"/>
            <a:t>Νίκος</a:t>
          </a:r>
          <a:r>
            <a:rPr lang="en-US" sz="1300" b="1" kern="1200" dirty="0"/>
            <a:t> </a:t>
          </a:r>
          <a:r>
            <a:rPr lang="en-US" sz="1300" b="1" kern="1200" dirty="0" err="1"/>
            <a:t>Φίλης</a:t>
          </a:r>
          <a:r>
            <a:rPr lang="en-US" sz="1300" b="0" kern="1200" dirty="0"/>
            <a:t>: </a:t>
          </a:r>
          <a:r>
            <a:rPr lang="en-US" sz="1300" kern="1200" dirty="0" err="1"/>
            <a:t>Αρχή</a:t>
          </a:r>
          <a:r>
            <a:rPr lang="en-US" sz="1300" kern="1200" dirty="0"/>
            <a:t> </a:t>
          </a:r>
          <a:r>
            <a:rPr lang="en-US" sz="1300" kern="1200" dirty="0" err="1"/>
            <a:t>των</a:t>
          </a:r>
          <a:r>
            <a:rPr lang="en-US" sz="1300" kern="1200" dirty="0"/>
            <a:t> </a:t>
          </a:r>
          <a:r>
            <a:rPr lang="en-US" sz="1300" kern="1200" dirty="0" err="1"/>
            <a:t>μετ</a:t>
          </a:r>
          <a:r>
            <a:rPr lang="en-US" sz="1300" kern="1200" dirty="0"/>
            <a:t>α</a:t>
          </a:r>
          <a:r>
            <a:rPr lang="en-US" sz="1300" kern="1200" dirty="0" err="1"/>
            <a:t>ρρυθμίσεων</a:t>
          </a:r>
          <a:r>
            <a:rPr lang="en-US" sz="1300" kern="1200" dirty="0"/>
            <a:t> </a:t>
          </a:r>
          <a:r>
            <a:rPr lang="en-US" sz="1300" kern="1200" dirty="0" err="1"/>
            <a:t>γι</a:t>
          </a:r>
          <a:r>
            <a:rPr lang="en-US" sz="1300" kern="1200" dirty="0"/>
            <a:t>α </a:t>
          </a:r>
          <a:r>
            <a:rPr lang="en-US" sz="1300" kern="1200" dirty="0" err="1"/>
            <a:t>τον</a:t>
          </a:r>
          <a:r>
            <a:rPr lang="en-US" sz="1300" kern="1200" dirty="0"/>
            <a:t> </a:t>
          </a:r>
          <a:r>
            <a:rPr lang="en-US" sz="1300" kern="1200" dirty="0" err="1"/>
            <a:t>εκσυγχρονισμό</a:t>
          </a:r>
          <a:r>
            <a:rPr lang="en-US" sz="1300" kern="1200" dirty="0"/>
            <a:t> </a:t>
          </a:r>
          <a:r>
            <a:rPr lang="en-US" sz="1300" kern="1200" dirty="0" err="1"/>
            <a:t>του</a:t>
          </a:r>
          <a:r>
            <a:rPr lang="en-US" sz="1300" kern="1200" dirty="0"/>
            <a:t> μα</a:t>
          </a:r>
          <a:r>
            <a:rPr lang="en-US" sz="1300" kern="1200" dirty="0" err="1"/>
            <a:t>θήμ</a:t>
          </a:r>
          <a:r>
            <a:rPr lang="en-US" sz="1300" kern="1200" dirty="0"/>
            <a:t>α</a:t>
          </a:r>
          <a:r>
            <a:rPr lang="en-US" sz="1300" kern="1200" dirty="0" err="1"/>
            <a:t>τος</a:t>
          </a:r>
          <a:r>
            <a:rPr lang="en-US" sz="1300" kern="1200" dirty="0"/>
            <a:t>.</a:t>
          </a:r>
        </a:p>
      </dsp:txBody>
      <dsp:txXfrm>
        <a:off x="26732" y="26732"/>
        <a:ext cx="5010402" cy="859233"/>
      </dsp:txXfrm>
    </dsp:sp>
    <dsp:sp modelId="{3B544D95-4A1A-451B-8450-B90BBCE2E4B3}">
      <dsp:nvSpPr>
        <dsp:cNvPr id="0" name=""/>
        <dsp:cNvSpPr/>
      </dsp:nvSpPr>
      <dsp:spPr>
        <a:xfrm>
          <a:off x="528994" y="1064814"/>
          <a:ext cx="5995274" cy="912697"/>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US" sz="1300" b="0" kern="1200" dirty="0">
              <a:solidFill>
                <a:srgbClr val="444444"/>
              </a:solidFill>
              <a:latin typeface="Calibri"/>
              <a:cs typeface="Calibri"/>
            </a:rPr>
            <a:t>Απ</a:t>
          </a:r>
          <a:r>
            <a:rPr lang="en-US" sz="1300" b="0" kern="1200" dirty="0" err="1">
              <a:solidFill>
                <a:srgbClr val="444444"/>
              </a:solidFill>
              <a:latin typeface="Calibri"/>
              <a:cs typeface="Calibri"/>
            </a:rPr>
            <a:t>όφ</a:t>
          </a:r>
          <a:r>
            <a:rPr lang="en-US" sz="1300" b="0" kern="1200" dirty="0">
              <a:solidFill>
                <a:srgbClr val="444444"/>
              </a:solidFill>
              <a:latin typeface="Calibri"/>
              <a:cs typeface="Calibri"/>
            </a:rPr>
            <a:t>α</a:t>
          </a:r>
          <a:r>
            <a:rPr lang="en-US" sz="1300" b="0" kern="1200" dirty="0" err="1">
              <a:solidFill>
                <a:srgbClr val="444444"/>
              </a:solidFill>
              <a:latin typeface="Calibri"/>
              <a:cs typeface="Calibri"/>
            </a:rPr>
            <a:t>ση</a:t>
          </a:r>
          <a:r>
            <a:rPr lang="en-US" sz="1300" b="0" kern="1200" dirty="0">
              <a:solidFill>
                <a:srgbClr val="444444"/>
              </a:solidFill>
              <a:latin typeface="Calibri"/>
              <a:cs typeface="Calibri"/>
            </a:rPr>
            <a:t> 143575/</a:t>
          </a:r>
          <a:r>
            <a:rPr lang="en-US" sz="1300" b="1" kern="1200" dirty="0">
              <a:latin typeface="Century Gothic"/>
              <a:cs typeface="Calibri"/>
            </a:rPr>
            <a:t>Δ2/07/09/2016 </a:t>
          </a:r>
          <a:r>
            <a:rPr lang="en-US" sz="1300" b="0" kern="1200" dirty="0">
              <a:latin typeface="Century Gothic" panose="020B0502020202020204"/>
            </a:rPr>
            <a:t> </a:t>
          </a:r>
          <a:r>
            <a:rPr lang="en-US" sz="1300" b="0" kern="1200" dirty="0">
              <a:solidFill>
                <a:srgbClr val="444444"/>
              </a:solidFill>
              <a:latin typeface="Century Gothic"/>
              <a:cs typeface="Calibri"/>
            </a:rPr>
            <a:t>                 </a:t>
          </a:r>
          <a:endParaRPr lang="en-US" sz="1300" b="0" kern="1200" dirty="0">
            <a:solidFill>
              <a:srgbClr val="444444"/>
            </a:solidFill>
            <a:latin typeface="Calibri"/>
            <a:cs typeface="Calibri"/>
          </a:endParaRPr>
        </a:p>
        <a:p>
          <a:pPr marL="57150" lvl="1" indent="-57150" algn="l" defTabSz="444500" rtl="0">
            <a:lnSpc>
              <a:spcPct val="90000"/>
            </a:lnSpc>
            <a:spcBef>
              <a:spcPct val="0"/>
            </a:spcBef>
            <a:spcAft>
              <a:spcPct val="15000"/>
            </a:spcAft>
            <a:buChar char="•"/>
          </a:pPr>
          <a:r>
            <a:rPr lang="en-US" sz="1000" kern="1200" dirty="0">
              <a:latin typeface="Century Gothic" panose="020B0502020202020204"/>
            </a:rPr>
            <a:t> </a:t>
          </a:r>
          <a:r>
            <a:rPr lang="en-US" sz="1000" kern="1200" dirty="0" err="1">
              <a:latin typeface="Century Gothic" panose="020B0502020202020204"/>
            </a:rPr>
            <a:t>Θρησκειολογική</a:t>
          </a:r>
          <a:r>
            <a:rPr lang="en-US" sz="1000" kern="1200" dirty="0">
              <a:latin typeface="Century Gothic" panose="020B0502020202020204"/>
            </a:rPr>
            <a:t> </a:t>
          </a:r>
          <a:r>
            <a:rPr lang="en-US" sz="1000" kern="1200" dirty="0" err="1">
              <a:latin typeface="Century Gothic" panose="020B0502020202020204"/>
            </a:rPr>
            <a:t>Προσέγγιση</a:t>
          </a:r>
          <a:endParaRPr lang="en-US" sz="1000" kern="1200" dirty="0"/>
        </a:p>
        <a:p>
          <a:pPr marL="57150" lvl="1" indent="-57150" algn="l" defTabSz="444500" rtl="0">
            <a:lnSpc>
              <a:spcPct val="90000"/>
            </a:lnSpc>
            <a:spcBef>
              <a:spcPct val="0"/>
            </a:spcBef>
            <a:spcAft>
              <a:spcPct val="15000"/>
            </a:spcAft>
            <a:buChar char="•"/>
          </a:pPr>
          <a:r>
            <a:rPr lang="en-US" sz="1000" b="0" kern="1200" dirty="0"/>
            <a:t>Διατήρηση της Ορθόδοξης Χριστιανικής παράδοσης.</a:t>
          </a:r>
          <a:endParaRPr lang="en-US" sz="1000" b="0" kern="1200" dirty="0">
            <a:latin typeface="Century Gothic" panose="020B0502020202020204"/>
          </a:endParaRPr>
        </a:p>
        <a:p>
          <a:pPr marL="57150" lvl="1" indent="-57150" algn="l" defTabSz="444500" rtl="0">
            <a:lnSpc>
              <a:spcPct val="90000"/>
            </a:lnSpc>
            <a:spcBef>
              <a:spcPct val="0"/>
            </a:spcBef>
            <a:spcAft>
              <a:spcPct val="15000"/>
            </a:spcAft>
            <a:buChar char="•"/>
          </a:pPr>
          <a:r>
            <a:rPr lang="en-US" sz="1000" b="0" kern="1200" dirty="0"/>
            <a:t>Υλικό για άλλες θρησκευτικές παραδόσεις</a:t>
          </a:r>
          <a:endParaRPr lang="en-US" sz="1000" b="0" kern="1200" dirty="0">
            <a:latin typeface="Century Gothic" panose="020B0502020202020204"/>
          </a:endParaRPr>
        </a:p>
      </dsp:txBody>
      <dsp:txXfrm>
        <a:off x="555726" y="1091546"/>
        <a:ext cx="4819562" cy="859233"/>
      </dsp:txXfrm>
    </dsp:sp>
    <dsp:sp modelId="{B51BE0FC-FBF7-4435-8272-9635A9B257B9}">
      <dsp:nvSpPr>
        <dsp:cNvPr id="0" name=""/>
        <dsp:cNvSpPr/>
      </dsp:nvSpPr>
      <dsp:spPr>
        <a:xfrm>
          <a:off x="1057989" y="2129628"/>
          <a:ext cx="5995274" cy="912697"/>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US" sz="1300" b="1" kern="1200" dirty="0" err="1"/>
            <a:t>Στόχοι</a:t>
          </a:r>
          <a:r>
            <a:rPr lang="en-US" sz="1300" kern="1200" dirty="0"/>
            <a:t>: Κα</a:t>
          </a:r>
          <a:r>
            <a:rPr lang="en-US" sz="1300" kern="1200" dirty="0" err="1"/>
            <a:t>λλιέργει</a:t>
          </a:r>
          <a:r>
            <a:rPr lang="en-US" sz="1300" kern="1200" dirty="0"/>
            <a:t>α </a:t>
          </a:r>
          <a:r>
            <a:rPr lang="en-US" sz="1300" kern="1200" dirty="0" err="1"/>
            <a:t>θρησκευτικής</a:t>
          </a:r>
          <a:r>
            <a:rPr lang="en-US" sz="1300" kern="1200" dirty="0"/>
            <a:t> </a:t>
          </a:r>
          <a:r>
            <a:rPr lang="en-US" sz="1300" kern="1200" dirty="0" err="1"/>
            <a:t>ελευθερί</a:t>
          </a:r>
          <a:r>
            <a:rPr lang="en-US" sz="1300" kern="1200" dirty="0"/>
            <a:t>ας, α</a:t>
          </a:r>
          <a:r>
            <a:rPr lang="en-US" sz="1300" kern="1200" dirty="0" err="1"/>
            <a:t>λληλοκ</a:t>
          </a:r>
          <a:r>
            <a:rPr lang="en-US" sz="1300" kern="1200" dirty="0"/>
            <a:t>ατα</a:t>
          </a:r>
          <a:r>
            <a:rPr lang="en-US" sz="1300" kern="1200" dirty="0" err="1"/>
            <a:t>νόησης</a:t>
          </a:r>
          <a:r>
            <a:rPr lang="en-US" sz="1300" kern="1200" dirty="0"/>
            <a:t> και </a:t>
          </a:r>
          <a:r>
            <a:rPr lang="en-US" sz="1300" kern="1200" dirty="0" err="1"/>
            <a:t>ειρηνικής</a:t>
          </a:r>
          <a:r>
            <a:rPr lang="en-US" sz="1300" kern="1200" dirty="0"/>
            <a:t> </a:t>
          </a:r>
          <a:r>
            <a:rPr lang="en-US" sz="1300" kern="1200" dirty="0" err="1"/>
            <a:t>συνύ</a:t>
          </a:r>
          <a:r>
            <a:rPr lang="en-US" sz="1300" kern="1200" dirty="0"/>
            <a:t>πα</a:t>
          </a:r>
          <a:r>
            <a:rPr lang="en-US" sz="1300" kern="1200" dirty="0" err="1"/>
            <a:t>ρξης</a:t>
          </a:r>
        </a:p>
      </dsp:txBody>
      <dsp:txXfrm>
        <a:off x="1084721" y="2156360"/>
        <a:ext cx="4819562" cy="859233"/>
      </dsp:txXfrm>
    </dsp:sp>
    <dsp:sp modelId="{A9B8338B-39F9-4D89-8A37-1C849BF4BD75}">
      <dsp:nvSpPr>
        <dsp:cNvPr id="0" name=""/>
        <dsp:cNvSpPr/>
      </dsp:nvSpPr>
      <dsp:spPr>
        <a:xfrm>
          <a:off x="5402020" y="692129"/>
          <a:ext cx="593253" cy="593253"/>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535502" y="692129"/>
        <a:ext cx="326289" cy="446423"/>
      </dsp:txXfrm>
    </dsp:sp>
    <dsp:sp modelId="{A6974304-7E00-40CD-8E28-80A07711499A}">
      <dsp:nvSpPr>
        <dsp:cNvPr id="0" name=""/>
        <dsp:cNvSpPr/>
      </dsp:nvSpPr>
      <dsp:spPr>
        <a:xfrm>
          <a:off x="5931015" y="1750858"/>
          <a:ext cx="593253" cy="593253"/>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064497" y="1750858"/>
        <a:ext cx="326289" cy="4464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78BD3-A34B-4B62-8C3D-E4C1431FC265}">
      <dsp:nvSpPr>
        <dsp:cNvPr id="0" name=""/>
        <dsp:cNvSpPr/>
      </dsp:nvSpPr>
      <dsp:spPr>
        <a:xfrm>
          <a:off x="0" y="0"/>
          <a:ext cx="4872038"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05EFF94-7722-4720-B2E8-DDE495648ED0}">
      <dsp:nvSpPr>
        <dsp:cNvPr id="0" name=""/>
        <dsp:cNvSpPr/>
      </dsp:nvSpPr>
      <dsp:spPr>
        <a:xfrm>
          <a:off x="0" y="0"/>
          <a:ext cx="4872038" cy="85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dirty="0"/>
            <a:t>Υπ</a:t>
          </a:r>
          <a:r>
            <a:rPr lang="en-US" sz="1600" b="1" i="0" kern="1200" dirty="0" err="1"/>
            <a:t>ονόμευση</a:t>
          </a:r>
          <a:r>
            <a:rPr lang="en-US" sz="1600" b="0" i="0" kern="1200" dirty="0"/>
            <a:t> </a:t>
          </a:r>
          <a:r>
            <a:rPr lang="en-US" sz="1600" b="0" i="0" kern="1200" dirty="0" err="1"/>
            <a:t>της</a:t>
          </a:r>
          <a:r>
            <a:rPr lang="en-US" sz="1600" b="0" i="0" kern="1200" dirty="0"/>
            <a:t> </a:t>
          </a:r>
          <a:r>
            <a:rPr lang="en-US" sz="1600" b="0" i="0" kern="1200" dirty="0" err="1"/>
            <a:t>ορθόδοξης</a:t>
          </a:r>
          <a:r>
            <a:rPr lang="en-US" sz="1600" b="0" i="0" kern="1200" dirty="0"/>
            <a:t> τα</a:t>
          </a:r>
          <a:r>
            <a:rPr lang="en-US" sz="1600" b="0" i="0" kern="1200" dirty="0" err="1"/>
            <a:t>υτότητ</a:t>
          </a:r>
          <a:r>
            <a:rPr lang="en-US" sz="1600" b="0" i="0" kern="1200" dirty="0"/>
            <a:t>ας</a:t>
          </a:r>
          <a:endParaRPr lang="en-US" sz="1600" kern="1200" dirty="0"/>
        </a:p>
      </dsp:txBody>
      <dsp:txXfrm>
        <a:off x="0" y="0"/>
        <a:ext cx="4872038" cy="857250"/>
      </dsp:txXfrm>
    </dsp:sp>
    <dsp:sp modelId="{DF5679D2-1193-4EE0-BF25-037380794C7F}">
      <dsp:nvSpPr>
        <dsp:cNvPr id="0" name=""/>
        <dsp:cNvSpPr/>
      </dsp:nvSpPr>
      <dsp:spPr>
        <a:xfrm>
          <a:off x="0" y="857250"/>
          <a:ext cx="4872038" cy="0"/>
        </a:xfrm>
        <a:prstGeom prst="line">
          <a:avLst/>
        </a:prstGeom>
        <a:gradFill rotWithShape="0">
          <a:gsLst>
            <a:gs pos="0">
              <a:schemeClr val="accent2">
                <a:hueOff val="8908"/>
                <a:satOff val="-25242"/>
                <a:lumOff val="1569"/>
                <a:alphaOff val="0"/>
                <a:tint val="98000"/>
                <a:lumMod val="114000"/>
              </a:schemeClr>
            </a:gs>
            <a:gs pos="100000">
              <a:schemeClr val="accent2">
                <a:hueOff val="8908"/>
                <a:satOff val="-25242"/>
                <a:lumOff val="1569"/>
                <a:alphaOff val="0"/>
                <a:shade val="90000"/>
                <a:lumMod val="84000"/>
              </a:schemeClr>
            </a:gs>
          </a:gsLst>
          <a:lin ang="5400000" scaled="0"/>
        </a:gradFill>
        <a:ln w="9525" cap="rnd" cmpd="sng" algn="ctr">
          <a:solidFill>
            <a:schemeClr val="accent2">
              <a:hueOff val="8908"/>
              <a:satOff val="-25242"/>
              <a:lumOff val="1569"/>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C8A7331-944C-4E5C-9C6C-9751FB680AD9}">
      <dsp:nvSpPr>
        <dsp:cNvPr id="0" name=""/>
        <dsp:cNvSpPr/>
      </dsp:nvSpPr>
      <dsp:spPr>
        <a:xfrm>
          <a:off x="0" y="857250"/>
          <a:ext cx="4872038" cy="85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i="0" kern="1200" dirty="0" err="1"/>
            <a:t>Ανησυχίες</a:t>
          </a:r>
          <a:r>
            <a:rPr lang="en-US" sz="1600" b="0" i="0" kern="1200" dirty="0"/>
            <a:t>: </a:t>
          </a:r>
          <a:r>
            <a:rPr lang="en-US" sz="1600" b="0" i="0" kern="1200" dirty="0" err="1"/>
            <a:t>Κίνδυνος</a:t>
          </a:r>
          <a:r>
            <a:rPr lang="en-US" sz="1600" b="0" i="0" kern="1200" dirty="0"/>
            <a:t> απ</a:t>
          </a:r>
          <a:r>
            <a:rPr lang="en-US" sz="1600" b="0" i="0" kern="1200" dirty="0" err="1"/>
            <a:t>οθρησκειο</a:t>
          </a:r>
          <a:r>
            <a:rPr lang="en-US" sz="1600" b="0" i="0" kern="1200" dirty="0"/>
            <a:t>π</a:t>
          </a:r>
          <a:r>
            <a:rPr lang="en-US" sz="1600" b="0" i="0" kern="1200" dirty="0" err="1"/>
            <a:t>οίησης</a:t>
          </a:r>
          <a:r>
            <a:rPr lang="en-US" sz="1600" b="0" i="0" kern="1200" dirty="0"/>
            <a:t> και </a:t>
          </a:r>
          <a:r>
            <a:rPr lang="en-US" sz="1600" b="0" i="0" kern="1200" dirty="0" err="1"/>
            <a:t>έλλειψη</a:t>
          </a:r>
          <a:r>
            <a:rPr lang="en-US" sz="1600" b="0" i="0" kern="1200" dirty="0"/>
            <a:t> επα</a:t>
          </a:r>
          <a:r>
            <a:rPr lang="en-US" sz="1600" b="0" i="0" kern="1200" dirty="0" err="1"/>
            <a:t>ρκούς</a:t>
          </a:r>
          <a:r>
            <a:rPr lang="en-US" sz="1600" b="0" i="0" kern="1200" dirty="0"/>
            <a:t> </a:t>
          </a:r>
          <a:r>
            <a:rPr lang="en-US" sz="1600" b="0" i="0" kern="1200" dirty="0" err="1"/>
            <a:t>δι</a:t>
          </a:r>
          <a:r>
            <a:rPr lang="en-US" sz="1600" b="0" i="0" kern="1200" dirty="0"/>
            <a:t>α</a:t>
          </a:r>
          <a:r>
            <a:rPr lang="en-US" sz="1600" b="0" i="0" kern="1200" dirty="0" err="1"/>
            <a:t>λόγου</a:t>
          </a:r>
          <a:r>
            <a:rPr lang="en-US" sz="1600" b="0" i="0" kern="1200" dirty="0"/>
            <a:t>.</a:t>
          </a:r>
          <a:r>
            <a:rPr lang="en-US" sz="1600" kern="1200" dirty="0">
              <a:solidFill>
                <a:srgbClr val="000000"/>
              </a:solidFill>
              <a:latin typeface="Century Gothic"/>
              <a:cs typeface="Calibri"/>
            </a:rPr>
            <a:t>  </a:t>
          </a:r>
          <a:r>
            <a:rPr lang="en-US" sz="1600" kern="1200" dirty="0">
              <a:solidFill>
                <a:srgbClr val="000000"/>
              </a:solidFill>
              <a:latin typeface="Calibri"/>
              <a:cs typeface="Calibri"/>
            </a:rPr>
            <a:t>Απ</a:t>
          </a:r>
          <a:r>
            <a:rPr lang="en-US" sz="1600" kern="1200" dirty="0" err="1">
              <a:solidFill>
                <a:srgbClr val="000000"/>
              </a:solidFill>
              <a:latin typeface="Calibri"/>
              <a:cs typeface="Calibri"/>
            </a:rPr>
            <a:t>οδυνάμωσης</a:t>
          </a:r>
          <a:r>
            <a:rPr lang="en-US" sz="1600" kern="1200" dirty="0">
              <a:solidFill>
                <a:srgbClr val="000000"/>
              </a:solidFill>
              <a:latin typeface="Calibri"/>
              <a:cs typeface="Calibri"/>
            </a:rPr>
            <a:t> </a:t>
          </a:r>
          <a:r>
            <a:rPr lang="en-US" sz="1600" kern="1200" dirty="0" err="1">
              <a:solidFill>
                <a:srgbClr val="000000"/>
              </a:solidFill>
              <a:latin typeface="Calibri"/>
              <a:cs typeface="Calibri"/>
            </a:rPr>
            <a:t>της</a:t>
          </a:r>
          <a:r>
            <a:rPr lang="en-US" sz="1600" kern="1200" dirty="0">
              <a:solidFill>
                <a:srgbClr val="000000"/>
              </a:solidFill>
              <a:latin typeface="Calibri"/>
              <a:cs typeface="Calibri"/>
            </a:rPr>
            <a:t> </a:t>
          </a:r>
          <a:r>
            <a:rPr lang="en-US" sz="1600" kern="1200" dirty="0" err="1">
              <a:solidFill>
                <a:srgbClr val="000000"/>
              </a:solidFill>
              <a:latin typeface="Calibri"/>
              <a:cs typeface="Calibri"/>
            </a:rPr>
            <a:t>θρησκεί</a:t>
          </a:r>
          <a:r>
            <a:rPr lang="en-US" sz="1600" kern="1200" dirty="0">
              <a:solidFill>
                <a:srgbClr val="000000"/>
              </a:solidFill>
              <a:latin typeface="Calibri"/>
              <a:cs typeface="Calibri"/>
            </a:rPr>
            <a:t>ας </a:t>
          </a:r>
          <a:r>
            <a:rPr lang="en-US" sz="1600" kern="1200" dirty="0" err="1">
              <a:solidFill>
                <a:srgbClr val="000000"/>
              </a:solidFill>
              <a:latin typeface="Calibri"/>
              <a:cs typeface="Calibri"/>
            </a:rPr>
            <a:t>ως</a:t>
          </a:r>
          <a:r>
            <a:rPr lang="en-US" sz="1600" kern="1200" dirty="0">
              <a:solidFill>
                <a:srgbClr val="000000"/>
              </a:solidFill>
              <a:latin typeface="Calibri"/>
              <a:cs typeface="Calibri"/>
            </a:rPr>
            <a:t> στοιχείου της ελληνικής δημόσιας ζωής</a:t>
          </a:r>
        </a:p>
      </dsp:txBody>
      <dsp:txXfrm>
        <a:off x="0" y="857250"/>
        <a:ext cx="4872038" cy="857250"/>
      </dsp:txXfrm>
    </dsp:sp>
    <dsp:sp modelId="{895C19E5-2C98-41A2-A58F-F82FA301C95E}">
      <dsp:nvSpPr>
        <dsp:cNvPr id="0" name=""/>
        <dsp:cNvSpPr/>
      </dsp:nvSpPr>
      <dsp:spPr>
        <a:xfrm>
          <a:off x="0" y="1714500"/>
          <a:ext cx="4872038" cy="0"/>
        </a:xfrm>
        <a:prstGeom prst="line">
          <a:avLst/>
        </a:prstGeom>
        <a:gradFill rotWithShape="0">
          <a:gsLst>
            <a:gs pos="0">
              <a:schemeClr val="accent2">
                <a:hueOff val="17815"/>
                <a:satOff val="-50484"/>
                <a:lumOff val="3137"/>
                <a:alphaOff val="0"/>
                <a:tint val="98000"/>
                <a:lumMod val="114000"/>
              </a:schemeClr>
            </a:gs>
            <a:gs pos="100000">
              <a:schemeClr val="accent2">
                <a:hueOff val="17815"/>
                <a:satOff val="-50484"/>
                <a:lumOff val="3137"/>
                <a:alphaOff val="0"/>
                <a:shade val="90000"/>
                <a:lumMod val="84000"/>
              </a:schemeClr>
            </a:gs>
          </a:gsLst>
          <a:lin ang="5400000" scaled="0"/>
        </a:gradFill>
        <a:ln w="9525" cap="rnd" cmpd="sng" algn="ctr">
          <a:solidFill>
            <a:schemeClr val="accent2">
              <a:hueOff val="17815"/>
              <a:satOff val="-50484"/>
              <a:lumOff val="3137"/>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CA209EE2-C781-4F1D-8A84-FEA7F28CC982}">
      <dsp:nvSpPr>
        <dsp:cNvPr id="0" name=""/>
        <dsp:cNvSpPr/>
      </dsp:nvSpPr>
      <dsp:spPr>
        <a:xfrm>
          <a:off x="0" y="1714500"/>
          <a:ext cx="4872038" cy="85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dirty="0" err="1"/>
            <a:t>Αν</a:t>
          </a:r>
          <a:r>
            <a:rPr lang="en-US" sz="1600" b="1" i="0" kern="1200" dirty="0"/>
            <a:t>α</a:t>
          </a:r>
          <a:r>
            <a:rPr lang="en-US" sz="1600" b="1" i="0" kern="1200" dirty="0" err="1"/>
            <a:t>φορές</a:t>
          </a:r>
          <a:r>
            <a:rPr lang="en-US" sz="1600" b="1" i="0" kern="1200" dirty="0"/>
            <a:t> </a:t>
          </a:r>
          <a:r>
            <a:rPr lang="en-US" sz="1600" b="1" i="0" kern="1200" dirty="0" err="1"/>
            <a:t>στη</a:t>
          </a:r>
          <a:r>
            <a:rPr lang="en-US" sz="1600" b="1" i="0" kern="1200" dirty="0"/>
            <a:t> </a:t>
          </a:r>
          <a:r>
            <a:rPr lang="en-US" sz="1600" b="1" i="0" kern="1200" dirty="0" err="1"/>
            <a:t>νομολογί</a:t>
          </a:r>
          <a:r>
            <a:rPr lang="en-US" sz="1600" b="1" i="0" kern="1200" dirty="0"/>
            <a:t>α</a:t>
          </a:r>
          <a:r>
            <a:rPr lang="en-US" sz="1600" b="0" i="0" kern="1200" dirty="0"/>
            <a:t>: Απα</a:t>
          </a:r>
          <a:r>
            <a:rPr lang="en-US" sz="1600" b="0" i="0" kern="1200" dirty="0" err="1"/>
            <a:t>ιτήσεις</a:t>
          </a:r>
          <a:r>
            <a:rPr lang="en-US" sz="1600" b="0" i="0" kern="1200" dirty="0"/>
            <a:t> </a:t>
          </a:r>
          <a:r>
            <a:rPr lang="en-US" sz="1600" b="0" i="0" kern="1200" dirty="0" err="1"/>
            <a:t>γι</a:t>
          </a:r>
          <a:r>
            <a:rPr lang="en-US" sz="1600" b="0" i="0" kern="1200" dirty="0"/>
            <a:t>α </a:t>
          </a:r>
          <a:r>
            <a:rPr lang="en-US" sz="1600" b="0" i="0" kern="1200" dirty="0" err="1"/>
            <a:t>σε</a:t>
          </a:r>
          <a:r>
            <a:rPr lang="en-US" sz="1600" b="0" i="0" kern="1200" dirty="0"/>
            <a:t>βα</a:t>
          </a:r>
          <a:r>
            <a:rPr lang="en-US" sz="1600" b="0" i="0" kern="1200" dirty="0" err="1"/>
            <a:t>σμό</a:t>
          </a:r>
          <a:r>
            <a:rPr lang="en-US" sz="1600" b="0" i="0" kern="1200" dirty="0"/>
            <a:t> </a:t>
          </a:r>
          <a:r>
            <a:rPr lang="en-US" sz="1600" b="0" i="0" kern="1200" dirty="0" err="1"/>
            <a:t>των</a:t>
          </a:r>
          <a:r>
            <a:rPr lang="en-US" sz="1600" b="0" i="0" kern="1200" dirty="0"/>
            <a:t> </a:t>
          </a:r>
          <a:r>
            <a:rPr lang="en-US" sz="1600" b="0" i="0" kern="1200" dirty="0" err="1"/>
            <a:t>θρησκευτικών</a:t>
          </a:r>
          <a:r>
            <a:rPr lang="en-US" sz="1600" b="0" i="0" kern="1200" dirty="0"/>
            <a:t> πεπ</a:t>
          </a:r>
          <a:r>
            <a:rPr lang="en-US" sz="1600" b="0" i="0" kern="1200" dirty="0" err="1"/>
            <a:t>οιθήσεων</a:t>
          </a:r>
          <a:r>
            <a:rPr lang="en-US" sz="1600" b="0" i="0" kern="1200" dirty="0"/>
            <a:t>.</a:t>
          </a:r>
          <a:endParaRPr lang="en-US" sz="1600" kern="1200" dirty="0"/>
        </a:p>
      </dsp:txBody>
      <dsp:txXfrm>
        <a:off x="0" y="1714500"/>
        <a:ext cx="4872038" cy="857250"/>
      </dsp:txXfrm>
    </dsp:sp>
    <dsp:sp modelId="{1C3AEE43-2F4D-4EBB-A3EA-0C12758ADBC8}">
      <dsp:nvSpPr>
        <dsp:cNvPr id="0" name=""/>
        <dsp:cNvSpPr/>
      </dsp:nvSpPr>
      <dsp:spPr>
        <a:xfrm>
          <a:off x="0" y="2571750"/>
          <a:ext cx="4872038" cy="0"/>
        </a:xfrm>
        <a:prstGeom prst="line">
          <a:avLst/>
        </a:prstGeom>
        <a:gradFill rotWithShape="0">
          <a:gsLst>
            <a:gs pos="0">
              <a:schemeClr val="accent2">
                <a:hueOff val="26723"/>
                <a:satOff val="-75726"/>
                <a:lumOff val="4706"/>
                <a:alphaOff val="0"/>
                <a:tint val="98000"/>
                <a:lumMod val="114000"/>
              </a:schemeClr>
            </a:gs>
            <a:gs pos="100000">
              <a:schemeClr val="accent2">
                <a:hueOff val="26723"/>
                <a:satOff val="-75726"/>
                <a:lumOff val="4706"/>
                <a:alphaOff val="0"/>
                <a:shade val="90000"/>
                <a:lumMod val="84000"/>
              </a:schemeClr>
            </a:gs>
          </a:gsLst>
          <a:lin ang="5400000" scaled="0"/>
        </a:gradFill>
        <a:ln w="9525" cap="rnd" cmpd="sng" algn="ctr">
          <a:solidFill>
            <a:schemeClr val="accent2">
              <a:hueOff val="26723"/>
              <a:satOff val="-75726"/>
              <a:lumOff val="4706"/>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BC2F219-5E0D-41DB-A53C-0F636403EF51}">
      <dsp:nvSpPr>
        <dsp:cNvPr id="0" name=""/>
        <dsp:cNvSpPr/>
      </dsp:nvSpPr>
      <dsp:spPr>
        <a:xfrm>
          <a:off x="0" y="2571750"/>
          <a:ext cx="4872038" cy="85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latin typeface="Century Gothic" panose="020B0502020202020204"/>
            </a:rPr>
            <a:t>Προστασία</a:t>
          </a:r>
          <a:r>
            <a:rPr lang="en-US" sz="1600" kern="1200" dirty="0"/>
            <a:t> </a:t>
          </a:r>
          <a:r>
            <a:rPr lang="en-US" sz="1600" kern="1200" dirty="0" err="1"/>
            <a:t>της</a:t>
          </a:r>
          <a:r>
            <a:rPr lang="en-US" sz="1600" kern="1200" dirty="0"/>
            <a:t> </a:t>
          </a:r>
          <a:r>
            <a:rPr lang="en-US" sz="1600" kern="1200" dirty="0" err="1"/>
            <a:t>ορθόδοξης</a:t>
          </a:r>
          <a:r>
            <a:rPr lang="en-US" sz="1600" kern="1200" dirty="0"/>
            <a:t> πα</a:t>
          </a:r>
          <a:r>
            <a:rPr lang="en-US" sz="1600" kern="1200" dirty="0" err="1"/>
            <a:t>ράδοσης</a:t>
          </a:r>
          <a:r>
            <a:rPr lang="en-US" sz="1600" kern="1200" dirty="0"/>
            <a:t> </a:t>
          </a:r>
          <a:r>
            <a:rPr lang="en-US" sz="1600" kern="1200" dirty="0" err="1"/>
            <a:t>στην</a:t>
          </a:r>
          <a:r>
            <a:rPr lang="en-US" sz="1600" kern="1200" dirty="0"/>
            <a:t> </a:t>
          </a:r>
          <a:r>
            <a:rPr lang="en-US" sz="1600" kern="1200" dirty="0" err="1"/>
            <a:t>εκ</a:t>
          </a:r>
          <a:r>
            <a:rPr lang="en-US" sz="1600" kern="1200" dirty="0"/>
            <a:t>πα</a:t>
          </a:r>
          <a:r>
            <a:rPr lang="en-US" sz="1600" kern="1200" dirty="0" err="1"/>
            <a:t>ίδευση</a:t>
          </a:r>
          <a:endParaRPr lang="en-US" sz="1600" kern="1200" dirty="0" err="1">
            <a:latin typeface="Century Gothic" panose="020B0502020202020204"/>
          </a:endParaRPr>
        </a:p>
      </dsp:txBody>
      <dsp:txXfrm>
        <a:off x="0" y="2571750"/>
        <a:ext cx="4872038" cy="857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48C7B-8CF1-45DD-A654-B9F71A9CBFDD}">
      <dsp:nvSpPr>
        <dsp:cNvPr id="0" name=""/>
        <dsp:cNvSpPr/>
      </dsp:nvSpPr>
      <dsp:spPr>
        <a:xfrm rot="16200000">
          <a:off x="-1394024" y="1397927"/>
          <a:ext cx="6550502" cy="3754647"/>
        </a:xfrm>
        <a:prstGeom prst="flowChartManualOperati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0" rIns="95374" bIns="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entury Gothic" panose="020B0502020202020204"/>
            </a:rPr>
            <a:t>«</a:t>
          </a:r>
          <a:r>
            <a:rPr lang="el-GR" sz="1500" kern="1200">
              <a:latin typeface="Century Gothic" panose="020B0502020202020204"/>
            </a:rPr>
            <a:t>….</a:t>
          </a:r>
          <a:r>
            <a:rPr lang="el-GR" sz="1500" kern="1200" err="1">
              <a:latin typeface="Century Gothic" panose="020B0502020202020204"/>
            </a:rPr>
            <a:t>Ἐπιτρέψατέ</a:t>
          </a:r>
          <a:r>
            <a:rPr lang="el-GR" sz="1500" kern="1200">
              <a:latin typeface="Century Gothic" panose="020B0502020202020204"/>
            </a:rPr>
            <a:t> μου </a:t>
          </a:r>
          <a:r>
            <a:rPr lang="el-GR" sz="1500" kern="1200" err="1">
              <a:latin typeface="Century Gothic" panose="020B0502020202020204"/>
            </a:rPr>
            <a:t>ὡς</a:t>
          </a:r>
          <a:r>
            <a:rPr lang="el-GR" sz="1500" kern="1200">
              <a:latin typeface="Century Gothic" panose="020B0502020202020204"/>
            </a:rPr>
            <a:t> νομικός </a:t>
          </a:r>
          <a:r>
            <a:rPr lang="el-GR" sz="1500" kern="1200" err="1">
              <a:latin typeface="Century Gothic" panose="020B0502020202020204"/>
            </a:rPr>
            <a:t>νά</a:t>
          </a:r>
          <a:r>
            <a:rPr lang="el-GR" sz="1500" kern="1200">
              <a:latin typeface="Century Gothic" panose="020B0502020202020204"/>
            </a:rPr>
            <a:t> </a:t>
          </a:r>
          <a:r>
            <a:rPr lang="el-GR" sz="1500" kern="1200" err="1">
              <a:latin typeface="Century Gothic" panose="020B0502020202020204"/>
            </a:rPr>
            <a:t>Σᾶς</a:t>
          </a:r>
          <a:r>
            <a:rPr lang="el-GR" sz="1500" kern="1200">
              <a:latin typeface="Century Gothic" panose="020B0502020202020204"/>
            </a:rPr>
            <a:t> </a:t>
          </a:r>
          <a:r>
            <a:rPr lang="el-GR" sz="1500" kern="1200" err="1">
              <a:latin typeface="Century Gothic" panose="020B0502020202020204"/>
            </a:rPr>
            <a:t>εἴπω</a:t>
          </a:r>
          <a:r>
            <a:rPr lang="el-GR" sz="1500" kern="1200">
              <a:latin typeface="Century Gothic" panose="020B0502020202020204"/>
            </a:rPr>
            <a:t>, </a:t>
          </a:r>
          <a:r>
            <a:rPr lang="el-GR" sz="1500" kern="1200" err="1">
              <a:latin typeface="Century Gothic" panose="020B0502020202020204"/>
            </a:rPr>
            <a:t>ὅτι</a:t>
          </a:r>
          <a:r>
            <a:rPr lang="el-GR" sz="1500" kern="1200">
              <a:latin typeface="Century Gothic" panose="020B0502020202020204"/>
            </a:rPr>
            <a:t> </a:t>
          </a:r>
          <a:r>
            <a:rPr lang="el-GR" sz="1500" kern="1200" err="1">
              <a:latin typeface="Century Gothic" panose="020B0502020202020204"/>
            </a:rPr>
            <a:t>δίχα</a:t>
          </a:r>
          <a:r>
            <a:rPr lang="el-GR" sz="1500" kern="1200">
              <a:latin typeface="Century Gothic" panose="020B0502020202020204"/>
            </a:rPr>
            <a:t> </a:t>
          </a:r>
          <a:r>
            <a:rPr lang="el-GR" sz="1500" kern="1200" err="1">
              <a:latin typeface="Century Gothic" panose="020B0502020202020204"/>
            </a:rPr>
            <a:t>ἀναθεωρήσεως</a:t>
          </a:r>
          <a:r>
            <a:rPr lang="el-GR" sz="1500" kern="1200">
              <a:latin typeface="Century Gothic" panose="020B0502020202020204"/>
            </a:rPr>
            <a:t> </a:t>
          </a:r>
          <a:r>
            <a:rPr lang="el-GR" sz="1500" kern="1200" err="1">
              <a:latin typeface="Century Gothic" panose="020B0502020202020204"/>
            </a:rPr>
            <a:t>τοῦ</a:t>
          </a:r>
          <a:r>
            <a:rPr lang="el-GR" sz="1500" kern="1200">
              <a:latin typeface="Century Gothic" panose="020B0502020202020204"/>
            </a:rPr>
            <a:t> Συντάγματος, γεγονός πού </a:t>
          </a:r>
          <a:r>
            <a:rPr lang="el-GR" sz="1500" kern="1200" err="1">
              <a:latin typeface="Century Gothic" panose="020B0502020202020204"/>
            </a:rPr>
            <a:t>δέν</a:t>
          </a:r>
          <a:r>
            <a:rPr lang="el-GR" sz="1500" kern="1200">
              <a:latin typeface="Century Gothic" panose="020B0502020202020204"/>
            </a:rPr>
            <a:t> </a:t>
          </a:r>
          <a:r>
            <a:rPr lang="el-GR" sz="1500" kern="1200" err="1">
              <a:latin typeface="Century Gothic" panose="020B0502020202020204"/>
            </a:rPr>
            <a:t>μπορεῖ</a:t>
          </a:r>
          <a:r>
            <a:rPr lang="el-GR" sz="1500" kern="1200">
              <a:latin typeface="Century Gothic" panose="020B0502020202020204"/>
            </a:rPr>
            <a:t> </a:t>
          </a:r>
          <a:r>
            <a:rPr lang="el-GR" sz="1500" kern="1200" err="1">
              <a:latin typeface="Century Gothic" panose="020B0502020202020204"/>
            </a:rPr>
            <a:t>νά</a:t>
          </a:r>
          <a:r>
            <a:rPr lang="el-GR" sz="1500" kern="1200">
              <a:latin typeface="Century Gothic" panose="020B0502020202020204"/>
            </a:rPr>
            <a:t> </a:t>
          </a:r>
          <a:r>
            <a:rPr lang="el-GR" sz="1500" kern="1200" err="1">
              <a:latin typeface="Century Gothic" panose="020B0502020202020204"/>
            </a:rPr>
            <a:t>ἐπισυμβῆ</a:t>
          </a:r>
          <a:r>
            <a:rPr lang="el-GR" sz="1500" kern="1200">
              <a:latin typeface="Century Gothic" panose="020B0502020202020204"/>
            </a:rPr>
            <a:t> </a:t>
          </a:r>
          <a:r>
            <a:rPr lang="el-GR" sz="1500" kern="1200" err="1">
              <a:latin typeface="Century Gothic" panose="020B0502020202020204"/>
            </a:rPr>
            <a:t>ἐπί</a:t>
          </a:r>
          <a:r>
            <a:rPr lang="el-GR" sz="1500" kern="1200">
              <a:latin typeface="Century Gothic" panose="020B0502020202020204"/>
            </a:rPr>
            <a:t> </a:t>
          </a:r>
          <a:r>
            <a:rPr lang="el-GR" sz="1500" kern="1200" err="1">
              <a:latin typeface="Century Gothic" panose="020B0502020202020204"/>
            </a:rPr>
            <a:t>τῆς</a:t>
          </a:r>
          <a:r>
            <a:rPr lang="el-GR" sz="1500" kern="1200">
              <a:latin typeface="Century Gothic" panose="020B0502020202020204"/>
            </a:rPr>
            <a:t> παρούσης </a:t>
          </a:r>
          <a:r>
            <a:rPr lang="el-GR" sz="1500" kern="1200" err="1">
              <a:latin typeface="Century Gothic" panose="020B0502020202020204"/>
            </a:rPr>
            <a:t>Βουλῆς</a:t>
          </a:r>
          <a:r>
            <a:rPr lang="el-GR" sz="1500" kern="1200">
              <a:latin typeface="Century Gothic" panose="020B0502020202020204"/>
            </a:rPr>
            <a:t>, </a:t>
          </a:r>
          <a:r>
            <a:rPr lang="el-GR" sz="1500" kern="1200" err="1">
              <a:latin typeface="Century Gothic" panose="020B0502020202020204"/>
            </a:rPr>
            <a:t>ὡς</a:t>
          </a:r>
          <a:r>
            <a:rPr lang="el-GR" sz="1500" kern="1200">
              <a:latin typeface="Century Gothic" panose="020B0502020202020204"/>
            </a:rPr>
            <a:t> ἡ νομολογία </a:t>
          </a:r>
          <a:r>
            <a:rPr lang="el-GR" sz="1500" kern="1200" err="1">
              <a:latin typeface="Century Gothic" panose="020B0502020202020204"/>
            </a:rPr>
            <a:t>τοῦ</a:t>
          </a:r>
          <a:r>
            <a:rPr lang="el-GR" sz="1500" kern="1200">
              <a:latin typeface="Century Gothic" panose="020B0502020202020204"/>
            </a:rPr>
            <a:t> </a:t>
          </a:r>
          <a:r>
            <a:rPr lang="el-GR" sz="1500" kern="1200" err="1">
              <a:latin typeface="Century Gothic" panose="020B0502020202020204"/>
            </a:rPr>
            <a:t>ΣτΕ</a:t>
          </a:r>
          <a:r>
            <a:rPr lang="el-GR" sz="1500" kern="1200">
              <a:latin typeface="Century Gothic" panose="020B0502020202020204"/>
            </a:rPr>
            <a:t> </a:t>
          </a:r>
          <a:r>
            <a:rPr lang="el-GR" sz="1500" kern="1200" err="1">
              <a:latin typeface="Century Gothic" panose="020B0502020202020204"/>
            </a:rPr>
            <a:t>μέ</a:t>
          </a:r>
          <a:r>
            <a:rPr lang="el-GR" sz="1500" kern="1200">
              <a:latin typeface="Century Gothic" panose="020B0502020202020204"/>
            </a:rPr>
            <a:t> δύο </a:t>
          </a:r>
          <a:r>
            <a:rPr lang="el-GR" sz="1500" kern="1200" err="1">
              <a:latin typeface="Century Gothic" panose="020B0502020202020204"/>
            </a:rPr>
            <a:t>Ἀποφάσεις</a:t>
          </a:r>
          <a:r>
            <a:rPr lang="el-GR" sz="1500" kern="1200">
              <a:latin typeface="Century Gothic" panose="020B0502020202020204"/>
            </a:rPr>
            <a:t> </a:t>
          </a:r>
          <a:r>
            <a:rPr lang="el-GR" sz="1500" kern="1200" err="1">
              <a:latin typeface="Century Gothic" panose="020B0502020202020204"/>
            </a:rPr>
            <a:t>τήν</a:t>
          </a:r>
          <a:r>
            <a:rPr lang="el-GR" sz="1500" kern="1200">
              <a:latin typeface="Century Gothic" panose="020B0502020202020204"/>
            </a:rPr>
            <a:t> 3356/1995 </a:t>
          </a:r>
          <a:r>
            <a:rPr lang="el-GR" sz="1500" kern="1200" err="1">
              <a:latin typeface="Century Gothic" panose="020B0502020202020204"/>
            </a:rPr>
            <a:t>καί</a:t>
          </a:r>
          <a:r>
            <a:rPr lang="el-GR" sz="1500" kern="1200">
              <a:latin typeface="Century Gothic" panose="020B0502020202020204"/>
            </a:rPr>
            <a:t> 2176/1998 καθώς </a:t>
          </a:r>
          <a:r>
            <a:rPr lang="el-GR" sz="1500" kern="1200" err="1">
              <a:latin typeface="Century Gothic" panose="020B0502020202020204"/>
            </a:rPr>
            <a:t>καί</a:t>
          </a:r>
          <a:r>
            <a:rPr lang="el-GR" sz="1500" kern="1200">
              <a:latin typeface="Century Gothic" panose="020B0502020202020204"/>
            </a:rPr>
            <a:t> ἡ γνωστή τελεσίδικος </a:t>
          </a:r>
          <a:r>
            <a:rPr lang="el-GR" sz="1500" kern="1200" err="1">
              <a:latin typeface="Century Gothic" panose="020B0502020202020204"/>
            </a:rPr>
            <a:t>ἀπόφαση</a:t>
          </a:r>
          <a:r>
            <a:rPr lang="el-GR" sz="1500" kern="1200">
              <a:latin typeface="Century Gothic" panose="020B0502020202020204"/>
            </a:rPr>
            <a:t> 115/2012 </a:t>
          </a:r>
          <a:r>
            <a:rPr lang="el-GR" sz="1500" kern="1200" err="1">
              <a:latin typeface="Century Gothic" panose="020B0502020202020204"/>
            </a:rPr>
            <a:t>τοῦ</a:t>
          </a:r>
          <a:r>
            <a:rPr lang="el-GR" sz="1500" kern="1200">
              <a:latin typeface="Century Gothic" panose="020B0502020202020204"/>
            </a:rPr>
            <a:t> </a:t>
          </a:r>
          <a:r>
            <a:rPr lang="el-GR" sz="1500" kern="1200" err="1">
              <a:latin typeface="Century Gothic" panose="020B0502020202020204"/>
            </a:rPr>
            <a:t>Διοικητικοῦ</a:t>
          </a:r>
          <a:r>
            <a:rPr lang="el-GR" sz="1500" kern="1200">
              <a:latin typeface="Century Gothic" panose="020B0502020202020204"/>
            </a:rPr>
            <a:t> </a:t>
          </a:r>
          <a:r>
            <a:rPr lang="el-GR" sz="1500" kern="1200" err="1">
              <a:latin typeface="Century Gothic" panose="020B0502020202020204"/>
            </a:rPr>
            <a:t>Ἐφετείου</a:t>
          </a:r>
          <a:r>
            <a:rPr lang="el-GR" sz="1500" kern="1200">
              <a:latin typeface="Century Gothic" panose="020B0502020202020204"/>
            </a:rPr>
            <a:t> Χανίων προβλέπουν </a:t>
          </a:r>
          <a:r>
            <a:rPr lang="el-GR" sz="1500" kern="1200" err="1">
              <a:latin typeface="Century Gothic" panose="020B0502020202020204"/>
            </a:rPr>
            <a:t>τό</a:t>
          </a:r>
          <a:r>
            <a:rPr lang="el-GR" sz="1500" kern="1200">
              <a:latin typeface="Century Gothic" panose="020B0502020202020204"/>
            </a:rPr>
            <a:t> μάθημα </a:t>
          </a:r>
          <a:r>
            <a:rPr lang="el-GR" sz="1500" b="1" kern="1200" err="1">
              <a:latin typeface="Century Gothic" panose="020B0502020202020204"/>
            </a:rPr>
            <a:t>τῶν</a:t>
          </a:r>
          <a:r>
            <a:rPr lang="el-GR" sz="1500" b="1" kern="1200">
              <a:latin typeface="Century Gothic" panose="020B0502020202020204"/>
            </a:rPr>
            <a:t> </a:t>
          </a:r>
          <a:r>
            <a:rPr lang="el-GR" sz="1500" b="1" kern="1200" err="1">
              <a:latin typeface="Century Gothic" panose="020B0502020202020204"/>
            </a:rPr>
            <a:t>Θρησκευτικῶν</a:t>
          </a:r>
          <a:r>
            <a:rPr lang="el-GR" sz="1500" b="1" kern="1200">
              <a:latin typeface="Century Gothic" panose="020B0502020202020204"/>
            </a:rPr>
            <a:t> </a:t>
          </a:r>
          <a:r>
            <a:rPr lang="el-GR" sz="1500" b="1" kern="1200" err="1">
              <a:latin typeface="Century Gothic" panose="020B0502020202020204"/>
            </a:rPr>
            <a:t>δέν</a:t>
          </a:r>
          <a:r>
            <a:rPr lang="el-GR" sz="1500" b="1" kern="1200">
              <a:latin typeface="Century Gothic" panose="020B0502020202020204"/>
            </a:rPr>
            <a:t> </a:t>
          </a:r>
          <a:r>
            <a:rPr lang="el-GR" sz="1500" b="1" kern="1200" err="1">
              <a:latin typeface="Century Gothic" panose="020B0502020202020204"/>
            </a:rPr>
            <a:t>εἶναι</a:t>
          </a:r>
          <a:r>
            <a:rPr lang="el-GR" sz="1500" b="1" kern="1200">
              <a:latin typeface="Century Gothic" panose="020B0502020202020204"/>
            </a:rPr>
            <a:t> προαιρετικό </a:t>
          </a:r>
          <a:r>
            <a:rPr lang="el-GR" sz="1500" b="1" kern="1200" err="1">
              <a:latin typeface="Century Gothic" panose="020B0502020202020204"/>
            </a:rPr>
            <a:t>ἀλλά</a:t>
          </a:r>
          <a:r>
            <a:rPr lang="el-GR" sz="1500" b="1" kern="1200">
              <a:latin typeface="Century Gothic" panose="020B0502020202020204"/>
            </a:rPr>
            <a:t> </a:t>
          </a:r>
          <a:r>
            <a:rPr lang="el-GR" sz="1500" b="1" kern="1200" err="1">
              <a:latin typeface="Century Gothic" panose="020B0502020202020204"/>
            </a:rPr>
            <a:t>ὑποχρεωτικό</a:t>
          </a:r>
          <a:r>
            <a:rPr lang="el-GR" sz="1500" b="1" kern="1200">
              <a:latin typeface="Century Gothic" panose="020B0502020202020204"/>
            </a:rPr>
            <a:t> </a:t>
          </a:r>
          <a:r>
            <a:rPr lang="el-GR" sz="1500" b="1" kern="1200" err="1">
              <a:latin typeface="Century Gothic" panose="020B0502020202020204"/>
            </a:rPr>
            <a:t>καί</a:t>
          </a:r>
          <a:r>
            <a:rPr lang="el-GR" sz="1500" b="1" kern="1200">
              <a:latin typeface="Century Gothic" panose="020B0502020202020204"/>
            </a:rPr>
            <a:t> </a:t>
          </a:r>
          <a:r>
            <a:rPr lang="el-GR" sz="1500" b="1" kern="1200" err="1">
              <a:latin typeface="Century Gothic" panose="020B0502020202020204"/>
            </a:rPr>
            <a:t>ἀσφαλῶς</a:t>
          </a:r>
          <a:r>
            <a:rPr lang="el-GR" sz="1500" b="1" kern="1200">
              <a:latin typeface="Century Gothic" panose="020B0502020202020204"/>
            </a:rPr>
            <a:t> </a:t>
          </a:r>
          <a:r>
            <a:rPr lang="el-GR" sz="1500" b="1" kern="1200" err="1">
              <a:latin typeface="Century Gothic" panose="020B0502020202020204"/>
            </a:rPr>
            <a:t>ὁμολογιακῆς</a:t>
          </a:r>
          <a:r>
            <a:rPr lang="el-GR" sz="1500" b="1" kern="1200">
              <a:latin typeface="Century Gothic" panose="020B0502020202020204"/>
            </a:rPr>
            <a:t> κατεύθυνσης διά τούς </a:t>
          </a:r>
          <a:r>
            <a:rPr lang="el-GR" sz="1500" b="1" kern="1200" err="1">
              <a:latin typeface="Century Gothic" panose="020B0502020202020204"/>
            </a:rPr>
            <a:t>Ὀρθοδόξους</a:t>
          </a:r>
          <a:r>
            <a:rPr lang="el-GR" sz="1500" b="1" kern="1200">
              <a:latin typeface="Century Gothic" panose="020B0502020202020204"/>
            </a:rPr>
            <a:t> </a:t>
          </a:r>
          <a:r>
            <a:rPr lang="el-GR" sz="1500" b="1" kern="1200" err="1">
              <a:latin typeface="Century Gothic" panose="020B0502020202020204"/>
            </a:rPr>
            <a:t>μαθητάς</a:t>
          </a:r>
          <a:r>
            <a:rPr lang="el-GR" sz="1500" b="1" kern="1200">
              <a:latin typeface="Century Gothic" panose="020B0502020202020204"/>
            </a:rPr>
            <a:t> διότι </a:t>
          </a:r>
          <a:r>
            <a:rPr lang="el-GR" sz="1500" b="1" kern="1200" err="1">
              <a:latin typeface="Century Gothic" panose="020B0502020202020204"/>
            </a:rPr>
            <a:t>τό</a:t>
          </a:r>
          <a:r>
            <a:rPr lang="el-GR" sz="1500" b="1" kern="1200">
              <a:latin typeface="Century Gothic" panose="020B0502020202020204"/>
            </a:rPr>
            <a:t> Σύνταγμα </a:t>
          </a:r>
          <a:r>
            <a:rPr lang="el-GR" sz="1500" b="1" kern="1200" err="1">
              <a:latin typeface="Century Gothic" panose="020B0502020202020204"/>
            </a:rPr>
            <a:t>ἐπιβάλλει</a:t>
          </a:r>
          <a:r>
            <a:rPr lang="el-GR" sz="1500" b="1" kern="1200">
              <a:latin typeface="Century Gothic" panose="020B0502020202020204"/>
            </a:rPr>
            <a:t> θετικά </a:t>
          </a:r>
          <a:r>
            <a:rPr lang="el-GR" sz="1500" b="1" kern="1200" err="1">
              <a:latin typeface="Century Gothic" panose="020B0502020202020204"/>
            </a:rPr>
            <a:t>τήν</a:t>
          </a:r>
          <a:r>
            <a:rPr lang="el-GR" sz="1500" b="1" kern="1200">
              <a:latin typeface="Century Gothic" panose="020B0502020202020204"/>
            </a:rPr>
            <a:t> </a:t>
          </a:r>
          <a:r>
            <a:rPr lang="el-GR" sz="1500" b="1" kern="1200" err="1">
              <a:latin typeface="Century Gothic" panose="020B0502020202020204"/>
            </a:rPr>
            <a:t>ἀνάπτυξη</a:t>
          </a:r>
          <a:r>
            <a:rPr lang="el-GR" sz="1500" b="1" kern="1200">
              <a:latin typeface="Century Gothic" panose="020B0502020202020204"/>
            </a:rPr>
            <a:t> </a:t>
          </a:r>
          <a:r>
            <a:rPr lang="el-GR" sz="1500" b="1" kern="1200" err="1">
              <a:latin typeface="Century Gothic" panose="020B0502020202020204"/>
            </a:rPr>
            <a:t>τῆς</a:t>
          </a:r>
          <a:r>
            <a:rPr lang="el-GR" sz="1500" b="1" kern="1200">
              <a:latin typeface="Century Gothic" panose="020B0502020202020204"/>
            </a:rPr>
            <a:t> </a:t>
          </a:r>
          <a:r>
            <a:rPr lang="el-GR" sz="1500" b="1" kern="1200" err="1">
              <a:latin typeface="Century Gothic" panose="020B0502020202020204"/>
            </a:rPr>
            <a:t>θρησκευτικῆς</a:t>
          </a:r>
          <a:r>
            <a:rPr lang="el-GR" sz="1500" b="1" kern="1200">
              <a:latin typeface="Century Gothic" panose="020B0502020202020204"/>
            </a:rPr>
            <a:t> συνειδήσεως </a:t>
          </a:r>
          <a:r>
            <a:rPr lang="el-GR" sz="1500" b="1" kern="1200" err="1">
              <a:latin typeface="Century Gothic" panose="020B0502020202020204"/>
            </a:rPr>
            <a:t>μέσῳ</a:t>
          </a:r>
          <a:r>
            <a:rPr lang="el-GR" sz="1500" b="1" kern="1200">
              <a:latin typeface="Century Gothic" panose="020B0502020202020204"/>
            </a:rPr>
            <a:t> </a:t>
          </a:r>
          <a:r>
            <a:rPr lang="el-GR" sz="1500" b="1" kern="1200" err="1">
              <a:latin typeface="Century Gothic" panose="020B0502020202020204"/>
            </a:rPr>
            <a:t>τοῦ</a:t>
          </a:r>
          <a:r>
            <a:rPr lang="el-GR" sz="1500" b="1" kern="1200">
              <a:latin typeface="Century Gothic" panose="020B0502020202020204"/>
            </a:rPr>
            <a:t> </a:t>
          </a:r>
          <a:r>
            <a:rPr lang="el-GR" sz="1500" b="1" kern="1200" err="1">
              <a:latin typeface="Century Gothic" panose="020B0502020202020204"/>
            </a:rPr>
            <a:t>ἐκπαιδευτικοῦ</a:t>
          </a:r>
          <a:r>
            <a:rPr lang="el-GR" sz="1500" b="1" kern="1200">
              <a:latin typeface="Century Gothic" panose="020B0502020202020204"/>
            </a:rPr>
            <a:t> συστήματος...... </a:t>
          </a:r>
          <a:endParaRPr lang="en-US" sz="1500" kern="1200"/>
        </a:p>
      </dsp:txBody>
      <dsp:txXfrm rot="5400000">
        <a:off x="3903" y="1310100"/>
        <a:ext cx="3754647" cy="3930302"/>
      </dsp:txXfrm>
    </dsp:sp>
    <dsp:sp modelId="{1A31D373-9CDD-4254-9CBD-8778DA24C310}">
      <dsp:nvSpPr>
        <dsp:cNvPr id="0" name=""/>
        <dsp:cNvSpPr/>
      </dsp:nvSpPr>
      <dsp:spPr>
        <a:xfrm rot="16200000">
          <a:off x="2642221" y="1397927"/>
          <a:ext cx="6550502" cy="3754647"/>
        </a:xfrm>
        <a:prstGeom prst="flowChartManualOperati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0" rIns="95374" bIns="0" numCol="1" spcCol="1270" anchor="ctr" anchorCtr="0">
          <a:noAutofit/>
        </a:bodyPr>
        <a:lstStyle/>
        <a:p>
          <a:pPr marL="0" lvl="0" indent="0" algn="ctr" defTabSz="666750" rtl="0">
            <a:lnSpc>
              <a:spcPct val="90000"/>
            </a:lnSpc>
            <a:spcBef>
              <a:spcPct val="0"/>
            </a:spcBef>
            <a:spcAft>
              <a:spcPct val="35000"/>
            </a:spcAft>
            <a:buNone/>
          </a:pPr>
          <a:r>
            <a:rPr lang="en-US" sz="1500" b="0" kern="1200">
              <a:latin typeface="Century Gothic" panose="020B0502020202020204"/>
            </a:rPr>
            <a:t>…...Ἄν ἀπό μικρή ἡλικία δέν ἀποκτήσουν σταθερά κριτήρια οἱ μαθηταί δέν θά ἀντιλαμβάνονται τό γνήσιο ἀπό τό νοθευμένο, τό ἀληθινό ἀπό τό κίβδηλο. </a:t>
          </a:r>
          <a:r>
            <a:rPr lang="en-US" sz="1500" b="1" kern="1200">
              <a:latin typeface="Century Gothic" panose="020B0502020202020204"/>
            </a:rPr>
            <a:t>Δέν θά διακρίνουν τήν Ὀρθοδοξία ἀπό τήν ἑτεροδοξία,</a:t>
          </a:r>
          <a:r>
            <a:rPr lang="en-US" sz="1500" b="0" kern="1200">
              <a:latin typeface="Century Gothic" panose="020B0502020202020204"/>
            </a:rPr>
            <a:t> </a:t>
          </a:r>
          <a:r>
            <a:rPr lang="en-US" sz="1500" b="1" kern="1200">
              <a:latin typeface="Century Gothic" panose="020B0502020202020204"/>
            </a:rPr>
            <a:t>θεωροῦντες ὡς δῆθεν Χριστιανισμό, τίς αἱρέσεις τοῦ Παπισμοῦ, τοῦ Μονοφυσιτισμοῦ, τοῦ Προτεσταντισμοῦ</a:t>
          </a:r>
          <a:r>
            <a:rPr lang="en-US" sz="1500" b="0" kern="1200">
              <a:latin typeface="Century Gothic" panose="020B0502020202020204"/>
            </a:rPr>
            <a:t> πού ἐνέχονται γιά τό κακούργημα τῆς στρεβλώσεως καί τῆς διαστροφῆς τοῦ Εὐαγγελίου τῆς Ἀληθείας, τῆς Εἰρήνης καί τῆς Ἀγάπης..» </a:t>
          </a:r>
          <a:r>
            <a:rPr lang="el-GR" sz="1500" b="1" kern="1200">
              <a:latin typeface="Century Gothic" panose="020B0502020202020204"/>
            </a:rPr>
            <a:t>(</a:t>
          </a:r>
          <a:r>
            <a:rPr lang="el-GR" sz="1500" b="0" kern="1200">
              <a:latin typeface="Century Gothic" panose="020B0502020202020204"/>
            </a:rPr>
            <a:t>Επιστολή Μητροπολίτη Σεραφείμ προς Υπουργό Παιδείας Φίλη- 9 Νοεμβρίου 2015</a:t>
          </a:r>
          <a:r>
            <a:rPr lang="el-GR" sz="1500" b="1" kern="1200">
              <a:latin typeface="Century Gothic" panose="020B0502020202020204"/>
            </a:rPr>
            <a:t>)</a:t>
          </a:r>
        </a:p>
      </dsp:txBody>
      <dsp:txXfrm rot="5400000">
        <a:off x="4040148" y="1310100"/>
        <a:ext cx="3754647" cy="39303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1D373-9CDD-4254-9CBD-8778DA24C310}">
      <dsp:nvSpPr>
        <dsp:cNvPr id="0" name=""/>
        <dsp:cNvSpPr/>
      </dsp:nvSpPr>
      <dsp:spPr>
        <a:xfrm rot="16200000">
          <a:off x="-1394024" y="1397927"/>
          <a:ext cx="6550502" cy="3754647"/>
        </a:xfrm>
        <a:prstGeom prst="flowChartManualOperati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6718" bIns="0" numCol="1" spcCol="1270" anchor="ctr" anchorCtr="0">
          <a:noAutofit/>
        </a:bodyPr>
        <a:lstStyle/>
        <a:p>
          <a:pPr marL="0" lvl="0" indent="0" algn="ctr" defTabSz="533400" rtl="0">
            <a:lnSpc>
              <a:spcPct val="90000"/>
            </a:lnSpc>
            <a:spcBef>
              <a:spcPct val="0"/>
            </a:spcBef>
            <a:spcAft>
              <a:spcPct val="35000"/>
            </a:spcAft>
            <a:buNone/>
          </a:pPr>
          <a:r>
            <a:rPr lang="en-US" sz="1200" b="0" kern="1200" err="1">
              <a:latin typeface="Century Gothic" panose="020B0502020202020204"/>
            </a:rPr>
            <a:t>Εὐνόητο</a:t>
          </a:r>
          <a:r>
            <a:rPr lang="en-US" sz="1200" kern="1200"/>
            <a:t> </a:t>
          </a:r>
          <a:r>
            <a:rPr lang="en-US" sz="1200" kern="1200" err="1"/>
            <a:t>τυγχάνει</a:t>
          </a:r>
          <a:r>
            <a:rPr lang="en-US" sz="1200" kern="1200"/>
            <a:t> </a:t>
          </a:r>
          <a:r>
            <a:rPr lang="en-US" sz="1200" kern="1200" err="1"/>
            <a:t>ὅτι</a:t>
          </a:r>
          <a:r>
            <a:rPr lang="en-US" sz="1200" kern="1200"/>
            <a:t> ἡ </a:t>
          </a:r>
          <a:r>
            <a:rPr lang="en-US" sz="1200" kern="1200" err="1"/>
            <a:t>ἐλ</a:t>
          </a:r>
          <a:r>
            <a:rPr lang="en-US" sz="1200" kern="1200"/>
            <a:t>α</a:t>
          </a:r>
          <a:r>
            <a:rPr lang="en-US" sz="1200" kern="1200" err="1"/>
            <a:t>χιστότητά</a:t>
          </a:r>
          <a:r>
            <a:rPr lang="en-US" sz="1200" kern="1200"/>
            <a:t> </a:t>
          </a:r>
          <a:r>
            <a:rPr lang="en-US" sz="1200" kern="1200" err="1"/>
            <a:t>μου</a:t>
          </a:r>
          <a:r>
            <a:rPr lang="en-US" sz="1200" kern="1200"/>
            <a:t> </a:t>
          </a:r>
          <a:r>
            <a:rPr lang="en-US" sz="1200" kern="1200" err="1"/>
            <a:t>θά</a:t>
          </a:r>
          <a:r>
            <a:rPr lang="en-US" sz="1200" kern="1200"/>
            <a:t> κα</a:t>
          </a:r>
          <a:r>
            <a:rPr lang="en-US" sz="1200" kern="1200" err="1"/>
            <a:t>λέσει</a:t>
          </a:r>
          <a:r>
            <a:rPr lang="en-US" sz="1200" kern="1200"/>
            <a:t> </a:t>
          </a:r>
          <a:r>
            <a:rPr lang="en-US" sz="1200" kern="1200" err="1"/>
            <a:t>τούς</a:t>
          </a:r>
          <a:r>
            <a:rPr lang="en-US" sz="1200" kern="1200"/>
            <a:t> </a:t>
          </a:r>
          <a:r>
            <a:rPr lang="en-US" sz="1200" kern="1200" err="1"/>
            <a:t>γονεῖς</a:t>
          </a:r>
          <a:r>
            <a:rPr lang="en-US" sz="1200" kern="1200"/>
            <a:t> καί </a:t>
          </a:r>
          <a:r>
            <a:rPr lang="en-US" sz="1200" kern="1200" err="1"/>
            <a:t>κηδεμόνες</a:t>
          </a:r>
          <a:r>
            <a:rPr lang="en-US" sz="1200" kern="1200"/>
            <a:t> </a:t>
          </a:r>
          <a:r>
            <a:rPr lang="en-US" sz="1200" kern="1200" err="1"/>
            <a:t>τῆς</a:t>
          </a:r>
          <a:r>
            <a:rPr lang="en-US" sz="1200" kern="1200"/>
            <a:t> </a:t>
          </a:r>
          <a:r>
            <a:rPr lang="en-US" sz="1200" kern="1200" err="1"/>
            <a:t>Μητρο</a:t>
          </a:r>
          <a:r>
            <a:rPr lang="en-US" sz="1200" kern="1200"/>
            <a:t>π</a:t>
          </a:r>
          <a:r>
            <a:rPr lang="en-US" sz="1200" kern="1200" err="1"/>
            <a:t>ολιτικῆς</a:t>
          </a:r>
          <a:r>
            <a:rPr lang="en-US" sz="1200" kern="1200"/>
            <a:t> </a:t>
          </a:r>
          <a:r>
            <a:rPr lang="en-US" sz="1200" kern="1200" err="1"/>
            <a:t>μου</a:t>
          </a:r>
          <a:r>
            <a:rPr lang="en-US" sz="1200" kern="1200"/>
            <a:t> </a:t>
          </a:r>
          <a:r>
            <a:rPr lang="en-US" sz="1200" kern="1200" err="1"/>
            <a:t>Περιφερεί</a:t>
          </a:r>
          <a:r>
            <a:rPr lang="en-US" sz="1200" kern="1200"/>
            <a:t>ας καί </a:t>
          </a:r>
          <a:r>
            <a:rPr lang="en-US" sz="1200" kern="1200" err="1"/>
            <a:t>θεωρῶ</a:t>
          </a:r>
          <a:r>
            <a:rPr lang="en-US" sz="1200" kern="1200"/>
            <a:t> καί π</a:t>
          </a:r>
          <a:r>
            <a:rPr lang="en-US" sz="1200" kern="1200" err="1"/>
            <a:t>ολλοί</a:t>
          </a:r>
          <a:r>
            <a:rPr lang="en-US" sz="1200" kern="1200"/>
            <a:t> </a:t>
          </a:r>
          <a:r>
            <a:rPr lang="en-US" sz="1200" kern="1200" err="1"/>
            <a:t>ἄλλοι</a:t>
          </a:r>
          <a:r>
            <a:rPr lang="en-US" sz="1200" kern="1200"/>
            <a:t> </a:t>
          </a:r>
          <a:r>
            <a:rPr lang="en-US" sz="1200" kern="1200" err="1"/>
            <a:t>συνε</a:t>
          </a:r>
          <a:r>
            <a:rPr lang="en-US" sz="1200" kern="1200"/>
            <a:t>π</a:t>
          </a:r>
          <a:r>
            <a:rPr lang="en-US" sz="1200" kern="1200" err="1"/>
            <a:t>ίσκο</a:t>
          </a:r>
          <a:r>
            <a:rPr lang="en-US" sz="1200" kern="1200"/>
            <a:t>π</a:t>
          </a:r>
          <a:r>
            <a:rPr lang="en-US" sz="1200" kern="1200" err="1"/>
            <a:t>οι</a:t>
          </a:r>
          <a:r>
            <a:rPr lang="en-US" sz="1200" kern="1200"/>
            <a:t> </a:t>
          </a:r>
          <a:r>
            <a:rPr lang="en-US" sz="1200" kern="1200" err="1"/>
            <a:t>ἐνώ</a:t>
          </a:r>
          <a:r>
            <a:rPr lang="en-US" sz="1200" kern="1200"/>
            <a:t>π</a:t>
          </a:r>
          <a:r>
            <a:rPr lang="en-US" sz="1200" kern="1200" err="1"/>
            <a:t>ιον</a:t>
          </a:r>
          <a:r>
            <a:rPr lang="en-US" sz="1200" kern="1200"/>
            <a:t> </a:t>
          </a:r>
          <a:r>
            <a:rPr lang="en-US" sz="1200" kern="1200" err="1"/>
            <a:t>μί</a:t>
          </a:r>
          <a:r>
            <a:rPr lang="en-US" sz="1200" kern="1200"/>
            <a:t>ας </a:t>
          </a:r>
          <a:r>
            <a:rPr lang="en-US" sz="1200" kern="1200" err="1"/>
            <a:t>τοι</a:t>
          </a:r>
          <a:r>
            <a:rPr lang="en-US" sz="1200" kern="1200"/>
            <a:t>α</a:t>
          </a:r>
          <a:r>
            <a:rPr lang="en-US" sz="1200" kern="1200" err="1"/>
            <a:t>ύτης</a:t>
          </a:r>
          <a:r>
            <a:rPr lang="en-US" sz="1200" kern="1200"/>
            <a:t> π</a:t>
          </a:r>
          <a:r>
            <a:rPr lang="en-US" sz="1200" kern="1200" err="1"/>
            <a:t>νευμ</a:t>
          </a:r>
          <a:r>
            <a:rPr lang="en-US" sz="1200" kern="1200"/>
            <a:t>α</a:t>
          </a:r>
          <a:r>
            <a:rPr lang="en-US" sz="1200" kern="1200" err="1"/>
            <a:t>τικῆς</a:t>
          </a:r>
          <a:r>
            <a:rPr lang="en-US" sz="1200" kern="1200"/>
            <a:t> λα</a:t>
          </a:r>
          <a:r>
            <a:rPr lang="en-US" sz="1200" kern="1200" err="1"/>
            <a:t>ίλ</a:t>
          </a:r>
          <a:r>
            <a:rPr lang="en-US" sz="1200" kern="1200"/>
            <a:t>απας καί </a:t>
          </a:r>
          <a:r>
            <a:rPr lang="en-US" sz="1200" kern="1200" err="1"/>
            <a:t>ἑνός</a:t>
          </a:r>
          <a:r>
            <a:rPr lang="en-US" sz="1200" kern="1200"/>
            <a:t> </a:t>
          </a:r>
          <a:r>
            <a:rPr lang="en-US" sz="1200" kern="1200" err="1"/>
            <a:t>τόσο</a:t>
          </a:r>
          <a:r>
            <a:rPr lang="en-US" sz="1200" kern="1200"/>
            <a:t> π</a:t>
          </a:r>
          <a:r>
            <a:rPr lang="en-US" sz="1200" kern="1200" err="1"/>
            <a:t>ροδήλου</a:t>
          </a:r>
          <a:r>
            <a:rPr lang="en-US" sz="1200" kern="1200"/>
            <a:t> </a:t>
          </a:r>
          <a:r>
            <a:rPr lang="en-US" sz="1200" kern="1200" err="1"/>
            <a:t>σχεδι</a:t>
          </a:r>
          <a:r>
            <a:rPr lang="en-US" sz="1200" kern="1200"/>
            <a:t>α</a:t>
          </a:r>
          <a:r>
            <a:rPr lang="en-US" sz="1200" kern="1200" err="1"/>
            <a:t>σμοῦ</a:t>
          </a:r>
          <a:r>
            <a:rPr lang="en-US" sz="1200" kern="1200"/>
            <a:t> </a:t>
          </a:r>
          <a:r>
            <a:rPr lang="en-US" sz="1200" kern="1200" err="1"/>
            <a:t>τοῦ</a:t>
          </a:r>
          <a:r>
            <a:rPr lang="en-US" sz="1200" kern="1200"/>
            <a:t> </a:t>
          </a:r>
          <a:r>
            <a:rPr lang="en-US" sz="1200" kern="1200" err="1"/>
            <a:t>ἀρχ</a:t>
          </a:r>
          <a:r>
            <a:rPr lang="en-US" sz="1200" kern="1200"/>
            <a:t>α</a:t>
          </a:r>
          <a:r>
            <a:rPr lang="en-US" sz="1200" kern="1200" err="1"/>
            <a:t>ίου</a:t>
          </a:r>
          <a:r>
            <a:rPr lang="en-US" sz="1200" kern="1200"/>
            <a:t> π</a:t>
          </a:r>
          <a:r>
            <a:rPr lang="en-US" sz="1200" kern="1200" err="1"/>
            <a:t>τερνιστοῦ</a:t>
          </a:r>
          <a:r>
            <a:rPr lang="en-US" sz="1200" kern="1200"/>
            <a:t> καί β</a:t>
          </a:r>
          <a:r>
            <a:rPr lang="en-US" sz="1200" kern="1200" err="1"/>
            <a:t>υθίου</a:t>
          </a:r>
          <a:r>
            <a:rPr lang="en-US" sz="1200" kern="1200"/>
            <a:t> </a:t>
          </a:r>
          <a:r>
            <a:rPr lang="en-US" sz="1200" kern="1200" err="1"/>
            <a:t>δράκοντος</a:t>
          </a:r>
          <a:r>
            <a:rPr lang="en-US" sz="1200" kern="1200"/>
            <a:t>, </a:t>
          </a:r>
          <a:r>
            <a:rPr lang="en-US" sz="1200" b="1" kern="1200" err="1"/>
            <a:t>νά</a:t>
          </a:r>
          <a:r>
            <a:rPr lang="en-US" sz="1200" b="1" kern="1200"/>
            <a:t> </a:t>
          </a:r>
          <a:r>
            <a:rPr lang="en-US" sz="1200" b="1" kern="1200" err="1"/>
            <a:t>δηλώσουν</a:t>
          </a:r>
          <a:r>
            <a:rPr lang="en-US" sz="1200" b="1" kern="1200"/>
            <a:t> </a:t>
          </a:r>
          <a:r>
            <a:rPr lang="en-US" sz="1200" b="1" kern="1200" err="1"/>
            <a:t>τήν</a:t>
          </a:r>
          <a:r>
            <a:rPr lang="en-US" sz="1200" b="1" kern="1200"/>
            <a:t> </a:t>
          </a:r>
          <a:r>
            <a:rPr lang="en-US" sz="1200" b="1" kern="1200" err="1"/>
            <a:t>ἀντίρρηση</a:t>
          </a:r>
          <a:r>
            <a:rPr lang="en-US" sz="1200" b="1" kern="1200"/>
            <a:t> </a:t>
          </a:r>
          <a:r>
            <a:rPr lang="en-US" sz="1200" b="1" kern="1200" err="1"/>
            <a:t>συνειδήσεώς</a:t>
          </a:r>
          <a:r>
            <a:rPr lang="en-US" sz="1200" b="1" kern="1200"/>
            <a:t> </a:t>
          </a:r>
          <a:r>
            <a:rPr lang="en-US" sz="1200" b="1" kern="1200" err="1"/>
            <a:t>των</a:t>
          </a:r>
          <a:r>
            <a:rPr lang="en-US" sz="1200" b="1" kern="1200"/>
            <a:t> καί </a:t>
          </a:r>
          <a:r>
            <a:rPr lang="en-US" sz="1200" b="1" kern="1200" err="1"/>
            <a:t>νά</a:t>
          </a:r>
          <a:r>
            <a:rPr lang="en-US" sz="1200" b="1" kern="1200"/>
            <a:t> ἐπ</a:t>
          </a:r>
          <a:r>
            <a:rPr lang="en-US" sz="1200" b="1" kern="1200" err="1"/>
            <a:t>ιτύχουν</a:t>
          </a:r>
          <a:r>
            <a:rPr lang="en-US" sz="1200" b="1" kern="1200"/>
            <a:t> </a:t>
          </a:r>
          <a:r>
            <a:rPr lang="en-US" sz="1200" b="1" kern="1200" err="1"/>
            <a:t>τήν</a:t>
          </a:r>
          <a:r>
            <a:rPr lang="en-US" sz="1200" b="1" kern="1200"/>
            <a:t> ἀπα</a:t>
          </a:r>
          <a:r>
            <a:rPr lang="en-US" sz="1200" b="1" kern="1200" err="1"/>
            <a:t>λλ</a:t>
          </a:r>
          <a:r>
            <a:rPr lang="en-US" sz="1200" b="1" kern="1200"/>
            <a:t>α</a:t>
          </a:r>
          <a:r>
            <a:rPr lang="en-US" sz="1200" b="1" kern="1200" err="1"/>
            <a:t>γή</a:t>
          </a:r>
          <a:r>
            <a:rPr lang="en-US" sz="1200" b="1" kern="1200"/>
            <a:t> ἀπό </a:t>
          </a:r>
          <a:r>
            <a:rPr lang="en-US" sz="1200" b="1" kern="1200" err="1"/>
            <a:t>τό</a:t>
          </a:r>
          <a:r>
            <a:rPr lang="en-US" sz="1200" b="1" kern="1200"/>
            <a:t> </a:t>
          </a:r>
          <a:r>
            <a:rPr lang="en-US" sz="1200" b="1" kern="1200" err="1"/>
            <a:t>ἐν</a:t>
          </a:r>
          <a:r>
            <a:rPr lang="en-US" sz="1200" b="1" kern="1200"/>
            <a:t> </a:t>
          </a:r>
          <a:r>
            <a:rPr lang="en-US" sz="1200" b="1" kern="1200" err="1"/>
            <a:t>λόγῳ</a:t>
          </a:r>
          <a:r>
            <a:rPr lang="en-US" sz="1200" b="1" kern="1200"/>
            <a:t> </a:t>
          </a:r>
          <a:r>
            <a:rPr lang="en-US" sz="1200" b="1" kern="1200" err="1"/>
            <a:t>μάθημ</a:t>
          </a:r>
          <a:r>
            <a:rPr lang="en-US" sz="1200" b="1" kern="1200"/>
            <a:t>α </a:t>
          </a:r>
          <a:r>
            <a:rPr lang="en-US" sz="1200" b="1" kern="1200" err="1"/>
            <a:t>τῶν</a:t>
          </a:r>
          <a:r>
            <a:rPr lang="en-US" sz="1200" b="1" kern="1200"/>
            <a:t> </a:t>
          </a:r>
          <a:r>
            <a:rPr lang="en-US" sz="1200" b="1" kern="1200" err="1"/>
            <a:t>Θρησκευτικῶν</a:t>
          </a:r>
          <a:r>
            <a:rPr lang="en-US" sz="1200" b="1" kern="1200"/>
            <a:t> </a:t>
          </a:r>
          <a:r>
            <a:rPr lang="en-US" sz="1200" b="1" kern="1200" err="1"/>
            <a:t>τῶν</a:t>
          </a:r>
          <a:r>
            <a:rPr lang="en-US" sz="1200" b="1" kern="1200"/>
            <a:t> </a:t>
          </a:r>
          <a:r>
            <a:rPr lang="en-US" sz="1200" b="1" kern="1200" err="1"/>
            <a:t>τέκνων</a:t>
          </a:r>
          <a:r>
            <a:rPr lang="en-US" sz="1200" b="1" kern="1200"/>
            <a:t> </a:t>
          </a:r>
          <a:r>
            <a:rPr lang="en-US" sz="1200" b="1" kern="1200" err="1"/>
            <a:t>τους</a:t>
          </a:r>
          <a:r>
            <a:rPr lang="en-US" sz="1200" b="1" kern="1200"/>
            <a:t>, </a:t>
          </a:r>
          <a:r>
            <a:rPr lang="en-US" sz="1200" b="1" kern="1200" err="1"/>
            <a:t>συμφώνως</a:t>
          </a:r>
          <a:r>
            <a:rPr lang="en-US" sz="1200" b="1" kern="1200"/>
            <a:t> </a:t>
          </a:r>
          <a:r>
            <a:rPr lang="en-US" sz="1200" b="1" kern="1200" err="1"/>
            <a:t>μέ</a:t>
          </a:r>
          <a:r>
            <a:rPr lang="en-US" sz="1200" b="1" kern="1200"/>
            <a:t> </a:t>
          </a:r>
          <a:r>
            <a:rPr lang="en-US" sz="1200" b="1" kern="1200" err="1"/>
            <a:t>τίς</a:t>
          </a:r>
          <a:r>
            <a:rPr lang="en-US" sz="1200" b="1" kern="1200"/>
            <a:t> κα</a:t>
          </a:r>
          <a:r>
            <a:rPr lang="en-US" sz="1200" b="1" kern="1200" err="1"/>
            <a:t>τευθυντήριες</a:t>
          </a:r>
          <a:r>
            <a:rPr lang="en-US" sz="1200" b="1" kern="1200"/>
            <a:t> </a:t>
          </a:r>
          <a:r>
            <a:rPr lang="en-US" sz="1200" b="1" kern="1200" err="1"/>
            <a:t>ἀρχές</a:t>
          </a:r>
          <a:r>
            <a:rPr lang="en-US" sz="1200" b="1" kern="1200"/>
            <a:t> </a:t>
          </a:r>
          <a:r>
            <a:rPr lang="en-US" sz="1200" b="1" kern="1200" err="1"/>
            <a:t>τοῦ</a:t>
          </a:r>
          <a:r>
            <a:rPr lang="en-US" sz="1200" b="1" kern="1200"/>
            <a:t> Toledo </a:t>
          </a:r>
          <a:r>
            <a:rPr lang="en-US" sz="1200" b="1" kern="1200" err="1"/>
            <a:t>τοῦ</a:t>
          </a:r>
          <a:r>
            <a:rPr lang="en-US" sz="1200" b="1" kern="1200"/>
            <a:t> ΟΑΣΕ</a:t>
          </a:r>
          <a:r>
            <a:rPr lang="en-US" sz="1200" kern="1200"/>
            <a:t> (Toledo Guiding Principles, </a:t>
          </a:r>
          <a:r>
            <a:rPr lang="en-US" sz="1200" kern="1200" err="1"/>
            <a:t>o.c.</a:t>
          </a:r>
          <a:r>
            <a:rPr lang="en-US" sz="1200" kern="1200"/>
            <a:t> www.osce.org/odihr/29154, p.70-73) </a:t>
          </a:r>
          <a:r>
            <a:rPr lang="en-US" sz="1200" b="1" kern="1200"/>
            <a:t>καί </a:t>
          </a:r>
          <a:r>
            <a:rPr lang="en-US" sz="1200" b="1" kern="1200" err="1"/>
            <a:t>τίς</a:t>
          </a:r>
          <a:r>
            <a:rPr lang="en-US" sz="1200" b="1" kern="1200"/>
            <a:t> </a:t>
          </a:r>
          <a:r>
            <a:rPr lang="en-US" sz="1200" b="1" kern="1200" err="1"/>
            <a:t>συντ</a:t>
          </a:r>
          <a:r>
            <a:rPr lang="en-US" sz="1200" b="1" kern="1200"/>
            <a:t>α</a:t>
          </a:r>
          <a:r>
            <a:rPr lang="en-US" sz="1200" b="1" kern="1200" err="1"/>
            <a:t>γμ</a:t>
          </a:r>
          <a:r>
            <a:rPr lang="en-US" sz="1200" b="1" kern="1200"/>
            <a:t>α</a:t>
          </a:r>
          <a:r>
            <a:rPr lang="en-US" sz="1200" b="1" kern="1200" err="1"/>
            <a:t>τικές</a:t>
          </a:r>
          <a:r>
            <a:rPr lang="en-US" sz="1200" b="1" kern="1200"/>
            <a:t> π</a:t>
          </a:r>
          <a:r>
            <a:rPr lang="en-US" sz="1200" b="1" kern="1200" err="1"/>
            <a:t>ρο</a:t>
          </a:r>
          <a:r>
            <a:rPr lang="en-US" sz="1200" b="1" kern="1200"/>
            <a:t>β</a:t>
          </a:r>
          <a:r>
            <a:rPr lang="en-US" sz="1200" b="1" kern="1200" err="1"/>
            <a:t>λέψεις</a:t>
          </a:r>
          <a:r>
            <a:rPr lang="en-US" sz="1200" b="1" kern="1200"/>
            <a:t> </a:t>
          </a:r>
          <a:r>
            <a:rPr lang="en-US" sz="1200" b="1" kern="1200" err="1"/>
            <a:t>τῆς</a:t>
          </a:r>
          <a:r>
            <a:rPr lang="en-US" sz="1200" b="1" kern="1200"/>
            <a:t> </a:t>
          </a:r>
          <a:r>
            <a:rPr lang="en-US" sz="1200" b="1" kern="1200" err="1"/>
            <a:t>ἐλευθερί</a:t>
          </a:r>
          <a:r>
            <a:rPr lang="en-US" sz="1200" b="1" kern="1200"/>
            <a:t>ας </a:t>
          </a:r>
          <a:r>
            <a:rPr lang="en-US" sz="1200" b="1" kern="1200" err="1"/>
            <a:t>τῆς</a:t>
          </a:r>
          <a:r>
            <a:rPr lang="en-US" sz="1200" b="1" kern="1200"/>
            <a:t> </a:t>
          </a:r>
          <a:r>
            <a:rPr lang="en-US" sz="1200" b="1" kern="1200" err="1"/>
            <a:t>θρησκευτικῆς</a:t>
          </a:r>
          <a:r>
            <a:rPr lang="en-US" sz="1200" b="1" kern="1200"/>
            <a:t> </a:t>
          </a:r>
          <a:r>
            <a:rPr lang="en-US" sz="1200" b="1" kern="1200" err="1"/>
            <a:t>συνειδήσεως</a:t>
          </a:r>
          <a:r>
            <a:rPr lang="en-US" sz="1200" b="1" kern="1200"/>
            <a:t> </a:t>
          </a:r>
          <a:r>
            <a:rPr lang="en-US" sz="1200" b="1" kern="1200" err="1"/>
            <a:t>τοῦ</a:t>
          </a:r>
          <a:r>
            <a:rPr lang="en-US" sz="1200" b="1" kern="1200"/>
            <a:t> </a:t>
          </a:r>
          <a:r>
            <a:rPr lang="en-US" sz="1200" b="1" kern="1200" err="1"/>
            <a:t>ἄρθρου</a:t>
          </a:r>
          <a:r>
            <a:rPr lang="en-US" sz="1200" b="1" kern="1200"/>
            <a:t> 13.</a:t>
          </a:r>
          <a:endParaRPr lang="el-GR" sz="1200" b="0" kern="1200"/>
        </a:p>
      </dsp:txBody>
      <dsp:txXfrm rot="5400000">
        <a:off x="3903" y="1310100"/>
        <a:ext cx="3754647" cy="3930302"/>
      </dsp:txXfrm>
    </dsp:sp>
    <dsp:sp modelId="{F400D0A8-08EA-4373-BA48-EE03D6CD22A9}">
      <dsp:nvSpPr>
        <dsp:cNvPr id="0" name=""/>
        <dsp:cNvSpPr/>
      </dsp:nvSpPr>
      <dsp:spPr>
        <a:xfrm rot="16200000">
          <a:off x="2642221" y="1397927"/>
          <a:ext cx="6550502" cy="3754647"/>
        </a:xfrm>
        <a:prstGeom prst="flowChartManualOperati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6718" bIns="0" numCol="1" spcCol="1270" anchor="ctr" anchorCtr="0">
          <a:noAutofit/>
        </a:bodyPr>
        <a:lstStyle/>
        <a:p>
          <a:pPr marL="0" lvl="0" indent="0" algn="ctr" defTabSz="533400" rtl="0">
            <a:lnSpc>
              <a:spcPct val="90000"/>
            </a:lnSpc>
            <a:spcBef>
              <a:spcPct val="0"/>
            </a:spcBef>
            <a:spcAft>
              <a:spcPct val="35000"/>
            </a:spcAft>
            <a:buNone/>
          </a:pPr>
          <a:r>
            <a:rPr lang="en-US" sz="1200" b="0" kern="1200"/>
            <a:t>«</a:t>
          </a:r>
          <a:r>
            <a:rPr lang="en-US" sz="1200" b="0" kern="1200" err="1"/>
            <a:t>Τό</a:t>
          </a:r>
          <a:r>
            <a:rPr lang="en-US" sz="1200" b="0" kern="1200"/>
            <a:t> π</a:t>
          </a:r>
          <a:r>
            <a:rPr lang="en-US" sz="1200" b="0" kern="1200" err="1"/>
            <a:t>ροτεινόμενο</a:t>
          </a:r>
          <a:r>
            <a:rPr lang="en-US" sz="1200" b="0" kern="1200"/>
            <a:t> καί </a:t>
          </a:r>
          <a:r>
            <a:rPr lang="en-US" sz="1200" b="0" kern="1200" err="1"/>
            <a:t>ἤδη</a:t>
          </a:r>
          <a:r>
            <a:rPr lang="en-US" sz="1200" b="0" kern="1200"/>
            <a:t> π</a:t>
          </a:r>
          <a:r>
            <a:rPr lang="en-US" sz="1200" b="0" kern="1200" err="1"/>
            <a:t>ιλοτικά</a:t>
          </a:r>
          <a:r>
            <a:rPr lang="en-US" sz="1200" b="0" kern="1200"/>
            <a:t> </a:t>
          </a:r>
          <a:r>
            <a:rPr lang="en-US" sz="1200" b="0" kern="1200" err="1"/>
            <a:t>ἐφ</a:t>
          </a:r>
          <a:r>
            <a:rPr lang="en-US" sz="1200" b="0" kern="1200"/>
            <a:t>α</a:t>
          </a:r>
          <a:r>
            <a:rPr lang="en-US" sz="1200" b="0" kern="1200" err="1"/>
            <a:t>ρμοζόμενο</a:t>
          </a:r>
          <a:r>
            <a:rPr lang="en-US" sz="1200" b="0" kern="1200"/>
            <a:t> </a:t>
          </a:r>
          <a:r>
            <a:rPr lang="en-US" sz="1200" b="0" kern="1200" err="1"/>
            <a:t>μάθημ</a:t>
          </a:r>
          <a:r>
            <a:rPr lang="en-US" sz="1200" b="0" kern="1200"/>
            <a:t>α </a:t>
          </a:r>
          <a:r>
            <a:rPr lang="en-US" sz="1200" b="0" kern="1200" err="1"/>
            <a:t>τῆς</a:t>
          </a:r>
          <a:r>
            <a:rPr lang="en-US" sz="1200" b="0" kern="1200"/>
            <a:t> </a:t>
          </a:r>
          <a:r>
            <a:rPr lang="en-US" sz="1200" b="0" kern="1200" err="1"/>
            <a:t>μετ</a:t>
          </a:r>
          <a:r>
            <a:rPr lang="en-US" sz="1200" b="0" kern="1200"/>
            <a:t>α</a:t>
          </a:r>
          <a:r>
            <a:rPr lang="en-US" sz="1200" b="0" kern="1200" err="1"/>
            <a:t>μοντέρν</a:t>
          </a:r>
          <a:r>
            <a:rPr lang="en-US" sz="1200" b="0" kern="1200"/>
            <a:t>ας ἤ </a:t>
          </a:r>
          <a:r>
            <a:rPr lang="en-US" sz="1200" b="0" kern="1200" err="1"/>
            <a:t>δι</a:t>
          </a:r>
          <a:r>
            <a:rPr lang="en-US" sz="1200" b="0" kern="1200"/>
            <a:t>α</a:t>
          </a:r>
          <a:r>
            <a:rPr lang="en-US" sz="1200" b="0" kern="1200" err="1"/>
            <a:t>θρησκευτικῆς</a:t>
          </a:r>
          <a:r>
            <a:rPr lang="en-US" sz="1200" b="0" kern="1200"/>
            <a:t> π</a:t>
          </a:r>
          <a:r>
            <a:rPr lang="en-US" sz="1200" b="0" kern="1200" err="1"/>
            <a:t>νευμ</a:t>
          </a:r>
          <a:r>
            <a:rPr lang="en-US" sz="1200" b="0" kern="1200"/>
            <a:t>α</a:t>
          </a:r>
          <a:r>
            <a:rPr lang="en-US" sz="1200" b="0" kern="1200" err="1"/>
            <a:t>τικότητ</a:t>
          </a:r>
          <a:r>
            <a:rPr lang="en-US" sz="1200" b="0" kern="1200"/>
            <a:t>ας </a:t>
          </a:r>
          <a:r>
            <a:rPr lang="en-US" sz="1200" b="0" kern="1200" err="1"/>
            <a:t>δέν</a:t>
          </a:r>
          <a:r>
            <a:rPr lang="en-US" sz="1200" b="0" kern="1200"/>
            <a:t> </a:t>
          </a:r>
          <a:r>
            <a:rPr lang="en-US" sz="1200" b="0" kern="1200" err="1"/>
            <a:t>εἶν</a:t>
          </a:r>
          <a:r>
            <a:rPr lang="en-US" sz="1200" b="0" kern="1200"/>
            <a:t>αι </a:t>
          </a:r>
          <a:r>
            <a:rPr lang="en-US" sz="1200" b="0" kern="1200" err="1"/>
            <a:t>μάθημ</a:t>
          </a:r>
          <a:r>
            <a:rPr lang="en-US" sz="1200" b="0" kern="1200"/>
            <a:t>α </a:t>
          </a:r>
          <a:r>
            <a:rPr lang="en-US" sz="1200" b="0" kern="1200" err="1"/>
            <a:t>οὐδέτερο</a:t>
          </a:r>
          <a:r>
            <a:rPr lang="en-US" sz="1200" b="0" kern="1200"/>
            <a:t> </a:t>
          </a:r>
          <a:r>
            <a:rPr lang="en-US" sz="1200" b="0" kern="1200" err="1"/>
            <a:t>ἀντικειμενικό</a:t>
          </a:r>
          <a:r>
            <a:rPr lang="en-US" sz="1200" b="0" kern="1200"/>
            <a:t>, </a:t>
          </a:r>
          <a:r>
            <a:rPr lang="en-US" sz="1200" b="0" kern="1200" err="1"/>
            <a:t>κριτικό</a:t>
          </a:r>
          <a:r>
            <a:rPr lang="en-US" sz="1200" b="0" kern="1200"/>
            <a:t> καί π</a:t>
          </a:r>
          <a:r>
            <a:rPr lang="en-US" sz="1200" b="0" kern="1200" err="1"/>
            <a:t>λουρ</a:t>
          </a:r>
          <a:r>
            <a:rPr lang="en-US" sz="1200" b="0" kern="1200"/>
            <a:t>α</a:t>
          </a:r>
          <a:r>
            <a:rPr lang="en-US" sz="1200" b="0" kern="1200" err="1"/>
            <a:t>λιστικό</a:t>
          </a:r>
          <a:r>
            <a:rPr lang="en-US" sz="1200" b="0" kern="1200"/>
            <a:t> </a:t>
          </a:r>
          <a:r>
            <a:rPr lang="en-US" sz="1200" b="0" kern="1200" err="1"/>
            <a:t>ἀλλά</a:t>
          </a:r>
          <a:r>
            <a:rPr lang="en-US" sz="1200" b="0" kern="1200"/>
            <a:t> (a </a:t>
          </a:r>
          <a:r>
            <a:rPr lang="en-US" sz="1200" b="0" kern="1200" err="1"/>
            <a:t>contrario</a:t>
          </a:r>
          <a:r>
            <a:rPr lang="en-US" sz="1200" b="0" kern="1200"/>
            <a:t>) κα</a:t>
          </a:r>
          <a:r>
            <a:rPr lang="en-US" sz="1200" b="0" kern="1200" err="1"/>
            <a:t>τηχητικό</a:t>
          </a:r>
          <a:r>
            <a:rPr lang="en-US" sz="1200" b="0" kern="1200"/>
            <a:t> </a:t>
          </a:r>
          <a:r>
            <a:rPr lang="en-US" sz="1200" b="0" kern="1200" err="1"/>
            <a:t>διότι</a:t>
          </a:r>
          <a:r>
            <a:rPr lang="en-US" sz="1200" b="0" kern="1200"/>
            <a:t> καί </a:t>
          </a:r>
          <a:r>
            <a:rPr lang="en-US" sz="1200" b="0" kern="1200" err="1"/>
            <a:t>οἱ</a:t>
          </a:r>
          <a:r>
            <a:rPr lang="en-US" sz="1200" b="0" kern="1200"/>
            <a:t> </a:t>
          </a:r>
          <a:r>
            <a:rPr lang="en-US" sz="1200" b="0" kern="1200" err="1"/>
            <a:t>τρεῖς</a:t>
          </a:r>
          <a:r>
            <a:rPr lang="en-US" sz="1200" b="0" kern="1200"/>
            <a:t> μα</a:t>
          </a:r>
          <a:r>
            <a:rPr lang="en-US" sz="1200" b="0" kern="1200" err="1"/>
            <a:t>θησι</a:t>
          </a:r>
          <a:r>
            <a:rPr lang="en-US" sz="1200" b="0" kern="1200"/>
            <a:t>α</a:t>
          </a:r>
          <a:r>
            <a:rPr lang="en-US" sz="1200" b="0" kern="1200" err="1"/>
            <a:t>κές</a:t>
          </a:r>
          <a:r>
            <a:rPr lang="en-US" sz="1200" b="0" kern="1200"/>
            <a:t> π</a:t>
          </a:r>
          <a:r>
            <a:rPr lang="en-US" sz="1200" b="0" kern="1200" err="1"/>
            <a:t>ροσεγγίσεις</a:t>
          </a:r>
          <a:r>
            <a:rPr lang="en-US" sz="1200" b="0" kern="1200"/>
            <a:t> π</a:t>
          </a:r>
          <a:r>
            <a:rPr lang="en-US" sz="1200" b="0" kern="1200" err="1"/>
            <a:t>ού</a:t>
          </a:r>
          <a:r>
            <a:rPr lang="en-US" sz="1200" b="0" kern="1200"/>
            <a:t> </a:t>
          </a:r>
          <a:r>
            <a:rPr lang="en-US" sz="1200" b="0" kern="1200" err="1"/>
            <a:t>χρησιμο</a:t>
          </a:r>
          <a:r>
            <a:rPr lang="en-US" sz="1200" b="0" kern="1200"/>
            <a:t>π</a:t>
          </a:r>
          <a:r>
            <a:rPr lang="en-US" sz="1200" b="0" kern="1200" err="1"/>
            <a:t>οιοῦντ</a:t>
          </a:r>
          <a:r>
            <a:rPr lang="en-US" sz="1200" b="0" kern="1200"/>
            <a:t>αι </a:t>
          </a:r>
          <a:r>
            <a:rPr lang="en-US" sz="1200" b="0" kern="1200" err="1"/>
            <a:t>δηλ</a:t>
          </a:r>
          <a:r>
            <a:rPr lang="en-US" sz="1200" b="0" kern="1200"/>
            <a:t>. ἡ φα</a:t>
          </a:r>
          <a:r>
            <a:rPr lang="en-US" sz="1200" b="0" kern="1200" err="1"/>
            <a:t>ινομενολογική</a:t>
          </a:r>
          <a:r>
            <a:rPr lang="en-US" sz="1200" b="0" kern="1200"/>
            <a:t>, ἡ </a:t>
          </a:r>
          <a:r>
            <a:rPr lang="en-US" sz="1200" b="0" kern="1200" err="1"/>
            <a:t>ἑρμηνευτική</a:t>
          </a:r>
          <a:r>
            <a:rPr lang="en-US" sz="1200" b="0" kern="1200"/>
            <a:t>, ἡ </a:t>
          </a:r>
          <a:r>
            <a:rPr lang="en-US" sz="1200" b="0" kern="1200" err="1"/>
            <a:t>δι</a:t>
          </a:r>
          <a:r>
            <a:rPr lang="en-US" sz="1200" b="0" kern="1200"/>
            <a:t>α</a:t>
          </a:r>
          <a:r>
            <a:rPr lang="en-US" sz="1200" b="0" kern="1200" err="1"/>
            <a:t>θρησκευτική</a:t>
          </a:r>
          <a:r>
            <a:rPr lang="en-US" sz="1200" b="0" kern="1200"/>
            <a:t> καί ἡ </a:t>
          </a:r>
          <a:r>
            <a:rPr lang="en-US" sz="1200" b="0" kern="1200" err="1"/>
            <a:t>δι</a:t>
          </a:r>
          <a:r>
            <a:rPr lang="en-US" sz="1200" b="0" kern="1200"/>
            <a:t>α</a:t>
          </a:r>
          <a:r>
            <a:rPr lang="en-US" sz="1200" b="0" kern="1200" err="1"/>
            <a:t>λογική</a:t>
          </a:r>
          <a:r>
            <a:rPr lang="en-US" sz="1200" b="0" kern="1200"/>
            <a:t> </a:t>
          </a:r>
          <a:r>
            <a:rPr lang="en-US" sz="1200" b="0" kern="1200" err="1"/>
            <a:t>δέν</a:t>
          </a:r>
          <a:r>
            <a:rPr lang="en-US" sz="1200" b="0" kern="1200"/>
            <a:t> ἀπ</a:t>
          </a:r>
          <a:r>
            <a:rPr lang="en-US" sz="1200" b="0" kern="1200" err="1"/>
            <a:t>οσκο</a:t>
          </a:r>
          <a:r>
            <a:rPr lang="en-US" sz="1200" b="0" kern="1200"/>
            <a:t>π</a:t>
          </a:r>
          <a:r>
            <a:rPr lang="en-US" sz="1200" b="0" kern="1200" err="1"/>
            <a:t>οῦν</a:t>
          </a:r>
          <a:r>
            <a:rPr lang="en-US" sz="1200" b="0" kern="1200"/>
            <a:t> </a:t>
          </a:r>
          <a:r>
            <a:rPr lang="en-US" sz="1200" b="0" kern="1200" err="1"/>
            <a:t>στήν</a:t>
          </a:r>
          <a:r>
            <a:rPr lang="en-US" sz="1200" b="0" kern="1200"/>
            <a:t> πα</a:t>
          </a:r>
          <a:r>
            <a:rPr lang="en-US" sz="1200" b="0" kern="1200" err="1"/>
            <a:t>ροχή</a:t>
          </a:r>
          <a:r>
            <a:rPr lang="en-US" sz="1200" b="0" kern="1200"/>
            <a:t> </a:t>
          </a:r>
          <a:r>
            <a:rPr lang="en-US" sz="1200" b="0" kern="1200" err="1"/>
            <a:t>γνώσης</a:t>
          </a:r>
          <a:r>
            <a:rPr lang="en-US" sz="1200" b="0" kern="1200"/>
            <a:t> </a:t>
          </a:r>
          <a:r>
            <a:rPr lang="en-US" sz="1200" b="0" kern="1200" err="1"/>
            <a:t>γιά</a:t>
          </a:r>
          <a:r>
            <a:rPr lang="en-US" sz="1200" b="0" kern="1200"/>
            <a:t> </a:t>
          </a:r>
          <a:r>
            <a:rPr lang="en-US" sz="1200" b="0" kern="1200" err="1"/>
            <a:t>τίς</a:t>
          </a:r>
          <a:r>
            <a:rPr lang="en-US" sz="1200" b="0" kern="1200"/>
            <a:t> </a:t>
          </a:r>
          <a:r>
            <a:rPr lang="en-US" sz="1200" b="0" kern="1200" err="1"/>
            <a:t>θρησκεῖες</a:t>
          </a:r>
          <a:r>
            <a:rPr lang="en-US" sz="1200" b="0" kern="1200"/>
            <a:t> </a:t>
          </a:r>
          <a:r>
            <a:rPr lang="en-US" sz="1200" b="0" kern="1200" err="1"/>
            <a:t>ἀλλά</a:t>
          </a:r>
          <a:r>
            <a:rPr lang="en-US" sz="1200" b="0" kern="1200"/>
            <a:t> </a:t>
          </a:r>
          <a:r>
            <a:rPr lang="en-US" sz="1200" b="0" kern="1200" err="1"/>
            <a:t>στήν</a:t>
          </a:r>
          <a:r>
            <a:rPr lang="en-US" sz="1200" b="0" kern="1200"/>
            <a:t> </a:t>
          </a:r>
          <a:r>
            <a:rPr lang="en-US" sz="1200" b="0" kern="1200" err="1"/>
            <a:t>λεγομένη</a:t>
          </a:r>
          <a:r>
            <a:rPr lang="en-US" sz="1200" b="0" kern="1200"/>
            <a:t> «κατα</a:t>
          </a:r>
          <a:r>
            <a:rPr lang="en-US" sz="1200" b="0" kern="1200" err="1"/>
            <a:t>νόηση</a:t>
          </a:r>
          <a:r>
            <a:rPr lang="en-US" sz="1200" b="0" kern="1200"/>
            <a:t>», </a:t>
          </a:r>
          <a:r>
            <a:rPr lang="en-US" sz="1200" b="0" kern="1200" err="1"/>
            <a:t>δηλ</a:t>
          </a:r>
          <a:r>
            <a:rPr lang="en-US" sz="1200" b="0" kern="1200"/>
            <a:t>. </a:t>
          </a:r>
          <a:r>
            <a:rPr lang="en-US" sz="1200" b="0" kern="1200" err="1"/>
            <a:t>στήν</a:t>
          </a:r>
          <a:r>
            <a:rPr lang="en-US" sz="1200" b="0" kern="1200"/>
            <a:t> </a:t>
          </a:r>
          <a:r>
            <a:rPr lang="en-US" sz="1200" b="0" kern="1200" err="1"/>
            <a:t>δι</a:t>
          </a:r>
          <a:r>
            <a:rPr lang="en-US" sz="1200" b="0" kern="1200"/>
            <a:t>α</a:t>
          </a:r>
          <a:r>
            <a:rPr lang="en-US" sz="1200" b="0" kern="1200" err="1"/>
            <a:t>μόρφωση</a:t>
          </a:r>
          <a:r>
            <a:rPr lang="en-US" sz="1200" b="0" kern="1200"/>
            <a:t> </a:t>
          </a:r>
          <a:r>
            <a:rPr lang="en-US" sz="1200" b="0" kern="1200" err="1"/>
            <a:t>ἀτομικῶν</a:t>
          </a:r>
          <a:r>
            <a:rPr lang="en-US" sz="1200" b="0" kern="1200"/>
            <a:t> </a:t>
          </a:r>
          <a:r>
            <a:rPr lang="en-US" sz="1200" b="0" kern="1200" err="1"/>
            <a:t>συγκρητιστικῶν</a:t>
          </a:r>
          <a:r>
            <a:rPr lang="en-US" sz="1200" b="0" kern="1200"/>
            <a:t> </a:t>
          </a:r>
          <a:r>
            <a:rPr lang="en-US" sz="1200" b="0" kern="1200" err="1"/>
            <a:t>θρησκευτικῶν</a:t>
          </a:r>
          <a:r>
            <a:rPr lang="en-US" sz="1200" b="0" kern="1200"/>
            <a:t> πεπ</a:t>
          </a:r>
          <a:r>
            <a:rPr lang="en-US" sz="1200" b="0" kern="1200" err="1"/>
            <a:t>οιθήσεων</a:t>
          </a:r>
          <a:r>
            <a:rPr lang="en-US" sz="1200" b="0" kern="1200"/>
            <a:t> π</a:t>
          </a:r>
          <a:r>
            <a:rPr lang="en-US" sz="1200" b="0" kern="1200" err="1"/>
            <a:t>ρός</a:t>
          </a:r>
          <a:r>
            <a:rPr lang="en-US" sz="1200" b="0" kern="1200"/>
            <a:t> </a:t>
          </a:r>
          <a:r>
            <a:rPr lang="en-US" sz="1200" b="0" kern="1200" err="1"/>
            <a:t>τήν</a:t>
          </a:r>
          <a:r>
            <a:rPr lang="en-US" sz="1200" b="0" kern="1200"/>
            <a:t> κα</a:t>
          </a:r>
          <a:r>
            <a:rPr lang="en-US" sz="1200" b="0" kern="1200" err="1"/>
            <a:t>τεύθυνση</a:t>
          </a:r>
          <a:r>
            <a:rPr lang="en-US" sz="1200" b="0" kern="1200"/>
            <a:t> </a:t>
          </a:r>
          <a:r>
            <a:rPr lang="en-US" sz="1200" b="0" kern="1200" err="1"/>
            <a:t>τῆς</a:t>
          </a:r>
          <a:r>
            <a:rPr lang="en-US" sz="1200" b="0" kern="1200"/>
            <a:t> </a:t>
          </a:r>
          <a:r>
            <a:rPr lang="en-US" sz="1200" b="0" kern="1200" err="1"/>
            <a:t>ἑνότητος</a:t>
          </a:r>
          <a:r>
            <a:rPr lang="en-US" sz="1200" b="0" kern="1200"/>
            <a:t> καί </a:t>
          </a:r>
          <a:r>
            <a:rPr lang="en-US" sz="1200" b="0" kern="1200" err="1"/>
            <a:t>τῆς</a:t>
          </a:r>
          <a:r>
            <a:rPr lang="en-US" sz="1200" b="0" kern="1200"/>
            <a:t> π</a:t>
          </a:r>
          <a:r>
            <a:rPr lang="en-US" sz="1200" b="0" kern="1200" err="1"/>
            <a:t>οικιλί</a:t>
          </a:r>
          <a:r>
            <a:rPr lang="en-US" sz="1200" b="0" kern="1200"/>
            <a:t>ας </a:t>
          </a:r>
          <a:r>
            <a:rPr lang="en-US" sz="1200" b="0" kern="1200" err="1"/>
            <a:t>τῶν</a:t>
          </a:r>
          <a:r>
            <a:rPr lang="en-US" sz="1200" b="0" kern="1200"/>
            <a:t> πα</a:t>
          </a:r>
          <a:r>
            <a:rPr lang="en-US" sz="1200" b="0" kern="1200" err="1"/>
            <a:t>γκοσμίων</a:t>
          </a:r>
          <a:r>
            <a:rPr lang="en-US" sz="1200" b="0" kern="1200"/>
            <a:t> </a:t>
          </a:r>
          <a:r>
            <a:rPr lang="en-US" sz="1200" b="0" kern="1200" err="1"/>
            <a:t>θρησκειῶν</a:t>
          </a:r>
          <a:r>
            <a:rPr lang="en-US" sz="1200" b="0" kern="1200"/>
            <a:t>» (</a:t>
          </a:r>
          <a:r>
            <a:rPr lang="en-US" sz="1200" b="0" kern="1200" err="1"/>
            <a:t>Πρ</a:t>
          </a:r>
          <a:r>
            <a:rPr lang="en-US" sz="1200" b="0" kern="1200"/>
            <a:t>α</a:t>
          </a:r>
          <a:r>
            <a:rPr lang="en-US" sz="1200" b="0" kern="1200" err="1"/>
            <a:t>κτικά</a:t>
          </a:r>
          <a:r>
            <a:rPr lang="en-US" sz="1200" b="0" kern="1200"/>
            <a:t> Πα</a:t>
          </a:r>
          <a:r>
            <a:rPr lang="en-US" sz="1200" b="0" kern="1200" err="1"/>
            <a:t>νελληνίου</a:t>
          </a:r>
          <a:r>
            <a:rPr lang="en-US" sz="1200" b="0" kern="1200"/>
            <a:t> Ἐπ</a:t>
          </a:r>
          <a:r>
            <a:rPr lang="en-US" sz="1200" b="0" kern="1200" err="1"/>
            <a:t>ιστημονικοῦ</a:t>
          </a:r>
          <a:r>
            <a:rPr lang="en-US" sz="1200" b="0" kern="1200"/>
            <a:t> </a:t>
          </a:r>
          <a:r>
            <a:rPr lang="en-US" sz="1200" b="0" kern="1200" err="1"/>
            <a:t>Συνεδρίου</a:t>
          </a:r>
          <a:r>
            <a:rPr lang="en-US" sz="1200" b="0" kern="1200"/>
            <a:t> «</a:t>
          </a:r>
          <a:r>
            <a:rPr lang="en-US" sz="1200" b="0" kern="1200" err="1"/>
            <a:t>Τό</a:t>
          </a:r>
          <a:r>
            <a:rPr lang="en-US" sz="1200" b="0" kern="1200"/>
            <a:t> </a:t>
          </a:r>
          <a:r>
            <a:rPr lang="en-US" sz="1200" b="0" kern="1200" err="1"/>
            <a:t>μάθημ</a:t>
          </a:r>
          <a:r>
            <a:rPr lang="en-US" sz="1200" b="0" kern="1200"/>
            <a:t>α </a:t>
          </a:r>
          <a:r>
            <a:rPr lang="en-US" sz="1200" b="0" kern="1200" err="1"/>
            <a:t>τῶν</a:t>
          </a:r>
          <a:r>
            <a:rPr lang="en-US" sz="1200" b="0" kern="1200"/>
            <a:t> </a:t>
          </a:r>
          <a:r>
            <a:rPr lang="en-US" sz="1200" b="0" kern="1200" err="1"/>
            <a:t>Θρησκευτικῶν</a:t>
          </a:r>
          <a:r>
            <a:rPr lang="en-US" sz="1200" b="0" kern="1200"/>
            <a:t>. </a:t>
          </a:r>
          <a:r>
            <a:rPr lang="en-US" sz="1200" b="0" kern="1200" err="1"/>
            <a:t>Προ</a:t>
          </a:r>
          <a:r>
            <a:rPr lang="en-US" sz="1200" b="0" kern="1200"/>
            <a:t>β</a:t>
          </a:r>
          <a:r>
            <a:rPr lang="en-US" sz="1200" b="0" kern="1200" err="1"/>
            <a:t>λημ</a:t>
          </a:r>
          <a:r>
            <a:rPr lang="en-US" sz="1200" b="0" kern="1200"/>
            <a:t>α</a:t>
          </a:r>
          <a:r>
            <a:rPr lang="en-US" sz="1200" b="0" kern="1200" err="1"/>
            <a:t>τισμός</a:t>
          </a:r>
          <a:r>
            <a:rPr lang="en-US" sz="1200" b="0" kern="1200"/>
            <a:t> - Ἐπ</a:t>
          </a:r>
          <a:r>
            <a:rPr lang="en-US" sz="1200" b="0" kern="1200" err="1"/>
            <a:t>ισημάνσεις</a:t>
          </a:r>
          <a:r>
            <a:rPr lang="en-US" sz="1200" b="0" kern="1200"/>
            <a:t> – </a:t>
          </a:r>
          <a:r>
            <a:rPr lang="en-US" sz="1200" b="0" kern="1200" err="1"/>
            <a:t>Προτάσεις</a:t>
          </a:r>
          <a:r>
            <a:rPr lang="en-US" sz="1200" b="0" kern="1200"/>
            <a:t>» </a:t>
          </a:r>
          <a:r>
            <a:rPr lang="en-US" sz="1200" b="0" kern="1200" err="1"/>
            <a:t>Ἐργ</a:t>
          </a:r>
          <a:r>
            <a:rPr lang="en-US" sz="1200" b="0" kern="1200"/>
            <a:t>α</a:t>
          </a:r>
          <a:r>
            <a:rPr lang="en-US" sz="1200" b="0" kern="1200" err="1"/>
            <a:t>στήρι</a:t>
          </a:r>
          <a:r>
            <a:rPr lang="en-US" sz="1200" b="0" kern="1200"/>
            <a:t> Πα</a:t>
          </a:r>
          <a:r>
            <a:rPr lang="en-US" sz="1200" b="0" kern="1200" err="1"/>
            <a:t>ιδ</a:t>
          </a:r>
          <a:r>
            <a:rPr lang="en-US" sz="1200" b="0" kern="1200"/>
            <a:t>α</a:t>
          </a:r>
          <a:r>
            <a:rPr lang="en-US" sz="1200" b="0" kern="1200" err="1"/>
            <a:t>γωγικῆς</a:t>
          </a:r>
          <a:r>
            <a:rPr lang="en-US" sz="1200" b="0" kern="1200"/>
            <a:t> </a:t>
          </a:r>
          <a:r>
            <a:rPr lang="en-US" sz="1200" b="0" kern="1200" err="1"/>
            <a:t>Χριστι</a:t>
          </a:r>
          <a:r>
            <a:rPr lang="en-US" sz="1200" b="0" kern="1200"/>
            <a:t>α</a:t>
          </a:r>
          <a:r>
            <a:rPr lang="en-US" sz="1200" b="0" kern="1200" err="1"/>
            <a:t>νικῆς</a:t>
          </a:r>
          <a:r>
            <a:rPr lang="en-US" sz="1200" b="0" kern="1200"/>
            <a:t> Πα</a:t>
          </a:r>
          <a:r>
            <a:rPr lang="en-US" sz="1200" b="0" kern="1200" err="1"/>
            <a:t>ιδ</a:t>
          </a:r>
          <a:r>
            <a:rPr lang="en-US" sz="1200" b="0" kern="1200"/>
            <a:t>α</a:t>
          </a:r>
          <a:r>
            <a:rPr lang="en-US" sz="1200" b="0" kern="1200" err="1"/>
            <a:t>γωγικῆς</a:t>
          </a:r>
          <a:r>
            <a:rPr lang="en-US" sz="1200" b="0" kern="1200"/>
            <a:t> </a:t>
          </a:r>
          <a:r>
            <a:rPr lang="en-US" sz="1200" b="0" kern="1200" err="1"/>
            <a:t>Τμήμ</a:t>
          </a:r>
          <a:r>
            <a:rPr lang="en-US" sz="1200" b="0" kern="1200"/>
            <a:t>α</a:t>
          </a:r>
          <a:r>
            <a:rPr lang="en-US" sz="1200" b="0" kern="1200" err="1"/>
            <a:t>τος</a:t>
          </a:r>
          <a:r>
            <a:rPr lang="en-US" sz="1200" b="0" kern="1200"/>
            <a:t> </a:t>
          </a:r>
          <a:r>
            <a:rPr lang="en-US" sz="1200" b="0" kern="1200" err="1"/>
            <a:t>Ποιμ</a:t>
          </a:r>
          <a:r>
            <a:rPr lang="en-US" sz="1200" b="0" kern="1200"/>
            <a:t>α</a:t>
          </a:r>
          <a:r>
            <a:rPr lang="en-US" sz="1200" b="0" kern="1200" err="1"/>
            <a:t>ντικῆς</a:t>
          </a:r>
          <a:r>
            <a:rPr lang="en-US" sz="1200" b="0" kern="1200"/>
            <a:t> καί </a:t>
          </a:r>
          <a:r>
            <a:rPr lang="en-US" sz="1200" b="0" kern="1200" err="1"/>
            <a:t>Κοινωνικῆς</a:t>
          </a:r>
          <a:r>
            <a:rPr lang="en-US" sz="1200" b="0" kern="1200"/>
            <a:t> </a:t>
          </a:r>
          <a:r>
            <a:rPr lang="en-US" sz="1200" b="0" kern="1200" err="1"/>
            <a:t>Θεολογί</a:t>
          </a:r>
          <a:r>
            <a:rPr lang="en-US" sz="1200" b="0" kern="1200"/>
            <a:t>ας ΑΠΘ, </a:t>
          </a:r>
          <a:r>
            <a:rPr lang="en-US" sz="1200" b="0" kern="1200" err="1"/>
            <a:t>Θεσσ</a:t>
          </a:r>
          <a:r>
            <a:rPr lang="en-US" sz="1200" b="0" kern="1200"/>
            <a:t>α</a:t>
          </a:r>
          <a:r>
            <a:rPr lang="en-US" sz="1200" b="0" kern="1200" err="1"/>
            <a:t>λονίκη</a:t>
          </a:r>
          <a:r>
            <a:rPr lang="en-US" sz="1200" b="0" kern="1200"/>
            <a:t> 2014, </a:t>
          </a:r>
          <a:r>
            <a:rPr lang="en-US" sz="1200" b="0" kern="1200" err="1"/>
            <a:t>σελ</a:t>
          </a:r>
          <a:r>
            <a:rPr lang="en-US" sz="1200" b="0" kern="1200"/>
            <a:t>. 277). </a:t>
          </a:r>
        </a:p>
      </dsp:txBody>
      <dsp:txXfrm rot="5400000">
        <a:off x="4040148" y="1310100"/>
        <a:ext cx="3754647" cy="39303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9D66F-9511-4F9E-A538-467C99C9FC05}">
      <dsp:nvSpPr>
        <dsp:cNvPr id="0" name=""/>
        <dsp:cNvSpPr/>
      </dsp:nvSpPr>
      <dsp:spPr>
        <a:xfrm>
          <a:off x="0" y="1662"/>
          <a:ext cx="8171528"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95389-0EAF-4B3A-A37D-9677427EBAAA}">
      <dsp:nvSpPr>
        <dsp:cNvPr id="0" name=""/>
        <dsp:cNvSpPr/>
      </dsp:nvSpPr>
      <dsp:spPr>
        <a:xfrm>
          <a:off x="0" y="1662"/>
          <a:ext cx="8171528" cy="1133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err="1"/>
            <a:t>Νέ</a:t>
          </a:r>
          <a:r>
            <a:rPr lang="en-US" sz="1700" b="1" kern="1200" dirty="0"/>
            <a:t>α </a:t>
          </a:r>
          <a:r>
            <a:rPr lang="en-US" sz="1700" b="1" kern="1200" dirty="0" err="1"/>
            <a:t>Δημοκρ</a:t>
          </a:r>
          <a:r>
            <a:rPr lang="en-US" sz="1700" b="1" kern="1200" dirty="0"/>
            <a:t>α</a:t>
          </a:r>
          <a:r>
            <a:rPr lang="en-US" sz="1700" b="1" kern="1200" dirty="0" err="1"/>
            <a:t>τί</a:t>
          </a:r>
          <a:r>
            <a:rPr lang="en-US" sz="1700" b="1" kern="1200" dirty="0"/>
            <a:t>α:</a:t>
          </a:r>
          <a:r>
            <a:rPr lang="en-US" sz="1700" b="1" kern="1200" dirty="0">
              <a:latin typeface="Century Gothic" panose="020B0502020202020204"/>
            </a:rPr>
            <a:t> </a:t>
          </a:r>
          <a:r>
            <a:rPr lang="en-US" sz="1700" kern="1200" dirty="0"/>
            <a:t>Υπ</a:t>
          </a:r>
          <a:r>
            <a:rPr lang="en-US" sz="1700" kern="1200" dirty="0" err="1"/>
            <a:t>οστήριξη</a:t>
          </a:r>
          <a:r>
            <a:rPr lang="en-US" sz="1700" kern="1200" dirty="0"/>
            <a:t> </a:t>
          </a:r>
          <a:r>
            <a:rPr lang="en-US" sz="1700" kern="1200" dirty="0" err="1"/>
            <a:t>του</a:t>
          </a:r>
          <a:r>
            <a:rPr lang="en-US" sz="1700" kern="1200" dirty="0"/>
            <a:t> </a:t>
          </a:r>
          <a:r>
            <a:rPr lang="en-US" sz="1700" kern="1200" dirty="0" err="1"/>
            <a:t>ομολογι</a:t>
          </a:r>
          <a:r>
            <a:rPr lang="en-US" sz="1700" kern="1200" dirty="0"/>
            <a:t>α</a:t>
          </a:r>
          <a:r>
            <a:rPr lang="en-US" sz="1700" kern="1200" dirty="0" err="1"/>
            <a:t>κού</a:t>
          </a:r>
          <a:r>
            <a:rPr lang="en-US" sz="1700" kern="1200" dirty="0"/>
            <a:t> χαρα</a:t>
          </a:r>
          <a:r>
            <a:rPr lang="en-US" sz="1700" kern="1200" dirty="0" err="1"/>
            <a:t>κτήρ</a:t>
          </a:r>
          <a:r>
            <a:rPr lang="en-US" sz="1700" kern="1200" dirty="0"/>
            <a:t>α </a:t>
          </a:r>
          <a:r>
            <a:rPr lang="en-US" sz="1700" kern="1200" dirty="0" err="1"/>
            <a:t>του</a:t>
          </a:r>
          <a:r>
            <a:rPr lang="en-US" sz="1700" kern="1200" dirty="0"/>
            <a:t> </a:t>
          </a:r>
          <a:r>
            <a:rPr lang="en-US" sz="1700" kern="1200" dirty="0">
              <a:latin typeface="Century Gothic" panose="020B0502020202020204"/>
            </a:rPr>
            <a:t>μα</a:t>
          </a:r>
          <a:r>
            <a:rPr lang="en-US" sz="1700" kern="1200" dirty="0" err="1">
              <a:latin typeface="Century Gothic" panose="020B0502020202020204"/>
            </a:rPr>
            <a:t>θήμ</a:t>
          </a:r>
          <a:r>
            <a:rPr lang="en-US" sz="1700" kern="1200" dirty="0">
              <a:latin typeface="Century Gothic" panose="020B0502020202020204"/>
            </a:rPr>
            <a:t>α</a:t>
          </a:r>
          <a:r>
            <a:rPr lang="en-US" sz="1700" kern="1200" dirty="0" err="1">
              <a:latin typeface="Century Gothic" panose="020B0502020202020204"/>
            </a:rPr>
            <a:t>τος</a:t>
          </a:r>
          <a:r>
            <a:rPr lang="en-US" sz="1700" kern="1200" dirty="0">
              <a:latin typeface="Century Gothic" panose="020B0502020202020204"/>
            </a:rPr>
            <a:t>. </a:t>
          </a:r>
          <a:r>
            <a:rPr lang="en-US" sz="1700" kern="1200" dirty="0" err="1">
              <a:latin typeface="Century Gothic" panose="020B0502020202020204"/>
            </a:rPr>
            <a:t>Έμφ</a:t>
          </a:r>
          <a:r>
            <a:rPr lang="en-US" sz="1700" kern="1200" dirty="0">
              <a:latin typeface="Century Gothic" panose="020B0502020202020204"/>
            </a:rPr>
            <a:t>α</a:t>
          </a:r>
          <a:r>
            <a:rPr lang="en-US" sz="1700" kern="1200" dirty="0" err="1">
              <a:latin typeface="Century Gothic" panose="020B0502020202020204"/>
            </a:rPr>
            <a:t>ση</a:t>
          </a:r>
          <a:r>
            <a:rPr lang="en-US" sz="1700" kern="1200" dirty="0"/>
            <a:t> </a:t>
          </a:r>
          <a:r>
            <a:rPr lang="en-US" sz="1700" kern="1200" dirty="0" err="1"/>
            <a:t>στη</a:t>
          </a:r>
          <a:r>
            <a:rPr lang="en-US" sz="1700" kern="1200" dirty="0"/>
            <a:t> </a:t>
          </a:r>
          <a:r>
            <a:rPr lang="en-US" sz="1700" kern="1200" dirty="0" err="1"/>
            <a:t>δι</a:t>
          </a:r>
          <a:r>
            <a:rPr lang="en-US" sz="1700" kern="1200" dirty="0"/>
            <a:t>α</a:t>
          </a:r>
          <a:r>
            <a:rPr lang="en-US" sz="1700" kern="1200" dirty="0" err="1"/>
            <a:t>τήρηση</a:t>
          </a:r>
          <a:r>
            <a:rPr lang="en-US" sz="1700" kern="1200" dirty="0"/>
            <a:t> </a:t>
          </a:r>
          <a:r>
            <a:rPr lang="en-US" sz="1700" kern="1200" dirty="0" err="1"/>
            <a:t>της</a:t>
          </a:r>
          <a:r>
            <a:rPr lang="en-US" sz="1700" kern="1200" dirty="0"/>
            <a:t> </a:t>
          </a:r>
          <a:r>
            <a:rPr lang="en-US" sz="1700" kern="1200" dirty="0" err="1"/>
            <a:t>Ορθόδοξης</a:t>
          </a:r>
          <a:r>
            <a:rPr lang="en-US" sz="1700" kern="1200" dirty="0"/>
            <a:t> </a:t>
          </a:r>
          <a:r>
            <a:rPr lang="en-US" sz="1700" kern="1200" dirty="0" err="1"/>
            <a:t>Χριστι</a:t>
          </a:r>
          <a:r>
            <a:rPr lang="en-US" sz="1700" kern="1200" dirty="0"/>
            <a:t>α</a:t>
          </a:r>
          <a:r>
            <a:rPr lang="en-US" sz="1700" kern="1200" dirty="0" err="1"/>
            <a:t>νικής</a:t>
          </a:r>
          <a:r>
            <a:rPr lang="en-US" sz="1700" kern="1200" dirty="0"/>
            <a:t> πα</a:t>
          </a:r>
          <a:r>
            <a:rPr lang="en-US" sz="1700" kern="1200" dirty="0" err="1"/>
            <a:t>ράδοσης</a:t>
          </a:r>
          <a:r>
            <a:rPr lang="en-US" sz="1700" kern="1200" dirty="0"/>
            <a:t> </a:t>
          </a:r>
          <a:r>
            <a:rPr lang="en-US" sz="1700" kern="1200" dirty="0" err="1"/>
            <a:t>γι</a:t>
          </a:r>
          <a:r>
            <a:rPr lang="en-US" sz="1700" kern="1200" dirty="0"/>
            <a:t>α </a:t>
          </a:r>
          <a:r>
            <a:rPr lang="en-US" sz="1700" kern="1200" dirty="0" err="1"/>
            <a:t>την</a:t>
          </a:r>
          <a:r>
            <a:rPr lang="en-US" sz="1700" kern="1200" dirty="0"/>
            <a:t> </a:t>
          </a:r>
          <a:r>
            <a:rPr lang="en-US" sz="1700" kern="1200" dirty="0" err="1"/>
            <a:t>εθνική</a:t>
          </a:r>
          <a:r>
            <a:rPr lang="en-US" sz="1700" kern="1200" dirty="0"/>
            <a:t> </a:t>
          </a:r>
          <a:r>
            <a:rPr lang="en-US" sz="1700" kern="1200" dirty="0">
              <a:latin typeface="Century Gothic" panose="020B0502020202020204"/>
            </a:rPr>
            <a:t>τα</a:t>
          </a:r>
          <a:r>
            <a:rPr lang="en-US" sz="1700" kern="1200" dirty="0" err="1">
              <a:latin typeface="Century Gothic" panose="020B0502020202020204"/>
            </a:rPr>
            <a:t>υτότητ</a:t>
          </a:r>
          <a:r>
            <a:rPr lang="en-US" sz="1700" kern="1200" dirty="0">
              <a:latin typeface="Century Gothic" panose="020B0502020202020204"/>
            </a:rPr>
            <a:t>ας</a:t>
          </a:r>
        </a:p>
      </dsp:txBody>
      <dsp:txXfrm>
        <a:off x="0" y="1662"/>
        <a:ext cx="8171528" cy="1133650"/>
      </dsp:txXfrm>
    </dsp:sp>
    <dsp:sp modelId="{9946ECF2-7A5B-4FE6-AC28-A92F1309F6BF}">
      <dsp:nvSpPr>
        <dsp:cNvPr id="0" name=""/>
        <dsp:cNvSpPr/>
      </dsp:nvSpPr>
      <dsp:spPr>
        <a:xfrm>
          <a:off x="0" y="1135313"/>
          <a:ext cx="8171528"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B201E5-C670-4AC0-A447-2D8F5E631212}">
      <dsp:nvSpPr>
        <dsp:cNvPr id="0" name=""/>
        <dsp:cNvSpPr/>
      </dsp:nvSpPr>
      <dsp:spPr>
        <a:xfrm>
          <a:off x="0" y="1135313"/>
          <a:ext cx="8171528" cy="1133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err="1"/>
            <a:t>Κομμουνιστικό</a:t>
          </a:r>
          <a:r>
            <a:rPr lang="en-US" sz="1700" b="1" kern="1200" dirty="0"/>
            <a:t> </a:t>
          </a:r>
          <a:r>
            <a:rPr lang="en-US" sz="1700" b="1" kern="1200" dirty="0" err="1"/>
            <a:t>Κόμμ</a:t>
          </a:r>
          <a:r>
            <a:rPr lang="en-US" sz="1700" b="1" kern="1200" dirty="0"/>
            <a:t>α </a:t>
          </a:r>
          <a:r>
            <a:rPr lang="en-US" sz="1700" b="1" kern="1200" dirty="0" err="1"/>
            <a:t>Ελλάδ</a:t>
          </a:r>
          <a:r>
            <a:rPr lang="en-US" sz="1700" b="1" kern="1200" dirty="0"/>
            <a:t>ας (ΚΚΕ):</a:t>
          </a:r>
          <a:r>
            <a:rPr lang="en-US" sz="1700" kern="1200" dirty="0"/>
            <a:t>Υπ</a:t>
          </a:r>
          <a:r>
            <a:rPr lang="en-US" sz="1700" kern="1200" dirty="0" err="1"/>
            <a:t>έρ</a:t>
          </a:r>
          <a:r>
            <a:rPr lang="en-US" sz="1700" kern="1200" dirty="0"/>
            <a:t> </a:t>
          </a:r>
          <a:r>
            <a:rPr lang="en-US" sz="1700" kern="1200" dirty="0" err="1"/>
            <a:t>της</a:t>
          </a:r>
          <a:r>
            <a:rPr lang="en-US" sz="1700" kern="1200" dirty="0"/>
            <a:t> κα</a:t>
          </a:r>
          <a:r>
            <a:rPr lang="en-US" sz="1700" kern="1200" dirty="0" err="1"/>
            <a:t>τάργησης</a:t>
          </a:r>
          <a:r>
            <a:rPr lang="en-US" sz="1700" kern="1200" dirty="0"/>
            <a:t> </a:t>
          </a:r>
          <a:r>
            <a:rPr lang="en-US" sz="1700" kern="1200" dirty="0" err="1"/>
            <a:t>του</a:t>
          </a:r>
          <a:r>
            <a:rPr lang="en-US" sz="1700" kern="1200" dirty="0"/>
            <a:t> κα</a:t>
          </a:r>
          <a:r>
            <a:rPr lang="en-US" sz="1700" kern="1200" dirty="0" err="1"/>
            <a:t>τηχητικού</a:t>
          </a:r>
          <a:r>
            <a:rPr lang="en-US" sz="1700" kern="1200" dirty="0"/>
            <a:t> χαρα</a:t>
          </a:r>
          <a:r>
            <a:rPr lang="en-US" sz="1700" kern="1200" dirty="0" err="1"/>
            <a:t>κτήρ</a:t>
          </a:r>
          <a:r>
            <a:rPr lang="en-US" sz="1700" kern="1200" dirty="0"/>
            <a:t>α </a:t>
          </a:r>
          <a:r>
            <a:rPr lang="en-US" sz="1700" kern="1200" dirty="0" err="1"/>
            <a:t>του</a:t>
          </a:r>
          <a:r>
            <a:rPr lang="en-US" sz="1700" kern="1200" dirty="0"/>
            <a:t> μα</a:t>
          </a:r>
          <a:r>
            <a:rPr lang="en-US" sz="1700" kern="1200" dirty="0" err="1"/>
            <a:t>θήμ</a:t>
          </a:r>
          <a:r>
            <a:rPr lang="en-US" sz="1700" kern="1200" dirty="0"/>
            <a:t>α</a:t>
          </a:r>
          <a:r>
            <a:rPr lang="en-US" sz="1700" kern="1200" dirty="0" err="1"/>
            <a:t>τος</a:t>
          </a:r>
          <a:r>
            <a:rPr lang="en-US" sz="1700" kern="1200" dirty="0"/>
            <a:t>.</a:t>
          </a:r>
          <a:r>
            <a:rPr lang="en-US" sz="1700" kern="1200" dirty="0">
              <a:latin typeface="Century Gothic" panose="020B0502020202020204"/>
            </a:rPr>
            <a:t> </a:t>
          </a:r>
          <a:r>
            <a:rPr lang="en-US" sz="1700" kern="1200" dirty="0" err="1"/>
            <a:t>Πρότ</a:t>
          </a:r>
          <a:r>
            <a:rPr lang="en-US" sz="1700" kern="1200" dirty="0"/>
            <a:t>α</a:t>
          </a:r>
          <a:r>
            <a:rPr lang="en-US" sz="1700" kern="1200" dirty="0" err="1"/>
            <a:t>ση</a:t>
          </a:r>
          <a:r>
            <a:rPr lang="en-US" sz="1700" kern="1200" dirty="0"/>
            <a:t> </a:t>
          </a:r>
          <a:r>
            <a:rPr lang="en-US" sz="1700" kern="1200" dirty="0" err="1"/>
            <a:t>γι</a:t>
          </a:r>
          <a:r>
            <a:rPr lang="en-US" sz="1700" kern="1200" dirty="0"/>
            <a:t>α π</a:t>
          </a:r>
          <a:r>
            <a:rPr lang="en-US" sz="1700" kern="1200" dirty="0" err="1"/>
            <a:t>ρο</a:t>
          </a:r>
          <a:r>
            <a:rPr lang="en-US" sz="1700" kern="1200" dirty="0"/>
            <a:t>α</a:t>
          </a:r>
          <a:r>
            <a:rPr lang="en-US" sz="1700" kern="1200" dirty="0" err="1"/>
            <a:t>ιρετικό</a:t>
          </a:r>
          <a:r>
            <a:rPr lang="en-US" sz="1700" kern="1200" dirty="0"/>
            <a:t> </a:t>
          </a:r>
          <a:r>
            <a:rPr lang="en-US" sz="1700" kern="1200" dirty="0" err="1"/>
            <a:t>μάθημ</a:t>
          </a:r>
          <a:r>
            <a:rPr lang="en-US" sz="1700" kern="1200" dirty="0"/>
            <a:t>α </a:t>
          </a:r>
          <a:r>
            <a:rPr lang="en-US" sz="1700" kern="1200" dirty="0" err="1"/>
            <a:t>θρησκειολογί</a:t>
          </a:r>
          <a:r>
            <a:rPr lang="en-US" sz="1700" kern="1200" dirty="0"/>
            <a:t>ας </a:t>
          </a:r>
          <a:r>
            <a:rPr lang="en-US" sz="1700" kern="1200" dirty="0" err="1"/>
            <a:t>γι</a:t>
          </a:r>
          <a:r>
            <a:rPr lang="en-US" sz="1700" kern="1200" dirty="0"/>
            <a:t>α </a:t>
          </a:r>
          <a:r>
            <a:rPr lang="en-US" sz="1700" kern="1200" dirty="0" err="1"/>
            <a:t>όλους</a:t>
          </a:r>
          <a:r>
            <a:rPr lang="en-US" sz="1700" kern="1200" dirty="0"/>
            <a:t>.</a:t>
          </a:r>
          <a:r>
            <a:rPr lang="en-US" sz="1700" kern="1200" dirty="0">
              <a:latin typeface="Century Gothic" panose="020B0502020202020204"/>
            </a:rPr>
            <a:t> </a:t>
          </a:r>
          <a:r>
            <a:rPr lang="en-US" sz="1700" kern="1200" dirty="0" err="1"/>
            <a:t>Στήριξη</a:t>
          </a:r>
          <a:r>
            <a:rPr lang="en-US" sz="1700" kern="1200" dirty="0"/>
            <a:t> </a:t>
          </a:r>
          <a:r>
            <a:rPr lang="en-US" sz="1700" kern="1200" dirty="0" err="1"/>
            <a:t>του</a:t>
          </a:r>
          <a:r>
            <a:rPr lang="en-US" sz="1700" kern="1200" dirty="0"/>
            <a:t> π</a:t>
          </a:r>
          <a:r>
            <a:rPr lang="en-US" sz="1700" kern="1200" dirty="0" err="1"/>
            <a:t>λήρους</a:t>
          </a:r>
          <a:r>
            <a:rPr lang="en-US" sz="1700" kern="1200" dirty="0"/>
            <a:t> </a:t>
          </a:r>
          <a:r>
            <a:rPr lang="en-US" sz="1700" kern="1200" dirty="0" err="1"/>
            <a:t>δι</a:t>
          </a:r>
          <a:r>
            <a:rPr lang="en-US" sz="1700" kern="1200" dirty="0"/>
            <a:t>α</a:t>
          </a:r>
          <a:r>
            <a:rPr lang="en-US" sz="1700" kern="1200" dirty="0" err="1"/>
            <a:t>χωρισμού</a:t>
          </a:r>
          <a:r>
            <a:rPr lang="en-US" sz="1700" kern="1200" dirty="0"/>
            <a:t> </a:t>
          </a:r>
          <a:r>
            <a:rPr lang="en-US" sz="1700" kern="1200" dirty="0" err="1"/>
            <a:t>κράτους</a:t>
          </a:r>
          <a:r>
            <a:rPr lang="en-US" sz="1700" kern="1200" dirty="0"/>
            <a:t> και </a:t>
          </a:r>
          <a:r>
            <a:rPr lang="en-US" sz="1700" kern="1200" dirty="0" err="1"/>
            <a:t>Εκκλησί</a:t>
          </a:r>
          <a:r>
            <a:rPr lang="en-US" sz="1700" kern="1200" dirty="0"/>
            <a:t>ας.</a:t>
          </a:r>
          <a:endParaRPr lang="en-US" sz="1700" kern="1200" dirty="0">
            <a:latin typeface="Century Gothic" panose="020B0502020202020204"/>
          </a:endParaRPr>
        </a:p>
      </dsp:txBody>
      <dsp:txXfrm>
        <a:off x="0" y="1135313"/>
        <a:ext cx="8171528" cy="1133650"/>
      </dsp:txXfrm>
    </dsp:sp>
    <dsp:sp modelId="{B39038D9-318F-41AF-AB61-D20CEE852F1C}">
      <dsp:nvSpPr>
        <dsp:cNvPr id="0" name=""/>
        <dsp:cNvSpPr/>
      </dsp:nvSpPr>
      <dsp:spPr>
        <a:xfrm>
          <a:off x="0" y="2268963"/>
          <a:ext cx="8171528"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EF353-BE96-4F5B-9014-6671259D090C}">
      <dsp:nvSpPr>
        <dsp:cNvPr id="0" name=""/>
        <dsp:cNvSpPr/>
      </dsp:nvSpPr>
      <dsp:spPr>
        <a:xfrm>
          <a:off x="0" y="2268963"/>
          <a:ext cx="8171528" cy="1133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err="1"/>
            <a:t>Χρυσή</a:t>
          </a:r>
          <a:r>
            <a:rPr lang="en-US" sz="1700" b="1" kern="1200" dirty="0"/>
            <a:t> </a:t>
          </a:r>
          <a:r>
            <a:rPr lang="en-US" sz="1700" b="1" kern="1200" dirty="0" err="1"/>
            <a:t>Αυγή</a:t>
          </a:r>
          <a:r>
            <a:rPr lang="en-US" sz="1700" b="1" kern="1200" dirty="0"/>
            <a:t>:</a:t>
          </a:r>
          <a:r>
            <a:rPr lang="en-US" sz="1700" b="1" kern="1200" dirty="0">
              <a:latin typeface="Century Gothic" panose="020B0502020202020204"/>
            </a:rPr>
            <a:t> </a:t>
          </a:r>
          <a:r>
            <a:rPr lang="en-US" sz="1700" kern="1200" dirty="0"/>
            <a:t>Υπ</a:t>
          </a:r>
          <a:r>
            <a:rPr lang="en-US" sz="1700" kern="1200" dirty="0" err="1"/>
            <a:t>οστήριξη</a:t>
          </a:r>
          <a:r>
            <a:rPr lang="en-US" sz="1700" kern="1200" dirty="0"/>
            <a:t> </a:t>
          </a:r>
          <a:r>
            <a:rPr lang="en-US" sz="1700" kern="1200" dirty="0" err="1"/>
            <a:t>της</a:t>
          </a:r>
          <a:r>
            <a:rPr lang="en-US" sz="1700" kern="1200" dirty="0"/>
            <a:t> παρα</a:t>
          </a:r>
          <a:r>
            <a:rPr lang="en-US" sz="1700" kern="1200" dirty="0" err="1"/>
            <a:t>δοσι</a:t>
          </a:r>
          <a:r>
            <a:rPr lang="en-US" sz="1700" kern="1200" dirty="0"/>
            <a:t>α</a:t>
          </a:r>
          <a:r>
            <a:rPr lang="en-US" sz="1700" kern="1200" dirty="0" err="1"/>
            <a:t>κής</a:t>
          </a:r>
          <a:r>
            <a:rPr lang="en-US" sz="1700" kern="1200" dirty="0"/>
            <a:t> κα</a:t>
          </a:r>
          <a:r>
            <a:rPr lang="en-US" sz="1700" kern="1200" dirty="0" err="1"/>
            <a:t>τηχητικής</a:t>
          </a:r>
          <a:r>
            <a:rPr lang="en-US" sz="1700" kern="1200" dirty="0"/>
            <a:t> </a:t>
          </a:r>
          <a:r>
            <a:rPr lang="en-US" sz="1700" kern="1200" dirty="0" err="1"/>
            <a:t>διδ</a:t>
          </a:r>
          <a:r>
            <a:rPr lang="en-US" sz="1700" kern="1200" dirty="0"/>
            <a:t>α</a:t>
          </a:r>
          <a:r>
            <a:rPr lang="en-US" sz="1700" kern="1200" dirty="0" err="1"/>
            <a:t>σκ</a:t>
          </a:r>
          <a:r>
            <a:rPr lang="en-US" sz="1700" kern="1200" dirty="0"/>
            <a:t>α</a:t>
          </a:r>
          <a:r>
            <a:rPr lang="en-US" sz="1700" kern="1200" dirty="0" err="1"/>
            <a:t>λί</a:t>
          </a:r>
          <a:r>
            <a:rPr lang="en-US" sz="1700" kern="1200" dirty="0"/>
            <a:t>α</a:t>
          </a:r>
          <a:r>
            <a:rPr lang="en-US" sz="1700" kern="1200" dirty="0" err="1"/>
            <a:t>ς.</a:t>
          </a:r>
          <a:r>
            <a:rPr lang="en-US" sz="1700" kern="1200" dirty="0" err="1">
              <a:latin typeface="Century Gothic" panose="020B0502020202020204"/>
            </a:rPr>
            <a:t>Ισχυρισμός</a:t>
          </a:r>
          <a:r>
            <a:rPr lang="en-US" sz="1700" kern="1200" dirty="0"/>
            <a:t> </a:t>
          </a:r>
          <a:r>
            <a:rPr lang="en-US" sz="1700" kern="1200" dirty="0" err="1"/>
            <a:t>ότι</a:t>
          </a:r>
          <a:r>
            <a:rPr lang="en-US" sz="1700" kern="1200" dirty="0"/>
            <a:t> υπ</a:t>
          </a:r>
          <a:r>
            <a:rPr lang="en-US" sz="1700" kern="1200" dirty="0" err="1"/>
            <a:t>ονομεύοντ</a:t>
          </a:r>
          <a:r>
            <a:rPr lang="en-US" sz="1700" kern="1200" dirty="0"/>
            <a:t>αι </a:t>
          </a:r>
          <a:r>
            <a:rPr lang="en-US" sz="1700" kern="1200" dirty="0" err="1"/>
            <a:t>οι</a:t>
          </a:r>
          <a:r>
            <a:rPr lang="en-US" sz="1700" kern="1200" dirty="0"/>
            <a:t> "</a:t>
          </a:r>
          <a:r>
            <a:rPr lang="en-US" sz="1700" kern="1200" dirty="0" err="1"/>
            <a:t>ελληνορθόδοξες</a:t>
          </a:r>
          <a:r>
            <a:rPr lang="en-US" sz="1700" kern="1200" dirty="0"/>
            <a:t> α</a:t>
          </a:r>
          <a:r>
            <a:rPr lang="en-US" sz="1700" kern="1200" dirty="0" err="1"/>
            <a:t>ξίες</a:t>
          </a:r>
          <a:r>
            <a:rPr lang="en-US" sz="1700" kern="1200" dirty="0"/>
            <a:t>" και η π</a:t>
          </a:r>
          <a:r>
            <a:rPr lang="en-US" sz="1700" kern="1200" dirty="0" err="1"/>
            <a:t>ολιτιστική</a:t>
          </a:r>
          <a:r>
            <a:rPr lang="en-US" sz="1700" kern="1200" dirty="0"/>
            <a:t> </a:t>
          </a:r>
          <a:r>
            <a:rPr lang="en-US" sz="1700" kern="1200" dirty="0" err="1"/>
            <a:t>συνοχή</a:t>
          </a:r>
          <a:r>
            <a:rPr lang="en-US" sz="1700" kern="1200" dirty="0"/>
            <a:t>.</a:t>
          </a:r>
          <a:endParaRPr lang="en-US" sz="1700" kern="1200" dirty="0">
            <a:latin typeface="Century Gothic" panose="020B0502020202020204"/>
          </a:endParaRPr>
        </a:p>
      </dsp:txBody>
      <dsp:txXfrm>
        <a:off x="0" y="2268963"/>
        <a:ext cx="8171528" cy="11336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46CA5-D437-4E5F-AAD6-3642306D5929}">
      <dsp:nvSpPr>
        <dsp:cNvPr id="0" name=""/>
        <dsp:cNvSpPr/>
      </dsp:nvSpPr>
      <dsp:spPr>
        <a:xfrm>
          <a:off x="0" y="2069583"/>
          <a:ext cx="4872038" cy="1357870"/>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err="1"/>
            <a:t>Νέ</a:t>
          </a:r>
          <a:r>
            <a:rPr lang="en-US" sz="1300" b="1" kern="1200" dirty="0"/>
            <a:t>α υπ</a:t>
          </a:r>
          <a:r>
            <a:rPr lang="en-US" sz="1300" b="1" kern="1200" dirty="0" err="1"/>
            <a:t>ουργική</a:t>
          </a:r>
          <a:r>
            <a:rPr lang="en-US" sz="1300" b="1" kern="1200" dirty="0"/>
            <a:t> απ</a:t>
          </a:r>
          <a:r>
            <a:rPr lang="en-US" sz="1300" b="1" kern="1200" dirty="0" err="1"/>
            <a:t>όφ</a:t>
          </a:r>
          <a:r>
            <a:rPr lang="en-US" sz="1300" b="1" kern="1200" dirty="0"/>
            <a:t>α</a:t>
          </a:r>
          <a:r>
            <a:rPr lang="en-US" sz="1300" b="1" kern="1200" dirty="0" err="1"/>
            <a:t>ση</a:t>
          </a:r>
          <a:r>
            <a:rPr lang="en-US" sz="1300" b="1" kern="1200" dirty="0"/>
            <a:t> (</a:t>
          </a:r>
          <a:r>
            <a:rPr lang="en-US" sz="1300" b="0" kern="1200" dirty="0"/>
            <a:t>101470/Δ2/16.6.2017</a:t>
          </a:r>
          <a:r>
            <a:rPr lang="en-US" sz="1300" b="1" kern="1200" dirty="0"/>
            <a:t>)</a:t>
          </a:r>
          <a:r>
            <a:rPr lang="en-US" sz="1300" kern="1200" dirty="0"/>
            <a:t>: </a:t>
          </a:r>
          <a:r>
            <a:rPr lang="en-US" sz="1300" kern="1200" dirty="0" err="1"/>
            <a:t>Δι</a:t>
          </a:r>
          <a:r>
            <a:rPr lang="en-US" sz="1300" kern="1200" dirty="0"/>
            <a:t>α</a:t>
          </a:r>
          <a:r>
            <a:rPr lang="en-US" sz="1300" kern="1200" dirty="0" err="1"/>
            <a:t>τήρηση</a:t>
          </a:r>
          <a:r>
            <a:rPr lang="en-US" sz="1300" kern="1200" dirty="0"/>
            <a:t> </a:t>
          </a:r>
          <a:r>
            <a:rPr lang="en-US" sz="1300" kern="1200" dirty="0" err="1"/>
            <a:t>δι</a:t>
          </a:r>
          <a:r>
            <a:rPr lang="en-US" sz="1300" kern="1200" dirty="0"/>
            <a:t>α</a:t>
          </a:r>
          <a:r>
            <a:rPr lang="en-US" sz="1300" kern="1200" dirty="0" err="1"/>
            <a:t>θρησκευτικού</a:t>
          </a:r>
          <a:r>
            <a:rPr lang="en-US" sz="1300" kern="1200" dirty="0"/>
            <a:t> χαρα</a:t>
          </a:r>
          <a:r>
            <a:rPr lang="en-US" sz="1300" kern="1200" dirty="0" err="1"/>
            <a:t>κτήρ</a:t>
          </a:r>
          <a:r>
            <a:rPr lang="en-US" sz="1300" kern="1200" dirty="0"/>
            <a:t>α </a:t>
          </a:r>
          <a:r>
            <a:rPr lang="en-US" sz="1300" kern="1200" dirty="0" err="1"/>
            <a:t>με</a:t>
          </a:r>
          <a:r>
            <a:rPr lang="en-US" sz="1300" kern="1200" dirty="0"/>
            <a:t> </a:t>
          </a:r>
          <a:r>
            <a:rPr lang="en-US" sz="1300" kern="1200" dirty="0" err="1"/>
            <a:t>τρο</a:t>
          </a:r>
          <a:r>
            <a:rPr lang="en-US" sz="1300" kern="1200" dirty="0"/>
            <a:t>ποπ</a:t>
          </a:r>
          <a:r>
            <a:rPr lang="en-US" sz="1300" kern="1200" dirty="0" err="1"/>
            <a:t>οιήσεις</a:t>
          </a:r>
          <a:r>
            <a:rPr lang="en-US" sz="1300" kern="1200" dirty="0"/>
            <a:t>.</a:t>
          </a:r>
        </a:p>
      </dsp:txBody>
      <dsp:txXfrm>
        <a:off x="0" y="2069583"/>
        <a:ext cx="4872038" cy="733250"/>
      </dsp:txXfrm>
    </dsp:sp>
    <dsp:sp modelId="{FFE38776-0CEB-4F3C-ADD5-087C5D5D9F64}">
      <dsp:nvSpPr>
        <dsp:cNvPr id="0" name=""/>
        <dsp:cNvSpPr/>
      </dsp:nvSpPr>
      <dsp:spPr>
        <a:xfrm>
          <a:off x="0" y="2775675"/>
          <a:ext cx="4872038" cy="624620"/>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t>Έμφ</a:t>
          </a:r>
          <a:r>
            <a:rPr lang="en-US" sz="2000" b="1" kern="1200" dirty="0"/>
            <a:t>α</a:t>
          </a:r>
          <a:r>
            <a:rPr lang="en-US" sz="2000" b="1" kern="1200" dirty="0" err="1"/>
            <a:t>ση</a:t>
          </a:r>
          <a:r>
            <a:rPr lang="en-US" sz="2000" b="1" kern="1200" dirty="0"/>
            <a:t> </a:t>
          </a:r>
          <a:r>
            <a:rPr lang="en-US" sz="2000" b="1" kern="1200" dirty="0" err="1"/>
            <a:t>στην</a:t>
          </a:r>
          <a:r>
            <a:rPr lang="en-US" sz="2000" b="1" kern="1200" dirty="0"/>
            <a:t> </a:t>
          </a:r>
          <a:r>
            <a:rPr lang="en-US" sz="2000" b="1" kern="1200" dirty="0" err="1"/>
            <a:t>Ορθοδοξί</a:t>
          </a:r>
          <a:r>
            <a:rPr lang="en-US" sz="2000" b="1" kern="1200" dirty="0"/>
            <a:t>α</a:t>
          </a:r>
          <a:r>
            <a:rPr lang="en-US" sz="2000" kern="1200" dirty="0"/>
            <a:t>, α</a:t>
          </a:r>
          <a:r>
            <a:rPr lang="en-US" sz="2000" kern="1200" dirty="0" err="1"/>
            <a:t>λλά</a:t>
          </a:r>
          <a:r>
            <a:rPr lang="en-US" sz="2000" kern="1200" dirty="0"/>
            <a:t> και </a:t>
          </a:r>
          <a:r>
            <a:rPr lang="en-US" sz="2000" kern="1200" dirty="0" err="1"/>
            <a:t>άλλες</a:t>
          </a:r>
          <a:r>
            <a:rPr lang="en-US" sz="2000" kern="1200" dirty="0"/>
            <a:t> </a:t>
          </a:r>
          <a:r>
            <a:rPr lang="en-US" sz="2000" kern="1200" dirty="0" err="1"/>
            <a:t>θρησκείες</a:t>
          </a:r>
          <a:r>
            <a:rPr lang="en-US" sz="2000" kern="1200" dirty="0"/>
            <a:t>.</a:t>
          </a:r>
        </a:p>
      </dsp:txBody>
      <dsp:txXfrm>
        <a:off x="0" y="2775675"/>
        <a:ext cx="4872038" cy="624620"/>
      </dsp:txXfrm>
    </dsp:sp>
    <dsp:sp modelId="{5A4AF349-17C6-4EFC-96E1-BB1A9A2D318F}">
      <dsp:nvSpPr>
        <dsp:cNvPr id="0" name=""/>
        <dsp:cNvSpPr/>
      </dsp:nvSpPr>
      <dsp:spPr>
        <a:xfrm rot="10800000">
          <a:off x="0" y="1546"/>
          <a:ext cx="4872038" cy="2088404"/>
        </a:xfrm>
        <a:prstGeom prst="upArrowCallout">
          <a:avLst/>
        </a:prstGeom>
        <a:gradFill rotWithShape="0">
          <a:gsLst>
            <a:gs pos="0">
              <a:schemeClr val="accent2">
                <a:hueOff val="26723"/>
                <a:satOff val="-75726"/>
                <a:lumOff val="4706"/>
                <a:alphaOff val="0"/>
                <a:tint val="98000"/>
                <a:lumMod val="114000"/>
              </a:schemeClr>
            </a:gs>
            <a:gs pos="100000">
              <a:schemeClr val="accent2">
                <a:hueOff val="26723"/>
                <a:satOff val="-75726"/>
                <a:lumOff val="470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dirty="0" err="1"/>
            <a:t>Συμ</a:t>
          </a:r>
          <a:r>
            <a:rPr lang="en-US" sz="1300" kern="1200" dirty="0"/>
            <a:t>βιβα</a:t>
          </a:r>
          <a:r>
            <a:rPr lang="en-US" sz="1300" kern="1200" dirty="0" err="1"/>
            <a:t>στικές</a:t>
          </a:r>
          <a:r>
            <a:rPr lang="en-US" sz="1300" kern="1200" dirty="0"/>
            <a:t> </a:t>
          </a:r>
          <a:r>
            <a:rPr lang="en-US" sz="1300" kern="1200" dirty="0" err="1"/>
            <a:t>λύσεις</a:t>
          </a:r>
          <a:r>
            <a:rPr lang="en-US" sz="1300" kern="1200" dirty="0"/>
            <a:t> και ανα</a:t>
          </a:r>
          <a:r>
            <a:rPr lang="en-US" sz="1300" kern="1200" dirty="0" err="1"/>
            <a:t>θεώρηση</a:t>
          </a:r>
          <a:r>
            <a:rPr lang="en-US" sz="1300" kern="1200" dirty="0"/>
            <a:t> </a:t>
          </a:r>
          <a:r>
            <a:rPr lang="en-US" sz="1300" kern="1200" dirty="0" err="1"/>
            <a:t>του</a:t>
          </a:r>
          <a:r>
            <a:rPr lang="en-US" sz="1300" kern="1200" dirty="0"/>
            <a:t> προγράμματος.</a:t>
          </a:r>
          <a:r>
            <a:rPr lang="en-US" sz="1300" b="0" kern="1200" dirty="0"/>
            <a:t>Ανταπόκριση στις ενστάσεις της Εκκλησίας.</a:t>
          </a:r>
          <a:endParaRPr lang="en-US" sz="1300" b="1" kern="1200" dirty="0"/>
        </a:p>
      </dsp:txBody>
      <dsp:txXfrm rot="10800000">
        <a:off x="0" y="1546"/>
        <a:ext cx="4872038" cy="13569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5702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197138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7037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1352811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636192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1/6/25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321582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1/6/25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19891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12416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38681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09A250-FF31-4206-8172-F9D3106AACB1}" type="datetimeFigureOut">
              <a:rPr lang="en-US" dirty="0"/>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4264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769769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2955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943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1/6/25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14363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1/6/25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8985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1/6/25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69866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400333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1/6/25</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982991110"/>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3.png"/><Relationship Id="rId7" Type="http://schemas.openxmlformats.org/officeDocument/2006/relationships/diagramLayout" Target="../diagrams/layout5.xm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diagramData" Target="../diagrams/data5.xml"/><Relationship Id="rId5" Type="http://schemas.openxmlformats.org/officeDocument/2006/relationships/image" Target="../media/image5.png"/><Relationship Id="rId10" Type="http://schemas.microsoft.com/office/2007/relationships/diagramDrawing" Target="../diagrams/drawing5.xml"/><Relationship Id="rId4" Type="http://schemas.openxmlformats.org/officeDocument/2006/relationships/image" Target="../media/image4.png"/><Relationship Id="rId9" Type="http://schemas.openxmlformats.org/officeDocument/2006/relationships/diagramColors" Target="../diagrams/colors5.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2.png"/><Relationship Id="rId7" Type="http://schemas.openxmlformats.org/officeDocument/2006/relationships/diagramData" Target="../diagrams/data6.xml"/><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11" Type="http://schemas.microsoft.com/office/2007/relationships/diagramDrawing" Target="../diagrams/drawing6.xml"/><Relationship Id="rId5" Type="http://schemas.openxmlformats.org/officeDocument/2006/relationships/image" Target="../media/image4.png"/><Relationship Id="rId10" Type="http://schemas.openxmlformats.org/officeDocument/2006/relationships/diagramColors" Target="../diagrams/colors6.xml"/><Relationship Id="rId4" Type="http://schemas.openxmlformats.org/officeDocument/2006/relationships/image" Target="../media/image3.png"/><Relationship Id="rId9"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2.png"/><Relationship Id="rId7" Type="http://schemas.openxmlformats.org/officeDocument/2006/relationships/diagramData" Target="../diagrams/data7.xml"/><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11" Type="http://schemas.microsoft.com/office/2007/relationships/diagramDrawing" Target="../diagrams/drawing7.xml"/><Relationship Id="rId5" Type="http://schemas.openxmlformats.org/officeDocument/2006/relationships/image" Target="../media/image4.png"/><Relationship Id="rId10" Type="http://schemas.openxmlformats.org/officeDocument/2006/relationships/diagramColors" Target="../diagrams/colors7.xml"/><Relationship Id="rId4" Type="http://schemas.openxmlformats.org/officeDocument/2006/relationships/image" Target="../media/image3.png"/><Relationship Id="rId9"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3.png"/><Relationship Id="rId7" Type="http://schemas.openxmlformats.org/officeDocument/2006/relationships/diagramLayout" Target="../diagrams/layout8.xm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diagramData" Target="../diagrams/data8.xml"/><Relationship Id="rId5" Type="http://schemas.openxmlformats.org/officeDocument/2006/relationships/image" Target="../media/image5.png"/><Relationship Id="rId10" Type="http://schemas.microsoft.com/office/2007/relationships/diagramDrawing" Target="../diagrams/drawing8.xml"/><Relationship Id="rId4" Type="http://schemas.openxmlformats.org/officeDocument/2006/relationships/image" Target="../media/image4.png"/><Relationship Id="rId9" Type="http://schemas.openxmlformats.org/officeDocument/2006/relationships/diagramColors" Target="../diagrams/colors8.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3.png"/><Relationship Id="rId7" Type="http://schemas.openxmlformats.org/officeDocument/2006/relationships/diagramLayout" Target="../diagrams/layout9.xm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diagramData" Target="../diagrams/data9.xml"/><Relationship Id="rId5" Type="http://schemas.openxmlformats.org/officeDocument/2006/relationships/image" Target="../media/image5.png"/><Relationship Id="rId10" Type="http://schemas.microsoft.com/office/2007/relationships/diagramDrawing" Target="../diagrams/drawing9.xml"/><Relationship Id="rId4" Type="http://schemas.openxmlformats.org/officeDocument/2006/relationships/image" Target="../media/image4.png"/><Relationship Id="rId9" Type="http://schemas.openxmlformats.org/officeDocument/2006/relationships/diagramColors" Target="../diagrams/colors9.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2.png"/><Relationship Id="rId7" Type="http://schemas.openxmlformats.org/officeDocument/2006/relationships/diagramData" Target="../diagrams/data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diagramDrawing" Target="../diagrams/drawing10.xml"/><Relationship Id="rId5" Type="http://schemas.openxmlformats.org/officeDocument/2006/relationships/image" Target="../media/image4.png"/><Relationship Id="rId10" Type="http://schemas.openxmlformats.org/officeDocument/2006/relationships/diagramColors" Target="../diagrams/colors10.xml"/><Relationship Id="rId4" Type="http://schemas.openxmlformats.org/officeDocument/2006/relationships/image" Target="../media/image3.png"/><Relationship Id="rId9"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2.png"/><Relationship Id="rId7" Type="http://schemas.openxmlformats.org/officeDocument/2006/relationships/diagramData" Target="../diagrams/data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diagramDrawing" Target="../diagrams/drawing11.xml"/><Relationship Id="rId5" Type="http://schemas.openxmlformats.org/officeDocument/2006/relationships/image" Target="../media/image4.png"/><Relationship Id="rId10" Type="http://schemas.openxmlformats.org/officeDocument/2006/relationships/diagramColors" Target="../diagrams/colors11.xml"/><Relationship Id="rId4" Type="http://schemas.openxmlformats.org/officeDocument/2006/relationships/image" Target="../media/image3.png"/><Relationship Id="rId9"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image" Target="../media/image2.png"/><Relationship Id="rId7" Type="http://schemas.openxmlformats.org/officeDocument/2006/relationships/diagramData" Target="../diagrams/data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diagramDrawing" Target="../diagrams/drawing12.xml"/><Relationship Id="rId5" Type="http://schemas.openxmlformats.org/officeDocument/2006/relationships/image" Target="../media/image4.png"/><Relationship Id="rId10" Type="http://schemas.openxmlformats.org/officeDocument/2006/relationships/diagramColors" Target="../diagrams/colors12.xml"/><Relationship Id="rId4" Type="http://schemas.openxmlformats.org/officeDocument/2006/relationships/image" Target="../media/image3.png"/><Relationship Id="rId9"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image" Target="../media/image2.png"/><Relationship Id="rId7" Type="http://schemas.openxmlformats.org/officeDocument/2006/relationships/diagramData" Target="../diagrams/data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diagramDrawing" Target="../diagrams/drawing13.xml"/><Relationship Id="rId5" Type="http://schemas.openxmlformats.org/officeDocument/2006/relationships/image" Target="../media/image4.png"/><Relationship Id="rId10" Type="http://schemas.openxmlformats.org/officeDocument/2006/relationships/diagramColors" Target="../diagrams/colors13.xml"/><Relationship Id="rId4" Type="http://schemas.openxmlformats.org/officeDocument/2006/relationships/image" Target="../media/image3.png"/><Relationship Id="rId9"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6.png"/><Relationship Id="rId7" Type="http://schemas.openxmlformats.org/officeDocument/2006/relationships/diagramColors" Target="../diagrams/colors1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4.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6.png"/><Relationship Id="rId7" Type="http://schemas.openxmlformats.org/officeDocument/2006/relationships/diagramColors" Target="../diagrams/colors1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5.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6.png"/><Relationship Id="rId7" Type="http://schemas.openxmlformats.org/officeDocument/2006/relationships/diagramColors" Target="../diagrams/colors1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image" Target="../media/image2.png"/><Relationship Id="rId7" Type="http://schemas.openxmlformats.org/officeDocument/2006/relationships/diagramData" Target="../diagrams/data2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diagramDrawing" Target="../diagrams/drawing21.xml"/><Relationship Id="rId5" Type="http://schemas.openxmlformats.org/officeDocument/2006/relationships/image" Target="../media/image4.png"/><Relationship Id="rId10" Type="http://schemas.openxmlformats.org/officeDocument/2006/relationships/diagramColors" Target="../diagrams/colors21.xml"/><Relationship Id="rId4" Type="http://schemas.openxmlformats.org/officeDocument/2006/relationships/image" Target="../media/image3.png"/><Relationship Id="rId9"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8.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6.png"/><Relationship Id="rId7" Type="http://schemas.openxmlformats.org/officeDocument/2006/relationships/diagramColors" Target="../diagrams/colors2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4.xml.rels><?xml version="1.0" encoding="UTF-8" standalone="yes"?>
<Relationships xmlns="http://schemas.openxmlformats.org/package/2006/relationships"><Relationship Id="rId8" Type="http://schemas.openxmlformats.org/officeDocument/2006/relationships/hyperlink" Target="https://www.academia.edu/84563912/Philosophia_Ancilla_6_2022" TargetMode="External"/><Relationship Id="rId3" Type="http://schemas.openxmlformats.org/officeDocument/2006/relationships/image" Target="../media/image3.png"/><Relationship Id="rId7" Type="http://schemas.openxmlformats.org/officeDocument/2006/relationships/hyperlink" Target="https://www.neakriti.gr"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hyperlink" Target="https://left.gr" TargetMode="External"/><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https://ejournals.lib.auth.gr/religionteaching/article/view/6225/5977"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hyperlink" Target="https://ejournals.lib.auth.gr/religionteaching/article/view/8029/7906"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hyperlink" Target="https://www.pemptousia.gr/2023/11/to-mathima-ton-thriskeftikon-se-nees-peripeties-apo-to-2019-ke-meta/" TargetMode="External"/><Relationship Id="rId2" Type="http://schemas.openxmlformats.org/officeDocument/2006/relationships/hyperlink" Target="https://www.adjustice.gr/webcenter/faces/wcnav_externalId/search-caselaws?bltId=5ACDC834C5C5D9164C618175914D47EE&amp;_afrLoop=15314871738385474#!%40%40%3F_afrLoop%3D15314871738385474%26bltId%3D5ACDC834C5C5D9164C618175914D47EE%26_adf.ctrl-state%3D154eu7r712_67"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png"/><Relationship Id="rId7" Type="http://schemas.openxmlformats.org/officeDocument/2006/relationships/diagramLayout" Target="../diagrams/layout2.xm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diagramData" Target="../diagrams/data2.xml"/><Relationship Id="rId5" Type="http://schemas.openxmlformats.org/officeDocument/2006/relationships/image" Target="../media/image5.png"/><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png"/><Relationship Id="rId7" Type="http://schemas.openxmlformats.org/officeDocument/2006/relationships/diagramLayout" Target="../diagrams/layout3.xm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diagramData" Target="../diagrams/data3.xml"/><Relationship Id="rId5" Type="http://schemas.openxmlformats.org/officeDocument/2006/relationships/image" Target="../media/image5.png"/><Relationship Id="rId10" Type="http://schemas.microsoft.com/office/2007/relationships/diagramDrawing" Target="../diagrams/drawing3.xml"/><Relationship Id="rId4" Type="http://schemas.openxmlformats.org/officeDocument/2006/relationships/image" Target="../media/image4.png"/><Relationship Id="rId9" Type="http://schemas.openxmlformats.org/officeDocument/2006/relationships/diagramColors" Target="../diagrams/colors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2.png"/><Relationship Id="rId7" Type="http://schemas.openxmlformats.org/officeDocument/2006/relationships/diagramData" Target="../diagrams/data4.xml"/><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11" Type="http://schemas.microsoft.com/office/2007/relationships/diagramDrawing" Target="../diagrams/drawing4.xml"/><Relationship Id="rId5" Type="http://schemas.openxmlformats.org/officeDocument/2006/relationships/image" Target="../media/image4.png"/><Relationship Id="rId10" Type="http://schemas.openxmlformats.org/officeDocument/2006/relationships/diagramColors" Target="../diagrams/colors4.xml"/><Relationship Id="rId4" Type="http://schemas.openxmlformats.org/officeDocument/2006/relationships/image" Target="../media/image3.png"/><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46"/>
            <a:ext cx="9143771" cy="3548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Shape 9">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898900"/>
            <a:ext cx="9144000" cy="2101850"/>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sz="1350"/>
          </a:p>
        </p:txBody>
      </p:sp>
      <p:sp>
        <p:nvSpPr>
          <p:cNvPr id="7"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672521"/>
            <a:ext cx="2604045" cy="619449"/>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sz="1350">
              <a:solidFill>
                <a:schemeClr val="tx1"/>
              </a:solidFill>
            </a:endParaRPr>
          </a:p>
        </p:txBody>
      </p:sp>
      <p:sp>
        <p:nvSpPr>
          <p:cNvPr id="2" name="Title 1"/>
          <p:cNvSpPr>
            <a:spLocks noGrp="1"/>
          </p:cNvSpPr>
          <p:nvPr>
            <p:ph type="ctrTitle"/>
          </p:nvPr>
        </p:nvSpPr>
        <p:spPr>
          <a:xfrm>
            <a:off x="724129" y="1324928"/>
            <a:ext cx="7695743" cy="2971959"/>
          </a:xfrm>
        </p:spPr>
        <p:txBody>
          <a:bodyPr vert="horz" lIns="68580" tIns="34290" rIns="68580" bIns="34290" rtlCol="0">
            <a:normAutofit/>
          </a:bodyPr>
          <a:lstStyle/>
          <a:p>
            <a:pPr algn="ctr">
              <a:lnSpc>
                <a:spcPct val="90000"/>
              </a:lnSpc>
            </a:pPr>
            <a:r>
              <a:rPr lang="en-US" sz="4650" b="1">
                <a:latin typeface="Calibri"/>
                <a:cs typeface="Calibri"/>
              </a:rPr>
              <a:t>Ζητήματα Εκπαιδευτικής Πολιτικής - Μεθοδολογία Ανάλυσης των Εκπαιδευτικών Θεσμών</a:t>
            </a:r>
            <a:endParaRPr lang="el-GR" sz="4650">
              <a:latin typeface="Calibri"/>
              <a:cs typeface="Calibri"/>
            </a:endParaRPr>
          </a:p>
          <a:p>
            <a:pPr algn="ctr">
              <a:lnSpc>
                <a:spcPct val="90000"/>
              </a:lnSpc>
            </a:pPr>
            <a:endParaRPr lang="en-US" sz="4650"/>
          </a:p>
        </p:txBody>
      </p:sp>
      <p:sp>
        <p:nvSpPr>
          <p:cNvPr id="3" name="Subtitle 2"/>
          <p:cNvSpPr>
            <a:spLocks noGrp="1"/>
          </p:cNvSpPr>
          <p:nvPr>
            <p:ph type="subTitle" idx="1"/>
          </p:nvPr>
        </p:nvSpPr>
        <p:spPr>
          <a:xfrm>
            <a:off x="-1790472" y="4467301"/>
            <a:ext cx="7487093" cy="1533917"/>
          </a:xfrm>
        </p:spPr>
        <p:txBody>
          <a:bodyPr vert="horz" lIns="68580" tIns="34290" rIns="68580" bIns="34290" rtlCol="0" anchor="t">
            <a:noAutofit/>
          </a:bodyPr>
          <a:lstStyle/>
          <a:p>
            <a:pPr algn="ctr">
              <a:lnSpc>
                <a:spcPct val="90000"/>
              </a:lnSpc>
            </a:pPr>
            <a:r>
              <a:rPr lang="en-US" sz="1200" b="1">
                <a:solidFill>
                  <a:schemeClr val="bg2"/>
                </a:solidFill>
              </a:rPr>
              <a:t>ΟΜΑΔΑ Α:</a:t>
            </a:r>
          </a:p>
          <a:p>
            <a:pPr algn="ctr">
              <a:lnSpc>
                <a:spcPct val="90000"/>
              </a:lnSpc>
            </a:pPr>
            <a:r>
              <a:rPr lang="en-US" sz="1200">
                <a:solidFill>
                  <a:schemeClr val="bg2"/>
                </a:solidFill>
              </a:rPr>
              <a:t>Κα</a:t>
            </a:r>
            <a:r>
              <a:rPr lang="en-US" sz="1200" err="1">
                <a:solidFill>
                  <a:schemeClr val="bg2"/>
                </a:solidFill>
              </a:rPr>
              <a:t>λουδη</a:t>
            </a:r>
            <a:r>
              <a:rPr lang="en-US" sz="1200">
                <a:solidFill>
                  <a:schemeClr val="bg2"/>
                </a:solidFill>
              </a:rPr>
              <a:t> ΜΑΡΙΑ μα</a:t>
            </a:r>
            <a:r>
              <a:rPr lang="en-US" sz="1200" err="1">
                <a:solidFill>
                  <a:schemeClr val="bg2"/>
                </a:solidFill>
              </a:rPr>
              <a:t>γδ</a:t>
            </a:r>
            <a:r>
              <a:rPr lang="en-US" sz="1200">
                <a:solidFill>
                  <a:schemeClr val="bg2"/>
                </a:solidFill>
              </a:rPr>
              <a:t>α</a:t>
            </a:r>
            <a:r>
              <a:rPr lang="en-US" sz="1200" err="1">
                <a:solidFill>
                  <a:schemeClr val="bg2"/>
                </a:solidFill>
              </a:rPr>
              <a:t>ληνη</a:t>
            </a:r>
            <a:endParaRPr lang="en-US" sz="1200">
              <a:solidFill>
                <a:schemeClr val="bg2"/>
              </a:solidFill>
            </a:endParaRPr>
          </a:p>
          <a:p>
            <a:pPr algn="ctr">
              <a:lnSpc>
                <a:spcPct val="90000"/>
              </a:lnSpc>
            </a:pPr>
            <a:r>
              <a:rPr lang="en-US" sz="1200" err="1">
                <a:solidFill>
                  <a:schemeClr val="bg2"/>
                </a:solidFill>
              </a:rPr>
              <a:t>Κοντομην</a:t>
            </a:r>
            <a:r>
              <a:rPr lang="en-US" sz="1200">
                <a:solidFill>
                  <a:schemeClr val="bg2"/>
                </a:solidFill>
              </a:rPr>
              <a:t>α </a:t>
            </a:r>
            <a:r>
              <a:rPr lang="en-US" sz="1200" err="1">
                <a:solidFill>
                  <a:schemeClr val="bg2"/>
                </a:solidFill>
              </a:rPr>
              <a:t>ειρηνη</a:t>
            </a:r>
            <a:endParaRPr lang="en-US" sz="1200">
              <a:solidFill>
                <a:schemeClr val="bg2"/>
              </a:solidFill>
            </a:endParaRPr>
          </a:p>
          <a:p>
            <a:pPr algn="ctr">
              <a:lnSpc>
                <a:spcPct val="90000"/>
              </a:lnSpc>
            </a:pPr>
            <a:r>
              <a:rPr lang="en-US" sz="1200">
                <a:solidFill>
                  <a:schemeClr val="bg2"/>
                </a:solidFill>
              </a:rPr>
              <a:t>Παπα</a:t>
            </a:r>
            <a:r>
              <a:rPr lang="en-US" sz="1200" err="1">
                <a:solidFill>
                  <a:schemeClr val="bg2"/>
                </a:solidFill>
              </a:rPr>
              <a:t>γεωργιου</a:t>
            </a:r>
            <a:r>
              <a:rPr lang="en-US" sz="1200">
                <a:solidFill>
                  <a:schemeClr val="bg2"/>
                </a:solidFill>
              </a:rPr>
              <a:t> </a:t>
            </a:r>
            <a:r>
              <a:rPr lang="en-US" sz="1200" err="1">
                <a:solidFill>
                  <a:schemeClr val="bg2"/>
                </a:solidFill>
              </a:rPr>
              <a:t>γι</a:t>
            </a:r>
            <a:r>
              <a:rPr lang="en-US" sz="1200">
                <a:solidFill>
                  <a:schemeClr val="bg2"/>
                </a:solidFill>
              </a:rPr>
              <a:t>α</a:t>
            </a:r>
            <a:r>
              <a:rPr lang="en-US" sz="1200" err="1">
                <a:solidFill>
                  <a:schemeClr val="bg2"/>
                </a:solidFill>
              </a:rPr>
              <a:t>νν</a:t>
            </a:r>
            <a:r>
              <a:rPr lang="en-US" sz="1200">
                <a:solidFill>
                  <a:schemeClr val="bg2"/>
                </a:solidFill>
              </a:rPr>
              <a:t>α</a:t>
            </a:r>
          </a:p>
          <a:p>
            <a:pPr algn="ctr">
              <a:lnSpc>
                <a:spcPct val="90000"/>
              </a:lnSpc>
            </a:pPr>
            <a:r>
              <a:rPr lang="en-US" sz="1200" err="1">
                <a:solidFill>
                  <a:schemeClr val="bg2"/>
                </a:solidFill>
              </a:rPr>
              <a:t>Πουλ</a:t>
            </a:r>
            <a:r>
              <a:rPr lang="en-US" sz="1200">
                <a:solidFill>
                  <a:schemeClr val="bg2"/>
                </a:solidFill>
              </a:rPr>
              <a:t>α</a:t>
            </a:r>
            <a:r>
              <a:rPr lang="en-US" sz="1200" err="1">
                <a:solidFill>
                  <a:schemeClr val="bg2"/>
                </a:solidFill>
              </a:rPr>
              <a:t>ντζ</a:t>
            </a:r>
            <a:r>
              <a:rPr lang="en-US" sz="1200">
                <a:solidFill>
                  <a:schemeClr val="bg2"/>
                </a:solidFill>
              </a:rPr>
              <a:t>α</a:t>
            </a:r>
            <a:r>
              <a:rPr lang="en-US" sz="1200" err="1">
                <a:solidFill>
                  <a:schemeClr val="bg2"/>
                </a:solidFill>
              </a:rPr>
              <a:t>κιδου</a:t>
            </a:r>
            <a:r>
              <a:rPr lang="en-US" sz="1200">
                <a:solidFill>
                  <a:schemeClr val="bg2"/>
                </a:solidFill>
              </a:rPr>
              <a:t> </a:t>
            </a:r>
            <a:r>
              <a:rPr lang="en-US" sz="1200" err="1">
                <a:solidFill>
                  <a:schemeClr val="bg2"/>
                </a:solidFill>
              </a:rPr>
              <a:t>ελενη</a:t>
            </a:r>
            <a:endParaRPr lang="en-US" sz="1200">
              <a:solidFill>
                <a:schemeClr val="bg2"/>
              </a:solidFill>
            </a:endParaRPr>
          </a:p>
          <a:p>
            <a:pPr algn="ctr">
              <a:lnSpc>
                <a:spcPct val="90000"/>
              </a:lnSpc>
            </a:pPr>
            <a:endParaRPr lang="en-US" sz="1200">
              <a:solidFill>
                <a:schemeClr val="bg2"/>
              </a:solidFill>
            </a:endParaRPr>
          </a:p>
          <a:p>
            <a:pPr algn="ctr">
              <a:lnSpc>
                <a:spcPct val="90000"/>
              </a:lnSpc>
            </a:pPr>
            <a:endParaRPr lang="en-US" sz="1200" b="1">
              <a:solidFill>
                <a:schemeClr val="bg2"/>
              </a:solidFill>
            </a:endParaRPr>
          </a:p>
        </p:txBody>
      </p:sp>
      <p:sp>
        <p:nvSpPr>
          <p:cNvPr id="4" name="TextBox 3">
            <a:extLst>
              <a:ext uri="{FF2B5EF4-FFF2-40B4-BE49-F238E27FC236}">
                <a16:creationId xmlns:a16="http://schemas.microsoft.com/office/drawing/2014/main" id="{93F91002-DD6A-269F-9F65-4A766F35E6F4}"/>
              </a:ext>
            </a:extLst>
          </p:cNvPr>
          <p:cNvSpPr txBox="1"/>
          <p:nvPr/>
        </p:nvSpPr>
        <p:spPr>
          <a:xfrm>
            <a:off x="6320770" y="5076659"/>
            <a:ext cx="2432695" cy="4385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rtl="0"/>
            <a:r>
              <a:rPr lang="en-US" sz="1200" b="1" i="0" u="none" strike="noStrike" cap="all" baseline="0">
                <a:solidFill>
                  <a:srgbClr val="EE5818"/>
                </a:solidFill>
                <a:latin typeface="Century Gothic"/>
                <a:ea typeface="Segoe UI"/>
                <a:cs typeface="Segoe UI"/>
              </a:rPr>
              <a:t>Διδασκουσα:</a:t>
            </a:r>
            <a:r>
              <a:rPr lang="en-US" sz="1200" b="0" i="0">
                <a:solidFill>
                  <a:srgbClr val="FFFFFF"/>
                </a:solidFill>
                <a:latin typeface="Century Gothic"/>
                <a:ea typeface="Segoe UI"/>
                <a:cs typeface="Segoe UI"/>
              </a:rPr>
              <a:t>​</a:t>
            </a:r>
          </a:p>
          <a:p>
            <a:pPr algn="ctr" rtl="0"/>
            <a:r>
              <a:rPr lang="en-US" sz="1200" b="0" i="0" u="none" strike="noStrike" cap="all" baseline="0">
                <a:solidFill>
                  <a:srgbClr val="EE5818"/>
                </a:solidFill>
                <a:latin typeface="Century Gothic"/>
                <a:ea typeface="Segoe UI"/>
                <a:cs typeface="Segoe UI"/>
              </a:rPr>
              <a:t>ΕΥΗ ΖΑΜΠΕΤΑ</a:t>
            </a:r>
            <a:endParaRPr lang="el-GR" sz="135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15DC6F-052E-4EDE-A74B-047632EA1E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859514"/>
            <a:ext cx="3027759" cy="3141236"/>
          </a:xfrm>
          <a:prstGeom prst="rect">
            <a:avLst/>
          </a:prstGeom>
        </p:spPr>
      </p:pic>
      <p:pic>
        <p:nvPicPr>
          <p:cNvPr id="12" name="Picture 11">
            <a:extLst>
              <a:ext uri="{FF2B5EF4-FFF2-40B4-BE49-F238E27FC236}">
                <a16:creationId xmlns:a16="http://schemas.microsoft.com/office/drawing/2014/main" id="{515B249B-C1B9-4C06-93BC-5B0FE82FC8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3026511"/>
            <a:ext cx="1141809" cy="1774090"/>
          </a:xfrm>
          <a:prstGeom prst="rect">
            <a:avLst/>
          </a:prstGeom>
        </p:spPr>
      </p:pic>
      <p:sp>
        <p:nvSpPr>
          <p:cNvPr id="14" name="Oval 13">
            <a:extLst>
              <a:ext uri="{FF2B5EF4-FFF2-40B4-BE49-F238E27FC236}">
                <a16:creationId xmlns:a16="http://schemas.microsoft.com/office/drawing/2014/main" id="{5F27C211-3B72-4D83-B617-D63B404AD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2114550"/>
            <a:ext cx="2114550" cy="211455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063669BB-B593-41AA-88AF-DF4F5E26B3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713"/>
          <a:stretch/>
        </p:blipFill>
        <p:spPr>
          <a:xfrm>
            <a:off x="6000148" y="857250"/>
            <a:ext cx="1202540" cy="857250"/>
          </a:xfrm>
          <a:prstGeom prst="rect">
            <a:avLst/>
          </a:prstGeom>
        </p:spPr>
      </p:pic>
      <p:pic>
        <p:nvPicPr>
          <p:cNvPr id="18" name="Picture 17">
            <a:extLst>
              <a:ext uri="{FF2B5EF4-FFF2-40B4-BE49-F238E27FC236}">
                <a16:creationId xmlns:a16="http://schemas.microsoft.com/office/drawing/2014/main" id="{2A95CA20-A5B7-4232-9498-E1325736C5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4199"/>
          <a:stretch/>
        </p:blipFill>
        <p:spPr>
          <a:xfrm>
            <a:off x="6456759" y="5426899"/>
            <a:ext cx="745301" cy="573851"/>
          </a:xfrm>
          <a:prstGeom prst="rect">
            <a:avLst/>
          </a:prstGeom>
        </p:spPr>
      </p:pic>
      <p:sp>
        <p:nvSpPr>
          <p:cNvPr id="20" name="Rectangle 19">
            <a:extLst>
              <a:ext uri="{FF2B5EF4-FFF2-40B4-BE49-F238E27FC236}">
                <a16:creationId xmlns:a16="http://schemas.microsoft.com/office/drawing/2014/main" id="{8B24F55B-6511-4781-950F-F000AB52E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E4EC82A-4C8C-4C89-84E5-F167F921B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EBABA234-4A03-2993-D265-5DFFB289FBC1}"/>
              </a:ext>
            </a:extLst>
          </p:cNvPr>
          <p:cNvSpPr>
            <a:spLocks noGrp="1"/>
          </p:cNvSpPr>
          <p:nvPr>
            <p:ph type="title"/>
          </p:nvPr>
        </p:nvSpPr>
        <p:spPr>
          <a:xfrm>
            <a:off x="482891" y="1943100"/>
            <a:ext cx="2331470" cy="3429000"/>
          </a:xfrm>
        </p:spPr>
        <p:txBody>
          <a:bodyPr vert="horz" lIns="68580" tIns="34290" rIns="68580" bIns="34290" rtlCol="0" anchor="ctr">
            <a:normAutofit/>
          </a:bodyPr>
          <a:lstStyle/>
          <a:p>
            <a:r>
              <a:rPr lang="en-US" sz="2400" b="1" err="1">
                <a:solidFill>
                  <a:srgbClr val="EBEBEB"/>
                </a:solidFill>
              </a:rPr>
              <a:t>Αντίκτυ</a:t>
            </a:r>
            <a:r>
              <a:rPr lang="en-US" sz="2400" b="1">
                <a:solidFill>
                  <a:srgbClr val="EBEBEB"/>
                </a:solidFill>
              </a:rPr>
              <a:t>π</a:t>
            </a:r>
            <a:r>
              <a:rPr lang="en-US" sz="2400" b="1" err="1">
                <a:solidFill>
                  <a:srgbClr val="EBEBEB"/>
                </a:solidFill>
              </a:rPr>
              <a:t>ος</a:t>
            </a:r>
            <a:r>
              <a:rPr lang="en-US" sz="2400" b="1">
                <a:solidFill>
                  <a:srgbClr val="EBEBEB"/>
                </a:solidFill>
              </a:rPr>
              <a:t> </a:t>
            </a:r>
            <a:r>
              <a:rPr lang="en-US" sz="2400" b="1" err="1">
                <a:solidFill>
                  <a:srgbClr val="EBEBEB"/>
                </a:solidFill>
              </a:rPr>
              <a:t>στην</a:t>
            </a:r>
            <a:r>
              <a:rPr lang="en-US" sz="2400" b="1">
                <a:solidFill>
                  <a:srgbClr val="EBEBEB"/>
                </a:solidFill>
              </a:rPr>
              <a:t> </a:t>
            </a:r>
            <a:r>
              <a:rPr lang="en-US" sz="2400" b="1" err="1">
                <a:solidFill>
                  <a:srgbClr val="EBEBEB"/>
                </a:solidFill>
              </a:rPr>
              <a:t>Εκκλησί</a:t>
            </a:r>
            <a:r>
              <a:rPr lang="en-US" sz="2400" b="1">
                <a:solidFill>
                  <a:srgbClr val="EBEBEB"/>
                </a:solidFill>
              </a:rPr>
              <a:t>α</a:t>
            </a:r>
          </a:p>
        </p:txBody>
      </p:sp>
      <p:sp>
        <p:nvSpPr>
          <p:cNvPr id="24" name="Freeform: Shape 23">
            <a:extLst>
              <a:ext uri="{FF2B5EF4-FFF2-40B4-BE49-F238E27FC236}">
                <a16:creationId xmlns:a16="http://schemas.microsoft.com/office/drawing/2014/main" id="{20274AE2-B8C3-42B7-A71C-2E111FA460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857250"/>
            <a:ext cx="6023018" cy="51435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Freeform 11">
            <a:extLst>
              <a:ext uri="{FF2B5EF4-FFF2-40B4-BE49-F238E27FC236}">
                <a16:creationId xmlns:a16="http://schemas.microsoft.com/office/drawing/2014/main" id="{B1C4F06D-9A48-4DB4-BB8C-E7FD6E58D7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3" y="857249"/>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sz="1350"/>
          </a:p>
        </p:txBody>
      </p:sp>
      <p:sp>
        <p:nvSpPr>
          <p:cNvPr id="28" name="Rectangle 27">
            <a:extLst>
              <a:ext uri="{FF2B5EF4-FFF2-40B4-BE49-F238E27FC236}">
                <a16:creationId xmlns:a16="http://schemas.microsoft.com/office/drawing/2014/main" id="{998CBEAC-6AB1-4AD1-AD3D-FF124A71A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 name="Text Placeholder 3">
            <a:extLst>
              <a:ext uri="{FF2B5EF4-FFF2-40B4-BE49-F238E27FC236}">
                <a16:creationId xmlns:a16="http://schemas.microsoft.com/office/drawing/2014/main" id="{AD49C146-49CE-AFAE-D48B-6E80782819F6}"/>
              </a:ext>
            </a:extLst>
          </p:cNvPr>
          <p:cNvGraphicFramePr/>
          <p:nvPr>
            <p:extLst>
              <p:ext uri="{D42A27DB-BD31-4B8C-83A1-F6EECF244321}">
                <p14:modId xmlns:p14="http://schemas.microsoft.com/office/powerpoint/2010/main" val="2820925773"/>
              </p:ext>
            </p:extLst>
          </p:nvPr>
        </p:nvGraphicFramePr>
        <p:xfrm>
          <a:off x="3786187" y="1943100"/>
          <a:ext cx="4872038" cy="3429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2117412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40" name="Picture 39">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42" name="Oval 41">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4" name="Picture 43">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6000147" y="0"/>
            <a:ext cx="1202541" cy="1143000"/>
          </a:xfrm>
          <a:prstGeom prst="rect">
            <a:avLst/>
          </a:prstGeom>
        </p:spPr>
      </p:pic>
      <p:pic>
        <p:nvPicPr>
          <p:cNvPr id="46" name="Picture 45">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6456759" y="6092866"/>
            <a:ext cx="745300" cy="765134"/>
          </a:xfrm>
          <a:prstGeom prst="rect">
            <a:avLst/>
          </a:prstGeom>
        </p:spPr>
      </p:pic>
      <p:sp>
        <p:nvSpPr>
          <p:cNvPr id="48" name="Rectangle 47">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2F70F32B-3527-4CFD-886B-79F3A39D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AC9BDD5-3FE7-47ED-AD33-026DCBF05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4" name="Freeform 16">
            <a:extLst>
              <a:ext uri="{FF2B5EF4-FFF2-40B4-BE49-F238E27FC236}">
                <a16:creationId xmlns:a16="http://schemas.microsoft.com/office/drawing/2014/main" id="{53534E65-C191-4A2A-8F40-1D1B22686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27737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56" name="Rectangle 55">
            <a:extLst>
              <a:ext uri="{FF2B5EF4-FFF2-40B4-BE49-F238E27FC236}">
                <a16:creationId xmlns:a16="http://schemas.microsoft.com/office/drawing/2014/main" id="{828C3692-45DB-4A59-8D2E-1E438CFC2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3846"/>
            <a:ext cx="9143771" cy="1144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Freeform 5">
            <a:extLst>
              <a:ext uri="{FF2B5EF4-FFF2-40B4-BE49-F238E27FC236}">
                <a16:creationId xmlns:a16="http://schemas.microsoft.com/office/drawing/2014/main" id="{985282F3-F050-496F-AB1B-3AFACB060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357920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le 1">
            <a:extLst>
              <a:ext uri="{FF2B5EF4-FFF2-40B4-BE49-F238E27FC236}">
                <a16:creationId xmlns:a16="http://schemas.microsoft.com/office/drawing/2014/main" id="{29F8AB52-565B-9F74-521A-FBDF870069EC}"/>
              </a:ext>
            </a:extLst>
          </p:cNvPr>
          <p:cNvSpPr>
            <a:spLocks noGrp="1"/>
          </p:cNvSpPr>
          <p:nvPr>
            <p:ph type="title"/>
          </p:nvPr>
        </p:nvSpPr>
        <p:spPr>
          <a:xfrm>
            <a:off x="477687" y="4371849"/>
            <a:ext cx="6862012" cy="1350523"/>
          </a:xfrm>
        </p:spPr>
        <p:txBody>
          <a:bodyPr vert="horz" lIns="91440" tIns="45720" rIns="91440" bIns="45720" rtlCol="0" anchor="b">
            <a:normAutofit/>
          </a:bodyPr>
          <a:lstStyle/>
          <a:p>
            <a:endParaRPr lang="en-US" sz="5700"/>
          </a:p>
        </p:txBody>
      </p:sp>
      <p:graphicFrame>
        <p:nvGraphicFramePr>
          <p:cNvPr id="33" name="Diagram 32">
            <a:extLst>
              <a:ext uri="{FF2B5EF4-FFF2-40B4-BE49-F238E27FC236}">
                <a16:creationId xmlns:a16="http://schemas.microsoft.com/office/drawing/2014/main" id="{0D7154EE-ED3F-C8EC-4130-56B2EFC8A1EC}"/>
              </a:ext>
            </a:extLst>
          </p:cNvPr>
          <p:cNvGraphicFramePr/>
          <p:nvPr>
            <p:extLst>
              <p:ext uri="{D42A27DB-BD31-4B8C-83A1-F6EECF244321}">
                <p14:modId xmlns:p14="http://schemas.microsoft.com/office/powerpoint/2010/main" val="2659118908"/>
              </p:ext>
            </p:extLst>
          </p:nvPr>
        </p:nvGraphicFramePr>
        <p:xfrm>
          <a:off x="515867" y="153748"/>
          <a:ext cx="7798699" cy="65505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62256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40" name="Picture 39">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42" name="Oval 41">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4" name="Picture 43">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6000147" y="0"/>
            <a:ext cx="1202541" cy="1143000"/>
          </a:xfrm>
          <a:prstGeom prst="rect">
            <a:avLst/>
          </a:prstGeom>
        </p:spPr>
      </p:pic>
      <p:pic>
        <p:nvPicPr>
          <p:cNvPr id="46" name="Picture 45">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6456759" y="6092866"/>
            <a:ext cx="745300" cy="765134"/>
          </a:xfrm>
          <a:prstGeom prst="rect">
            <a:avLst/>
          </a:prstGeom>
        </p:spPr>
      </p:pic>
      <p:sp>
        <p:nvSpPr>
          <p:cNvPr id="48" name="Rectangle 47">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2F70F32B-3527-4CFD-886B-79F3A39D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AC9BDD5-3FE7-47ED-AD33-026DCBF05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4" name="Freeform 16">
            <a:extLst>
              <a:ext uri="{FF2B5EF4-FFF2-40B4-BE49-F238E27FC236}">
                <a16:creationId xmlns:a16="http://schemas.microsoft.com/office/drawing/2014/main" id="{53534E65-C191-4A2A-8F40-1D1B22686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27737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56" name="Rectangle 55">
            <a:extLst>
              <a:ext uri="{FF2B5EF4-FFF2-40B4-BE49-F238E27FC236}">
                <a16:creationId xmlns:a16="http://schemas.microsoft.com/office/drawing/2014/main" id="{828C3692-45DB-4A59-8D2E-1E438CFC2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3846"/>
            <a:ext cx="9143771" cy="1144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Freeform 5">
            <a:extLst>
              <a:ext uri="{FF2B5EF4-FFF2-40B4-BE49-F238E27FC236}">
                <a16:creationId xmlns:a16="http://schemas.microsoft.com/office/drawing/2014/main" id="{985282F3-F050-496F-AB1B-3AFACB060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357920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le 1">
            <a:extLst>
              <a:ext uri="{FF2B5EF4-FFF2-40B4-BE49-F238E27FC236}">
                <a16:creationId xmlns:a16="http://schemas.microsoft.com/office/drawing/2014/main" id="{29F8AB52-565B-9F74-521A-FBDF870069EC}"/>
              </a:ext>
            </a:extLst>
          </p:cNvPr>
          <p:cNvSpPr>
            <a:spLocks noGrp="1"/>
          </p:cNvSpPr>
          <p:nvPr>
            <p:ph type="title"/>
          </p:nvPr>
        </p:nvSpPr>
        <p:spPr>
          <a:xfrm>
            <a:off x="477687" y="4371849"/>
            <a:ext cx="6862012" cy="1350523"/>
          </a:xfrm>
        </p:spPr>
        <p:txBody>
          <a:bodyPr vert="horz" lIns="91440" tIns="45720" rIns="91440" bIns="45720" rtlCol="0" anchor="b">
            <a:normAutofit/>
          </a:bodyPr>
          <a:lstStyle/>
          <a:p>
            <a:endParaRPr lang="en-US" sz="5700"/>
          </a:p>
        </p:txBody>
      </p:sp>
      <p:graphicFrame>
        <p:nvGraphicFramePr>
          <p:cNvPr id="33" name="Diagram 32">
            <a:extLst>
              <a:ext uri="{FF2B5EF4-FFF2-40B4-BE49-F238E27FC236}">
                <a16:creationId xmlns:a16="http://schemas.microsoft.com/office/drawing/2014/main" id="{0D7154EE-ED3F-C8EC-4130-56B2EFC8A1EC}"/>
              </a:ext>
            </a:extLst>
          </p:cNvPr>
          <p:cNvGraphicFramePr/>
          <p:nvPr>
            <p:extLst>
              <p:ext uri="{D42A27DB-BD31-4B8C-83A1-F6EECF244321}">
                <p14:modId xmlns:p14="http://schemas.microsoft.com/office/powerpoint/2010/main" val="3501182635"/>
              </p:ext>
            </p:extLst>
          </p:nvPr>
        </p:nvGraphicFramePr>
        <p:xfrm>
          <a:off x="515867" y="153748"/>
          <a:ext cx="7798699" cy="65505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76860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C715DC6F-052E-4EDE-A74B-047632EA1E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45" name="Picture 44">
            <a:extLst>
              <a:ext uri="{FF2B5EF4-FFF2-40B4-BE49-F238E27FC236}">
                <a16:creationId xmlns:a16="http://schemas.microsoft.com/office/drawing/2014/main" id="{515B249B-C1B9-4C06-93BC-5B0FE82FC8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47" name="Oval 46">
            <a:extLst>
              <a:ext uri="{FF2B5EF4-FFF2-40B4-BE49-F238E27FC236}">
                <a16:creationId xmlns:a16="http://schemas.microsoft.com/office/drawing/2014/main" id="{5F27C211-3B72-4D83-B617-D63B404AD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9" name="Picture 48">
            <a:extLst>
              <a:ext uri="{FF2B5EF4-FFF2-40B4-BE49-F238E27FC236}">
                <a16:creationId xmlns:a16="http://schemas.microsoft.com/office/drawing/2014/main" id="{063669BB-B593-41AA-88AF-DF4F5E26B3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713"/>
          <a:stretch/>
        </p:blipFill>
        <p:spPr>
          <a:xfrm>
            <a:off x="6000147" y="0"/>
            <a:ext cx="1202541" cy="1143000"/>
          </a:xfrm>
          <a:prstGeom prst="rect">
            <a:avLst/>
          </a:prstGeom>
        </p:spPr>
      </p:pic>
      <p:pic>
        <p:nvPicPr>
          <p:cNvPr id="51" name="Picture 50">
            <a:extLst>
              <a:ext uri="{FF2B5EF4-FFF2-40B4-BE49-F238E27FC236}">
                <a16:creationId xmlns:a16="http://schemas.microsoft.com/office/drawing/2014/main" id="{2A95CA20-A5B7-4232-9498-E1325736C5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4199"/>
          <a:stretch/>
        </p:blipFill>
        <p:spPr>
          <a:xfrm>
            <a:off x="6456759" y="6092866"/>
            <a:ext cx="745300" cy="765134"/>
          </a:xfrm>
          <a:prstGeom prst="rect">
            <a:avLst/>
          </a:prstGeom>
        </p:spPr>
      </p:pic>
      <p:sp>
        <p:nvSpPr>
          <p:cNvPr id="53" name="Rectangle 52">
            <a:extLst>
              <a:ext uri="{FF2B5EF4-FFF2-40B4-BE49-F238E27FC236}">
                <a16:creationId xmlns:a16="http://schemas.microsoft.com/office/drawing/2014/main" id="{8B24F55B-6511-4781-950F-F000AB52E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D29121B6-CC83-4529-87ED-89AE1AD34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7" name="Freeform 7">
            <a:extLst>
              <a:ext uri="{FF2B5EF4-FFF2-40B4-BE49-F238E27FC236}">
                <a16:creationId xmlns:a16="http://schemas.microsoft.com/office/drawing/2014/main" id="{F48C3783-EF6E-445F-A78D-9DE1771B0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895FA3F-3AE6-1B53-FFE8-022F046F1E4F}"/>
              </a:ext>
            </a:extLst>
          </p:cNvPr>
          <p:cNvSpPr>
            <a:spLocks noGrp="1"/>
          </p:cNvSpPr>
          <p:nvPr>
            <p:ph type="title"/>
          </p:nvPr>
        </p:nvSpPr>
        <p:spPr>
          <a:xfrm>
            <a:off x="486697" y="629267"/>
            <a:ext cx="6939116" cy="1016654"/>
          </a:xfrm>
        </p:spPr>
        <p:txBody>
          <a:bodyPr vert="horz" lIns="91440" tIns="45720" rIns="91440" bIns="45720" rtlCol="0" anchor="t">
            <a:normAutofit/>
          </a:bodyPr>
          <a:lstStyle/>
          <a:p>
            <a:pPr>
              <a:lnSpc>
                <a:spcPct val="90000"/>
              </a:lnSpc>
            </a:pPr>
            <a:r>
              <a:rPr lang="en-US" sz="3300">
                <a:solidFill>
                  <a:srgbClr val="EBEBEB"/>
                </a:solidFill>
              </a:rPr>
              <a:t>Πολιτικές Θέσεις για το Μάθημα των Θρησκευτικών</a:t>
            </a:r>
          </a:p>
        </p:txBody>
      </p:sp>
      <p:sp>
        <p:nvSpPr>
          <p:cNvPr id="59" name="Rectangle 58">
            <a:extLst>
              <a:ext uri="{FF2B5EF4-FFF2-40B4-BE49-F238E27FC236}">
                <a16:creationId xmlns:a16="http://schemas.microsoft.com/office/drawing/2014/main" id="{CCB7DCDB-78ED-480D-8CA0-9930E8F29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1" name="Freeform: Shape 60">
            <a:extLst>
              <a:ext uri="{FF2B5EF4-FFF2-40B4-BE49-F238E27FC236}">
                <a16:creationId xmlns:a16="http://schemas.microsoft.com/office/drawing/2014/main" id="{11F48B6A-C55F-4FD5-9034-DC9867D02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Diagram 4">
            <a:extLst>
              <a:ext uri="{FF2B5EF4-FFF2-40B4-BE49-F238E27FC236}">
                <a16:creationId xmlns:a16="http://schemas.microsoft.com/office/drawing/2014/main" id="{DCA9B501-EDD6-FEB5-0914-B913512D8C81}"/>
              </a:ext>
            </a:extLst>
          </p:cNvPr>
          <p:cNvGraphicFramePr/>
          <p:nvPr>
            <p:extLst>
              <p:ext uri="{D42A27DB-BD31-4B8C-83A1-F6EECF244321}">
                <p14:modId xmlns:p14="http://schemas.microsoft.com/office/powerpoint/2010/main" val="252144554"/>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3924142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C715DC6F-052E-4EDE-A74B-047632EA1E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859514"/>
            <a:ext cx="3027759" cy="3141236"/>
          </a:xfrm>
          <a:prstGeom prst="rect">
            <a:avLst/>
          </a:prstGeom>
        </p:spPr>
      </p:pic>
      <p:pic>
        <p:nvPicPr>
          <p:cNvPr id="35" name="Picture 34">
            <a:extLst>
              <a:ext uri="{FF2B5EF4-FFF2-40B4-BE49-F238E27FC236}">
                <a16:creationId xmlns:a16="http://schemas.microsoft.com/office/drawing/2014/main" id="{515B249B-C1B9-4C06-93BC-5B0FE82FC8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3026511"/>
            <a:ext cx="1141809" cy="1774090"/>
          </a:xfrm>
          <a:prstGeom prst="rect">
            <a:avLst/>
          </a:prstGeom>
        </p:spPr>
      </p:pic>
      <p:sp>
        <p:nvSpPr>
          <p:cNvPr id="37" name="Oval 36">
            <a:extLst>
              <a:ext uri="{FF2B5EF4-FFF2-40B4-BE49-F238E27FC236}">
                <a16:creationId xmlns:a16="http://schemas.microsoft.com/office/drawing/2014/main" id="{5F27C211-3B72-4D83-B617-D63B404AD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2114550"/>
            <a:ext cx="2114550" cy="211455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063669BB-B593-41AA-88AF-DF4F5E26B3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713"/>
          <a:stretch/>
        </p:blipFill>
        <p:spPr>
          <a:xfrm>
            <a:off x="6000148" y="857250"/>
            <a:ext cx="1202540" cy="857250"/>
          </a:xfrm>
          <a:prstGeom prst="rect">
            <a:avLst/>
          </a:prstGeom>
        </p:spPr>
      </p:pic>
      <p:pic>
        <p:nvPicPr>
          <p:cNvPr id="41" name="Picture 40">
            <a:extLst>
              <a:ext uri="{FF2B5EF4-FFF2-40B4-BE49-F238E27FC236}">
                <a16:creationId xmlns:a16="http://schemas.microsoft.com/office/drawing/2014/main" id="{2A95CA20-A5B7-4232-9498-E1325736C5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4199"/>
          <a:stretch/>
        </p:blipFill>
        <p:spPr>
          <a:xfrm>
            <a:off x="6456759" y="5426899"/>
            <a:ext cx="745301" cy="573851"/>
          </a:xfrm>
          <a:prstGeom prst="rect">
            <a:avLst/>
          </a:prstGeom>
        </p:spPr>
      </p:pic>
      <p:sp>
        <p:nvSpPr>
          <p:cNvPr id="43" name="Rectangle 42">
            <a:extLst>
              <a:ext uri="{FF2B5EF4-FFF2-40B4-BE49-F238E27FC236}">
                <a16:creationId xmlns:a16="http://schemas.microsoft.com/office/drawing/2014/main" id="{8B24F55B-6511-4781-950F-F000AB52E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FE4EC82A-4C8C-4C89-84E5-F167F921B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F462994B-B3A0-F1F4-0C6E-E81A33390D20}"/>
              </a:ext>
            </a:extLst>
          </p:cNvPr>
          <p:cNvSpPr>
            <a:spLocks noGrp="1"/>
          </p:cNvSpPr>
          <p:nvPr>
            <p:ph type="title"/>
          </p:nvPr>
        </p:nvSpPr>
        <p:spPr>
          <a:xfrm>
            <a:off x="159210" y="1902640"/>
            <a:ext cx="3110328" cy="3469460"/>
          </a:xfrm>
        </p:spPr>
        <p:txBody>
          <a:bodyPr vert="horz" lIns="68580" tIns="34290" rIns="68580" bIns="34290" rtlCol="0" anchor="ctr">
            <a:normAutofit/>
          </a:bodyPr>
          <a:lstStyle/>
          <a:p>
            <a:r>
              <a:rPr lang="en-US" sz="2400" dirty="0">
                <a:solidFill>
                  <a:srgbClr val="EBEBEB"/>
                </a:solidFill>
              </a:rPr>
              <a:t> </a:t>
            </a:r>
            <a:r>
              <a:rPr lang="en-US" sz="2400" b="1" dirty="0">
                <a:solidFill>
                  <a:srgbClr val="EBEBEB"/>
                </a:solidFill>
                <a:ea typeface="+mj-lt"/>
                <a:cs typeface="+mj-lt"/>
              </a:rPr>
              <a:t>Η </a:t>
            </a:r>
            <a:r>
              <a:rPr lang="en-US" sz="2400" b="1" err="1">
                <a:solidFill>
                  <a:srgbClr val="EBEBEB"/>
                </a:solidFill>
                <a:ea typeface="+mj-lt"/>
                <a:cs typeface="+mj-lt"/>
              </a:rPr>
              <a:t>Θητεί</a:t>
            </a:r>
            <a:r>
              <a:rPr lang="en-US" sz="2400" b="1" dirty="0">
                <a:solidFill>
                  <a:srgbClr val="EBEBEB"/>
                </a:solidFill>
                <a:ea typeface="+mj-lt"/>
                <a:cs typeface="+mj-lt"/>
              </a:rPr>
              <a:t>α </a:t>
            </a:r>
            <a:r>
              <a:rPr lang="en-US" sz="2400" b="1" err="1">
                <a:solidFill>
                  <a:srgbClr val="EBEBEB"/>
                </a:solidFill>
                <a:ea typeface="+mj-lt"/>
                <a:cs typeface="+mj-lt"/>
              </a:rPr>
              <a:t>του</a:t>
            </a:r>
            <a:r>
              <a:rPr lang="en-US" sz="2400" b="1" dirty="0">
                <a:solidFill>
                  <a:srgbClr val="EBEBEB"/>
                </a:solidFill>
                <a:ea typeface="+mj-lt"/>
                <a:cs typeface="+mj-lt"/>
              </a:rPr>
              <a:t> Γαβ</a:t>
            </a:r>
            <a:r>
              <a:rPr lang="en-US" sz="2400" b="1" err="1">
                <a:solidFill>
                  <a:srgbClr val="EBEBEB"/>
                </a:solidFill>
                <a:ea typeface="+mj-lt"/>
                <a:cs typeface="+mj-lt"/>
              </a:rPr>
              <a:t>ρόγλου</a:t>
            </a:r>
            <a:endParaRPr lang="en-US" sz="2400" b="1" err="1">
              <a:solidFill>
                <a:srgbClr val="EBEBEB"/>
              </a:solidFill>
            </a:endParaRPr>
          </a:p>
          <a:p>
            <a:endParaRPr lang="en-US" sz="2400">
              <a:solidFill>
                <a:srgbClr val="EBEBEB"/>
              </a:solidFill>
            </a:endParaRPr>
          </a:p>
        </p:txBody>
      </p:sp>
      <p:sp>
        <p:nvSpPr>
          <p:cNvPr id="47" name="Freeform: Shape 46">
            <a:extLst>
              <a:ext uri="{FF2B5EF4-FFF2-40B4-BE49-F238E27FC236}">
                <a16:creationId xmlns:a16="http://schemas.microsoft.com/office/drawing/2014/main" id="{20274AE2-B8C3-42B7-A71C-2E111FA460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857250"/>
            <a:ext cx="6023018" cy="51435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9" name="Freeform 11">
            <a:extLst>
              <a:ext uri="{FF2B5EF4-FFF2-40B4-BE49-F238E27FC236}">
                <a16:creationId xmlns:a16="http://schemas.microsoft.com/office/drawing/2014/main" id="{B1C4F06D-9A48-4DB4-BB8C-E7FD6E58D7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3" y="857249"/>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sz="1350"/>
          </a:p>
        </p:txBody>
      </p:sp>
      <p:sp>
        <p:nvSpPr>
          <p:cNvPr id="51" name="Rectangle 50">
            <a:extLst>
              <a:ext uri="{FF2B5EF4-FFF2-40B4-BE49-F238E27FC236}">
                <a16:creationId xmlns:a16="http://schemas.microsoft.com/office/drawing/2014/main" id="{998CBEAC-6AB1-4AD1-AD3D-FF124A71A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9" name="Text Placeholder 3">
            <a:extLst>
              <a:ext uri="{FF2B5EF4-FFF2-40B4-BE49-F238E27FC236}">
                <a16:creationId xmlns:a16="http://schemas.microsoft.com/office/drawing/2014/main" id="{CF4C03AE-AD68-1624-10E0-27A6BFBCB682}"/>
              </a:ext>
            </a:extLst>
          </p:cNvPr>
          <p:cNvGraphicFramePr/>
          <p:nvPr>
            <p:extLst>
              <p:ext uri="{D42A27DB-BD31-4B8C-83A1-F6EECF244321}">
                <p14:modId xmlns:p14="http://schemas.microsoft.com/office/powerpoint/2010/main" val="1279443523"/>
              </p:ext>
            </p:extLst>
          </p:nvPr>
        </p:nvGraphicFramePr>
        <p:xfrm>
          <a:off x="3786187" y="1943100"/>
          <a:ext cx="4872038" cy="3429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0411760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53EF2A-E126-4B21-AC3D-7BF4258F6D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859514"/>
            <a:ext cx="3027759" cy="3141236"/>
          </a:xfrm>
          <a:prstGeom prst="rect">
            <a:avLst/>
          </a:prstGeom>
        </p:spPr>
      </p:pic>
      <p:pic>
        <p:nvPicPr>
          <p:cNvPr id="6" name="Picture 5">
            <a:extLst>
              <a:ext uri="{FF2B5EF4-FFF2-40B4-BE49-F238E27FC236}">
                <a16:creationId xmlns:a16="http://schemas.microsoft.com/office/drawing/2014/main" id="{3BBC4FB4-19BD-4626-A293-D8411F0E28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3026511"/>
            <a:ext cx="1141809" cy="1774090"/>
          </a:xfrm>
          <a:prstGeom prst="rect">
            <a:avLst/>
          </a:prstGeom>
        </p:spPr>
      </p:pic>
      <p:sp>
        <p:nvSpPr>
          <p:cNvPr id="7" name="Oval 6">
            <a:extLst>
              <a:ext uri="{FF2B5EF4-FFF2-40B4-BE49-F238E27FC236}">
                <a16:creationId xmlns:a16="http://schemas.microsoft.com/office/drawing/2014/main" id="{6BAB8189-D27D-423E-B154-5E4DFD3F5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2114550"/>
            <a:ext cx="2114550" cy="211455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a:extLst>
              <a:ext uri="{FF2B5EF4-FFF2-40B4-BE49-F238E27FC236}">
                <a16:creationId xmlns:a16="http://schemas.microsoft.com/office/drawing/2014/main" id="{3122E102-9E03-43D3-B783-795507F4D1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713"/>
          <a:stretch/>
        </p:blipFill>
        <p:spPr>
          <a:xfrm>
            <a:off x="6000148" y="857250"/>
            <a:ext cx="1202540" cy="857250"/>
          </a:xfrm>
          <a:prstGeom prst="rect">
            <a:avLst/>
          </a:prstGeom>
        </p:spPr>
      </p:pic>
      <p:pic>
        <p:nvPicPr>
          <p:cNvPr id="16" name="Picture 15">
            <a:extLst>
              <a:ext uri="{FF2B5EF4-FFF2-40B4-BE49-F238E27FC236}">
                <a16:creationId xmlns:a16="http://schemas.microsoft.com/office/drawing/2014/main" id="{6AF0C8C1-0967-4B1A-9850-8B4AF2F3F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4199"/>
          <a:stretch/>
        </p:blipFill>
        <p:spPr>
          <a:xfrm>
            <a:off x="6456759" y="5426899"/>
            <a:ext cx="745301" cy="573851"/>
          </a:xfrm>
          <a:prstGeom prst="rect">
            <a:avLst/>
          </a:prstGeom>
        </p:spPr>
      </p:pic>
      <p:sp>
        <p:nvSpPr>
          <p:cNvPr id="18" name="Rectangle 17">
            <a:extLst>
              <a:ext uri="{FF2B5EF4-FFF2-40B4-BE49-F238E27FC236}">
                <a16:creationId xmlns:a16="http://schemas.microsoft.com/office/drawing/2014/main" id="{7DD20243-46C6-46E5-A705-B67ADDC88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sz="1350"/>
          </a:p>
        </p:txBody>
      </p:sp>
      <p:sp>
        <p:nvSpPr>
          <p:cNvPr id="2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8" y="857250"/>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sz="1350"/>
          </a:p>
        </p:txBody>
      </p:sp>
      <p:sp>
        <p:nvSpPr>
          <p:cNvPr id="24" name="Freeform: Shape 2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3743183" cy="51435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311ECA5F-DA60-CA98-0E63-3B97082A236E}"/>
              </a:ext>
            </a:extLst>
          </p:cNvPr>
          <p:cNvSpPr>
            <a:spLocks noGrp="1"/>
          </p:cNvSpPr>
          <p:nvPr>
            <p:ph type="title"/>
          </p:nvPr>
        </p:nvSpPr>
        <p:spPr>
          <a:xfrm>
            <a:off x="550548" y="2111920"/>
            <a:ext cx="2480319" cy="3322771"/>
          </a:xfrm>
        </p:spPr>
        <p:txBody>
          <a:bodyPr vert="horz" lIns="68580" tIns="34290" rIns="68580" bIns="34290" rtlCol="0" anchor="t">
            <a:normAutofit/>
          </a:bodyPr>
          <a:lstStyle/>
          <a:p>
            <a:pPr algn="r"/>
            <a:r>
              <a:rPr lang="en-US" sz="2400" b="1" dirty="0">
                <a:solidFill>
                  <a:srgbClr val="FFFFFF"/>
                </a:solidFill>
              </a:rPr>
              <a:t>ΑΠΟΦΑΣΕΙΣ ΤΟΥ Σ.Τ.Ε</a:t>
            </a:r>
            <a:r>
              <a:rPr lang="en-US" dirty="0">
                <a:solidFill>
                  <a:srgbClr val="FFFFFF"/>
                </a:solidFill>
              </a:rPr>
              <a:t> </a:t>
            </a:r>
          </a:p>
        </p:txBody>
      </p:sp>
      <p:sp>
        <p:nvSpPr>
          <p:cNvPr id="3" name="Θέση περιεχομένου 2">
            <a:extLst>
              <a:ext uri="{FF2B5EF4-FFF2-40B4-BE49-F238E27FC236}">
                <a16:creationId xmlns:a16="http://schemas.microsoft.com/office/drawing/2014/main" id="{B8808D65-6578-4DBB-D062-203DFCE89B3C}"/>
              </a:ext>
            </a:extLst>
          </p:cNvPr>
          <p:cNvSpPr>
            <a:spLocks noGrp="1"/>
          </p:cNvSpPr>
          <p:nvPr>
            <p:ph idx="4294967295"/>
          </p:nvPr>
        </p:nvSpPr>
        <p:spPr>
          <a:xfrm>
            <a:off x="3896146" y="1717675"/>
            <a:ext cx="5045552" cy="3862317"/>
          </a:xfrm>
        </p:spPr>
        <p:txBody>
          <a:bodyPr vert="horz" lIns="68580" tIns="34290" rIns="68580" bIns="34290" rtlCol="0" anchor="t">
            <a:normAutofit/>
          </a:bodyPr>
          <a:lstStyle/>
          <a:p>
            <a:pPr>
              <a:lnSpc>
                <a:spcPct val="90000"/>
              </a:lnSpc>
            </a:pPr>
            <a:r>
              <a:rPr lang="en-US" sz="1400" dirty="0"/>
              <a:t>19-6-2017 </a:t>
            </a:r>
            <a:r>
              <a:rPr lang="en-US" sz="1400" dirty="0" err="1"/>
              <a:t>Θεσ</a:t>
            </a:r>
            <a:r>
              <a:rPr lang="en-US" sz="1400" dirty="0"/>
              <a:t>π</a:t>
            </a:r>
            <a:r>
              <a:rPr lang="en-US" sz="1400" dirty="0" err="1"/>
              <a:t>ίζετ</a:t>
            </a:r>
            <a:r>
              <a:rPr lang="en-US" sz="1400" dirty="0"/>
              <a:t>α</a:t>
            </a:r>
            <a:r>
              <a:rPr lang="en-US" sz="1400" dirty="0" err="1"/>
              <a:t>ι</a:t>
            </a:r>
            <a:r>
              <a:rPr lang="en-US" sz="1400" dirty="0"/>
              <a:t> </a:t>
            </a:r>
            <a:r>
              <a:rPr lang="en-US" sz="1400" dirty="0" err="1"/>
              <a:t>το</a:t>
            </a:r>
            <a:r>
              <a:rPr lang="en-US" sz="1400" dirty="0"/>
              <a:t> ''</a:t>
            </a:r>
            <a:r>
              <a:rPr lang="en-US" sz="1400" dirty="0" err="1"/>
              <a:t>Πρόγρ</a:t>
            </a:r>
            <a:r>
              <a:rPr lang="en-US" sz="1400" dirty="0"/>
              <a:t>α</a:t>
            </a:r>
            <a:r>
              <a:rPr lang="en-US" sz="1400" dirty="0" err="1"/>
              <a:t>μμ</a:t>
            </a:r>
            <a:r>
              <a:rPr lang="en-US" sz="1400" dirty="0"/>
              <a:t>α </a:t>
            </a:r>
            <a:r>
              <a:rPr lang="en-US" sz="1400" dirty="0" err="1"/>
              <a:t>Σ</a:t>
            </a:r>
            <a:r>
              <a:rPr lang="en-US" sz="1400" dirty="0"/>
              <a:t>π</a:t>
            </a:r>
            <a:r>
              <a:rPr lang="en-US" sz="1400" dirty="0" err="1"/>
              <a:t>ουδών</a:t>
            </a:r>
            <a:r>
              <a:rPr lang="en-US" sz="1400" dirty="0"/>
              <a:t> </a:t>
            </a:r>
            <a:r>
              <a:rPr lang="en-US" sz="1400" dirty="0" err="1"/>
              <a:t>του</a:t>
            </a:r>
            <a:r>
              <a:rPr lang="en-US" sz="1400" dirty="0"/>
              <a:t> </a:t>
            </a:r>
            <a:r>
              <a:rPr lang="en-US" sz="1400" dirty="0" err="1"/>
              <a:t>μ</a:t>
            </a:r>
            <a:r>
              <a:rPr lang="en-US" sz="1400" dirty="0"/>
              <a:t>α</a:t>
            </a:r>
            <a:r>
              <a:rPr lang="en-US" sz="1400" dirty="0" err="1"/>
              <a:t>θήμ</a:t>
            </a:r>
            <a:r>
              <a:rPr lang="en-US" sz="1400" dirty="0"/>
              <a:t>α</a:t>
            </a:r>
            <a:r>
              <a:rPr lang="en-US" sz="1400" dirty="0" err="1"/>
              <a:t>τος</a:t>
            </a:r>
            <a:r>
              <a:rPr lang="en-US" sz="1400" dirty="0"/>
              <a:t> </a:t>
            </a:r>
            <a:r>
              <a:rPr lang="en-US" sz="1400" dirty="0" err="1"/>
              <a:t>των</a:t>
            </a:r>
            <a:r>
              <a:rPr lang="en-US" sz="1400" dirty="0"/>
              <a:t> </a:t>
            </a:r>
            <a:r>
              <a:rPr lang="en-US" sz="1400" dirty="0" err="1"/>
              <a:t>Θρησκευτικών</a:t>
            </a:r>
            <a:r>
              <a:rPr lang="en-US" sz="1400" dirty="0"/>
              <a:t> </a:t>
            </a:r>
            <a:r>
              <a:rPr lang="en-US" sz="1400" dirty="0" err="1"/>
              <a:t>στο</a:t>
            </a:r>
            <a:r>
              <a:rPr lang="en-US" sz="1400" dirty="0"/>
              <a:t> </a:t>
            </a:r>
            <a:r>
              <a:rPr lang="en-US" sz="1400" dirty="0" err="1"/>
              <a:t>Δημοτικό</a:t>
            </a:r>
            <a:r>
              <a:rPr lang="en-US" sz="1400" dirty="0"/>
              <a:t> </a:t>
            </a:r>
            <a:r>
              <a:rPr lang="en-US" sz="1400" dirty="0" err="1"/>
              <a:t>κ</a:t>
            </a:r>
            <a:r>
              <a:rPr lang="en-US" sz="1400" dirty="0"/>
              <a:t>α</a:t>
            </a:r>
            <a:r>
              <a:rPr lang="en-US" sz="1400" dirty="0" err="1"/>
              <a:t>ι</a:t>
            </a:r>
            <a:r>
              <a:rPr lang="en-US" sz="1400" dirty="0"/>
              <a:t> </a:t>
            </a:r>
            <a:r>
              <a:rPr lang="en-US" sz="1400" dirty="0" err="1"/>
              <a:t>στο</a:t>
            </a:r>
            <a:r>
              <a:rPr lang="en-US" sz="1400" dirty="0"/>
              <a:t> </a:t>
            </a:r>
            <a:r>
              <a:rPr lang="en-US" sz="1400" dirty="0" err="1"/>
              <a:t>Γυμνάσιο</a:t>
            </a:r>
            <a:r>
              <a:rPr lang="en-US" sz="1400" dirty="0"/>
              <a:t>.</a:t>
            </a:r>
          </a:p>
          <a:p>
            <a:pPr>
              <a:lnSpc>
                <a:spcPct val="90000"/>
              </a:lnSpc>
            </a:pPr>
            <a:r>
              <a:rPr lang="en-US" sz="1400" dirty="0"/>
              <a:t>19-6-2017 </a:t>
            </a:r>
            <a:r>
              <a:rPr lang="en-US" sz="1400" dirty="0" err="1"/>
              <a:t>Δημοσιεύετ</a:t>
            </a:r>
            <a:r>
              <a:rPr lang="en-US" sz="1400" dirty="0"/>
              <a:t>α</a:t>
            </a:r>
            <a:r>
              <a:rPr lang="en-US" sz="1400" dirty="0" err="1"/>
              <a:t>ι</a:t>
            </a:r>
            <a:r>
              <a:rPr lang="en-US" sz="1400" dirty="0"/>
              <a:t>  </a:t>
            </a:r>
            <a:r>
              <a:rPr lang="en-US" sz="1400" dirty="0" err="1"/>
              <a:t>στην</a:t>
            </a:r>
            <a:r>
              <a:rPr lang="en-US" sz="1400" dirty="0"/>
              <a:t> </a:t>
            </a:r>
            <a:r>
              <a:rPr lang="en-US" sz="1400" dirty="0" err="1"/>
              <a:t>Εφημερίδ</a:t>
            </a:r>
            <a:r>
              <a:rPr lang="en-US" sz="1400" dirty="0"/>
              <a:t>α </a:t>
            </a:r>
            <a:r>
              <a:rPr lang="en-US" sz="1400" dirty="0" err="1"/>
              <a:t>της</a:t>
            </a:r>
            <a:r>
              <a:rPr lang="en-US" sz="1400" dirty="0"/>
              <a:t> </a:t>
            </a:r>
            <a:r>
              <a:rPr lang="en-US" sz="1400" dirty="0" err="1"/>
              <a:t>Κυ</a:t>
            </a:r>
            <a:r>
              <a:rPr lang="en-US" sz="1400" dirty="0"/>
              <a:t>β</a:t>
            </a:r>
            <a:r>
              <a:rPr lang="en-US" sz="1400" dirty="0" err="1"/>
              <a:t>ερνήσεως</a:t>
            </a:r>
            <a:r>
              <a:rPr lang="en-US" sz="1400" dirty="0"/>
              <a:t>. </a:t>
            </a:r>
          </a:p>
          <a:p>
            <a:pPr>
              <a:lnSpc>
                <a:spcPct val="90000"/>
              </a:lnSpc>
            </a:pPr>
            <a:r>
              <a:rPr lang="en-US" sz="1400" dirty="0"/>
              <a:t>30-10-2017 </a:t>
            </a:r>
            <a:r>
              <a:rPr lang="en-US" sz="1400" dirty="0" err="1"/>
              <a:t>Κ</a:t>
            </a:r>
            <a:r>
              <a:rPr lang="en-US" sz="1400" dirty="0"/>
              <a:t>α</a:t>
            </a:r>
            <a:r>
              <a:rPr lang="en-US" sz="1400" dirty="0" err="1"/>
              <a:t>τ</a:t>
            </a:r>
            <a:r>
              <a:rPr lang="en-US" sz="1400" dirty="0"/>
              <a:t>α</a:t>
            </a:r>
            <a:r>
              <a:rPr lang="en-US" sz="1400" dirty="0" err="1"/>
              <a:t>τίθετ</a:t>
            </a:r>
            <a:r>
              <a:rPr lang="en-US" sz="1400" dirty="0"/>
              <a:t>α</a:t>
            </a:r>
            <a:r>
              <a:rPr lang="en-US" sz="1400" dirty="0" err="1"/>
              <a:t>ι</a:t>
            </a:r>
            <a:r>
              <a:rPr lang="en-US" sz="1400" dirty="0"/>
              <a:t> </a:t>
            </a:r>
            <a:r>
              <a:rPr lang="en-US" sz="1400" dirty="0" err="1"/>
              <a:t>στο</a:t>
            </a:r>
            <a:r>
              <a:rPr lang="en-US" sz="1400" dirty="0"/>
              <a:t> </a:t>
            </a:r>
            <a:r>
              <a:rPr lang="en-US" sz="1400" dirty="0" err="1"/>
              <a:t>Σ.τ.Ε</a:t>
            </a:r>
            <a:r>
              <a:rPr lang="en-US" sz="1400" dirty="0"/>
              <a:t>  α</a:t>
            </a:r>
            <a:r>
              <a:rPr lang="en-US" sz="1400" dirty="0" err="1"/>
              <a:t>ίτηση</a:t>
            </a:r>
            <a:r>
              <a:rPr lang="en-US" sz="1400" dirty="0"/>
              <a:t> </a:t>
            </a:r>
            <a:r>
              <a:rPr lang="en-US" sz="1400" dirty="0" err="1"/>
              <a:t>γι</a:t>
            </a:r>
            <a:r>
              <a:rPr lang="en-US" sz="1400" dirty="0"/>
              <a:t>α </a:t>
            </a:r>
            <a:r>
              <a:rPr lang="en-US" sz="1400" dirty="0" err="1"/>
              <a:t>την</a:t>
            </a:r>
            <a:r>
              <a:rPr lang="en-US" sz="1400" dirty="0"/>
              <a:t> α</a:t>
            </a:r>
            <a:r>
              <a:rPr lang="en-US" sz="1400" dirty="0" err="1"/>
              <a:t>κύρωση</a:t>
            </a:r>
            <a:r>
              <a:rPr lang="en-US" sz="1400" dirty="0"/>
              <a:t> </a:t>
            </a:r>
            <a:r>
              <a:rPr lang="en-US" sz="1400" dirty="0" err="1"/>
              <a:t>της</a:t>
            </a:r>
            <a:r>
              <a:rPr lang="en-US" sz="1400" dirty="0"/>
              <a:t> απ</a:t>
            </a:r>
            <a:r>
              <a:rPr lang="en-US" sz="1400" dirty="0" err="1"/>
              <a:t>όφ</a:t>
            </a:r>
            <a:r>
              <a:rPr lang="en-US" sz="1400" dirty="0"/>
              <a:t>α</a:t>
            </a:r>
            <a:r>
              <a:rPr lang="en-US" sz="1400" dirty="0" err="1"/>
              <a:t>σης</a:t>
            </a:r>
            <a:r>
              <a:rPr lang="en-US" sz="1400" dirty="0"/>
              <a:t>.</a:t>
            </a:r>
          </a:p>
          <a:p>
            <a:pPr>
              <a:lnSpc>
                <a:spcPct val="90000"/>
              </a:lnSpc>
            </a:pPr>
            <a:r>
              <a:rPr lang="en-US" sz="1400" dirty="0" err="1"/>
              <a:t>Φορείς</a:t>
            </a:r>
            <a:r>
              <a:rPr lang="en-US" sz="1400" dirty="0"/>
              <a:t> α</a:t>
            </a:r>
            <a:r>
              <a:rPr lang="en-US" sz="1400" dirty="0" err="1"/>
              <a:t>ιτούντες</a:t>
            </a:r>
            <a:r>
              <a:rPr lang="en-US" sz="1400" dirty="0"/>
              <a:t> </a:t>
            </a:r>
            <a:r>
              <a:rPr lang="en-US" sz="1400" dirty="0" err="1"/>
              <a:t>την</a:t>
            </a:r>
            <a:r>
              <a:rPr lang="en-US" sz="1400" dirty="0"/>
              <a:t> α</a:t>
            </a:r>
            <a:r>
              <a:rPr lang="en-US" sz="1400" dirty="0" err="1"/>
              <a:t>κύρωση</a:t>
            </a:r>
            <a:r>
              <a:rPr lang="en-US" sz="1400" dirty="0"/>
              <a:t>: </a:t>
            </a:r>
            <a:r>
              <a:rPr lang="en-US" sz="1400" dirty="0" err="1"/>
              <a:t>Γονείς</a:t>
            </a:r>
            <a:r>
              <a:rPr lang="en-US" sz="1400" dirty="0"/>
              <a:t>(4) </a:t>
            </a:r>
            <a:r>
              <a:rPr lang="en-US" sz="1400" dirty="0" err="1"/>
              <a:t>οι</a:t>
            </a:r>
            <a:r>
              <a:rPr lang="en-US" sz="1400" dirty="0"/>
              <a:t> </a:t>
            </a:r>
            <a:r>
              <a:rPr lang="en-US" sz="1400" dirty="0" err="1"/>
              <a:t>ο</a:t>
            </a:r>
            <a:r>
              <a:rPr lang="en-US" sz="1400" dirty="0"/>
              <a:t>π</a:t>
            </a:r>
            <a:r>
              <a:rPr lang="en-US" sz="1400" dirty="0" err="1"/>
              <a:t>οίοι</a:t>
            </a:r>
            <a:r>
              <a:rPr lang="en-US" sz="1400" dirty="0"/>
              <a:t> </a:t>
            </a:r>
            <a:r>
              <a:rPr lang="en-US" sz="1400" dirty="0" err="1"/>
              <a:t>εκ</a:t>
            </a:r>
            <a:r>
              <a:rPr lang="en-US" sz="1400" dirty="0"/>
              <a:t>π</a:t>
            </a:r>
            <a:r>
              <a:rPr lang="en-US" sz="1400" dirty="0" err="1"/>
              <a:t>ροσω</a:t>
            </a:r>
            <a:r>
              <a:rPr lang="en-US" sz="1400" dirty="0"/>
              <a:t>π</a:t>
            </a:r>
            <a:r>
              <a:rPr lang="en-US" sz="1400" dirty="0" err="1"/>
              <a:t>ούν</a:t>
            </a:r>
            <a:r>
              <a:rPr lang="en-US" sz="1400" dirty="0"/>
              <a:t> </a:t>
            </a:r>
            <a:r>
              <a:rPr lang="en-US" sz="1400" dirty="0" err="1"/>
              <a:t>τ</a:t>
            </a:r>
            <a:r>
              <a:rPr lang="en-US" sz="1400" dirty="0"/>
              <a:t>α α</a:t>
            </a:r>
            <a:r>
              <a:rPr lang="en-US" sz="1400" dirty="0" err="1"/>
              <a:t>νήλικ</a:t>
            </a:r>
            <a:r>
              <a:rPr lang="en-US" sz="1400" dirty="0"/>
              <a:t>α </a:t>
            </a:r>
            <a:r>
              <a:rPr lang="en-US" sz="1400" dirty="0" err="1"/>
              <a:t>τέκν</a:t>
            </a:r>
            <a:r>
              <a:rPr lang="en-US" sz="1400" dirty="0"/>
              <a:t>α </a:t>
            </a:r>
            <a:r>
              <a:rPr lang="en-US" sz="1400" dirty="0" err="1"/>
              <a:t>τους</a:t>
            </a:r>
            <a:r>
              <a:rPr lang="en-US" sz="1400" dirty="0"/>
              <a:t>, </a:t>
            </a:r>
            <a:r>
              <a:rPr lang="en-US" sz="1400" dirty="0" err="1"/>
              <a:t>μ</a:t>
            </a:r>
            <a:r>
              <a:rPr lang="en-US" sz="1400" dirty="0"/>
              <a:t>α</a:t>
            </a:r>
            <a:r>
              <a:rPr lang="en-US" sz="1400" dirty="0" err="1"/>
              <a:t>θητες</a:t>
            </a:r>
            <a:r>
              <a:rPr lang="en-US" sz="1400" dirty="0"/>
              <a:t> </a:t>
            </a:r>
            <a:r>
              <a:rPr lang="en-US" sz="1400" dirty="0" err="1"/>
              <a:t>Δημοτικού</a:t>
            </a:r>
            <a:r>
              <a:rPr lang="en-US" sz="1400" dirty="0"/>
              <a:t> </a:t>
            </a:r>
            <a:r>
              <a:rPr lang="en-US" sz="1400" dirty="0" err="1"/>
              <a:t>κ</a:t>
            </a:r>
            <a:r>
              <a:rPr lang="en-US" sz="1400" dirty="0"/>
              <a:t>α</a:t>
            </a:r>
            <a:r>
              <a:rPr lang="en-US" sz="1400" dirty="0" err="1"/>
              <a:t>ι</a:t>
            </a:r>
            <a:r>
              <a:rPr lang="en-US" sz="1400" dirty="0"/>
              <a:t> </a:t>
            </a:r>
            <a:r>
              <a:rPr lang="en-US" sz="1400" dirty="0" err="1"/>
              <a:t>Γυμν</a:t>
            </a:r>
            <a:r>
              <a:rPr lang="en-US" sz="1400" dirty="0"/>
              <a:t>α</a:t>
            </a:r>
            <a:r>
              <a:rPr lang="en-US" sz="1400" dirty="0" err="1"/>
              <a:t>σίου</a:t>
            </a:r>
            <a:r>
              <a:rPr lang="en-US" sz="1400" dirty="0"/>
              <a:t>, </a:t>
            </a:r>
            <a:r>
              <a:rPr lang="en-US" sz="1400" dirty="0" err="1"/>
              <a:t>Ιερά</a:t>
            </a:r>
            <a:r>
              <a:rPr lang="en-US" sz="1400" dirty="0"/>
              <a:t> </a:t>
            </a:r>
            <a:r>
              <a:rPr lang="en-US" sz="1400" dirty="0" err="1"/>
              <a:t>Μητρό</a:t>
            </a:r>
            <a:r>
              <a:rPr lang="en-US" sz="1400" dirty="0"/>
              <a:t>π</a:t>
            </a:r>
            <a:r>
              <a:rPr lang="en-US" sz="1400" dirty="0" err="1"/>
              <a:t>ολη</a:t>
            </a:r>
            <a:r>
              <a:rPr lang="en-US" sz="1400" dirty="0"/>
              <a:t> </a:t>
            </a:r>
            <a:r>
              <a:rPr lang="en-US" sz="1400" dirty="0" err="1"/>
              <a:t>Πειρ</a:t>
            </a:r>
            <a:r>
              <a:rPr lang="en-US" sz="1400" dirty="0"/>
              <a:t>α</a:t>
            </a:r>
            <a:r>
              <a:rPr lang="en-US" sz="1400" dirty="0" err="1"/>
              <a:t>ιώς</a:t>
            </a:r>
            <a:r>
              <a:rPr lang="en-US" sz="1400" dirty="0"/>
              <a:t>, </a:t>
            </a:r>
            <a:r>
              <a:rPr lang="en-US" sz="1400" dirty="0" err="1"/>
              <a:t>Μητρο</a:t>
            </a:r>
            <a:r>
              <a:rPr lang="en-US" sz="1400" dirty="0"/>
              <a:t>π</a:t>
            </a:r>
            <a:r>
              <a:rPr lang="en-US" sz="1400" dirty="0" err="1"/>
              <a:t>ολίτης</a:t>
            </a:r>
            <a:r>
              <a:rPr lang="en-US" sz="1400" dirty="0"/>
              <a:t> </a:t>
            </a:r>
            <a:r>
              <a:rPr lang="en-US" sz="1400" dirty="0" err="1"/>
              <a:t>Πειρ</a:t>
            </a:r>
            <a:r>
              <a:rPr lang="en-US" sz="1400" dirty="0"/>
              <a:t>α</a:t>
            </a:r>
            <a:r>
              <a:rPr lang="en-US" sz="1400" dirty="0" err="1"/>
              <a:t>ιώς</a:t>
            </a:r>
            <a:r>
              <a:rPr lang="en-US" sz="1400" dirty="0"/>
              <a:t>, </a:t>
            </a:r>
            <a:r>
              <a:rPr lang="en-US" sz="1400" dirty="0" err="1"/>
              <a:t>Π</a:t>
            </a:r>
            <a:r>
              <a:rPr lang="en-US" sz="1400" dirty="0"/>
              <a:t>α</a:t>
            </a:r>
            <a:r>
              <a:rPr lang="en-US" sz="1400" dirty="0" err="1"/>
              <a:t>νελλήνι</a:t>
            </a:r>
            <a:r>
              <a:rPr lang="en-US" sz="1400" dirty="0"/>
              <a:t>α </a:t>
            </a:r>
            <a:r>
              <a:rPr lang="en-US" sz="1400" dirty="0" err="1"/>
              <a:t>Ένωση</a:t>
            </a:r>
            <a:r>
              <a:rPr lang="en-US" sz="1400" dirty="0"/>
              <a:t> </a:t>
            </a:r>
            <a:r>
              <a:rPr lang="en-US" sz="1400" dirty="0" err="1"/>
              <a:t>Θεολόγων</a:t>
            </a:r>
            <a:r>
              <a:rPr lang="el-GR" sz="1400" dirty="0"/>
              <a:t>.</a:t>
            </a:r>
            <a:endParaRPr lang="en-US" sz="1400" dirty="0"/>
          </a:p>
          <a:p>
            <a:pPr>
              <a:lnSpc>
                <a:spcPct val="90000"/>
              </a:lnSpc>
            </a:pPr>
            <a:endParaRPr lang="en-US" sz="1425" dirty="0"/>
          </a:p>
          <a:p>
            <a:pPr>
              <a:lnSpc>
                <a:spcPct val="90000"/>
              </a:lnSpc>
            </a:pPr>
            <a:endParaRPr lang="en-US" sz="1425" dirty="0"/>
          </a:p>
        </p:txBody>
      </p:sp>
      <p:sp>
        <p:nvSpPr>
          <p:cNvPr id="11" name="TextBox 10">
            <a:extLst>
              <a:ext uri="{FF2B5EF4-FFF2-40B4-BE49-F238E27FC236}">
                <a16:creationId xmlns:a16="http://schemas.microsoft.com/office/drawing/2014/main" id="{95D0DBBE-627A-D4FA-DF42-C1055708D2C0}"/>
              </a:ext>
            </a:extLst>
          </p:cNvPr>
          <p:cNvSpPr txBox="1"/>
          <p:nvPr/>
        </p:nvSpPr>
        <p:spPr>
          <a:xfrm>
            <a:off x="5372639" y="1103720"/>
            <a:ext cx="2095500" cy="37702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l-GR" sz="2000" b="1"/>
              <a:t>    </a:t>
            </a:r>
            <a:r>
              <a:rPr lang="el-GR" sz="2000" b="1" u="sng"/>
              <a:t>1749/2019</a:t>
            </a:r>
          </a:p>
        </p:txBody>
      </p:sp>
    </p:spTree>
    <p:extLst>
      <p:ext uri="{BB962C8B-B14F-4D97-AF65-F5344CB8AC3E}">
        <p14:creationId xmlns:p14="http://schemas.microsoft.com/office/powerpoint/2010/main" val="347942251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1" name="Picture 10">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3" name="Oval 12">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6000147" y="0"/>
            <a:ext cx="1202541" cy="1143000"/>
          </a:xfrm>
          <a:prstGeom prst="rect">
            <a:avLst/>
          </a:prstGeom>
        </p:spPr>
      </p:pic>
      <p:pic>
        <p:nvPicPr>
          <p:cNvPr id="17" name="Picture 16">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6456759" y="6092866"/>
            <a:ext cx="745300" cy="765134"/>
          </a:xfrm>
          <a:prstGeom prst="rect">
            <a:avLst/>
          </a:prstGeom>
        </p:spPr>
      </p:pic>
      <p:sp>
        <p:nvSpPr>
          <p:cNvPr id="19" name="Rectangle 18">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9200DA9A-C650-4C85-93DE-F8BFB9788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678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D8A2D167-807B-4285-BF5A-BE1660FA2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9776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5" name="Freeform 5">
            <a:extLst>
              <a:ext uri="{FF2B5EF4-FFF2-40B4-BE49-F238E27FC236}">
                <a16:creationId xmlns:a16="http://schemas.microsoft.com/office/drawing/2014/main" id="{83B96611-4BCB-4210-9437-6F78615AB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1924197"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graphicFrame>
        <p:nvGraphicFramePr>
          <p:cNvPr id="4" name="Content Placeholder 3">
            <a:extLst>
              <a:ext uri="{FF2B5EF4-FFF2-40B4-BE49-F238E27FC236}">
                <a16:creationId xmlns:a16="http://schemas.microsoft.com/office/drawing/2014/main" id="{5954176E-769D-F0EA-DA27-C977FA92150D}"/>
              </a:ext>
            </a:extLst>
          </p:cNvPr>
          <p:cNvGraphicFramePr>
            <a:graphicFrameLocks noGrp="1"/>
          </p:cNvGraphicFramePr>
          <p:nvPr>
            <p:ph idx="1"/>
            <p:extLst>
              <p:ext uri="{D42A27DB-BD31-4B8C-83A1-F6EECF244321}">
                <p14:modId xmlns:p14="http://schemas.microsoft.com/office/powerpoint/2010/main" val="3167763451"/>
              </p:ext>
            </p:extLst>
          </p:nvPr>
        </p:nvGraphicFramePr>
        <p:xfrm>
          <a:off x="1125262" y="1467333"/>
          <a:ext cx="7098471" cy="44387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63773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6000147" y="0"/>
            <a:ext cx="1202541" cy="1143000"/>
          </a:xfrm>
          <a:prstGeom prst="rect">
            <a:avLst/>
          </a:prstGeom>
        </p:spPr>
      </p:pic>
      <p:pic>
        <p:nvPicPr>
          <p:cNvPr id="18" name="Picture 17">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6456759" y="6092866"/>
            <a:ext cx="745300" cy="765134"/>
          </a:xfrm>
          <a:prstGeom prst="rect">
            <a:avLst/>
          </a:prstGeom>
        </p:spPr>
      </p:pic>
      <p:sp>
        <p:nvSpPr>
          <p:cNvPr id="20" name="Rectangle 19">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9200DA9A-C650-4C85-93DE-F8BFB9788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678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D8A2D167-807B-4285-BF5A-BE1660FA2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9776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7" name="Freeform 5">
            <a:extLst>
              <a:ext uri="{FF2B5EF4-FFF2-40B4-BE49-F238E27FC236}">
                <a16:creationId xmlns:a16="http://schemas.microsoft.com/office/drawing/2014/main" id="{83B96611-4BCB-4210-9437-6F78615AB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1924197"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graphicFrame>
        <p:nvGraphicFramePr>
          <p:cNvPr id="5" name="Content Placeholder 4">
            <a:extLst>
              <a:ext uri="{FF2B5EF4-FFF2-40B4-BE49-F238E27FC236}">
                <a16:creationId xmlns:a16="http://schemas.microsoft.com/office/drawing/2014/main" id="{C9F7C6E2-9AC8-8F82-9D43-320C98DC65C4}"/>
              </a:ext>
            </a:extLst>
          </p:cNvPr>
          <p:cNvGraphicFramePr>
            <a:graphicFrameLocks noGrp="1"/>
          </p:cNvGraphicFramePr>
          <p:nvPr>
            <p:ph idx="1"/>
            <p:extLst>
              <p:ext uri="{D42A27DB-BD31-4B8C-83A1-F6EECF244321}">
                <p14:modId xmlns:p14="http://schemas.microsoft.com/office/powerpoint/2010/main" val="737552634"/>
              </p:ext>
            </p:extLst>
          </p:nvPr>
        </p:nvGraphicFramePr>
        <p:xfrm>
          <a:off x="380223" y="1070778"/>
          <a:ext cx="7501531" cy="53990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8096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6000147" y="0"/>
            <a:ext cx="1202541" cy="1143000"/>
          </a:xfrm>
          <a:prstGeom prst="rect">
            <a:avLst/>
          </a:prstGeom>
        </p:spPr>
      </p:pic>
      <p:pic>
        <p:nvPicPr>
          <p:cNvPr id="18" name="Picture 17">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6456759" y="6092866"/>
            <a:ext cx="745300" cy="765134"/>
          </a:xfrm>
          <a:prstGeom prst="rect">
            <a:avLst/>
          </a:prstGeom>
        </p:spPr>
      </p:pic>
      <p:sp>
        <p:nvSpPr>
          <p:cNvPr id="20" name="Rectangle 19">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9200DA9A-C650-4C85-93DE-F8BFB9788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678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D8A2D167-807B-4285-BF5A-BE1660FA2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9776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7" name="Freeform 5">
            <a:extLst>
              <a:ext uri="{FF2B5EF4-FFF2-40B4-BE49-F238E27FC236}">
                <a16:creationId xmlns:a16="http://schemas.microsoft.com/office/drawing/2014/main" id="{83B96611-4BCB-4210-9437-6F78615AB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1924197"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graphicFrame>
        <p:nvGraphicFramePr>
          <p:cNvPr id="5" name="Content Placeholder 4">
            <a:extLst>
              <a:ext uri="{FF2B5EF4-FFF2-40B4-BE49-F238E27FC236}">
                <a16:creationId xmlns:a16="http://schemas.microsoft.com/office/drawing/2014/main" id="{C9F7C6E2-9AC8-8F82-9D43-320C98DC65C4}"/>
              </a:ext>
            </a:extLst>
          </p:cNvPr>
          <p:cNvGraphicFramePr>
            <a:graphicFrameLocks noGrp="1"/>
          </p:cNvGraphicFramePr>
          <p:nvPr>
            <p:ph idx="1"/>
            <p:extLst>
              <p:ext uri="{D42A27DB-BD31-4B8C-83A1-F6EECF244321}">
                <p14:modId xmlns:p14="http://schemas.microsoft.com/office/powerpoint/2010/main" val="3974270644"/>
              </p:ext>
            </p:extLst>
          </p:nvPr>
        </p:nvGraphicFramePr>
        <p:xfrm>
          <a:off x="968698" y="1172630"/>
          <a:ext cx="6964826" cy="48734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3956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6" name="Picture 15">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8" name="Oval 17">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6000147" y="0"/>
            <a:ext cx="1202541" cy="1143000"/>
          </a:xfrm>
          <a:prstGeom prst="rect">
            <a:avLst/>
          </a:prstGeom>
        </p:spPr>
      </p:pic>
      <p:pic>
        <p:nvPicPr>
          <p:cNvPr id="22" name="Picture 21">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6456759" y="6092866"/>
            <a:ext cx="745300" cy="765134"/>
          </a:xfrm>
          <a:prstGeom prst="rect">
            <a:avLst/>
          </a:prstGeom>
        </p:spPr>
      </p:pic>
      <p:sp>
        <p:nvSpPr>
          <p:cNvPr id="24" name="Rectangle 23">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 name="Content Placeholder 3">
            <a:extLst>
              <a:ext uri="{FF2B5EF4-FFF2-40B4-BE49-F238E27FC236}">
                <a16:creationId xmlns:a16="http://schemas.microsoft.com/office/drawing/2014/main" id="{4E33D00C-63F3-70F1-22E6-70C8F576DF7E}"/>
              </a:ext>
            </a:extLst>
          </p:cNvPr>
          <p:cNvGraphicFramePr>
            <a:graphicFrameLocks noGrp="1"/>
          </p:cNvGraphicFramePr>
          <p:nvPr>
            <p:ph idx="1"/>
            <p:extLst>
              <p:ext uri="{D42A27DB-BD31-4B8C-83A1-F6EECF244321}">
                <p14:modId xmlns:p14="http://schemas.microsoft.com/office/powerpoint/2010/main" val="3066342318"/>
              </p:ext>
            </p:extLst>
          </p:nvPr>
        </p:nvGraphicFramePr>
        <p:xfrm>
          <a:off x="979210" y="1577511"/>
          <a:ext cx="7114506" cy="41954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19361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sz="1350"/>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8" y="857250"/>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sz="1350"/>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3743183" cy="51435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BEFC4E79-0122-ABDF-CF5B-E23FBCE250C1}"/>
              </a:ext>
            </a:extLst>
          </p:cNvPr>
          <p:cNvSpPr>
            <a:spLocks noGrp="1"/>
          </p:cNvSpPr>
          <p:nvPr>
            <p:ph type="title"/>
          </p:nvPr>
        </p:nvSpPr>
        <p:spPr>
          <a:xfrm>
            <a:off x="553065" y="856959"/>
            <a:ext cx="2642159" cy="4577312"/>
          </a:xfrm>
        </p:spPr>
        <p:txBody>
          <a:bodyPr>
            <a:normAutofit/>
          </a:bodyPr>
          <a:lstStyle/>
          <a:p>
            <a:pPr algn="r"/>
            <a:r>
              <a:rPr lang="el-GR" sz="3600">
                <a:solidFill>
                  <a:srgbClr val="FFFFFF"/>
                </a:solidFill>
              </a:rPr>
              <a:t>Ποια είναι η θέση της θρησκείας   στο ελληνικό σχολείο;</a:t>
            </a:r>
          </a:p>
        </p:txBody>
      </p:sp>
      <p:sp>
        <p:nvSpPr>
          <p:cNvPr id="3" name="Θέση περιεχομένου 2">
            <a:extLst>
              <a:ext uri="{FF2B5EF4-FFF2-40B4-BE49-F238E27FC236}">
                <a16:creationId xmlns:a16="http://schemas.microsoft.com/office/drawing/2014/main" id="{2B9063F4-C6E5-530C-E227-D7A402C023C1}"/>
              </a:ext>
            </a:extLst>
          </p:cNvPr>
          <p:cNvSpPr>
            <a:spLocks noGrp="1"/>
          </p:cNvSpPr>
          <p:nvPr>
            <p:ph idx="1"/>
          </p:nvPr>
        </p:nvSpPr>
        <p:spPr>
          <a:xfrm>
            <a:off x="3744644" y="813991"/>
            <a:ext cx="5203158" cy="5194590"/>
          </a:xfrm>
        </p:spPr>
        <p:txBody>
          <a:bodyPr vert="horz" lIns="68580" tIns="34290" rIns="68580" bIns="34290" rtlCol="0" anchor="t">
            <a:normAutofit/>
          </a:bodyPr>
          <a:lstStyle/>
          <a:p>
            <a:pPr marL="0" indent="0">
              <a:buNone/>
            </a:pPr>
            <a:r>
              <a:rPr lang="el-GR" sz="1400" b="1"/>
              <a:t>  0 ορθόδοξος χριστιανισμός φαίνεται να έχει έντονη &amp; σημαντική παρουσία στο ελληνικό σχολείο:</a:t>
            </a:r>
            <a:endParaRPr lang="el-GR"/>
          </a:p>
          <a:p>
            <a:pPr marL="0" indent="0">
              <a:buNone/>
            </a:pPr>
            <a:r>
              <a:rPr lang="el-GR" sz="1400"/>
              <a:t>Αντανακλάται σε:</a:t>
            </a:r>
          </a:p>
          <a:p>
            <a:pPr marL="0" indent="0">
              <a:buNone/>
            </a:pPr>
            <a:r>
              <a:rPr lang="el-GR" sz="1400" u="sng"/>
              <a:t>Εκπαιδευτικές πρακτικές &amp; τελετουργίες </a:t>
            </a:r>
            <a:endParaRPr lang="el-GR" sz="1400"/>
          </a:p>
          <a:p>
            <a:pPr>
              <a:buFont typeface="Arial" charset="2"/>
              <a:buChar char="•"/>
            </a:pPr>
            <a:r>
              <a:rPr lang="el-GR" sz="1400"/>
              <a:t>Κάθε πρωί προσευχή (ενισχύει την ταύτιση του σχολείου με την ορθόδοξη πίστη) </a:t>
            </a:r>
          </a:p>
          <a:p>
            <a:pPr>
              <a:buFont typeface="Arial" charset="2"/>
              <a:buChar char="•"/>
            </a:pPr>
            <a:r>
              <a:rPr lang="el-GR" sz="1400"/>
              <a:t>Θρησκευτικά σύμβολα στις σχολικές αίθουσες (υποδηλώνει την κυρίαρχη θρησκευτική ταυτότητα του σχολείου, το "εμείς'', δηλαδή η ορθόδοξη κοινότητα)</a:t>
            </a:r>
          </a:p>
          <a:p>
            <a:pPr>
              <a:buFont typeface="Arial" charset="2"/>
              <a:buChar char="•"/>
            </a:pPr>
            <a:r>
              <a:rPr lang="el-GR" sz="1400"/>
              <a:t>Αγιασμός </a:t>
            </a:r>
          </a:p>
          <a:p>
            <a:pPr>
              <a:buFont typeface="Arial" charset="2"/>
              <a:buChar char="•"/>
            </a:pPr>
            <a:r>
              <a:rPr lang="el-GR" sz="1400"/>
              <a:t>Εκκλησιασμοί</a:t>
            </a:r>
          </a:p>
          <a:p>
            <a:pPr>
              <a:buFont typeface="Arial" charset="2"/>
              <a:buChar char="•"/>
            </a:pPr>
            <a:r>
              <a:rPr lang="el-GR" sz="1400"/>
              <a:t>Σχολικές εορτές με θρησκευτικές αναφορές</a:t>
            </a:r>
          </a:p>
          <a:p>
            <a:pPr marL="0" indent="0">
              <a:buNone/>
            </a:pPr>
            <a:r>
              <a:rPr lang="el-GR" sz="1400" b="1"/>
              <a:t>ΔΗΜΙΟΥΡΓΟΥΝ ΣΥΝΘΗΚΕΣ ΕΞΑΙΡΕΣΗΣ ΣΕ </a:t>
            </a:r>
            <a:r>
              <a:rPr lang="el-GR" sz="1400" b="1" u="sng"/>
              <a:t>ΔΗΜΟΣΙΟ </a:t>
            </a:r>
            <a:r>
              <a:rPr lang="el-GR" sz="1400" b="1"/>
              <a:t>ΣΧΟΛΕΙΟ</a:t>
            </a:r>
          </a:p>
          <a:p>
            <a:pPr>
              <a:buFont typeface="Arial" charset="2"/>
              <a:buChar char="•"/>
            </a:pPr>
            <a:endParaRPr lang="el-GR" u="sng"/>
          </a:p>
        </p:txBody>
      </p:sp>
    </p:spTree>
    <p:extLst>
      <p:ext uri="{BB962C8B-B14F-4D97-AF65-F5344CB8AC3E}">
        <p14:creationId xmlns:p14="http://schemas.microsoft.com/office/powerpoint/2010/main" val="103715295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9" name="Freeform: Shape 1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E6B572B-7FE8-F4AA-A352-E700C034E870}"/>
              </a:ext>
            </a:extLst>
          </p:cNvPr>
          <p:cNvSpPr>
            <a:spLocks noGrp="1"/>
          </p:cNvSpPr>
          <p:nvPr>
            <p:ph type="title"/>
          </p:nvPr>
        </p:nvSpPr>
        <p:spPr>
          <a:xfrm>
            <a:off x="827484" y="452718"/>
            <a:ext cx="6710641" cy="1400530"/>
          </a:xfrm>
        </p:spPr>
        <p:txBody>
          <a:bodyPr anchor="ctr">
            <a:normAutofit/>
          </a:bodyPr>
          <a:lstStyle/>
          <a:p>
            <a:pPr>
              <a:lnSpc>
                <a:spcPct val="90000"/>
              </a:lnSpc>
            </a:pPr>
            <a:r>
              <a:rPr lang="el-GR" sz="3300">
                <a:solidFill>
                  <a:srgbClr val="FFFFFF"/>
                </a:solidFill>
              </a:rPr>
              <a:t>Σκέψεις των συμβούλων επί των επιχειρημάτων των φορέων.</a:t>
            </a:r>
            <a:endParaRPr lang="en-US" sz="3300">
              <a:solidFill>
                <a:srgbClr val="FFFFFF"/>
              </a:solidFill>
            </a:endParaRPr>
          </a:p>
        </p:txBody>
      </p:sp>
      <p:sp>
        <p:nvSpPr>
          <p:cNvPr id="3" name="Content Placeholder 2">
            <a:extLst>
              <a:ext uri="{FF2B5EF4-FFF2-40B4-BE49-F238E27FC236}">
                <a16:creationId xmlns:a16="http://schemas.microsoft.com/office/drawing/2014/main" id="{0CF87DFF-8689-88AF-8BE7-3F4572ABF062}"/>
              </a:ext>
            </a:extLst>
          </p:cNvPr>
          <p:cNvSpPr>
            <a:spLocks noGrp="1"/>
          </p:cNvSpPr>
          <p:nvPr>
            <p:ph idx="1"/>
          </p:nvPr>
        </p:nvSpPr>
        <p:spPr>
          <a:xfrm>
            <a:off x="827484" y="2763520"/>
            <a:ext cx="6709905" cy="3484879"/>
          </a:xfrm>
        </p:spPr>
        <p:txBody>
          <a:bodyPr vert="horz" lIns="68580" tIns="34290" rIns="68580" bIns="34290" rtlCol="0" anchor="t">
            <a:normAutofit/>
          </a:bodyPr>
          <a:lstStyle/>
          <a:p>
            <a:pPr>
              <a:lnSpc>
                <a:spcPct val="90000"/>
              </a:lnSpc>
            </a:pPr>
            <a:endParaRPr lang="el-GR" sz="1400"/>
          </a:p>
          <a:p>
            <a:pPr>
              <a:lnSpc>
                <a:spcPct val="90000"/>
              </a:lnSpc>
            </a:pPr>
            <a:endParaRPr lang="el-GR" sz="1400"/>
          </a:p>
          <a:p>
            <a:pPr>
              <a:lnSpc>
                <a:spcPct val="90000"/>
              </a:lnSpc>
            </a:pPr>
            <a:endParaRPr lang="en-US" sz="1400"/>
          </a:p>
        </p:txBody>
      </p:sp>
      <p:sp>
        <p:nvSpPr>
          <p:cNvPr id="163" name="TextBox 162">
            <a:extLst>
              <a:ext uri="{FF2B5EF4-FFF2-40B4-BE49-F238E27FC236}">
                <a16:creationId xmlns:a16="http://schemas.microsoft.com/office/drawing/2014/main" id="{1BA17ECE-1F44-F9E2-409E-B2E1DD405EE4}"/>
              </a:ext>
            </a:extLst>
          </p:cNvPr>
          <p:cNvSpPr txBox="1"/>
          <p:nvPr/>
        </p:nvSpPr>
        <p:spPr>
          <a:xfrm>
            <a:off x="884055" y="2290046"/>
            <a:ext cx="694094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600"/>
              <a:t>                              </a:t>
            </a:r>
            <a:r>
              <a:rPr lang="el-GR" sz="1600" b="1"/>
              <a:t>Υπέρ της ακύρωσης τοποθετήσεις</a:t>
            </a:r>
          </a:p>
          <a:p>
            <a:endParaRPr lang="el-GR" sz="1600"/>
          </a:p>
        </p:txBody>
      </p:sp>
      <p:graphicFrame>
        <p:nvGraphicFramePr>
          <p:cNvPr id="173" name="Diagram 172">
            <a:extLst>
              <a:ext uri="{FF2B5EF4-FFF2-40B4-BE49-F238E27FC236}">
                <a16:creationId xmlns:a16="http://schemas.microsoft.com/office/drawing/2014/main" id="{A4658045-3A30-DEF6-A424-AD1282EEC7CC}"/>
              </a:ext>
            </a:extLst>
          </p:cNvPr>
          <p:cNvGraphicFramePr/>
          <p:nvPr>
            <p:extLst>
              <p:ext uri="{D42A27DB-BD31-4B8C-83A1-F6EECF244321}">
                <p14:modId xmlns:p14="http://schemas.microsoft.com/office/powerpoint/2010/main" val="3136610966"/>
              </p:ext>
            </p:extLst>
          </p:nvPr>
        </p:nvGraphicFramePr>
        <p:xfrm>
          <a:off x="829433" y="2672395"/>
          <a:ext cx="7201911" cy="3576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945921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D5848D-9021-4B45-A576-321BF0F5C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BF200F-1ACE-D9D6-C2E5-F3DD997322F7}"/>
              </a:ext>
            </a:extLst>
          </p:cNvPr>
          <p:cNvSpPr>
            <a:spLocks noGrp="1"/>
          </p:cNvSpPr>
          <p:nvPr>
            <p:ph type="title"/>
          </p:nvPr>
        </p:nvSpPr>
        <p:spPr>
          <a:xfrm>
            <a:off x="486696" y="965200"/>
            <a:ext cx="2629122" cy="4773613"/>
          </a:xfrm>
        </p:spPr>
        <p:txBody>
          <a:bodyPr anchor="ctr">
            <a:normAutofit/>
          </a:bodyPr>
          <a:lstStyle/>
          <a:p>
            <a:pPr>
              <a:lnSpc>
                <a:spcPct val="90000"/>
              </a:lnSpc>
            </a:pPr>
            <a:r>
              <a:rPr lang="el-GR" sz="2600">
                <a:solidFill>
                  <a:srgbClr val="EBEBEB"/>
                </a:solidFill>
              </a:rPr>
              <a:t>Σκέψεις των συμβούλων επί των επιχειρημάτων των φορέων.</a:t>
            </a:r>
            <a:endParaRPr lang="en-US" sz="2600">
              <a:solidFill>
                <a:srgbClr val="EBEBEB"/>
              </a:solidFill>
            </a:endParaRPr>
          </a:p>
        </p:txBody>
      </p:sp>
      <p:sp>
        <p:nvSpPr>
          <p:cNvPr id="11" name="Rectangle 10">
            <a:extLst>
              <a:ext uri="{FF2B5EF4-FFF2-40B4-BE49-F238E27FC236}">
                <a16:creationId xmlns:a16="http://schemas.microsoft.com/office/drawing/2014/main" id="{01A6840D-0908-4CED-99D2-8C957BD90C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ounded Rectangle 9">
            <a:extLst>
              <a:ext uri="{FF2B5EF4-FFF2-40B4-BE49-F238E27FC236}">
                <a16:creationId xmlns:a16="http://schemas.microsoft.com/office/drawing/2014/main" id="{A7404C7C-9651-4AC1-A94D-30116BDEE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ln w="12700" cap="sq">
            <a:solidFill>
              <a:srgbClr val="BFBFBF"/>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187262-9F3B-479F-8C41-C380B683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ADE991C-E31C-0599-3277-49A65AF6777A}"/>
              </a:ext>
            </a:extLst>
          </p:cNvPr>
          <p:cNvGraphicFramePr>
            <a:graphicFrameLocks noGrp="1"/>
          </p:cNvGraphicFramePr>
          <p:nvPr>
            <p:ph idx="1"/>
            <p:extLst>
              <p:ext uri="{D42A27DB-BD31-4B8C-83A1-F6EECF244321}">
                <p14:modId xmlns:p14="http://schemas.microsoft.com/office/powerpoint/2010/main" val="1304692930"/>
              </p:ext>
            </p:extLst>
          </p:nvPr>
        </p:nvGraphicFramePr>
        <p:xfrm>
          <a:off x="3842337" y="965200"/>
          <a:ext cx="480802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5" name="TextBox 54">
            <a:extLst>
              <a:ext uri="{FF2B5EF4-FFF2-40B4-BE49-F238E27FC236}">
                <a16:creationId xmlns:a16="http://schemas.microsoft.com/office/drawing/2014/main" id="{F30FC915-4863-6E0D-F909-ED1B71C11D84}"/>
              </a:ext>
            </a:extLst>
          </p:cNvPr>
          <p:cNvSpPr txBox="1"/>
          <p:nvPr/>
        </p:nvSpPr>
        <p:spPr>
          <a:xfrm>
            <a:off x="4434435" y="489568"/>
            <a:ext cx="3613093"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700" b="1">
                <a:latin typeface="Calibri"/>
              </a:rPr>
              <a:t>Κατά της ακύρωσης  τοποθετήσεις</a:t>
            </a:r>
            <a:r>
              <a:rPr lang="el-GR" sz="1600" b="1">
                <a:latin typeface="Calibri"/>
              </a:rPr>
              <a:t>.</a:t>
            </a:r>
            <a:endParaRPr lang="en-US" sz="1600" b="1"/>
          </a:p>
        </p:txBody>
      </p:sp>
    </p:spTree>
    <p:extLst>
      <p:ext uri="{BB962C8B-B14F-4D97-AF65-F5344CB8AC3E}">
        <p14:creationId xmlns:p14="http://schemas.microsoft.com/office/powerpoint/2010/main" val="183658274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29121B6-CC83-4529-87ED-89AE1AD34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8" name="Freeform 7">
            <a:extLst>
              <a:ext uri="{FF2B5EF4-FFF2-40B4-BE49-F238E27FC236}">
                <a16:creationId xmlns:a16="http://schemas.microsoft.com/office/drawing/2014/main" id="{F48C3783-EF6E-445F-A78D-9DE1771B0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8E96DF2-9687-5158-7050-049DE9C934B3}"/>
              </a:ext>
            </a:extLst>
          </p:cNvPr>
          <p:cNvSpPr>
            <a:spLocks noGrp="1"/>
          </p:cNvSpPr>
          <p:nvPr>
            <p:ph type="title"/>
          </p:nvPr>
        </p:nvSpPr>
        <p:spPr>
          <a:xfrm>
            <a:off x="486697" y="629267"/>
            <a:ext cx="6939116" cy="1016654"/>
          </a:xfrm>
        </p:spPr>
        <p:txBody>
          <a:bodyPr>
            <a:normAutofit/>
          </a:bodyPr>
          <a:lstStyle/>
          <a:p>
            <a:r>
              <a:rPr lang="en-US">
                <a:solidFill>
                  <a:srgbClr val="EBEBEB"/>
                </a:solidFill>
              </a:rPr>
              <a:t>              </a:t>
            </a:r>
            <a:r>
              <a:rPr lang="en-US" b="1">
                <a:solidFill>
                  <a:srgbClr val="EBEBEB"/>
                </a:solidFill>
              </a:rPr>
              <a:t>1759/2019</a:t>
            </a:r>
          </a:p>
        </p:txBody>
      </p:sp>
      <p:sp>
        <p:nvSpPr>
          <p:cNvPr id="30" name="Rectangle 29">
            <a:extLst>
              <a:ext uri="{FF2B5EF4-FFF2-40B4-BE49-F238E27FC236}">
                <a16:creationId xmlns:a16="http://schemas.microsoft.com/office/drawing/2014/main" id="{CCB7DCDB-78ED-480D-8CA0-9930E8F29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Freeform: Shape 31">
            <a:extLst>
              <a:ext uri="{FF2B5EF4-FFF2-40B4-BE49-F238E27FC236}">
                <a16:creationId xmlns:a16="http://schemas.microsoft.com/office/drawing/2014/main" id="{11F48B6A-C55F-4FD5-9034-DC9867D02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21" name="Content Placeholder 2">
            <a:extLst>
              <a:ext uri="{FF2B5EF4-FFF2-40B4-BE49-F238E27FC236}">
                <a16:creationId xmlns:a16="http://schemas.microsoft.com/office/drawing/2014/main" id="{1E37AF3A-35D0-0818-672C-76D6A4C0C8EC}"/>
              </a:ext>
            </a:extLst>
          </p:cNvPr>
          <p:cNvGraphicFramePr>
            <a:graphicFrameLocks noGrp="1"/>
          </p:cNvGraphicFramePr>
          <p:nvPr>
            <p:ph idx="1"/>
            <p:extLst>
              <p:ext uri="{D42A27DB-BD31-4B8C-83A1-F6EECF244321}">
                <p14:modId xmlns:p14="http://schemas.microsoft.com/office/powerpoint/2010/main" val="2182431984"/>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415158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41"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55AD56D8-495C-020A-EC43-5E5285C73F7E}"/>
              </a:ext>
            </a:extLst>
          </p:cNvPr>
          <p:cNvSpPr>
            <a:spLocks noGrp="1"/>
          </p:cNvSpPr>
          <p:nvPr>
            <p:ph type="title"/>
          </p:nvPr>
        </p:nvSpPr>
        <p:spPr>
          <a:xfrm>
            <a:off x="604646" y="804672"/>
            <a:ext cx="2641019" cy="5248656"/>
          </a:xfrm>
        </p:spPr>
        <p:txBody>
          <a:bodyPr anchor="ctr">
            <a:normAutofit/>
          </a:bodyPr>
          <a:lstStyle/>
          <a:p>
            <a:pPr algn="ctr"/>
            <a:r>
              <a:rPr lang="el-GR" sz="2000" b="1"/>
              <a:t>ΕΠΙΧΕΙΡΗΜΑΤΑ  ΣΩΜΑΤΕΙΟΥ ΚΑΙ ΜΑΘΗΤΏΝ (συνέχεια)</a:t>
            </a:r>
            <a:endParaRPr lang="en-US" sz="2000" b="1"/>
          </a:p>
        </p:txBody>
      </p:sp>
      <p:graphicFrame>
        <p:nvGraphicFramePr>
          <p:cNvPr id="42" name="Content Placeholder 2">
            <a:extLst>
              <a:ext uri="{FF2B5EF4-FFF2-40B4-BE49-F238E27FC236}">
                <a16:creationId xmlns:a16="http://schemas.microsoft.com/office/drawing/2014/main" id="{5255D187-7422-7B68-21BC-9643CADD5C6E}"/>
              </a:ext>
            </a:extLst>
          </p:cNvPr>
          <p:cNvGraphicFramePr>
            <a:graphicFrameLocks noGrp="1"/>
          </p:cNvGraphicFramePr>
          <p:nvPr>
            <p:ph idx="1"/>
            <p:extLst>
              <p:ext uri="{D42A27DB-BD31-4B8C-83A1-F6EECF244321}">
                <p14:modId xmlns:p14="http://schemas.microsoft.com/office/powerpoint/2010/main" val="795914491"/>
              </p:ext>
            </p:extLst>
          </p:nvPr>
        </p:nvGraphicFramePr>
        <p:xfrm>
          <a:off x="3731895" y="804671"/>
          <a:ext cx="4799948"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61142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41"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55AD56D8-495C-020A-EC43-5E5285C73F7E}"/>
              </a:ext>
            </a:extLst>
          </p:cNvPr>
          <p:cNvSpPr>
            <a:spLocks noGrp="1"/>
          </p:cNvSpPr>
          <p:nvPr>
            <p:ph type="title"/>
          </p:nvPr>
        </p:nvSpPr>
        <p:spPr>
          <a:xfrm>
            <a:off x="604646" y="804672"/>
            <a:ext cx="2641019" cy="5248656"/>
          </a:xfrm>
        </p:spPr>
        <p:txBody>
          <a:bodyPr anchor="ctr">
            <a:normAutofit/>
          </a:bodyPr>
          <a:lstStyle/>
          <a:p>
            <a:pPr algn="ctr"/>
            <a:r>
              <a:rPr lang="el-GR" sz="2000" b="1"/>
              <a:t>ΕΠΙΧΕΙΡΗΜΑΤΑ  ΣΩΜΑΤΕΙΟΥ ΚΑΙ ΜΑΘΗΤΏΝ</a:t>
            </a:r>
            <a:endParaRPr lang="en-US" sz="2000" b="1"/>
          </a:p>
        </p:txBody>
      </p:sp>
      <p:graphicFrame>
        <p:nvGraphicFramePr>
          <p:cNvPr id="42" name="Content Placeholder 2">
            <a:extLst>
              <a:ext uri="{FF2B5EF4-FFF2-40B4-BE49-F238E27FC236}">
                <a16:creationId xmlns:a16="http://schemas.microsoft.com/office/drawing/2014/main" id="{5255D187-7422-7B68-21BC-9643CADD5C6E}"/>
              </a:ext>
            </a:extLst>
          </p:cNvPr>
          <p:cNvGraphicFramePr>
            <a:graphicFrameLocks noGrp="1"/>
          </p:cNvGraphicFramePr>
          <p:nvPr>
            <p:ph idx="1"/>
            <p:extLst>
              <p:ext uri="{D42A27DB-BD31-4B8C-83A1-F6EECF244321}">
                <p14:modId xmlns:p14="http://schemas.microsoft.com/office/powerpoint/2010/main" val="3663789350"/>
              </p:ext>
            </p:extLst>
          </p:nvPr>
        </p:nvGraphicFramePr>
        <p:xfrm>
          <a:off x="3731895" y="804671"/>
          <a:ext cx="4799948"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69236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41"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55AD56D8-495C-020A-EC43-5E5285C73F7E}"/>
              </a:ext>
            </a:extLst>
          </p:cNvPr>
          <p:cNvSpPr>
            <a:spLocks noGrp="1"/>
          </p:cNvSpPr>
          <p:nvPr>
            <p:ph type="title"/>
          </p:nvPr>
        </p:nvSpPr>
        <p:spPr>
          <a:xfrm>
            <a:off x="604646" y="804672"/>
            <a:ext cx="2641019" cy="5248656"/>
          </a:xfrm>
        </p:spPr>
        <p:txBody>
          <a:bodyPr anchor="ctr">
            <a:normAutofit/>
          </a:bodyPr>
          <a:lstStyle/>
          <a:p>
            <a:pPr algn="ctr"/>
            <a:r>
              <a:rPr lang="el-GR" sz="2000" b="1">
                <a:solidFill>
                  <a:srgbClr val="FFFFFF"/>
                </a:solidFill>
              </a:rPr>
              <a:t>Επιχειρήματα Δημοσίου </a:t>
            </a:r>
            <a:endParaRPr lang="en-US" sz="2000" b="1"/>
          </a:p>
        </p:txBody>
      </p:sp>
      <p:graphicFrame>
        <p:nvGraphicFramePr>
          <p:cNvPr id="42" name="Content Placeholder 2">
            <a:extLst>
              <a:ext uri="{FF2B5EF4-FFF2-40B4-BE49-F238E27FC236}">
                <a16:creationId xmlns:a16="http://schemas.microsoft.com/office/drawing/2014/main" id="{5255D187-7422-7B68-21BC-9643CADD5C6E}"/>
              </a:ext>
            </a:extLst>
          </p:cNvPr>
          <p:cNvGraphicFramePr>
            <a:graphicFrameLocks noGrp="1"/>
          </p:cNvGraphicFramePr>
          <p:nvPr>
            <p:ph idx="1"/>
            <p:extLst>
              <p:ext uri="{D42A27DB-BD31-4B8C-83A1-F6EECF244321}">
                <p14:modId xmlns:p14="http://schemas.microsoft.com/office/powerpoint/2010/main" val="2796108432"/>
              </p:ext>
            </p:extLst>
          </p:nvPr>
        </p:nvGraphicFramePr>
        <p:xfrm>
          <a:off x="3731895" y="804671"/>
          <a:ext cx="4799948"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5732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FE4EC82A-4C8C-4C89-84E5-F167F921B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C355CC0-4036-5763-8151-22D8B6ECF46D}"/>
              </a:ext>
            </a:extLst>
          </p:cNvPr>
          <p:cNvSpPr>
            <a:spLocks noGrp="1"/>
          </p:cNvSpPr>
          <p:nvPr>
            <p:ph type="title"/>
          </p:nvPr>
        </p:nvSpPr>
        <p:spPr>
          <a:xfrm>
            <a:off x="482891" y="1447800"/>
            <a:ext cx="2331469" cy="4572000"/>
          </a:xfrm>
        </p:spPr>
        <p:txBody>
          <a:bodyPr anchor="ctr">
            <a:normAutofit/>
          </a:bodyPr>
          <a:lstStyle/>
          <a:p>
            <a:r>
              <a:rPr lang="el-GR" sz="2800">
                <a:solidFill>
                  <a:srgbClr val="EBEBEB"/>
                </a:solidFill>
              </a:rPr>
              <a:t>Σκέψεις του Δικαστηρίου σύμφωνα με τον νόμο</a:t>
            </a:r>
          </a:p>
        </p:txBody>
      </p:sp>
      <p:sp>
        <p:nvSpPr>
          <p:cNvPr id="51" name="Freeform: Shape 50">
            <a:extLst>
              <a:ext uri="{FF2B5EF4-FFF2-40B4-BE49-F238E27FC236}">
                <a16:creationId xmlns:a16="http://schemas.microsoft.com/office/drawing/2014/main" id="{20274AE2-B8C3-42B7-A71C-2E111FA460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11">
            <a:extLst>
              <a:ext uri="{FF2B5EF4-FFF2-40B4-BE49-F238E27FC236}">
                <a16:creationId xmlns:a16="http://schemas.microsoft.com/office/drawing/2014/main" id="{B1C4F06D-9A48-4DB4-BB8C-E7FD6E58D7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55" name="Rectangle 54">
            <a:extLst>
              <a:ext uri="{FF2B5EF4-FFF2-40B4-BE49-F238E27FC236}">
                <a16:creationId xmlns:a16="http://schemas.microsoft.com/office/drawing/2014/main" id="{998CBEAC-6AB1-4AD1-AD3D-FF124A71A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5" name="Θέση περιεχομένου 2">
            <a:extLst>
              <a:ext uri="{FF2B5EF4-FFF2-40B4-BE49-F238E27FC236}">
                <a16:creationId xmlns:a16="http://schemas.microsoft.com/office/drawing/2014/main" id="{32855CA7-88D5-2666-43D2-8149AAAA3CF7}"/>
              </a:ext>
            </a:extLst>
          </p:cNvPr>
          <p:cNvGraphicFramePr>
            <a:graphicFrameLocks noGrp="1"/>
          </p:cNvGraphicFramePr>
          <p:nvPr>
            <p:ph idx="1"/>
            <p:extLst>
              <p:ext uri="{D42A27DB-BD31-4B8C-83A1-F6EECF244321}">
                <p14:modId xmlns:p14="http://schemas.microsoft.com/office/powerpoint/2010/main" val="452590799"/>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569503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48" name="Picture 47">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50" name="Oval 49">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6000147" y="0"/>
            <a:ext cx="1202541" cy="1143000"/>
          </a:xfrm>
          <a:prstGeom prst="rect">
            <a:avLst/>
          </a:prstGeom>
        </p:spPr>
      </p:pic>
      <p:pic>
        <p:nvPicPr>
          <p:cNvPr id="54" name="Picture 53">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6456759" y="6092866"/>
            <a:ext cx="745300" cy="765134"/>
          </a:xfrm>
          <a:prstGeom prst="rect">
            <a:avLst/>
          </a:prstGeom>
        </p:spPr>
      </p:pic>
      <p:sp>
        <p:nvSpPr>
          <p:cNvPr id="56" name="Rectangle 55">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2F70F32B-3527-4CFD-886B-79F3A39D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AC9BDD5-3FE7-47ED-AD33-026DCBF05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2" name="Freeform 16">
            <a:extLst>
              <a:ext uri="{FF2B5EF4-FFF2-40B4-BE49-F238E27FC236}">
                <a16:creationId xmlns:a16="http://schemas.microsoft.com/office/drawing/2014/main" id="{53534E65-C191-4A2A-8F40-1D1B22686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27737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64" name="Rectangle 63">
            <a:extLst>
              <a:ext uri="{FF2B5EF4-FFF2-40B4-BE49-F238E27FC236}">
                <a16:creationId xmlns:a16="http://schemas.microsoft.com/office/drawing/2014/main" id="{828C3692-45DB-4A59-8D2E-1E438CFC2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3846"/>
            <a:ext cx="9143771" cy="1144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6" name="Freeform 5">
            <a:extLst>
              <a:ext uri="{FF2B5EF4-FFF2-40B4-BE49-F238E27FC236}">
                <a16:creationId xmlns:a16="http://schemas.microsoft.com/office/drawing/2014/main" id="{985282F3-F050-496F-AB1B-3AFACB060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357920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graphicFrame>
        <p:nvGraphicFramePr>
          <p:cNvPr id="5" name="Content Placeholder 2">
            <a:extLst>
              <a:ext uri="{FF2B5EF4-FFF2-40B4-BE49-F238E27FC236}">
                <a16:creationId xmlns:a16="http://schemas.microsoft.com/office/drawing/2014/main" id="{F415A148-8071-A033-53F5-5613C3EE2B27}"/>
              </a:ext>
            </a:extLst>
          </p:cNvPr>
          <p:cNvGraphicFramePr>
            <a:graphicFrameLocks noGrp="1"/>
          </p:cNvGraphicFramePr>
          <p:nvPr>
            <p:ph idx="1"/>
            <p:extLst>
              <p:ext uri="{D42A27DB-BD31-4B8C-83A1-F6EECF244321}">
                <p14:modId xmlns:p14="http://schemas.microsoft.com/office/powerpoint/2010/main" val="3314051538"/>
              </p:ext>
            </p:extLst>
          </p:nvPr>
        </p:nvGraphicFramePr>
        <p:xfrm>
          <a:off x="544264" y="566007"/>
          <a:ext cx="8085550" cy="58745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51939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0">
            <a:extLst>
              <a:ext uri="{FF2B5EF4-FFF2-40B4-BE49-F238E27FC236}">
                <a16:creationId xmlns:a16="http://schemas.microsoft.com/office/drawing/2014/main" id="{FA6201C8-1E99-5AFC-CCB8-BC78341CD45A}"/>
              </a:ext>
            </a:extLst>
          </p:cNvPr>
          <p:cNvGraphicFramePr>
            <a:graphicFrameLocks noGrp="1"/>
          </p:cNvGraphicFramePr>
          <p:nvPr>
            <p:ph idx="1"/>
            <p:extLst>
              <p:ext uri="{D42A27DB-BD31-4B8C-83A1-F6EECF244321}">
                <p14:modId xmlns:p14="http://schemas.microsoft.com/office/powerpoint/2010/main" val="3561129571"/>
              </p:ext>
            </p:extLst>
          </p:nvPr>
        </p:nvGraphicFramePr>
        <p:xfrm>
          <a:off x="1455838" y="1382458"/>
          <a:ext cx="6590570" cy="4276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9018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 name="Rectangle 128">
            <a:extLst>
              <a:ext uri="{FF2B5EF4-FFF2-40B4-BE49-F238E27FC236}">
                <a16:creationId xmlns:a16="http://schemas.microsoft.com/office/drawing/2014/main" id="{D29121B6-CC83-4529-87ED-89AE1AD34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0" name="Freeform 7">
            <a:extLst>
              <a:ext uri="{FF2B5EF4-FFF2-40B4-BE49-F238E27FC236}">
                <a16:creationId xmlns:a16="http://schemas.microsoft.com/office/drawing/2014/main" id="{F48C3783-EF6E-445F-A78D-9DE1771B0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1120847-1C54-B2F4-9F65-3A4AA9807FE1}"/>
              </a:ext>
            </a:extLst>
          </p:cNvPr>
          <p:cNvSpPr>
            <a:spLocks noGrp="1"/>
          </p:cNvSpPr>
          <p:nvPr>
            <p:ph type="title"/>
          </p:nvPr>
        </p:nvSpPr>
        <p:spPr>
          <a:xfrm>
            <a:off x="486697" y="634673"/>
            <a:ext cx="6939116" cy="1016654"/>
          </a:xfrm>
        </p:spPr>
        <p:txBody>
          <a:bodyPr vert="horz" lIns="91440" tIns="45720" rIns="91440" bIns="45720" rtlCol="0">
            <a:normAutofit fontScale="90000"/>
          </a:bodyPr>
          <a:lstStyle/>
          <a:p>
            <a:r>
              <a:rPr lang="en-US" sz="3900" b="1" dirty="0" err="1">
                <a:solidFill>
                  <a:srgbClr val="EBEBEB"/>
                </a:solidFill>
              </a:rPr>
              <a:t>Νέ</a:t>
            </a:r>
            <a:r>
              <a:rPr lang="en-US" sz="3900" b="1" dirty="0">
                <a:solidFill>
                  <a:srgbClr val="EBEBEB"/>
                </a:solidFill>
              </a:rPr>
              <a:t>α </a:t>
            </a:r>
            <a:r>
              <a:rPr lang="en-US" sz="3900" b="1" dirty="0" err="1">
                <a:solidFill>
                  <a:srgbClr val="EBEBEB"/>
                </a:solidFill>
              </a:rPr>
              <a:t>Κυ</a:t>
            </a:r>
            <a:r>
              <a:rPr lang="en-US" sz="3900" b="1" dirty="0">
                <a:solidFill>
                  <a:srgbClr val="EBEBEB"/>
                </a:solidFill>
              </a:rPr>
              <a:t>β</a:t>
            </a:r>
            <a:r>
              <a:rPr lang="en-US" sz="3900" b="1" dirty="0" err="1">
                <a:solidFill>
                  <a:srgbClr val="EBEBEB"/>
                </a:solidFill>
              </a:rPr>
              <a:t>έρνηση</a:t>
            </a:r>
            <a:r>
              <a:rPr lang="en-US" sz="3900" b="1" dirty="0">
                <a:solidFill>
                  <a:srgbClr val="EBEBEB"/>
                </a:solidFill>
              </a:rPr>
              <a:t> (2019-2022): </a:t>
            </a:r>
            <a:r>
              <a:rPr lang="en-US" sz="3900" b="1" dirty="0">
                <a:solidFill>
                  <a:srgbClr val="EBEBEB"/>
                </a:solidFill>
                <a:ea typeface="+mj-lt"/>
                <a:cs typeface="+mj-lt"/>
              </a:rPr>
              <a:t>Επ</a:t>
            </a:r>
            <a:r>
              <a:rPr lang="en-US" sz="3900" b="1" dirty="0" err="1">
                <a:solidFill>
                  <a:srgbClr val="EBEBEB"/>
                </a:solidFill>
                <a:ea typeface="+mj-lt"/>
                <a:cs typeface="+mj-lt"/>
              </a:rPr>
              <a:t>ιστροφή</a:t>
            </a:r>
            <a:r>
              <a:rPr lang="en-US" sz="3900" b="1" dirty="0">
                <a:solidFill>
                  <a:srgbClr val="EBEBEB"/>
                </a:solidFill>
                <a:ea typeface="+mj-lt"/>
                <a:cs typeface="+mj-lt"/>
              </a:rPr>
              <a:t> </a:t>
            </a:r>
            <a:r>
              <a:rPr lang="en-US" sz="3900" b="1" dirty="0" err="1">
                <a:solidFill>
                  <a:srgbClr val="EBEBEB"/>
                </a:solidFill>
                <a:ea typeface="+mj-lt"/>
                <a:cs typeface="+mj-lt"/>
              </a:rPr>
              <a:t>στην</a:t>
            </a:r>
            <a:r>
              <a:rPr lang="en-US" sz="3900" b="1" dirty="0">
                <a:solidFill>
                  <a:srgbClr val="EBEBEB"/>
                </a:solidFill>
                <a:ea typeface="+mj-lt"/>
                <a:cs typeface="+mj-lt"/>
              </a:rPr>
              <a:t> Πα</a:t>
            </a:r>
            <a:r>
              <a:rPr lang="en-US" sz="3900" b="1" dirty="0" err="1">
                <a:solidFill>
                  <a:srgbClr val="EBEBEB"/>
                </a:solidFill>
                <a:ea typeface="+mj-lt"/>
                <a:cs typeface="+mj-lt"/>
              </a:rPr>
              <a:t>ράδοση</a:t>
            </a:r>
            <a:r>
              <a:rPr lang="en-US" sz="3900" b="1" dirty="0">
                <a:solidFill>
                  <a:srgbClr val="EBEBEB"/>
                </a:solidFill>
                <a:ea typeface="+mj-lt"/>
                <a:cs typeface="+mj-lt"/>
              </a:rPr>
              <a:t>;</a:t>
            </a:r>
            <a:endParaRPr lang="en-US" sz="3900" b="1" dirty="0">
              <a:solidFill>
                <a:srgbClr val="EBEBEB"/>
              </a:solidFill>
            </a:endParaRPr>
          </a:p>
        </p:txBody>
      </p:sp>
      <p:sp>
        <p:nvSpPr>
          <p:cNvPr id="131" name="Rectangle 130">
            <a:extLst>
              <a:ext uri="{FF2B5EF4-FFF2-40B4-BE49-F238E27FC236}">
                <a16:creationId xmlns:a16="http://schemas.microsoft.com/office/drawing/2014/main" id="{CCB7DCDB-78ED-480D-8CA0-9930E8F29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2" name="Freeform: Shape 131">
            <a:extLst>
              <a:ext uri="{FF2B5EF4-FFF2-40B4-BE49-F238E27FC236}">
                <a16:creationId xmlns:a16="http://schemas.microsoft.com/office/drawing/2014/main" id="{11F48B6A-C55F-4FD5-9034-DC9867D02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68" name="Content Placeholder 67">
            <a:extLst>
              <a:ext uri="{FF2B5EF4-FFF2-40B4-BE49-F238E27FC236}">
                <a16:creationId xmlns:a16="http://schemas.microsoft.com/office/drawing/2014/main" id="{012776FD-B55F-9E98-F4B2-62D5C34CF33F}"/>
              </a:ext>
            </a:extLst>
          </p:cNvPr>
          <p:cNvGraphicFramePr>
            <a:graphicFrameLocks noGrp="1"/>
          </p:cNvGraphicFramePr>
          <p:nvPr>
            <p:ph idx="1"/>
            <p:extLst>
              <p:ext uri="{D42A27DB-BD31-4B8C-83A1-F6EECF244321}">
                <p14:modId xmlns:p14="http://schemas.microsoft.com/office/powerpoint/2010/main" val="3330764533"/>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709003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527DAC-35B8-DC1D-7DE1-6E3E1334B36A}"/>
              </a:ext>
            </a:extLst>
          </p:cNvPr>
          <p:cNvSpPr>
            <a:spLocks noGrp="1"/>
          </p:cNvSpPr>
          <p:nvPr>
            <p:ph type="title"/>
          </p:nvPr>
        </p:nvSpPr>
        <p:spPr/>
        <p:txBody>
          <a:bodyPr/>
          <a:lstStyle/>
          <a:p>
            <a:r>
              <a:rPr lang="el-GR" sz="1800" b="1" u="sng">
                <a:solidFill>
                  <a:schemeClr val="bg1"/>
                </a:solidFill>
                <a:latin typeface="Times New Roman"/>
                <a:cs typeface="Times New Roman"/>
              </a:rPr>
              <a:t>Πώς η θρησκεία τοποθετείται στο δημόσιο χώρο;</a:t>
            </a:r>
            <a:br>
              <a:rPr lang="el-GR" sz="1800" b="1">
                <a:solidFill>
                  <a:schemeClr val="tx1"/>
                </a:solidFill>
                <a:latin typeface="Times New Roman"/>
                <a:cs typeface="Times New Roman"/>
              </a:rPr>
            </a:br>
            <a:endParaRPr lang="el-GR" sz="1800" b="1">
              <a:solidFill>
                <a:schemeClr val="tx1"/>
              </a:solidFill>
            </a:endParaRPr>
          </a:p>
        </p:txBody>
      </p:sp>
      <p:sp>
        <p:nvSpPr>
          <p:cNvPr id="3" name="Θέση κειμένου 2">
            <a:extLst>
              <a:ext uri="{FF2B5EF4-FFF2-40B4-BE49-F238E27FC236}">
                <a16:creationId xmlns:a16="http://schemas.microsoft.com/office/drawing/2014/main" id="{F4C9A354-FDB6-A0EF-C71D-E9B1B5688BD9}"/>
              </a:ext>
            </a:extLst>
          </p:cNvPr>
          <p:cNvSpPr>
            <a:spLocks noGrp="1"/>
          </p:cNvSpPr>
          <p:nvPr>
            <p:ph type="body" idx="1"/>
          </p:nvPr>
        </p:nvSpPr>
        <p:spPr>
          <a:xfrm>
            <a:off x="546147" y="1966063"/>
            <a:ext cx="2075213" cy="614759"/>
          </a:xfrm>
        </p:spPr>
        <p:txBody>
          <a:bodyPr/>
          <a:lstStyle/>
          <a:p>
            <a:r>
              <a:rPr lang="el-GR" sz="1500" b="1">
                <a:solidFill>
                  <a:srgbClr val="000000"/>
                </a:solidFill>
              </a:rPr>
              <a:t>ΕΠΗΡΕΆΖΕΙ ΤΗΝ ΠΟΙΌΤΗΤΑ ΤΗΣ </a:t>
            </a:r>
            <a:r>
              <a:rPr lang="el-GR" sz="1500" b="1" u="sng">
                <a:solidFill>
                  <a:srgbClr val="000000"/>
                </a:solidFill>
              </a:rPr>
              <a:t>ΔΗΜΟΚΡΑΤΊΑΣ </a:t>
            </a:r>
            <a:r>
              <a:rPr lang="el-GR" sz="1500" b="1">
                <a:solidFill>
                  <a:srgbClr val="000000"/>
                </a:solidFill>
              </a:rPr>
              <a:t>ΤΩΝ ΘΕΣΜΏΝ</a:t>
            </a:r>
          </a:p>
        </p:txBody>
      </p:sp>
      <p:sp>
        <p:nvSpPr>
          <p:cNvPr id="4" name="Θέση κειμένου 3">
            <a:extLst>
              <a:ext uri="{FF2B5EF4-FFF2-40B4-BE49-F238E27FC236}">
                <a16:creationId xmlns:a16="http://schemas.microsoft.com/office/drawing/2014/main" id="{0C51DF90-2C61-AE2C-6F2A-C4A5606A9EB3}"/>
              </a:ext>
            </a:extLst>
          </p:cNvPr>
          <p:cNvSpPr>
            <a:spLocks noGrp="1"/>
          </p:cNvSpPr>
          <p:nvPr>
            <p:ph type="body" sz="half" idx="15"/>
          </p:nvPr>
        </p:nvSpPr>
        <p:spPr>
          <a:xfrm>
            <a:off x="542148" y="2667000"/>
            <a:ext cx="2196084" cy="3589338"/>
          </a:xfrm>
        </p:spPr>
        <p:txBody>
          <a:bodyPr>
            <a:normAutofit/>
          </a:bodyPr>
          <a:lstStyle/>
          <a:p>
            <a:r>
              <a:rPr lang="el-GR" sz="1350">
                <a:solidFill>
                  <a:srgbClr val="000000"/>
                </a:solidFill>
                <a:latin typeface="Times New Roman"/>
                <a:cs typeface="Times New Roman"/>
              </a:rPr>
              <a:t>Η δημοκρατία πλήττεται την στιγμή που όσοι μαθητές δεν ανήκουν στην επικρατούσα θρησκεία, αναγκάζονται να εξαιρεθούν από τυπικές και ουσιαστικές σχολικές δραστηριότητες, που συνιστούν συστατικό στοιχείο της ελληνικής σχολικής κουλτούρας.</a:t>
            </a:r>
          </a:p>
          <a:p>
            <a:r>
              <a:rPr lang="el-GR" sz="1350">
                <a:solidFill>
                  <a:srgbClr val="000000"/>
                </a:solidFill>
                <a:latin typeface="Times New Roman"/>
                <a:cs typeface="Times New Roman"/>
              </a:rPr>
              <a:t>π.χ. προσευχή (κάθε πρωί),  απαλλαγή από το </a:t>
            </a:r>
            <a:r>
              <a:rPr lang="el-GR" sz="1350" err="1">
                <a:solidFill>
                  <a:srgbClr val="000000"/>
                </a:solidFill>
                <a:latin typeface="Times New Roman"/>
                <a:cs typeface="Times New Roman"/>
              </a:rPr>
              <a:t>ΜτΘ</a:t>
            </a:r>
            <a:endParaRPr lang="el-GR" sz="1350">
              <a:solidFill>
                <a:srgbClr val="000000"/>
              </a:solidFill>
              <a:latin typeface="Times New Roman"/>
              <a:cs typeface="Times New Roman"/>
            </a:endParaRPr>
          </a:p>
        </p:txBody>
      </p:sp>
      <p:sp>
        <p:nvSpPr>
          <p:cNvPr id="5" name="Θέση κειμένου 4">
            <a:extLst>
              <a:ext uri="{FF2B5EF4-FFF2-40B4-BE49-F238E27FC236}">
                <a16:creationId xmlns:a16="http://schemas.microsoft.com/office/drawing/2014/main" id="{9AA16090-E999-B0D2-F1A7-5DD4A94E6907}"/>
              </a:ext>
            </a:extLst>
          </p:cNvPr>
          <p:cNvSpPr>
            <a:spLocks noGrp="1"/>
          </p:cNvSpPr>
          <p:nvPr>
            <p:ph type="body" sz="quarter" idx="3"/>
          </p:nvPr>
        </p:nvSpPr>
        <p:spPr>
          <a:xfrm>
            <a:off x="2921706" y="1857097"/>
            <a:ext cx="2202181" cy="432197"/>
          </a:xfrm>
        </p:spPr>
        <p:txBody>
          <a:bodyPr/>
          <a:lstStyle/>
          <a:p>
            <a:r>
              <a:rPr lang="el-GR" b="1">
                <a:solidFill>
                  <a:srgbClr val="000000"/>
                </a:solidFill>
              </a:rPr>
              <a:t>ΑΠΑΛΛΑΓΗ</a:t>
            </a:r>
          </a:p>
        </p:txBody>
      </p:sp>
      <p:sp>
        <p:nvSpPr>
          <p:cNvPr id="6" name="Θέση κειμένου 5">
            <a:extLst>
              <a:ext uri="{FF2B5EF4-FFF2-40B4-BE49-F238E27FC236}">
                <a16:creationId xmlns:a16="http://schemas.microsoft.com/office/drawing/2014/main" id="{A1019D30-A930-3F4A-3E2D-5FFE33B05EDB}"/>
              </a:ext>
            </a:extLst>
          </p:cNvPr>
          <p:cNvSpPr>
            <a:spLocks noGrp="1"/>
          </p:cNvSpPr>
          <p:nvPr>
            <p:ph type="body" sz="half" idx="16"/>
          </p:nvPr>
        </p:nvSpPr>
        <p:spPr>
          <a:xfrm>
            <a:off x="2912767" y="2778125"/>
            <a:ext cx="2210096" cy="2692004"/>
          </a:xfrm>
        </p:spPr>
        <p:txBody>
          <a:bodyPr>
            <a:normAutofit lnSpcReduction="10000"/>
          </a:bodyPr>
          <a:lstStyle/>
          <a:p>
            <a:pPr marL="213995" indent="-213995">
              <a:buFont typeface="Wingdings" charset="2"/>
              <a:buChar char="Ø"/>
            </a:pPr>
            <a:r>
              <a:rPr lang="el-GR" sz="1350">
                <a:solidFill>
                  <a:srgbClr val="000000"/>
                </a:solidFill>
                <a:latin typeface="Times New Roman"/>
                <a:cs typeface="Times New Roman"/>
              </a:rPr>
              <a:t>Ο εξαναγκασμός σε έμμεση δημόσια αποκάλυψη του θρησκεύματος του ατόμου, για την μη παρακολούθηση του μαθήματος των θρησκευτικών, συνιστά </a:t>
            </a:r>
            <a:r>
              <a:rPr lang="el-GR" sz="1350" b="1" u="sng">
                <a:solidFill>
                  <a:srgbClr val="000000"/>
                </a:solidFill>
                <a:latin typeface="Times New Roman"/>
                <a:cs typeface="Times New Roman"/>
              </a:rPr>
              <a:t>παραβίαση της θρησκευτικής ελευθερίας</a:t>
            </a:r>
            <a:endParaRPr lang="el-GR"/>
          </a:p>
          <a:p>
            <a:pPr marL="213995" indent="-213995">
              <a:buFont typeface="Wingdings" charset="2"/>
              <a:buChar char="Ø"/>
            </a:pPr>
            <a:r>
              <a:rPr lang="el-GR" sz="1350" b="1" u="sng">
                <a:solidFill>
                  <a:srgbClr val="000000"/>
                </a:solidFill>
                <a:latin typeface="Times New Roman"/>
                <a:cs typeface="Times New Roman"/>
              </a:rPr>
              <a:t>παραβίαση προσωπικών  δεδομένων </a:t>
            </a:r>
          </a:p>
        </p:txBody>
      </p:sp>
      <p:sp>
        <p:nvSpPr>
          <p:cNvPr id="7" name="Θέση κειμένου 6">
            <a:extLst>
              <a:ext uri="{FF2B5EF4-FFF2-40B4-BE49-F238E27FC236}">
                <a16:creationId xmlns:a16="http://schemas.microsoft.com/office/drawing/2014/main" id="{73154BCB-E83D-CEB5-1B9D-7CB7A352BFE5}"/>
              </a:ext>
            </a:extLst>
          </p:cNvPr>
          <p:cNvSpPr>
            <a:spLocks noGrp="1"/>
          </p:cNvSpPr>
          <p:nvPr>
            <p:ph type="body" sz="quarter" idx="13"/>
          </p:nvPr>
        </p:nvSpPr>
        <p:spPr>
          <a:xfrm>
            <a:off x="5613400" y="2144713"/>
            <a:ext cx="2199085" cy="432197"/>
          </a:xfrm>
        </p:spPr>
        <p:txBody>
          <a:bodyPr/>
          <a:lstStyle/>
          <a:p>
            <a:r>
              <a:rPr lang="el-GR" b="1">
                <a:solidFill>
                  <a:srgbClr val="000000"/>
                </a:solidFill>
              </a:rPr>
              <a:t>ΚΥΡΙΑΡΧΙΑ ΘΡΗΣΚΕΙΑΣ</a:t>
            </a:r>
          </a:p>
        </p:txBody>
      </p:sp>
      <p:sp>
        <p:nvSpPr>
          <p:cNvPr id="8" name="Θέση κειμένου 7">
            <a:extLst>
              <a:ext uri="{FF2B5EF4-FFF2-40B4-BE49-F238E27FC236}">
                <a16:creationId xmlns:a16="http://schemas.microsoft.com/office/drawing/2014/main" id="{E5944ED4-4015-2547-A779-5AB3BC781150}"/>
              </a:ext>
            </a:extLst>
          </p:cNvPr>
          <p:cNvSpPr>
            <a:spLocks noGrp="1"/>
          </p:cNvSpPr>
          <p:nvPr>
            <p:ph type="body" sz="half" idx="17"/>
          </p:nvPr>
        </p:nvSpPr>
        <p:spPr/>
        <p:txBody>
          <a:bodyPr/>
          <a:lstStyle/>
          <a:p>
            <a:r>
              <a:rPr lang="el-GR" sz="900">
                <a:solidFill>
                  <a:srgbClr val="000000"/>
                </a:solidFill>
                <a:latin typeface="Times New Roman"/>
                <a:cs typeface="Times New Roman"/>
              </a:rPr>
              <a:t> </a:t>
            </a:r>
            <a:r>
              <a:rPr lang="el-GR" sz="1350">
                <a:solidFill>
                  <a:srgbClr val="000000"/>
                </a:solidFill>
                <a:latin typeface="Times New Roman"/>
                <a:cs typeface="Times New Roman"/>
              </a:rPr>
              <a:t>Η εγκαθιδρυμένη θρησκευτική ιεραρχία στη χώρα μας θεωρεί αυτονόητη την κυριαρχία της επικρατούσας θρησκείας, ενώ ακόμη θεωρεί ότι κάθε μαθητής και μαθήτρια είναι φορέας μιας θρησκευτικής παράδοσης και μπορεί να κατανοήσει τον εαυτό του με θρησκευτικούς όρους.</a:t>
            </a:r>
          </a:p>
          <a:p>
            <a:r>
              <a:rPr lang="el-GR" sz="1350">
                <a:solidFill>
                  <a:srgbClr val="000000"/>
                </a:solidFill>
                <a:latin typeface="Times New Roman"/>
                <a:cs typeface="Times New Roman"/>
              </a:rPr>
              <a:t>π.χ. ορκωμοσία </a:t>
            </a:r>
          </a:p>
        </p:txBody>
      </p:sp>
    </p:spTree>
    <p:extLst>
      <p:ext uri="{BB962C8B-B14F-4D97-AF65-F5344CB8AC3E}">
        <p14:creationId xmlns:p14="http://schemas.microsoft.com/office/powerpoint/2010/main" val="2503264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C85717-31A9-876C-5735-859E83A0C6E6}"/>
              </a:ext>
            </a:extLst>
          </p:cNvPr>
          <p:cNvSpPr>
            <a:spLocks noGrp="1"/>
          </p:cNvSpPr>
          <p:nvPr>
            <p:ph type="title"/>
          </p:nvPr>
        </p:nvSpPr>
        <p:spPr>
          <a:xfrm>
            <a:off x="1032533" y="947104"/>
            <a:ext cx="6831620" cy="1525177"/>
          </a:xfrm>
        </p:spPr>
        <p:txBody>
          <a:bodyPr vert="horz" lIns="68580" tIns="34290" rIns="68580" bIns="34290" rtlCol="0" anchor="t">
            <a:normAutofit/>
          </a:bodyPr>
          <a:lstStyle/>
          <a:p>
            <a:pPr algn="ctr"/>
            <a:r>
              <a:rPr lang="en-US" sz="3300" b="1">
                <a:solidFill>
                  <a:srgbClr val="FFC000"/>
                </a:solidFill>
              </a:rPr>
              <a:t>ΑΠΑΛΛΑΓΗ</a:t>
            </a:r>
            <a:endParaRPr lang="el-GR"/>
          </a:p>
        </p:txBody>
      </p:sp>
      <p:sp>
        <p:nvSpPr>
          <p:cNvPr id="35" name="Rectangle 26">
            <a:extLst>
              <a:ext uri="{FF2B5EF4-FFF2-40B4-BE49-F238E27FC236}">
                <a16:creationId xmlns:a16="http://schemas.microsoft.com/office/drawing/2014/main" id="{1BB654B3-F3F3-4563-AD63-D784299DA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2C156261-94F5-3A32-E357-AAA280AE8CFC}"/>
              </a:ext>
            </a:extLst>
          </p:cNvPr>
          <p:cNvSpPr txBox="1"/>
          <p:nvPr/>
        </p:nvSpPr>
        <p:spPr>
          <a:xfrm>
            <a:off x="334970" y="1708119"/>
            <a:ext cx="9106363" cy="1059872"/>
          </a:xfrm>
          <a:prstGeom prst="rect">
            <a:avLst/>
          </a:prstGeom>
        </p:spPr>
        <p:txBody>
          <a:bodyPr rot="0" spcFirstLastPara="0" vertOverflow="overflow" horzOverflow="overflow" vert="horz" lIns="68580" tIns="34290" rIns="68580" bIns="34290" numCol="1" spcCol="0" rtlCol="0" fromWordArt="0" anchor="t" anchorCtr="0" forceAA="0" compatLnSpc="1">
            <a:prstTxWarp prst="textNoShape">
              <a:avLst/>
            </a:prstTxWarp>
            <a:normAutofit/>
          </a:bodyPr>
          <a:lstStyle/>
          <a:p>
            <a:pPr defTabSz="342900">
              <a:spcBef>
                <a:spcPts val="750"/>
              </a:spcBef>
              <a:buClr>
                <a:schemeClr val="accent1"/>
              </a:buClr>
              <a:buSzPct val="80000"/>
            </a:pPr>
            <a:r>
              <a:rPr lang="en-US" sz="1250" err="1">
                <a:latin typeface="+mj-lt"/>
                <a:ea typeface="+mj-ea"/>
                <a:cs typeface="+mj-cs"/>
              </a:rPr>
              <a:t>Αντιφάσεις</a:t>
            </a:r>
            <a:r>
              <a:rPr lang="en-US" sz="1250">
                <a:latin typeface="+mj-lt"/>
                <a:ea typeface="+mj-ea"/>
                <a:cs typeface="+mj-cs"/>
              </a:rPr>
              <a:t> α</a:t>
            </a:r>
            <a:r>
              <a:rPr lang="en-US" sz="1250" err="1">
                <a:latin typeface="+mj-lt"/>
                <a:ea typeface="+mj-ea"/>
                <a:cs typeface="+mj-cs"/>
              </a:rPr>
              <a:t>νάμεσ</a:t>
            </a:r>
            <a:r>
              <a:rPr lang="en-US" sz="1250">
                <a:latin typeface="+mj-lt"/>
                <a:ea typeface="+mj-ea"/>
                <a:cs typeface="+mj-cs"/>
              </a:rPr>
              <a:t>α </a:t>
            </a:r>
            <a:r>
              <a:rPr lang="en-US" sz="1250" err="1">
                <a:latin typeface="+mj-lt"/>
                <a:ea typeface="+mj-ea"/>
                <a:cs typeface="+mj-cs"/>
              </a:rPr>
              <a:t>στις</a:t>
            </a:r>
            <a:r>
              <a:rPr lang="en-US" sz="1250">
                <a:latin typeface="+mj-lt"/>
                <a:ea typeface="+mj-ea"/>
                <a:cs typeface="+mj-cs"/>
              </a:rPr>
              <a:t> </a:t>
            </a:r>
            <a:r>
              <a:rPr lang="en-US" sz="1250" err="1">
                <a:latin typeface="+mj-lt"/>
                <a:ea typeface="+mj-ea"/>
                <a:cs typeface="+mj-cs"/>
              </a:rPr>
              <a:t>θρησκευτικές</a:t>
            </a:r>
            <a:r>
              <a:rPr lang="en-US" sz="1250">
                <a:latin typeface="+mj-lt"/>
                <a:ea typeface="+mj-ea"/>
                <a:cs typeface="+mj-cs"/>
              </a:rPr>
              <a:t> παρα</a:t>
            </a:r>
            <a:r>
              <a:rPr lang="en-US" sz="1250" err="1">
                <a:latin typeface="+mj-lt"/>
                <a:ea typeface="+mj-ea"/>
                <a:cs typeface="+mj-cs"/>
              </a:rPr>
              <a:t>δόσεις</a:t>
            </a:r>
            <a:r>
              <a:rPr lang="en-US" sz="1250">
                <a:latin typeface="+mj-lt"/>
                <a:ea typeface="+mj-ea"/>
                <a:cs typeface="+mj-cs"/>
              </a:rPr>
              <a:t> </a:t>
            </a:r>
            <a:r>
              <a:rPr lang="en-US" sz="1250" err="1">
                <a:latin typeface="+mj-lt"/>
                <a:ea typeface="+mj-ea"/>
                <a:cs typeface="+mj-cs"/>
              </a:rPr>
              <a:t>της</a:t>
            </a:r>
            <a:r>
              <a:rPr lang="en-US" sz="1250">
                <a:latin typeface="+mj-lt"/>
                <a:ea typeface="+mj-ea"/>
                <a:cs typeface="+mj-cs"/>
              </a:rPr>
              <a:t> </a:t>
            </a:r>
            <a:r>
              <a:rPr lang="en-US" sz="1250" err="1">
                <a:latin typeface="+mj-lt"/>
                <a:ea typeface="+mj-ea"/>
                <a:cs typeface="+mj-cs"/>
              </a:rPr>
              <a:t>χώρ</a:t>
            </a:r>
            <a:r>
              <a:rPr lang="en-US" sz="1250">
                <a:latin typeface="+mj-lt"/>
                <a:ea typeface="+mj-ea"/>
                <a:cs typeface="+mj-cs"/>
              </a:rPr>
              <a:t>ας και </a:t>
            </a:r>
            <a:r>
              <a:rPr lang="en-US" sz="1250" err="1">
                <a:latin typeface="+mj-lt"/>
                <a:ea typeface="+mj-ea"/>
                <a:cs typeface="+mj-cs"/>
              </a:rPr>
              <a:t>της</a:t>
            </a:r>
            <a:r>
              <a:rPr lang="en-US" sz="1250">
                <a:latin typeface="+mj-lt"/>
                <a:ea typeface="+mj-ea"/>
                <a:cs typeface="+mj-cs"/>
              </a:rPr>
              <a:t> π</a:t>
            </a:r>
            <a:r>
              <a:rPr lang="en-US" sz="1250" err="1">
                <a:latin typeface="+mj-lt"/>
                <a:ea typeface="+mj-ea"/>
                <a:cs typeface="+mj-cs"/>
              </a:rPr>
              <a:t>ροστ</a:t>
            </a:r>
            <a:r>
              <a:rPr lang="en-US" sz="1250">
                <a:latin typeface="+mj-lt"/>
                <a:ea typeface="+mj-ea"/>
                <a:cs typeface="+mj-cs"/>
              </a:rPr>
              <a:t>α</a:t>
            </a:r>
            <a:r>
              <a:rPr lang="en-US" sz="1250" err="1">
                <a:latin typeface="+mj-lt"/>
                <a:ea typeface="+mj-ea"/>
                <a:cs typeface="+mj-cs"/>
              </a:rPr>
              <a:t>σί</a:t>
            </a:r>
            <a:r>
              <a:rPr lang="en-US" sz="1250">
                <a:latin typeface="+mj-lt"/>
                <a:ea typeface="+mj-ea"/>
                <a:cs typeface="+mj-cs"/>
              </a:rPr>
              <a:t>ας </a:t>
            </a:r>
            <a:r>
              <a:rPr lang="en-US" sz="1250" err="1">
                <a:latin typeface="+mj-lt"/>
                <a:ea typeface="+mj-ea"/>
                <a:cs typeface="+mj-cs"/>
              </a:rPr>
              <a:t>των</a:t>
            </a:r>
            <a:r>
              <a:rPr lang="en-US" sz="1250">
                <a:latin typeface="+mj-lt"/>
                <a:ea typeface="+mj-ea"/>
                <a:cs typeface="+mj-cs"/>
              </a:rPr>
              <a:t> α</a:t>
            </a:r>
            <a:r>
              <a:rPr lang="en-US" sz="1250" err="1">
                <a:latin typeface="+mj-lt"/>
                <a:ea typeface="+mj-ea"/>
                <a:cs typeface="+mj-cs"/>
              </a:rPr>
              <a:t>τομικών</a:t>
            </a:r>
            <a:r>
              <a:rPr lang="en-US" sz="1250">
                <a:latin typeface="+mj-lt"/>
                <a:ea typeface="+mj-ea"/>
                <a:cs typeface="+mj-cs"/>
              </a:rPr>
              <a:t> </a:t>
            </a:r>
            <a:r>
              <a:rPr lang="en-US" sz="1250" err="1">
                <a:latin typeface="+mj-lt"/>
                <a:ea typeface="+mj-ea"/>
                <a:cs typeface="+mj-cs"/>
              </a:rPr>
              <a:t>ελευθεριών</a:t>
            </a:r>
            <a:endParaRPr lang="el-GR" sz="1250" err="1">
              <a:ea typeface="+mj-ea"/>
              <a:cs typeface="+mj-cs"/>
            </a:endParaRPr>
          </a:p>
        </p:txBody>
      </p:sp>
      <p:sp>
        <p:nvSpPr>
          <p:cNvPr id="6" name="TextBox 5">
            <a:extLst>
              <a:ext uri="{FF2B5EF4-FFF2-40B4-BE49-F238E27FC236}">
                <a16:creationId xmlns:a16="http://schemas.microsoft.com/office/drawing/2014/main" id="{6AF218DC-5872-4E4A-C170-EFDF3879F24E}"/>
              </a:ext>
            </a:extLst>
          </p:cNvPr>
          <p:cNvSpPr txBox="1"/>
          <p:nvPr/>
        </p:nvSpPr>
        <p:spPr>
          <a:xfrm>
            <a:off x="329383" y="2565164"/>
            <a:ext cx="8236450" cy="2139047"/>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spcAft>
                <a:spcPts val="450"/>
              </a:spcAft>
            </a:pPr>
            <a:r>
              <a:rPr lang="el-GR" sz="1500" b="1" u="sng">
                <a:solidFill>
                  <a:schemeClr val="bg1"/>
                </a:solidFill>
              </a:rPr>
              <a:t> ΕΓΚΥΚΛΙΟΣ </a:t>
            </a:r>
            <a:r>
              <a:rPr lang="el-GR" sz="1500" b="1" u="sng" dirty="0" err="1">
                <a:solidFill>
                  <a:schemeClr val="bg1"/>
                </a:solidFill>
              </a:rPr>
              <a:t>ΑΡΒΑΝΙΤΟΠΟΥΛΟΥ,για</a:t>
            </a:r>
            <a:r>
              <a:rPr lang="el-GR" sz="1500" b="1" u="sng" dirty="0">
                <a:solidFill>
                  <a:schemeClr val="bg1"/>
                </a:solidFill>
              </a:rPr>
              <a:t> την απαλλαγή </a:t>
            </a:r>
            <a:r>
              <a:rPr lang="el-GR" sz="1500" b="1" u="sng" dirty="0">
                <a:solidFill>
                  <a:schemeClr val="bg1"/>
                </a:solidFill>
                <a:ea typeface="+mn-lt"/>
                <a:cs typeface="+mn-lt"/>
              </a:rPr>
              <a:t>  Αριθ. Πρωτ.133099/Γ2 </a:t>
            </a:r>
            <a:r>
              <a:rPr lang="el-GR" sz="1500" b="1" u="sng" dirty="0">
                <a:solidFill>
                  <a:schemeClr val="bg1"/>
                </a:solidFill>
              </a:rPr>
              <a:t>ΤΗΣ </a:t>
            </a:r>
            <a:endParaRPr lang="el-GR" dirty="0">
              <a:solidFill>
                <a:schemeClr val="bg1"/>
              </a:solidFill>
            </a:endParaRPr>
          </a:p>
          <a:p>
            <a:pPr>
              <a:spcAft>
                <a:spcPts val="450"/>
              </a:spcAft>
            </a:pPr>
            <a:r>
              <a:rPr lang="el-GR" sz="1500" b="1" u="sng" dirty="0">
                <a:solidFill>
                  <a:schemeClr val="bg1"/>
                </a:solidFill>
              </a:rPr>
              <a:t>19/09/2013</a:t>
            </a:r>
            <a:endParaRPr lang="el-GR" dirty="0">
              <a:solidFill>
                <a:schemeClr val="bg1"/>
              </a:solidFill>
            </a:endParaRPr>
          </a:p>
          <a:p>
            <a:pPr marL="257175" indent="-257175">
              <a:spcAft>
                <a:spcPts val="450"/>
              </a:spcAft>
              <a:buFont typeface="Wingdings"/>
              <a:buChar char="§"/>
            </a:pPr>
            <a:r>
              <a:rPr lang="el-GR" sz="1600" dirty="0">
                <a:solidFill>
                  <a:schemeClr val="bg1"/>
                </a:solidFill>
                <a:latin typeface="Aptos"/>
              </a:rPr>
              <a:t>" Η διαδικασία απαλλαγής πραγματοποιείται μέσω της</a:t>
            </a:r>
            <a:r>
              <a:rPr lang="el-GR" sz="1600" b="1" dirty="0">
                <a:solidFill>
                  <a:schemeClr val="bg1"/>
                </a:solidFill>
                <a:latin typeface="Aptos"/>
              </a:rPr>
              <a:t> υπεύθυνης δήλωσης</a:t>
            </a:r>
            <a:r>
              <a:rPr lang="el-GR" sz="1600" dirty="0">
                <a:solidFill>
                  <a:schemeClr val="bg1"/>
                </a:solidFill>
                <a:latin typeface="Aptos"/>
              </a:rPr>
              <a:t> των γονέων ή των ίδιων των μαθητών, εάν είναι ενήλικοι. Στην δήλωση, οι ίδιοι  οι αιτούντες</a:t>
            </a:r>
            <a:r>
              <a:rPr lang="el-GR" sz="1600" b="1" u="sng" dirty="0">
                <a:solidFill>
                  <a:schemeClr val="bg1"/>
                </a:solidFill>
                <a:latin typeface="Aptos"/>
              </a:rPr>
              <a:t> επιλέγουν</a:t>
            </a:r>
            <a:r>
              <a:rPr lang="el-GR" sz="1600" dirty="0">
                <a:solidFill>
                  <a:schemeClr val="bg1"/>
                </a:solidFill>
                <a:latin typeface="Aptos"/>
              </a:rPr>
              <a:t> να αναφέρουν στους λόγους απαλλαγής,</a:t>
            </a:r>
            <a:r>
              <a:rPr lang="el-GR" sz="1600" b="1" dirty="0">
                <a:solidFill>
                  <a:schemeClr val="bg1"/>
                </a:solidFill>
                <a:latin typeface="Aptos"/>
              </a:rPr>
              <a:t> είτε </a:t>
            </a:r>
            <a:r>
              <a:rPr lang="el-GR" sz="1600" dirty="0">
                <a:solidFill>
                  <a:schemeClr val="bg1"/>
                </a:solidFill>
                <a:latin typeface="Aptos"/>
              </a:rPr>
              <a:t>ότι το παιδί τους</a:t>
            </a:r>
            <a:r>
              <a:rPr lang="el-GR" sz="1600" u="sng" dirty="0">
                <a:solidFill>
                  <a:schemeClr val="bg1"/>
                </a:solidFill>
                <a:latin typeface="Aptos"/>
              </a:rPr>
              <a:t> </a:t>
            </a:r>
            <a:r>
              <a:rPr lang="el-GR" sz="1600" b="1" dirty="0">
                <a:solidFill>
                  <a:schemeClr val="bg1"/>
                </a:solidFill>
                <a:latin typeface="Aptos"/>
              </a:rPr>
              <a:t>δεν είναι χριστιανό ορθόδοξο</a:t>
            </a:r>
            <a:r>
              <a:rPr lang="el-GR" sz="1600" dirty="0">
                <a:solidFill>
                  <a:schemeClr val="bg1"/>
                </a:solidFill>
                <a:latin typeface="Aptos"/>
              </a:rPr>
              <a:t>, </a:t>
            </a:r>
            <a:r>
              <a:rPr lang="el-GR" sz="1600" b="1" dirty="0">
                <a:solidFill>
                  <a:schemeClr val="bg1"/>
                </a:solidFill>
                <a:latin typeface="Aptos"/>
              </a:rPr>
              <a:t>είτε</a:t>
            </a:r>
            <a:r>
              <a:rPr lang="el-GR" sz="1600" dirty="0">
                <a:solidFill>
                  <a:schemeClr val="bg1"/>
                </a:solidFill>
                <a:latin typeface="Aptos"/>
              </a:rPr>
              <a:t> ότι δεν επιθυμούν να παρακολουθήσει το μάθημα των θρησκευτικών  για </a:t>
            </a:r>
            <a:r>
              <a:rPr lang="el-GR" sz="1600" b="1" dirty="0">
                <a:solidFill>
                  <a:schemeClr val="bg1"/>
                </a:solidFill>
                <a:latin typeface="Aptos"/>
              </a:rPr>
              <a:t>λόγους θρησκευτικής  συνείδησης."</a:t>
            </a:r>
          </a:p>
          <a:p>
            <a:pPr>
              <a:spcAft>
                <a:spcPts val="450"/>
              </a:spcAft>
            </a:pPr>
            <a:endParaRPr lang="el-GR" sz="1200">
              <a:solidFill>
                <a:schemeClr val="bg1"/>
              </a:solidFill>
            </a:endParaRPr>
          </a:p>
        </p:txBody>
      </p:sp>
    </p:spTree>
    <p:extLst>
      <p:ext uri="{BB962C8B-B14F-4D97-AF65-F5344CB8AC3E}">
        <p14:creationId xmlns:p14="http://schemas.microsoft.com/office/powerpoint/2010/main" val="396247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04000"/>
                <a:satMod val="128000"/>
                <a:lumMod val="104000"/>
              </a:schemeClr>
            </a:gs>
            <a:gs pos="100000">
              <a:schemeClr val="bg1">
                <a:shade val="76000"/>
                <a:hueMod val="89000"/>
                <a:satMod val="164000"/>
                <a:lumMod val="68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53EF2A-E126-4B21-AC3D-7BF4258F6D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0" name="Picture 9">
            <a:extLst>
              <a:ext uri="{FF2B5EF4-FFF2-40B4-BE49-F238E27FC236}">
                <a16:creationId xmlns:a16="http://schemas.microsoft.com/office/drawing/2014/main" id="{3BBC4FB4-19BD-4626-A293-D8411F0E28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2" name="Oval 11">
            <a:extLst>
              <a:ext uri="{FF2B5EF4-FFF2-40B4-BE49-F238E27FC236}">
                <a16:creationId xmlns:a16="http://schemas.microsoft.com/office/drawing/2014/main" id="{6BAB8189-D27D-423E-B154-5E4DFD3F5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3122E102-9E03-43D3-B783-795507F4D1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713"/>
          <a:stretch/>
        </p:blipFill>
        <p:spPr>
          <a:xfrm>
            <a:off x="6000147" y="0"/>
            <a:ext cx="1202541" cy="1143000"/>
          </a:xfrm>
          <a:prstGeom prst="rect">
            <a:avLst/>
          </a:prstGeom>
        </p:spPr>
      </p:pic>
      <p:pic>
        <p:nvPicPr>
          <p:cNvPr id="16" name="Picture 15">
            <a:extLst>
              <a:ext uri="{FF2B5EF4-FFF2-40B4-BE49-F238E27FC236}">
                <a16:creationId xmlns:a16="http://schemas.microsoft.com/office/drawing/2014/main" id="{6AF0C8C1-0967-4B1A-9850-8B4AF2F3F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4199"/>
          <a:stretch/>
        </p:blipFill>
        <p:spPr>
          <a:xfrm>
            <a:off x="6456759" y="6092866"/>
            <a:ext cx="745300" cy="765134"/>
          </a:xfrm>
          <a:prstGeom prst="rect">
            <a:avLst/>
          </a:prstGeom>
        </p:spPr>
      </p:pic>
      <p:sp>
        <p:nvSpPr>
          <p:cNvPr id="18" name="Rectangle 17">
            <a:extLst>
              <a:ext uri="{FF2B5EF4-FFF2-40B4-BE49-F238E27FC236}">
                <a16:creationId xmlns:a16="http://schemas.microsoft.com/office/drawing/2014/main" id="{7DD20243-46C6-46E5-A705-B67ADDC88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2B731151-418C-4F0C-BFEC-3E68137FF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7DCB073-93F4-2670-30AA-D4783F4CB7E5}"/>
              </a:ext>
            </a:extLst>
          </p:cNvPr>
          <p:cNvSpPr>
            <a:spLocks noGrp="1"/>
          </p:cNvSpPr>
          <p:nvPr>
            <p:ph type="title"/>
          </p:nvPr>
        </p:nvSpPr>
        <p:spPr>
          <a:xfrm>
            <a:off x="886718" y="1673325"/>
            <a:ext cx="6619243" cy="3329581"/>
          </a:xfrm>
        </p:spPr>
        <p:txBody>
          <a:bodyPr vert="horz" lIns="91440" tIns="45720" rIns="91440" bIns="45720" rtlCol="0" anchor="b">
            <a:normAutofit fontScale="90000"/>
          </a:bodyPr>
          <a:lstStyle/>
          <a:p>
            <a:pPr>
              <a:lnSpc>
                <a:spcPct val="90000"/>
              </a:lnSpc>
              <a:spcAft>
                <a:spcPts val="450"/>
              </a:spcAft>
            </a:pPr>
            <a:r>
              <a:rPr lang="en-US" sz="1800" b="1" u="sng" dirty="0">
                <a:solidFill>
                  <a:schemeClr val="tx1"/>
                </a:solidFill>
              </a:rPr>
              <a:t>ΕΓΚΥΚΛΙΟΣ ΛΟΒΕΡΔΟΥ για την απαλλαγή Αριθ.Πρωτ. 12773/Δ2 ΤΗΣ 23/01/2015 </a:t>
            </a:r>
            <a:br>
              <a:rPr lang="en-US" sz="1800" u="sng" dirty="0">
                <a:solidFill>
                  <a:schemeClr val="tx1"/>
                </a:solidFill>
              </a:rPr>
            </a:br>
            <a:endParaRPr lang="en-US" sz="1800" dirty="0">
              <a:solidFill>
                <a:schemeClr val="tx1"/>
              </a:solidFill>
            </a:endParaRPr>
          </a:p>
          <a:p>
            <a:pPr>
              <a:lnSpc>
                <a:spcPct val="90000"/>
              </a:lnSpc>
              <a:spcAft>
                <a:spcPts val="450"/>
              </a:spcAft>
            </a:pPr>
            <a:r>
              <a:rPr lang="en-US" sz="1800" u="sng" dirty="0">
                <a:solidFill>
                  <a:schemeClr val="tx1"/>
                </a:solidFill>
              </a:rPr>
              <a:t>-Υπ</a:t>
            </a:r>
            <a:r>
              <a:rPr lang="en-US" sz="1800" u="sng" dirty="0" err="1">
                <a:solidFill>
                  <a:schemeClr val="tx1"/>
                </a:solidFill>
              </a:rPr>
              <a:t>οχρεούτ</a:t>
            </a:r>
            <a:r>
              <a:rPr lang="en-US" sz="1800" u="sng" dirty="0">
                <a:solidFill>
                  <a:schemeClr val="tx1"/>
                </a:solidFill>
              </a:rPr>
              <a:t>αι </a:t>
            </a:r>
            <a:r>
              <a:rPr lang="en-US" sz="1800" dirty="0">
                <a:solidFill>
                  <a:schemeClr val="tx1"/>
                </a:solidFill>
              </a:rPr>
              <a:t>να ανα</a:t>
            </a:r>
            <a:r>
              <a:rPr lang="en-US" sz="1800" dirty="0" err="1">
                <a:solidFill>
                  <a:schemeClr val="tx1"/>
                </a:solidFill>
              </a:rPr>
              <a:t>φερθεί</a:t>
            </a:r>
            <a:r>
              <a:rPr lang="en-US" sz="1800" dirty="0">
                <a:solidFill>
                  <a:schemeClr val="tx1"/>
                </a:solidFill>
              </a:rPr>
              <a:t> </a:t>
            </a:r>
            <a:r>
              <a:rPr lang="en-US" sz="1800" dirty="0" err="1">
                <a:solidFill>
                  <a:schemeClr val="tx1"/>
                </a:solidFill>
              </a:rPr>
              <a:t>στη</a:t>
            </a:r>
            <a:r>
              <a:rPr lang="en-US" sz="1800" dirty="0">
                <a:solidFill>
                  <a:schemeClr val="tx1"/>
                </a:solidFill>
              </a:rPr>
              <a:t> </a:t>
            </a:r>
            <a:r>
              <a:rPr lang="en-US" sz="1800" dirty="0" err="1">
                <a:solidFill>
                  <a:schemeClr val="tx1"/>
                </a:solidFill>
              </a:rPr>
              <a:t>δήλωση</a:t>
            </a:r>
            <a:r>
              <a:rPr lang="en-US" sz="1800" dirty="0">
                <a:solidFill>
                  <a:schemeClr val="tx1"/>
                </a:solidFill>
              </a:rPr>
              <a:t> </a:t>
            </a:r>
            <a:r>
              <a:rPr lang="en-US" sz="1800" dirty="0" err="1">
                <a:solidFill>
                  <a:schemeClr val="tx1"/>
                </a:solidFill>
              </a:rPr>
              <a:t>ότι</a:t>
            </a:r>
            <a:r>
              <a:rPr lang="en-US" sz="1800" dirty="0">
                <a:solidFill>
                  <a:schemeClr val="tx1"/>
                </a:solidFill>
              </a:rPr>
              <a:t> </a:t>
            </a:r>
            <a:r>
              <a:rPr lang="en-US" sz="1800" dirty="0" err="1">
                <a:solidFill>
                  <a:schemeClr val="tx1"/>
                </a:solidFill>
              </a:rPr>
              <a:t>δεν</a:t>
            </a:r>
            <a:r>
              <a:rPr lang="en-US" sz="1800" dirty="0">
                <a:solidFill>
                  <a:schemeClr val="tx1"/>
                </a:solidFill>
              </a:rPr>
              <a:t> </a:t>
            </a:r>
            <a:r>
              <a:rPr lang="en-US" sz="1800" dirty="0" err="1">
                <a:solidFill>
                  <a:schemeClr val="tx1"/>
                </a:solidFill>
              </a:rPr>
              <a:t>είν</a:t>
            </a:r>
            <a:r>
              <a:rPr lang="en-US" sz="1800" dirty="0">
                <a:solidFill>
                  <a:schemeClr val="tx1"/>
                </a:solidFill>
              </a:rPr>
              <a:t>αι </a:t>
            </a:r>
            <a:r>
              <a:rPr lang="en-US" sz="1800" dirty="0" err="1">
                <a:solidFill>
                  <a:schemeClr val="tx1"/>
                </a:solidFill>
              </a:rPr>
              <a:t>χριστι</a:t>
            </a:r>
            <a:r>
              <a:rPr lang="en-US" sz="1800" dirty="0">
                <a:solidFill>
                  <a:schemeClr val="tx1"/>
                </a:solidFill>
              </a:rPr>
              <a:t>α</a:t>
            </a:r>
            <a:r>
              <a:rPr lang="en-US" sz="1800" dirty="0" err="1">
                <a:solidFill>
                  <a:schemeClr val="tx1"/>
                </a:solidFill>
              </a:rPr>
              <a:t>νός</a:t>
            </a:r>
            <a:r>
              <a:rPr lang="en-US" sz="1800" dirty="0">
                <a:solidFill>
                  <a:schemeClr val="tx1"/>
                </a:solidFill>
              </a:rPr>
              <a:t> </a:t>
            </a:r>
            <a:r>
              <a:rPr lang="en-US" sz="1800" dirty="0" err="1">
                <a:solidFill>
                  <a:schemeClr val="tx1"/>
                </a:solidFill>
              </a:rPr>
              <a:t>ορθόδοξος</a:t>
            </a:r>
            <a:r>
              <a:rPr lang="en-US" sz="1800" dirty="0">
                <a:solidFill>
                  <a:schemeClr val="tx1"/>
                </a:solidFill>
              </a:rPr>
              <a:t>, </a:t>
            </a:r>
            <a:r>
              <a:rPr lang="en-US" sz="1800" dirty="0" err="1">
                <a:solidFill>
                  <a:schemeClr val="tx1"/>
                </a:solidFill>
              </a:rPr>
              <a:t>κι</a:t>
            </a:r>
            <a:r>
              <a:rPr lang="en-US" sz="1800" dirty="0">
                <a:solidFill>
                  <a:schemeClr val="tx1"/>
                </a:solidFill>
              </a:rPr>
              <a:t> </a:t>
            </a:r>
            <a:r>
              <a:rPr lang="en-US" sz="1800" dirty="0" err="1">
                <a:solidFill>
                  <a:schemeClr val="tx1"/>
                </a:solidFill>
              </a:rPr>
              <a:t>γι</a:t>
            </a:r>
            <a:r>
              <a:rPr lang="en-US" sz="1800" dirty="0">
                <a:solidFill>
                  <a:schemeClr val="tx1"/>
                </a:solidFill>
              </a:rPr>
              <a:t> α</a:t>
            </a:r>
            <a:r>
              <a:rPr lang="en-US" sz="1800" dirty="0" err="1">
                <a:solidFill>
                  <a:schemeClr val="tx1"/>
                </a:solidFill>
              </a:rPr>
              <a:t>υτό</a:t>
            </a:r>
            <a:r>
              <a:rPr lang="en-US" sz="1800" dirty="0">
                <a:solidFill>
                  <a:schemeClr val="tx1"/>
                </a:solidFill>
              </a:rPr>
              <a:t> επ</a:t>
            </a:r>
            <a:r>
              <a:rPr lang="en-US" sz="1800" dirty="0" err="1">
                <a:solidFill>
                  <a:schemeClr val="tx1"/>
                </a:solidFill>
              </a:rPr>
              <a:t>ικ</a:t>
            </a:r>
            <a:r>
              <a:rPr lang="en-US" sz="1800" dirty="0">
                <a:solidFill>
                  <a:schemeClr val="tx1"/>
                </a:solidFill>
              </a:rPr>
              <a:t>α</a:t>
            </a:r>
            <a:r>
              <a:rPr lang="en-US" sz="1800" dirty="0" err="1">
                <a:solidFill>
                  <a:schemeClr val="tx1"/>
                </a:solidFill>
              </a:rPr>
              <a:t>λούντ</a:t>
            </a:r>
            <a:r>
              <a:rPr lang="en-US" sz="1800" dirty="0">
                <a:solidFill>
                  <a:schemeClr val="tx1"/>
                </a:solidFill>
              </a:rPr>
              <a:t>αι </a:t>
            </a:r>
            <a:r>
              <a:rPr lang="en-US" sz="1800" dirty="0" err="1">
                <a:solidFill>
                  <a:schemeClr val="tx1"/>
                </a:solidFill>
              </a:rPr>
              <a:t>λόγους</a:t>
            </a:r>
            <a:r>
              <a:rPr lang="en-US" sz="1800" dirty="0">
                <a:solidFill>
                  <a:schemeClr val="tx1"/>
                </a:solidFill>
              </a:rPr>
              <a:t> </a:t>
            </a:r>
            <a:r>
              <a:rPr lang="en-US" sz="1800" dirty="0" err="1">
                <a:solidFill>
                  <a:schemeClr val="tx1"/>
                </a:solidFill>
              </a:rPr>
              <a:t>θρησκευτικής</a:t>
            </a:r>
            <a:r>
              <a:rPr lang="en-US" sz="1800" dirty="0">
                <a:solidFill>
                  <a:schemeClr val="tx1"/>
                </a:solidFill>
              </a:rPr>
              <a:t> </a:t>
            </a:r>
            <a:r>
              <a:rPr lang="en-US" sz="1800" dirty="0" err="1">
                <a:solidFill>
                  <a:schemeClr val="tx1"/>
                </a:solidFill>
              </a:rPr>
              <a:t>συνείδησης</a:t>
            </a:r>
            <a:br>
              <a:rPr lang="en-US" sz="1800" dirty="0">
                <a:solidFill>
                  <a:schemeClr val="tx1"/>
                </a:solidFill>
              </a:rPr>
            </a:br>
            <a:br>
              <a:rPr lang="en-US" sz="1800" dirty="0">
                <a:solidFill>
                  <a:schemeClr val="tx1"/>
                </a:solidFill>
              </a:rPr>
            </a:br>
            <a:r>
              <a:rPr lang="en-US" sz="1800" dirty="0">
                <a:solidFill>
                  <a:schemeClr val="tx1"/>
                </a:solidFill>
              </a:rPr>
              <a:t>-</a:t>
            </a:r>
            <a:r>
              <a:rPr lang="en-US" sz="1800" dirty="0" err="1">
                <a:solidFill>
                  <a:schemeClr val="tx1"/>
                </a:solidFill>
              </a:rPr>
              <a:t>Αν</a:t>
            </a:r>
            <a:r>
              <a:rPr lang="en-US" sz="1800" dirty="0">
                <a:solidFill>
                  <a:schemeClr val="tx1"/>
                </a:solidFill>
              </a:rPr>
              <a:t>α</a:t>
            </a:r>
            <a:r>
              <a:rPr lang="en-US" sz="1800" dirty="0" err="1">
                <a:solidFill>
                  <a:schemeClr val="tx1"/>
                </a:solidFill>
              </a:rPr>
              <a:t>φορά</a:t>
            </a:r>
            <a:r>
              <a:rPr lang="en-US" sz="1800" dirty="0">
                <a:solidFill>
                  <a:schemeClr val="tx1"/>
                </a:solidFill>
              </a:rPr>
              <a:t> </a:t>
            </a:r>
            <a:r>
              <a:rPr lang="en-US" sz="1800" dirty="0" err="1">
                <a:solidFill>
                  <a:schemeClr val="tx1"/>
                </a:solidFill>
              </a:rPr>
              <a:t>στην</a:t>
            </a:r>
            <a:r>
              <a:rPr lang="en-US" sz="1800" dirty="0">
                <a:solidFill>
                  <a:schemeClr val="tx1"/>
                </a:solidFill>
              </a:rPr>
              <a:t> κα</a:t>
            </a:r>
            <a:r>
              <a:rPr lang="en-US" sz="1800" dirty="0" err="1">
                <a:solidFill>
                  <a:schemeClr val="tx1"/>
                </a:solidFill>
              </a:rPr>
              <a:t>τάχρηση</a:t>
            </a:r>
            <a:r>
              <a:rPr lang="en-US" sz="1800" dirty="0">
                <a:solidFill>
                  <a:schemeClr val="tx1"/>
                </a:solidFill>
              </a:rPr>
              <a:t> </a:t>
            </a:r>
            <a:r>
              <a:rPr lang="en-US" sz="1800" dirty="0" err="1">
                <a:solidFill>
                  <a:schemeClr val="tx1"/>
                </a:solidFill>
              </a:rPr>
              <a:t>του</a:t>
            </a:r>
            <a:r>
              <a:rPr lang="en-US" sz="1800" dirty="0">
                <a:solidFill>
                  <a:schemeClr val="tx1"/>
                </a:solidFill>
              </a:rPr>
              <a:t> </a:t>
            </a:r>
            <a:r>
              <a:rPr lang="en-US" sz="1800" dirty="0" err="1">
                <a:solidFill>
                  <a:schemeClr val="tx1"/>
                </a:solidFill>
              </a:rPr>
              <a:t>δικ</a:t>
            </a:r>
            <a:r>
              <a:rPr lang="en-US" sz="1800" dirty="0">
                <a:solidFill>
                  <a:schemeClr val="tx1"/>
                </a:solidFill>
              </a:rPr>
              <a:t>α</a:t>
            </a:r>
            <a:r>
              <a:rPr lang="en-US" sz="1800" dirty="0" err="1">
                <a:solidFill>
                  <a:schemeClr val="tx1"/>
                </a:solidFill>
              </a:rPr>
              <a:t>ιώμ</a:t>
            </a:r>
            <a:r>
              <a:rPr lang="en-US" sz="1800" dirty="0">
                <a:solidFill>
                  <a:schemeClr val="tx1"/>
                </a:solidFill>
              </a:rPr>
              <a:t>α</a:t>
            </a:r>
            <a:r>
              <a:rPr lang="en-US" sz="1800" dirty="0" err="1">
                <a:solidFill>
                  <a:schemeClr val="tx1"/>
                </a:solidFill>
              </a:rPr>
              <a:t>τος</a:t>
            </a:r>
            <a:r>
              <a:rPr lang="en-US" sz="1800" dirty="0">
                <a:solidFill>
                  <a:schemeClr val="tx1"/>
                </a:solidFill>
              </a:rPr>
              <a:t> </a:t>
            </a:r>
            <a:r>
              <a:rPr lang="en-US" sz="1800" dirty="0" err="1">
                <a:solidFill>
                  <a:schemeClr val="tx1"/>
                </a:solidFill>
              </a:rPr>
              <a:t>της</a:t>
            </a:r>
            <a:r>
              <a:rPr lang="en-US" sz="1800" dirty="0">
                <a:solidFill>
                  <a:schemeClr val="tx1"/>
                </a:solidFill>
              </a:rPr>
              <a:t> απα</a:t>
            </a:r>
            <a:r>
              <a:rPr lang="en-US" sz="1800" dirty="0" err="1">
                <a:solidFill>
                  <a:schemeClr val="tx1"/>
                </a:solidFill>
              </a:rPr>
              <a:t>λλ</a:t>
            </a:r>
            <a:r>
              <a:rPr lang="en-US" sz="1800" dirty="0">
                <a:solidFill>
                  <a:schemeClr val="tx1"/>
                </a:solidFill>
              </a:rPr>
              <a:t>α</a:t>
            </a:r>
            <a:r>
              <a:rPr lang="en-US" sz="1800" dirty="0" err="1">
                <a:solidFill>
                  <a:schemeClr val="tx1"/>
                </a:solidFill>
              </a:rPr>
              <a:t>γής</a:t>
            </a:r>
            <a:r>
              <a:rPr lang="en-US" sz="1800" dirty="0">
                <a:solidFill>
                  <a:schemeClr val="tx1"/>
                </a:solidFill>
              </a:rPr>
              <a:t>, </a:t>
            </a:r>
            <a:r>
              <a:rPr lang="en-US" sz="1800" dirty="0" err="1">
                <a:solidFill>
                  <a:schemeClr val="tx1"/>
                </a:solidFill>
              </a:rPr>
              <a:t>γι</a:t>
            </a:r>
            <a:r>
              <a:rPr lang="en-US" sz="1800" dirty="0">
                <a:solidFill>
                  <a:schemeClr val="tx1"/>
                </a:solidFill>
              </a:rPr>
              <a:t> α</a:t>
            </a:r>
            <a:r>
              <a:rPr lang="en-US" sz="1800" dirty="0" err="1">
                <a:solidFill>
                  <a:schemeClr val="tx1"/>
                </a:solidFill>
              </a:rPr>
              <a:t>υτό</a:t>
            </a:r>
            <a:r>
              <a:rPr lang="en-US" sz="1800" dirty="0">
                <a:solidFill>
                  <a:schemeClr val="tx1"/>
                </a:solidFill>
              </a:rPr>
              <a:t> </a:t>
            </a:r>
            <a:r>
              <a:rPr lang="en-US" sz="1800" dirty="0" err="1">
                <a:solidFill>
                  <a:schemeClr val="tx1"/>
                </a:solidFill>
              </a:rPr>
              <a:t>οι</a:t>
            </a:r>
            <a:r>
              <a:rPr lang="en-US" sz="1800" dirty="0">
                <a:solidFill>
                  <a:schemeClr val="tx1"/>
                </a:solidFill>
              </a:rPr>
              <a:t> </a:t>
            </a:r>
            <a:r>
              <a:rPr lang="en-US" sz="1800" dirty="0" err="1">
                <a:solidFill>
                  <a:schemeClr val="tx1"/>
                </a:solidFill>
              </a:rPr>
              <a:t>διευθυντές</a:t>
            </a:r>
            <a:r>
              <a:rPr lang="en-US" sz="1800" dirty="0">
                <a:solidFill>
                  <a:schemeClr val="tx1"/>
                </a:solidFill>
              </a:rPr>
              <a:t> π</a:t>
            </a:r>
            <a:r>
              <a:rPr lang="en-US" sz="1800" dirty="0" err="1">
                <a:solidFill>
                  <a:schemeClr val="tx1"/>
                </a:solidFill>
              </a:rPr>
              <a:t>ρέ</a:t>
            </a:r>
            <a:r>
              <a:rPr lang="en-US" sz="1800" dirty="0">
                <a:solidFill>
                  <a:schemeClr val="tx1"/>
                </a:solidFill>
              </a:rPr>
              <a:t>π</a:t>
            </a:r>
            <a:r>
              <a:rPr lang="en-US" sz="1800" dirty="0" err="1">
                <a:solidFill>
                  <a:schemeClr val="tx1"/>
                </a:solidFill>
              </a:rPr>
              <a:t>ει</a:t>
            </a:r>
            <a:r>
              <a:rPr lang="en-US" sz="1800" dirty="0">
                <a:solidFill>
                  <a:schemeClr val="tx1"/>
                </a:solidFill>
              </a:rPr>
              <a:t> να </a:t>
            </a:r>
            <a:r>
              <a:rPr lang="en-US" sz="1800" dirty="0" err="1">
                <a:solidFill>
                  <a:schemeClr val="tx1"/>
                </a:solidFill>
              </a:rPr>
              <a:t>ελέγχουν</a:t>
            </a:r>
            <a:r>
              <a:rPr lang="en-US" sz="1800" dirty="0">
                <a:solidFill>
                  <a:schemeClr val="tx1"/>
                </a:solidFill>
              </a:rPr>
              <a:t> </a:t>
            </a:r>
            <a:r>
              <a:rPr lang="en-US" sz="1800" dirty="0" err="1">
                <a:solidFill>
                  <a:schemeClr val="tx1"/>
                </a:solidFill>
              </a:rPr>
              <a:t>την</a:t>
            </a:r>
            <a:r>
              <a:rPr lang="en-US" sz="1800" dirty="0">
                <a:solidFill>
                  <a:schemeClr val="tx1"/>
                </a:solidFill>
              </a:rPr>
              <a:t>   </a:t>
            </a:r>
            <a:r>
              <a:rPr lang="en-US" sz="1800" dirty="0" err="1">
                <a:solidFill>
                  <a:schemeClr val="tx1"/>
                </a:solidFill>
              </a:rPr>
              <a:t>τεκμηρίωση</a:t>
            </a:r>
            <a:r>
              <a:rPr lang="en-US" sz="1800" dirty="0">
                <a:solidFill>
                  <a:schemeClr val="tx1"/>
                </a:solidFill>
              </a:rPr>
              <a:t> </a:t>
            </a:r>
            <a:r>
              <a:rPr lang="en-US" sz="1800" dirty="0" err="1">
                <a:solidFill>
                  <a:schemeClr val="tx1"/>
                </a:solidFill>
              </a:rPr>
              <a:t>των</a:t>
            </a:r>
            <a:r>
              <a:rPr lang="en-US" sz="1800" dirty="0">
                <a:solidFill>
                  <a:schemeClr val="tx1"/>
                </a:solidFill>
              </a:rPr>
              <a:t> π</a:t>
            </a:r>
            <a:r>
              <a:rPr lang="en-US" sz="1800" dirty="0" err="1">
                <a:solidFill>
                  <a:schemeClr val="tx1"/>
                </a:solidFill>
              </a:rPr>
              <a:t>ρο</a:t>
            </a:r>
            <a:r>
              <a:rPr lang="en-US" sz="1800" dirty="0">
                <a:solidFill>
                  <a:schemeClr val="tx1"/>
                </a:solidFill>
              </a:rPr>
              <a:t>βα</a:t>
            </a:r>
            <a:r>
              <a:rPr lang="en-US" sz="1800" dirty="0" err="1">
                <a:solidFill>
                  <a:schemeClr val="tx1"/>
                </a:solidFill>
              </a:rPr>
              <a:t>λλομενων</a:t>
            </a:r>
            <a:r>
              <a:rPr lang="en-US" sz="1800" dirty="0">
                <a:solidFill>
                  <a:schemeClr val="tx1"/>
                </a:solidFill>
              </a:rPr>
              <a:t> </a:t>
            </a:r>
            <a:r>
              <a:rPr lang="en-US" sz="1800" dirty="0" err="1">
                <a:solidFill>
                  <a:schemeClr val="tx1"/>
                </a:solidFill>
              </a:rPr>
              <a:t>λόγων</a:t>
            </a:r>
            <a:r>
              <a:rPr lang="en-US" sz="1800" dirty="0">
                <a:solidFill>
                  <a:schemeClr val="tx1"/>
                </a:solidFill>
              </a:rPr>
              <a:t> . - παραβίαση προσωπικών δεδομένων-</a:t>
            </a:r>
            <a:br>
              <a:rPr lang="en-US" sz="1800" dirty="0">
                <a:solidFill>
                  <a:schemeClr val="tx1"/>
                </a:solidFill>
              </a:rPr>
            </a:br>
            <a:r>
              <a:rPr lang="en-US" sz="1800" dirty="0">
                <a:solidFill>
                  <a:schemeClr val="tx1"/>
                </a:solidFill>
              </a:rPr>
              <a:t> </a:t>
            </a:r>
            <a:br>
              <a:rPr lang="en-US" sz="1800" dirty="0">
                <a:solidFill>
                  <a:schemeClr val="tx1"/>
                </a:solidFill>
              </a:rPr>
            </a:br>
            <a:r>
              <a:rPr lang="en-US" sz="1800" dirty="0">
                <a:solidFill>
                  <a:schemeClr val="tx1"/>
                </a:solidFill>
              </a:rPr>
              <a:t>-Η εγκύκλιος υπογράφτηκε από τον Λοβέρδο στις 23/01/2015,  δύο μερες πριν τις εκλογές </a:t>
            </a:r>
            <a:r>
              <a:rPr lang="el-GR" sz="1800" dirty="0">
                <a:solidFill>
                  <a:schemeClr val="tx1"/>
                </a:solidFill>
              </a:rPr>
              <a:t>για νέα κυβέρνηση </a:t>
            </a:r>
            <a:r>
              <a:rPr lang="en-US" sz="1800" dirty="0">
                <a:solidFill>
                  <a:schemeClr val="tx1"/>
                </a:solidFill>
              </a:rPr>
              <a:t>25/01/2015</a:t>
            </a:r>
            <a:br>
              <a:rPr lang="en-US" sz="1800" dirty="0">
                <a:solidFill>
                  <a:schemeClr val="tx1"/>
                </a:solidFill>
              </a:rPr>
            </a:br>
            <a:br>
              <a:rPr lang="en-US" sz="1800" dirty="0">
                <a:solidFill>
                  <a:schemeClr val="tx1"/>
                </a:solidFill>
              </a:rPr>
            </a:br>
            <a:r>
              <a:rPr lang="en-US" sz="1800" dirty="0">
                <a:solidFill>
                  <a:schemeClr val="tx1"/>
                </a:solidFill>
              </a:rPr>
              <a:t>-ΣΥΡΙΖΑ- ΑΝΕΛ, νέα κυβερνηση  </a:t>
            </a:r>
            <a:br>
              <a:rPr lang="en-US" sz="1800" dirty="0"/>
            </a:br>
            <a:endParaRPr lang="en-US" sz="1800" dirty="0">
              <a:solidFill>
                <a:schemeClr val="tx1"/>
              </a:solidFill>
            </a:endParaRPr>
          </a:p>
        </p:txBody>
      </p:sp>
      <p:sp>
        <p:nvSpPr>
          <p:cNvPr id="22" name="Rectangle 21">
            <a:extLst>
              <a:ext uri="{FF2B5EF4-FFF2-40B4-BE49-F238E27FC236}">
                <a16:creationId xmlns:a16="http://schemas.microsoft.com/office/drawing/2014/main" id="{41D25EAF-C5BE-4B57-A0E1-BA35B7C83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22223763"/>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25BA71-E597-EE95-7D9B-53599B2A32BC}"/>
              </a:ext>
            </a:extLst>
          </p:cNvPr>
          <p:cNvSpPr>
            <a:spLocks noGrp="1"/>
          </p:cNvSpPr>
          <p:nvPr>
            <p:ph type="title"/>
          </p:nvPr>
        </p:nvSpPr>
        <p:spPr/>
        <p:txBody>
          <a:bodyPr/>
          <a:lstStyle/>
          <a:p>
            <a:r>
              <a:rPr lang="el-GR"/>
              <a:t>ΑΝΤΙΔΡΑΣΕΙΣ στην εγκύκλιο Λοβέρδου </a:t>
            </a:r>
          </a:p>
        </p:txBody>
      </p:sp>
      <p:sp>
        <p:nvSpPr>
          <p:cNvPr id="3" name="Θέση κειμένου 2">
            <a:extLst>
              <a:ext uri="{FF2B5EF4-FFF2-40B4-BE49-F238E27FC236}">
                <a16:creationId xmlns:a16="http://schemas.microsoft.com/office/drawing/2014/main" id="{2E07F517-1A30-53E9-4242-93046BA742CE}"/>
              </a:ext>
            </a:extLst>
          </p:cNvPr>
          <p:cNvSpPr>
            <a:spLocks noGrp="1"/>
          </p:cNvSpPr>
          <p:nvPr>
            <p:ph type="body" idx="1"/>
          </p:nvPr>
        </p:nvSpPr>
        <p:spPr>
          <a:xfrm>
            <a:off x="493448" y="2052715"/>
            <a:ext cx="2200781" cy="291664"/>
          </a:xfrm>
        </p:spPr>
        <p:txBody>
          <a:bodyPr/>
          <a:lstStyle/>
          <a:p>
            <a:r>
              <a:rPr lang="el-GR"/>
              <a:t>ΓΟΝΕΙΣ </a:t>
            </a:r>
          </a:p>
        </p:txBody>
      </p:sp>
      <p:sp>
        <p:nvSpPr>
          <p:cNvPr id="4" name="Θέση κειμένου 3">
            <a:extLst>
              <a:ext uri="{FF2B5EF4-FFF2-40B4-BE49-F238E27FC236}">
                <a16:creationId xmlns:a16="http://schemas.microsoft.com/office/drawing/2014/main" id="{F3DACF3A-C882-79FD-E19A-FAFC21E0230D}"/>
              </a:ext>
            </a:extLst>
          </p:cNvPr>
          <p:cNvSpPr>
            <a:spLocks noGrp="1"/>
          </p:cNvSpPr>
          <p:nvPr>
            <p:ph type="body" sz="half" idx="15"/>
          </p:nvPr>
        </p:nvSpPr>
        <p:spPr>
          <a:xfrm>
            <a:off x="489347" y="2567065"/>
            <a:ext cx="2195513" cy="2692004"/>
          </a:xfrm>
        </p:spPr>
        <p:txBody>
          <a:bodyPr>
            <a:normAutofit/>
          </a:bodyPr>
          <a:lstStyle/>
          <a:p>
            <a:r>
              <a:rPr lang="el-GR" sz="1350">
                <a:latin typeface="Aptos"/>
              </a:rPr>
              <a:t>Οι γονείς αντιδρούν αναφέροντας ότι αυτή η αναγκαστική δήλωση, καταπατά τα προσωπικά δεδομένα των παιδιών τους αλλά και των ίδιων, ενώ ακόμη τους δημιουργείται το άγχος εάν αυτά τα δεδομένα μπορούν να χρησιμοποιηθούν από τρίτους.</a:t>
            </a:r>
            <a:endParaRPr lang="el-GR" sz="1350"/>
          </a:p>
        </p:txBody>
      </p:sp>
      <p:sp>
        <p:nvSpPr>
          <p:cNvPr id="6" name="Θέση κειμένου 5">
            <a:extLst>
              <a:ext uri="{FF2B5EF4-FFF2-40B4-BE49-F238E27FC236}">
                <a16:creationId xmlns:a16="http://schemas.microsoft.com/office/drawing/2014/main" id="{97AF11A7-F037-7D9C-65A1-7622007F6768}"/>
              </a:ext>
            </a:extLst>
          </p:cNvPr>
          <p:cNvSpPr>
            <a:spLocks noGrp="1"/>
          </p:cNvSpPr>
          <p:nvPr>
            <p:ph type="body" sz="half" idx="16"/>
          </p:nvPr>
        </p:nvSpPr>
        <p:spPr>
          <a:xfrm>
            <a:off x="2914198" y="2567065"/>
            <a:ext cx="2210096" cy="2692004"/>
          </a:xfrm>
        </p:spPr>
        <p:txBody>
          <a:bodyPr>
            <a:normAutofit/>
          </a:bodyPr>
          <a:lstStyle/>
          <a:p>
            <a:r>
              <a:rPr lang="el-GR" sz="1350">
                <a:latin typeface="Aptos"/>
              </a:rPr>
              <a:t>Εάν κάποιος είναι χριστιανός, αλλά διαφωνεί για  οποιοδήποτε λόγο θρησκευτικής  συνείδησης, το παιδί του να παρακολουθήσει το μάθημα, γιατί πρέπει να υπογράψει υπεύθυνη δήλωση στην οποία θα αρνείται ουσιαστικά το θρήσκευμα του;</a:t>
            </a:r>
          </a:p>
        </p:txBody>
      </p:sp>
      <p:sp>
        <p:nvSpPr>
          <p:cNvPr id="7" name="Θέση κειμένου 6">
            <a:extLst>
              <a:ext uri="{FF2B5EF4-FFF2-40B4-BE49-F238E27FC236}">
                <a16:creationId xmlns:a16="http://schemas.microsoft.com/office/drawing/2014/main" id="{1C15AAD5-5B47-AC16-B175-DA71790E4D5D}"/>
              </a:ext>
            </a:extLst>
          </p:cNvPr>
          <p:cNvSpPr>
            <a:spLocks noGrp="1"/>
          </p:cNvSpPr>
          <p:nvPr>
            <p:ph type="body" sz="quarter" idx="13"/>
          </p:nvPr>
        </p:nvSpPr>
        <p:spPr>
          <a:xfrm>
            <a:off x="5605853" y="2033977"/>
            <a:ext cx="2199085" cy="432197"/>
          </a:xfrm>
        </p:spPr>
        <p:txBody>
          <a:bodyPr/>
          <a:lstStyle/>
          <a:p>
            <a:r>
              <a:rPr lang="el-GR"/>
              <a:t>ΕΝΩΣΗ ΑΘΕΩΝ</a:t>
            </a:r>
          </a:p>
        </p:txBody>
      </p:sp>
      <p:sp>
        <p:nvSpPr>
          <p:cNvPr id="8" name="Θέση κειμένου 7">
            <a:extLst>
              <a:ext uri="{FF2B5EF4-FFF2-40B4-BE49-F238E27FC236}">
                <a16:creationId xmlns:a16="http://schemas.microsoft.com/office/drawing/2014/main" id="{D9284560-1B8A-2C8E-74F6-F5F18C0D7E5B}"/>
              </a:ext>
            </a:extLst>
          </p:cNvPr>
          <p:cNvSpPr>
            <a:spLocks noGrp="1"/>
          </p:cNvSpPr>
          <p:nvPr>
            <p:ph type="body" sz="half" idx="17"/>
          </p:nvPr>
        </p:nvSpPr>
        <p:spPr>
          <a:xfrm>
            <a:off x="5737017" y="2660754"/>
            <a:ext cx="2583208" cy="2504627"/>
          </a:xfrm>
        </p:spPr>
        <p:txBody>
          <a:bodyPr>
            <a:normAutofit fontScale="92500"/>
          </a:bodyPr>
          <a:lstStyle/>
          <a:p>
            <a:r>
              <a:rPr lang="el-GR" sz="1350">
                <a:latin typeface="Aptos"/>
              </a:rPr>
              <a:t>Ζήτησε την </a:t>
            </a:r>
            <a:r>
              <a:rPr lang="el-GR" sz="1350" u="sng">
                <a:latin typeface="Aptos"/>
              </a:rPr>
              <a:t>παρέμβαση της Αρχής </a:t>
            </a:r>
            <a:r>
              <a:rPr lang="el-GR" sz="1350">
                <a:latin typeface="Aptos"/>
              </a:rPr>
              <a:t>για ακύρωση της εγκυκλίου του Λοβέρδου.  Η Αρχή υποστήριξε ότι οι μαθητές (ή οι γονείς τους) δεν υποχρεούνται να δηλώσουν ότι δεν είναι χριστιανοί ορθόδοξοι αλλά </a:t>
            </a:r>
            <a:r>
              <a:rPr lang="el-GR" sz="1350" b="1">
                <a:latin typeface="Aptos"/>
              </a:rPr>
              <a:t>αρκεί να επικαλεστούν λόγους συνείδησης,</a:t>
            </a:r>
            <a:r>
              <a:rPr lang="el-GR" sz="1350">
                <a:latin typeface="Aptos"/>
              </a:rPr>
              <a:t> καθώς η δήλωση ότι δεν είναι χριστιανοί αποτελεί αρνητική δήλωση του θρησκεύματος και καταπατά το θεμελιώδες δικαίωμα της θρησκευτικής ελευθερίας.</a:t>
            </a:r>
          </a:p>
        </p:txBody>
      </p:sp>
    </p:spTree>
    <p:extLst>
      <p:ext uri="{BB962C8B-B14F-4D97-AF65-F5344CB8AC3E}">
        <p14:creationId xmlns:p14="http://schemas.microsoft.com/office/powerpoint/2010/main" val="1863265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46F3E19C-C3E9-6178-B7AC-89115817ACED}"/>
              </a:ext>
            </a:extLst>
          </p:cNvPr>
          <p:cNvSpPr>
            <a:spLocks noGrp="1"/>
          </p:cNvSpPr>
          <p:nvPr>
            <p:ph type="body" idx="1"/>
          </p:nvPr>
        </p:nvSpPr>
        <p:spPr>
          <a:xfrm>
            <a:off x="373278" y="1240777"/>
            <a:ext cx="3309883" cy="470086"/>
          </a:xfrm>
        </p:spPr>
        <p:txBody>
          <a:bodyPr/>
          <a:lstStyle/>
          <a:p>
            <a:r>
              <a:rPr lang="el-GR" sz="2000"/>
              <a:t>ΑΝΤΙΔΡΑΣΗ ΑΝΑΠΛΗΡΩΤΡΙΑΣ</a:t>
            </a:r>
            <a:endParaRPr lang="el-GR"/>
          </a:p>
          <a:p>
            <a:r>
              <a:rPr lang="el-GR" sz="2000"/>
              <a:t>ΥΠΟΥΡΓΟΥ ΠΑΙΔΕΙΑΣ,</a:t>
            </a:r>
            <a:endParaRPr lang="el-GR"/>
          </a:p>
          <a:p>
            <a:r>
              <a:rPr lang="el-GR" sz="1800"/>
              <a:t>Σίας Αναγνωστοπούλου</a:t>
            </a:r>
            <a:endParaRPr lang="el-GR"/>
          </a:p>
        </p:txBody>
      </p:sp>
      <p:sp>
        <p:nvSpPr>
          <p:cNvPr id="3" name="Θέση περιεχομένου 2">
            <a:extLst>
              <a:ext uri="{FF2B5EF4-FFF2-40B4-BE49-F238E27FC236}">
                <a16:creationId xmlns:a16="http://schemas.microsoft.com/office/drawing/2014/main" id="{D464C9C3-D966-FD60-E93D-FF780BD918D9}"/>
              </a:ext>
            </a:extLst>
          </p:cNvPr>
          <p:cNvSpPr>
            <a:spLocks noGrp="1"/>
          </p:cNvSpPr>
          <p:nvPr>
            <p:ph sz="half" idx="2"/>
          </p:nvPr>
        </p:nvSpPr>
        <p:spPr>
          <a:xfrm>
            <a:off x="365426" y="1718349"/>
            <a:ext cx="3568951" cy="4615229"/>
          </a:xfrm>
        </p:spPr>
        <p:txBody>
          <a:bodyPr vert="horz" lIns="68580" tIns="34290" rIns="68580" bIns="34290" rtlCol="0" anchor="t">
            <a:noAutofit/>
          </a:bodyPr>
          <a:lstStyle/>
          <a:p>
            <a:r>
              <a:rPr lang="el-GR" sz="1200"/>
              <a:t>Τον Σεπτέμβριο του 2015, </a:t>
            </a:r>
          </a:p>
          <a:p>
            <a:r>
              <a:rPr lang="el-GR" sz="1200" err="1"/>
              <a:t>Προτεινει</a:t>
            </a:r>
            <a:r>
              <a:rPr lang="el-GR" sz="1200"/>
              <a:t> την απλοποίηση της διαδικασίας απαλλαγής από το </a:t>
            </a:r>
            <a:r>
              <a:rPr lang="el-GR" sz="1200" err="1"/>
              <a:t>ΜτΘ</a:t>
            </a:r>
            <a:endParaRPr lang="el-GR" sz="1200"/>
          </a:p>
          <a:p>
            <a:r>
              <a:rPr lang="el-GR" sz="1200"/>
              <a:t> οι γονείς θα μπορούν να ζητούν την απαλλαγή </a:t>
            </a:r>
            <a:r>
              <a:rPr lang="el-GR" sz="1200" u="sng"/>
              <a:t>χωρίς καμία αναφορά στο θρήσκευμά τους</a:t>
            </a:r>
            <a:r>
              <a:rPr lang="el-GR" sz="1200"/>
              <a:t>.  </a:t>
            </a:r>
          </a:p>
          <a:p>
            <a:r>
              <a:rPr lang="el-GR" sz="1200"/>
              <a:t>Ειδικότερα, αναφέρει : «Το να σέβεται κανείς την Εκκλησία και τις θρησκευτικές αρχές του τόπου είναι αναμφισβήτητο για όλους. Δεν υπάρχει κανένα πρόβλημα ούτε του υπουργού, ούτε δικό μου με την Εκκλησία ούτε με οποιαδήποτε θρησκευτική αρχή. Το ζήτημα όμως είναι η ταύτιση ή η σύγχυση των χώρων του θρησκευτικού με τον δημόσιο που είναι κατεξοχήν κοσμικός και ανεξίθρησκος. Σεβόμαστε τη θρησκεία, την εκκλησία, το χώρο της, αλλά υπάρχει και ένας δημόσιος χώρος, όπου το κράτος είναι υποχρεωμένο να εξασφαλίσει την ανεξιθρησκία».</a:t>
            </a:r>
          </a:p>
        </p:txBody>
      </p:sp>
      <p:sp>
        <p:nvSpPr>
          <p:cNvPr id="6" name="Θέση κειμένου 5">
            <a:extLst>
              <a:ext uri="{FF2B5EF4-FFF2-40B4-BE49-F238E27FC236}">
                <a16:creationId xmlns:a16="http://schemas.microsoft.com/office/drawing/2014/main" id="{9812B4B8-4502-A3FF-794B-8218E8B52CDB}"/>
              </a:ext>
            </a:extLst>
          </p:cNvPr>
          <p:cNvSpPr>
            <a:spLocks noGrp="1"/>
          </p:cNvSpPr>
          <p:nvPr>
            <p:ph type="body" sz="quarter" idx="3"/>
          </p:nvPr>
        </p:nvSpPr>
        <p:spPr>
          <a:xfrm>
            <a:off x="4568782" y="1152369"/>
            <a:ext cx="3297254" cy="432197"/>
          </a:xfrm>
        </p:spPr>
        <p:txBody>
          <a:bodyPr/>
          <a:lstStyle/>
          <a:p>
            <a:r>
              <a:rPr lang="el-GR"/>
              <a:t>ΑΝΤΙΔΡΑΣΗ ΑΡΧΙΕΠΙΣΚΟΠΟΥ ΙΕΡΩΝΥΜΟΥ</a:t>
            </a:r>
          </a:p>
        </p:txBody>
      </p:sp>
      <p:sp>
        <p:nvSpPr>
          <p:cNvPr id="4" name="Θέση περιεχομένου 3">
            <a:extLst>
              <a:ext uri="{FF2B5EF4-FFF2-40B4-BE49-F238E27FC236}">
                <a16:creationId xmlns:a16="http://schemas.microsoft.com/office/drawing/2014/main" id="{DF86DBBD-2618-2316-FCAA-C6D1B96AFF59}"/>
              </a:ext>
            </a:extLst>
          </p:cNvPr>
          <p:cNvSpPr>
            <a:spLocks noGrp="1"/>
          </p:cNvSpPr>
          <p:nvPr>
            <p:ph sz="quarter" idx="4"/>
          </p:nvPr>
        </p:nvSpPr>
        <p:spPr>
          <a:xfrm>
            <a:off x="4568782" y="2143594"/>
            <a:ext cx="3297254" cy="2806304"/>
          </a:xfrm>
        </p:spPr>
        <p:txBody>
          <a:bodyPr vert="horz" lIns="68580" tIns="34290" rIns="68580" bIns="34290" rtlCol="0" anchor="t">
            <a:normAutofit fontScale="77500" lnSpcReduction="20000"/>
          </a:bodyPr>
          <a:lstStyle/>
          <a:p>
            <a:r>
              <a:rPr lang="el-GR" sz="975">
                <a:solidFill>
                  <a:srgbClr val="000000"/>
                </a:solidFill>
                <a:latin typeface="Aptos"/>
              </a:rPr>
              <a:t>:</a:t>
            </a:r>
            <a:r>
              <a:rPr lang="el-GR"/>
              <a:t>«Αρμόδιο είναι το Σύνταγμα, πρέπει οι Έλληνες επιτέλους να σοβαρευτούμε και να μην ακούμε τις ανοησίες του ενός και του άλλου. Το Σύνταγμα λοιπόν κανονίζει ποια είναι η πορεία αυτού του κράτους και λέει το Σύνταγμα ότι η παιδεία μας πρέπει να είναι εθνική, χριστιανική παιδεία, ελληνοχριστιανική. Δεν μπορεί ο καθένας να λέει ό,τι θέλει…. Δεν είναι του υπουργείου. Κάποια κυρία που έχει ορισμένες ιδέες της ήρθε στο μυαλό…».</a:t>
            </a:r>
          </a:p>
        </p:txBody>
      </p:sp>
    </p:spTree>
    <p:extLst>
      <p:ext uri="{BB962C8B-B14F-4D97-AF65-F5344CB8AC3E}">
        <p14:creationId xmlns:p14="http://schemas.microsoft.com/office/powerpoint/2010/main" val="3048303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952423"/>
            <a:ext cx="2604045" cy="619449"/>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2178801"/>
            <a:ext cx="9144313" cy="3821950"/>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id="{40B799F2-B843-82C7-E79D-59C49DB2FD88}"/>
              </a:ext>
            </a:extLst>
          </p:cNvPr>
          <p:cNvSpPr>
            <a:spLocks noGrp="1"/>
          </p:cNvSpPr>
          <p:nvPr>
            <p:ph type="title"/>
          </p:nvPr>
        </p:nvSpPr>
        <p:spPr>
          <a:xfrm>
            <a:off x="827485" y="1243633"/>
            <a:ext cx="5914289" cy="497636"/>
          </a:xfrm>
        </p:spPr>
        <p:txBody>
          <a:bodyPr vert="horz" lIns="91440" tIns="45720" rIns="91440" bIns="45720" rtlCol="0" anchor="ctr">
            <a:noAutofit/>
          </a:bodyPr>
          <a:lstStyle/>
          <a:p>
            <a:r>
              <a:rPr lang="el-GR" sz="2000" dirty="0">
                <a:solidFill>
                  <a:srgbClr val="FFFFFF"/>
                </a:solidFill>
              </a:rPr>
              <a:t>ΕΓΚΥΚΛΙΟΣ ΓΑΒΡΟΓΛΟΥ </a:t>
            </a:r>
            <a:r>
              <a:rPr lang="el-GR" sz="2000" dirty="0">
                <a:solidFill>
                  <a:srgbClr val="FFFFFF"/>
                </a:solidFill>
                <a:ea typeface="+mj-lt"/>
                <a:cs typeface="+mj-lt"/>
              </a:rPr>
              <a:t>για την απαλλαγή </a:t>
            </a:r>
            <a:br>
              <a:rPr lang="el-GR" sz="2000" dirty="0">
                <a:solidFill>
                  <a:srgbClr val="FFFFFF"/>
                </a:solidFill>
                <a:ea typeface="+mj-lt"/>
                <a:cs typeface="+mj-lt"/>
              </a:rPr>
            </a:br>
            <a:r>
              <a:rPr lang="el-GR" sz="2000" dirty="0" err="1">
                <a:solidFill>
                  <a:srgbClr val="FFFFFF"/>
                </a:solidFill>
                <a:ea typeface="+mj-lt"/>
                <a:cs typeface="+mj-lt"/>
              </a:rPr>
              <a:t>Αρ</a:t>
            </a:r>
            <a:r>
              <a:rPr lang="el-GR" sz="2000" dirty="0">
                <a:solidFill>
                  <a:srgbClr val="FFFFFF"/>
                </a:solidFill>
                <a:ea typeface="+mj-lt"/>
                <a:cs typeface="+mj-lt"/>
              </a:rPr>
              <a:t>. </a:t>
            </a:r>
            <a:r>
              <a:rPr lang="el-GR" sz="2000" dirty="0" err="1">
                <a:solidFill>
                  <a:srgbClr val="FFFFFF"/>
                </a:solidFill>
                <a:ea typeface="+mj-lt"/>
                <a:cs typeface="+mj-lt"/>
              </a:rPr>
              <a:t>Πρωτ</a:t>
            </a:r>
            <a:r>
              <a:rPr lang="el-GR" sz="2000" dirty="0">
                <a:solidFill>
                  <a:srgbClr val="FFFFFF"/>
                </a:solidFill>
                <a:ea typeface="+mj-lt"/>
                <a:cs typeface="+mj-lt"/>
              </a:rPr>
              <a:t>. 210413/ΓΔ4 της 01/12/2017</a:t>
            </a:r>
            <a:endParaRPr lang="el-GR" sz="2000" dirty="0">
              <a:solidFill>
                <a:srgbClr val="FFFFFF"/>
              </a:solidFill>
            </a:endParaRPr>
          </a:p>
        </p:txBody>
      </p:sp>
      <p:sp>
        <p:nvSpPr>
          <p:cNvPr id="3" name="Θέση περιεχομένου 2">
            <a:extLst>
              <a:ext uri="{FF2B5EF4-FFF2-40B4-BE49-F238E27FC236}">
                <a16:creationId xmlns:a16="http://schemas.microsoft.com/office/drawing/2014/main" id="{754DC891-B9C1-8633-5E89-78CA384D40BC}"/>
              </a:ext>
            </a:extLst>
          </p:cNvPr>
          <p:cNvSpPr>
            <a:spLocks noGrp="1"/>
          </p:cNvSpPr>
          <p:nvPr>
            <p:ph idx="1"/>
          </p:nvPr>
        </p:nvSpPr>
        <p:spPr>
          <a:xfrm>
            <a:off x="722409" y="2182867"/>
            <a:ext cx="7112766" cy="3597389"/>
          </a:xfrm>
        </p:spPr>
        <p:txBody>
          <a:bodyPr vert="horz" lIns="68580" tIns="34290" rIns="68580" bIns="34290" rtlCol="0" anchor="t">
            <a:normAutofit fontScale="92500" lnSpcReduction="20000"/>
          </a:bodyPr>
          <a:lstStyle/>
          <a:p>
            <a:r>
              <a:rPr lang="el-GR" sz="1350" dirty="0">
                <a:solidFill>
                  <a:schemeClr val="bg1"/>
                </a:solidFill>
              </a:rPr>
              <a:t>Η ΕΓΚΥΚΛΙΟΣ ΠΑΡΑΜΕΝΕΙ ΑΠΑΡΑΛΛΑΚΤΗ, ΔΗΜΙΟΥΡΓΟΥΝΤΑΙ ΠΑΛΙ ΑΝΤΙΔΡΑΣΕΙΣ</a:t>
            </a:r>
          </a:p>
          <a:p>
            <a:r>
              <a:rPr lang="el-GR" sz="1350" dirty="0"/>
              <a:t>Οι γονείς -&gt; ελληνικά δικαστήρια(</a:t>
            </a:r>
            <a:r>
              <a:rPr lang="el-GR" sz="1350" dirty="0" err="1"/>
              <a:t>ΣτΕ</a:t>
            </a:r>
            <a:r>
              <a:rPr lang="el-GR" sz="1350" dirty="0"/>
              <a:t>)  όμως αγνοούν</a:t>
            </a:r>
          </a:p>
          <a:p>
            <a:r>
              <a:rPr lang="el-GR" sz="1350" dirty="0" err="1"/>
              <a:t>Γι'αυτό</a:t>
            </a:r>
            <a:r>
              <a:rPr lang="el-GR" sz="1350" dirty="0"/>
              <a:t>  καταφεύγουν στο Ευρωπαϊκό Δικαστήριο</a:t>
            </a:r>
            <a:endParaRPr lang="el-GR" dirty="0"/>
          </a:p>
          <a:p>
            <a:r>
              <a:rPr lang="el-GR" sz="1350" dirty="0"/>
              <a:t> Επικαλέστηκαν , παραβίαση των άρθρων 8 και 9 της ΕΣΔΑ καθώς και του άρθρου 2 του Πρώτου Πρόσθετου Πρωτοκόλλου σε συνδυασμό με το άρθρο 14 της ΕΣΔΑ.</a:t>
            </a:r>
            <a:endParaRPr lang="el-GR" dirty="0"/>
          </a:p>
          <a:p>
            <a:r>
              <a:rPr lang="el-GR" sz="1350" dirty="0"/>
              <a:t> Το Ευρωπαϊκό Δικαστήριο απαντά στην «Υπόθεση Παπαγεωργίου και λοιποί  κατά Ελλάδος». Το ΕΔΔΑ , κατέληξε στο συμπέρασμα ότι υπήρξε παραβίαση των δικαιωμάτων, αναφέροντας μεταξύ άλλων ότι οι κρατικές αρχές δεν έχουν το δικαίωμα να επεμβαίνουν στον τομέα της ατομικής συνείδησης και να εξακριβώνουν τις θρησκευτικές πεποιθήσεις του ατόμου ή να το υποχρεώνουν να αποκαλύψει τις πεποιθήσεις που έχει σχετικά με πνευματικά θέματα.</a:t>
            </a:r>
            <a:endParaRPr lang="el-GR" dirty="0"/>
          </a:p>
          <a:p>
            <a:r>
              <a:rPr lang="el-GR" sz="1350" dirty="0"/>
              <a:t>Καταγγελίες  αυτής της περιόδου,  </a:t>
            </a:r>
            <a:r>
              <a:rPr lang="el-GR" sz="1350" dirty="0" err="1"/>
              <a:t>οπως</a:t>
            </a:r>
            <a:r>
              <a:rPr lang="el-GR" sz="1350" dirty="0"/>
              <a:t> αυτή του Γενικού Λυκείου Χ. Ο καταγγέλλων αναγκάστηκε να παρακολουθήσει το μάθημα των θρησκευτικών ,επειδή στην δήλωσή του δεν ανέφερε ότι δεν  είναι Χριστιανός Ορθόδοξος. </a:t>
            </a:r>
            <a:endParaRPr lang="el-GR" dirty="0"/>
          </a:p>
          <a:p>
            <a:r>
              <a:rPr lang="el-GR" sz="1350" dirty="0"/>
              <a:t>Η απόφαση του συμβουλίου ανέφερε ότι αναμένεται νέα εγκύκλιος σχετικά με το ζήτημα της απαλλαγής που θα συμμορφώνεται με τις σχετικές αποφάσεις του </a:t>
            </a:r>
            <a:r>
              <a:rPr lang="el-GR" sz="1350" dirty="0" err="1"/>
              <a:t>ΣτΕ</a:t>
            </a:r>
            <a:r>
              <a:rPr lang="el-GR" sz="1350" dirty="0"/>
              <a:t>, του ΕΔΔΑ και της Αρχής και θα εφαρμοστεί με την νέα εγκύκλιο του 2020- 2021.</a:t>
            </a:r>
            <a:endParaRPr lang="el-GR" dirty="0"/>
          </a:p>
        </p:txBody>
      </p:sp>
    </p:spTree>
    <p:extLst>
      <p:ext uri="{BB962C8B-B14F-4D97-AF65-F5344CB8AC3E}">
        <p14:creationId xmlns:p14="http://schemas.microsoft.com/office/powerpoint/2010/main" val="2117271969"/>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sz="1350"/>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8" y="857250"/>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sz="1350"/>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3743183" cy="51435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5A53549A-3C80-C01D-E5C6-2F62573C90AC}"/>
              </a:ext>
            </a:extLst>
          </p:cNvPr>
          <p:cNvSpPr>
            <a:spLocks noGrp="1"/>
          </p:cNvSpPr>
          <p:nvPr>
            <p:ph type="title"/>
          </p:nvPr>
        </p:nvSpPr>
        <p:spPr>
          <a:xfrm>
            <a:off x="489858" y="2091690"/>
            <a:ext cx="2642159" cy="3353116"/>
          </a:xfrm>
        </p:spPr>
        <p:txBody>
          <a:bodyPr>
            <a:normAutofit/>
          </a:bodyPr>
          <a:lstStyle/>
          <a:p>
            <a:pPr algn="r"/>
            <a:r>
              <a:rPr lang="el-GR" sz="3200">
                <a:solidFill>
                  <a:srgbClr val="FFFFFF"/>
                </a:solidFill>
              </a:rPr>
              <a:t>ΤΙ ΠΡΟΒΛΕΠΕΙ Η ΕΓΚΥΚΛΙΟΣ ΠΟΥ ΙΣΧΥΕΙ ΣΗΜΕΡΑ </a:t>
            </a:r>
          </a:p>
        </p:txBody>
      </p:sp>
      <p:sp>
        <p:nvSpPr>
          <p:cNvPr id="3" name="Θέση περιεχομένου 2">
            <a:extLst>
              <a:ext uri="{FF2B5EF4-FFF2-40B4-BE49-F238E27FC236}">
                <a16:creationId xmlns:a16="http://schemas.microsoft.com/office/drawing/2014/main" id="{8B29C1DC-3C0C-0304-827E-28B978306862}"/>
              </a:ext>
            </a:extLst>
          </p:cNvPr>
          <p:cNvSpPr>
            <a:spLocks noGrp="1"/>
          </p:cNvSpPr>
          <p:nvPr>
            <p:ph idx="1"/>
          </p:nvPr>
        </p:nvSpPr>
        <p:spPr>
          <a:xfrm>
            <a:off x="3753181" y="1398395"/>
            <a:ext cx="4589528" cy="4477377"/>
          </a:xfrm>
        </p:spPr>
        <p:txBody>
          <a:bodyPr vert="horz" lIns="68580" tIns="34290" rIns="68580" bIns="34290" rtlCol="0" anchor="t">
            <a:normAutofit/>
          </a:bodyPr>
          <a:lstStyle/>
          <a:p>
            <a:pPr>
              <a:lnSpc>
                <a:spcPct val="90000"/>
              </a:lnSpc>
            </a:pPr>
            <a:r>
              <a:rPr lang="el-GR" sz="1050" dirty="0"/>
              <a:t>Η νέα εγκύκλιος της </a:t>
            </a:r>
            <a:r>
              <a:rPr lang="el-GR" sz="1050" b="1" dirty="0" err="1"/>
              <a:t>Κεραμέως</a:t>
            </a:r>
            <a:r>
              <a:rPr lang="el-GR" sz="1050" b="1" dirty="0"/>
              <a:t> </a:t>
            </a:r>
            <a:r>
              <a:rPr lang="el-GR" sz="1050" dirty="0">
                <a:ea typeface="+mj-lt"/>
                <a:cs typeface="+mj-lt"/>
              </a:rPr>
              <a:t>. Αριθ. </a:t>
            </a:r>
            <a:r>
              <a:rPr lang="el-GR" sz="1050" dirty="0" err="1">
                <a:ea typeface="+mj-lt"/>
                <a:cs typeface="+mj-lt"/>
              </a:rPr>
              <a:t>Πρωτ</a:t>
            </a:r>
            <a:r>
              <a:rPr lang="el-GR" sz="1050" dirty="0">
                <a:ea typeface="+mj-lt"/>
                <a:cs typeface="+mj-lt"/>
              </a:rPr>
              <a:t>. 61178/ 4 της 01/06/2021</a:t>
            </a:r>
          </a:p>
          <a:p>
            <a:pPr>
              <a:lnSpc>
                <a:spcPct val="90000"/>
              </a:lnSpc>
            </a:pPr>
            <a:r>
              <a:rPr lang="el-GR" sz="1050" dirty="0"/>
              <a:t>ΑΝΑΦΕΡΕΙ ΌΤΙ: "Το </a:t>
            </a:r>
            <a:r>
              <a:rPr lang="el-GR" sz="1050" dirty="0" err="1"/>
              <a:t>ΜτΘ</a:t>
            </a:r>
            <a:r>
              <a:rPr lang="el-GR" sz="1050" dirty="0"/>
              <a:t> είναι υποχρεωτικό για όλους και παρέχει τη δυνατότητα σε μη χριστιανούς ορθόδοξους μαθητές/ </a:t>
            </a:r>
            <a:r>
              <a:rPr lang="el-GR" sz="1050" dirty="0" err="1"/>
              <a:t>μαθητριες</a:t>
            </a:r>
            <a:r>
              <a:rPr lang="el-GR" sz="1050" dirty="0"/>
              <a:t> δηλαδή αλλόθρησκους ή ετερόδοξους ή άθρησκους που </a:t>
            </a:r>
            <a:r>
              <a:rPr lang="el-GR" sz="1050" b="1" u="sng" dirty="0"/>
              <a:t>επικαλούνται λόγους θρησκευτικής συνείδησης</a:t>
            </a:r>
            <a:r>
              <a:rPr lang="el-GR" sz="1050" dirty="0"/>
              <a:t> να</a:t>
            </a:r>
            <a:r>
              <a:rPr lang="el-GR" sz="1050" b="1" dirty="0"/>
              <a:t> απαλλαγούν</a:t>
            </a:r>
            <a:r>
              <a:rPr lang="el-GR" sz="1050" dirty="0"/>
              <a:t> από την παρακολούθησή του."</a:t>
            </a:r>
          </a:p>
          <a:p>
            <a:pPr>
              <a:lnSpc>
                <a:spcPct val="90000"/>
              </a:lnSpc>
            </a:pPr>
            <a:r>
              <a:rPr lang="el-GR" sz="1050" dirty="0"/>
              <a:t> Επομένως, </a:t>
            </a:r>
            <a:r>
              <a:rPr lang="el-GR" sz="1050" b="1" dirty="0"/>
              <a:t>δεν εφαρμόστηκαν </a:t>
            </a:r>
            <a:r>
              <a:rPr lang="el-GR" sz="1050" dirty="0"/>
              <a:t>οι κατάλληλες </a:t>
            </a:r>
            <a:r>
              <a:rPr lang="el-GR" sz="1050" b="1" dirty="0"/>
              <a:t>αποφάσεις</a:t>
            </a:r>
            <a:r>
              <a:rPr lang="el-GR" sz="1050" dirty="0"/>
              <a:t> οι οποίες συμμορφώνονται με τις σχετικές αποφάσεις του </a:t>
            </a:r>
            <a:r>
              <a:rPr lang="el-GR" sz="1050" b="1" dirty="0"/>
              <a:t>ΣΤΕ</a:t>
            </a:r>
            <a:r>
              <a:rPr lang="el-GR" sz="1050" dirty="0"/>
              <a:t> και της </a:t>
            </a:r>
            <a:r>
              <a:rPr lang="el-GR" sz="1050" b="1" dirty="0"/>
              <a:t>ΕΔΔΑ</a:t>
            </a:r>
            <a:r>
              <a:rPr lang="el-GR" sz="1050" dirty="0"/>
              <a:t>.</a:t>
            </a:r>
          </a:p>
          <a:p>
            <a:pPr>
              <a:lnSpc>
                <a:spcPct val="90000"/>
              </a:lnSpc>
            </a:pPr>
            <a:r>
              <a:rPr lang="el-GR" sz="1050" dirty="0"/>
              <a:t> Η </a:t>
            </a:r>
            <a:r>
              <a:rPr lang="el-GR" sz="1050" u="sng" dirty="0"/>
              <a:t>αρχή προστασίας δεδομένων προσωπικού χαρακτήρα </a:t>
            </a:r>
            <a:r>
              <a:rPr lang="el-GR" sz="1050" dirty="0"/>
              <a:t>το 2022, ανέφερε ότι" η </a:t>
            </a:r>
            <a:r>
              <a:rPr lang="el-GR" sz="1050" b="1" dirty="0"/>
              <a:t>απαλλαγή μπορεί να γίνεται </a:t>
            </a:r>
            <a:r>
              <a:rPr lang="el-GR" sz="1050" dirty="0"/>
              <a:t>με απλή επίκληση σε </a:t>
            </a:r>
            <a:r>
              <a:rPr lang="el-GR" sz="1050" b="1" dirty="0"/>
              <a:t>λόγους συνείδησης</a:t>
            </a:r>
            <a:r>
              <a:rPr lang="el-GR" sz="1050" dirty="0"/>
              <a:t> ,δίνοντας σε όλους το δικαίωμα χωρίς οποιαδήποτε καταγραφή ή έλεγχο των θρησκευτικών πεποιθήσεων."</a:t>
            </a:r>
          </a:p>
          <a:p>
            <a:pPr>
              <a:lnSpc>
                <a:spcPct val="90000"/>
              </a:lnSpc>
            </a:pPr>
            <a:r>
              <a:rPr lang="el-GR" sz="1050" dirty="0"/>
              <a:t> Το 2023 το</a:t>
            </a:r>
            <a:r>
              <a:rPr lang="el-GR" sz="1050" u="sng" dirty="0"/>
              <a:t> ΕΔΔΑ</a:t>
            </a:r>
            <a:r>
              <a:rPr lang="el-GR" sz="1050" dirty="0"/>
              <a:t> έχει ήδη αποφασίσει ότι η</a:t>
            </a:r>
            <a:r>
              <a:rPr lang="el-GR" sz="1050" b="1" dirty="0"/>
              <a:t> απαλλαγή </a:t>
            </a:r>
            <a:r>
              <a:rPr lang="el-GR" sz="1050" dirty="0"/>
              <a:t>πρέπει να δίνεται </a:t>
            </a:r>
            <a:r>
              <a:rPr lang="el-GR" sz="1050" b="1" dirty="0"/>
              <a:t>σε όλους</a:t>
            </a:r>
            <a:r>
              <a:rPr lang="el-GR" sz="1050" dirty="0"/>
              <a:t> χωρίς οποιαδήποτε αναφορά στο θρήσκευμα. </a:t>
            </a:r>
          </a:p>
          <a:p>
            <a:pPr>
              <a:lnSpc>
                <a:spcPct val="90000"/>
              </a:lnSpc>
            </a:pPr>
            <a:r>
              <a:rPr lang="el-GR" sz="1050" dirty="0"/>
              <a:t>Τα παραπάνω </a:t>
            </a:r>
            <a:r>
              <a:rPr lang="el-GR" sz="1050" u="sng" dirty="0"/>
              <a:t>δεν πραγματοποιούνται στο σημερινό ελληνικό σχολείο</a:t>
            </a:r>
            <a:r>
              <a:rPr lang="el-GR" sz="1050" dirty="0"/>
              <a:t>, καθώς στην υπεύθυνη δήλωση για την απαλλαγή από το μάθημα</a:t>
            </a:r>
            <a:r>
              <a:rPr lang="el-GR" sz="1050" b="1" dirty="0"/>
              <a:t> απαιτείται ακόμα η επίκληση σε λόγους θρησκευτικής συνείδησης</a:t>
            </a:r>
            <a:r>
              <a:rPr lang="el-GR" sz="1050" dirty="0"/>
              <a:t> και </a:t>
            </a:r>
            <a:r>
              <a:rPr lang="el-GR" sz="1050" b="1" dirty="0"/>
              <a:t>αφορούν μόνο αλλόδοξους ή ετερόδοξος ή άθρησκους,</a:t>
            </a:r>
            <a:r>
              <a:rPr lang="el-GR" sz="1050" dirty="0"/>
              <a:t> με συνέπεια να αμφισβητείται το δικαίωμα της απαλλαγής για τους</a:t>
            </a:r>
            <a:r>
              <a:rPr lang="el-GR" sz="1050" u="sng" dirty="0"/>
              <a:t> χριστιανούς ορθόδοξους.</a:t>
            </a:r>
          </a:p>
          <a:p>
            <a:pPr marL="0" indent="0">
              <a:lnSpc>
                <a:spcPct val="90000"/>
              </a:lnSpc>
              <a:buNone/>
            </a:pPr>
            <a:endParaRPr lang="el-GR" sz="825" dirty="0"/>
          </a:p>
          <a:p>
            <a:pPr>
              <a:lnSpc>
                <a:spcPct val="90000"/>
              </a:lnSpc>
            </a:pPr>
            <a:endParaRPr lang="el-GR" sz="825" dirty="0"/>
          </a:p>
        </p:txBody>
      </p:sp>
    </p:spTree>
    <p:extLst>
      <p:ext uri="{BB962C8B-B14F-4D97-AF65-F5344CB8AC3E}">
        <p14:creationId xmlns:p14="http://schemas.microsoft.com/office/powerpoint/2010/main" val="676438443"/>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Θέση περιεχομένου 2">
            <a:extLst>
              <a:ext uri="{FF2B5EF4-FFF2-40B4-BE49-F238E27FC236}">
                <a16:creationId xmlns:a16="http://schemas.microsoft.com/office/drawing/2014/main" id="{7C97B487-F35D-1B70-5959-D8FD9ECAFE24}"/>
              </a:ext>
            </a:extLst>
          </p:cNvPr>
          <p:cNvSpPr>
            <a:spLocks noGrp="1"/>
          </p:cNvSpPr>
          <p:nvPr>
            <p:ph idx="1"/>
          </p:nvPr>
        </p:nvSpPr>
        <p:spPr>
          <a:xfrm>
            <a:off x="458699" y="2368831"/>
            <a:ext cx="7151261" cy="3960185"/>
          </a:xfrm>
        </p:spPr>
        <p:txBody>
          <a:bodyPr vert="horz" lIns="68580" tIns="34290" rIns="68580" bIns="34290" rtlCol="0" anchor="t">
            <a:normAutofit/>
          </a:bodyPr>
          <a:lstStyle/>
          <a:p>
            <a:pPr>
              <a:lnSpc>
                <a:spcPct val="90000"/>
              </a:lnSpc>
              <a:buFont typeface="Wingdings 3"/>
              <a:buChar char=""/>
            </a:pPr>
            <a:r>
              <a:rPr lang="el-GR" sz="1100" b="1" dirty="0"/>
              <a:t>Οργανικό</a:t>
            </a:r>
            <a:r>
              <a:rPr lang="el-GR" sz="1100" dirty="0"/>
              <a:t> και </a:t>
            </a:r>
            <a:r>
              <a:rPr lang="el-GR" sz="1100" b="1" dirty="0"/>
              <a:t>υποχρεωτικό</a:t>
            </a:r>
            <a:r>
              <a:rPr lang="el-GR" sz="1100" dirty="0"/>
              <a:t> για τις τάξεις Γ', Δ', Ε', ΣΤ' του Δημοτικού και για τις Α', Β', Γ' του Γυμνασίου και του Λυκείου.</a:t>
            </a:r>
            <a:endParaRPr lang="en-US" sz="1100" dirty="0"/>
          </a:p>
          <a:p>
            <a:pPr>
              <a:lnSpc>
                <a:spcPct val="90000"/>
              </a:lnSpc>
              <a:buFont typeface="Wingdings 3"/>
              <a:buChar char=""/>
            </a:pPr>
            <a:r>
              <a:rPr lang="el-GR" sz="1100" dirty="0"/>
              <a:t>2 ώρες εβδομαδιαίως</a:t>
            </a:r>
            <a:endParaRPr lang="en-US" sz="1100" dirty="0"/>
          </a:p>
          <a:p>
            <a:pPr>
              <a:lnSpc>
                <a:spcPct val="90000"/>
              </a:lnSpc>
              <a:buFont typeface="Wingdings 3"/>
              <a:buChar char=""/>
            </a:pPr>
            <a:r>
              <a:rPr lang="el-GR" sz="1100" dirty="0"/>
              <a:t>Οργάνωση και λειτουργία στη βάση του ελληνικού Συντάγματος, των νόμων του Κράτους και των αποφάσεων του ΕΔΔΑ.</a:t>
            </a:r>
            <a:endParaRPr lang="en-US" sz="1100" dirty="0"/>
          </a:p>
          <a:p>
            <a:pPr>
              <a:lnSpc>
                <a:spcPct val="90000"/>
              </a:lnSpc>
              <a:buFont typeface="Wingdings 3"/>
              <a:buChar char=""/>
            </a:pPr>
            <a:r>
              <a:rPr lang="el-GR" sz="1100" dirty="0"/>
              <a:t>Οικοδόμηση του ΠΣ στη </a:t>
            </a:r>
            <a:r>
              <a:rPr lang="el-GR" sz="1100" b="1" dirty="0"/>
              <a:t>βάση της Ορθόδοξης Εκκλησίας</a:t>
            </a:r>
            <a:r>
              <a:rPr lang="el-GR" sz="1100" dirty="0"/>
              <a:t>.</a:t>
            </a:r>
            <a:endParaRPr lang="en-US" sz="1100" dirty="0"/>
          </a:p>
          <a:p>
            <a:pPr>
              <a:lnSpc>
                <a:spcPct val="90000"/>
              </a:lnSpc>
              <a:buFont typeface="Wingdings 3"/>
              <a:buChar char=""/>
            </a:pPr>
            <a:r>
              <a:rPr lang="el-GR" sz="1100" dirty="0"/>
              <a:t>Μάθημα Παιδείας και Ορθόδοξης Χριστιανικής παράδοσης.</a:t>
            </a:r>
            <a:endParaRPr lang="en-US" sz="1100" dirty="0"/>
          </a:p>
          <a:p>
            <a:pPr>
              <a:lnSpc>
                <a:spcPct val="90000"/>
              </a:lnSpc>
              <a:buFont typeface="Wingdings 3"/>
              <a:buChar char=""/>
            </a:pPr>
            <a:r>
              <a:rPr lang="el-GR" sz="1100" dirty="0"/>
              <a:t>Ομολογιακός προσανατολισμός</a:t>
            </a:r>
            <a:endParaRPr lang="en-US" sz="1100" dirty="0"/>
          </a:p>
          <a:p>
            <a:pPr>
              <a:lnSpc>
                <a:spcPct val="90000"/>
              </a:lnSpc>
              <a:buFont typeface="Wingdings 3"/>
              <a:buChar char=""/>
            </a:pPr>
            <a:r>
              <a:rPr lang="el-GR" sz="1100" b="1" dirty="0"/>
              <a:t>Σκοπός του μαθήματος: </a:t>
            </a:r>
            <a:r>
              <a:rPr lang="el-GR" sz="1100" dirty="0"/>
              <a:t>Να καταστούν οι μαθητές/-</a:t>
            </a:r>
            <a:r>
              <a:rPr lang="el-GR" sz="1100" dirty="0" err="1"/>
              <a:t>τριες</a:t>
            </a:r>
            <a:r>
              <a:rPr lang="el-GR" sz="1100" dirty="0"/>
              <a:t> υπεύθυνοι και ελεύθεροι πολίτες με σεβασμό στις αρχές της Δημοκρατίας και των ανθρωπίνων δικαιωμάτων.</a:t>
            </a:r>
            <a:endParaRPr lang="en-US" sz="1100" dirty="0"/>
          </a:p>
          <a:p>
            <a:pPr>
              <a:lnSpc>
                <a:spcPct val="90000"/>
              </a:lnSpc>
              <a:buFont typeface="Wingdings 3"/>
              <a:buChar char=""/>
            </a:pPr>
            <a:r>
              <a:rPr lang="el-GR" sz="1100" b="1" dirty="0"/>
              <a:t>Κύρια μορφωτική αποστολή: </a:t>
            </a:r>
            <a:r>
              <a:rPr lang="el-GR" sz="1100" dirty="0"/>
              <a:t>η ανάπτυξη της θρησκευτικής συνείδησης των Ορθόδοξων Χριστιανών μαθητών/-τριών.</a:t>
            </a:r>
            <a:endParaRPr lang="en-US" sz="1100" dirty="0"/>
          </a:p>
          <a:p>
            <a:pPr>
              <a:lnSpc>
                <a:spcPct val="90000"/>
              </a:lnSpc>
              <a:buFont typeface="Wingdings 3"/>
              <a:buChar char=""/>
            </a:pPr>
            <a:r>
              <a:rPr lang="el-GR" sz="1100" dirty="0"/>
              <a:t>Ειδικότεροι εκπαιδευτικοί στόχοι</a:t>
            </a:r>
            <a:endParaRPr lang="el-GR" dirty="0"/>
          </a:p>
        </p:txBody>
      </p:sp>
      <p:sp>
        <p:nvSpPr>
          <p:cNvPr id="2" name="Τίτλος 1">
            <a:extLst>
              <a:ext uri="{FF2B5EF4-FFF2-40B4-BE49-F238E27FC236}">
                <a16:creationId xmlns:a16="http://schemas.microsoft.com/office/drawing/2014/main" id="{A15CBE31-96D1-91AB-7367-FF6BF7E82C97}"/>
              </a:ext>
            </a:extLst>
          </p:cNvPr>
          <p:cNvSpPr>
            <a:spLocks noGrp="1"/>
          </p:cNvSpPr>
          <p:nvPr>
            <p:ph type="title"/>
          </p:nvPr>
        </p:nvSpPr>
        <p:spPr>
          <a:xfrm>
            <a:off x="827484" y="452718"/>
            <a:ext cx="6710641" cy="1400530"/>
          </a:xfrm>
        </p:spPr>
        <p:txBody>
          <a:bodyPr anchor="ctr">
            <a:normAutofit/>
          </a:bodyPr>
          <a:lstStyle/>
          <a:p>
            <a:pPr>
              <a:lnSpc>
                <a:spcPct val="90000"/>
              </a:lnSpc>
            </a:pPr>
            <a:r>
              <a:rPr lang="el-GR" sz="3600" b="1">
                <a:solidFill>
                  <a:srgbClr val="FFFFFF"/>
                </a:solidFill>
                <a:latin typeface="Calibri"/>
                <a:cs typeface="Calibri"/>
              </a:rPr>
              <a:t>ΤΙ ΠΡΟΒΛΕΠΕΙ Η ΝΟΜΟΘΕΣΙΑ ΠΟΥ ΙΣΧΥΕΙ ΣΗΜΕΡΑ ΓΙΑ ΤΟ ΜτΘ;</a:t>
            </a:r>
          </a:p>
        </p:txBody>
      </p:sp>
    </p:spTree>
    <p:extLst>
      <p:ext uri="{BB962C8B-B14F-4D97-AF65-F5344CB8AC3E}">
        <p14:creationId xmlns:p14="http://schemas.microsoft.com/office/powerpoint/2010/main" val="2992300700"/>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5078EC-7D13-722B-1232-85DD48749512}"/>
              </a:ext>
            </a:extLst>
          </p:cNvPr>
          <p:cNvSpPr>
            <a:spLocks noGrp="1"/>
          </p:cNvSpPr>
          <p:nvPr>
            <p:ph type="title"/>
          </p:nvPr>
        </p:nvSpPr>
        <p:spPr>
          <a:xfrm>
            <a:off x="484583" y="452718"/>
            <a:ext cx="7053542" cy="1400530"/>
          </a:xfrm>
        </p:spPr>
        <p:txBody>
          <a:bodyPr>
            <a:normAutofit/>
          </a:bodyPr>
          <a:lstStyle/>
          <a:p>
            <a:pPr>
              <a:lnSpc>
                <a:spcPct val="90000"/>
              </a:lnSpc>
            </a:pPr>
            <a:r>
              <a:rPr lang="el-GR" sz="3300" b="1">
                <a:latin typeface="Century Gothic"/>
                <a:cs typeface="Calibri"/>
              </a:rPr>
              <a:t>ΤΙ ΠΡΟΒΛΕΠΕΙ Η ΝΟΜΟΘΕΣΙΑ ΠΟΥ ΙΣΧΥΕΙ ΣΗΜΕΡΑ ΓΙΑ ΤΟ </a:t>
            </a:r>
            <a:r>
              <a:rPr lang="el-GR" sz="3300" b="1" err="1">
                <a:latin typeface="Century Gothic"/>
                <a:cs typeface="Calibri"/>
              </a:rPr>
              <a:t>ΜτΘ</a:t>
            </a:r>
            <a:r>
              <a:rPr lang="el-GR" sz="3300" b="1">
                <a:latin typeface="Century Gothic"/>
                <a:cs typeface="Calibri"/>
              </a:rPr>
              <a:t>;</a:t>
            </a:r>
            <a:endParaRPr lang="el-GR" sz="3300">
              <a:latin typeface="Century Gothic"/>
              <a:cs typeface="Calibri"/>
            </a:endParaRPr>
          </a:p>
          <a:p>
            <a:pPr>
              <a:lnSpc>
                <a:spcPct val="90000"/>
              </a:lnSpc>
            </a:pPr>
            <a:endParaRPr lang="el-GR" sz="3300"/>
          </a:p>
        </p:txBody>
      </p:sp>
      <p:sp>
        <p:nvSpPr>
          <p:cNvPr id="8" name="Rectangle 7">
            <a:extLst>
              <a:ext uri="{FF2B5EF4-FFF2-40B4-BE49-F238E27FC236}">
                <a16:creationId xmlns:a16="http://schemas.microsoft.com/office/drawing/2014/main" id="{B6301731-CD34-4213-B979-1F8EE9C38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 name="Διάγραμμα 2">
            <a:extLst>
              <a:ext uri="{FF2B5EF4-FFF2-40B4-BE49-F238E27FC236}">
                <a16:creationId xmlns:a16="http://schemas.microsoft.com/office/drawing/2014/main" id="{15160532-B411-1EA1-09B8-5A4B9CD320F9}"/>
              </a:ext>
            </a:extLst>
          </p:cNvPr>
          <p:cNvGraphicFramePr/>
          <p:nvPr>
            <p:extLst>
              <p:ext uri="{D42A27DB-BD31-4B8C-83A1-F6EECF244321}">
                <p14:modId xmlns:p14="http://schemas.microsoft.com/office/powerpoint/2010/main" val="1626932473"/>
              </p:ext>
            </p:extLst>
          </p:nvPr>
        </p:nvGraphicFramePr>
        <p:xfrm>
          <a:off x="1129409" y="1866012"/>
          <a:ext cx="6709905" cy="419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1020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Τίτλος 1">
            <a:extLst>
              <a:ext uri="{FF2B5EF4-FFF2-40B4-BE49-F238E27FC236}">
                <a16:creationId xmlns:a16="http://schemas.microsoft.com/office/drawing/2014/main" id="{8F1F1162-8C8D-E5DD-1D2A-624F25C40F70}"/>
              </a:ext>
            </a:extLst>
          </p:cNvPr>
          <p:cNvSpPr>
            <a:spLocks noGrp="1"/>
          </p:cNvSpPr>
          <p:nvPr>
            <p:ph type="title"/>
          </p:nvPr>
        </p:nvSpPr>
        <p:spPr>
          <a:xfrm>
            <a:off x="604646" y="804672"/>
            <a:ext cx="2641019" cy="5248656"/>
          </a:xfrm>
        </p:spPr>
        <p:txBody>
          <a:bodyPr anchor="ctr">
            <a:normAutofit/>
          </a:bodyPr>
          <a:lstStyle/>
          <a:p>
            <a:pPr algn="ctr"/>
            <a:r>
              <a:rPr lang="el-GR" sz="2300" b="1"/>
              <a:t>Δομή και λειτουργικότητα των ενοτήτων του ΠΣ:</a:t>
            </a:r>
            <a:endParaRPr lang="el-GR" sz="2300"/>
          </a:p>
        </p:txBody>
      </p:sp>
      <p:sp>
        <p:nvSpPr>
          <p:cNvPr id="3" name="Θέση περιεχομένου 2">
            <a:extLst>
              <a:ext uri="{FF2B5EF4-FFF2-40B4-BE49-F238E27FC236}">
                <a16:creationId xmlns:a16="http://schemas.microsoft.com/office/drawing/2014/main" id="{39D16865-5C07-2B28-25EE-1DBDFC810906}"/>
              </a:ext>
            </a:extLst>
          </p:cNvPr>
          <p:cNvSpPr>
            <a:spLocks noGrp="1"/>
          </p:cNvSpPr>
          <p:nvPr>
            <p:ph idx="1"/>
          </p:nvPr>
        </p:nvSpPr>
        <p:spPr>
          <a:xfrm>
            <a:off x="3731895" y="804671"/>
            <a:ext cx="4799948" cy="5248657"/>
          </a:xfrm>
        </p:spPr>
        <p:txBody>
          <a:bodyPr vert="horz" lIns="91440" tIns="45720" rIns="91440" bIns="45720" rtlCol="0" anchor="ctr">
            <a:normAutofit/>
          </a:bodyPr>
          <a:lstStyle/>
          <a:p>
            <a:pPr marL="0" indent="0">
              <a:lnSpc>
                <a:spcPct val="90000"/>
              </a:lnSpc>
              <a:spcBef>
                <a:spcPts val="0"/>
              </a:spcBef>
              <a:buNone/>
            </a:pPr>
            <a:endParaRPr lang="el-GR" sz="1900" b="1"/>
          </a:p>
          <a:p>
            <a:pPr marL="0" indent="0">
              <a:lnSpc>
                <a:spcPct val="90000"/>
              </a:lnSpc>
              <a:spcBef>
                <a:spcPts val="0"/>
              </a:spcBef>
              <a:buNone/>
            </a:pPr>
            <a:endParaRPr lang="el-GR" sz="1900"/>
          </a:p>
          <a:p>
            <a:pPr>
              <a:lnSpc>
                <a:spcPct val="90000"/>
              </a:lnSpc>
            </a:pPr>
            <a:endParaRPr lang="el-GR" sz="1900"/>
          </a:p>
        </p:txBody>
      </p:sp>
      <p:graphicFrame>
        <p:nvGraphicFramePr>
          <p:cNvPr id="4" name="Διάγραμμα 3">
            <a:extLst>
              <a:ext uri="{FF2B5EF4-FFF2-40B4-BE49-F238E27FC236}">
                <a16:creationId xmlns:a16="http://schemas.microsoft.com/office/drawing/2014/main" id="{D0428740-7486-5082-CD63-B9F9916B5DA0}"/>
              </a:ext>
            </a:extLst>
          </p:cNvPr>
          <p:cNvGraphicFramePr/>
          <p:nvPr>
            <p:extLst>
              <p:ext uri="{D42A27DB-BD31-4B8C-83A1-F6EECF244321}">
                <p14:modId xmlns:p14="http://schemas.microsoft.com/office/powerpoint/2010/main" val="2292093735"/>
              </p:ext>
            </p:extLst>
          </p:nvPr>
        </p:nvGraphicFramePr>
        <p:xfrm>
          <a:off x="3663864" y="1276611"/>
          <a:ext cx="4926904" cy="43047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84353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9EF8085E-E282-663D-AD66-F5435711EDDD}"/>
              </a:ext>
            </a:extLst>
          </p:cNvPr>
          <p:cNvSpPr>
            <a:spLocks noGrp="1"/>
          </p:cNvSpPr>
          <p:nvPr>
            <p:ph type="title"/>
          </p:nvPr>
        </p:nvSpPr>
        <p:spPr>
          <a:xfrm>
            <a:off x="489857" y="1645920"/>
            <a:ext cx="2642159" cy="4470821"/>
          </a:xfrm>
        </p:spPr>
        <p:txBody>
          <a:bodyPr>
            <a:normAutofit/>
          </a:bodyPr>
          <a:lstStyle/>
          <a:p>
            <a:pPr algn="r">
              <a:lnSpc>
                <a:spcPct val="90000"/>
              </a:lnSpc>
            </a:pPr>
            <a:r>
              <a:rPr lang="el-GR" sz="2900" b="1">
                <a:solidFill>
                  <a:srgbClr val="FFFFFF"/>
                </a:solidFill>
                <a:latin typeface="Calibri"/>
                <a:cs typeface="Times New Roman"/>
              </a:rPr>
              <a:t>ΤΙ ΠΡΟΒΛΕΠΕΙ Η ΙΣΧΥΟΥΣΑ ΝΟΜΟΘΕΣΙΑ ΓΙΑ ΤΗΝ ΑΝΑΓΡΑΦΗ ΤΟΥ ΘΡΗΣΚΕΥΜΑΤΟΣ ΣΤΟΥΣ ΑΠΟΛΥΤΗΡΙΟΥΣ ΤΙΤΛΟΥΣ ΣΠΟΥΔΩΝ; </a:t>
            </a:r>
            <a:endParaRPr lang="el-GR" sz="2900">
              <a:solidFill>
                <a:srgbClr val="FFFFFF"/>
              </a:solidFill>
              <a:latin typeface="Calibri"/>
              <a:cs typeface="Calibri"/>
            </a:endParaRPr>
          </a:p>
        </p:txBody>
      </p:sp>
      <p:graphicFrame>
        <p:nvGraphicFramePr>
          <p:cNvPr id="4" name="Διάγραμμα 3">
            <a:extLst>
              <a:ext uri="{FF2B5EF4-FFF2-40B4-BE49-F238E27FC236}">
                <a16:creationId xmlns:a16="http://schemas.microsoft.com/office/drawing/2014/main" id="{7BDBA44E-472E-1E0E-7FCE-029DC226E511}"/>
              </a:ext>
            </a:extLst>
          </p:cNvPr>
          <p:cNvGraphicFramePr/>
          <p:nvPr>
            <p:extLst>
              <p:ext uri="{D42A27DB-BD31-4B8C-83A1-F6EECF244321}">
                <p14:modId xmlns:p14="http://schemas.microsoft.com/office/powerpoint/2010/main" val="513670666"/>
              </p:ext>
            </p:extLst>
          </p:nvPr>
        </p:nvGraphicFramePr>
        <p:xfrm>
          <a:off x="3749145" y="1370162"/>
          <a:ext cx="4719119" cy="4744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55456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952423"/>
            <a:ext cx="2604045" cy="619449"/>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2178801"/>
            <a:ext cx="9144313" cy="3821950"/>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id="{8825E669-E0E8-3CF2-359B-17D7BC352A0D}"/>
              </a:ext>
            </a:extLst>
          </p:cNvPr>
          <p:cNvSpPr>
            <a:spLocks noGrp="1"/>
          </p:cNvSpPr>
          <p:nvPr>
            <p:ph type="title"/>
          </p:nvPr>
        </p:nvSpPr>
        <p:spPr>
          <a:xfrm>
            <a:off x="827484" y="1196788"/>
            <a:ext cx="6710642" cy="1050398"/>
          </a:xfrm>
        </p:spPr>
        <p:txBody>
          <a:bodyPr anchor="ctr">
            <a:normAutofit fontScale="90000"/>
          </a:bodyPr>
          <a:lstStyle/>
          <a:p>
            <a:r>
              <a:rPr lang="el-GR">
                <a:solidFill>
                  <a:srgbClr val="FFFFFF"/>
                </a:solidFill>
              </a:rPr>
              <a:t>ΤΟ ΜΑΘΗΜΑ ΤΩΝ ΘΡΗΣΚΕΥΤΙΚΩΝ</a:t>
            </a:r>
          </a:p>
        </p:txBody>
      </p:sp>
      <p:sp>
        <p:nvSpPr>
          <p:cNvPr id="3" name="Θέση κειμένου 2">
            <a:extLst>
              <a:ext uri="{FF2B5EF4-FFF2-40B4-BE49-F238E27FC236}">
                <a16:creationId xmlns:a16="http://schemas.microsoft.com/office/drawing/2014/main" id="{3BBB2A1C-5E63-20B9-A0E1-AA6F9636DAAC}"/>
              </a:ext>
            </a:extLst>
          </p:cNvPr>
          <p:cNvSpPr>
            <a:spLocks noGrp="1"/>
          </p:cNvSpPr>
          <p:nvPr>
            <p:ph idx="1"/>
          </p:nvPr>
        </p:nvSpPr>
        <p:spPr>
          <a:xfrm>
            <a:off x="858658" y="2576600"/>
            <a:ext cx="7489223" cy="2946168"/>
          </a:xfrm>
        </p:spPr>
        <p:txBody>
          <a:bodyPr vert="horz" lIns="68580" tIns="34290" rIns="68580" bIns="34290" rtlCol="0" anchor="t">
            <a:normAutofit/>
          </a:bodyPr>
          <a:lstStyle/>
          <a:p>
            <a:r>
              <a:rPr lang="el-GR" sz="1350" b="1">
                <a:latin typeface="Times New Roman"/>
                <a:cs typeface="Times New Roman"/>
              </a:rPr>
              <a:t>Ομολογιακό περιεχόμενο</a:t>
            </a:r>
            <a:r>
              <a:rPr lang="el-GR" sz="1350">
                <a:latin typeface="Times New Roman"/>
                <a:cs typeface="Times New Roman"/>
              </a:rPr>
              <a:t>, όπου οι διδάσκοντες και οι διδασκόμενοι παρουσιάζονται ως πιστοί </a:t>
            </a:r>
          </a:p>
          <a:p>
            <a:r>
              <a:rPr lang="el-GR" sz="1350">
                <a:latin typeface="Times New Roman"/>
                <a:cs typeface="Times New Roman"/>
              </a:rPr>
              <a:t>Επιδιώκει να </a:t>
            </a:r>
            <a:r>
              <a:rPr lang="el-GR" sz="1350" b="1">
                <a:latin typeface="Times New Roman"/>
                <a:cs typeface="Times New Roman"/>
              </a:rPr>
              <a:t>διαμορφώσε</a:t>
            </a:r>
            <a:r>
              <a:rPr lang="el-GR" sz="1350">
                <a:latin typeface="Times New Roman"/>
                <a:cs typeface="Times New Roman"/>
              </a:rPr>
              <a:t>ι και </a:t>
            </a:r>
            <a:r>
              <a:rPr lang="el-GR" sz="1350">
                <a:solidFill>
                  <a:srgbClr val="FF0000"/>
                </a:solidFill>
                <a:latin typeface="Times New Roman"/>
                <a:cs typeface="Times New Roman"/>
              </a:rPr>
              <a:t>όχι</a:t>
            </a:r>
            <a:r>
              <a:rPr lang="el-GR" sz="1350">
                <a:latin typeface="Times New Roman"/>
                <a:cs typeface="Times New Roman"/>
              </a:rPr>
              <a:t> </a:t>
            </a:r>
            <a:r>
              <a:rPr lang="el-GR" sz="1350">
                <a:solidFill>
                  <a:srgbClr val="FF0000"/>
                </a:solidFill>
                <a:latin typeface="Times New Roman"/>
                <a:cs typeface="Times New Roman"/>
              </a:rPr>
              <a:t>να καλλιεργήσει </a:t>
            </a:r>
            <a:r>
              <a:rPr lang="el-GR" sz="1350">
                <a:latin typeface="Times New Roman"/>
                <a:cs typeface="Times New Roman"/>
              </a:rPr>
              <a:t>όπως επιτάσσει το σύνταγμα τη</a:t>
            </a:r>
            <a:r>
              <a:rPr lang="el-GR" sz="1350" b="1">
                <a:latin typeface="Times New Roman"/>
                <a:cs typeface="Times New Roman"/>
              </a:rPr>
              <a:t> θρησκευτική συνείδηση</a:t>
            </a:r>
            <a:r>
              <a:rPr lang="el-GR" sz="1350">
                <a:latin typeface="Times New Roman"/>
                <a:cs typeface="Times New Roman"/>
              </a:rPr>
              <a:t> των μαθητών</a:t>
            </a:r>
          </a:p>
          <a:p>
            <a:r>
              <a:rPr lang="el-GR" sz="1350">
                <a:latin typeface="Times New Roman"/>
                <a:cs typeface="Times New Roman"/>
              </a:rPr>
              <a:t>2 ώρες/ εβδομάδα , 10 χρόνια , </a:t>
            </a:r>
            <a:r>
              <a:rPr lang="el-GR" sz="1350" b="1">
                <a:latin typeface="Times New Roman"/>
                <a:cs typeface="Times New Roman"/>
              </a:rPr>
              <a:t>δεν έχει στόχο τον θρησκευτικό </a:t>
            </a:r>
            <a:r>
              <a:rPr lang="el-GR" sz="1350" b="1" err="1">
                <a:latin typeface="Times New Roman"/>
                <a:cs typeface="Times New Roman"/>
              </a:rPr>
              <a:t>εγγραματισμό</a:t>
            </a:r>
            <a:r>
              <a:rPr lang="el-GR" sz="1350">
                <a:latin typeface="Times New Roman"/>
                <a:cs typeface="Times New Roman"/>
              </a:rPr>
              <a:t>, καθώς δεν εξετάζει το θρησκευτικό φαινόμενο από ιστορική ή κοινωνιολογική σκοπιά</a:t>
            </a:r>
          </a:p>
          <a:p>
            <a:r>
              <a:rPr lang="el-GR" sz="1350">
                <a:latin typeface="Times New Roman"/>
                <a:cs typeface="Times New Roman"/>
              </a:rPr>
              <a:t>Δεν είναι πλουραλιστικό -όπως υποστηρίζεται- δίνει </a:t>
            </a:r>
            <a:r>
              <a:rPr lang="el-GR" sz="1350" b="1">
                <a:latin typeface="Times New Roman"/>
                <a:cs typeface="Times New Roman"/>
              </a:rPr>
              <a:t>έμφαση στην Ορθοδοξία </a:t>
            </a:r>
          </a:p>
          <a:p>
            <a:r>
              <a:rPr lang="el-GR" sz="1350">
                <a:latin typeface="Times New Roman"/>
                <a:cs typeface="Times New Roman"/>
              </a:rPr>
              <a:t>Δογματικό περιεχόμενο ως αλήθεια - </a:t>
            </a:r>
            <a:r>
              <a:rPr lang="el-GR" sz="1350" b="1">
                <a:latin typeface="Times New Roman"/>
                <a:cs typeface="Times New Roman"/>
              </a:rPr>
              <a:t>ομολογία πίστης</a:t>
            </a:r>
          </a:p>
          <a:p>
            <a:r>
              <a:rPr lang="el-GR" sz="1350">
                <a:latin typeface="Times New Roman"/>
                <a:cs typeface="Times New Roman"/>
              </a:rPr>
              <a:t>Μέθοδος διδασκαλίας  του μαθήματος, </a:t>
            </a:r>
            <a:r>
              <a:rPr lang="el-GR" sz="1350" b="1">
                <a:latin typeface="Times New Roman"/>
                <a:cs typeface="Times New Roman"/>
              </a:rPr>
              <a:t>δεν</a:t>
            </a:r>
            <a:r>
              <a:rPr lang="el-GR" sz="1350">
                <a:latin typeface="Times New Roman"/>
                <a:cs typeface="Times New Roman"/>
              </a:rPr>
              <a:t> αποτελεί</a:t>
            </a:r>
            <a:r>
              <a:rPr lang="el-GR" sz="1350" b="1">
                <a:latin typeface="Times New Roman"/>
                <a:cs typeface="Times New Roman"/>
              </a:rPr>
              <a:t> μια αφηγηματική απόδοση</a:t>
            </a:r>
            <a:r>
              <a:rPr lang="el-GR" sz="1350">
                <a:latin typeface="Times New Roman"/>
                <a:cs typeface="Times New Roman"/>
              </a:rPr>
              <a:t> του περιεχομένου, αλλά επιδιώκει να εμπλέξει ενεργά τους μαθητές σε βιωματικές δραστηριότητες με βασικό άξονα το θρήσκευμα</a:t>
            </a:r>
            <a:r>
              <a:rPr lang="el-GR" sz="900">
                <a:latin typeface="Times New Roman"/>
                <a:cs typeface="Times New Roman"/>
              </a:rPr>
              <a:t>.</a:t>
            </a:r>
            <a:endParaRPr lang="el-GR" sz="1350">
              <a:latin typeface="Times New Roman"/>
              <a:cs typeface="Times New Roman"/>
            </a:endParaRPr>
          </a:p>
        </p:txBody>
      </p:sp>
    </p:spTree>
    <p:extLst>
      <p:ext uri="{BB962C8B-B14F-4D97-AF65-F5344CB8AC3E}">
        <p14:creationId xmlns:p14="http://schemas.microsoft.com/office/powerpoint/2010/main" val="2032238618"/>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E721C462-F83A-043F-5DDF-BC8E858DBF74}"/>
              </a:ext>
            </a:extLst>
          </p:cNvPr>
          <p:cNvSpPr>
            <a:spLocks noGrp="1"/>
          </p:cNvSpPr>
          <p:nvPr>
            <p:ph type="title"/>
          </p:nvPr>
        </p:nvSpPr>
        <p:spPr>
          <a:xfrm>
            <a:off x="489857" y="1645920"/>
            <a:ext cx="2642159" cy="4470821"/>
          </a:xfrm>
        </p:spPr>
        <p:txBody>
          <a:bodyPr>
            <a:normAutofit/>
          </a:bodyPr>
          <a:lstStyle/>
          <a:p>
            <a:pPr algn="r">
              <a:lnSpc>
                <a:spcPct val="90000"/>
              </a:lnSpc>
            </a:pPr>
            <a:r>
              <a:rPr lang="el-GR" sz="2900" b="1">
                <a:solidFill>
                  <a:srgbClr val="FFFFFF"/>
                </a:solidFill>
                <a:latin typeface="Calibri"/>
                <a:cs typeface="Calibri"/>
              </a:rPr>
              <a:t> </a:t>
            </a:r>
            <a:endParaRPr lang="el-GR" sz="2900">
              <a:solidFill>
                <a:srgbClr val="FFFFFF"/>
              </a:solidFill>
              <a:latin typeface="Calibri"/>
              <a:cs typeface="Calibri"/>
            </a:endParaRPr>
          </a:p>
          <a:p>
            <a:pPr algn="r">
              <a:lnSpc>
                <a:spcPct val="90000"/>
              </a:lnSpc>
            </a:pPr>
            <a:endParaRPr lang="el-GR" sz="2900" b="1">
              <a:solidFill>
                <a:srgbClr val="FFFFFF"/>
              </a:solidFill>
              <a:latin typeface="Calibri"/>
              <a:cs typeface="Calibri"/>
            </a:endParaRPr>
          </a:p>
          <a:p>
            <a:pPr algn="r">
              <a:lnSpc>
                <a:spcPct val="90000"/>
              </a:lnSpc>
            </a:pPr>
            <a:endParaRPr lang="el-GR" sz="2900">
              <a:solidFill>
                <a:srgbClr val="FFFFFF"/>
              </a:solidFill>
            </a:endParaRPr>
          </a:p>
        </p:txBody>
      </p:sp>
      <p:sp>
        <p:nvSpPr>
          <p:cNvPr id="3" name="Θέση περιεχομένου 2">
            <a:extLst>
              <a:ext uri="{FF2B5EF4-FFF2-40B4-BE49-F238E27FC236}">
                <a16:creationId xmlns:a16="http://schemas.microsoft.com/office/drawing/2014/main" id="{25844D2C-00FE-2A95-B90E-F8A7ED445AD1}"/>
              </a:ext>
            </a:extLst>
          </p:cNvPr>
          <p:cNvSpPr>
            <a:spLocks noGrp="1"/>
          </p:cNvSpPr>
          <p:nvPr>
            <p:ph idx="1"/>
          </p:nvPr>
        </p:nvSpPr>
        <p:spPr>
          <a:xfrm>
            <a:off x="3903081" y="1645920"/>
            <a:ext cx="4439628" cy="4470821"/>
          </a:xfrm>
        </p:spPr>
        <p:txBody>
          <a:bodyPr vert="horz" lIns="68580" tIns="34290" rIns="68580" bIns="34290" rtlCol="0" anchor="t">
            <a:normAutofit/>
          </a:bodyPr>
          <a:lstStyle/>
          <a:p>
            <a:pPr>
              <a:lnSpc>
                <a:spcPct val="90000"/>
              </a:lnSpc>
            </a:pPr>
            <a:endParaRPr lang="el-GR" sz="1000"/>
          </a:p>
        </p:txBody>
      </p:sp>
      <p:graphicFrame>
        <p:nvGraphicFramePr>
          <p:cNvPr id="4" name="Διάγραμμα 3">
            <a:extLst>
              <a:ext uri="{FF2B5EF4-FFF2-40B4-BE49-F238E27FC236}">
                <a16:creationId xmlns:a16="http://schemas.microsoft.com/office/drawing/2014/main" id="{8DF46EB0-0377-E0E0-028D-6C50D07C91C7}"/>
              </a:ext>
            </a:extLst>
          </p:cNvPr>
          <p:cNvGraphicFramePr/>
          <p:nvPr>
            <p:extLst>
              <p:ext uri="{D42A27DB-BD31-4B8C-83A1-F6EECF244321}">
                <p14:modId xmlns:p14="http://schemas.microsoft.com/office/powerpoint/2010/main" val="1073348687"/>
              </p:ext>
            </p:extLst>
          </p:nvPr>
        </p:nvGraphicFramePr>
        <p:xfrm>
          <a:off x="480165" y="879954"/>
          <a:ext cx="8173232" cy="5411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275BA37C-3864-2E9C-66FB-70B78122FE34}"/>
              </a:ext>
            </a:extLst>
          </p:cNvPr>
          <p:cNvSpPr txBox="1"/>
          <p:nvPr/>
        </p:nvSpPr>
        <p:spPr>
          <a:xfrm>
            <a:off x="319414" y="569934"/>
            <a:ext cx="2743200"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100" b="1">
                <a:solidFill>
                  <a:schemeClr val="bg1"/>
                </a:solidFill>
                <a:latin typeface="Century Gothic"/>
                <a:cs typeface="Arial"/>
              </a:rPr>
              <a:t>28/6/2019 το Δικαστήριο αποφάσισε:</a:t>
            </a:r>
            <a:r>
              <a:rPr lang="en-US" sz="1100" b="1">
                <a:solidFill>
                  <a:schemeClr val="bg1"/>
                </a:solidFill>
                <a:latin typeface="Century Gothic"/>
                <a:cs typeface="Arial"/>
              </a:rPr>
              <a:t>​</a:t>
            </a:r>
            <a:endParaRPr lang="el-GR"/>
          </a:p>
          <a:p>
            <a:endParaRPr lang="el-GR" sz="1100" b="1">
              <a:solidFill>
                <a:schemeClr val="bg1"/>
              </a:solidFill>
              <a:latin typeface="Century Gothic"/>
              <a:cs typeface="Arial"/>
            </a:endParaRPr>
          </a:p>
          <a:p>
            <a:endParaRPr lang="el-GR" sz="1100" b="1">
              <a:solidFill>
                <a:schemeClr val="bg1"/>
              </a:solidFill>
              <a:latin typeface="Century Gothic"/>
              <a:cs typeface="Arial"/>
            </a:endParaRPr>
          </a:p>
          <a:p>
            <a:r>
              <a:rPr lang="el-GR" sz="1100" b="1">
                <a:solidFill>
                  <a:schemeClr val="bg1"/>
                </a:solidFill>
                <a:latin typeface="Century Gothic"/>
                <a:cs typeface="Arial"/>
              </a:rPr>
              <a:t>H προσβαλλόμενη απόφαση 43479/Δ2/20.3.2019 του Υπ. Παιδείας Έρευνας και Θρησκευμάτων, που επιβάλλεται υποχρεωτικά, αποτελεί παραβίαση του άρθρου 13 του Συντάγματος.</a:t>
            </a:r>
            <a:endParaRPr lang="el-GR">
              <a:solidFill>
                <a:schemeClr val="bg1"/>
              </a:solidFill>
            </a:endParaRPr>
          </a:p>
        </p:txBody>
      </p:sp>
    </p:spTree>
    <p:extLst>
      <p:ext uri="{BB962C8B-B14F-4D97-AF65-F5344CB8AC3E}">
        <p14:creationId xmlns:p14="http://schemas.microsoft.com/office/powerpoint/2010/main" val="1586725802"/>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291"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40918"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 name="Θέση περιεχομένου 2">
            <a:extLst>
              <a:ext uri="{FF2B5EF4-FFF2-40B4-BE49-F238E27FC236}">
                <a16:creationId xmlns:a16="http://schemas.microsoft.com/office/drawing/2014/main" id="{E2B4A079-BC5D-EB11-489E-2FD4486E3F2A}"/>
              </a:ext>
            </a:extLst>
          </p:cNvPr>
          <p:cNvSpPr>
            <a:spLocks noGrp="1"/>
          </p:cNvSpPr>
          <p:nvPr>
            <p:ph idx="1"/>
          </p:nvPr>
        </p:nvSpPr>
        <p:spPr>
          <a:xfrm>
            <a:off x="801291" y="1645920"/>
            <a:ext cx="4439627" cy="4470821"/>
          </a:xfrm>
        </p:spPr>
        <p:txBody>
          <a:bodyPr vert="horz" lIns="68580" tIns="34290" rIns="68580" bIns="34290" rtlCol="0" anchor="t">
            <a:normAutofit/>
          </a:bodyPr>
          <a:lstStyle/>
          <a:p>
            <a:pPr>
              <a:lnSpc>
                <a:spcPct val="90000"/>
              </a:lnSpc>
            </a:pPr>
            <a:endParaRPr lang="el-GR" sz="1400"/>
          </a:p>
          <a:p>
            <a:pPr marL="0" indent="0">
              <a:lnSpc>
                <a:spcPct val="90000"/>
              </a:lnSpc>
              <a:buNone/>
            </a:pPr>
            <a:endParaRPr lang="el-GR" sz="1400"/>
          </a:p>
          <a:p>
            <a:pPr>
              <a:lnSpc>
                <a:spcPct val="90000"/>
              </a:lnSpc>
            </a:pPr>
            <a:endParaRPr lang="el-GR" sz="1400"/>
          </a:p>
        </p:txBody>
      </p:sp>
      <p:sp>
        <p:nvSpPr>
          <p:cNvPr id="19" name="Freeform: Shape 1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00816"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EB8CF20-A3CD-A1C3-E1EC-F3D897A21B1F}"/>
              </a:ext>
            </a:extLst>
          </p:cNvPr>
          <p:cNvSpPr>
            <a:spLocks noGrp="1"/>
          </p:cNvSpPr>
          <p:nvPr>
            <p:ph type="title"/>
          </p:nvPr>
        </p:nvSpPr>
        <p:spPr>
          <a:xfrm>
            <a:off x="6011983" y="1645920"/>
            <a:ext cx="2642159" cy="4470821"/>
          </a:xfrm>
        </p:spPr>
        <p:txBody>
          <a:bodyPr>
            <a:normAutofit/>
          </a:bodyPr>
          <a:lstStyle/>
          <a:p>
            <a:pPr>
              <a:lnSpc>
                <a:spcPct val="90000"/>
              </a:lnSpc>
            </a:pPr>
            <a:r>
              <a:rPr lang="el-GR" sz="2900" b="1">
                <a:solidFill>
                  <a:srgbClr val="FFFFFF"/>
                </a:solidFill>
                <a:latin typeface="Calibri"/>
                <a:cs typeface="Calibri"/>
              </a:rPr>
              <a:t>ΤΙ ΠΡΟΒΛΕΠΕΙ Η ΙΣΧΥΟΥΣΑ ΝΟΜΟΘΕΣΙΑ ΓΙΑ ΤΗΝ ΑΝΑΓΡΑΦΗ ΤΟΥ ΘΡΗΣΚΕΥΜΑΤΟΣ ΣΤΟΥΣ ΑΠΟΛΥΤΗΡΙΟΥΣ ΤΙΤΛΟΥΣ ΣΠΟΥΔΩΝ; </a:t>
            </a:r>
            <a:endParaRPr lang="el-GR" sz="2900">
              <a:solidFill>
                <a:srgbClr val="FFFFFF"/>
              </a:solidFill>
              <a:latin typeface="Calibri"/>
              <a:cs typeface="Calibri"/>
            </a:endParaRPr>
          </a:p>
          <a:p>
            <a:pPr>
              <a:lnSpc>
                <a:spcPct val="90000"/>
              </a:lnSpc>
            </a:pPr>
            <a:endParaRPr lang="el-GR" sz="2900" b="1">
              <a:solidFill>
                <a:srgbClr val="FFFFFF"/>
              </a:solidFill>
              <a:latin typeface="Calibri"/>
              <a:cs typeface="Calibri"/>
            </a:endParaRPr>
          </a:p>
          <a:p>
            <a:pPr>
              <a:lnSpc>
                <a:spcPct val="90000"/>
              </a:lnSpc>
            </a:pPr>
            <a:endParaRPr lang="el-GR" sz="2900">
              <a:solidFill>
                <a:srgbClr val="FFFFFF"/>
              </a:solidFill>
            </a:endParaRPr>
          </a:p>
          <a:p>
            <a:pPr>
              <a:lnSpc>
                <a:spcPct val="90000"/>
              </a:lnSpc>
            </a:pPr>
            <a:endParaRPr lang="el-GR" sz="2900">
              <a:solidFill>
                <a:srgbClr val="FFFFFF"/>
              </a:solidFill>
            </a:endParaRPr>
          </a:p>
        </p:txBody>
      </p:sp>
      <p:graphicFrame>
        <p:nvGraphicFramePr>
          <p:cNvPr id="5" name="Διάγραμμα 4">
            <a:extLst>
              <a:ext uri="{FF2B5EF4-FFF2-40B4-BE49-F238E27FC236}">
                <a16:creationId xmlns:a16="http://schemas.microsoft.com/office/drawing/2014/main" id="{B389A5E2-6BA5-CE48-CD0E-EB414AD61A54}"/>
              </a:ext>
            </a:extLst>
          </p:cNvPr>
          <p:cNvGraphicFramePr/>
          <p:nvPr>
            <p:extLst>
              <p:ext uri="{D42A27DB-BD31-4B8C-83A1-F6EECF244321}">
                <p14:modId xmlns:p14="http://schemas.microsoft.com/office/powerpoint/2010/main" val="1983478673"/>
              </p:ext>
            </p:extLst>
          </p:nvPr>
        </p:nvGraphicFramePr>
        <p:xfrm>
          <a:off x="472517" y="1559532"/>
          <a:ext cx="4926904" cy="4304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1129115"/>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60472353-8652-2FC0-2FE5-06A9D2A5873E}"/>
              </a:ext>
            </a:extLst>
          </p:cNvPr>
          <p:cNvSpPr>
            <a:spLocks noGrp="1"/>
          </p:cNvSpPr>
          <p:nvPr>
            <p:ph type="title"/>
          </p:nvPr>
        </p:nvSpPr>
        <p:spPr>
          <a:xfrm>
            <a:off x="489857" y="1645920"/>
            <a:ext cx="2642159" cy="4470821"/>
          </a:xfrm>
        </p:spPr>
        <p:txBody>
          <a:bodyPr>
            <a:normAutofit/>
          </a:bodyPr>
          <a:lstStyle/>
          <a:p>
            <a:pPr algn="r">
              <a:lnSpc>
                <a:spcPct val="90000"/>
              </a:lnSpc>
            </a:pPr>
            <a:r>
              <a:rPr lang="el-GR" sz="2900" b="1">
                <a:solidFill>
                  <a:schemeClr val="bg2"/>
                </a:solidFill>
                <a:latin typeface="Calibri"/>
                <a:cs typeface="Calibri"/>
              </a:rPr>
              <a:t>ΤΙ ΠΡΟΒΛΕΠΕΙ Η ΙΣΧΥΟΥΣΑ ΝΟΜΟΘΕΣΙΑ ΓΙΑ ΤΗΝ ΑΝΑΓΡΑΦΗ ΤΟΥ ΘΡΗΣΚΕΥΜΑΤΟΣ ΣΤΟΥΣ ΑΠΟΛΥΤΗΡΙΟΥΣ ΤΙΤΛΟΥΣ ΣΠΟΥΔΩΝ; </a:t>
            </a:r>
            <a:endParaRPr lang="el-GR" sz="2900">
              <a:solidFill>
                <a:schemeClr val="bg2"/>
              </a:solidFill>
              <a:latin typeface="Calibri"/>
              <a:cs typeface="Calibri"/>
            </a:endParaRPr>
          </a:p>
          <a:p>
            <a:pPr algn="r">
              <a:lnSpc>
                <a:spcPct val="90000"/>
              </a:lnSpc>
            </a:pPr>
            <a:endParaRPr lang="el-GR" sz="2900" b="1">
              <a:solidFill>
                <a:schemeClr val="bg2"/>
              </a:solidFill>
              <a:latin typeface="Calibri"/>
              <a:cs typeface="Calibri"/>
            </a:endParaRPr>
          </a:p>
          <a:p>
            <a:pPr algn="r">
              <a:lnSpc>
                <a:spcPct val="90000"/>
              </a:lnSpc>
            </a:pPr>
            <a:endParaRPr lang="el-GR" sz="2900">
              <a:solidFill>
                <a:schemeClr val="bg2"/>
              </a:solidFill>
            </a:endParaRPr>
          </a:p>
        </p:txBody>
      </p:sp>
      <p:sp>
        <p:nvSpPr>
          <p:cNvPr id="9" name="Θέση περιεχομένου 2">
            <a:extLst>
              <a:ext uri="{FF2B5EF4-FFF2-40B4-BE49-F238E27FC236}">
                <a16:creationId xmlns:a16="http://schemas.microsoft.com/office/drawing/2014/main" id="{1D5C373B-5763-B0D2-0E2A-9BA1B23BAB06}"/>
              </a:ext>
            </a:extLst>
          </p:cNvPr>
          <p:cNvSpPr>
            <a:spLocks noGrp="1"/>
          </p:cNvSpPr>
          <p:nvPr>
            <p:ph idx="1"/>
          </p:nvPr>
        </p:nvSpPr>
        <p:spPr>
          <a:xfrm>
            <a:off x="3903081" y="797656"/>
            <a:ext cx="4702076" cy="5319085"/>
          </a:xfrm>
        </p:spPr>
        <p:txBody>
          <a:bodyPr vert="horz" lIns="68580" tIns="34290" rIns="68580" bIns="34290" rtlCol="0" anchor="t">
            <a:normAutofit fontScale="70000" lnSpcReduction="20000"/>
          </a:bodyPr>
          <a:lstStyle/>
          <a:p>
            <a:pPr>
              <a:lnSpc>
                <a:spcPct val="90000"/>
              </a:lnSpc>
            </a:pPr>
            <a:r>
              <a:rPr lang="el-GR" sz="800" dirty="0"/>
              <a:t> </a:t>
            </a:r>
            <a:r>
              <a:rPr lang="el-GR" sz="1600" u="sng" dirty="0"/>
              <a:t>Άρθρο 8 ΕΣΔΑ - Προστασία των δεδομένων προσωπικού χαρακτήρα:   </a:t>
            </a:r>
            <a:r>
              <a:rPr lang="el-GR" sz="1600" dirty="0"/>
              <a:t>             </a:t>
            </a:r>
          </a:p>
          <a:p>
            <a:pPr marL="0" indent="0">
              <a:lnSpc>
                <a:spcPct val="90000"/>
              </a:lnSpc>
              <a:buNone/>
            </a:pPr>
            <a:r>
              <a:rPr lang="el-GR" sz="1600" dirty="0"/>
              <a:t> 1. Κάθε πρόσωπο έχει δικαίωμα στην προστασία των δεδομένων προσωπικού χαρακτήρα που το αφορούν.                                                                   </a:t>
            </a:r>
          </a:p>
          <a:p>
            <a:pPr marL="0" indent="0">
              <a:lnSpc>
                <a:spcPct val="90000"/>
              </a:lnSpc>
              <a:buNone/>
            </a:pPr>
            <a:r>
              <a:rPr lang="el-GR" sz="1600" dirty="0"/>
              <a:t>2. Η επεξεργασία αυτών των δεδομένων πρέπει να γίνεται νομίμως, για καθορισμένους σκοπούς και με βάση τη συγκατάθεση του ενδιαφερομένου ή για άλλους θεμιτούς λόγους που προβλέπονται από το νόμο. Κάθε πρόσωπο δικαιούται να έχει πρόσβαση στα </a:t>
            </a:r>
            <a:r>
              <a:rPr lang="el-GR" sz="1600" dirty="0" err="1"/>
              <a:t>συλλεγέντα</a:t>
            </a:r>
            <a:r>
              <a:rPr lang="el-GR" sz="1600" dirty="0"/>
              <a:t> δεδομένα που το αφορούν και να επιτυγχάνει τη διόρθωσή τους.                                                </a:t>
            </a:r>
          </a:p>
          <a:p>
            <a:pPr marL="0" indent="0">
              <a:lnSpc>
                <a:spcPct val="90000"/>
              </a:lnSpc>
              <a:buNone/>
            </a:pPr>
            <a:r>
              <a:rPr lang="el-GR" sz="1600" dirty="0"/>
              <a:t> 3. Ο σεβασμός των κανόνων αυτών υπόκειται στον έλεγχο ανεξάρτητης αρχής.</a:t>
            </a:r>
          </a:p>
          <a:p>
            <a:pPr>
              <a:lnSpc>
                <a:spcPct val="90000"/>
              </a:lnSpc>
            </a:pPr>
            <a:r>
              <a:rPr lang="el-GR" sz="1600" dirty="0">
                <a:latin typeface="Century Gothic"/>
              </a:rPr>
              <a:t>  </a:t>
            </a:r>
            <a:r>
              <a:rPr lang="el-GR" sz="1600" u="sng" dirty="0">
                <a:latin typeface="Century Gothic"/>
              </a:rPr>
              <a:t> Άρθρο</a:t>
            </a:r>
            <a:r>
              <a:rPr lang="el-GR" sz="1600" u="sng" dirty="0"/>
              <a:t> 9 ΕΣΔΑ - Ελευθερία σκέψης, συνείδησης και θρησκείας: </a:t>
            </a:r>
          </a:p>
          <a:p>
            <a:pPr marL="0" indent="0">
              <a:lnSpc>
                <a:spcPct val="90000"/>
              </a:lnSpc>
              <a:buNone/>
            </a:pPr>
            <a:r>
              <a:rPr lang="el-GR" sz="1600" dirty="0"/>
              <a:t>1. Παν </a:t>
            </a:r>
            <a:r>
              <a:rPr lang="el-GR" sz="1600" dirty="0" err="1"/>
              <a:t>πρόσωπον</a:t>
            </a:r>
            <a:r>
              <a:rPr lang="el-GR" sz="1600" dirty="0"/>
              <a:t> δικαιούται εις την </a:t>
            </a:r>
            <a:r>
              <a:rPr lang="el-GR" sz="1600" dirty="0" err="1"/>
              <a:t>ελευθερίαν</a:t>
            </a:r>
            <a:r>
              <a:rPr lang="el-GR" sz="1600" dirty="0"/>
              <a:t> σκέψεως, συνειδήσεως και θρησκείας, το δικαίωμα τούτο επάγεται την </a:t>
            </a:r>
            <a:r>
              <a:rPr lang="el-GR" sz="1600" dirty="0" err="1"/>
              <a:t>ελευθερίαν</a:t>
            </a:r>
            <a:r>
              <a:rPr lang="el-GR" sz="1600" dirty="0"/>
              <a:t> αλλαγής θρησκείας ή πεποιθήσεων, ως και την </a:t>
            </a:r>
            <a:r>
              <a:rPr lang="el-GR" sz="1600" dirty="0" err="1"/>
              <a:t>ελευθερίαν</a:t>
            </a:r>
            <a:r>
              <a:rPr lang="el-GR" sz="1600" dirty="0"/>
              <a:t> εκδηλώσεως της θρησκείας ή των πεποιθήσεων </a:t>
            </a:r>
            <a:r>
              <a:rPr lang="el-GR" sz="1600" dirty="0" err="1"/>
              <a:t>μεμονωμένως</a:t>
            </a:r>
            <a:r>
              <a:rPr lang="el-GR" sz="1600" dirty="0"/>
              <a:t>, ή συλλογικώς δημοσία ή κατ' ιδίαν, δια της λατρείας, της παιδείας, και της ασκήσεως των θρησκευτικών καθηκόντων και τελετουργιών.</a:t>
            </a:r>
          </a:p>
          <a:p>
            <a:pPr marL="0" indent="0">
              <a:lnSpc>
                <a:spcPct val="90000"/>
              </a:lnSpc>
              <a:buNone/>
            </a:pPr>
            <a:r>
              <a:rPr lang="el-GR" sz="1600" dirty="0"/>
              <a:t>2. Η ελευθερία εκδηλώσεως της θρησκείας ή των πεποιθήσεων δεν επιτρέπεται να </a:t>
            </a:r>
            <a:r>
              <a:rPr lang="el-GR" sz="1600" dirty="0" err="1"/>
              <a:t>αποτελέση</a:t>
            </a:r>
            <a:r>
              <a:rPr lang="el-GR" sz="1600" dirty="0"/>
              <a:t> </a:t>
            </a:r>
            <a:r>
              <a:rPr lang="el-GR" sz="1600" dirty="0" err="1"/>
              <a:t>αντικείμενον</a:t>
            </a:r>
            <a:r>
              <a:rPr lang="el-GR" sz="1600" dirty="0"/>
              <a:t> ετέρων περιορισμών πέραν των </a:t>
            </a:r>
            <a:r>
              <a:rPr lang="el-GR" sz="1600" dirty="0" err="1"/>
              <a:t>προβλεπομένων</a:t>
            </a:r>
            <a:r>
              <a:rPr lang="el-GR" sz="1600" dirty="0"/>
              <a:t> υπό του νόμου και αποτελούντων αναγκαία μέτρα, εν δημοκρατική κοινωνία δια την </a:t>
            </a:r>
            <a:r>
              <a:rPr lang="el-GR" sz="1600" dirty="0" err="1"/>
              <a:t>δημοσίαν</a:t>
            </a:r>
            <a:r>
              <a:rPr lang="el-GR" sz="1600" dirty="0"/>
              <a:t> ασφάλειαν, την </a:t>
            </a:r>
            <a:r>
              <a:rPr lang="el-GR" sz="1600" dirty="0" err="1"/>
              <a:t>προάσπισιν</a:t>
            </a:r>
            <a:r>
              <a:rPr lang="el-GR" sz="1600" dirty="0"/>
              <a:t> της δημοσίας τάξεως, υγείας και ηθικής, ή την </a:t>
            </a:r>
            <a:r>
              <a:rPr lang="el-GR" sz="1600" dirty="0" err="1"/>
              <a:t>προάσπισιν</a:t>
            </a:r>
            <a:r>
              <a:rPr lang="el-GR" sz="1600" dirty="0"/>
              <a:t> των δικαιωμάτων και ελευθεριών των άλλων.</a:t>
            </a:r>
          </a:p>
          <a:p>
            <a:pPr>
              <a:lnSpc>
                <a:spcPct val="90000"/>
              </a:lnSpc>
            </a:pPr>
            <a:r>
              <a:rPr lang="el-GR" sz="1600" u="sng" dirty="0">
                <a:latin typeface="Century Gothic"/>
              </a:rPr>
              <a:t>Άρθρο 14 ΕΣΔΑ- Απαγόρευση των διακρίσεων:</a:t>
            </a:r>
          </a:p>
          <a:p>
            <a:pPr>
              <a:lnSpc>
                <a:spcPct val="90000"/>
              </a:lnSpc>
              <a:buNone/>
            </a:pPr>
            <a:r>
              <a:rPr lang="el-GR" sz="1600" dirty="0"/>
              <a:t> Η </a:t>
            </a:r>
            <a:r>
              <a:rPr lang="el-GR" sz="1600" dirty="0" err="1"/>
              <a:t>χρήσις</a:t>
            </a:r>
            <a:r>
              <a:rPr lang="el-GR" sz="1600" dirty="0"/>
              <a:t> των αναγνωριζομένων εν τη </a:t>
            </a:r>
            <a:r>
              <a:rPr lang="el-GR" sz="1600" dirty="0" err="1"/>
              <a:t>παρούση</a:t>
            </a:r>
            <a:r>
              <a:rPr lang="el-GR" sz="1600" dirty="0"/>
              <a:t> </a:t>
            </a:r>
            <a:r>
              <a:rPr lang="el-GR" sz="1600" dirty="0" err="1"/>
              <a:t>Συμβάσει</a:t>
            </a:r>
            <a:r>
              <a:rPr lang="el-GR" sz="1600" dirty="0"/>
              <a:t> δικαιωμάτων και ελευθεριών δέον να </a:t>
            </a:r>
            <a:r>
              <a:rPr lang="el-GR" sz="1600" dirty="0" err="1"/>
              <a:t>εξασφαλισθή</a:t>
            </a:r>
            <a:r>
              <a:rPr lang="el-GR" sz="1600" dirty="0"/>
              <a:t> ασχέτως διακρίσεως φύλου, φυλής, χρώματος, γλώσσης, θρησκείας, πολιτικών ή άλλων πεποιθήσεων, εθνικής ή κοινωνικής προελεύσεως, συμμετοχής εις </a:t>
            </a:r>
            <a:r>
              <a:rPr lang="el-GR" sz="1600" dirty="0" err="1"/>
              <a:t>εθνικήν</a:t>
            </a:r>
            <a:r>
              <a:rPr lang="el-GR" sz="1600" dirty="0"/>
              <a:t> μειονότητα, περιουσίας, γεννήσεως ή άλλης καταστάσεως.</a:t>
            </a:r>
          </a:p>
          <a:p>
            <a:pPr marL="0" indent="0">
              <a:lnSpc>
                <a:spcPct val="90000"/>
              </a:lnSpc>
              <a:buNone/>
            </a:pPr>
            <a:endParaRPr lang="el-GR" sz="800" dirty="0"/>
          </a:p>
          <a:p>
            <a:pPr marL="0" indent="0">
              <a:lnSpc>
                <a:spcPct val="90000"/>
              </a:lnSpc>
              <a:buNone/>
            </a:pPr>
            <a:endParaRPr lang="el-GR" sz="800" dirty="0"/>
          </a:p>
          <a:p>
            <a:pPr marL="0" indent="0">
              <a:lnSpc>
                <a:spcPct val="90000"/>
              </a:lnSpc>
              <a:buNone/>
            </a:pPr>
            <a:endParaRPr lang="el-GR" sz="800" dirty="0"/>
          </a:p>
          <a:p>
            <a:pPr>
              <a:lnSpc>
                <a:spcPct val="90000"/>
              </a:lnSpc>
            </a:pPr>
            <a:endParaRPr lang="el-GR" sz="800" dirty="0"/>
          </a:p>
          <a:p>
            <a:pPr>
              <a:lnSpc>
                <a:spcPct val="90000"/>
              </a:lnSpc>
            </a:pPr>
            <a:endParaRPr lang="el-GR" sz="800" dirty="0"/>
          </a:p>
          <a:p>
            <a:pPr>
              <a:lnSpc>
                <a:spcPct val="90000"/>
              </a:lnSpc>
            </a:pPr>
            <a:endParaRPr lang="el-GR" sz="800" dirty="0"/>
          </a:p>
        </p:txBody>
      </p:sp>
    </p:spTree>
    <p:extLst>
      <p:ext uri="{BB962C8B-B14F-4D97-AF65-F5344CB8AC3E}">
        <p14:creationId xmlns:p14="http://schemas.microsoft.com/office/powerpoint/2010/main" val="1985844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22F957-056E-451E-666A-36F359E132EE}"/>
              </a:ext>
            </a:extLst>
          </p:cNvPr>
          <p:cNvSpPr>
            <a:spLocks noGrp="1"/>
          </p:cNvSpPr>
          <p:nvPr>
            <p:ph type="title"/>
          </p:nvPr>
        </p:nvSpPr>
        <p:spPr>
          <a:xfrm>
            <a:off x="484584" y="1196789"/>
            <a:ext cx="7053542" cy="651426"/>
          </a:xfrm>
        </p:spPr>
        <p:txBody>
          <a:bodyPr/>
          <a:lstStyle/>
          <a:p>
            <a:endParaRPr lang="el-GR" sz="1800" b="1">
              <a:solidFill>
                <a:srgbClr val="000000"/>
              </a:solidFill>
              <a:latin typeface="Calibri"/>
              <a:cs typeface="Calibri"/>
            </a:endParaRPr>
          </a:p>
          <a:p>
            <a:endParaRPr lang="el-GR" sz="1800" b="1">
              <a:solidFill>
                <a:srgbClr val="000000"/>
              </a:solidFill>
              <a:latin typeface="Calibri"/>
              <a:cs typeface="Calibri"/>
            </a:endParaRPr>
          </a:p>
        </p:txBody>
      </p:sp>
      <p:sp>
        <p:nvSpPr>
          <p:cNvPr id="3" name="Θέση περιεχομένου 2">
            <a:extLst>
              <a:ext uri="{FF2B5EF4-FFF2-40B4-BE49-F238E27FC236}">
                <a16:creationId xmlns:a16="http://schemas.microsoft.com/office/drawing/2014/main" id="{75B35DAE-511B-95DB-AAC4-FA07F8CDC848}"/>
              </a:ext>
            </a:extLst>
          </p:cNvPr>
          <p:cNvSpPr>
            <a:spLocks noGrp="1"/>
          </p:cNvSpPr>
          <p:nvPr>
            <p:ph idx="1"/>
          </p:nvPr>
        </p:nvSpPr>
        <p:spPr>
          <a:xfrm>
            <a:off x="669334" y="1864978"/>
            <a:ext cx="6868056" cy="2977675"/>
          </a:xfrm>
        </p:spPr>
        <p:txBody>
          <a:bodyPr vert="horz" lIns="68580" tIns="34290" rIns="68580" bIns="34290" rtlCol="0" anchor="t">
            <a:normAutofit/>
          </a:bodyPr>
          <a:lstStyle/>
          <a:p>
            <a:pPr marL="0" indent="0">
              <a:buNone/>
            </a:pPr>
            <a:r>
              <a:rPr lang="el-GR" sz="1200"/>
              <a:t> </a:t>
            </a:r>
            <a:endParaRPr lang="el-GR" sz="1200">
              <a:solidFill>
                <a:srgbClr val="000000"/>
              </a:solidFill>
            </a:endParaRPr>
          </a:p>
        </p:txBody>
      </p:sp>
      <p:graphicFrame>
        <p:nvGraphicFramePr>
          <p:cNvPr id="4" name="Διάγραμμα 3">
            <a:extLst>
              <a:ext uri="{FF2B5EF4-FFF2-40B4-BE49-F238E27FC236}">
                <a16:creationId xmlns:a16="http://schemas.microsoft.com/office/drawing/2014/main" id="{BECADBDA-F000-4899-7974-5265823F0A13}"/>
              </a:ext>
            </a:extLst>
          </p:cNvPr>
          <p:cNvGraphicFramePr/>
          <p:nvPr>
            <p:extLst>
              <p:ext uri="{D42A27DB-BD31-4B8C-83A1-F6EECF244321}">
                <p14:modId xmlns:p14="http://schemas.microsoft.com/office/powerpoint/2010/main" val="3956766626"/>
              </p:ext>
            </p:extLst>
          </p:nvPr>
        </p:nvGraphicFramePr>
        <p:xfrm>
          <a:off x="2156604" y="723111"/>
          <a:ext cx="5115207" cy="5411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2451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104000"/>
                <a:satMod val="128000"/>
                <a:lumMod val="104000"/>
              </a:schemeClr>
            </a:gs>
            <a:gs pos="100000">
              <a:schemeClr val="bg2">
                <a:shade val="76000"/>
                <a:hueMod val="89000"/>
                <a:satMod val="164000"/>
                <a:lumMod val="68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53EF2A-E126-4B21-AC3D-7BF4258F6D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9" name="Picture 8">
            <a:extLst>
              <a:ext uri="{FF2B5EF4-FFF2-40B4-BE49-F238E27FC236}">
                <a16:creationId xmlns:a16="http://schemas.microsoft.com/office/drawing/2014/main" id="{3BBC4FB4-19BD-4626-A293-D8411F0E28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1" name="Oval 10">
            <a:extLst>
              <a:ext uri="{FF2B5EF4-FFF2-40B4-BE49-F238E27FC236}">
                <a16:creationId xmlns:a16="http://schemas.microsoft.com/office/drawing/2014/main" id="{6BAB8189-D27D-423E-B154-5E4DFD3F5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3122E102-9E03-43D3-B783-795507F4D1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713"/>
          <a:stretch/>
        </p:blipFill>
        <p:spPr>
          <a:xfrm>
            <a:off x="6000147" y="0"/>
            <a:ext cx="1202541" cy="1143000"/>
          </a:xfrm>
          <a:prstGeom prst="rect">
            <a:avLst/>
          </a:prstGeom>
        </p:spPr>
      </p:pic>
      <p:pic>
        <p:nvPicPr>
          <p:cNvPr id="15" name="Picture 14">
            <a:extLst>
              <a:ext uri="{FF2B5EF4-FFF2-40B4-BE49-F238E27FC236}">
                <a16:creationId xmlns:a16="http://schemas.microsoft.com/office/drawing/2014/main" id="{6AF0C8C1-0967-4B1A-9850-8B4AF2F3F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4199"/>
          <a:stretch/>
        </p:blipFill>
        <p:spPr>
          <a:xfrm>
            <a:off x="6456759" y="6092866"/>
            <a:ext cx="745300" cy="765134"/>
          </a:xfrm>
          <a:prstGeom prst="rect">
            <a:avLst/>
          </a:prstGeom>
        </p:spPr>
      </p:pic>
      <p:sp>
        <p:nvSpPr>
          <p:cNvPr id="17" name="Rectangle 16">
            <a:extLst>
              <a:ext uri="{FF2B5EF4-FFF2-40B4-BE49-F238E27FC236}">
                <a16:creationId xmlns:a16="http://schemas.microsoft.com/office/drawing/2014/main" id="{7DD20243-46C6-46E5-A705-B67ADDC88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3" name="Freeform: Shape 22">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Τίτλος 1">
            <a:extLst>
              <a:ext uri="{FF2B5EF4-FFF2-40B4-BE49-F238E27FC236}">
                <a16:creationId xmlns:a16="http://schemas.microsoft.com/office/drawing/2014/main" id="{058A8F9B-1F01-4F17-5A7B-CB41C130B768}"/>
              </a:ext>
            </a:extLst>
          </p:cNvPr>
          <p:cNvSpPr>
            <a:spLocks noGrp="1"/>
          </p:cNvSpPr>
          <p:nvPr>
            <p:ph type="title"/>
          </p:nvPr>
        </p:nvSpPr>
        <p:spPr>
          <a:xfrm>
            <a:off x="343557" y="63672"/>
            <a:ext cx="5100092" cy="520774"/>
          </a:xfrm>
        </p:spPr>
        <p:txBody>
          <a:bodyPr vert="horz" lIns="91440" tIns="45720" rIns="91440" bIns="45720" rtlCol="0" anchor="b">
            <a:normAutofit fontScale="90000"/>
          </a:bodyPr>
          <a:lstStyle/>
          <a:p>
            <a:r>
              <a:rPr lang="en-US" sz="5000"/>
              <a:t>ΒΙΒΛΙΟΓΡΑΦΙΑ</a:t>
            </a:r>
          </a:p>
        </p:txBody>
      </p:sp>
      <p:sp>
        <p:nvSpPr>
          <p:cNvPr id="25" name="Rectangle 24">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9ADFD2FB-4F8C-5468-2722-7C0AF9E9FF49}"/>
              </a:ext>
            </a:extLst>
          </p:cNvPr>
          <p:cNvSpPr txBox="1"/>
          <p:nvPr/>
        </p:nvSpPr>
        <p:spPr>
          <a:xfrm>
            <a:off x="347016" y="908853"/>
            <a:ext cx="63784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endParaRPr lang="el-GR"/>
          </a:p>
        </p:txBody>
      </p:sp>
      <p:sp>
        <p:nvSpPr>
          <p:cNvPr id="4" name="TextBox 3">
            <a:extLst>
              <a:ext uri="{FF2B5EF4-FFF2-40B4-BE49-F238E27FC236}">
                <a16:creationId xmlns:a16="http://schemas.microsoft.com/office/drawing/2014/main" id="{51E5C9BC-2C2B-C9B2-D7EC-1584454CFFDD}"/>
              </a:ext>
            </a:extLst>
          </p:cNvPr>
          <p:cNvSpPr txBox="1"/>
          <p:nvPr/>
        </p:nvSpPr>
        <p:spPr>
          <a:xfrm>
            <a:off x="2321" y="569870"/>
            <a:ext cx="7279348" cy="777135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l-GR" sz="1700" b="0" i="0" dirty="0">
                <a:effectLst/>
                <a:latin typeface="Times New Roman"/>
                <a:cs typeface="Times New Roman"/>
              </a:rPr>
              <a:t>Left.gr. (2015). Συνταγματική η απαλλαγή από τα θρησκευτικά – Τι αναφέρει σχετική εγκύκλιος. </a:t>
            </a:r>
            <a:r>
              <a:rPr lang="el-GR" sz="1700" b="0" i="0" dirty="0" err="1">
                <a:effectLst/>
                <a:latin typeface="Times New Roman"/>
                <a:cs typeface="Times New Roman"/>
              </a:rPr>
              <a:t>Left</a:t>
            </a:r>
            <a:r>
              <a:rPr lang="el-GR" sz="1700" b="0" i="0" dirty="0">
                <a:effectLst/>
                <a:latin typeface="Times New Roman"/>
                <a:cs typeface="Times New Roman"/>
              </a:rPr>
              <a:t>. Ανακτήθηκε από </a:t>
            </a:r>
            <a:r>
              <a:rPr lang="el-GR" sz="1700" i="0" dirty="0">
                <a:solidFill>
                  <a:schemeClr val="accent1"/>
                </a:solidFill>
                <a:effectLst/>
                <a:latin typeface="Times New Roman"/>
                <a:cs typeface="Times New Roman"/>
                <a:hlinkClick r:id="rId6">
                  <a:extLst>
                    <a:ext uri="{A12FA001-AC4F-418D-AE19-62706E023703}">
                      <ahyp:hlinkClr xmlns:ahyp="http://schemas.microsoft.com/office/drawing/2018/hyperlinkcolor" val="tx"/>
                    </a:ext>
                  </a:extLst>
                </a:hlinkClick>
              </a:rPr>
              <a:t>https://left.</a:t>
            </a:r>
            <a:r>
              <a:rPr lang="el-GR" sz="1700" dirty="0">
                <a:solidFill>
                  <a:schemeClr val="accent1"/>
                </a:solidFill>
                <a:latin typeface="Times New Roman"/>
                <a:cs typeface="Times New Roman"/>
                <a:hlinkClick r:id="rId6">
                  <a:extLst>
                    <a:ext uri="{A12FA001-AC4F-418D-AE19-62706E023703}">
                      <ahyp:hlinkClr xmlns:ahyp="http://schemas.microsoft.com/office/drawing/2018/hyperlinkcolor" val="tx"/>
                    </a:ext>
                  </a:extLst>
                </a:hlinkClick>
              </a:rPr>
              <a:t>gr</a:t>
            </a:r>
            <a:endParaRPr lang="el-GR" sz="1700">
              <a:solidFill>
                <a:schemeClr val="accent1"/>
              </a:solidFill>
              <a:latin typeface="Times New Roman"/>
              <a:cs typeface="Times New Roman"/>
            </a:endParaRPr>
          </a:p>
          <a:p>
            <a:pPr marL="285750" indent="-285750">
              <a:buFont typeface="Arial" panose="020B0604020202020204" pitchFamily="34" charset="0"/>
              <a:buChar char="•"/>
            </a:pPr>
            <a:endParaRPr lang="el-GR" sz="1700" dirty="0">
              <a:solidFill>
                <a:schemeClr val="accent1">
                  <a:lumMod val="40000"/>
                  <a:lumOff val="60000"/>
                </a:schemeClr>
              </a:solidFill>
              <a:latin typeface="Times New Roman"/>
              <a:cs typeface="Times New Roman"/>
            </a:endParaRPr>
          </a:p>
          <a:p>
            <a:pPr marL="285750" indent="-285750">
              <a:buFont typeface="Arial" panose="020B0604020202020204" pitchFamily="34" charset="0"/>
              <a:buChar char="•"/>
            </a:pPr>
            <a:r>
              <a:rPr lang="el-GR" sz="1700" dirty="0">
                <a:latin typeface="Times New Roman"/>
                <a:cs typeface="Times New Roman"/>
              </a:rPr>
              <a:t>Neakriti</a:t>
            </a:r>
            <a:r>
              <a:rPr lang="el-GR" sz="1700" i="0" dirty="0">
                <a:effectLst/>
                <a:latin typeface="Times New Roman"/>
                <a:cs typeface="Times New Roman"/>
              </a:rPr>
              <a:t>.gr. (2015). Αναγνωστοπούλου: “Απλοποίηση απαλλαγής στα Θρησκευτικά”. </a:t>
            </a:r>
            <a:r>
              <a:rPr lang="el-GR" sz="1700" i="0" dirty="0" err="1">
                <a:effectLst/>
                <a:latin typeface="Times New Roman"/>
                <a:cs typeface="Times New Roman"/>
              </a:rPr>
              <a:t>Neakriti</a:t>
            </a:r>
            <a:r>
              <a:rPr lang="el-GR" sz="1700" i="0" dirty="0">
                <a:effectLst/>
                <a:latin typeface="Times New Roman"/>
                <a:cs typeface="Times New Roman"/>
              </a:rPr>
              <a:t>. Ανακτήθηκε από </a:t>
            </a:r>
            <a:r>
              <a:rPr lang="el-GR" sz="1700" i="0" dirty="0">
                <a:solidFill>
                  <a:schemeClr val="accent1"/>
                </a:solidFill>
                <a:effectLst/>
                <a:latin typeface="Times New Roman"/>
                <a:cs typeface="Times New Roman"/>
                <a:hlinkClick r:id="rId7">
                  <a:extLst>
                    <a:ext uri="{A12FA001-AC4F-418D-AE19-62706E023703}">
                      <ahyp:hlinkClr xmlns:ahyp="http://schemas.microsoft.com/office/drawing/2018/hyperlinkcolor" val="tx"/>
                    </a:ext>
                  </a:extLst>
                </a:hlinkClick>
              </a:rPr>
              <a:t>https://www.neakriti.gr</a:t>
            </a:r>
            <a:endParaRPr lang="el-GR" sz="1700" i="0">
              <a:solidFill>
                <a:schemeClr val="accent1"/>
              </a:solidFill>
              <a:effectLst/>
              <a:latin typeface="Times New Roman"/>
              <a:cs typeface="Times New Roman"/>
            </a:endParaRPr>
          </a:p>
          <a:p>
            <a:pPr marL="285750" indent="-285750">
              <a:buFont typeface="Arial" panose="020B0604020202020204" pitchFamily="34" charset="0"/>
              <a:buChar char="•"/>
            </a:pPr>
            <a:endParaRPr lang="el-GR" sz="1700" dirty="0">
              <a:solidFill>
                <a:schemeClr val="accent1">
                  <a:lumMod val="40000"/>
                  <a:lumOff val="60000"/>
                </a:schemeClr>
              </a:solidFill>
              <a:latin typeface="Times New Roman"/>
              <a:ea typeface="+mn-lt"/>
              <a:cs typeface="+mn-lt"/>
            </a:endParaRPr>
          </a:p>
          <a:p>
            <a:pPr marL="285750" indent="-285750">
              <a:buFont typeface="Arial" panose="020B0604020202020204" pitchFamily="34" charset="0"/>
              <a:buChar char="•"/>
            </a:pPr>
            <a:r>
              <a:rPr lang="el-GR" sz="1700" i="1" err="1">
                <a:latin typeface="Times New Roman"/>
                <a:ea typeface="+mn-lt"/>
                <a:cs typeface="+mn-lt"/>
              </a:rPr>
              <a:t>Philosophia</a:t>
            </a:r>
            <a:r>
              <a:rPr lang="el-GR" sz="1700" i="1" dirty="0">
                <a:latin typeface="Times New Roman"/>
                <a:ea typeface="+mn-lt"/>
                <a:cs typeface="+mn-lt"/>
              </a:rPr>
              <a:t> </a:t>
            </a:r>
            <a:r>
              <a:rPr lang="el-GR" sz="1700" i="1" err="1">
                <a:latin typeface="Times New Roman"/>
                <a:ea typeface="+mn-lt"/>
                <a:cs typeface="+mn-lt"/>
              </a:rPr>
              <a:t>Ancilla</a:t>
            </a:r>
            <a:r>
              <a:rPr lang="el-GR" sz="1700" i="1" dirty="0">
                <a:latin typeface="Times New Roman"/>
                <a:ea typeface="+mn-lt"/>
                <a:cs typeface="+mn-lt"/>
              </a:rPr>
              <a:t> 6 (2022): Το μάθημα των Θρησκευτικών στην Ελλάδα: ιδεολογία και νομική κατοχύρωση. Ανακτήθηκε από </a:t>
            </a:r>
            <a:r>
              <a:rPr lang="el-GR" sz="1700" i="1" u="sng" dirty="0">
                <a:solidFill>
                  <a:schemeClr val="accent1"/>
                </a:solidFill>
                <a:latin typeface="Times New Roman"/>
                <a:ea typeface="+mn-lt"/>
                <a:cs typeface="+mn-lt"/>
                <a:hlinkClick r:id="rId8">
                  <a:extLst>
                    <a:ext uri="{A12FA001-AC4F-418D-AE19-62706E023703}">
                      <ahyp:hlinkClr xmlns:ahyp="http://schemas.microsoft.com/office/drawing/2018/hyperlinkcolor" val="tx"/>
                    </a:ext>
                  </a:extLst>
                </a:hlinkClick>
              </a:rPr>
              <a:t>https://www.academia.edu/84563912/Philosophia_Ancilla_6_2022</a:t>
            </a:r>
            <a:endParaRPr lang="el-GR" sz="1700" i="1" u="sng">
              <a:solidFill>
                <a:schemeClr val="accent1"/>
              </a:solidFill>
              <a:latin typeface="Times New Roman"/>
              <a:cs typeface="Times New Roman"/>
            </a:endParaRPr>
          </a:p>
          <a:p>
            <a:pPr marL="285750" indent="-285750">
              <a:buFont typeface="Arial" panose="020B0604020202020204" pitchFamily="34" charset="0"/>
              <a:buChar char="•"/>
            </a:pPr>
            <a:endParaRPr lang="el-GR" sz="1700" i="1" u="sng" dirty="0">
              <a:solidFill>
                <a:schemeClr val="accent1">
                  <a:lumMod val="40000"/>
                  <a:lumOff val="60000"/>
                </a:schemeClr>
              </a:solidFill>
              <a:latin typeface="Times New Roman"/>
              <a:cs typeface="Times New Roman"/>
            </a:endParaRPr>
          </a:p>
          <a:p>
            <a:pPr marL="285750" indent="-285750">
              <a:buFont typeface="Arial" panose="020B0604020202020204" pitchFamily="34" charset="0"/>
              <a:buChar char="•"/>
            </a:pPr>
            <a:r>
              <a:rPr lang="el-GR" sz="1700" i="0" dirty="0">
                <a:effectLst/>
                <a:latin typeface="Times New Roman"/>
                <a:cs typeface="Times New Roman"/>
              </a:rPr>
              <a:t>Αρχή Προστασίας Δεδομένων Προσωπικού Χαρακτήρα. (2020). </a:t>
            </a:r>
            <a:r>
              <a:rPr lang="el-GR" sz="1700" i="1" dirty="0">
                <a:effectLst/>
                <a:latin typeface="Times New Roman"/>
                <a:cs typeface="Times New Roman"/>
              </a:rPr>
              <a:t>Απόφαση 32/2020: Περί απαλλαγής από το μάθημα των Θρησκευτικών</a:t>
            </a:r>
            <a:r>
              <a:rPr lang="el-GR" sz="1700" i="0" dirty="0">
                <a:effectLst/>
                <a:latin typeface="Times New Roman"/>
                <a:cs typeface="Times New Roman"/>
              </a:rPr>
              <a:t>. Αθήνα, Ελλάδα.</a:t>
            </a:r>
          </a:p>
          <a:p>
            <a:pPr marL="285750" indent="-285750">
              <a:buFont typeface="Arial" panose="020B0604020202020204" pitchFamily="34" charset="0"/>
              <a:buChar char="•"/>
            </a:pPr>
            <a:endParaRPr lang="el-GR" sz="1700" dirty="0">
              <a:latin typeface="Times New Roman"/>
              <a:ea typeface="+mn-lt"/>
              <a:cs typeface="+mn-lt"/>
            </a:endParaRPr>
          </a:p>
          <a:p>
            <a:pPr marL="285750" indent="-285750">
              <a:buFont typeface="Arial" panose="020B0604020202020204" pitchFamily="34" charset="0"/>
              <a:buChar char="•"/>
            </a:pPr>
            <a:r>
              <a:rPr lang="el-GR" sz="1700" err="1">
                <a:latin typeface="Times New Roman"/>
                <a:ea typeface="+mn-lt"/>
                <a:cs typeface="+mn-lt"/>
              </a:rPr>
              <a:t>Γιαγκάζογλου</a:t>
            </a:r>
            <a:r>
              <a:rPr lang="el-GR" sz="1700" dirty="0">
                <a:latin typeface="Times New Roman"/>
                <a:ea typeface="+mn-lt"/>
                <a:cs typeface="+mn-lt"/>
              </a:rPr>
              <a:t>, Σ. (2018). </a:t>
            </a:r>
            <a:r>
              <a:rPr lang="el-GR" sz="1700" i="1" dirty="0">
                <a:latin typeface="Times New Roman"/>
                <a:ea typeface="+mn-lt"/>
                <a:cs typeface="+mn-lt"/>
              </a:rPr>
              <a:t>Πλουραλισμός ή ομολογιακή νοοτροπία στο μάθημα των Θρησκευτικών: Η εφαρμογή των νέων Προγραμμάτων Σπουδών στα Θρησκευτικά και οι επικρίσεις εναντίον τους.</a:t>
            </a:r>
            <a:r>
              <a:rPr lang="el-GR" sz="1700" dirty="0">
                <a:latin typeface="Times New Roman"/>
                <a:ea typeface="+mn-lt"/>
                <a:cs typeface="+mn-lt"/>
              </a:rPr>
              <a:t> Θρησκευτική Εκπαίδευση. Ανακτήθηκε από:</a:t>
            </a:r>
            <a:r>
              <a:rPr lang="el-GR" sz="1700" dirty="0">
                <a:solidFill>
                  <a:srgbClr val="000000"/>
                </a:solidFill>
                <a:latin typeface="Times New Roman"/>
                <a:ea typeface="+mn-lt"/>
                <a:cs typeface="+mn-lt"/>
              </a:rPr>
              <a:t> </a:t>
            </a:r>
            <a:r>
              <a:rPr lang="el-GR" sz="1700" u="sng" dirty="0">
                <a:solidFill>
                  <a:srgbClr val="FFC000"/>
                </a:solidFill>
                <a:latin typeface="Times New Roman"/>
                <a:ea typeface="+mn-lt"/>
                <a:cs typeface="+mn-lt"/>
                <a:hlinkClick r:id="rId9"/>
              </a:rPr>
              <a:t>https://ejournals.lib.auth.gr/religionteaching/article/view/6225/5977</a:t>
            </a:r>
            <a:endParaRPr lang="el-GR" sz="1700" u="sng">
              <a:solidFill>
                <a:srgbClr val="FFC000"/>
              </a:solidFill>
              <a:latin typeface="Times New Roman"/>
              <a:cs typeface="Times New Roman"/>
            </a:endParaRPr>
          </a:p>
          <a:p>
            <a:pPr marL="285750" indent="-285750">
              <a:buFont typeface="Arial" panose="020B0604020202020204" pitchFamily="34" charset="0"/>
              <a:buChar char="•"/>
            </a:pPr>
            <a:endParaRPr lang="el-GR" sz="1700" u="sng" dirty="0">
              <a:solidFill>
                <a:srgbClr val="FFC000"/>
              </a:solidFill>
              <a:latin typeface="Times New Roman"/>
              <a:ea typeface="+mn-lt"/>
              <a:cs typeface="+mn-lt"/>
            </a:endParaRPr>
          </a:p>
          <a:p>
            <a:pPr marL="285750" indent="-285750">
              <a:buFont typeface="Arial" panose="020B0604020202020204" pitchFamily="34" charset="0"/>
              <a:buChar char="•"/>
            </a:pPr>
            <a:r>
              <a:rPr lang="el-GR" sz="1700" i="1" dirty="0">
                <a:latin typeface="Times New Roman"/>
                <a:ea typeface="+mn-lt"/>
                <a:cs typeface="+mn-lt"/>
              </a:rPr>
              <a:t>Ένωση </a:t>
            </a:r>
            <a:r>
              <a:rPr lang="el-GR" sz="1700" i="1" err="1">
                <a:latin typeface="Times New Roman"/>
                <a:ea typeface="+mn-lt"/>
                <a:cs typeface="+mn-lt"/>
              </a:rPr>
              <a:t>Αθέων</a:t>
            </a:r>
            <a:r>
              <a:rPr lang="el-GR" sz="1700" i="1" dirty="0">
                <a:latin typeface="Times New Roman"/>
                <a:ea typeface="+mn-lt"/>
                <a:cs typeface="+mn-lt"/>
              </a:rPr>
              <a:t>. Θέσεις των πολιτικών κομμάτων στην Πρόταση διαχωρισμού κράτους-εκκλησίας. (2023). Ανακτήθηκε από </a:t>
            </a:r>
            <a:r>
              <a:rPr lang="el-GR" sz="1700" i="1" u="sng" dirty="0">
                <a:solidFill>
                  <a:schemeClr val="accent1"/>
                </a:solidFill>
                <a:latin typeface="Times New Roman"/>
                <a:ea typeface="+mn-lt"/>
                <a:cs typeface="+mn-lt"/>
              </a:rPr>
              <a:t>https://union.atheia.gr/theseis_kommatwn2023/</a:t>
            </a:r>
            <a:endParaRPr lang="el-GR" sz="1700" b="1" i="1" u="sng">
              <a:solidFill>
                <a:schemeClr val="accent1"/>
              </a:solidFill>
              <a:latin typeface="Times New Roman"/>
              <a:cs typeface="Times New Roman"/>
            </a:endParaRPr>
          </a:p>
          <a:p>
            <a:pPr marL="285750" indent="-285750">
              <a:buFont typeface="Arial" panose="020B0604020202020204" pitchFamily="34" charset="0"/>
              <a:buChar char="•"/>
            </a:pPr>
            <a:endParaRPr lang="el-GR" dirty="0">
              <a:latin typeface=".AppleSystemUIFont"/>
            </a:endParaRPr>
          </a:p>
          <a:p>
            <a:pPr marL="285750" indent="-285750">
              <a:buFont typeface="Arial" panose="020B0604020202020204" pitchFamily="34" charset="0"/>
              <a:buChar char="•"/>
            </a:pPr>
            <a:endParaRPr lang="el-GR" dirty="0">
              <a:latin typeface=".AppleSystemUIFont"/>
            </a:endParaRPr>
          </a:p>
          <a:p>
            <a:endParaRPr lang="el-GR" dirty="0">
              <a:effectLst/>
              <a:latin typeface=".AppleSystemUIFont"/>
            </a:endParaRPr>
          </a:p>
          <a:p>
            <a:br>
              <a:rPr lang="el-GR" dirty="0">
                <a:effectLst/>
                <a:latin typeface=".AppleSystemUIFont"/>
              </a:rPr>
            </a:br>
            <a:endParaRPr lang="el-GR" dirty="0">
              <a:effectLst/>
              <a:latin typeface=".AppleSystemUIFont"/>
            </a:endParaRPr>
          </a:p>
          <a:p>
            <a:pPr algn="l"/>
            <a:endParaRPr lang="el-GR" dirty="0"/>
          </a:p>
        </p:txBody>
      </p:sp>
    </p:spTree>
    <p:extLst>
      <p:ext uri="{BB962C8B-B14F-4D97-AF65-F5344CB8AC3E}">
        <p14:creationId xmlns:p14="http://schemas.microsoft.com/office/powerpoint/2010/main" val="3622723058"/>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104000"/>
                <a:satMod val="128000"/>
                <a:lumMod val="104000"/>
              </a:schemeClr>
            </a:gs>
            <a:gs pos="100000">
              <a:schemeClr val="bg2">
                <a:shade val="76000"/>
                <a:hueMod val="89000"/>
                <a:satMod val="164000"/>
                <a:lumMod val="68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53EF2A-E126-4B21-AC3D-7BF4258F6D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9" name="Picture 8">
            <a:extLst>
              <a:ext uri="{FF2B5EF4-FFF2-40B4-BE49-F238E27FC236}">
                <a16:creationId xmlns:a16="http://schemas.microsoft.com/office/drawing/2014/main" id="{3BBC4FB4-19BD-4626-A293-D8411F0E28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1" name="Oval 10">
            <a:extLst>
              <a:ext uri="{FF2B5EF4-FFF2-40B4-BE49-F238E27FC236}">
                <a16:creationId xmlns:a16="http://schemas.microsoft.com/office/drawing/2014/main" id="{6BAB8189-D27D-423E-B154-5E4DFD3F5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3122E102-9E03-43D3-B783-795507F4D1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713"/>
          <a:stretch/>
        </p:blipFill>
        <p:spPr>
          <a:xfrm>
            <a:off x="6000147" y="0"/>
            <a:ext cx="1202541" cy="1143000"/>
          </a:xfrm>
          <a:prstGeom prst="rect">
            <a:avLst/>
          </a:prstGeom>
        </p:spPr>
      </p:pic>
      <p:pic>
        <p:nvPicPr>
          <p:cNvPr id="15" name="Picture 14">
            <a:extLst>
              <a:ext uri="{FF2B5EF4-FFF2-40B4-BE49-F238E27FC236}">
                <a16:creationId xmlns:a16="http://schemas.microsoft.com/office/drawing/2014/main" id="{6AF0C8C1-0967-4B1A-9850-8B4AF2F3F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4199"/>
          <a:stretch/>
        </p:blipFill>
        <p:spPr>
          <a:xfrm>
            <a:off x="6456759" y="6092866"/>
            <a:ext cx="745300" cy="765134"/>
          </a:xfrm>
          <a:prstGeom prst="rect">
            <a:avLst/>
          </a:prstGeom>
        </p:spPr>
      </p:pic>
      <p:sp>
        <p:nvSpPr>
          <p:cNvPr id="17" name="Rectangle 16">
            <a:extLst>
              <a:ext uri="{FF2B5EF4-FFF2-40B4-BE49-F238E27FC236}">
                <a16:creationId xmlns:a16="http://schemas.microsoft.com/office/drawing/2014/main" id="{7DD20243-46C6-46E5-A705-B67ADDC88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3" name="Freeform: Shape 22">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5" name="Rectangle 24">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51E5C9BC-2C2B-C9B2-D7EC-1584454CFFDD}"/>
              </a:ext>
            </a:extLst>
          </p:cNvPr>
          <p:cNvSpPr txBox="1"/>
          <p:nvPr/>
        </p:nvSpPr>
        <p:spPr>
          <a:xfrm>
            <a:off x="22551" y="175385"/>
            <a:ext cx="7218658" cy="8602355"/>
          </a:xfrm>
          <a:prstGeom prst="rect">
            <a:avLst/>
          </a:prstGeom>
          <a:noFill/>
        </p:spPr>
        <p:txBody>
          <a:bodyPr wrap="square" lIns="91440" tIns="45720" rIns="91440" bIns="45720" rtlCol="0" anchor="t">
            <a:spAutoFit/>
          </a:bodyPr>
          <a:lstStyle/>
          <a:p>
            <a:pPr marL="285750" indent="-285750">
              <a:buFont typeface="Arial,Sans-Serif" panose="020B0604020202020204" pitchFamily="34" charset="0"/>
              <a:buChar char="•"/>
            </a:pPr>
            <a:endParaRPr lang="el-GR" sz="1700" b="1" dirty="0">
              <a:solidFill>
                <a:schemeClr val="accent1">
                  <a:lumMod val="40000"/>
                  <a:lumOff val="60000"/>
                </a:schemeClr>
              </a:solidFill>
              <a:latin typeface="Times New Roman"/>
              <a:cs typeface="Times New Roman"/>
            </a:endParaRPr>
          </a:p>
          <a:p>
            <a:pPr marL="285750" indent="-285750">
              <a:buFont typeface="Arial" panose="020B0604020202020204" pitchFamily="34" charset="0"/>
              <a:buChar char="•"/>
            </a:pPr>
            <a:r>
              <a:rPr lang="el-GR" sz="1700" b="0" i="0" dirty="0">
                <a:effectLst/>
                <a:latin typeface="Times New Roman"/>
                <a:cs typeface="Times New Roman"/>
              </a:rPr>
              <a:t>Ευρωπαϊκή Σύμβαση Δικαιωμάτων του Ανθρώπου (ΕΣΔΑ) 1950.</a:t>
            </a:r>
          </a:p>
          <a:p>
            <a:pPr marL="285750" indent="-285750">
              <a:buFont typeface="Arial" panose="020B0604020202020204" pitchFamily="34" charset="0"/>
              <a:buChar char="•"/>
            </a:pPr>
            <a:endParaRPr lang="el-GR" sz="1700" dirty="0">
              <a:latin typeface="Times New Roman"/>
              <a:cs typeface="Times New Roman"/>
            </a:endParaRPr>
          </a:p>
          <a:p>
            <a:pPr marL="285750" indent="-285750">
              <a:buFont typeface="Arial" panose="020B0604020202020204" pitchFamily="34" charset="0"/>
              <a:buChar char="•"/>
            </a:pPr>
            <a:r>
              <a:rPr lang="el-GR" sz="1700" dirty="0">
                <a:latin typeface="Times New Roman"/>
                <a:cs typeface="Times New Roman"/>
              </a:rPr>
              <a:t>Εφημερίδα της Κυβερνήσεως, 2019. </a:t>
            </a:r>
            <a:r>
              <a:rPr lang="el-GR" sz="1700" i="1" dirty="0">
                <a:latin typeface="Times New Roman"/>
                <a:cs typeface="Times New Roman"/>
              </a:rPr>
              <a:t>ΣΥΝΤΑΓΜΑ ΤΗΣ ΕΛΛΑΔΑΣ.</a:t>
            </a:r>
            <a:endParaRPr lang="el-GR" sz="1700" b="0" i="1" dirty="0">
              <a:effectLst/>
              <a:latin typeface="Times New Roman"/>
              <a:cs typeface="Times New Roman"/>
            </a:endParaRPr>
          </a:p>
          <a:p>
            <a:pPr marL="285750" indent="-285750">
              <a:buFont typeface="Arial" panose="020B0604020202020204" pitchFamily="34" charset="0"/>
              <a:buChar char="•"/>
            </a:pPr>
            <a:endParaRPr lang="el-GR" sz="1700" i="1" dirty="0">
              <a:latin typeface="Times New Roman"/>
              <a:cs typeface="Times New Roman"/>
            </a:endParaRPr>
          </a:p>
          <a:p>
            <a:pPr marL="285750" indent="-285750">
              <a:buFont typeface="Arial" panose="020B0604020202020204" pitchFamily="34" charset="0"/>
              <a:buChar char="•"/>
            </a:pPr>
            <a:r>
              <a:rPr lang="el-GR" sz="1700" b="0" i="0" dirty="0">
                <a:effectLst/>
                <a:latin typeface="Times New Roman"/>
                <a:cs typeface="Times New Roman"/>
              </a:rPr>
              <a:t>Εφημερίδα της Κυβερνήσεως</a:t>
            </a:r>
            <a:r>
              <a:rPr lang="el-GR" sz="1700" dirty="0">
                <a:latin typeface="Times New Roman"/>
                <a:cs typeface="Times New Roman"/>
              </a:rPr>
              <a:t>, </a:t>
            </a:r>
            <a:r>
              <a:rPr lang="el-GR" sz="1700" b="0" i="0" dirty="0">
                <a:effectLst/>
                <a:latin typeface="Times New Roman"/>
                <a:cs typeface="Times New Roman"/>
              </a:rPr>
              <a:t>2021. </a:t>
            </a:r>
            <a:r>
              <a:rPr lang="el-GR" sz="1700" b="0" i="1" dirty="0">
                <a:effectLst/>
                <a:latin typeface="Times New Roman"/>
                <a:cs typeface="Times New Roman"/>
              </a:rPr>
              <a:t>Απαλλαγή μαθητών Πρωτοβάθμιας Εκπαίδευσης από την ενεργό συμμετοχή σε μαθήματα (Αριθ. 98268/Δ1, Τεύχος Δεύτερο, </a:t>
            </a:r>
            <a:r>
              <a:rPr lang="el-GR" sz="1700" b="0" i="1" err="1">
                <a:effectLst/>
                <a:latin typeface="Times New Roman"/>
                <a:cs typeface="Times New Roman"/>
              </a:rPr>
              <a:t>Αρ</a:t>
            </a:r>
            <a:r>
              <a:rPr lang="el-GR" sz="1700" b="0" i="1" dirty="0">
                <a:effectLst/>
                <a:latin typeface="Times New Roman"/>
                <a:cs typeface="Times New Roman"/>
              </a:rPr>
              <a:t>. Φύλλου 3675)</a:t>
            </a:r>
            <a:r>
              <a:rPr lang="el-GR" sz="1700" b="0" i="0" dirty="0">
                <a:effectLst/>
                <a:latin typeface="Times New Roman"/>
                <a:cs typeface="Times New Roman"/>
              </a:rPr>
              <a:t>. Αθήνα, Ελλάδα.</a:t>
            </a:r>
          </a:p>
          <a:p>
            <a:pPr marL="285750" indent="-285750">
              <a:buFont typeface="Arial" panose="020B0604020202020204" pitchFamily="34" charset="0"/>
              <a:buChar char="•"/>
            </a:pPr>
            <a:endParaRPr lang="el-GR" sz="1700" dirty="0">
              <a:latin typeface="Times New Roman"/>
              <a:cs typeface="Times New Roman"/>
            </a:endParaRPr>
          </a:p>
          <a:p>
            <a:pPr marL="285750" indent="-285750">
              <a:buFont typeface="Arial" panose="020B0604020202020204" pitchFamily="34" charset="0"/>
              <a:buChar char="•"/>
            </a:pPr>
            <a:r>
              <a:rPr lang="el-GR" sz="1700" dirty="0">
                <a:latin typeface="Times New Roman"/>
                <a:cs typeface="Times New Roman"/>
              </a:rPr>
              <a:t>Εφημερίδα της Κυβερνήσεως, 2021. </a:t>
            </a:r>
            <a:r>
              <a:rPr lang="el-GR" sz="1700" i="1" dirty="0">
                <a:latin typeface="Times New Roman"/>
                <a:cs typeface="Times New Roman"/>
              </a:rPr>
              <a:t>Πρόγραμμα Σπουδών του μαθήματος των Θρησκευτικών Γενικού και Επαγγελματικού Λυκείου.</a:t>
            </a:r>
            <a:endParaRPr lang="el-GR" sz="1700" b="0" i="1" dirty="0">
              <a:effectLst/>
              <a:latin typeface="Times New Roman"/>
              <a:cs typeface="Times New Roman"/>
            </a:endParaRPr>
          </a:p>
          <a:p>
            <a:pPr marL="285750" indent="-285750">
              <a:buFont typeface="Arial" panose="020B0604020202020204" pitchFamily="34" charset="0"/>
              <a:buChar char="•"/>
            </a:pPr>
            <a:endParaRPr lang="el-GR" sz="1700" i="1" dirty="0">
              <a:latin typeface="Times New Roman"/>
              <a:cs typeface="Times New Roman"/>
            </a:endParaRPr>
          </a:p>
          <a:p>
            <a:pPr marL="285750" indent="-285750">
              <a:buFont typeface="Arial" panose="020B0604020202020204" pitchFamily="34" charset="0"/>
              <a:buChar char="•"/>
            </a:pPr>
            <a:r>
              <a:rPr lang="el-GR" sz="1700" dirty="0">
                <a:latin typeface="Times New Roman"/>
                <a:cs typeface="Times New Roman"/>
              </a:rPr>
              <a:t>Εφημερίδα της Κυβερνήσεως, 2021). </a:t>
            </a:r>
            <a:r>
              <a:rPr lang="el-GR" sz="1700" i="1" dirty="0">
                <a:latin typeface="Times New Roman"/>
                <a:cs typeface="Times New Roman"/>
              </a:rPr>
              <a:t>Πρόγραμμα Σπουδών του μαθήματος των Θρησκευτικών στο Δημοτικό και στο Γυμνάσιο.</a:t>
            </a:r>
          </a:p>
          <a:p>
            <a:endParaRPr lang="el-GR" sz="1700" i="1" dirty="0">
              <a:latin typeface="Times New Roman"/>
              <a:cs typeface="Arial"/>
            </a:endParaRPr>
          </a:p>
          <a:p>
            <a:pPr marL="285750" indent="-285750">
              <a:buFont typeface="Arial" panose="020B0604020202020204" pitchFamily="34" charset="0"/>
              <a:buChar char="•"/>
            </a:pPr>
            <a:r>
              <a:rPr lang="el-GR" sz="1700" err="1">
                <a:latin typeface="Times New Roman"/>
                <a:cs typeface="Arial"/>
              </a:rPr>
              <a:t>Ζαμπέτα</a:t>
            </a:r>
            <a:r>
              <a:rPr lang="el-GR" sz="1700" dirty="0">
                <a:latin typeface="Times New Roman"/>
                <a:cs typeface="Arial"/>
              </a:rPr>
              <a:t>, Ε. (2018). Θρησκεία, δημοκρατία και εκπαίδευση. Κοινωνική Συνοχή και Ανάπτυξη, 13(1), 19-31.</a:t>
            </a:r>
            <a:endParaRPr lang="en-US" sz="1700">
              <a:latin typeface="Times New Roman"/>
              <a:cs typeface="Arial"/>
            </a:endParaRPr>
          </a:p>
          <a:p>
            <a:pPr marL="285750" indent="-285750">
              <a:buFont typeface="Arial" panose="020B0604020202020204" pitchFamily="34" charset="0"/>
              <a:buChar char="•"/>
            </a:pPr>
            <a:endParaRPr lang="el-GR" sz="1700" dirty="0">
              <a:latin typeface="Times New Roman"/>
              <a:cs typeface="Arial"/>
            </a:endParaRPr>
          </a:p>
          <a:p>
            <a:pPr marL="285750" indent="-285750">
              <a:buFont typeface="Arial" panose="020B0604020202020204" pitchFamily="34" charset="0"/>
              <a:buChar char="•"/>
            </a:pPr>
            <a:r>
              <a:rPr lang="el-GR" sz="1700" err="1">
                <a:latin typeface="Times New Roman"/>
                <a:cs typeface="Arial"/>
              </a:rPr>
              <a:t>Ζαμπέτα</a:t>
            </a:r>
            <a:r>
              <a:rPr lang="el-GR" sz="1700" dirty="0">
                <a:latin typeface="Times New Roman"/>
                <a:cs typeface="Arial"/>
              </a:rPr>
              <a:t>, Ε. (2018). Ο χαρακτήρας του Μαθήματος των Θρησκευτικών.</a:t>
            </a:r>
            <a:endParaRPr lang="en-US" sz="1700">
              <a:latin typeface="Times New Roman"/>
              <a:cs typeface="Arial"/>
            </a:endParaRPr>
          </a:p>
          <a:p>
            <a:pPr marL="285750" indent="-285750">
              <a:buFont typeface="Arial" panose="020B0604020202020204" pitchFamily="34" charset="0"/>
              <a:buChar char="•"/>
            </a:pPr>
            <a:endParaRPr lang="el-GR" sz="1700" dirty="0">
              <a:latin typeface="Times New Roman"/>
              <a:cs typeface="Arial"/>
            </a:endParaRPr>
          </a:p>
          <a:p>
            <a:pPr marL="285750" indent="-285750">
              <a:buFont typeface="Arial,Sans-Serif" panose="020B0604020202020204" pitchFamily="34" charset="0"/>
              <a:buChar char="•"/>
            </a:pPr>
            <a:r>
              <a:rPr lang="el-GR" sz="1400" i="1" dirty="0">
                <a:latin typeface="Times New Roman"/>
                <a:cs typeface="Times New Roman"/>
              </a:rPr>
              <a:t>Σαπουνάς, Α. Σ. (2021). Η θρησκευτική αγωγή στο σύγχρονο ελληνικό σχολείο: Συζήτηση για τον ομολογιακό ή τον θρησκειολογικό χαρακτήρα του μαθήματος των Θρησκευτικών στην ελληνική Πρωτοβάθμια Εκπαίδευση. Θρησκευτική Εκπαίδευση, Ανακτήθηκε από: </a:t>
            </a:r>
            <a:r>
              <a:rPr lang="el-GR" sz="1400" i="1" dirty="0">
                <a:solidFill>
                  <a:srgbClr val="FFC000"/>
                </a:solidFill>
                <a:latin typeface="Times New Roman"/>
                <a:cs typeface="Times New Roman"/>
                <a:hlinkClick r:id="rId6">
                  <a:extLst>
                    <a:ext uri="{A12FA001-AC4F-418D-AE19-62706E023703}">
                      <ahyp:hlinkClr xmlns:ahyp="http://schemas.microsoft.com/office/drawing/2018/hyperlinkcolor" val="tx"/>
                    </a:ext>
                  </a:extLst>
                </a:hlinkClick>
              </a:rPr>
              <a:t>https://</a:t>
            </a:r>
            <a:r>
              <a:rPr lang="el-GR" sz="1400" dirty="0">
                <a:solidFill>
                  <a:srgbClr val="FFC000"/>
                </a:solidFill>
                <a:latin typeface="Times New Roman"/>
                <a:cs typeface="Times New Roman"/>
                <a:hlinkClick r:id="rId6">
                  <a:extLst>
                    <a:ext uri="{A12FA001-AC4F-418D-AE19-62706E023703}">
                      <ahyp:hlinkClr xmlns:ahyp="http://schemas.microsoft.com/office/drawing/2018/hyperlinkcolor" val="tx"/>
                    </a:ext>
                  </a:extLst>
                </a:hlinkClick>
              </a:rPr>
              <a:t>ejournals.lib.auth.gr/religionteaching/article/view/8029/7906</a:t>
            </a:r>
            <a:endParaRPr lang="el-GR" sz="1400">
              <a:latin typeface="Times New Roman"/>
              <a:cs typeface="Times New Roman"/>
            </a:endParaRPr>
          </a:p>
          <a:p>
            <a:pPr marL="285750" indent="-285750">
              <a:buFont typeface="Arial" panose="020B0604020202020204" pitchFamily="34" charset="0"/>
              <a:buChar char="•"/>
            </a:pPr>
            <a:endParaRPr lang="el-GR" sz="1400" dirty="0">
              <a:latin typeface="Times New Roman"/>
              <a:cs typeface="Times New Roman"/>
            </a:endParaRPr>
          </a:p>
          <a:p>
            <a:pPr marL="285750" indent="-285750">
              <a:buFont typeface="Arial,Sans-Serif" panose="020B0604020202020204" pitchFamily="34" charset="0"/>
              <a:buChar char="•"/>
            </a:pPr>
            <a:endParaRPr lang="el-GR" sz="1700" b="1" dirty="0">
              <a:solidFill>
                <a:srgbClr val="FCDB9B"/>
              </a:solidFill>
              <a:latin typeface="Times New Roman"/>
              <a:cs typeface="Times New Roman"/>
            </a:endParaRPr>
          </a:p>
          <a:p>
            <a:pPr marL="285750" indent="-285750">
              <a:buFont typeface="Arial" panose="020B0604020202020204" pitchFamily="34" charset="0"/>
              <a:buChar char="•"/>
            </a:pPr>
            <a:endParaRPr lang="el-GR" i="1" dirty="0">
              <a:solidFill>
                <a:srgbClr val="000000"/>
              </a:solidFill>
              <a:latin typeface="UICTFontTextStyleBody"/>
              <a:cs typeface="Times New Roman"/>
            </a:endParaRPr>
          </a:p>
          <a:p>
            <a:pPr marL="285750" indent="-285750">
              <a:buFont typeface="Arial" panose="020B0604020202020204" pitchFamily="34" charset="0"/>
              <a:buChar char="•"/>
            </a:pPr>
            <a:endParaRPr lang="el-GR" dirty="0">
              <a:latin typeface=".AppleSystemUIFont"/>
            </a:endParaRPr>
          </a:p>
          <a:p>
            <a:pPr marL="285750" indent="-285750">
              <a:buFont typeface="Arial" panose="020B0604020202020204" pitchFamily="34" charset="0"/>
              <a:buChar char="•"/>
            </a:pPr>
            <a:endParaRPr lang="el-GR" dirty="0">
              <a:latin typeface=".AppleSystemUIFont"/>
            </a:endParaRPr>
          </a:p>
          <a:p>
            <a:endParaRPr lang="el-GR" dirty="0">
              <a:effectLst/>
              <a:latin typeface=".AppleSystemUIFont"/>
            </a:endParaRPr>
          </a:p>
          <a:p>
            <a:br>
              <a:rPr lang="el-GR" dirty="0">
                <a:effectLst/>
                <a:latin typeface=".AppleSystemUIFont"/>
              </a:rPr>
            </a:br>
            <a:endParaRPr lang="el-GR" dirty="0">
              <a:effectLst/>
              <a:latin typeface=".AppleSystemUIFont"/>
            </a:endParaRPr>
          </a:p>
          <a:p>
            <a:pPr algn="l"/>
            <a:endParaRPr lang="el-GR" dirty="0"/>
          </a:p>
        </p:txBody>
      </p:sp>
    </p:spTree>
    <p:extLst>
      <p:ext uri="{BB962C8B-B14F-4D97-AF65-F5344CB8AC3E}">
        <p14:creationId xmlns:p14="http://schemas.microsoft.com/office/powerpoint/2010/main" val="4165556698"/>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04000"/>
                <a:satMod val="128000"/>
                <a:lumMod val="104000"/>
              </a:schemeClr>
            </a:gs>
            <a:gs pos="100000">
              <a:schemeClr val="bg1">
                <a:shade val="76000"/>
                <a:hueMod val="89000"/>
                <a:satMod val="164000"/>
                <a:lumMod val="68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7AB70E8-E5A4-D42E-DA0A-3CEA1ECDBE8D}"/>
              </a:ext>
            </a:extLst>
          </p:cNvPr>
          <p:cNvSpPr>
            <a:spLocks noGrp="1"/>
          </p:cNvSpPr>
          <p:nvPr>
            <p:ph idx="1"/>
          </p:nvPr>
        </p:nvSpPr>
        <p:spPr>
          <a:xfrm>
            <a:off x="273203" y="158886"/>
            <a:ext cx="7387642" cy="6540227"/>
          </a:xfrm>
        </p:spPr>
        <p:txBody>
          <a:bodyPr vert="horz" lIns="91440" tIns="45720" rIns="91440" bIns="45720" rtlCol="0" anchor="t">
            <a:normAutofit fontScale="92500" lnSpcReduction="10000"/>
          </a:bodyPr>
          <a:lstStyle/>
          <a:p>
            <a:pPr marL="285750" indent="-285750" defTabSz="914400">
              <a:spcBef>
                <a:spcPts val="0"/>
              </a:spcBef>
              <a:buFont typeface="Arial,Sans-Serif" panose="020B0604020202020204" pitchFamily="34" charset="0"/>
              <a:buChar char="•"/>
              <a:defRPr/>
            </a:pPr>
            <a:endParaRPr lang="el-GR" sz="1700" dirty="0">
              <a:solidFill>
                <a:srgbClr val="000000"/>
              </a:solidFill>
              <a:latin typeface="Times New Roman"/>
              <a:ea typeface="+mj-lt"/>
              <a:cs typeface="Times New Roman"/>
            </a:endParaRPr>
          </a:p>
          <a:p>
            <a:pPr marL="285750" indent="-285750" defTabSz="914400">
              <a:spcBef>
                <a:spcPts val="0"/>
              </a:spcBef>
              <a:buFont typeface="Arial,Sans-Serif" panose="020B0604020202020204" pitchFamily="34" charset="0"/>
              <a:buChar char="•"/>
              <a:defRPr/>
            </a:pPr>
            <a:r>
              <a:rPr lang="el-GR" sz="1700" dirty="0" err="1">
                <a:latin typeface="Times New Roman"/>
                <a:ea typeface="+mj-lt"/>
                <a:cs typeface="+mj-lt"/>
              </a:rPr>
              <a:t>ΣτΕ</a:t>
            </a:r>
            <a:r>
              <a:rPr lang="el-GR" sz="1700" dirty="0">
                <a:latin typeface="Times New Roman"/>
                <a:ea typeface="+mj-lt"/>
                <a:cs typeface="+mj-lt"/>
              </a:rPr>
              <a:t>. (2019). Απόφαση 1749/2019. Ανακτήθηκε από:</a:t>
            </a:r>
            <a:r>
              <a:rPr lang="el-GR" sz="1700" dirty="0">
                <a:solidFill>
                  <a:srgbClr val="000000"/>
                </a:solidFill>
                <a:latin typeface="Times New Roman"/>
                <a:ea typeface="+mj-lt"/>
                <a:cs typeface="+mj-lt"/>
              </a:rPr>
              <a:t> </a:t>
            </a:r>
            <a:r>
              <a:rPr lang="el-GR" sz="1700" dirty="0">
                <a:solidFill>
                  <a:schemeClr val="accent1"/>
                </a:solidFill>
                <a:latin typeface="Times New Roman"/>
                <a:ea typeface="+mj-lt"/>
                <a:cs typeface="+mj-lt"/>
                <a:hlinkClick r:id="rId2">
                  <a:extLst>
                    <a:ext uri="{A12FA001-AC4F-418D-AE19-62706E023703}">
                      <ahyp:hlinkClr xmlns:ahyp="http://schemas.microsoft.com/office/drawing/2018/hyperlinkcolor" val="tx"/>
                    </a:ext>
                  </a:extLst>
                </a:hlinkClick>
              </a:rPr>
              <a:t>https://www.adjustice.gr/webcenter/faces/wcnav_externalId/search-caselaws?bltId=5ACDC834C5C5D9164C618175914D47EE&amp;_afrLoop=15314871738385474#!%40%40%3F_afrLoop%3D15314871738385474%26bltId%3D5ACDC834C5C5D9164C618175914D47EE%26_adf.ctrl-state%3D154eu7r712_67</a:t>
            </a:r>
            <a:r>
              <a:rPr lang="el-GR" sz="1700" dirty="0">
                <a:solidFill>
                  <a:schemeClr val="accent1"/>
                </a:solidFill>
                <a:latin typeface="Times New Roman"/>
                <a:ea typeface="+mj-lt"/>
                <a:cs typeface="+mj-lt"/>
              </a:rPr>
              <a:t> </a:t>
            </a:r>
            <a:endParaRPr lang="el-GR" sz="1700">
              <a:solidFill>
                <a:schemeClr val="accent1"/>
              </a:solidFill>
              <a:latin typeface="Times New Roman"/>
              <a:ea typeface="segoe ui historic"/>
              <a:cs typeface="segoe ui historic"/>
            </a:endParaRPr>
          </a:p>
          <a:p>
            <a:pPr marL="285750" indent="-285750" defTabSz="914400">
              <a:spcBef>
                <a:spcPts val="0"/>
              </a:spcBef>
              <a:buFont typeface="Arial,Sans-Serif" panose="020B0604020202020204" pitchFamily="34" charset="0"/>
              <a:buChar char="•"/>
              <a:defRPr/>
            </a:pPr>
            <a:endParaRPr lang="el-GR" sz="1700" u="sng" dirty="0">
              <a:solidFill>
                <a:schemeClr val="accent1">
                  <a:lumMod val="40000"/>
                  <a:lumOff val="60000"/>
                </a:schemeClr>
              </a:solidFill>
              <a:latin typeface="Times New Roman"/>
              <a:ea typeface="+mj-lt"/>
              <a:cs typeface="Times New Roman"/>
            </a:endParaRPr>
          </a:p>
          <a:p>
            <a:pPr marL="285750" indent="-285750" defTabSz="914400">
              <a:spcBef>
                <a:spcPts val="0"/>
              </a:spcBef>
              <a:buFont typeface="Arial,Sans-Serif" panose="020B0604020202020204" pitchFamily="34" charset="0"/>
              <a:buChar char="•"/>
              <a:defRPr/>
            </a:pPr>
            <a:r>
              <a:rPr lang="el-GR" sz="1700" dirty="0" err="1">
                <a:solidFill>
                  <a:srgbClr val="000000"/>
                </a:solidFill>
                <a:latin typeface="Times New Roman"/>
                <a:ea typeface="+mj-lt"/>
                <a:cs typeface="Times New Roman"/>
              </a:rPr>
              <a:t>ΣτΕ</a:t>
            </a:r>
            <a:r>
              <a:rPr lang="el-GR" sz="1700" dirty="0">
                <a:solidFill>
                  <a:srgbClr val="000000"/>
                </a:solidFill>
                <a:latin typeface="Times New Roman"/>
                <a:ea typeface="+mj-lt"/>
                <a:cs typeface="Times New Roman"/>
              </a:rPr>
              <a:t>. </a:t>
            </a:r>
            <a:r>
              <a:rPr lang="el-GR" sz="1700" i="1" dirty="0">
                <a:solidFill>
                  <a:srgbClr val="000000"/>
                </a:solidFill>
                <a:latin typeface="Times New Roman"/>
                <a:ea typeface="+mj-lt"/>
                <a:cs typeface="Times New Roman"/>
              </a:rPr>
              <a:t>Απόφαση 1759/2019: περί αναγραφής του θρησκεύματος στους απολυτηρίους τίτλους σπουδών. </a:t>
            </a:r>
            <a:endParaRPr lang="el-GR" sz="1700" b="1" dirty="0">
              <a:solidFill>
                <a:srgbClr val="FCDB9B"/>
              </a:solidFill>
              <a:latin typeface="Times New Roman"/>
              <a:ea typeface="segoe ui historic"/>
              <a:cs typeface="Arial"/>
            </a:endParaRPr>
          </a:p>
          <a:p>
            <a:pPr marL="285750" indent="-285750" defTabSz="914400">
              <a:spcBef>
                <a:spcPts val="0"/>
              </a:spcBef>
              <a:buFont typeface="Arial,Sans-Serif" panose="020B0604020202020204" pitchFamily="34" charset="0"/>
              <a:buChar char="•"/>
              <a:defRPr/>
            </a:pPr>
            <a:endParaRPr lang="el-GR" sz="1100" dirty="0">
              <a:solidFill>
                <a:srgbClr val="E2E5E9"/>
              </a:solidFill>
              <a:latin typeface="segoe ui historic"/>
              <a:ea typeface="segoe ui historic"/>
              <a:cs typeface="segoe ui historic"/>
            </a:endParaRPr>
          </a:p>
          <a:p>
            <a:pPr marL="285750" indent="-285750" defTabSz="914400">
              <a:spcBef>
                <a:spcPts val="0"/>
              </a:spcBef>
              <a:buFont typeface="Arial,Sans-Serif" panose="020B0604020202020204" pitchFamily="34" charset="0"/>
              <a:buChar char="•"/>
              <a:defRPr/>
            </a:pPr>
            <a:r>
              <a:rPr lang="el-GR" sz="1700" err="1">
                <a:solidFill>
                  <a:srgbClr val="000000"/>
                </a:solidFill>
                <a:latin typeface="Times New Roman"/>
                <a:ea typeface="+mj-lt"/>
                <a:cs typeface="+mj-lt"/>
              </a:rPr>
              <a:t>Σωτηρέλης</a:t>
            </a:r>
            <a:r>
              <a:rPr lang="el-GR" sz="1700" dirty="0">
                <a:solidFill>
                  <a:srgbClr val="000000"/>
                </a:solidFill>
                <a:latin typeface="Times New Roman"/>
                <a:ea typeface="+mj-lt"/>
                <a:cs typeface="+mj-lt"/>
              </a:rPr>
              <a:t>, Γ. (2018). «Θεοκρατία ή Δημοκρατία;». Εφημερίδα </a:t>
            </a:r>
            <a:r>
              <a:rPr lang="el-GR" sz="1700" i="1" dirty="0">
                <a:solidFill>
                  <a:srgbClr val="000000"/>
                </a:solidFill>
                <a:latin typeface="Times New Roman"/>
                <a:ea typeface="+mj-lt"/>
                <a:cs typeface="+mj-lt"/>
              </a:rPr>
              <a:t>Τα Νέα</a:t>
            </a:r>
            <a:r>
              <a:rPr lang="el-GR" sz="1700" dirty="0">
                <a:solidFill>
                  <a:srgbClr val="000000"/>
                </a:solidFill>
                <a:latin typeface="Times New Roman"/>
                <a:ea typeface="+mj-lt"/>
                <a:cs typeface="+mj-lt"/>
              </a:rPr>
              <a:t>: 18-4-2018.</a:t>
            </a:r>
            <a:endParaRPr lang="el-GR" sz="1700" i="1" dirty="0">
              <a:solidFill>
                <a:srgbClr val="000000"/>
              </a:solidFill>
              <a:latin typeface="Times New Roman"/>
              <a:ea typeface="+mj-lt"/>
              <a:cs typeface="Times New Roman"/>
            </a:endParaRPr>
          </a:p>
          <a:p>
            <a:pPr marL="0" indent="0" defTabSz="914400">
              <a:spcBef>
                <a:spcPts val="0"/>
              </a:spcBef>
              <a:buClr>
                <a:srgbClr val="F5A408"/>
              </a:buClr>
              <a:buNone/>
              <a:defRPr/>
            </a:pPr>
            <a:endParaRPr lang="el-GR" sz="1700" dirty="0">
              <a:solidFill>
                <a:srgbClr val="000000"/>
              </a:solidFill>
              <a:latin typeface="Times New Roman"/>
              <a:ea typeface="+mj-lt"/>
              <a:cs typeface="Times New Roman"/>
            </a:endParaRPr>
          </a:p>
          <a:p>
            <a:pPr marL="285750" indent="-285750" defTabSz="914400">
              <a:spcBef>
                <a:spcPts val="0"/>
              </a:spcBef>
              <a:buClr>
                <a:srgbClr val="F5A408"/>
              </a:buClr>
              <a:buFont typeface="Arial,Sans-Serif" panose="020B0604020202020204" pitchFamily="34" charset="0"/>
              <a:buChar char="•"/>
              <a:defRPr/>
            </a:pPr>
            <a:r>
              <a:rPr lang="el-GR" sz="1700" dirty="0">
                <a:latin typeface="Times New Roman"/>
                <a:ea typeface="Segoe UI Historic"/>
                <a:cs typeface="Times New Roman"/>
              </a:rPr>
              <a:t>Το Βήμα. (2015). Έντονη αντίδραση Ιερώνυμου για την απαλλαγή από τα θρησκευτικά. </a:t>
            </a:r>
            <a:r>
              <a:rPr lang="el-GR" sz="1700" i="1" dirty="0">
                <a:latin typeface="Times New Roman"/>
                <a:ea typeface="Segoe UI Historic"/>
                <a:cs typeface="Times New Roman"/>
              </a:rPr>
              <a:t>Το Βήμα</a:t>
            </a:r>
            <a:r>
              <a:rPr lang="el-GR" sz="1700" dirty="0">
                <a:latin typeface="Times New Roman"/>
                <a:ea typeface="Segoe UI Historic"/>
                <a:cs typeface="Times New Roman"/>
              </a:rPr>
              <a:t>. Ανακτήθηκε από </a:t>
            </a:r>
            <a:r>
              <a:rPr lang="el-GR" sz="1700" dirty="0">
                <a:solidFill>
                  <a:schemeClr val="accent1"/>
                </a:solidFill>
                <a:latin typeface="Times New Roman"/>
                <a:ea typeface="Segoe UI Historic"/>
                <a:cs typeface="Times New Roman"/>
              </a:rPr>
              <a:t>https://www.tovima.gr</a:t>
            </a:r>
            <a:endParaRPr lang="el-GR" sz="1700" dirty="0">
              <a:solidFill>
                <a:schemeClr val="accent1"/>
              </a:solidFill>
              <a:latin typeface="Times New Roman"/>
              <a:ea typeface="+mj-lt"/>
              <a:cs typeface="Times New Roman"/>
            </a:endParaRPr>
          </a:p>
          <a:p>
            <a:pPr marL="285750" indent="-285750" defTabSz="914400">
              <a:spcBef>
                <a:spcPts val="0"/>
              </a:spcBef>
              <a:buClr>
                <a:srgbClr val="F5A408"/>
              </a:buClr>
              <a:buFont typeface="Arial,Sans-Serif" panose="020B0604020202020204" pitchFamily="34" charset="0"/>
              <a:buChar char="•"/>
              <a:defRPr/>
            </a:pPr>
            <a:endParaRPr lang="el-GR" sz="1700" i="1" dirty="0">
              <a:solidFill>
                <a:srgbClr val="000000"/>
              </a:solidFill>
              <a:latin typeface="Times New Roman"/>
              <a:ea typeface="+mj-lt"/>
              <a:cs typeface="Times New Roman"/>
            </a:endParaRPr>
          </a:p>
          <a:p>
            <a:pPr marL="285750" indent="-285750" defTabSz="914400">
              <a:spcBef>
                <a:spcPts val="0"/>
              </a:spcBef>
              <a:buClr>
                <a:srgbClr val="F5A408"/>
              </a:buClr>
              <a:buFont typeface="Arial,Sans-Serif" panose="020B0604020202020204" pitchFamily="34" charset="0"/>
              <a:buChar char="•"/>
              <a:defRPr/>
            </a:pPr>
            <a:r>
              <a:rPr lang="el-GR" sz="1700" i="1" dirty="0">
                <a:solidFill>
                  <a:srgbClr val="000000"/>
                </a:solidFill>
                <a:latin typeface="Times New Roman"/>
                <a:ea typeface="+mj-lt"/>
                <a:cs typeface="Times New Roman"/>
              </a:rPr>
              <a:t>Το μάθημα των Θρησκευτικών σε νέες περιπέτειες από το 2019 και μετά.</a:t>
            </a:r>
            <a:r>
              <a:rPr lang="el-GR" sz="1700" dirty="0">
                <a:solidFill>
                  <a:srgbClr val="000000"/>
                </a:solidFill>
                <a:latin typeface="Times New Roman"/>
                <a:ea typeface="+mj-lt"/>
                <a:cs typeface="Times New Roman"/>
              </a:rPr>
              <a:t> (2023). Pemptousia.gr. Ανακτήθηκε από </a:t>
            </a:r>
            <a:r>
              <a:rPr lang="el-GR" sz="1700" dirty="0">
                <a:solidFill>
                  <a:schemeClr val="accent1"/>
                </a:solidFill>
                <a:latin typeface="Times New Roman"/>
                <a:ea typeface="+mj-lt"/>
                <a:cs typeface="Times New Roman"/>
                <a:hlinkClick r:id="rId3">
                  <a:extLst>
                    <a:ext uri="{A12FA001-AC4F-418D-AE19-62706E023703}">
                      <ahyp:hlinkClr xmlns:ahyp="http://schemas.microsoft.com/office/drawing/2018/hyperlinkcolor" val="tx"/>
                    </a:ext>
                  </a:extLst>
                </a:hlinkClick>
              </a:rPr>
              <a:t>https://www.pemptousia.gr/2023/11/to-mathima-ton-thriskeftikon-se-nees-peripeties-apo-to-2019-ke-meta/</a:t>
            </a:r>
            <a:endParaRPr lang="en-US" sz="1700">
              <a:solidFill>
                <a:schemeClr val="accent1"/>
              </a:solidFill>
              <a:latin typeface="Times New Roman"/>
              <a:ea typeface="+mj-lt"/>
              <a:cs typeface="Times New Roman"/>
            </a:endParaRPr>
          </a:p>
          <a:p>
            <a:pPr marL="285750" indent="-285750" defTabSz="914400">
              <a:spcBef>
                <a:spcPts val="0"/>
              </a:spcBef>
              <a:buClr>
                <a:srgbClr val="F5A408"/>
              </a:buClr>
              <a:buFont typeface="Arial,Sans-Serif" panose="020B0604020202020204" pitchFamily="34" charset="0"/>
              <a:buChar char="•"/>
              <a:defRPr/>
            </a:pPr>
            <a:r>
              <a:rPr lang="el-GR" sz="1700" dirty="0">
                <a:latin typeface="Times New Roman"/>
                <a:ea typeface="+mj-lt"/>
                <a:cs typeface="Times New Roman"/>
              </a:rPr>
              <a:t>Υπουργείο Παιδείας και Θρησκευμάτων. (2013). </a:t>
            </a:r>
            <a:r>
              <a:rPr lang="el-GR" sz="1700" i="1" dirty="0">
                <a:latin typeface="Times New Roman"/>
                <a:ea typeface="+mj-lt"/>
                <a:cs typeface="Times New Roman"/>
              </a:rPr>
              <a:t>Εγκύκλιος 133099/Γ2:Ρύθμιση μαθητικών θεμάτων.</a:t>
            </a:r>
            <a:r>
              <a:rPr lang="el-GR" sz="1700" dirty="0">
                <a:latin typeface="Times New Roman"/>
                <a:ea typeface="+mj-lt"/>
                <a:cs typeface="Times New Roman"/>
              </a:rPr>
              <a:t> Αθήνα, Ελλάδα.</a:t>
            </a:r>
          </a:p>
          <a:p>
            <a:pPr marL="0" indent="0" defTabSz="914400">
              <a:spcBef>
                <a:spcPts val="0"/>
              </a:spcBef>
              <a:buClr>
                <a:srgbClr val="F5A408"/>
              </a:buClr>
              <a:buNone/>
              <a:defRPr/>
            </a:pPr>
            <a:endParaRPr lang="el-GR" sz="1700" dirty="0">
              <a:solidFill>
                <a:prstClr val="black"/>
              </a:solidFill>
              <a:latin typeface="Times New Roman"/>
              <a:ea typeface="+mn-ea"/>
              <a:cs typeface="Times New Roman"/>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700" b="0" i="0" u="none" strike="noStrike" kern="1200" cap="none" spc="0" normalizeH="0" baseline="0" noProof="0" dirty="0">
                <a:ln>
                  <a:noFill/>
                </a:ln>
                <a:solidFill>
                  <a:prstClr val="black"/>
                </a:solidFill>
                <a:effectLst/>
                <a:uLnTx/>
                <a:uFillTx/>
                <a:latin typeface="Times New Roman"/>
                <a:ea typeface="+mn-ea"/>
                <a:cs typeface="Times New Roman"/>
              </a:rPr>
              <a:t>Υπουργείο Παιδείας και Θρησκευμάτων. (2015). </a:t>
            </a:r>
            <a:r>
              <a:rPr kumimoji="0" lang="el-GR" sz="1700" b="0" i="1" u="none" strike="noStrike" kern="1200" cap="none" spc="0" normalizeH="0" baseline="0" noProof="0" dirty="0">
                <a:ln>
                  <a:noFill/>
                </a:ln>
                <a:solidFill>
                  <a:prstClr val="black"/>
                </a:solidFill>
                <a:effectLst/>
                <a:uLnTx/>
                <a:uFillTx/>
                <a:latin typeface="Times New Roman"/>
                <a:ea typeface="+mn-ea"/>
                <a:cs typeface="Times New Roman"/>
              </a:rPr>
              <a:t>Εγκύκλιος 12773/Δ2: Ρύθμιση μαθητικών θεμάτων</a:t>
            </a:r>
            <a:r>
              <a:rPr kumimoji="0" lang="el-GR" sz="1700" b="0" i="0" u="none" strike="noStrike" kern="1200" cap="none" spc="0" normalizeH="0" baseline="0" noProof="0" dirty="0">
                <a:ln>
                  <a:noFill/>
                </a:ln>
                <a:solidFill>
                  <a:prstClr val="black"/>
                </a:solidFill>
                <a:effectLst/>
                <a:uLnTx/>
                <a:uFillTx/>
                <a:latin typeface="Times New Roman"/>
                <a:ea typeface="+mn-ea"/>
                <a:cs typeface="Times New Roman"/>
              </a:rPr>
              <a:t>. Αθήνα, Ελλάδα.</a:t>
            </a:r>
            <a:endParaRPr lang="el-GR" sz="1700">
              <a:solidFill>
                <a:prstClr val="black"/>
              </a:solidFill>
              <a:latin typeface="Times New Roman"/>
              <a:ea typeface="+mn-ea"/>
              <a:cs typeface="Times New Roman"/>
            </a:endParaRPr>
          </a:p>
          <a:p>
            <a:pPr marR="0" lvl="0" algn="l" defTabSz="914400">
              <a:lnSpc>
                <a:spcPct val="100000"/>
              </a:lnSpc>
              <a:spcBef>
                <a:spcPts val="0"/>
              </a:spcBef>
              <a:spcAft>
                <a:spcPts val="0"/>
              </a:spcAft>
              <a:buClrTx/>
              <a:buSzTx/>
              <a:buFont typeface="Arial" panose="020B0604020202020204" pitchFamily="34" charset="0"/>
              <a:buChar char="•"/>
              <a:tabLst/>
              <a:defRPr/>
            </a:pPr>
            <a:endParaRPr lang="el-GR" sz="1700" b="0" i="0" u="none" strike="noStrike" kern="1200" cap="none" spc="0" normalizeH="0" baseline="0" noProof="0" dirty="0">
              <a:ln>
                <a:noFill/>
              </a:ln>
              <a:solidFill>
                <a:prstClr val="black"/>
              </a:solidFill>
              <a:effectLst/>
              <a:uLnTx/>
              <a:uFillTx/>
              <a:latin typeface="Times New Roman"/>
              <a:ea typeface="+mn-ea"/>
              <a:cs typeface="Times New Roman"/>
            </a:endParaRPr>
          </a:p>
          <a:p>
            <a:pPr defTabSz="914400">
              <a:spcBef>
                <a:spcPts val="0"/>
              </a:spcBef>
              <a:buClrTx/>
              <a:buSzTx/>
              <a:buFont typeface="Arial" panose="020B0604020202020204" pitchFamily="34" charset="0"/>
              <a:buChar char="•"/>
              <a:defRPr/>
            </a:pPr>
            <a:r>
              <a:rPr lang="el-GR" sz="1700" dirty="0">
                <a:solidFill>
                  <a:prstClr val="black"/>
                </a:solidFill>
                <a:latin typeface="Times New Roman"/>
                <a:ea typeface="+mn-ea"/>
                <a:cs typeface="Times New Roman"/>
              </a:rPr>
              <a:t>Υπουργείο Παιδείας, Έρευνας και Θρησκευμάτων. (2017). </a:t>
            </a:r>
            <a:r>
              <a:rPr lang="el-GR" sz="1700" i="1" dirty="0">
                <a:solidFill>
                  <a:prstClr val="black"/>
                </a:solidFill>
                <a:latin typeface="Times New Roman"/>
                <a:ea typeface="+mn-ea"/>
                <a:cs typeface="Times New Roman"/>
              </a:rPr>
              <a:t>Εγκύκλιος 210413/ΓΔ4: Ενημέρωση για τη διδασκαλία του μαθήματος των Θρησκευτικών</a:t>
            </a:r>
            <a:r>
              <a:rPr lang="el-GR" sz="1700" dirty="0">
                <a:solidFill>
                  <a:prstClr val="black"/>
                </a:solidFill>
                <a:latin typeface="Times New Roman"/>
                <a:ea typeface="+mn-ea"/>
                <a:cs typeface="Times New Roman"/>
              </a:rPr>
              <a:t>. Αθήνα, Ελλάδα.</a:t>
            </a:r>
          </a:p>
          <a:p>
            <a:pPr defTabSz="914400">
              <a:spcBef>
                <a:spcPts val="0"/>
              </a:spcBef>
              <a:buClrTx/>
              <a:buSzTx/>
              <a:buFont typeface="Arial" panose="020B0604020202020204" pitchFamily="34" charset="0"/>
              <a:buChar char="•"/>
              <a:defRPr/>
            </a:pPr>
            <a:endParaRPr lang="el-GR" sz="1700" dirty="0">
              <a:solidFill>
                <a:prstClr val="black"/>
              </a:solidFill>
              <a:latin typeface="Times New Roman"/>
              <a:ea typeface="+mn-ea"/>
              <a:cs typeface="Times New Roman"/>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700" b="0" i="0" u="none" strike="noStrike" kern="1200" cap="none" spc="0" normalizeH="0" baseline="0" noProof="0" dirty="0">
                <a:ln>
                  <a:noFill/>
                </a:ln>
                <a:solidFill>
                  <a:prstClr val="black"/>
                </a:solidFill>
                <a:effectLst/>
                <a:uLnTx/>
                <a:uFillTx/>
                <a:latin typeface="Times New Roman"/>
                <a:ea typeface="+mn-ea"/>
                <a:cs typeface="Times New Roman"/>
              </a:rPr>
              <a:t>Υπουργείο Παιδείας και Θρησκευμάτων. (2020). </a:t>
            </a:r>
            <a:r>
              <a:rPr kumimoji="0" lang="el-GR" sz="1700" b="0" i="1" u="none" strike="noStrike" kern="1200" cap="none" spc="0" normalizeH="0" baseline="0" noProof="0" dirty="0">
                <a:ln>
                  <a:noFill/>
                </a:ln>
                <a:solidFill>
                  <a:prstClr val="black"/>
                </a:solidFill>
                <a:effectLst/>
                <a:uLnTx/>
                <a:uFillTx/>
                <a:latin typeface="Times New Roman"/>
                <a:ea typeface="+mn-ea"/>
                <a:cs typeface="Times New Roman"/>
              </a:rPr>
              <a:t>Εγκύκλιος 104795/ΓΔ4: Ρύθμιση μαθητικών θεμάτων</a:t>
            </a:r>
            <a:r>
              <a:rPr kumimoji="0" lang="el-GR" sz="1700" b="0" i="0" u="none" strike="noStrike" kern="1200" cap="none" spc="0" normalizeH="0" baseline="0" noProof="0" dirty="0">
                <a:ln>
                  <a:noFill/>
                </a:ln>
                <a:solidFill>
                  <a:prstClr val="black"/>
                </a:solidFill>
                <a:effectLst/>
                <a:uLnTx/>
                <a:uFillTx/>
                <a:latin typeface="Times New Roman"/>
                <a:ea typeface="+mn-ea"/>
                <a:cs typeface="Times New Roman"/>
              </a:rPr>
              <a:t>. Αθήνα, Ελλάδα.</a:t>
            </a:r>
            <a:endParaRPr lang="el-GR" sz="1700" dirty="0">
              <a:solidFill>
                <a:prstClr val="black"/>
              </a:solidFill>
              <a:latin typeface="Times New Roman"/>
              <a:ea typeface="+mn-ea"/>
              <a:cs typeface="Times New Roman"/>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7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None/>
              <a:tabLst/>
              <a:defRPr/>
            </a:pPr>
            <a:endParaRPr lang="el-GR" sz="1700" b="0" i="0" u="none" strike="noStrike" kern="1200" cap="none" spc="0" normalizeH="0" baseline="0" noProof="0" dirty="0">
              <a:ln>
                <a:noFill/>
              </a:ln>
              <a:solidFill>
                <a:prstClr val="black"/>
              </a:solidFill>
              <a:effectLst/>
              <a:uLnTx/>
              <a:uFillTx/>
              <a:latin typeface="Times New Roman"/>
              <a:ea typeface="+mn-ea"/>
              <a:cs typeface="Times New Roman"/>
            </a:endParaRPr>
          </a:p>
          <a:p>
            <a:pPr defTabSz="914400">
              <a:spcBef>
                <a:spcPts val="0"/>
              </a:spcBef>
              <a:buClrTx/>
              <a:buSzTx/>
              <a:buFont typeface="Arial" panose="020B0604020202020204" pitchFamily="34" charset="0"/>
              <a:buChar char="•"/>
              <a:defRPr/>
            </a:pPr>
            <a:endParaRPr lang="el-GR" sz="1700" i="1" dirty="0">
              <a:solidFill>
                <a:prstClr val="black"/>
              </a:solidFill>
              <a:latin typeface="Times New Roman"/>
              <a:ea typeface="+mj-lt"/>
              <a:cs typeface="Times New Roman"/>
            </a:endParaRPr>
          </a:p>
          <a:p>
            <a:pPr defTabSz="914400">
              <a:spcBef>
                <a:spcPts val="0"/>
              </a:spcBef>
              <a:buClrTx/>
              <a:buSzTx/>
              <a:buFont typeface="Arial" panose="020B0604020202020204" pitchFamily="34" charset="0"/>
              <a:buChar char="•"/>
              <a:defRPr/>
            </a:pPr>
            <a:endParaRPr lang="el-GR" sz="1800" dirty="0">
              <a:solidFill>
                <a:prstClr val="black"/>
              </a:solidFill>
              <a:latin typeface=".AppleSystemUIFont"/>
              <a:ea typeface="+mj-lt"/>
              <a:cs typeface="Times New Roman"/>
            </a:endParaRPr>
          </a:p>
          <a:p>
            <a:pPr defTabSz="914400">
              <a:spcBef>
                <a:spcPts val="0"/>
              </a:spcBef>
              <a:buClrTx/>
              <a:buSzTx/>
              <a:buFont typeface="Arial" panose="020B0604020202020204" pitchFamily="34" charset="0"/>
              <a:buChar char="•"/>
              <a:defRPr/>
            </a:pPr>
            <a:endParaRPr lang="el-GR" sz="1800" dirty="0">
              <a:solidFill>
                <a:prstClr val="black"/>
              </a:solidFill>
              <a:latin typeface=".AppleSystemUIFont"/>
              <a:ea typeface="+mn-ea"/>
              <a:cs typeface="Times New Roman"/>
            </a:endParaRPr>
          </a:p>
        </p:txBody>
      </p:sp>
    </p:spTree>
    <p:extLst>
      <p:ext uri="{BB962C8B-B14F-4D97-AF65-F5344CB8AC3E}">
        <p14:creationId xmlns:p14="http://schemas.microsoft.com/office/powerpoint/2010/main" val="1698315157"/>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04000"/>
                <a:satMod val="128000"/>
                <a:lumMod val="104000"/>
              </a:schemeClr>
            </a:gs>
            <a:gs pos="100000">
              <a:schemeClr val="bg1">
                <a:shade val="76000"/>
                <a:hueMod val="89000"/>
                <a:satMod val="164000"/>
                <a:lumMod val="68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7AB70E8-E5A4-D42E-DA0A-3CEA1ECDBE8D}"/>
              </a:ext>
            </a:extLst>
          </p:cNvPr>
          <p:cNvSpPr>
            <a:spLocks noGrp="1"/>
          </p:cNvSpPr>
          <p:nvPr>
            <p:ph idx="1"/>
          </p:nvPr>
        </p:nvSpPr>
        <p:spPr>
          <a:xfrm>
            <a:off x="273203" y="158886"/>
            <a:ext cx="7387642" cy="6540227"/>
          </a:xfrm>
        </p:spPr>
        <p:txBody>
          <a:bodyPr vert="horz" lIns="91440" tIns="45720" rIns="91440" bIns="45720" rtlCol="0" anchor="t">
            <a:normAutofit/>
          </a:bodyPr>
          <a:lstStyle/>
          <a:p>
            <a:pPr marL="285750" indent="-285750" defTabSz="914400">
              <a:spcBef>
                <a:spcPts val="0"/>
              </a:spcBef>
              <a:buClr>
                <a:srgbClr val="F5A408"/>
              </a:buClr>
              <a:buFont typeface="Arial,Sans-Serif" panose="020B0604020202020204" pitchFamily="34" charset="0"/>
              <a:buChar char="•"/>
              <a:defRPr/>
            </a:pPr>
            <a:endParaRPr lang="el-GR" sz="1700" b="1" dirty="0">
              <a:solidFill>
                <a:schemeClr val="accent1">
                  <a:lumMod val="40000"/>
                  <a:lumOff val="60000"/>
                </a:schemeClr>
              </a:solidFill>
              <a:latin typeface="Times New Roman"/>
              <a:ea typeface="+mj-lt"/>
              <a:cs typeface="Arial"/>
            </a:endParaRPr>
          </a:p>
          <a:p>
            <a:pPr marL="285750" indent="-285750" defTabSz="914400">
              <a:spcBef>
                <a:spcPts val="0"/>
              </a:spcBef>
              <a:buClr>
                <a:srgbClr val="F5A408"/>
              </a:buClr>
              <a:buFont typeface="Arial,Sans-Serif" panose="020B0604020202020204" pitchFamily="34" charset="0"/>
              <a:buChar char="•"/>
              <a:defRPr/>
            </a:pPr>
            <a:endParaRPr lang="el-GR" sz="1800" i="1" dirty="0">
              <a:solidFill>
                <a:prstClr val="black"/>
              </a:solidFill>
              <a:latin typeface="Times New Roman"/>
              <a:ea typeface="+mj-lt"/>
              <a:cs typeface="Times New Roman"/>
            </a:endParaRPr>
          </a:p>
          <a:p>
            <a:pPr marL="0" indent="0" defTabSz="914400">
              <a:spcBef>
                <a:spcPts val="0"/>
              </a:spcBef>
              <a:buClrTx/>
              <a:buSzTx/>
              <a:buNone/>
              <a:defRPr/>
            </a:pPr>
            <a:endParaRPr lang="el-GR" sz="1700" dirty="0">
              <a:solidFill>
                <a:prstClr val="black"/>
              </a:solidFill>
              <a:latin typeface="Times New Roman"/>
              <a:ea typeface="+mj-lt"/>
              <a:cs typeface="+mj-lt"/>
            </a:endParaRPr>
          </a:p>
          <a:p>
            <a:pPr defTabSz="914400">
              <a:spcBef>
                <a:spcPts val="0"/>
              </a:spcBef>
              <a:buClrTx/>
              <a:buSzTx/>
              <a:buFont typeface="Arial" panose="020B0604020202020204" pitchFamily="34" charset="0"/>
              <a:buChar char="•"/>
              <a:defRPr/>
            </a:pPr>
            <a:endParaRPr lang="el-GR" sz="1700" i="1" dirty="0">
              <a:solidFill>
                <a:prstClr val="black"/>
              </a:solidFill>
              <a:latin typeface="Times New Roman"/>
              <a:ea typeface="+mn-ea"/>
              <a:cs typeface="Times New Roman"/>
            </a:endParaRPr>
          </a:p>
          <a:p>
            <a:pPr marR="0" lvl="0" algn="l" defTabSz="914400">
              <a:lnSpc>
                <a:spcPct val="100000"/>
              </a:lnSpc>
              <a:spcBef>
                <a:spcPts val="0"/>
              </a:spcBef>
              <a:spcAft>
                <a:spcPts val="0"/>
              </a:spcAft>
              <a:buClrTx/>
              <a:buSzTx/>
              <a:buFont typeface="Arial" panose="020B0604020202020204" pitchFamily="34" charset="0"/>
              <a:buChar char="•"/>
              <a:tabLst/>
              <a:defRPr/>
            </a:pPr>
            <a:endParaRPr lang="el-GR" sz="1800" b="0" i="0" u="none" strike="noStrike" kern="1200" cap="none" spc="0" normalizeH="0" baseline="0" noProof="0" dirty="0">
              <a:ln>
                <a:noFill/>
              </a:ln>
              <a:solidFill>
                <a:prstClr val="black"/>
              </a:solidFill>
              <a:effectLst/>
              <a:uLnTx/>
              <a:uFillTx/>
              <a:latin typeface=".AppleSystemUIFont"/>
              <a:ea typeface="+mn-ea"/>
              <a:cs typeface="+mn-cs"/>
            </a:endParaRPr>
          </a:p>
          <a:p>
            <a:pPr defTabSz="914400">
              <a:spcBef>
                <a:spcPts val="0"/>
              </a:spcBef>
              <a:buClrTx/>
              <a:buSzTx/>
              <a:buFont typeface="Arial" panose="020B0604020202020204" pitchFamily="34" charset="0"/>
              <a:buChar char="•"/>
              <a:defRPr/>
            </a:pPr>
            <a:endParaRPr lang="el-GR" sz="1800" dirty="0">
              <a:solidFill>
                <a:prstClr val="black"/>
              </a:solidFill>
              <a:latin typeface=".AppleSystemUIFont"/>
              <a:ea typeface="+mn-ea"/>
              <a:cs typeface="+mn-cs"/>
            </a:endParaRPr>
          </a:p>
        </p:txBody>
      </p:sp>
      <p:sp>
        <p:nvSpPr>
          <p:cNvPr id="2" name="TextBox 1">
            <a:extLst>
              <a:ext uri="{FF2B5EF4-FFF2-40B4-BE49-F238E27FC236}">
                <a16:creationId xmlns:a16="http://schemas.microsoft.com/office/drawing/2014/main" id="{65E092B9-BCD1-68FF-E9C7-9033DBAB2023}"/>
              </a:ext>
            </a:extLst>
          </p:cNvPr>
          <p:cNvSpPr txBox="1"/>
          <p:nvPr/>
        </p:nvSpPr>
        <p:spPr>
          <a:xfrm>
            <a:off x="378303" y="347958"/>
            <a:ext cx="7568075" cy="26930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l-GR" sz="1700" dirty="0">
                <a:latin typeface="Times New Roman"/>
                <a:ea typeface="+mn-lt"/>
                <a:cs typeface="Times New Roman"/>
              </a:rPr>
              <a:t>Υπουργείο Παιδείας και Θρησκευμάτων. (2021). </a:t>
            </a:r>
            <a:r>
              <a:rPr lang="el-GR" sz="1700" i="1" dirty="0">
                <a:latin typeface="Times New Roman"/>
                <a:ea typeface="+mn-lt"/>
                <a:cs typeface="Times New Roman"/>
              </a:rPr>
              <a:t>Εγκύκλιος 61178/ΓΔ4: Τροποποίηση εγγραφών, μετεγγραφών, φοίτησης και θεμάτων οργάνωσης της σχολικής ζωής στα σχολεία της δευτεροβάθμιας εκπαίδευσης</a:t>
            </a:r>
            <a:r>
              <a:rPr lang="el-GR" sz="1700" dirty="0">
                <a:latin typeface="Times New Roman"/>
                <a:ea typeface="+mn-lt"/>
                <a:cs typeface="Times New Roman"/>
              </a:rPr>
              <a:t>. Αθήνα, Ελλάδα.</a:t>
            </a:r>
            <a:endParaRPr lang="el-GR" sz="1700">
              <a:latin typeface="Times New Roman"/>
              <a:cs typeface="Times New Roman"/>
            </a:endParaRPr>
          </a:p>
          <a:p>
            <a:endParaRPr lang="el-GR" sz="1700" dirty="0">
              <a:latin typeface="Times New Roman"/>
              <a:ea typeface="+mn-lt"/>
              <a:cs typeface="Times New Roman"/>
            </a:endParaRPr>
          </a:p>
          <a:p>
            <a:pPr>
              <a:buFont typeface="Arial"/>
              <a:buChar char="•"/>
            </a:pPr>
            <a:r>
              <a:rPr lang="en-US" sz="1700" dirty="0">
                <a:latin typeface="Times New Roman"/>
                <a:ea typeface="+mn-lt"/>
                <a:cs typeface="+mn-lt"/>
              </a:rPr>
              <a:t>ΦΕΚ 2104/τ. Β’/19-6-2017. </a:t>
            </a:r>
            <a:r>
              <a:rPr lang="en-US" sz="1700" dirty="0" err="1">
                <a:latin typeface="Times New Roman"/>
                <a:ea typeface="+mn-lt"/>
                <a:cs typeface="+mn-lt"/>
              </a:rPr>
              <a:t>Πρόγρ</a:t>
            </a:r>
            <a:r>
              <a:rPr lang="en-US" sz="1700" dirty="0">
                <a:latin typeface="Times New Roman"/>
                <a:ea typeface="+mn-lt"/>
                <a:cs typeface="+mn-lt"/>
              </a:rPr>
              <a:t>α</a:t>
            </a:r>
            <a:r>
              <a:rPr lang="en-US" sz="1700" dirty="0" err="1">
                <a:latin typeface="Times New Roman"/>
                <a:ea typeface="+mn-lt"/>
                <a:cs typeface="+mn-lt"/>
              </a:rPr>
              <a:t>μμ</a:t>
            </a:r>
            <a:r>
              <a:rPr lang="en-US" sz="1700" dirty="0">
                <a:latin typeface="Times New Roman"/>
                <a:ea typeface="+mn-lt"/>
                <a:cs typeface="+mn-lt"/>
              </a:rPr>
              <a:t>α Σπ</a:t>
            </a:r>
            <a:r>
              <a:rPr lang="en-US" sz="1700" dirty="0" err="1">
                <a:latin typeface="Times New Roman"/>
                <a:ea typeface="+mn-lt"/>
                <a:cs typeface="+mn-lt"/>
              </a:rPr>
              <a:t>ουδών</a:t>
            </a:r>
            <a:r>
              <a:rPr lang="en-US" sz="1700" dirty="0">
                <a:latin typeface="Times New Roman"/>
                <a:ea typeface="+mn-lt"/>
                <a:cs typeface="+mn-lt"/>
              </a:rPr>
              <a:t> </a:t>
            </a:r>
            <a:r>
              <a:rPr lang="en-US" sz="1700" dirty="0" err="1">
                <a:latin typeface="Times New Roman"/>
                <a:ea typeface="+mn-lt"/>
                <a:cs typeface="+mn-lt"/>
              </a:rPr>
              <a:t>του</a:t>
            </a:r>
            <a:r>
              <a:rPr lang="en-US" sz="1700" dirty="0">
                <a:latin typeface="Times New Roman"/>
                <a:ea typeface="+mn-lt"/>
                <a:cs typeface="+mn-lt"/>
              </a:rPr>
              <a:t> μα</a:t>
            </a:r>
            <a:r>
              <a:rPr lang="en-US" sz="1700" dirty="0" err="1">
                <a:latin typeface="Times New Roman"/>
                <a:ea typeface="+mn-lt"/>
                <a:cs typeface="+mn-lt"/>
              </a:rPr>
              <a:t>θήμ</a:t>
            </a:r>
            <a:r>
              <a:rPr lang="en-US" sz="1700" dirty="0">
                <a:latin typeface="Times New Roman"/>
                <a:ea typeface="+mn-lt"/>
                <a:cs typeface="+mn-lt"/>
              </a:rPr>
              <a:t>α</a:t>
            </a:r>
            <a:r>
              <a:rPr lang="en-US" sz="1700" dirty="0" err="1">
                <a:latin typeface="Times New Roman"/>
                <a:ea typeface="+mn-lt"/>
                <a:cs typeface="+mn-lt"/>
              </a:rPr>
              <a:t>τος</a:t>
            </a:r>
            <a:r>
              <a:rPr lang="en-US" sz="1700" dirty="0">
                <a:latin typeface="Times New Roman"/>
                <a:ea typeface="+mn-lt"/>
                <a:cs typeface="+mn-lt"/>
              </a:rPr>
              <a:t> </a:t>
            </a:r>
            <a:r>
              <a:rPr lang="en-US" sz="1700" dirty="0" err="1">
                <a:latin typeface="Times New Roman"/>
                <a:ea typeface="+mn-lt"/>
                <a:cs typeface="+mn-lt"/>
              </a:rPr>
              <a:t>των</a:t>
            </a:r>
            <a:r>
              <a:rPr lang="en-US" sz="1700" dirty="0">
                <a:latin typeface="Times New Roman"/>
                <a:ea typeface="+mn-lt"/>
                <a:cs typeface="+mn-lt"/>
              </a:rPr>
              <a:t> </a:t>
            </a:r>
            <a:r>
              <a:rPr lang="en-US" sz="1700" dirty="0" err="1">
                <a:latin typeface="Times New Roman"/>
                <a:ea typeface="+mn-lt"/>
                <a:cs typeface="+mn-lt"/>
              </a:rPr>
              <a:t>Θρησκευτικών</a:t>
            </a:r>
            <a:r>
              <a:rPr lang="en-US" sz="1700" dirty="0">
                <a:latin typeface="Times New Roman"/>
                <a:ea typeface="+mn-lt"/>
                <a:cs typeface="+mn-lt"/>
              </a:rPr>
              <a:t> </a:t>
            </a:r>
            <a:r>
              <a:rPr lang="en-US" sz="1700" dirty="0" err="1">
                <a:latin typeface="Times New Roman"/>
                <a:ea typeface="+mn-lt"/>
                <a:cs typeface="+mn-lt"/>
              </a:rPr>
              <a:t>στο</a:t>
            </a:r>
            <a:r>
              <a:rPr lang="en-US" sz="1700" dirty="0">
                <a:latin typeface="Times New Roman"/>
                <a:ea typeface="+mn-lt"/>
                <a:cs typeface="+mn-lt"/>
              </a:rPr>
              <a:t> </a:t>
            </a:r>
            <a:r>
              <a:rPr lang="en-US" sz="1700" dirty="0" err="1">
                <a:latin typeface="Times New Roman"/>
                <a:ea typeface="+mn-lt"/>
                <a:cs typeface="+mn-lt"/>
              </a:rPr>
              <a:t>Δημοτικό</a:t>
            </a:r>
            <a:r>
              <a:rPr lang="en-US" sz="1700" dirty="0">
                <a:latin typeface="Times New Roman"/>
                <a:ea typeface="+mn-lt"/>
                <a:cs typeface="+mn-lt"/>
              </a:rPr>
              <a:t> και </a:t>
            </a:r>
            <a:r>
              <a:rPr lang="en-US" sz="1700" dirty="0" err="1">
                <a:latin typeface="Times New Roman"/>
                <a:ea typeface="+mn-lt"/>
                <a:cs typeface="+mn-lt"/>
              </a:rPr>
              <a:t>στο</a:t>
            </a:r>
            <a:r>
              <a:rPr lang="en-US" sz="1700" dirty="0">
                <a:latin typeface="Times New Roman"/>
                <a:ea typeface="+mn-lt"/>
                <a:cs typeface="+mn-lt"/>
              </a:rPr>
              <a:t> </a:t>
            </a:r>
            <a:r>
              <a:rPr lang="en-US" sz="1700" dirty="0" err="1">
                <a:latin typeface="Times New Roman"/>
                <a:ea typeface="+mn-lt"/>
                <a:cs typeface="+mn-lt"/>
              </a:rPr>
              <a:t>Γυμνάσιο</a:t>
            </a:r>
            <a:r>
              <a:rPr lang="en-US" sz="1700" dirty="0">
                <a:latin typeface="Times New Roman"/>
                <a:ea typeface="+mn-lt"/>
                <a:cs typeface="+mn-lt"/>
              </a:rPr>
              <a:t>.</a:t>
            </a:r>
            <a:endParaRPr lang="en-US" sz="1700">
              <a:latin typeface="Times New Roman"/>
              <a:cs typeface="Times New Roman"/>
            </a:endParaRPr>
          </a:p>
          <a:p>
            <a:endParaRPr lang="en-US" sz="1700" dirty="0">
              <a:latin typeface="Times New Roman"/>
              <a:ea typeface="+mn-lt"/>
              <a:cs typeface="+mn-lt"/>
            </a:endParaRPr>
          </a:p>
          <a:p>
            <a:pPr>
              <a:buFont typeface="Arial"/>
              <a:buChar char="•"/>
            </a:pPr>
            <a:r>
              <a:rPr lang="en-US" sz="1700" dirty="0">
                <a:latin typeface="Times New Roman"/>
                <a:ea typeface="+mn-lt"/>
                <a:cs typeface="+mn-lt"/>
              </a:rPr>
              <a:t>ΦΕΚ 2105/τ. Β’/19-6-2017. </a:t>
            </a:r>
            <a:r>
              <a:rPr lang="en-US" sz="1700" dirty="0" err="1">
                <a:latin typeface="Times New Roman"/>
                <a:ea typeface="+mn-lt"/>
                <a:cs typeface="+mn-lt"/>
              </a:rPr>
              <a:t>Πρόγρ</a:t>
            </a:r>
            <a:r>
              <a:rPr lang="en-US" sz="1700" dirty="0">
                <a:latin typeface="Times New Roman"/>
                <a:ea typeface="+mn-lt"/>
                <a:cs typeface="+mn-lt"/>
              </a:rPr>
              <a:t>α</a:t>
            </a:r>
            <a:r>
              <a:rPr lang="en-US" sz="1700" dirty="0" err="1">
                <a:latin typeface="Times New Roman"/>
                <a:ea typeface="+mn-lt"/>
                <a:cs typeface="+mn-lt"/>
              </a:rPr>
              <a:t>μμ</a:t>
            </a:r>
            <a:r>
              <a:rPr lang="en-US" sz="1700" dirty="0">
                <a:latin typeface="Times New Roman"/>
                <a:ea typeface="+mn-lt"/>
                <a:cs typeface="+mn-lt"/>
              </a:rPr>
              <a:t>α Σπ</a:t>
            </a:r>
            <a:r>
              <a:rPr lang="en-US" sz="1700" dirty="0" err="1">
                <a:latin typeface="Times New Roman"/>
                <a:ea typeface="+mn-lt"/>
                <a:cs typeface="+mn-lt"/>
              </a:rPr>
              <a:t>ουδών</a:t>
            </a:r>
            <a:r>
              <a:rPr lang="en-US" sz="1700" dirty="0">
                <a:latin typeface="Times New Roman"/>
                <a:ea typeface="+mn-lt"/>
                <a:cs typeface="+mn-lt"/>
              </a:rPr>
              <a:t> </a:t>
            </a:r>
            <a:r>
              <a:rPr lang="en-US" sz="1700" dirty="0" err="1">
                <a:latin typeface="Times New Roman"/>
                <a:ea typeface="+mn-lt"/>
                <a:cs typeface="+mn-lt"/>
              </a:rPr>
              <a:t>του</a:t>
            </a:r>
            <a:r>
              <a:rPr lang="en-US" sz="1700" dirty="0">
                <a:latin typeface="Times New Roman"/>
                <a:ea typeface="+mn-lt"/>
                <a:cs typeface="+mn-lt"/>
              </a:rPr>
              <a:t> μα</a:t>
            </a:r>
            <a:r>
              <a:rPr lang="en-US" sz="1700" dirty="0" err="1">
                <a:latin typeface="Times New Roman"/>
                <a:ea typeface="+mn-lt"/>
                <a:cs typeface="+mn-lt"/>
              </a:rPr>
              <a:t>θήμ</a:t>
            </a:r>
            <a:r>
              <a:rPr lang="en-US" sz="1700" dirty="0">
                <a:latin typeface="Times New Roman"/>
                <a:ea typeface="+mn-lt"/>
                <a:cs typeface="+mn-lt"/>
              </a:rPr>
              <a:t>α</a:t>
            </a:r>
            <a:r>
              <a:rPr lang="en-US" sz="1700" dirty="0" err="1">
                <a:latin typeface="Times New Roman"/>
                <a:ea typeface="+mn-lt"/>
                <a:cs typeface="+mn-lt"/>
              </a:rPr>
              <a:t>τος</a:t>
            </a:r>
            <a:r>
              <a:rPr lang="en-US" sz="1700" dirty="0">
                <a:latin typeface="Times New Roman"/>
                <a:ea typeface="+mn-lt"/>
                <a:cs typeface="+mn-lt"/>
              </a:rPr>
              <a:t> </a:t>
            </a:r>
            <a:r>
              <a:rPr lang="en-US" sz="1700" dirty="0" err="1">
                <a:latin typeface="Times New Roman"/>
                <a:ea typeface="+mn-lt"/>
                <a:cs typeface="+mn-lt"/>
              </a:rPr>
              <a:t>των</a:t>
            </a:r>
            <a:r>
              <a:rPr lang="en-US" sz="1700" dirty="0">
                <a:latin typeface="Times New Roman"/>
                <a:ea typeface="+mn-lt"/>
                <a:cs typeface="+mn-lt"/>
              </a:rPr>
              <a:t> </a:t>
            </a:r>
            <a:r>
              <a:rPr lang="en-US" sz="1700" dirty="0" err="1">
                <a:latin typeface="Times New Roman"/>
                <a:ea typeface="+mn-lt"/>
                <a:cs typeface="+mn-lt"/>
              </a:rPr>
              <a:t>Θρησκευτικών</a:t>
            </a:r>
            <a:r>
              <a:rPr lang="en-US" sz="1700" dirty="0">
                <a:latin typeface="Times New Roman"/>
                <a:ea typeface="+mn-lt"/>
                <a:cs typeface="+mn-lt"/>
              </a:rPr>
              <a:t> </a:t>
            </a:r>
            <a:r>
              <a:rPr lang="en-US" sz="1700" dirty="0" err="1">
                <a:latin typeface="Times New Roman"/>
                <a:ea typeface="+mn-lt"/>
                <a:cs typeface="+mn-lt"/>
              </a:rPr>
              <a:t>στο</a:t>
            </a:r>
            <a:r>
              <a:rPr lang="en-US" sz="1700" dirty="0">
                <a:latin typeface="Times New Roman"/>
                <a:ea typeface="+mn-lt"/>
                <a:cs typeface="+mn-lt"/>
              </a:rPr>
              <a:t> </a:t>
            </a:r>
            <a:r>
              <a:rPr lang="en-US" sz="1700" dirty="0" err="1">
                <a:latin typeface="Times New Roman"/>
                <a:ea typeface="+mn-lt"/>
                <a:cs typeface="+mn-lt"/>
              </a:rPr>
              <a:t>Λύκειο</a:t>
            </a:r>
            <a:r>
              <a:rPr lang="en-US" sz="1700" dirty="0">
                <a:latin typeface="Times New Roman"/>
                <a:ea typeface="+mn-lt"/>
                <a:cs typeface="+mn-lt"/>
              </a:rPr>
              <a:t>.</a:t>
            </a:r>
            <a:endParaRPr lang="en-US" sz="1700" dirty="0">
              <a:latin typeface="Times New Roman"/>
            </a:endParaRPr>
          </a:p>
          <a:p>
            <a:pPr>
              <a:buFont typeface=""/>
              <a:buChar char="•"/>
            </a:pPr>
            <a:endParaRPr lang="en-US" sz="1600" dirty="0">
              <a:latin typeface="Times New Roman"/>
              <a:cs typeface="Times New Roman"/>
            </a:endParaRPr>
          </a:p>
        </p:txBody>
      </p:sp>
    </p:spTree>
    <p:extLst>
      <p:ext uri="{BB962C8B-B14F-4D97-AF65-F5344CB8AC3E}">
        <p14:creationId xmlns:p14="http://schemas.microsoft.com/office/powerpoint/2010/main" val="1325381129"/>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53EF2A-E126-4B21-AC3D-7BF4258F6D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859514"/>
            <a:ext cx="3027759" cy="3141236"/>
          </a:xfrm>
          <a:prstGeom prst="rect">
            <a:avLst/>
          </a:prstGeom>
        </p:spPr>
      </p:pic>
      <p:pic>
        <p:nvPicPr>
          <p:cNvPr id="9" name="Picture 8">
            <a:extLst>
              <a:ext uri="{FF2B5EF4-FFF2-40B4-BE49-F238E27FC236}">
                <a16:creationId xmlns:a16="http://schemas.microsoft.com/office/drawing/2014/main" id="{3BBC4FB4-19BD-4626-A293-D8411F0E28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3026511"/>
            <a:ext cx="1141809" cy="1774090"/>
          </a:xfrm>
          <a:prstGeom prst="rect">
            <a:avLst/>
          </a:prstGeom>
        </p:spPr>
      </p:pic>
      <p:sp>
        <p:nvSpPr>
          <p:cNvPr id="11" name="Oval 10">
            <a:extLst>
              <a:ext uri="{FF2B5EF4-FFF2-40B4-BE49-F238E27FC236}">
                <a16:creationId xmlns:a16="http://schemas.microsoft.com/office/drawing/2014/main" id="{6BAB8189-D27D-423E-B154-5E4DFD3F5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2114550"/>
            <a:ext cx="2114550" cy="211455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3122E102-9E03-43D3-B783-795507F4D1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6000148" y="857250"/>
            <a:ext cx="1202540" cy="857250"/>
          </a:xfrm>
          <a:prstGeom prst="rect">
            <a:avLst/>
          </a:prstGeom>
        </p:spPr>
      </p:pic>
      <p:pic>
        <p:nvPicPr>
          <p:cNvPr id="15" name="Picture 14">
            <a:extLst>
              <a:ext uri="{FF2B5EF4-FFF2-40B4-BE49-F238E27FC236}">
                <a16:creationId xmlns:a16="http://schemas.microsoft.com/office/drawing/2014/main" id="{6AF0C8C1-0967-4B1A-9850-8B4AF2F3F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6456759" y="5426899"/>
            <a:ext cx="745301" cy="573851"/>
          </a:xfrm>
          <a:prstGeom prst="rect">
            <a:avLst/>
          </a:prstGeom>
        </p:spPr>
      </p:pic>
      <p:sp>
        <p:nvSpPr>
          <p:cNvPr id="17" name="Rectangle 16">
            <a:extLst>
              <a:ext uri="{FF2B5EF4-FFF2-40B4-BE49-F238E27FC236}">
                <a16:creationId xmlns:a16="http://schemas.microsoft.com/office/drawing/2014/main" id="{7DD20243-46C6-46E5-A705-B67ADDC88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cxnSp>
        <p:nvCxnSpPr>
          <p:cNvPr id="19" name="Straight Connector 18">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2305490"/>
            <a:ext cx="0" cy="2400300"/>
          </a:xfrm>
          <a:prstGeom prst="line">
            <a:avLst/>
          </a:prstGeom>
          <a:ln w="15875" cap="sq">
            <a:solidFill>
              <a:schemeClr val="bg2">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sp>
        <p:nvSpPr>
          <p:cNvPr id="2" name="Τίτλος 1">
            <a:extLst>
              <a:ext uri="{FF2B5EF4-FFF2-40B4-BE49-F238E27FC236}">
                <a16:creationId xmlns:a16="http://schemas.microsoft.com/office/drawing/2014/main" id="{EC1A6383-9422-765C-2129-BC401D2C7B1A}"/>
              </a:ext>
            </a:extLst>
          </p:cNvPr>
          <p:cNvSpPr>
            <a:spLocks noGrp="1"/>
          </p:cNvSpPr>
          <p:nvPr>
            <p:ph type="title"/>
          </p:nvPr>
        </p:nvSpPr>
        <p:spPr>
          <a:xfrm>
            <a:off x="3490721" y="1807469"/>
            <a:ext cx="5106272" cy="3396343"/>
          </a:xfrm>
        </p:spPr>
        <p:txBody>
          <a:bodyPr vert="horz" lIns="68580" tIns="34290" rIns="68580" bIns="34290" rtlCol="0" anchor="ctr">
            <a:normAutofit/>
          </a:bodyPr>
          <a:lstStyle/>
          <a:p>
            <a:r>
              <a:rPr lang="en-US" sz="5400" b="1"/>
              <a:t>ΕΥΧΑΡΙΣΤΟΥΜΕ ΠΟΛΥ!!!</a:t>
            </a:r>
          </a:p>
        </p:txBody>
      </p:sp>
    </p:spTree>
    <p:extLst>
      <p:ext uri="{BB962C8B-B14F-4D97-AF65-F5344CB8AC3E}">
        <p14:creationId xmlns:p14="http://schemas.microsoft.com/office/powerpoint/2010/main" val="332100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53EF2A-E126-4B21-AC3D-7BF4258F6D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859514"/>
            <a:ext cx="3027759" cy="3141236"/>
          </a:xfrm>
          <a:prstGeom prst="rect">
            <a:avLst/>
          </a:prstGeom>
        </p:spPr>
      </p:pic>
      <p:pic>
        <p:nvPicPr>
          <p:cNvPr id="8" name="Picture 7">
            <a:extLst>
              <a:ext uri="{FF2B5EF4-FFF2-40B4-BE49-F238E27FC236}">
                <a16:creationId xmlns:a16="http://schemas.microsoft.com/office/drawing/2014/main" id="{3BBC4FB4-19BD-4626-A293-D8411F0E28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3026511"/>
            <a:ext cx="1141809" cy="1774090"/>
          </a:xfrm>
          <a:prstGeom prst="rect">
            <a:avLst/>
          </a:prstGeom>
        </p:spPr>
      </p:pic>
      <p:sp>
        <p:nvSpPr>
          <p:cNvPr id="10" name="Oval 9">
            <a:extLst>
              <a:ext uri="{FF2B5EF4-FFF2-40B4-BE49-F238E27FC236}">
                <a16:creationId xmlns:a16="http://schemas.microsoft.com/office/drawing/2014/main" id="{6BAB8189-D27D-423E-B154-5E4DFD3F5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2114550"/>
            <a:ext cx="2114550" cy="211455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3122E102-9E03-43D3-B783-795507F4D1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6000148" y="857250"/>
            <a:ext cx="1202540" cy="857250"/>
          </a:xfrm>
          <a:prstGeom prst="rect">
            <a:avLst/>
          </a:prstGeom>
        </p:spPr>
      </p:pic>
      <p:pic>
        <p:nvPicPr>
          <p:cNvPr id="14" name="Picture 13">
            <a:extLst>
              <a:ext uri="{FF2B5EF4-FFF2-40B4-BE49-F238E27FC236}">
                <a16:creationId xmlns:a16="http://schemas.microsoft.com/office/drawing/2014/main" id="{6AF0C8C1-0967-4B1A-9850-8B4AF2F3F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6456759" y="5426899"/>
            <a:ext cx="745301" cy="573851"/>
          </a:xfrm>
          <a:prstGeom prst="rect">
            <a:avLst/>
          </a:prstGeom>
        </p:spPr>
      </p:pic>
      <p:sp>
        <p:nvSpPr>
          <p:cNvPr id="16" name="Rectangle 15">
            <a:extLst>
              <a:ext uri="{FF2B5EF4-FFF2-40B4-BE49-F238E27FC236}">
                <a16:creationId xmlns:a16="http://schemas.microsoft.com/office/drawing/2014/main" id="{7DD20243-46C6-46E5-A705-B67ADDC88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Rectangle 1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857250"/>
            <a:ext cx="9141714" cy="51435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Connector 2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2228850"/>
            <a:ext cx="0" cy="24003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5528310"/>
            <a:ext cx="745301" cy="571500"/>
          </a:xfrm>
          <a:prstGeom prst="rect">
            <a:avLst/>
          </a:prstGeom>
        </p:spPr>
      </p:pic>
      <p:sp>
        <p:nvSpPr>
          <p:cNvPr id="2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857250"/>
            <a:ext cx="9144000" cy="5142310"/>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Τίτλος 1">
            <a:extLst>
              <a:ext uri="{FF2B5EF4-FFF2-40B4-BE49-F238E27FC236}">
                <a16:creationId xmlns:a16="http://schemas.microsoft.com/office/drawing/2014/main" id="{08A3F1C1-584B-4014-94B7-8511197AC328}"/>
              </a:ext>
            </a:extLst>
          </p:cNvPr>
          <p:cNvSpPr>
            <a:spLocks noGrp="1"/>
          </p:cNvSpPr>
          <p:nvPr>
            <p:ph type="title"/>
          </p:nvPr>
        </p:nvSpPr>
        <p:spPr>
          <a:xfrm>
            <a:off x="3702342" y="1435906"/>
            <a:ext cx="4123606" cy="3961340"/>
          </a:xfrm>
        </p:spPr>
        <p:txBody>
          <a:bodyPr vert="horz" lIns="68580" tIns="34290" rIns="68580" bIns="34290" rtlCol="0" anchor="ctr">
            <a:normAutofit/>
          </a:bodyPr>
          <a:lstStyle/>
          <a:p>
            <a:pPr algn="ctr"/>
            <a:r>
              <a:rPr lang="en-US" b="1" dirty="0"/>
              <a:t>Η </a:t>
            </a:r>
            <a:r>
              <a:rPr lang="en-US" b="1" err="1"/>
              <a:t>Σύγκρουση</a:t>
            </a:r>
            <a:r>
              <a:rPr lang="en-US" b="1" dirty="0"/>
              <a:t> </a:t>
            </a:r>
            <a:r>
              <a:rPr lang="en-US" b="1" err="1"/>
              <a:t>Γύρω</a:t>
            </a:r>
            <a:r>
              <a:rPr lang="en-US" b="1" dirty="0"/>
              <a:t> από </a:t>
            </a:r>
            <a:r>
              <a:rPr lang="en-US" b="1" err="1"/>
              <a:t>το</a:t>
            </a:r>
            <a:r>
              <a:rPr lang="en-US" b="1" dirty="0"/>
              <a:t> </a:t>
            </a:r>
            <a:r>
              <a:rPr lang="en-US" b="1" err="1"/>
              <a:t>Μάθημ</a:t>
            </a:r>
            <a:r>
              <a:rPr lang="en-US" b="1" dirty="0"/>
              <a:t>α </a:t>
            </a:r>
            <a:r>
              <a:rPr lang="en-US" b="1" err="1"/>
              <a:t>των</a:t>
            </a:r>
            <a:r>
              <a:rPr lang="en-US" b="1" dirty="0"/>
              <a:t> </a:t>
            </a:r>
            <a:r>
              <a:rPr lang="en-US" b="1" err="1"/>
              <a:t>Θρησκευτικών</a:t>
            </a:r>
            <a:r>
              <a:rPr lang="en-US" b="1" dirty="0"/>
              <a:t> </a:t>
            </a:r>
            <a:r>
              <a:rPr lang="en-US" b="1" err="1"/>
              <a:t>στην</a:t>
            </a:r>
            <a:r>
              <a:rPr lang="en-US" b="1" dirty="0"/>
              <a:t> </a:t>
            </a:r>
            <a:r>
              <a:rPr lang="en-US" b="1" err="1"/>
              <a:t>Ελλάδ</a:t>
            </a:r>
            <a:r>
              <a:rPr lang="en-US" b="1" dirty="0"/>
              <a:t>α</a:t>
            </a:r>
            <a:endParaRPr lang="en-US" b="1" dirty="0">
              <a:solidFill>
                <a:srgbClr val="000000"/>
              </a:solidFill>
            </a:endParaRPr>
          </a:p>
          <a:p>
            <a:pPr algn="ctr"/>
            <a:endParaRPr lang="en-US"/>
          </a:p>
        </p:txBody>
      </p:sp>
      <p:sp>
        <p:nvSpPr>
          <p:cNvPr id="4" name="Text Placeholder 3">
            <a:extLst>
              <a:ext uri="{FF2B5EF4-FFF2-40B4-BE49-F238E27FC236}">
                <a16:creationId xmlns:a16="http://schemas.microsoft.com/office/drawing/2014/main" id="{4BDD1AA9-4B2C-DFC8-2333-628E10748CD3}"/>
              </a:ext>
            </a:extLst>
          </p:cNvPr>
          <p:cNvSpPr>
            <a:spLocks noGrp="1"/>
          </p:cNvSpPr>
          <p:nvPr>
            <p:ph type="body" sz="half" idx="2"/>
          </p:nvPr>
        </p:nvSpPr>
        <p:spPr>
          <a:xfrm>
            <a:off x="3731896" y="1460754"/>
            <a:ext cx="4799948" cy="3936493"/>
          </a:xfrm>
        </p:spPr>
        <p:txBody>
          <a:bodyPr vert="horz" lIns="68580" tIns="34290" rIns="68580" bIns="34290" rtlCol="0" anchor="ctr">
            <a:normAutofit/>
          </a:bodyPr>
          <a:lstStyle/>
          <a:p>
            <a:r>
              <a:rPr lang="en-US" sz="1500">
                <a:latin typeface="Century Gothic"/>
                <a:cs typeface="Calibri"/>
              </a:rPr>
              <a:t> </a:t>
            </a:r>
          </a:p>
          <a:p>
            <a:pPr>
              <a:buFont typeface="Wingdings 3" charset="2"/>
              <a:buChar char=""/>
            </a:pPr>
            <a:endParaRPr lang="en-US"/>
          </a:p>
        </p:txBody>
      </p:sp>
      <p:sp>
        <p:nvSpPr>
          <p:cNvPr id="3" name="TextBox 2">
            <a:extLst>
              <a:ext uri="{FF2B5EF4-FFF2-40B4-BE49-F238E27FC236}">
                <a16:creationId xmlns:a16="http://schemas.microsoft.com/office/drawing/2014/main" id="{686EFEE2-0A6F-355E-D025-33C375C11D5E}"/>
              </a:ext>
            </a:extLst>
          </p:cNvPr>
          <p:cNvSpPr txBox="1"/>
          <p:nvPr/>
        </p:nvSpPr>
        <p:spPr>
          <a:xfrm>
            <a:off x="3946890" y="4566708"/>
            <a:ext cx="4091940"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a:t>       </a:t>
            </a:r>
            <a:r>
              <a:rPr lang="en-US" sz="1350" err="1"/>
              <a:t>Αιτίες</a:t>
            </a:r>
            <a:r>
              <a:rPr lang="en-US" sz="1350"/>
              <a:t> και </a:t>
            </a:r>
            <a:r>
              <a:rPr lang="en-US" sz="1350" err="1"/>
              <a:t>συνέ</a:t>
            </a:r>
            <a:r>
              <a:rPr lang="en-US" sz="1350"/>
              <a:t>π</a:t>
            </a:r>
            <a:r>
              <a:rPr lang="en-US" sz="1350" err="1"/>
              <a:t>ειες</a:t>
            </a:r>
            <a:r>
              <a:rPr lang="en-US" sz="1350"/>
              <a:t> </a:t>
            </a:r>
            <a:r>
              <a:rPr lang="en-US" sz="1350" err="1"/>
              <a:t>των</a:t>
            </a:r>
            <a:r>
              <a:rPr lang="en-US" sz="1350"/>
              <a:t> α</a:t>
            </a:r>
            <a:r>
              <a:rPr lang="en-US" sz="1350" err="1"/>
              <a:t>λλ</a:t>
            </a:r>
            <a:r>
              <a:rPr lang="en-US" sz="1350"/>
              <a:t>α</a:t>
            </a:r>
            <a:r>
              <a:rPr lang="en-US" sz="1350" err="1"/>
              <a:t>γών</a:t>
            </a:r>
            <a:r>
              <a:rPr lang="en-US" sz="1350"/>
              <a:t> </a:t>
            </a:r>
            <a:r>
              <a:rPr lang="en-US" sz="1350" err="1"/>
              <a:t>στ</a:t>
            </a:r>
            <a:r>
              <a:rPr lang="en-US" sz="1350"/>
              <a:t>α                                  </a:t>
            </a:r>
            <a:r>
              <a:rPr lang="en-US" sz="1350" err="1"/>
              <a:t>Αν</a:t>
            </a:r>
            <a:r>
              <a:rPr lang="en-US" sz="1350"/>
              <a:t>α</a:t>
            </a:r>
            <a:r>
              <a:rPr lang="en-US" sz="1350" err="1"/>
              <a:t>λυτικά</a:t>
            </a:r>
            <a:r>
              <a:rPr lang="en-US" sz="1350"/>
              <a:t> </a:t>
            </a:r>
            <a:r>
              <a:rPr lang="en-US" sz="1350" err="1"/>
              <a:t>Προγράμμ</a:t>
            </a:r>
            <a:r>
              <a:rPr lang="en-US" sz="1350"/>
              <a:t>ατα</a:t>
            </a:r>
          </a:p>
        </p:txBody>
      </p:sp>
    </p:spTree>
    <p:extLst>
      <p:ext uri="{BB962C8B-B14F-4D97-AF65-F5344CB8AC3E}">
        <p14:creationId xmlns:p14="http://schemas.microsoft.com/office/powerpoint/2010/main" val="256888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753EF2A-E126-4B21-AC3D-7BF4258F6D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859514"/>
            <a:ext cx="3027759" cy="3141236"/>
          </a:xfrm>
          <a:prstGeom prst="rect">
            <a:avLst/>
          </a:prstGeom>
        </p:spPr>
      </p:pic>
      <p:pic>
        <p:nvPicPr>
          <p:cNvPr id="47" name="Picture 46">
            <a:extLst>
              <a:ext uri="{FF2B5EF4-FFF2-40B4-BE49-F238E27FC236}">
                <a16:creationId xmlns:a16="http://schemas.microsoft.com/office/drawing/2014/main" id="{3BBC4FB4-19BD-4626-A293-D8411F0E28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3026511"/>
            <a:ext cx="1141809" cy="1774090"/>
          </a:xfrm>
          <a:prstGeom prst="rect">
            <a:avLst/>
          </a:prstGeom>
        </p:spPr>
      </p:pic>
      <p:sp>
        <p:nvSpPr>
          <p:cNvPr id="49" name="Oval 48">
            <a:extLst>
              <a:ext uri="{FF2B5EF4-FFF2-40B4-BE49-F238E27FC236}">
                <a16:creationId xmlns:a16="http://schemas.microsoft.com/office/drawing/2014/main" id="{6BAB8189-D27D-423E-B154-5E4DFD3F5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2114550"/>
            <a:ext cx="2114550" cy="211455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1" name="Picture 50">
            <a:extLst>
              <a:ext uri="{FF2B5EF4-FFF2-40B4-BE49-F238E27FC236}">
                <a16:creationId xmlns:a16="http://schemas.microsoft.com/office/drawing/2014/main" id="{3122E102-9E03-43D3-B783-795507F4D1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713"/>
          <a:stretch/>
        </p:blipFill>
        <p:spPr>
          <a:xfrm>
            <a:off x="6000148" y="857250"/>
            <a:ext cx="1202540" cy="857250"/>
          </a:xfrm>
          <a:prstGeom prst="rect">
            <a:avLst/>
          </a:prstGeom>
        </p:spPr>
      </p:pic>
      <p:pic>
        <p:nvPicPr>
          <p:cNvPr id="53" name="Picture 52">
            <a:extLst>
              <a:ext uri="{FF2B5EF4-FFF2-40B4-BE49-F238E27FC236}">
                <a16:creationId xmlns:a16="http://schemas.microsoft.com/office/drawing/2014/main" id="{6AF0C8C1-0967-4B1A-9850-8B4AF2F3F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4199"/>
          <a:stretch/>
        </p:blipFill>
        <p:spPr>
          <a:xfrm>
            <a:off x="6456759" y="5426899"/>
            <a:ext cx="745301" cy="573851"/>
          </a:xfrm>
          <a:prstGeom prst="rect">
            <a:avLst/>
          </a:prstGeom>
        </p:spPr>
      </p:pic>
      <p:sp>
        <p:nvSpPr>
          <p:cNvPr id="55" name="Rectangle 54">
            <a:extLst>
              <a:ext uri="{FF2B5EF4-FFF2-40B4-BE49-F238E27FC236}">
                <a16:creationId xmlns:a16="http://schemas.microsoft.com/office/drawing/2014/main" id="{7DD20243-46C6-46E5-A705-B67ADDC88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57" name="Rectangle 56">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sz="1350"/>
          </a:p>
        </p:txBody>
      </p:sp>
      <p:sp>
        <p:nvSpPr>
          <p:cNvPr id="59" name="Rectangle 58">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292"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1"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40918" y="857250"/>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sz="1350"/>
          </a:p>
        </p:txBody>
      </p:sp>
      <p:sp>
        <p:nvSpPr>
          <p:cNvPr id="63" name="Freeform: Shape 62">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00817" y="857251"/>
            <a:ext cx="3743183" cy="51435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3AD2BEA-BDE5-769D-7CBF-9E687C7D2A75}"/>
              </a:ext>
            </a:extLst>
          </p:cNvPr>
          <p:cNvSpPr>
            <a:spLocks noGrp="1"/>
          </p:cNvSpPr>
          <p:nvPr>
            <p:ph type="title"/>
          </p:nvPr>
        </p:nvSpPr>
        <p:spPr>
          <a:xfrm>
            <a:off x="6011984" y="2091690"/>
            <a:ext cx="2642159" cy="3353116"/>
          </a:xfrm>
        </p:spPr>
        <p:txBody>
          <a:bodyPr vert="horz" lIns="68580" tIns="34290" rIns="68580" bIns="34290" rtlCol="0" anchor="t">
            <a:normAutofit/>
          </a:bodyPr>
          <a:lstStyle/>
          <a:p>
            <a:r>
              <a:rPr lang="en-US" sz="3150">
                <a:solidFill>
                  <a:srgbClr val="FFFFFF"/>
                </a:solidFill>
              </a:rPr>
              <a:t>            </a:t>
            </a:r>
            <a:br>
              <a:rPr lang="en-US" sz="3150">
                <a:solidFill>
                  <a:srgbClr val="FFFFFF"/>
                </a:solidFill>
              </a:rPr>
            </a:br>
            <a:br>
              <a:rPr lang="en-US" sz="3150">
                <a:solidFill>
                  <a:srgbClr val="FFFFFF"/>
                </a:solidFill>
              </a:rPr>
            </a:br>
            <a:r>
              <a:rPr lang="en-US" sz="3150" err="1">
                <a:solidFill>
                  <a:srgbClr val="FFFFFF"/>
                </a:solidFill>
              </a:rPr>
              <a:t>Εισ</a:t>
            </a:r>
            <a:r>
              <a:rPr lang="en-US" sz="3150">
                <a:solidFill>
                  <a:srgbClr val="FFFFFF"/>
                </a:solidFill>
              </a:rPr>
              <a:t>α</a:t>
            </a:r>
            <a:r>
              <a:rPr lang="en-US" sz="3150" err="1">
                <a:solidFill>
                  <a:srgbClr val="FFFFFF"/>
                </a:solidFill>
              </a:rPr>
              <a:t>γωγή</a:t>
            </a:r>
            <a:r>
              <a:rPr lang="en-US" sz="3150">
                <a:solidFill>
                  <a:srgbClr val="FFFFFF"/>
                </a:solidFill>
              </a:rPr>
              <a:t> </a:t>
            </a:r>
          </a:p>
        </p:txBody>
      </p:sp>
      <p:graphicFrame>
        <p:nvGraphicFramePr>
          <p:cNvPr id="65" name="Text Placeholder 3">
            <a:extLst>
              <a:ext uri="{FF2B5EF4-FFF2-40B4-BE49-F238E27FC236}">
                <a16:creationId xmlns:a16="http://schemas.microsoft.com/office/drawing/2014/main" id="{1A2DCED6-62B2-7C79-E109-192F878D678A}"/>
              </a:ext>
            </a:extLst>
          </p:cNvPr>
          <p:cNvGraphicFramePr/>
          <p:nvPr>
            <p:extLst>
              <p:ext uri="{D42A27DB-BD31-4B8C-83A1-F6EECF244321}">
                <p14:modId xmlns:p14="http://schemas.microsoft.com/office/powerpoint/2010/main" val="674552462"/>
              </p:ext>
            </p:extLst>
          </p:nvPr>
        </p:nvGraphicFramePr>
        <p:xfrm>
          <a:off x="801292" y="2091690"/>
          <a:ext cx="4439627" cy="33531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0599723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715DC6F-052E-4EDE-A74B-047632EA1E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859514"/>
            <a:ext cx="3027759" cy="3141236"/>
          </a:xfrm>
          <a:prstGeom prst="rect">
            <a:avLst/>
          </a:prstGeom>
        </p:spPr>
      </p:pic>
      <p:pic>
        <p:nvPicPr>
          <p:cNvPr id="37" name="Picture 36">
            <a:extLst>
              <a:ext uri="{FF2B5EF4-FFF2-40B4-BE49-F238E27FC236}">
                <a16:creationId xmlns:a16="http://schemas.microsoft.com/office/drawing/2014/main" id="{515B249B-C1B9-4C06-93BC-5B0FE82FC8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3026511"/>
            <a:ext cx="1141809" cy="1774090"/>
          </a:xfrm>
          <a:prstGeom prst="rect">
            <a:avLst/>
          </a:prstGeom>
        </p:spPr>
      </p:pic>
      <p:sp>
        <p:nvSpPr>
          <p:cNvPr id="39" name="Oval 38">
            <a:extLst>
              <a:ext uri="{FF2B5EF4-FFF2-40B4-BE49-F238E27FC236}">
                <a16:creationId xmlns:a16="http://schemas.microsoft.com/office/drawing/2014/main" id="{5F27C211-3B72-4D83-B617-D63B404AD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2114550"/>
            <a:ext cx="2114550" cy="211455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 name="Picture 40">
            <a:extLst>
              <a:ext uri="{FF2B5EF4-FFF2-40B4-BE49-F238E27FC236}">
                <a16:creationId xmlns:a16="http://schemas.microsoft.com/office/drawing/2014/main" id="{063669BB-B593-41AA-88AF-DF4F5E26B3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713"/>
          <a:stretch/>
        </p:blipFill>
        <p:spPr>
          <a:xfrm>
            <a:off x="6000148" y="857250"/>
            <a:ext cx="1202540" cy="857250"/>
          </a:xfrm>
          <a:prstGeom prst="rect">
            <a:avLst/>
          </a:prstGeom>
        </p:spPr>
      </p:pic>
      <p:pic>
        <p:nvPicPr>
          <p:cNvPr id="43" name="Picture 42">
            <a:extLst>
              <a:ext uri="{FF2B5EF4-FFF2-40B4-BE49-F238E27FC236}">
                <a16:creationId xmlns:a16="http://schemas.microsoft.com/office/drawing/2014/main" id="{2A95CA20-A5B7-4232-9498-E1325736C5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4199"/>
          <a:stretch/>
        </p:blipFill>
        <p:spPr>
          <a:xfrm>
            <a:off x="6456759" y="5426899"/>
            <a:ext cx="745301" cy="573851"/>
          </a:xfrm>
          <a:prstGeom prst="rect">
            <a:avLst/>
          </a:prstGeom>
        </p:spPr>
      </p:pic>
      <p:sp>
        <p:nvSpPr>
          <p:cNvPr id="45" name="Rectangle 44">
            <a:extLst>
              <a:ext uri="{FF2B5EF4-FFF2-40B4-BE49-F238E27FC236}">
                <a16:creationId xmlns:a16="http://schemas.microsoft.com/office/drawing/2014/main" id="{8B24F55B-6511-4781-950F-F000AB52E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C1D5848D-9021-4B45-A576-321BF0F5C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F22649C-22F8-5F67-2F02-AB99DDF851A3}"/>
              </a:ext>
            </a:extLst>
          </p:cNvPr>
          <p:cNvSpPr>
            <a:spLocks noGrp="1"/>
          </p:cNvSpPr>
          <p:nvPr>
            <p:ph type="title"/>
          </p:nvPr>
        </p:nvSpPr>
        <p:spPr>
          <a:xfrm>
            <a:off x="294511" y="1500230"/>
            <a:ext cx="2871882" cy="3853316"/>
          </a:xfrm>
        </p:spPr>
        <p:txBody>
          <a:bodyPr vert="horz" lIns="68580" tIns="34290" rIns="68580" bIns="34290" rtlCol="0" anchor="ctr">
            <a:normAutofit/>
          </a:bodyPr>
          <a:lstStyle/>
          <a:p>
            <a:r>
              <a:rPr lang="en-US" b="1" err="1">
                <a:solidFill>
                  <a:srgbClr val="EBEBEB"/>
                </a:solidFill>
              </a:rPr>
              <a:t>Το</a:t>
            </a:r>
            <a:r>
              <a:rPr lang="en-US" b="1">
                <a:solidFill>
                  <a:srgbClr val="EBEBEB"/>
                </a:solidFill>
              </a:rPr>
              <a:t> </a:t>
            </a:r>
            <a:r>
              <a:rPr lang="en-US" b="1" err="1">
                <a:solidFill>
                  <a:srgbClr val="EBEBEB"/>
                </a:solidFill>
              </a:rPr>
              <a:t>ΜτΘ</a:t>
            </a:r>
            <a:r>
              <a:rPr lang="en-US" b="1">
                <a:solidFill>
                  <a:srgbClr val="EBEBEB"/>
                </a:solidFill>
              </a:rPr>
              <a:t> π</a:t>
            </a:r>
            <a:r>
              <a:rPr lang="en-US" b="1" err="1">
                <a:solidFill>
                  <a:srgbClr val="EBEBEB"/>
                </a:solidFill>
              </a:rPr>
              <a:t>ριν</a:t>
            </a:r>
            <a:r>
              <a:rPr lang="en-US" b="1">
                <a:solidFill>
                  <a:srgbClr val="EBEBEB"/>
                </a:solidFill>
              </a:rPr>
              <a:t> </a:t>
            </a:r>
            <a:r>
              <a:rPr lang="en-US" b="1" err="1">
                <a:solidFill>
                  <a:srgbClr val="EBEBEB"/>
                </a:solidFill>
              </a:rPr>
              <a:t>το</a:t>
            </a:r>
            <a:r>
              <a:rPr lang="en-US" b="1">
                <a:solidFill>
                  <a:srgbClr val="EBEBEB"/>
                </a:solidFill>
              </a:rPr>
              <a:t> 2015</a:t>
            </a:r>
          </a:p>
        </p:txBody>
      </p:sp>
      <p:sp>
        <p:nvSpPr>
          <p:cNvPr id="49" name="Rectangle 48">
            <a:extLst>
              <a:ext uri="{FF2B5EF4-FFF2-40B4-BE49-F238E27FC236}">
                <a16:creationId xmlns:a16="http://schemas.microsoft.com/office/drawing/2014/main" id="{01A6840D-0908-4CED-99D2-8C957BD90C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857250"/>
            <a:ext cx="5664708"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51" name="Rounded Rectangle 9">
            <a:extLst>
              <a:ext uri="{FF2B5EF4-FFF2-40B4-BE49-F238E27FC236}">
                <a16:creationId xmlns:a16="http://schemas.microsoft.com/office/drawing/2014/main" id="{A7404C7C-9651-4AC1-A94D-30116BDEE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1220725"/>
            <a:ext cx="4938074" cy="4304390"/>
          </a:xfrm>
          <a:prstGeom prst="roundRect">
            <a:avLst>
              <a:gd name="adj" fmla="val 0"/>
            </a:avLst>
          </a:prstGeom>
          <a:ln w="12700" cap="sq">
            <a:solidFill>
              <a:srgbClr val="BFBFBF"/>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ectangle 52">
            <a:extLst>
              <a:ext uri="{FF2B5EF4-FFF2-40B4-BE49-F238E27FC236}">
                <a16:creationId xmlns:a16="http://schemas.microsoft.com/office/drawing/2014/main" id="{35187262-9F3B-479F-8C41-C380B683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Text Placeholder 3">
            <a:extLst>
              <a:ext uri="{FF2B5EF4-FFF2-40B4-BE49-F238E27FC236}">
                <a16:creationId xmlns:a16="http://schemas.microsoft.com/office/drawing/2014/main" id="{7FB9E887-5ED0-5746-8B9E-976B1FE4A112}"/>
              </a:ext>
            </a:extLst>
          </p:cNvPr>
          <p:cNvGraphicFramePr/>
          <p:nvPr>
            <p:extLst>
              <p:ext uri="{D42A27DB-BD31-4B8C-83A1-F6EECF244321}">
                <p14:modId xmlns:p14="http://schemas.microsoft.com/office/powerpoint/2010/main" val="3830324888"/>
              </p:ext>
            </p:extLst>
          </p:nvPr>
        </p:nvGraphicFramePr>
        <p:xfrm>
          <a:off x="3589461" y="1287813"/>
          <a:ext cx="5455389" cy="45107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2190576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715DC6F-052E-4EDE-A74B-047632EA1E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859514"/>
            <a:ext cx="3027759" cy="3141236"/>
          </a:xfrm>
          <a:prstGeom prst="rect">
            <a:avLst/>
          </a:prstGeom>
        </p:spPr>
      </p:pic>
      <p:pic>
        <p:nvPicPr>
          <p:cNvPr id="37" name="Picture 36">
            <a:extLst>
              <a:ext uri="{FF2B5EF4-FFF2-40B4-BE49-F238E27FC236}">
                <a16:creationId xmlns:a16="http://schemas.microsoft.com/office/drawing/2014/main" id="{515B249B-C1B9-4C06-93BC-5B0FE82FC8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3026511"/>
            <a:ext cx="1141809" cy="1774090"/>
          </a:xfrm>
          <a:prstGeom prst="rect">
            <a:avLst/>
          </a:prstGeom>
        </p:spPr>
      </p:pic>
      <p:sp>
        <p:nvSpPr>
          <p:cNvPr id="39" name="Oval 38">
            <a:extLst>
              <a:ext uri="{FF2B5EF4-FFF2-40B4-BE49-F238E27FC236}">
                <a16:creationId xmlns:a16="http://schemas.microsoft.com/office/drawing/2014/main" id="{5F27C211-3B72-4D83-B617-D63B404AD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2114550"/>
            <a:ext cx="2114550" cy="211455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 name="Picture 40">
            <a:extLst>
              <a:ext uri="{FF2B5EF4-FFF2-40B4-BE49-F238E27FC236}">
                <a16:creationId xmlns:a16="http://schemas.microsoft.com/office/drawing/2014/main" id="{063669BB-B593-41AA-88AF-DF4F5E26B3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713"/>
          <a:stretch/>
        </p:blipFill>
        <p:spPr>
          <a:xfrm>
            <a:off x="6000148" y="857250"/>
            <a:ext cx="1202540" cy="857250"/>
          </a:xfrm>
          <a:prstGeom prst="rect">
            <a:avLst/>
          </a:prstGeom>
        </p:spPr>
      </p:pic>
      <p:pic>
        <p:nvPicPr>
          <p:cNvPr id="43" name="Picture 42">
            <a:extLst>
              <a:ext uri="{FF2B5EF4-FFF2-40B4-BE49-F238E27FC236}">
                <a16:creationId xmlns:a16="http://schemas.microsoft.com/office/drawing/2014/main" id="{2A95CA20-A5B7-4232-9498-E1325736C5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4199"/>
          <a:stretch/>
        </p:blipFill>
        <p:spPr>
          <a:xfrm>
            <a:off x="6456759" y="5426899"/>
            <a:ext cx="745301" cy="573851"/>
          </a:xfrm>
          <a:prstGeom prst="rect">
            <a:avLst/>
          </a:prstGeom>
        </p:spPr>
      </p:pic>
      <p:sp>
        <p:nvSpPr>
          <p:cNvPr id="45" name="Rectangle 44">
            <a:extLst>
              <a:ext uri="{FF2B5EF4-FFF2-40B4-BE49-F238E27FC236}">
                <a16:creationId xmlns:a16="http://schemas.microsoft.com/office/drawing/2014/main" id="{8B24F55B-6511-4781-950F-F000AB52E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C1D5848D-9021-4B45-A576-321BF0F5C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F22649C-22F8-5F67-2F02-AB99DDF851A3}"/>
              </a:ext>
            </a:extLst>
          </p:cNvPr>
          <p:cNvSpPr>
            <a:spLocks noGrp="1"/>
          </p:cNvSpPr>
          <p:nvPr>
            <p:ph type="title"/>
          </p:nvPr>
        </p:nvSpPr>
        <p:spPr>
          <a:xfrm>
            <a:off x="294511" y="1500230"/>
            <a:ext cx="2871882" cy="3853316"/>
          </a:xfrm>
        </p:spPr>
        <p:txBody>
          <a:bodyPr vert="horz" lIns="68580" tIns="34290" rIns="68580" bIns="34290" rtlCol="0" anchor="ctr">
            <a:normAutofit/>
          </a:bodyPr>
          <a:lstStyle/>
          <a:p>
            <a:r>
              <a:rPr lang="en-US" b="1" dirty="0" err="1">
                <a:solidFill>
                  <a:srgbClr val="EBEBEB"/>
                </a:solidFill>
              </a:rPr>
              <a:t>Το</a:t>
            </a:r>
            <a:r>
              <a:rPr lang="en-US" b="1" dirty="0">
                <a:solidFill>
                  <a:srgbClr val="EBEBEB"/>
                </a:solidFill>
              </a:rPr>
              <a:t> </a:t>
            </a:r>
            <a:r>
              <a:rPr lang="en-US" b="1" dirty="0" err="1">
                <a:solidFill>
                  <a:srgbClr val="EBEBEB"/>
                </a:solidFill>
              </a:rPr>
              <a:t>ΜτΘ</a:t>
            </a:r>
            <a:r>
              <a:rPr lang="en-US" b="1" dirty="0">
                <a:solidFill>
                  <a:srgbClr val="EBEBEB"/>
                </a:solidFill>
              </a:rPr>
              <a:t> π</a:t>
            </a:r>
            <a:r>
              <a:rPr lang="en-US" b="1" dirty="0" err="1">
                <a:solidFill>
                  <a:srgbClr val="EBEBEB"/>
                </a:solidFill>
              </a:rPr>
              <a:t>ριν</a:t>
            </a:r>
            <a:r>
              <a:rPr lang="en-US" b="1" dirty="0">
                <a:solidFill>
                  <a:srgbClr val="EBEBEB"/>
                </a:solidFill>
              </a:rPr>
              <a:t> </a:t>
            </a:r>
            <a:r>
              <a:rPr lang="en-US" b="1" dirty="0" err="1">
                <a:solidFill>
                  <a:srgbClr val="EBEBEB"/>
                </a:solidFill>
              </a:rPr>
              <a:t>το</a:t>
            </a:r>
            <a:r>
              <a:rPr lang="en-US" b="1" dirty="0">
                <a:solidFill>
                  <a:srgbClr val="EBEBEB"/>
                </a:solidFill>
              </a:rPr>
              <a:t> 2015 </a:t>
            </a:r>
            <a:br>
              <a:rPr lang="en-US" b="1" dirty="0">
                <a:solidFill>
                  <a:srgbClr val="EBEBEB"/>
                </a:solidFill>
              </a:rPr>
            </a:br>
            <a:r>
              <a:rPr lang="en-US" sz="1600" dirty="0">
                <a:solidFill>
                  <a:srgbClr val="EBEBEB"/>
                </a:solidFill>
              </a:rPr>
              <a:t>(</a:t>
            </a:r>
            <a:r>
              <a:rPr lang="en-US" sz="1600" dirty="0" err="1">
                <a:solidFill>
                  <a:srgbClr val="EBEBEB"/>
                </a:solidFill>
                <a:ea typeface="+mj-lt"/>
                <a:cs typeface="+mj-lt"/>
              </a:rPr>
              <a:t>Πρώτη</a:t>
            </a:r>
            <a:r>
              <a:rPr lang="en-US" sz="1600" b="1" dirty="0">
                <a:solidFill>
                  <a:srgbClr val="EBEBEB"/>
                </a:solidFill>
                <a:ea typeface="+mj-lt"/>
                <a:cs typeface="+mj-lt"/>
              </a:rPr>
              <a:t> </a:t>
            </a:r>
            <a:r>
              <a:rPr lang="en-US" sz="1600" dirty="0" err="1">
                <a:solidFill>
                  <a:srgbClr val="EBEBEB"/>
                </a:solidFill>
                <a:ea typeface="+mj-lt"/>
                <a:cs typeface="+mj-lt"/>
              </a:rPr>
              <a:t>Αν</a:t>
            </a:r>
            <a:r>
              <a:rPr lang="en-US" sz="1600" dirty="0">
                <a:solidFill>
                  <a:srgbClr val="EBEBEB"/>
                </a:solidFill>
                <a:ea typeface="+mj-lt"/>
                <a:cs typeface="+mj-lt"/>
              </a:rPr>
              <a:t>α</a:t>
            </a:r>
            <a:r>
              <a:rPr lang="en-US" sz="1600" dirty="0" err="1">
                <a:solidFill>
                  <a:srgbClr val="EBEBEB"/>
                </a:solidFill>
                <a:ea typeface="+mj-lt"/>
                <a:cs typeface="+mj-lt"/>
              </a:rPr>
              <a:t>μόρφωση</a:t>
            </a:r>
            <a:r>
              <a:rPr lang="en-US" sz="1600" dirty="0">
                <a:solidFill>
                  <a:srgbClr val="EBEBEB"/>
                </a:solidFill>
                <a:ea typeface="+mj-lt"/>
                <a:cs typeface="+mj-lt"/>
              </a:rPr>
              <a:t> </a:t>
            </a:r>
            <a:r>
              <a:rPr lang="en-US" sz="1600" dirty="0" err="1">
                <a:solidFill>
                  <a:srgbClr val="EBEBEB"/>
                </a:solidFill>
                <a:ea typeface="+mj-lt"/>
                <a:cs typeface="+mj-lt"/>
              </a:rPr>
              <a:t>του</a:t>
            </a:r>
            <a:r>
              <a:rPr lang="en-US" sz="1600" dirty="0">
                <a:solidFill>
                  <a:srgbClr val="EBEBEB"/>
                </a:solidFill>
                <a:ea typeface="+mj-lt"/>
                <a:cs typeface="+mj-lt"/>
              </a:rPr>
              <a:t> Μα</a:t>
            </a:r>
            <a:r>
              <a:rPr lang="en-US" sz="1600" dirty="0" err="1">
                <a:solidFill>
                  <a:srgbClr val="EBEBEB"/>
                </a:solidFill>
                <a:ea typeface="+mj-lt"/>
                <a:cs typeface="+mj-lt"/>
              </a:rPr>
              <a:t>θήμ</a:t>
            </a:r>
            <a:r>
              <a:rPr lang="en-US" sz="1600" dirty="0">
                <a:solidFill>
                  <a:srgbClr val="EBEBEB"/>
                </a:solidFill>
                <a:ea typeface="+mj-lt"/>
                <a:cs typeface="+mj-lt"/>
              </a:rPr>
              <a:t>α</a:t>
            </a:r>
            <a:r>
              <a:rPr lang="en-US" sz="1600" dirty="0" err="1">
                <a:solidFill>
                  <a:srgbClr val="EBEBEB"/>
                </a:solidFill>
                <a:ea typeface="+mj-lt"/>
                <a:cs typeface="+mj-lt"/>
              </a:rPr>
              <a:t>τος</a:t>
            </a:r>
            <a:r>
              <a:rPr lang="en-US" sz="1600" dirty="0">
                <a:solidFill>
                  <a:srgbClr val="EBEBEB"/>
                </a:solidFill>
                <a:ea typeface="+mj-lt"/>
                <a:cs typeface="+mj-lt"/>
              </a:rPr>
              <a:t> </a:t>
            </a:r>
            <a:r>
              <a:rPr lang="en-US" sz="1600" dirty="0" err="1">
                <a:solidFill>
                  <a:srgbClr val="EBEBEB"/>
                </a:solidFill>
                <a:ea typeface="+mj-lt"/>
                <a:cs typeface="+mj-lt"/>
              </a:rPr>
              <a:t>Θρησκευτικών</a:t>
            </a:r>
            <a:r>
              <a:rPr lang="en-US" sz="1600" dirty="0">
                <a:solidFill>
                  <a:srgbClr val="EBEBEB"/>
                </a:solidFill>
                <a:ea typeface="+mj-lt"/>
                <a:cs typeface="+mj-lt"/>
              </a:rPr>
              <a:t>)</a:t>
            </a:r>
            <a:endParaRPr lang="en-US" sz="1600" b="1" dirty="0">
              <a:solidFill>
                <a:srgbClr val="EBEBEB"/>
              </a:solidFill>
            </a:endParaRPr>
          </a:p>
        </p:txBody>
      </p:sp>
      <p:sp>
        <p:nvSpPr>
          <p:cNvPr id="49" name="Rectangle 48">
            <a:extLst>
              <a:ext uri="{FF2B5EF4-FFF2-40B4-BE49-F238E27FC236}">
                <a16:creationId xmlns:a16="http://schemas.microsoft.com/office/drawing/2014/main" id="{01A6840D-0908-4CED-99D2-8C957BD90C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857250"/>
            <a:ext cx="5664708"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51" name="Rounded Rectangle 9">
            <a:extLst>
              <a:ext uri="{FF2B5EF4-FFF2-40B4-BE49-F238E27FC236}">
                <a16:creationId xmlns:a16="http://schemas.microsoft.com/office/drawing/2014/main" id="{A7404C7C-9651-4AC1-A94D-30116BDEE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1220725"/>
            <a:ext cx="4938074" cy="4304390"/>
          </a:xfrm>
          <a:prstGeom prst="roundRect">
            <a:avLst>
              <a:gd name="adj" fmla="val 0"/>
            </a:avLst>
          </a:prstGeom>
          <a:ln w="12700" cap="sq">
            <a:solidFill>
              <a:srgbClr val="BFBFBF"/>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ectangle 52">
            <a:extLst>
              <a:ext uri="{FF2B5EF4-FFF2-40B4-BE49-F238E27FC236}">
                <a16:creationId xmlns:a16="http://schemas.microsoft.com/office/drawing/2014/main" id="{35187262-9F3B-479F-8C41-C380B683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Text Placeholder 3">
            <a:extLst>
              <a:ext uri="{FF2B5EF4-FFF2-40B4-BE49-F238E27FC236}">
                <a16:creationId xmlns:a16="http://schemas.microsoft.com/office/drawing/2014/main" id="{7FB9E887-5ED0-5746-8B9E-976B1FE4A112}"/>
              </a:ext>
            </a:extLst>
          </p:cNvPr>
          <p:cNvGraphicFramePr/>
          <p:nvPr>
            <p:extLst>
              <p:ext uri="{D42A27DB-BD31-4B8C-83A1-F6EECF244321}">
                <p14:modId xmlns:p14="http://schemas.microsoft.com/office/powerpoint/2010/main" val="3809740862"/>
              </p:ext>
            </p:extLst>
          </p:nvPr>
        </p:nvGraphicFramePr>
        <p:xfrm>
          <a:off x="3589461" y="1287813"/>
          <a:ext cx="5455389" cy="45107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2725833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C715DC6F-052E-4EDE-A74B-047632EA1E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859514"/>
            <a:ext cx="3027759" cy="3141236"/>
          </a:xfrm>
          <a:prstGeom prst="rect">
            <a:avLst/>
          </a:prstGeom>
        </p:spPr>
      </p:pic>
      <p:pic>
        <p:nvPicPr>
          <p:cNvPr id="35" name="Picture 34">
            <a:extLst>
              <a:ext uri="{FF2B5EF4-FFF2-40B4-BE49-F238E27FC236}">
                <a16:creationId xmlns:a16="http://schemas.microsoft.com/office/drawing/2014/main" id="{515B249B-C1B9-4C06-93BC-5B0FE82FC8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3026511"/>
            <a:ext cx="1141809" cy="1774090"/>
          </a:xfrm>
          <a:prstGeom prst="rect">
            <a:avLst/>
          </a:prstGeom>
        </p:spPr>
      </p:pic>
      <p:sp>
        <p:nvSpPr>
          <p:cNvPr id="37" name="Oval 36">
            <a:extLst>
              <a:ext uri="{FF2B5EF4-FFF2-40B4-BE49-F238E27FC236}">
                <a16:creationId xmlns:a16="http://schemas.microsoft.com/office/drawing/2014/main" id="{5F27C211-3B72-4D83-B617-D63B404AD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2114550"/>
            <a:ext cx="2114550" cy="211455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063669BB-B593-41AA-88AF-DF4F5E26B3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6000148" y="857250"/>
            <a:ext cx="1202540" cy="857250"/>
          </a:xfrm>
          <a:prstGeom prst="rect">
            <a:avLst/>
          </a:prstGeom>
        </p:spPr>
      </p:pic>
      <p:pic>
        <p:nvPicPr>
          <p:cNvPr id="41" name="Picture 40">
            <a:extLst>
              <a:ext uri="{FF2B5EF4-FFF2-40B4-BE49-F238E27FC236}">
                <a16:creationId xmlns:a16="http://schemas.microsoft.com/office/drawing/2014/main" id="{2A95CA20-A5B7-4232-9498-E1325736C5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6456759" y="5426899"/>
            <a:ext cx="745301" cy="573851"/>
          </a:xfrm>
          <a:prstGeom prst="rect">
            <a:avLst/>
          </a:prstGeom>
        </p:spPr>
      </p:pic>
      <p:sp>
        <p:nvSpPr>
          <p:cNvPr id="43" name="Rectangle 42">
            <a:extLst>
              <a:ext uri="{FF2B5EF4-FFF2-40B4-BE49-F238E27FC236}">
                <a16:creationId xmlns:a16="http://schemas.microsoft.com/office/drawing/2014/main" id="{8B24F55B-6511-4781-950F-F000AB52E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269EE45-1781-20B8-A922-9D8280A817E2}"/>
              </a:ext>
            </a:extLst>
          </p:cNvPr>
          <p:cNvSpPr>
            <a:spLocks noGrp="1"/>
          </p:cNvSpPr>
          <p:nvPr>
            <p:ph type="title"/>
          </p:nvPr>
        </p:nvSpPr>
        <p:spPr>
          <a:xfrm>
            <a:off x="293245" y="330727"/>
            <a:ext cx="7053542" cy="1050398"/>
          </a:xfrm>
        </p:spPr>
        <p:txBody>
          <a:bodyPr vert="horz" lIns="68580" tIns="34290" rIns="68580" bIns="34290" rtlCol="0" anchor="t">
            <a:normAutofit fontScale="90000"/>
          </a:bodyPr>
          <a:lstStyle/>
          <a:p>
            <a:r>
              <a:rPr lang="en-US" sz="3150" b="1" dirty="0">
                <a:ea typeface="+mj-lt"/>
                <a:cs typeface="+mj-lt"/>
              </a:rPr>
              <a:t>Η </a:t>
            </a:r>
            <a:r>
              <a:rPr lang="en-US" sz="3150" b="1" err="1">
                <a:ea typeface="+mj-lt"/>
                <a:cs typeface="+mj-lt"/>
              </a:rPr>
              <a:t>Εξέλιξη</a:t>
            </a:r>
            <a:r>
              <a:rPr lang="en-US" sz="3150" b="1" dirty="0">
                <a:ea typeface="+mj-lt"/>
                <a:cs typeface="+mj-lt"/>
              </a:rPr>
              <a:t> </a:t>
            </a:r>
            <a:r>
              <a:rPr lang="en-US" sz="3150" b="1" err="1">
                <a:ea typeface="+mj-lt"/>
                <a:cs typeface="+mj-lt"/>
              </a:rPr>
              <a:t>του</a:t>
            </a:r>
            <a:r>
              <a:rPr lang="en-US" sz="3150" b="1" dirty="0">
                <a:ea typeface="+mj-lt"/>
                <a:cs typeface="+mj-lt"/>
              </a:rPr>
              <a:t> Μα</a:t>
            </a:r>
            <a:r>
              <a:rPr lang="en-US" sz="3150" b="1" err="1">
                <a:ea typeface="+mj-lt"/>
                <a:cs typeface="+mj-lt"/>
              </a:rPr>
              <a:t>θήμ</a:t>
            </a:r>
            <a:r>
              <a:rPr lang="en-US" sz="3150" b="1" dirty="0">
                <a:ea typeface="+mj-lt"/>
                <a:cs typeface="+mj-lt"/>
              </a:rPr>
              <a:t>α</a:t>
            </a:r>
            <a:r>
              <a:rPr lang="en-US" sz="3150" b="1" err="1">
                <a:ea typeface="+mj-lt"/>
                <a:cs typeface="+mj-lt"/>
              </a:rPr>
              <a:t>τος</a:t>
            </a:r>
            <a:r>
              <a:rPr lang="en-US" sz="3150" b="1" dirty="0">
                <a:ea typeface="+mj-lt"/>
                <a:cs typeface="+mj-lt"/>
              </a:rPr>
              <a:t> </a:t>
            </a:r>
            <a:r>
              <a:rPr lang="en-US" sz="3150" b="1" err="1">
                <a:ea typeface="+mj-lt"/>
                <a:cs typeface="+mj-lt"/>
              </a:rPr>
              <a:t>των</a:t>
            </a:r>
            <a:r>
              <a:rPr lang="en-US" sz="3150" b="1" dirty="0">
                <a:ea typeface="+mj-lt"/>
                <a:cs typeface="+mj-lt"/>
              </a:rPr>
              <a:t> </a:t>
            </a:r>
            <a:r>
              <a:rPr lang="en-US" sz="3150" b="1" err="1">
                <a:ea typeface="+mj-lt"/>
                <a:cs typeface="+mj-lt"/>
              </a:rPr>
              <a:t>Θρησκευτικών</a:t>
            </a:r>
            <a:r>
              <a:rPr lang="en-US" sz="3150" b="1" dirty="0">
                <a:ea typeface="+mj-lt"/>
                <a:cs typeface="+mj-lt"/>
              </a:rPr>
              <a:t> </a:t>
            </a:r>
            <a:r>
              <a:rPr lang="en-US" sz="3150" b="1" err="1">
                <a:ea typeface="+mj-lt"/>
                <a:cs typeface="+mj-lt"/>
              </a:rPr>
              <a:t>στην</a:t>
            </a:r>
            <a:r>
              <a:rPr lang="en-US" sz="3150" b="1" dirty="0">
                <a:ea typeface="+mj-lt"/>
                <a:cs typeface="+mj-lt"/>
              </a:rPr>
              <a:t> </a:t>
            </a:r>
            <a:r>
              <a:rPr lang="en-US" sz="3150" b="1" err="1">
                <a:ea typeface="+mj-lt"/>
                <a:cs typeface="+mj-lt"/>
              </a:rPr>
              <a:t>Ελλάδ</a:t>
            </a:r>
            <a:r>
              <a:rPr lang="en-US" sz="3150" b="1" dirty="0">
                <a:ea typeface="+mj-lt"/>
                <a:cs typeface="+mj-lt"/>
              </a:rPr>
              <a:t>α: Από </a:t>
            </a:r>
            <a:r>
              <a:rPr lang="en-US" sz="3150" b="1" err="1">
                <a:ea typeface="+mj-lt"/>
                <a:cs typeface="+mj-lt"/>
              </a:rPr>
              <a:t>τον</a:t>
            </a:r>
            <a:r>
              <a:rPr lang="en-US" sz="3150" b="1" dirty="0">
                <a:ea typeface="+mj-lt"/>
                <a:cs typeface="+mj-lt"/>
              </a:rPr>
              <a:t> </a:t>
            </a:r>
            <a:r>
              <a:rPr lang="en-US" sz="3150" b="1" err="1">
                <a:ea typeface="+mj-lt"/>
                <a:cs typeface="+mj-lt"/>
              </a:rPr>
              <a:t>Ομολογι</a:t>
            </a:r>
            <a:r>
              <a:rPr lang="en-US" sz="3150" b="1" dirty="0">
                <a:ea typeface="+mj-lt"/>
                <a:cs typeface="+mj-lt"/>
              </a:rPr>
              <a:t>α</a:t>
            </a:r>
            <a:r>
              <a:rPr lang="en-US" sz="3150" b="1" err="1">
                <a:ea typeface="+mj-lt"/>
                <a:cs typeface="+mj-lt"/>
              </a:rPr>
              <a:t>κό</a:t>
            </a:r>
            <a:r>
              <a:rPr lang="en-US" sz="3150" b="1" dirty="0">
                <a:ea typeface="+mj-lt"/>
                <a:cs typeface="+mj-lt"/>
              </a:rPr>
              <a:t> Χαρα</a:t>
            </a:r>
            <a:r>
              <a:rPr lang="en-US" sz="3150" b="1" err="1">
                <a:ea typeface="+mj-lt"/>
                <a:cs typeface="+mj-lt"/>
              </a:rPr>
              <a:t>κτήρ</a:t>
            </a:r>
            <a:r>
              <a:rPr lang="en-US" sz="3150" b="1" dirty="0">
                <a:ea typeface="+mj-lt"/>
                <a:cs typeface="+mj-lt"/>
              </a:rPr>
              <a:t>α </a:t>
            </a:r>
            <a:r>
              <a:rPr lang="en-US" sz="3150" b="1" err="1">
                <a:ea typeface="+mj-lt"/>
                <a:cs typeface="+mj-lt"/>
              </a:rPr>
              <a:t>στην</a:t>
            </a:r>
            <a:r>
              <a:rPr lang="en-US" sz="3150" b="1" dirty="0">
                <a:ea typeface="+mj-lt"/>
                <a:cs typeface="+mj-lt"/>
              </a:rPr>
              <a:t> </a:t>
            </a:r>
            <a:r>
              <a:rPr lang="en-US" sz="3150" b="1" err="1">
                <a:ea typeface="+mj-lt"/>
                <a:cs typeface="+mj-lt"/>
              </a:rPr>
              <a:t>Πολυφωνική</a:t>
            </a:r>
            <a:r>
              <a:rPr lang="en-US" sz="3150" b="1" dirty="0">
                <a:ea typeface="+mj-lt"/>
                <a:cs typeface="+mj-lt"/>
              </a:rPr>
              <a:t> </a:t>
            </a:r>
            <a:r>
              <a:rPr lang="en-US" sz="3150" b="1" err="1">
                <a:ea typeface="+mj-lt"/>
                <a:cs typeface="+mj-lt"/>
              </a:rPr>
              <a:t>Προσέγγιση</a:t>
            </a:r>
            <a:r>
              <a:rPr lang="en-US" sz="3150" b="1" dirty="0">
                <a:ea typeface="+mj-lt"/>
                <a:cs typeface="+mj-lt"/>
              </a:rPr>
              <a:t> (2015-2019)</a:t>
            </a:r>
            <a:endParaRPr lang="el-GR" b="1" dirty="0">
              <a:ea typeface="+mj-lt"/>
              <a:cs typeface="+mj-lt"/>
            </a:endParaRPr>
          </a:p>
        </p:txBody>
      </p:sp>
      <p:graphicFrame>
        <p:nvGraphicFramePr>
          <p:cNvPr id="29" name="Text Placeholder 3">
            <a:extLst>
              <a:ext uri="{FF2B5EF4-FFF2-40B4-BE49-F238E27FC236}">
                <a16:creationId xmlns:a16="http://schemas.microsoft.com/office/drawing/2014/main" id="{D762FFC2-CBAD-CA30-ABD1-77BD734ADD79}"/>
              </a:ext>
            </a:extLst>
          </p:cNvPr>
          <p:cNvGraphicFramePr/>
          <p:nvPr>
            <p:extLst>
              <p:ext uri="{D42A27DB-BD31-4B8C-83A1-F6EECF244321}">
                <p14:modId xmlns:p14="http://schemas.microsoft.com/office/powerpoint/2010/main" val="556546437"/>
              </p:ext>
            </p:extLst>
          </p:nvPr>
        </p:nvGraphicFramePr>
        <p:xfrm>
          <a:off x="484583" y="2462314"/>
          <a:ext cx="7053264" cy="30423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722458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office theme</Template>
  <TotalTime>30</TotalTime>
  <Words>5234</Words>
  <Application>Microsoft Macintosh PowerPoint</Application>
  <PresentationFormat>Προβολή στην οθόνη (4:3)</PresentationFormat>
  <Paragraphs>297</Paragraphs>
  <Slides>48</Slides>
  <Notes>0</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48</vt:i4>
      </vt:variant>
    </vt:vector>
  </HeadingPairs>
  <TitlesOfParts>
    <vt:vector size="60" baseType="lpstr">
      <vt:lpstr>.AppleSystemUIFont</vt:lpstr>
      <vt:lpstr>Aptos</vt:lpstr>
      <vt:lpstr>Arial</vt:lpstr>
      <vt:lpstr>Arial,Sans-Serif</vt:lpstr>
      <vt:lpstr>Calibri</vt:lpstr>
      <vt:lpstr>Century Gothic</vt:lpstr>
      <vt:lpstr>segoe ui historic</vt:lpstr>
      <vt:lpstr>Times New Roman</vt:lpstr>
      <vt:lpstr>UICTFontTextStyleBody</vt:lpstr>
      <vt:lpstr>Wingdings</vt:lpstr>
      <vt:lpstr>Wingdings 3</vt:lpstr>
      <vt:lpstr>Ion</vt:lpstr>
      <vt:lpstr>Ζητήματα Εκπαιδευτικής Πολιτικής - Μεθοδολογία Ανάλυσης των Εκπαιδευτικών Θεσμών </vt:lpstr>
      <vt:lpstr>Ποια είναι η θέση της θρησκείας   στο ελληνικό σχολείο;</vt:lpstr>
      <vt:lpstr>Πώς η θρησκεία τοποθετείται στο δημόσιο χώρο; </vt:lpstr>
      <vt:lpstr>ΤΟ ΜΑΘΗΜΑ ΤΩΝ ΘΡΗΣΚΕΥΤΙΚΩΝ</vt:lpstr>
      <vt:lpstr>Η Σύγκρουση Γύρω από το Μάθημα των Θρησκευτικών στην Ελλάδα </vt:lpstr>
      <vt:lpstr>              Εισαγωγή </vt:lpstr>
      <vt:lpstr>Το ΜτΘ πριν το 2015</vt:lpstr>
      <vt:lpstr>Το ΜτΘ πριν το 2015  (Πρώτη Αναμόρφωση του Μαθήματος Θρησκευτικών)</vt:lpstr>
      <vt:lpstr>Η Εξέλιξη του Μαθήματος των Θρησκευτικών στην Ελλάδα: Από τον Ομολογιακό Χαρακτήρα στην Πολυφωνική Προσέγγιση (2015-2019)</vt:lpstr>
      <vt:lpstr>Αντίκτυπος στην Εκκλησία</vt:lpstr>
      <vt:lpstr>Παρουσίαση του PowerPoint</vt:lpstr>
      <vt:lpstr>Παρουσίαση του PowerPoint</vt:lpstr>
      <vt:lpstr>Πολιτικές Θέσεις για το Μάθημα των Θρησκευτικών</vt:lpstr>
      <vt:lpstr> Η Θητεία του Γαβρόγλου </vt:lpstr>
      <vt:lpstr>ΑΠΟΦΑΣΕΙΣ ΤΟΥ Σ.Τ.Ε </vt:lpstr>
      <vt:lpstr>Παρουσίαση του PowerPoint</vt:lpstr>
      <vt:lpstr>Παρουσίαση του PowerPoint</vt:lpstr>
      <vt:lpstr>Παρουσίαση του PowerPoint</vt:lpstr>
      <vt:lpstr>Παρουσίαση του PowerPoint</vt:lpstr>
      <vt:lpstr>Σκέψεις των συμβούλων επί των επιχειρημάτων των φορέων.</vt:lpstr>
      <vt:lpstr>Σκέψεις των συμβούλων επί των επιχειρημάτων των φορέων.</vt:lpstr>
      <vt:lpstr>              1759/2019</vt:lpstr>
      <vt:lpstr>ΕΠΙΧΕΙΡΗΜΑΤΑ  ΣΩΜΑΤΕΙΟΥ ΚΑΙ ΜΑΘΗΤΏΝ (συνέχεια)</vt:lpstr>
      <vt:lpstr>ΕΠΙΧΕΙΡΗΜΑΤΑ  ΣΩΜΑΤΕΙΟΥ ΚΑΙ ΜΑΘΗΤΏΝ</vt:lpstr>
      <vt:lpstr>Επιχειρήματα Δημοσίου </vt:lpstr>
      <vt:lpstr>Σκέψεις του Δικαστηρίου σύμφωνα με τον νόμο</vt:lpstr>
      <vt:lpstr>Παρουσίαση του PowerPoint</vt:lpstr>
      <vt:lpstr>Παρουσίαση του PowerPoint</vt:lpstr>
      <vt:lpstr>Νέα Κυβέρνηση (2019-2022): Επιστροφή στην Παράδοση;</vt:lpstr>
      <vt:lpstr>ΑΠΑΛΛΑΓΗ</vt:lpstr>
      <vt:lpstr>ΕΓΚΥΚΛΙΟΣ ΛΟΒΕΡΔΟΥ για την απαλλαγή Αριθ.Πρωτ. 12773/Δ2 ΤΗΣ 23/01/2015   -Υποχρεούται να αναφερθεί στη δήλωση ότι δεν είναι χριστιανός ορθόδοξος, κι γι αυτό επικαλούνται λόγους θρησκευτικής συνείδησης  -Αναφορά στην κατάχρηση του δικαιώματος της απαλλαγής, γι αυτό οι διευθυντές πρέπει να ελέγχουν την   τεκμηρίωση των προβαλλομενων λόγων . - παραβίαση προσωπικών δεδομένων-   -Η εγκύκλιος υπογράφτηκε από τον Λοβέρδο στις 23/01/2015,  δύο μερες πριν τις εκλογές για νέα κυβέρνηση 25/01/2015  -ΣΥΡΙΖΑ- ΑΝΕΛ, νέα κυβερνηση   </vt:lpstr>
      <vt:lpstr>ΑΝΤΙΔΡΑΣΕΙΣ στην εγκύκλιο Λοβέρδου </vt:lpstr>
      <vt:lpstr>Παρουσίαση του PowerPoint</vt:lpstr>
      <vt:lpstr>ΕΓΚΥΚΛΙΟΣ ΓΑΒΡΟΓΛΟΥ για την απαλλαγή  Αρ. Πρωτ. 210413/ΓΔ4 της 01/12/2017</vt:lpstr>
      <vt:lpstr>ΤΙ ΠΡΟΒΛΕΠΕΙ Η ΕΓΚΥΚΛΙΟΣ ΠΟΥ ΙΣΧΥΕΙ ΣΗΜΕΡΑ </vt:lpstr>
      <vt:lpstr>ΤΙ ΠΡΟΒΛΕΠΕΙ Η ΝΟΜΟΘΕΣΙΑ ΠΟΥ ΙΣΧΥΕΙ ΣΗΜΕΡΑ ΓΙΑ ΤΟ ΜτΘ;</vt:lpstr>
      <vt:lpstr>ΤΙ ΠΡΟΒΛΕΠΕΙ Η ΝΟΜΟΘΕΣΙΑ ΠΟΥ ΙΣΧΥΕΙ ΣΗΜΕΡΑ ΓΙΑ ΤΟ ΜτΘ; </vt:lpstr>
      <vt:lpstr>Δομή και λειτουργικότητα των ενοτήτων του ΠΣ:</vt:lpstr>
      <vt:lpstr>ΤΙ ΠΡΟΒΛΕΠΕΙ Η ΙΣΧΥΟΥΣΑ ΝΟΜΟΘΕΣΙΑ ΓΙΑ ΤΗΝ ΑΝΑΓΡΑΦΗ ΤΟΥ ΘΡΗΣΚΕΥΜΑΤΟΣ ΣΤΟΥΣ ΑΠΟΛΥΤΗΡΙΟΥΣ ΤΙΤΛΟΥΣ ΣΠΟΥΔΩΝ; </vt:lpstr>
      <vt:lpstr>   </vt:lpstr>
      <vt:lpstr>ΤΙ ΠΡΟΒΛΕΠΕΙ Η ΙΣΧΥΟΥΣΑ ΝΟΜΟΘΕΣΙΑ ΓΙΑ ΤΗΝ ΑΝΑΓΡΑΦΗ ΤΟΥ ΘΡΗΣΚΕΥΜΑΤΟΣ ΣΤΟΥΣ ΑΠΟΛΥΤΗΡΙΟΥΣ ΤΙΤΛΟΥΣ ΣΠΟΥΔΩΝ;    </vt:lpstr>
      <vt:lpstr>ΤΙ ΠΡΟΒΛΕΠΕΙ Η ΙΣΧΥΟΥΣΑ ΝΟΜΟΘΕΣΙΑ ΓΙΑ ΤΗΝ ΑΝΑΓΡΑΦΗ ΤΟΥ ΘΡΗΣΚΕΥΜΑΤΟΣ ΣΤΟΥΣ ΑΠΟΛΥΤΗΡΙΟΥΣ ΤΙΤΛΟΥΣ ΣΠΟΥΔΩΝ;   </vt:lpstr>
      <vt:lpstr> </vt:lpstr>
      <vt:lpstr>ΒΙΒΛΙΟΓΡΑΦΙΑ</vt:lpstr>
      <vt:lpstr>Παρουσίαση του PowerPoint</vt:lpstr>
      <vt:lpstr>Παρουσίαση του PowerPoint</vt:lpstr>
      <vt:lpstr>Παρουσίαση του PowerPoint</vt:lpstr>
      <vt:lpstr>ΕΥΧΑΡΙΣΤΟΥΜΕ ΠΟΛΥ!!!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Ζητήματα Εκπαιδευτικής Πολιτικής - Μεθοδολογία Ανάλυσης των Εκπαιδευτικών Θεσμών </dc:title>
  <dc:creator/>
  <cp:lastModifiedBy>Evie Zambeta</cp:lastModifiedBy>
  <cp:revision>407</cp:revision>
  <dcterms:created xsi:type="dcterms:W3CDTF">2024-10-16T12:07:20Z</dcterms:created>
  <dcterms:modified xsi:type="dcterms:W3CDTF">2025-01-06T16:41:49Z</dcterms:modified>
</cp:coreProperties>
</file>