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31"/>
  </p:notesMasterIdLst>
  <p:sldIdLst>
    <p:sldId id="256" r:id="rId2"/>
    <p:sldId id="257" r:id="rId3"/>
    <p:sldId id="287" r:id="rId4"/>
    <p:sldId id="288" r:id="rId5"/>
    <p:sldId id="290" r:id="rId6"/>
    <p:sldId id="258" r:id="rId7"/>
    <p:sldId id="292" r:id="rId8"/>
    <p:sldId id="293" r:id="rId9"/>
    <p:sldId id="259" r:id="rId10"/>
    <p:sldId id="275" r:id="rId11"/>
    <p:sldId id="279" r:id="rId12"/>
    <p:sldId id="280" r:id="rId13"/>
    <p:sldId id="268" r:id="rId14"/>
    <p:sldId id="281" r:id="rId15"/>
    <p:sldId id="282" r:id="rId16"/>
    <p:sldId id="283" r:id="rId17"/>
    <p:sldId id="284" r:id="rId18"/>
    <p:sldId id="285" r:id="rId19"/>
    <p:sldId id="286" r:id="rId20"/>
    <p:sldId id="260" r:id="rId21"/>
    <p:sldId id="265" r:id="rId22"/>
    <p:sldId id="276" r:id="rId23"/>
    <p:sldId id="289" r:id="rId24"/>
    <p:sldId id="264" r:id="rId25"/>
    <p:sldId id="266" r:id="rId26"/>
    <p:sldId id="267" r:id="rId27"/>
    <p:sldId id="269" r:id="rId28"/>
    <p:sldId id="278" r:id="rId29"/>
    <p:sldId id="29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0"/>
  </p:normalViewPr>
  <p:slideViewPr>
    <p:cSldViewPr snapToGrid="0">
      <p:cViewPr>
        <p:scale>
          <a:sx n="112" d="100"/>
          <a:sy n="112" d="100"/>
        </p:scale>
        <p:origin x="57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6C3886-032D-4811-A68E-5248FDADD713}" type="datetimeFigureOut">
              <a:rPr lang="el-GR" smtClean="0"/>
              <a:t>6/1/25</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3E3A91-F41F-47EC-9317-FB11E957FAEB}" type="slidenum">
              <a:rPr lang="el-GR" smtClean="0"/>
              <a:t>‹#›</a:t>
            </a:fld>
            <a:endParaRPr lang="el-GR"/>
          </a:p>
        </p:txBody>
      </p:sp>
    </p:spTree>
    <p:extLst>
      <p:ext uri="{BB962C8B-B14F-4D97-AF65-F5344CB8AC3E}">
        <p14:creationId xmlns:p14="http://schemas.microsoft.com/office/powerpoint/2010/main" val="2421501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F53E3A91-F41F-47EC-9317-FB11E957FAEB}" type="slidenum">
              <a:rPr lang="el-GR" smtClean="0"/>
              <a:t>6</a:t>
            </a:fld>
            <a:endParaRPr lang="el-GR"/>
          </a:p>
        </p:txBody>
      </p:sp>
    </p:spTree>
    <p:extLst>
      <p:ext uri="{BB962C8B-B14F-4D97-AF65-F5344CB8AC3E}">
        <p14:creationId xmlns:p14="http://schemas.microsoft.com/office/powerpoint/2010/main" val="879158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1/6/25</a:t>
            </a:fld>
            <a:endParaRPr lang="en-US"/>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a:p>
        </p:txBody>
      </p:sp>
    </p:spTree>
    <p:extLst>
      <p:ext uri="{BB962C8B-B14F-4D97-AF65-F5344CB8AC3E}">
        <p14:creationId xmlns:p14="http://schemas.microsoft.com/office/powerpoint/2010/main" val="2038252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1/6/25</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089227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1/6/25</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750962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1/6/25</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685292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1/6/25</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642080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1/6/25</a:t>
            </a:fld>
            <a:endParaRPr lang="en-US"/>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548128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1/6/25</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8336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1/6/25</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794838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1/6/25</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150932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1/6/25</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891082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1/6/25</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4236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pPr algn="r"/>
              <a:t>1/6/25</a:t>
            </a:fld>
            <a:endParaRPr lang="en-US"/>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5430105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A8DDC302-DBEC-4742-B54B-5E9AAFE96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430001" cy="6858000"/>
          </a:xfrm>
          <a:custGeom>
            <a:avLst/>
            <a:gdLst>
              <a:gd name="connsiteX0" fmla="*/ 0 w 11430001"/>
              <a:gd name="connsiteY0" fmla="*/ 0 h 6858000"/>
              <a:gd name="connsiteX1" fmla="*/ 5330522 w 11430001"/>
              <a:gd name="connsiteY1" fmla="*/ 0 h 6858000"/>
              <a:gd name="connsiteX2" fmla="*/ 5334002 w 11430001"/>
              <a:gd name="connsiteY2" fmla="*/ 0 h 6858000"/>
              <a:gd name="connsiteX3" fmla="*/ 5334002 w 11430001"/>
              <a:gd name="connsiteY3" fmla="*/ 762270 h 6858000"/>
              <a:gd name="connsiteX4" fmla="*/ 11430001 w 11430001"/>
              <a:gd name="connsiteY4" fmla="*/ 762270 h 6858000"/>
              <a:gd name="connsiteX5" fmla="*/ 11430001 w 11430001"/>
              <a:gd name="connsiteY5" fmla="*/ 6094807 h 6858000"/>
              <a:gd name="connsiteX6" fmla="*/ 5330522 w 11430001"/>
              <a:gd name="connsiteY6" fmla="*/ 6094807 h 6858000"/>
              <a:gd name="connsiteX7" fmla="*/ 5330522 w 11430001"/>
              <a:gd name="connsiteY7" fmla="*/ 6858000 h 6858000"/>
              <a:gd name="connsiteX8" fmla="*/ 0 w 11430001"/>
              <a:gd name="connsiteY8" fmla="*/ 6858000 h 6858000"/>
              <a:gd name="connsiteX9" fmla="*/ 0 w 11430001"/>
              <a:gd name="connsiteY9" fmla="*/ 60948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01" h="6858000">
                <a:moveTo>
                  <a:pt x="0" y="0"/>
                </a:moveTo>
                <a:lnTo>
                  <a:pt x="5330522" y="0"/>
                </a:lnTo>
                <a:lnTo>
                  <a:pt x="5334002" y="0"/>
                </a:lnTo>
                <a:lnTo>
                  <a:pt x="5334002" y="762270"/>
                </a:lnTo>
                <a:lnTo>
                  <a:pt x="11430001" y="762270"/>
                </a:lnTo>
                <a:lnTo>
                  <a:pt x="11430001" y="6094807"/>
                </a:lnTo>
                <a:lnTo>
                  <a:pt x="5330522" y="6094807"/>
                </a:lnTo>
                <a:lnTo>
                  <a:pt x="5330522" y="6858000"/>
                </a:lnTo>
                <a:lnTo>
                  <a:pt x="0" y="6858000"/>
                </a:lnTo>
                <a:lnTo>
                  <a:pt x="0" y="6094807"/>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EE06C0CA-EDF4-5A09-6AC8-6719CB1E2CD7}"/>
              </a:ext>
            </a:extLst>
          </p:cNvPr>
          <p:cNvSpPr>
            <a:spLocks noGrp="1"/>
          </p:cNvSpPr>
          <p:nvPr>
            <p:ph type="ctrTitle"/>
          </p:nvPr>
        </p:nvSpPr>
        <p:spPr>
          <a:xfrm>
            <a:off x="6089308" y="885222"/>
            <a:ext cx="4579288" cy="2692526"/>
          </a:xfrm>
        </p:spPr>
        <p:txBody>
          <a:bodyPr>
            <a:normAutofit/>
          </a:bodyPr>
          <a:lstStyle/>
          <a:p>
            <a:pPr algn="l"/>
            <a:r>
              <a:rPr lang="el-GR" sz="3200" dirty="0">
                <a:solidFill>
                  <a:schemeClr val="accent6">
                    <a:lumMod val="50000"/>
                  </a:schemeClr>
                </a:solidFill>
              </a:rPr>
              <a:t>Ζητήματα Εκπαιδευτικής Πολιτικής - Μεθοδολογία Ανάλυσης των Εκπαιδευτικών Θεσμών</a:t>
            </a:r>
            <a:br>
              <a:rPr lang="el-GR" sz="2800" i="0" u="sng" dirty="0">
                <a:effectLst/>
              </a:rPr>
            </a:br>
            <a:endParaRPr lang="en-US" sz="2800" u="sng"/>
          </a:p>
        </p:txBody>
      </p:sp>
      <p:sp>
        <p:nvSpPr>
          <p:cNvPr id="3" name="Υπότιτλος 2">
            <a:extLst>
              <a:ext uri="{FF2B5EF4-FFF2-40B4-BE49-F238E27FC236}">
                <a16:creationId xmlns:a16="http://schemas.microsoft.com/office/drawing/2014/main" id="{9A206D4C-89DE-0297-E16E-4443310AE03A}"/>
              </a:ext>
            </a:extLst>
          </p:cNvPr>
          <p:cNvSpPr>
            <a:spLocks noGrp="1"/>
          </p:cNvSpPr>
          <p:nvPr>
            <p:ph type="subTitle" idx="1"/>
          </p:nvPr>
        </p:nvSpPr>
        <p:spPr>
          <a:xfrm>
            <a:off x="6096000" y="3577748"/>
            <a:ext cx="4579288" cy="942889"/>
          </a:xfrm>
        </p:spPr>
        <p:txBody>
          <a:bodyPr>
            <a:normAutofit fontScale="85000" lnSpcReduction="10000"/>
          </a:bodyPr>
          <a:lstStyle/>
          <a:p>
            <a:pPr algn="l"/>
            <a:r>
              <a:rPr lang="el-GR" sz="2400">
                <a:solidFill>
                  <a:schemeClr val="accent6">
                    <a:lumMod val="50000"/>
                  </a:schemeClr>
                </a:solidFill>
              </a:rPr>
              <a:t>Ομάδα Δ: Το μάθημα των Θρησκευτικών στο ελληνικό σχολείο (α)</a:t>
            </a:r>
            <a:endParaRPr lang="en-US">
              <a:solidFill>
                <a:schemeClr val="accent6">
                  <a:lumMod val="50000"/>
                </a:schemeClr>
              </a:solidFill>
            </a:endParaRPr>
          </a:p>
        </p:txBody>
      </p:sp>
      <p:pic>
        <p:nvPicPr>
          <p:cNvPr id="16" name="Picture 3" descr="Πολύχρωμο μοτίβα φύλλου">
            <a:extLst>
              <a:ext uri="{FF2B5EF4-FFF2-40B4-BE49-F238E27FC236}">
                <a16:creationId xmlns:a16="http://schemas.microsoft.com/office/drawing/2014/main" id="{021AAE39-2245-9BB0-D0D0-D15E978C0603}"/>
              </a:ext>
            </a:extLst>
          </p:cNvPr>
          <p:cNvPicPr>
            <a:picLocks noChangeAspect="1"/>
          </p:cNvPicPr>
          <p:nvPr/>
        </p:nvPicPr>
        <p:blipFill>
          <a:blip r:embed="rId2"/>
          <a:srcRect l="9436" r="20670" b="2"/>
          <a:stretch/>
        </p:blipFill>
        <p:spPr>
          <a:xfrm>
            <a:off x="20" y="758953"/>
            <a:ext cx="5327883" cy="5335854"/>
          </a:xfrm>
          <a:prstGeom prst="rect">
            <a:avLst/>
          </a:prstGeom>
        </p:spPr>
      </p:pic>
      <p:sp>
        <p:nvSpPr>
          <p:cNvPr id="4" name="TextBox 3">
            <a:extLst>
              <a:ext uri="{FF2B5EF4-FFF2-40B4-BE49-F238E27FC236}">
                <a16:creationId xmlns:a16="http://schemas.microsoft.com/office/drawing/2014/main" id="{30295A8B-8FC3-42F9-D19F-7B0B51EF2471}"/>
              </a:ext>
            </a:extLst>
          </p:cNvPr>
          <p:cNvSpPr txBox="1"/>
          <p:nvPr/>
        </p:nvSpPr>
        <p:spPr>
          <a:xfrm>
            <a:off x="8220117" y="4818224"/>
            <a:ext cx="3215279" cy="830997"/>
          </a:xfrm>
          <a:prstGeom prst="rect">
            <a:avLst/>
          </a:prstGeom>
          <a:noFill/>
        </p:spPr>
        <p:txBody>
          <a:bodyPr wrap="square" lIns="91440" tIns="45720" rIns="91440" bIns="45720" rtlCol="0" anchor="t">
            <a:spAutoFit/>
          </a:bodyPr>
          <a:lstStyle/>
          <a:p>
            <a:r>
              <a:rPr lang="el-GR" sz="1600" dirty="0">
                <a:solidFill>
                  <a:schemeClr val="accent6">
                    <a:lumMod val="50000"/>
                  </a:schemeClr>
                </a:solidFill>
              </a:rPr>
              <a:t>Άννα Λόντου 9982202000208</a:t>
            </a:r>
          </a:p>
          <a:p>
            <a:r>
              <a:rPr lang="el-GR" sz="1600" dirty="0">
                <a:solidFill>
                  <a:schemeClr val="accent6">
                    <a:lumMod val="50000"/>
                  </a:schemeClr>
                </a:solidFill>
              </a:rPr>
              <a:t>Νάντια Χορευτή 9982202100129</a:t>
            </a:r>
          </a:p>
          <a:p>
            <a:r>
              <a:rPr lang="el-GR" sz="1600" dirty="0">
                <a:solidFill>
                  <a:schemeClr val="accent6">
                    <a:lumMod val="50000"/>
                  </a:schemeClr>
                </a:solidFill>
              </a:rPr>
              <a:t>Στέλλα Τσότρα 9982202100123</a:t>
            </a:r>
          </a:p>
        </p:txBody>
      </p:sp>
    </p:spTree>
    <p:extLst>
      <p:ext uri="{BB962C8B-B14F-4D97-AF65-F5344CB8AC3E}">
        <p14:creationId xmlns:p14="http://schemas.microsoft.com/office/powerpoint/2010/main" val="2825771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735040-88D6-6726-B12E-AE27143B6891}"/>
              </a:ext>
            </a:extLst>
          </p:cNvPr>
          <p:cNvSpPr>
            <a:spLocks noGrp="1"/>
          </p:cNvSpPr>
          <p:nvPr>
            <p:ph type="title"/>
          </p:nvPr>
        </p:nvSpPr>
        <p:spPr>
          <a:xfrm>
            <a:off x="1517904" y="1329368"/>
            <a:ext cx="9144000" cy="1344168"/>
          </a:xfrm>
        </p:spPr>
        <p:txBody>
          <a:bodyPr>
            <a:normAutofit/>
          </a:bodyPr>
          <a:lstStyle/>
          <a:p>
            <a:pPr algn="ctr"/>
            <a:r>
              <a:rPr lang="el-GR" sz="3200"/>
              <a:t>ΕΙΣΑΓΩΓΗ</a:t>
            </a:r>
            <a:endParaRPr lang="en-US" sz="3200"/>
          </a:p>
        </p:txBody>
      </p:sp>
      <p:sp>
        <p:nvSpPr>
          <p:cNvPr id="3" name="Θέση περιεχομένου 2">
            <a:extLst>
              <a:ext uri="{FF2B5EF4-FFF2-40B4-BE49-F238E27FC236}">
                <a16:creationId xmlns:a16="http://schemas.microsoft.com/office/drawing/2014/main" id="{A3305509-0DC4-BB89-9EF0-85EBCD0F5849}"/>
              </a:ext>
            </a:extLst>
          </p:cNvPr>
          <p:cNvSpPr>
            <a:spLocks noGrp="1"/>
          </p:cNvSpPr>
          <p:nvPr>
            <p:ph idx="1"/>
          </p:nvPr>
        </p:nvSpPr>
        <p:spPr>
          <a:xfrm>
            <a:off x="2248575" y="2121030"/>
            <a:ext cx="7682658" cy="3799003"/>
          </a:xfrm>
        </p:spPr>
        <p:txBody>
          <a:bodyPr>
            <a:normAutofit/>
          </a:bodyPr>
          <a:lstStyle/>
          <a:p>
            <a:pPr marL="0" indent="0" algn="just">
              <a:buNone/>
            </a:pPr>
            <a:r>
              <a:rPr lang="el-GR" sz="1600" dirty="0"/>
              <a:t>Το βιβλίο αυτό έχει σχεδιαστεί για να εισαγάγει τους μαθητές στην Ορθόδοξη Χριστιανική πίστη</a:t>
            </a:r>
            <a:r>
              <a:rPr lang="en-US" sz="1600" dirty="0"/>
              <a:t>. </a:t>
            </a:r>
            <a:r>
              <a:rPr lang="el-GR" sz="1600" dirty="0"/>
              <a:t>Μέσα από μια σειρά θεματικών ενοτήτων, οι μαθητές γνωρίζουν τη χριστιανική παράδοση, τις εορτές, τις παραβολές και τη ζωή των Αγίων, ενώ ενισχύονται και ηθικές αξίες όπως η αγάπη, η αλληλεγγύη και ο σεβασμός προς τον συνάνθρωπο. Η αισθητική προσέγγιση δεν είναι μόνο διακοσμητική, αλλά εκπαιδευτικά λειτουργική. Οι εικόνες δεν είναι απλά οπτικά ερεθίσματα, αλλά έχουν ουσιαστικό ρόλο στη διδασκαλία. Για παράδειγμα, οι απεικονίσεις των Αγίων ή των βιβλικών σκηνών βοηθούν τους μαθητές να αναγνωρίσουν πρόσωπα και γεγονότα, συνδέοντας τη θρησκευτική διδασκαλία με οπτικές αναπαραστάσεις.</a:t>
            </a:r>
            <a:endParaRPr lang="en-US" sz="1600" dirty="0"/>
          </a:p>
        </p:txBody>
      </p:sp>
    </p:spTree>
    <p:extLst>
      <p:ext uri="{BB962C8B-B14F-4D97-AF65-F5344CB8AC3E}">
        <p14:creationId xmlns:p14="http://schemas.microsoft.com/office/powerpoint/2010/main" val="3479627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C4B5FDD-2A0D-CB54-DFAB-F24C063807F7}"/>
              </a:ext>
            </a:extLst>
          </p:cNvPr>
          <p:cNvSpPr>
            <a:spLocks noGrp="1"/>
          </p:cNvSpPr>
          <p:nvPr>
            <p:ph type="title"/>
          </p:nvPr>
        </p:nvSpPr>
        <p:spPr>
          <a:xfrm>
            <a:off x="6086426" y="1203696"/>
            <a:ext cx="4572001" cy="1345115"/>
          </a:xfrm>
        </p:spPr>
        <p:txBody>
          <a:bodyPr>
            <a:normAutofit/>
          </a:bodyPr>
          <a:lstStyle/>
          <a:p>
            <a:pPr algn="ctr"/>
            <a:r>
              <a:rPr lang="el-GR" sz="3200"/>
              <a:t>ΠΕΡΙΕΧΟΜΕΝΑ</a:t>
            </a:r>
            <a:endParaRPr lang="en-US" sz="3200"/>
          </a:p>
        </p:txBody>
      </p:sp>
      <p:pic>
        <p:nvPicPr>
          <p:cNvPr id="4" name="Εικόνα 3">
            <a:extLst>
              <a:ext uri="{FF2B5EF4-FFF2-40B4-BE49-F238E27FC236}">
                <a16:creationId xmlns:a16="http://schemas.microsoft.com/office/drawing/2014/main" id="{585947A3-62C0-BE67-AB5D-602ACB21F3D1}"/>
              </a:ext>
            </a:extLst>
          </p:cNvPr>
          <p:cNvPicPr>
            <a:picLocks noChangeAspect="1"/>
          </p:cNvPicPr>
          <p:nvPr/>
        </p:nvPicPr>
        <p:blipFill>
          <a:blip r:embed="rId2"/>
          <a:srcRect l="18612" r="20164" b="1"/>
          <a:stretch/>
        </p:blipFill>
        <p:spPr>
          <a:xfrm>
            <a:off x="755905" y="762001"/>
            <a:ext cx="4574617" cy="5337046"/>
          </a:xfrm>
          <a:prstGeom prst="rect">
            <a:avLst/>
          </a:prstGeom>
        </p:spPr>
      </p:pic>
      <p:sp>
        <p:nvSpPr>
          <p:cNvPr id="3" name="Θέση περιεχομένου 2">
            <a:extLst>
              <a:ext uri="{FF2B5EF4-FFF2-40B4-BE49-F238E27FC236}">
                <a16:creationId xmlns:a16="http://schemas.microsoft.com/office/drawing/2014/main" id="{9460B51F-2DBF-0103-090D-E837E32C577A}"/>
              </a:ext>
            </a:extLst>
          </p:cNvPr>
          <p:cNvSpPr>
            <a:spLocks noGrp="1"/>
          </p:cNvSpPr>
          <p:nvPr>
            <p:ph idx="1"/>
          </p:nvPr>
        </p:nvSpPr>
        <p:spPr>
          <a:xfrm>
            <a:off x="5646656" y="1876253"/>
            <a:ext cx="5241302" cy="3478144"/>
          </a:xfrm>
        </p:spPr>
        <p:txBody>
          <a:bodyPr>
            <a:normAutofit fontScale="92500" lnSpcReduction="10000"/>
          </a:bodyPr>
          <a:lstStyle/>
          <a:p>
            <a:pPr marL="0" indent="0" algn="ctr">
              <a:lnSpc>
                <a:spcPct val="95000"/>
              </a:lnSpc>
              <a:buNone/>
            </a:pPr>
            <a:r>
              <a:rPr lang="el-GR" sz="2200" b="1" u="sng" dirty="0"/>
              <a:t>ΘΕΜΑΤΙΚΗ ΕΝΟΤΗΤΑ </a:t>
            </a:r>
            <a:r>
              <a:rPr lang="en-US" sz="2200" b="1" u="sng" dirty="0"/>
              <a:t>1</a:t>
            </a:r>
            <a:endParaRPr lang="el-GR" sz="2200" b="1" u="sng" dirty="0"/>
          </a:p>
          <a:p>
            <a:pPr marL="0" indent="0">
              <a:lnSpc>
                <a:spcPct val="95000"/>
              </a:lnSpc>
              <a:buNone/>
            </a:pPr>
            <a:r>
              <a:rPr lang="el-GR" sz="2100" dirty="0"/>
              <a:t>Προσευχή: Η Επικοινωνία με τον Θεό</a:t>
            </a:r>
          </a:p>
          <a:p>
            <a:pPr>
              <a:lnSpc>
                <a:spcPct val="95000"/>
              </a:lnSpc>
              <a:buFont typeface="Arial" panose="020B0604020202020204" pitchFamily="34" charset="0"/>
              <a:buChar char="•"/>
            </a:pPr>
            <a:r>
              <a:rPr lang="el-GR" sz="2100" dirty="0"/>
              <a:t>Εισαγωγή στη σημασία της προσευχής στην καθημερινή ζωή.</a:t>
            </a:r>
          </a:p>
          <a:p>
            <a:pPr>
              <a:lnSpc>
                <a:spcPct val="95000"/>
              </a:lnSpc>
              <a:buFont typeface="Arial" panose="020B0604020202020204" pitchFamily="34" charset="0"/>
              <a:buChar char="•"/>
            </a:pPr>
            <a:r>
              <a:rPr lang="el-GR" sz="2100" dirty="0"/>
              <a:t>Παρουσίαση βιβλικών παραδειγμάτων προσευχής.</a:t>
            </a:r>
          </a:p>
          <a:p>
            <a:pPr>
              <a:lnSpc>
                <a:spcPct val="95000"/>
              </a:lnSpc>
              <a:buFont typeface="Arial" panose="020B0604020202020204" pitchFamily="34" charset="0"/>
              <a:buChar char="•"/>
            </a:pPr>
            <a:r>
              <a:rPr lang="el-GR" sz="2100" dirty="0"/>
              <a:t>Ο ρόλος της προσευχής στη χριστιανική πίστη.</a:t>
            </a:r>
          </a:p>
          <a:p>
            <a:pPr marL="0" indent="0">
              <a:lnSpc>
                <a:spcPct val="95000"/>
              </a:lnSpc>
              <a:buNone/>
            </a:pPr>
            <a:r>
              <a:rPr lang="el-GR" sz="2100" dirty="0"/>
              <a:t>Κριτική ανάλυση</a:t>
            </a:r>
            <a:r>
              <a:rPr lang="en-US" sz="2100" dirty="0"/>
              <a:t>:</a:t>
            </a:r>
            <a:r>
              <a:rPr lang="el-GR" sz="2100" dirty="0"/>
              <a:t> Θα μπορούσε να περιλαμβάνει περισσότερα παραδείγματα προσευχών από διαφορετικές θρησκείες, για να προωθηθεί καλύτερα η διαπολιτισμική κατανόηση.</a:t>
            </a:r>
          </a:p>
          <a:p>
            <a:pPr>
              <a:lnSpc>
                <a:spcPct val="95000"/>
              </a:lnSpc>
              <a:buFont typeface="Arial" panose="020B0604020202020204" pitchFamily="34" charset="0"/>
              <a:buChar char="•"/>
            </a:pPr>
            <a:endParaRPr lang="en-US" sz="2200" dirty="0"/>
          </a:p>
        </p:txBody>
      </p:sp>
    </p:spTree>
    <p:extLst>
      <p:ext uri="{BB962C8B-B14F-4D97-AF65-F5344CB8AC3E}">
        <p14:creationId xmlns:p14="http://schemas.microsoft.com/office/powerpoint/2010/main" val="1744831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a16="http://schemas.microsoft.com/office/drawing/2014/main" id="{25B61AA6-39F3-6CC0-888D-E4062B5876EE}"/>
              </a:ext>
            </a:extLst>
          </p:cNvPr>
          <p:cNvPicPr>
            <a:picLocks noChangeAspect="1"/>
          </p:cNvPicPr>
          <p:nvPr/>
        </p:nvPicPr>
        <p:blipFill>
          <a:blip r:embed="rId2"/>
          <a:srcRect r="-3" b="18623"/>
          <a:stretch/>
        </p:blipFill>
        <p:spPr>
          <a:xfrm>
            <a:off x="755905" y="762001"/>
            <a:ext cx="4574617" cy="5337046"/>
          </a:xfrm>
          <a:prstGeom prst="rect">
            <a:avLst/>
          </a:prstGeom>
        </p:spPr>
      </p:pic>
      <p:sp>
        <p:nvSpPr>
          <p:cNvPr id="3" name="Θέση περιεχομένου 2">
            <a:extLst>
              <a:ext uri="{FF2B5EF4-FFF2-40B4-BE49-F238E27FC236}">
                <a16:creationId xmlns:a16="http://schemas.microsoft.com/office/drawing/2014/main" id="{1AEE08B5-0C40-B4F1-ED66-297B63840AE7}"/>
              </a:ext>
            </a:extLst>
          </p:cNvPr>
          <p:cNvSpPr>
            <a:spLocks noGrp="1"/>
          </p:cNvSpPr>
          <p:nvPr>
            <p:ph type="body" sz="half" idx="2"/>
          </p:nvPr>
        </p:nvSpPr>
        <p:spPr>
          <a:xfrm>
            <a:off x="5948313" y="1253765"/>
            <a:ext cx="5015060" cy="4842235"/>
          </a:xfrm>
        </p:spPr>
        <p:txBody>
          <a:bodyPr vert="horz" lIns="91440" tIns="45720" rIns="91440" bIns="45720" rtlCol="0">
            <a:normAutofit/>
          </a:bodyPr>
          <a:lstStyle/>
          <a:p>
            <a:pPr marL="0" indent="0" algn="ctr">
              <a:lnSpc>
                <a:spcPct val="95000"/>
              </a:lnSpc>
              <a:buNone/>
            </a:pPr>
            <a:r>
              <a:rPr lang="en-US" sz="2400" b="1" u="sng" dirty="0"/>
              <a:t>ΘΕΜΑΤΙΚΗ ΕΝΟΤΗΤΑ 2</a:t>
            </a:r>
          </a:p>
          <a:p>
            <a:pPr marL="0" indent="0">
              <a:lnSpc>
                <a:spcPct val="95000"/>
              </a:lnSpc>
              <a:buNone/>
            </a:pPr>
            <a:r>
              <a:rPr lang="en-US" dirty="0"/>
              <a:t>Πανα</a:t>
            </a:r>
            <a:r>
              <a:rPr lang="en-US" dirty="0" err="1"/>
              <a:t>γί</a:t>
            </a:r>
            <a:r>
              <a:rPr lang="en-US" dirty="0"/>
              <a:t>α: Η Μητέρα του Χριστού</a:t>
            </a:r>
          </a:p>
          <a:p>
            <a:pPr>
              <a:lnSpc>
                <a:spcPct val="95000"/>
              </a:lnSpc>
              <a:buFont typeface="Arial" panose="020B0604020202020204" pitchFamily="34" charset="0"/>
              <a:buChar char="•"/>
            </a:pPr>
            <a:r>
              <a:rPr lang="en-US" dirty="0"/>
              <a:t> </a:t>
            </a:r>
            <a:r>
              <a:rPr lang="en-US" dirty="0" err="1"/>
              <a:t>Αν</a:t>
            </a:r>
            <a:r>
              <a:rPr lang="en-US" dirty="0"/>
              <a:t>αφορά στην Παναγία ως μεσολαβητής μεταξύ Θεού και ανθρώπων.</a:t>
            </a:r>
          </a:p>
          <a:p>
            <a:pPr>
              <a:lnSpc>
                <a:spcPct val="95000"/>
              </a:lnSpc>
              <a:buFont typeface="Arial" panose="020B0604020202020204" pitchFamily="34" charset="0"/>
              <a:buChar char="•"/>
            </a:pPr>
            <a:r>
              <a:rPr lang="en-US" dirty="0"/>
              <a:t> </a:t>
            </a:r>
            <a:r>
              <a:rPr lang="en-US" dirty="0" err="1"/>
              <a:t>Εικόνες</a:t>
            </a:r>
            <a:r>
              <a:rPr lang="en-US" dirty="0"/>
              <a:t> και ανα</a:t>
            </a:r>
            <a:r>
              <a:rPr lang="en-US" dirty="0" err="1"/>
              <a:t>φορές</a:t>
            </a:r>
            <a:r>
              <a:rPr lang="en-US" dirty="0"/>
              <a:t> </a:t>
            </a:r>
            <a:r>
              <a:rPr lang="en-US" dirty="0" err="1"/>
              <a:t>στη</a:t>
            </a:r>
            <a:r>
              <a:rPr lang="en-US" dirty="0"/>
              <a:t> </a:t>
            </a:r>
            <a:r>
              <a:rPr lang="en-US" dirty="0" err="1"/>
              <a:t>ζωή</a:t>
            </a:r>
            <a:r>
              <a:rPr lang="en-US" dirty="0"/>
              <a:t> </a:t>
            </a:r>
            <a:r>
              <a:rPr lang="en-US" dirty="0" err="1"/>
              <a:t>της</a:t>
            </a:r>
            <a:r>
              <a:rPr lang="en-US" dirty="0"/>
              <a:t> Πανα</a:t>
            </a:r>
            <a:r>
              <a:rPr lang="en-US" dirty="0" err="1"/>
              <a:t>γί</a:t>
            </a:r>
            <a:r>
              <a:rPr lang="en-US" dirty="0"/>
              <a:t>ας.</a:t>
            </a:r>
          </a:p>
          <a:p>
            <a:pPr>
              <a:lnSpc>
                <a:spcPct val="95000"/>
              </a:lnSpc>
              <a:buFont typeface="Arial" panose="020B0604020202020204" pitchFamily="34" charset="0"/>
              <a:buChar char="•"/>
            </a:pPr>
            <a:r>
              <a:rPr lang="en-US" dirty="0"/>
              <a:t> H </a:t>
            </a:r>
            <a:r>
              <a:rPr lang="en-US" dirty="0" err="1"/>
              <a:t>μητρική</a:t>
            </a:r>
            <a:r>
              <a:rPr lang="en-US" dirty="0"/>
              <a:t> </a:t>
            </a:r>
            <a:r>
              <a:rPr lang="en-US" dirty="0" err="1"/>
              <a:t>στοργή</a:t>
            </a:r>
            <a:r>
              <a:rPr lang="en-US" dirty="0"/>
              <a:t> και π</a:t>
            </a:r>
            <a:r>
              <a:rPr lang="en-US" dirty="0" err="1"/>
              <a:t>ροστ</a:t>
            </a:r>
            <a:r>
              <a:rPr lang="en-US" dirty="0"/>
              <a:t>ασία της Παναγίας για τους πιστούς.</a:t>
            </a:r>
          </a:p>
          <a:p>
            <a:pPr marL="0" indent="0">
              <a:lnSpc>
                <a:spcPct val="95000"/>
              </a:lnSpc>
              <a:buNone/>
            </a:pPr>
            <a:r>
              <a:rPr lang="en-US" dirty="0" err="1"/>
              <a:t>Κριτική</a:t>
            </a:r>
            <a:r>
              <a:rPr lang="en-US" dirty="0"/>
              <a:t> α</a:t>
            </a:r>
            <a:r>
              <a:rPr lang="en-US" dirty="0" err="1"/>
              <a:t>νάλυση</a:t>
            </a:r>
            <a:r>
              <a:rPr lang="en-US" dirty="0"/>
              <a:t>: Η </a:t>
            </a:r>
            <a:r>
              <a:rPr lang="en-US" dirty="0" err="1"/>
              <a:t>ενότητ</a:t>
            </a:r>
            <a:r>
              <a:rPr lang="en-US" dirty="0"/>
              <a:t>α αυτή επικεντρώνεται σχεδόν αποκλειστικά </a:t>
            </a:r>
            <a:r>
              <a:rPr lang="el-GR" dirty="0"/>
              <a:t>στο πρόσωπο </a:t>
            </a:r>
            <a:r>
              <a:rPr lang="en-US" dirty="0" err="1"/>
              <a:t>της</a:t>
            </a:r>
            <a:r>
              <a:rPr lang="en-US" dirty="0"/>
              <a:t> Παναγίας, χωρίς αναφορές σε άλλες χριστιανικές παραδόσεις ή θρησκευτικές πεποιθήσεις</a:t>
            </a:r>
            <a:r>
              <a:rPr lang="el-GR" dirty="0"/>
              <a:t>.</a:t>
            </a:r>
            <a:endParaRPr lang="en-US" dirty="0"/>
          </a:p>
        </p:txBody>
      </p:sp>
    </p:spTree>
    <p:extLst>
      <p:ext uri="{BB962C8B-B14F-4D97-AF65-F5344CB8AC3E}">
        <p14:creationId xmlns:p14="http://schemas.microsoft.com/office/powerpoint/2010/main" val="1639331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E33C8097-2CF4-7D5F-AB6D-A654D16A9B17}"/>
              </a:ext>
            </a:extLst>
          </p:cNvPr>
          <p:cNvSpPr>
            <a:spLocks noGrp="1"/>
          </p:cNvSpPr>
          <p:nvPr>
            <p:ph idx="1"/>
          </p:nvPr>
        </p:nvSpPr>
        <p:spPr>
          <a:xfrm>
            <a:off x="675939" y="1322710"/>
            <a:ext cx="4317551" cy="4635030"/>
          </a:xfrm>
        </p:spPr>
        <p:txBody>
          <a:bodyPr anchor="t">
            <a:normAutofit/>
          </a:bodyPr>
          <a:lstStyle/>
          <a:p>
            <a:pPr marL="0" indent="0" algn="ctr">
              <a:lnSpc>
                <a:spcPct val="95000"/>
              </a:lnSpc>
              <a:buNone/>
            </a:pPr>
            <a:r>
              <a:rPr lang="el-GR" sz="2400" b="1" u="sng" dirty="0"/>
              <a:t>ΘΕΜΑΤΙΚΗ ΕΝΟΤΗΤΑ 3</a:t>
            </a:r>
          </a:p>
          <a:p>
            <a:pPr marL="0" indent="0">
              <a:lnSpc>
                <a:spcPct val="95000"/>
              </a:lnSpc>
              <a:buNone/>
            </a:pPr>
            <a:r>
              <a:rPr lang="el-GR" sz="2000" dirty="0"/>
              <a:t>Σπουδαία ‘’Παιδιά’’</a:t>
            </a:r>
          </a:p>
          <a:p>
            <a:pPr>
              <a:lnSpc>
                <a:spcPct val="95000"/>
              </a:lnSpc>
              <a:buFont typeface="Arial" panose="020B0604020202020204" pitchFamily="34" charset="0"/>
              <a:buChar char="•"/>
            </a:pPr>
            <a:r>
              <a:rPr lang="el-GR" sz="2000" dirty="0"/>
              <a:t>Παρουσίαση σημαντικών προσώπων της Αγίας Γραφής και της Ορθοδοξίας.</a:t>
            </a:r>
          </a:p>
          <a:p>
            <a:pPr>
              <a:lnSpc>
                <a:spcPct val="95000"/>
              </a:lnSpc>
              <a:buFont typeface="Arial" panose="020B0604020202020204" pitchFamily="34" charset="0"/>
              <a:buChar char="•"/>
            </a:pPr>
            <a:r>
              <a:rPr lang="el-GR" sz="2000" dirty="0"/>
              <a:t>Ο ρόλος τους ως πρότυπα ζωής και αρετής.</a:t>
            </a:r>
          </a:p>
          <a:p>
            <a:pPr marL="0" indent="0">
              <a:lnSpc>
                <a:spcPct val="95000"/>
              </a:lnSpc>
              <a:buNone/>
            </a:pPr>
            <a:r>
              <a:rPr lang="el-GR" sz="2000" dirty="0"/>
              <a:t>Κριτική ανάλυση</a:t>
            </a:r>
            <a:r>
              <a:rPr lang="en-US" sz="2000" dirty="0"/>
              <a:t>:</a:t>
            </a:r>
            <a:r>
              <a:rPr lang="el-GR" sz="2000" dirty="0"/>
              <a:t> Θα μπορούσε να δοθεί μεγαλύτερη έμφαση στις δυσκολίες που αντιμετώπισαν οι μετανάστες και κυρίως τα παιδιά που απεικονίζονται.</a:t>
            </a:r>
            <a:endParaRPr lang="en-US" sz="2000" dirty="0"/>
          </a:p>
        </p:txBody>
      </p:sp>
      <p:pic>
        <p:nvPicPr>
          <p:cNvPr id="6" name="Εικόνα 5">
            <a:extLst>
              <a:ext uri="{FF2B5EF4-FFF2-40B4-BE49-F238E27FC236}">
                <a16:creationId xmlns:a16="http://schemas.microsoft.com/office/drawing/2014/main" id="{21058105-6863-C97B-B69A-65123DBDFB41}"/>
              </a:ext>
            </a:extLst>
          </p:cNvPr>
          <p:cNvPicPr>
            <a:picLocks noChangeAspect="1"/>
          </p:cNvPicPr>
          <p:nvPr/>
        </p:nvPicPr>
        <p:blipFill>
          <a:blip r:embed="rId2"/>
          <a:srcRect t="22339" b="23099"/>
          <a:stretch/>
        </p:blipFill>
        <p:spPr>
          <a:xfrm>
            <a:off x="5841551" y="752476"/>
            <a:ext cx="4113439"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sp>
        <p:nvSpPr>
          <p:cNvPr id="14" name="Rectangle 13">
            <a:extLst>
              <a:ext uri="{FF2B5EF4-FFF2-40B4-BE49-F238E27FC236}">
                <a16:creationId xmlns:a16="http://schemas.microsoft.com/office/drawing/2014/main" id="{80BB777E-3FE8-438B-AACF-8305018D7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35104" y="758952"/>
            <a:ext cx="2156896" cy="23442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9C85416-F832-4998-AD95-A5A13D399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41553" y="4011484"/>
            <a:ext cx="2157385" cy="20940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Εικόνα 6">
            <a:extLst>
              <a:ext uri="{FF2B5EF4-FFF2-40B4-BE49-F238E27FC236}">
                <a16:creationId xmlns:a16="http://schemas.microsoft.com/office/drawing/2014/main" id="{1EEA6A90-6865-4129-F23F-B1C74177A829}"/>
              </a:ext>
            </a:extLst>
          </p:cNvPr>
          <p:cNvPicPr>
            <a:picLocks noChangeAspect="1"/>
          </p:cNvPicPr>
          <p:nvPr/>
        </p:nvPicPr>
        <p:blipFill>
          <a:blip r:embed="rId3"/>
          <a:srcRect l="15302" r="10767" b="1"/>
          <a:stretch/>
        </p:blipFill>
        <p:spPr>
          <a:xfrm>
            <a:off x="8078561" y="3180016"/>
            <a:ext cx="4113439" cy="2925508"/>
          </a:xfrm>
          <a:prstGeom prst="rect">
            <a:avLst/>
          </a:prstGeom>
        </p:spPr>
      </p:pic>
    </p:spTree>
    <p:extLst>
      <p:ext uri="{BB962C8B-B14F-4D97-AF65-F5344CB8AC3E}">
        <p14:creationId xmlns:p14="http://schemas.microsoft.com/office/powerpoint/2010/main" val="223924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933DF17-11CB-F7EA-F15C-554441F2B158}"/>
              </a:ext>
            </a:extLst>
          </p:cNvPr>
          <p:cNvSpPr>
            <a:spLocks noGrp="1"/>
          </p:cNvSpPr>
          <p:nvPr>
            <p:ph idx="1"/>
          </p:nvPr>
        </p:nvSpPr>
        <p:spPr>
          <a:xfrm>
            <a:off x="1524000" y="1480437"/>
            <a:ext cx="9144000" cy="4081378"/>
          </a:xfrm>
        </p:spPr>
        <p:txBody>
          <a:bodyPr>
            <a:normAutofit fontScale="32500" lnSpcReduction="20000"/>
          </a:bodyPr>
          <a:lstStyle/>
          <a:p>
            <a:pPr marL="0" indent="0" algn="ctr">
              <a:buNone/>
            </a:pPr>
            <a:r>
              <a:rPr lang="el-GR" sz="7400" b="1" u="sng"/>
              <a:t>ΘΕΜΑΤΙΚΗ ΕΝΟΤΗΤΑ 4</a:t>
            </a:r>
          </a:p>
          <a:p>
            <a:pPr marL="0" indent="0">
              <a:buNone/>
            </a:pPr>
            <a:endParaRPr lang="en-US" sz="6200"/>
          </a:p>
          <a:p>
            <a:pPr marL="0" indent="0">
              <a:buNone/>
            </a:pPr>
            <a:r>
              <a:rPr lang="el-GR" sz="6200"/>
              <a:t>Όλοι Ίσοι, Όλοι Διαφορετικοί</a:t>
            </a:r>
          </a:p>
          <a:p>
            <a:pPr>
              <a:buFont typeface="Arial" panose="020B0604020202020204" pitchFamily="34" charset="0"/>
              <a:buChar char="•"/>
            </a:pPr>
            <a:r>
              <a:rPr lang="el-GR" sz="6200"/>
              <a:t>Διδασκαλία για την αξία της ισότητας και της διαφορετικότητας.</a:t>
            </a:r>
          </a:p>
          <a:p>
            <a:pPr>
              <a:buFont typeface="Arial" panose="020B0604020202020204" pitchFamily="34" charset="0"/>
              <a:buChar char="•"/>
            </a:pPr>
            <a:r>
              <a:rPr lang="el-GR" sz="6200"/>
              <a:t>Σεβασμός προς κάθε άνθρωπο, ανεξάρτητα από τη θρησκευτική του ταυτότητα</a:t>
            </a:r>
          </a:p>
          <a:p>
            <a:pPr marL="0" indent="0">
              <a:buNone/>
            </a:pPr>
            <a:r>
              <a:rPr lang="el-GR" sz="6200"/>
              <a:t>Κριτική ανάλυση</a:t>
            </a:r>
            <a:r>
              <a:rPr lang="en-US" sz="6200"/>
              <a:t>:</a:t>
            </a:r>
            <a:r>
              <a:rPr lang="el-GR" sz="6200"/>
              <a:t> Αυτή η ενότητα προάγει εξαιρετικά την ανεκτικότητα και τον σεβασμό στη διαφορετικότητα, αλλά θα μπορούσε να εμπλουτιστεί με συγκεκριμένα παραδείγματα διαλόγου μεταξύ διαφορετικών θρησκειών ή πολιτισμών, ενισχύοντας έτσι την πρακτική εφαρμογή αυτών των αξιών.</a:t>
            </a:r>
          </a:p>
        </p:txBody>
      </p:sp>
    </p:spTree>
    <p:extLst>
      <p:ext uri="{BB962C8B-B14F-4D97-AF65-F5344CB8AC3E}">
        <p14:creationId xmlns:p14="http://schemas.microsoft.com/office/powerpoint/2010/main" val="1050722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2BC6B8F4-4D28-A290-0222-7EFE5607C356}"/>
              </a:ext>
            </a:extLst>
          </p:cNvPr>
          <p:cNvPicPr>
            <a:picLocks noChangeAspect="1"/>
          </p:cNvPicPr>
          <p:nvPr/>
        </p:nvPicPr>
        <p:blipFill>
          <a:blip r:embed="rId2"/>
          <a:srcRect l="25217" r="30640" b="-1"/>
          <a:stretch/>
        </p:blipFill>
        <p:spPr>
          <a:xfrm>
            <a:off x="762000" y="1520823"/>
            <a:ext cx="3892291" cy="4578350"/>
          </a:xfrm>
          <a:prstGeom prst="rect">
            <a:avLst/>
          </a:prstGeom>
        </p:spPr>
      </p:pic>
      <p:sp>
        <p:nvSpPr>
          <p:cNvPr id="3" name="Θέση περιεχομένου 2">
            <a:extLst>
              <a:ext uri="{FF2B5EF4-FFF2-40B4-BE49-F238E27FC236}">
                <a16:creationId xmlns:a16="http://schemas.microsoft.com/office/drawing/2014/main" id="{FE2D1D77-E52A-9748-6706-6284FE6E4DF8}"/>
              </a:ext>
            </a:extLst>
          </p:cNvPr>
          <p:cNvSpPr>
            <a:spLocks noGrp="1"/>
          </p:cNvSpPr>
          <p:nvPr>
            <p:ph idx="1"/>
          </p:nvPr>
        </p:nvSpPr>
        <p:spPr>
          <a:xfrm>
            <a:off x="4920792" y="1681496"/>
            <a:ext cx="6080288" cy="3776624"/>
          </a:xfrm>
        </p:spPr>
        <p:txBody>
          <a:bodyPr>
            <a:normAutofit fontScale="62500" lnSpcReduction="20000"/>
          </a:bodyPr>
          <a:lstStyle/>
          <a:p>
            <a:pPr marL="0" indent="0" algn="ctr">
              <a:buNone/>
            </a:pPr>
            <a:r>
              <a:rPr lang="el-GR" sz="3100" b="1" u="sng" dirty="0"/>
              <a:t>ΘΕΜΑΤΙΚΗ ΕΝΟΤΗΤΑ 5</a:t>
            </a:r>
            <a:endParaRPr lang="en-US" sz="3100" b="1" u="sng" dirty="0"/>
          </a:p>
          <a:p>
            <a:pPr marL="0" indent="0">
              <a:buNone/>
            </a:pPr>
            <a:endParaRPr lang="en-US" b="1" u="sng" dirty="0"/>
          </a:p>
          <a:p>
            <a:pPr marL="0" indent="0">
              <a:buNone/>
            </a:pPr>
            <a:r>
              <a:rPr lang="el-GR" dirty="0"/>
              <a:t>Ιεροί Τόποι και Ιερές Πορείες</a:t>
            </a:r>
          </a:p>
          <a:p>
            <a:pPr>
              <a:buFont typeface="Arial" panose="020B0604020202020204" pitchFamily="34" charset="0"/>
              <a:buChar char="•"/>
            </a:pPr>
            <a:r>
              <a:rPr lang="el-GR" dirty="0"/>
              <a:t>Παρουσίαση των ιερών τόπων της χριστιανικής πίστης. </a:t>
            </a:r>
          </a:p>
          <a:p>
            <a:pPr>
              <a:buFont typeface="Arial" panose="020B0604020202020204" pitchFamily="34" charset="0"/>
              <a:buChar char="•"/>
            </a:pPr>
            <a:r>
              <a:rPr lang="el-GR" dirty="0"/>
              <a:t>Η σημασία των προσκυνημάτων και των θρησκευτικών τελετουργιών.</a:t>
            </a:r>
            <a:endParaRPr lang="en-US" dirty="0"/>
          </a:p>
          <a:p>
            <a:pPr>
              <a:buFont typeface="Arial" panose="020B0604020202020204" pitchFamily="34" charset="0"/>
              <a:buChar char="•"/>
            </a:pPr>
            <a:r>
              <a:rPr lang="el-GR" dirty="0"/>
              <a:t>Σπουδαιότερα προσκυνήματα στους Αγίους τόπους</a:t>
            </a:r>
            <a:r>
              <a:rPr lang="en-US" dirty="0"/>
              <a:t>:</a:t>
            </a:r>
            <a:endParaRPr lang="el-GR" dirty="0"/>
          </a:p>
          <a:p>
            <a:pPr marL="0" indent="0">
              <a:buNone/>
            </a:pPr>
            <a:r>
              <a:rPr lang="el-GR" dirty="0"/>
              <a:t>1.Ο ναός της Αναστάσεως και ο Πανάγιος τάφος στα Ιεροσόλυμα</a:t>
            </a:r>
          </a:p>
          <a:p>
            <a:pPr marL="0" indent="0">
              <a:buNone/>
            </a:pPr>
            <a:r>
              <a:rPr lang="el-GR" dirty="0"/>
              <a:t>2.Ο ναός της γεννήσεως στη Βηθλεέμ</a:t>
            </a:r>
          </a:p>
          <a:p>
            <a:pPr marL="0" indent="0">
              <a:buNone/>
            </a:pPr>
            <a:r>
              <a:rPr lang="el-GR" dirty="0"/>
              <a:t>3.Ο τάφος της Θεοτόκου στη Γεσθημανή </a:t>
            </a:r>
          </a:p>
          <a:p>
            <a:pPr marL="0" indent="0">
              <a:buNone/>
            </a:pPr>
            <a:r>
              <a:rPr lang="el-GR" dirty="0"/>
              <a:t>4. Η μονή του Αγίου Σάββα</a:t>
            </a:r>
          </a:p>
          <a:p>
            <a:pPr marL="0" indent="0">
              <a:buNone/>
            </a:pPr>
            <a:r>
              <a:rPr lang="el-GR" dirty="0"/>
              <a:t>5. Το όρος </a:t>
            </a:r>
            <a:r>
              <a:rPr lang="el-GR" dirty="0" err="1"/>
              <a:t>Θαβώρ</a:t>
            </a:r>
            <a:r>
              <a:rPr lang="el-GR" dirty="0"/>
              <a:t> και ο Ιορδάνης ποταμός</a:t>
            </a:r>
          </a:p>
          <a:p>
            <a:pPr marL="0" indent="0">
              <a:buNone/>
            </a:pPr>
            <a:endParaRPr lang="el-GR" dirty="0"/>
          </a:p>
        </p:txBody>
      </p:sp>
    </p:spTree>
    <p:extLst>
      <p:ext uri="{BB962C8B-B14F-4D97-AF65-F5344CB8AC3E}">
        <p14:creationId xmlns:p14="http://schemas.microsoft.com/office/powerpoint/2010/main" val="3952456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3262BBC-CEA5-8517-3ED4-157847E91DFF}"/>
              </a:ext>
            </a:extLst>
          </p:cNvPr>
          <p:cNvPicPr>
            <a:picLocks noChangeAspect="1"/>
          </p:cNvPicPr>
          <p:nvPr/>
        </p:nvPicPr>
        <p:blipFill>
          <a:blip r:embed="rId2"/>
          <a:stretch>
            <a:fillRect/>
          </a:stretch>
        </p:blipFill>
        <p:spPr>
          <a:xfrm>
            <a:off x="1197290" y="1520823"/>
            <a:ext cx="3021711" cy="4578350"/>
          </a:xfrm>
          <a:prstGeom prst="rect">
            <a:avLst/>
          </a:prstGeom>
        </p:spPr>
      </p:pic>
      <p:sp>
        <p:nvSpPr>
          <p:cNvPr id="3" name="Θέση περιεχομένου 2">
            <a:extLst>
              <a:ext uri="{FF2B5EF4-FFF2-40B4-BE49-F238E27FC236}">
                <a16:creationId xmlns:a16="http://schemas.microsoft.com/office/drawing/2014/main" id="{AFB75E0D-F021-ADCB-6216-972A48D183E6}"/>
              </a:ext>
            </a:extLst>
          </p:cNvPr>
          <p:cNvSpPr>
            <a:spLocks noGrp="1"/>
          </p:cNvSpPr>
          <p:nvPr>
            <p:ph idx="1"/>
          </p:nvPr>
        </p:nvSpPr>
        <p:spPr>
          <a:xfrm>
            <a:off x="4633867" y="1866105"/>
            <a:ext cx="5998059" cy="4336731"/>
          </a:xfrm>
        </p:spPr>
        <p:txBody>
          <a:bodyPr>
            <a:normAutofit/>
          </a:bodyPr>
          <a:lstStyle/>
          <a:p>
            <a:pPr marL="0" indent="0" algn="ctr">
              <a:buNone/>
            </a:pPr>
            <a:r>
              <a:rPr lang="el-GR" sz="2400" b="1" u="sng" dirty="0"/>
              <a:t>ΘΕΜΑΤΙΚΗ ΕΝΟΤΗΤΑ 6</a:t>
            </a:r>
            <a:endParaRPr lang="en-US" sz="2400" b="1" u="sng" dirty="0"/>
          </a:p>
          <a:p>
            <a:pPr marL="0" indent="0" algn="ctr">
              <a:buNone/>
            </a:pPr>
            <a:endParaRPr lang="el-GR" sz="2400" b="1" u="sng" dirty="0"/>
          </a:p>
          <a:p>
            <a:pPr marL="0" indent="0">
              <a:buNone/>
            </a:pPr>
            <a:r>
              <a:rPr lang="el-GR" sz="2200" dirty="0"/>
              <a:t>Άγιοι της Εκκλησίας και του Τόπου μας</a:t>
            </a:r>
          </a:p>
          <a:p>
            <a:pPr>
              <a:buFont typeface="Arial" panose="020B0604020202020204" pitchFamily="34" charset="0"/>
              <a:buChar char="•"/>
            </a:pPr>
            <a:r>
              <a:rPr lang="el-GR" sz="2200" dirty="0"/>
              <a:t>Αναφορά στη ζωή και τα θαύματα των Αγίων.</a:t>
            </a:r>
          </a:p>
          <a:p>
            <a:pPr>
              <a:buFont typeface="Arial" panose="020B0604020202020204" pitchFamily="34" charset="0"/>
              <a:buChar char="•"/>
            </a:pPr>
            <a:r>
              <a:rPr lang="el-GR" sz="2200" dirty="0"/>
              <a:t>Οι Άγιοι ως πρότυπα πίστης και αρετής.</a:t>
            </a:r>
          </a:p>
          <a:p>
            <a:pPr marL="0" indent="0">
              <a:buNone/>
            </a:pPr>
            <a:r>
              <a:rPr lang="el-GR" sz="2200" dirty="0"/>
              <a:t>Κριτική ανάλυση</a:t>
            </a:r>
            <a:r>
              <a:rPr lang="en-US" sz="2200" dirty="0"/>
              <a:t>:</a:t>
            </a:r>
            <a:r>
              <a:rPr lang="el-GR" sz="2200" dirty="0"/>
              <a:t> Δε γίνεται αναφορά σε άλλες θρησκείες </a:t>
            </a:r>
          </a:p>
          <a:p>
            <a:pPr marL="0" indent="0">
              <a:buNone/>
            </a:pPr>
            <a:endParaRPr lang="en-US" dirty="0"/>
          </a:p>
        </p:txBody>
      </p:sp>
    </p:spTree>
    <p:extLst>
      <p:ext uri="{BB962C8B-B14F-4D97-AF65-F5344CB8AC3E}">
        <p14:creationId xmlns:p14="http://schemas.microsoft.com/office/powerpoint/2010/main" val="900750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16EE072-E993-B8EA-474A-EEB3C3EECAD0}"/>
              </a:ext>
            </a:extLst>
          </p:cNvPr>
          <p:cNvPicPr>
            <a:picLocks noChangeAspect="1"/>
          </p:cNvPicPr>
          <p:nvPr/>
        </p:nvPicPr>
        <p:blipFill>
          <a:blip r:embed="rId2"/>
          <a:srcRect l="7782" r="17747" b="1"/>
          <a:stretch/>
        </p:blipFill>
        <p:spPr>
          <a:xfrm>
            <a:off x="20" y="10"/>
            <a:ext cx="5404493" cy="6857990"/>
          </a:xfrm>
          <a:prstGeom prst="rect">
            <a:avLst/>
          </a:prstGeom>
        </p:spPr>
      </p:pic>
      <p:sp>
        <p:nvSpPr>
          <p:cNvPr id="3" name="Θέση περιεχομένου 2">
            <a:extLst>
              <a:ext uri="{FF2B5EF4-FFF2-40B4-BE49-F238E27FC236}">
                <a16:creationId xmlns:a16="http://schemas.microsoft.com/office/drawing/2014/main" id="{2C7ECAE8-24E9-9E60-3B0A-99E32662BE0B}"/>
              </a:ext>
            </a:extLst>
          </p:cNvPr>
          <p:cNvSpPr>
            <a:spLocks noGrp="1"/>
          </p:cNvSpPr>
          <p:nvPr>
            <p:ph idx="1"/>
          </p:nvPr>
        </p:nvSpPr>
        <p:spPr>
          <a:xfrm>
            <a:off x="5404513" y="1148815"/>
            <a:ext cx="5737969" cy="4560369"/>
          </a:xfrm>
        </p:spPr>
        <p:txBody>
          <a:bodyPr>
            <a:normAutofit/>
          </a:bodyPr>
          <a:lstStyle/>
          <a:p>
            <a:pPr marL="0" indent="0" algn="ctr">
              <a:buNone/>
            </a:pPr>
            <a:r>
              <a:rPr lang="el-GR" b="1" u="sng" dirty="0"/>
              <a:t>ΘΕΜΑΤΙΚΗ ΕΝΟΤΗΤΑ 7</a:t>
            </a:r>
            <a:endParaRPr lang="en-US" b="1" u="sng" dirty="0"/>
          </a:p>
          <a:p>
            <a:pPr marL="0" indent="0" algn="ctr">
              <a:buNone/>
            </a:pPr>
            <a:endParaRPr lang="el-GR" b="1" u="sng" dirty="0"/>
          </a:p>
          <a:p>
            <a:pPr marL="0" indent="0">
              <a:buNone/>
            </a:pPr>
            <a:r>
              <a:rPr lang="el-GR" sz="2200" dirty="0"/>
              <a:t>Αγία Γραφή: Το Ιερό Βιβλίο της Εκκλησίας</a:t>
            </a:r>
          </a:p>
          <a:p>
            <a:pPr>
              <a:buFont typeface="Arial" panose="020B0604020202020204" pitchFamily="34" charset="0"/>
              <a:buChar char="•"/>
            </a:pPr>
            <a:r>
              <a:rPr lang="el-GR" sz="2200" dirty="0"/>
              <a:t>Εισαγωγή στην Αγία Γραφή και στη σημασία της για τους χριστιανούς.</a:t>
            </a:r>
          </a:p>
          <a:p>
            <a:pPr marL="0" indent="0">
              <a:buNone/>
            </a:pPr>
            <a:r>
              <a:rPr lang="el-GR" sz="2200" dirty="0"/>
              <a:t>Κριτική ανάλυση</a:t>
            </a:r>
            <a:r>
              <a:rPr lang="en-US" sz="2200" dirty="0"/>
              <a:t>:</a:t>
            </a:r>
            <a:r>
              <a:rPr lang="el-GR" sz="2200" dirty="0"/>
              <a:t> Θα μπορούσε να δοθεί μεγαλύτερη έμφαση στην παγκόσμια επιρροή της Αγίας γραφής. Γίνεται αναφορά μόνο των θετικών αναφορών της.</a:t>
            </a:r>
          </a:p>
          <a:p>
            <a:pPr marL="0" indent="0">
              <a:buNone/>
            </a:pPr>
            <a:endParaRPr lang="en-US" dirty="0"/>
          </a:p>
        </p:txBody>
      </p:sp>
    </p:spTree>
    <p:extLst>
      <p:ext uri="{BB962C8B-B14F-4D97-AF65-F5344CB8AC3E}">
        <p14:creationId xmlns:p14="http://schemas.microsoft.com/office/powerpoint/2010/main" val="4209471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3D8CE2-D055-C93D-F7E8-481207602AD5}"/>
              </a:ext>
            </a:extLst>
          </p:cNvPr>
          <p:cNvSpPr>
            <a:spLocks noGrp="1"/>
          </p:cNvSpPr>
          <p:nvPr>
            <p:ph type="title"/>
          </p:nvPr>
        </p:nvSpPr>
        <p:spPr>
          <a:xfrm>
            <a:off x="1524000" y="1093698"/>
            <a:ext cx="9144000" cy="1344168"/>
          </a:xfrm>
        </p:spPr>
        <p:txBody>
          <a:bodyPr>
            <a:normAutofit/>
          </a:bodyPr>
          <a:lstStyle/>
          <a:p>
            <a:pPr algn="ctr"/>
            <a:r>
              <a:rPr lang="el-GR" sz="3200"/>
              <a:t>ΑΝΑΛΥΣΗ</a:t>
            </a:r>
            <a:endParaRPr lang="en-US" sz="3200"/>
          </a:p>
        </p:txBody>
      </p:sp>
      <p:sp>
        <p:nvSpPr>
          <p:cNvPr id="3" name="Θέση περιεχομένου 2">
            <a:extLst>
              <a:ext uri="{FF2B5EF4-FFF2-40B4-BE49-F238E27FC236}">
                <a16:creationId xmlns:a16="http://schemas.microsoft.com/office/drawing/2014/main" id="{3ABAC8A5-4B91-E36B-979E-AC4E2F39CB58}"/>
              </a:ext>
            </a:extLst>
          </p:cNvPr>
          <p:cNvSpPr>
            <a:spLocks noGrp="1"/>
          </p:cNvSpPr>
          <p:nvPr>
            <p:ph idx="1"/>
          </p:nvPr>
        </p:nvSpPr>
        <p:spPr>
          <a:xfrm>
            <a:off x="1800518" y="2437866"/>
            <a:ext cx="8727267" cy="3053334"/>
          </a:xfrm>
        </p:spPr>
        <p:txBody>
          <a:bodyPr>
            <a:normAutofit/>
          </a:bodyPr>
          <a:lstStyle/>
          <a:p>
            <a:pPr>
              <a:buFont typeface="Wingdings" panose="05000000000000000000" pitchFamily="2" charset="2"/>
              <a:buChar char="Ø"/>
            </a:pPr>
            <a:r>
              <a:rPr lang="el-GR" sz="2000"/>
              <a:t>Το βιβλίο των Θρησκευτικών της Δ' Δημοτικού για το σχολικό έτος 2020-21, με τίτλο "Ανακαλύπτουμε εικόνες, πρόσωπα και ιστορίες", είναι ένα διδακτικό εγχειρίδιο που απευθύνεται σε μαθητές Δημοτικού και έχει ως κύριο στόχο να τους εισαγάγει στον κόσμο της Ορθόδοξης Χριστιανικής παράδοσης. </a:t>
            </a:r>
          </a:p>
          <a:p>
            <a:pPr>
              <a:buFont typeface="Wingdings" panose="05000000000000000000" pitchFamily="2" charset="2"/>
              <a:buChar char="Ø"/>
            </a:pPr>
            <a:r>
              <a:rPr lang="el-GR" sz="2000"/>
              <a:t>Εμπλουτισμένο με δραστηριότητες, εικονογραφήσεις και ερωτήσεις για συμμετοχή.</a:t>
            </a:r>
          </a:p>
          <a:p>
            <a:pPr marL="0" indent="0">
              <a:buNone/>
            </a:pPr>
            <a:endParaRPr lang="en-US"/>
          </a:p>
        </p:txBody>
      </p:sp>
    </p:spTree>
    <p:extLst>
      <p:ext uri="{BB962C8B-B14F-4D97-AF65-F5344CB8AC3E}">
        <p14:creationId xmlns:p14="http://schemas.microsoft.com/office/powerpoint/2010/main" val="3900749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75C8BE-8699-87FD-832E-20A84293328E}"/>
              </a:ext>
            </a:extLst>
          </p:cNvPr>
          <p:cNvSpPr>
            <a:spLocks noGrp="1"/>
          </p:cNvSpPr>
          <p:nvPr>
            <p:ph type="title"/>
          </p:nvPr>
        </p:nvSpPr>
        <p:spPr>
          <a:xfrm>
            <a:off x="1517904" y="1298447"/>
            <a:ext cx="9144000" cy="1344168"/>
          </a:xfrm>
        </p:spPr>
        <p:txBody>
          <a:bodyPr>
            <a:normAutofit/>
          </a:bodyPr>
          <a:lstStyle/>
          <a:p>
            <a:pPr algn="ctr"/>
            <a:r>
              <a:rPr lang="el-GR" sz="3200"/>
              <a:t>ΣΤΟΧΟΙ</a:t>
            </a:r>
            <a:endParaRPr lang="en-US" sz="3200"/>
          </a:p>
        </p:txBody>
      </p:sp>
      <p:sp>
        <p:nvSpPr>
          <p:cNvPr id="3" name="Θέση περιεχομένου 2">
            <a:extLst>
              <a:ext uri="{FF2B5EF4-FFF2-40B4-BE49-F238E27FC236}">
                <a16:creationId xmlns:a16="http://schemas.microsoft.com/office/drawing/2014/main" id="{CFDBAD9C-EE9E-E7A1-FF5F-39C224B8FB9C}"/>
              </a:ext>
            </a:extLst>
          </p:cNvPr>
          <p:cNvSpPr>
            <a:spLocks noGrp="1"/>
          </p:cNvSpPr>
          <p:nvPr>
            <p:ph idx="1"/>
          </p:nvPr>
        </p:nvSpPr>
        <p:spPr>
          <a:xfrm>
            <a:off x="1517904" y="1970530"/>
            <a:ext cx="9144000" cy="3958929"/>
          </a:xfrm>
        </p:spPr>
        <p:txBody>
          <a:bodyPr>
            <a:normAutofit fontScale="77500" lnSpcReduction="20000"/>
          </a:bodyPr>
          <a:lstStyle/>
          <a:p>
            <a:pPr>
              <a:buFont typeface="Wingdings" panose="05000000000000000000" pitchFamily="2" charset="2"/>
              <a:buChar char="Ø"/>
            </a:pPr>
            <a:r>
              <a:rPr lang="el-GR" sz="2900" dirty="0"/>
              <a:t>Ο βασικός στόχος του βιβλίου είναι να καλλιεργήσει στους μαθητές την κατανόηση της πίστης και των αξιών της Ορθόδοξης Εκκλησίας, προωθώντας παράλληλα την κριτική σκέψη και το διάλογο γύρω από θρησκευτικά ζητήματα, όπως η φύση του θεού, τι θεωρείται καλό ή κακό, κάποια θρησκευτική τελετή, τις σχέσεις μεταξύ διαφορετικών θρησκειών.</a:t>
            </a:r>
          </a:p>
          <a:p>
            <a:pPr>
              <a:buFont typeface="Wingdings" panose="05000000000000000000" pitchFamily="2" charset="2"/>
              <a:buChar char="Ø"/>
            </a:pPr>
            <a:endParaRPr lang="el-GR" sz="2900" dirty="0"/>
          </a:p>
          <a:p>
            <a:pPr marL="0" indent="0">
              <a:buNone/>
            </a:pPr>
            <a:r>
              <a:rPr lang="el-GR" sz="2900" dirty="0"/>
              <a:t>Οι εικόνες είναι θρησκευτικού χαρακτήρα, οι παραβολές και οι ιστορίες που περιλαμβάνονται δημιουργούν ένα περιβάλλον μάθησης που συνδυάζει γνώση και ηθική καλλιέργεια.</a:t>
            </a:r>
          </a:p>
          <a:p>
            <a:pPr marL="0" indent="0">
              <a:buNone/>
            </a:pPr>
            <a:r>
              <a:rPr lang="el-GR" sz="2900" dirty="0"/>
              <a:t>Κριτική ανάλυση</a:t>
            </a:r>
            <a:r>
              <a:rPr lang="en-US" sz="2900" dirty="0"/>
              <a:t>: </a:t>
            </a:r>
            <a:r>
              <a:rPr lang="el-GR" sz="2900" dirty="0"/>
              <a:t>Παρόλο που το βιβλίο μιλάει για σεβασμό και κατανόηση της διαφορετικότητας, αναφέρεται σε αυτά πολύ συνοπτικά μόνο στη θεματική ενότητα 4, χωρίς ουσιαστική αναφορά σε άλλες θρησκείες.</a:t>
            </a:r>
          </a:p>
          <a:p>
            <a:pPr marL="0" indent="0">
              <a:buNone/>
            </a:pPr>
            <a:endParaRPr lang="en-US" dirty="0"/>
          </a:p>
        </p:txBody>
      </p:sp>
    </p:spTree>
    <p:extLst>
      <p:ext uri="{BB962C8B-B14F-4D97-AF65-F5344CB8AC3E}">
        <p14:creationId xmlns:p14="http://schemas.microsoft.com/office/powerpoint/2010/main" val="2359430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A52307-AC19-A1E6-3078-87C1851A5076}"/>
              </a:ext>
            </a:extLst>
          </p:cNvPr>
          <p:cNvSpPr>
            <a:spLocks noGrp="1"/>
          </p:cNvSpPr>
          <p:nvPr>
            <p:ph type="title"/>
          </p:nvPr>
        </p:nvSpPr>
        <p:spPr>
          <a:xfrm>
            <a:off x="1517904" y="905663"/>
            <a:ext cx="9144000" cy="1687412"/>
          </a:xfrm>
        </p:spPr>
        <p:txBody>
          <a:bodyPr vert="horz" lIns="91440" tIns="45720" rIns="91440" bIns="45720" rtlCol="0" anchor="t">
            <a:noAutofit/>
          </a:bodyPr>
          <a:lstStyle/>
          <a:p>
            <a:r>
              <a:rPr lang="el-GR" sz="4000"/>
              <a:t>Πρόγραμμα Σπουδών του μαθήματος των Θρησκευτικών στο Δημοτικό και στο Γυμνάσιο</a:t>
            </a:r>
            <a:r>
              <a:rPr lang="en-US" sz="4000"/>
              <a:t> (2020)</a:t>
            </a:r>
            <a:endParaRPr lang="en-US" sz="4000">
              <a:cs typeface="Aharoni"/>
            </a:endParaRPr>
          </a:p>
        </p:txBody>
      </p:sp>
      <p:sp>
        <p:nvSpPr>
          <p:cNvPr id="3" name="Θέση περιεχομένου 2">
            <a:extLst>
              <a:ext uri="{FF2B5EF4-FFF2-40B4-BE49-F238E27FC236}">
                <a16:creationId xmlns:a16="http://schemas.microsoft.com/office/drawing/2014/main" id="{A70A17D0-FE25-AB21-F7EE-04EB67D5F1FD}"/>
              </a:ext>
            </a:extLst>
          </p:cNvPr>
          <p:cNvSpPr>
            <a:spLocks noGrp="1"/>
          </p:cNvSpPr>
          <p:nvPr>
            <p:ph idx="1"/>
          </p:nvPr>
        </p:nvSpPr>
        <p:spPr>
          <a:xfrm>
            <a:off x="1517904" y="3013194"/>
            <a:ext cx="9144000" cy="3840644"/>
          </a:xfrm>
        </p:spPr>
        <p:txBody>
          <a:bodyPr vert="horz" lIns="91440" tIns="45720" rIns="91440" bIns="45720" rtlCol="0" anchor="t">
            <a:normAutofit/>
          </a:bodyPr>
          <a:lstStyle/>
          <a:p>
            <a:pPr>
              <a:buFont typeface="Wingdings" panose="020B0504020202020204" pitchFamily="34" charset="0"/>
              <a:buChar char="Ø"/>
            </a:pPr>
            <a:r>
              <a:rPr lang="el-GR" dirty="0"/>
              <a:t>Υποχρεωτικό μάθημα σε Δημοτικό και Γυμνάσιο </a:t>
            </a:r>
          </a:p>
          <a:p>
            <a:pPr>
              <a:buFont typeface="Wingdings" panose="020B0504020202020204" pitchFamily="34" charset="0"/>
              <a:buChar char="Ø"/>
            </a:pPr>
            <a:r>
              <a:rPr lang="el-GR" dirty="0"/>
              <a:t>2 φορές την εβδομάδα (κατά προτίμηση συνεχόμενο 2ωρο)</a:t>
            </a:r>
          </a:p>
          <a:p>
            <a:pPr>
              <a:buFont typeface="Wingdings" panose="020B0504020202020204" pitchFamily="34" charset="0"/>
              <a:buChar char="Ø"/>
            </a:pPr>
            <a:r>
              <a:rPr lang="el-GR" u="sng" dirty="0"/>
              <a:t>Σκοπός</a:t>
            </a:r>
            <a:r>
              <a:rPr lang="el-GR" dirty="0"/>
              <a:t>: ανάπτυξη θρησκευτικής συνείδησης των μαθητών</a:t>
            </a:r>
          </a:p>
          <a:p>
            <a:pPr>
              <a:buFont typeface="Wingdings" panose="020B0504020202020204" pitchFamily="34" charset="0"/>
              <a:buChar char="Ø"/>
            </a:pPr>
            <a:r>
              <a:rPr lang="el-GR" dirty="0"/>
              <a:t>Εστίαση στην Ορθόδοξη Χριστιανική παράδοση όπως αυτή θεμελιώθηκε στη Βίβλο</a:t>
            </a:r>
          </a:p>
          <a:p>
            <a:pPr>
              <a:buFont typeface="Wingdings" panose="020B0504020202020204" pitchFamily="34" charset="0"/>
              <a:buChar char="Ø"/>
            </a:pPr>
            <a:endParaRPr lang="en-US"/>
          </a:p>
        </p:txBody>
      </p:sp>
    </p:spTree>
    <p:extLst>
      <p:ext uri="{BB962C8B-B14F-4D97-AF65-F5344CB8AC3E}">
        <p14:creationId xmlns:p14="http://schemas.microsoft.com/office/powerpoint/2010/main" val="1367932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9CACAAD-4198-1E4E-5C59-38ACE330171E}"/>
              </a:ext>
            </a:extLst>
          </p:cNvPr>
          <p:cNvSpPr>
            <a:spLocks noGrp="1"/>
          </p:cNvSpPr>
          <p:nvPr>
            <p:ph type="title"/>
          </p:nvPr>
        </p:nvSpPr>
        <p:spPr>
          <a:xfrm>
            <a:off x="5344998" y="1112552"/>
            <a:ext cx="5316906" cy="934263"/>
          </a:xfrm>
        </p:spPr>
        <p:txBody>
          <a:bodyPr vert="horz" lIns="91440" tIns="45720" rIns="91440" bIns="45720" rtlCol="0">
            <a:noAutofit/>
          </a:bodyPr>
          <a:lstStyle/>
          <a:p>
            <a:r>
              <a:rPr lang="en-US" sz="4000" err="1"/>
              <a:t>Βι</a:t>
            </a:r>
            <a:r>
              <a:rPr lang="en-US" sz="4000"/>
              <a:t>βλίο Θρησκευτικών Β' Λυκείου 2020-21</a:t>
            </a:r>
          </a:p>
        </p:txBody>
      </p:sp>
      <p:pic>
        <p:nvPicPr>
          <p:cNvPr id="5" name="Θέση περιεχομένου 4">
            <a:extLst>
              <a:ext uri="{FF2B5EF4-FFF2-40B4-BE49-F238E27FC236}">
                <a16:creationId xmlns:a16="http://schemas.microsoft.com/office/drawing/2014/main" id="{8E9E3BBA-C458-61E0-9408-92229DA0289D}"/>
              </a:ext>
            </a:extLst>
          </p:cNvPr>
          <p:cNvPicPr>
            <a:picLocks noChangeAspect="1"/>
          </p:cNvPicPr>
          <p:nvPr/>
        </p:nvPicPr>
        <p:blipFill>
          <a:blip r:embed="rId2"/>
          <a:srcRect l="529" r="-2" b="-2"/>
          <a:stretch/>
        </p:blipFill>
        <p:spPr>
          <a:xfrm>
            <a:off x="762000" y="758952"/>
            <a:ext cx="3890922" cy="5340096"/>
          </a:xfrm>
          <a:prstGeom prst="rect">
            <a:avLst/>
          </a:prstGeom>
        </p:spPr>
      </p:pic>
      <p:sp>
        <p:nvSpPr>
          <p:cNvPr id="30" name="Content Placeholder 29">
            <a:extLst>
              <a:ext uri="{FF2B5EF4-FFF2-40B4-BE49-F238E27FC236}">
                <a16:creationId xmlns:a16="http://schemas.microsoft.com/office/drawing/2014/main" id="{5DD23041-F9DD-F085-5FB2-77064268F0EF}"/>
              </a:ext>
            </a:extLst>
          </p:cNvPr>
          <p:cNvSpPr>
            <a:spLocks noGrp="1"/>
          </p:cNvSpPr>
          <p:nvPr>
            <p:ph idx="1"/>
          </p:nvPr>
        </p:nvSpPr>
        <p:spPr>
          <a:xfrm>
            <a:off x="4949072" y="2400416"/>
            <a:ext cx="5712832" cy="3180578"/>
          </a:xfrm>
        </p:spPr>
        <p:txBody>
          <a:bodyPr>
            <a:normAutofit fontScale="32500" lnSpcReduction="20000"/>
          </a:bodyPr>
          <a:lstStyle/>
          <a:p>
            <a:pPr algn="just">
              <a:buFont typeface="Arial" panose="020B0604020202020204" pitchFamily="34" charset="0"/>
              <a:buChar char="•"/>
            </a:pPr>
            <a:r>
              <a:rPr lang="el-GR" sz="4300" b="1"/>
              <a:t>Σύγχρονη Αισθητική</a:t>
            </a:r>
            <a:r>
              <a:rPr lang="el-GR" sz="4300"/>
              <a:t>: Το έργο «Μνήμη Νο4 – Νυχτερινό» του Απόστολου </a:t>
            </a:r>
            <a:r>
              <a:rPr lang="el-GR" sz="4300" err="1"/>
              <a:t>Γιαγιάννου</a:t>
            </a:r>
            <a:r>
              <a:rPr lang="el-GR" sz="4300"/>
              <a:t> δίνει μια μοντέρνα όψη στο βιβλίο, επιχειρώντας να γεφυρώσει τη θρησκευτική παράδοση με τον σύγχρονο κόσμο.</a:t>
            </a:r>
          </a:p>
          <a:p>
            <a:pPr algn="just">
              <a:buFont typeface="Arial" panose="020B0604020202020204" pitchFamily="34" charset="0"/>
              <a:buChar char="•"/>
            </a:pPr>
            <a:r>
              <a:rPr lang="el-GR" sz="4300" b="1"/>
              <a:t>Σύμβολα</a:t>
            </a:r>
            <a:r>
              <a:rPr lang="el-GR" sz="4300"/>
              <a:t>: Το νυχτερινό τοπίο μπορεί να ερμηνευθεί ως σύμβολο της πνευματικής αναζήτησης του ανθρώπου, με τον χριστιανισμό να προσφέρει το φως της αποκάλυψης και της αλήθειας.</a:t>
            </a:r>
          </a:p>
          <a:p>
            <a:pPr algn="just">
              <a:buFont typeface="Arial" panose="020B0604020202020204" pitchFamily="34" charset="0"/>
              <a:buChar char="•"/>
            </a:pPr>
            <a:r>
              <a:rPr lang="el-GR" sz="4300" b="1"/>
              <a:t>Προσπάθεια Εκσυγχρονισμού</a:t>
            </a:r>
            <a:r>
              <a:rPr lang="el-GR" sz="4300"/>
              <a:t>: Αν και η επιλογή ενός σύγχρονου καλλιτεχνικού έργου δείχνει μια προσπάθεια να παρουσιαστεί το βιβλίο ως πιο ανοιχτό και σύγχρονο, το περιεχόμενο παραμένει παραδοσιακό.</a:t>
            </a:r>
          </a:p>
          <a:p>
            <a:pPr algn="just">
              <a:buFont typeface="Arial" panose="020B0604020202020204" pitchFamily="34" charset="0"/>
              <a:buChar char="•"/>
            </a:pPr>
            <a:r>
              <a:rPr lang="el-GR" sz="4300" b="1"/>
              <a:t>Αντίθεση</a:t>
            </a:r>
            <a:r>
              <a:rPr lang="el-GR" sz="4300"/>
              <a:t>: Παρά την μοντέρνα εξωτερική εμφάνιση, το βιβλίο εστιάζει κυρίως στην ορθόδοξη χριστιανική παράδοση, με περιορισμένη παρουσίαση των άλλων θρησκειών.</a:t>
            </a:r>
          </a:p>
          <a:p>
            <a:endParaRPr lang="en-US"/>
          </a:p>
        </p:txBody>
      </p:sp>
    </p:spTree>
    <p:extLst>
      <p:ext uri="{BB962C8B-B14F-4D97-AF65-F5344CB8AC3E}">
        <p14:creationId xmlns:p14="http://schemas.microsoft.com/office/powerpoint/2010/main" val="3249122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8" name="Rectangle 21">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Τίτλος 2">
            <a:extLst>
              <a:ext uri="{FF2B5EF4-FFF2-40B4-BE49-F238E27FC236}">
                <a16:creationId xmlns:a16="http://schemas.microsoft.com/office/drawing/2014/main" id="{55356CF1-DA55-0CF0-690E-9B1A7E1E41AB}"/>
              </a:ext>
            </a:extLst>
          </p:cNvPr>
          <p:cNvSpPr>
            <a:spLocks noGrp="1"/>
          </p:cNvSpPr>
          <p:nvPr>
            <p:ph type="title"/>
          </p:nvPr>
        </p:nvSpPr>
        <p:spPr>
          <a:xfrm>
            <a:off x="4873214" y="1192030"/>
            <a:ext cx="6789151" cy="1345115"/>
          </a:xfrm>
        </p:spPr>
        <p:txBody>
          <a:bodyPr vert="horz" lIns="91440" tIns="45720" rIns="91440" bIns="45720" rtlCol="0" anchor="t">
            <a:normAutofit/>
          </a:bodyPr>
          <a:lstStyle/>
          <a:p>
            <a:pPr>
              <a:lnSpc>
                <a:spcPct val="95000"/>
              </a:lnSpc>
            </a:pPr>
            <a:r>
              <a:rPr lang="en-US" sz="3200" b="1" kern="1200" spc="-50" baseline="0" err="1">
                <a:solidFill>
                  <a:schemeClr val="tx1"/>
                </a:solidFill>
                <a:latin typeface="+mj-lt"/>
                <a:ea typeface="+mj-ea"/>
                <a:cs typeface="+mj-cs"/>
              </a:rPr>
              <a:t>Δομή</a:t>
            </a:r>
            <a:r>
              <a:rPr lang="en-US" sz="3200" b="1" kern="1200" spc="-50" baseline="0">
                <a:solidFill>
                  <a:schemeClr val="tx1"/>
                </a:solidFill>
                <a:latin typeface="+mj-lt"/>
                <a:ea typeface="+mj-ea"/>
                <a:cs typeface="+mj-cs"/>
              </a:rPr>
              <a:t> και </a:t>
            </a:r>
            <a:r>
              <a:rPr lang="en-US" sz="3200" b="1" kern="1200" spc="-50" baseline="0" err="1">
                <a:solidFill>
                  <a:schemeClr val="tx1"/>
                </a:solidFill>
                <a:latin typeface="+mj-lt"/>
                <a:ea typeface="+mj-ea"/>
                <a:cs typeface="+mj-cs"/>
              </a:rPr>
              <a:t>Ενότητες</a:t>
            </a:r>
            <a:r>
              <a:rPr lang="en-US" sz="3200" b="1" kern="1200" spc="-50" baseline="0">
                <a:solidFill>
                  <a:schemeClr val="tx1"/>
                </a:solidFill>
                <a:latin typeface="+mj-lt"/>
                <a:ea typeface="+mj-ea"/>
                <a:cs typeface="+mj-cs"/>
              </a:rPr>
              <a:t> </a:t>
            </a:r>
            <a:r>
              <a:rPr lang="en-US" sz="3200" b="1" kern="1200" spc="-50" baseline="0" err="1">
                <a:solidFill>
                  <a:schemeClr val="tx1"/>
                </a:solidFill>
                <a:latin typeface="+mj-lt"/>
                <a:ea typeface="+mj-ea"/>
                <a:cs typeface="+mj-cs"/>
              </a:rPr>
              <a:t>του</a:t>
            </a:r>
            <a:r>
              <a:rPr lang="en-US" sz="3200" b="1" kern="1200" spc="-50" baseline="0">
                <a:solidFill>
                  <a:schemeClr val="tx1"/>
                </a:solidFill>
                <a:latin typeface="+mj-lt"/>
                <a:ea typeface="+mj-ea"/>
                <a:cs typeface="+mj-cs"/>
              </a:rPr>
              <a:t> </a:t>
            </a:r>
            <a:r>
              <a:rPr lang="en-US" sz="3200" b="1" kern="1200" spc="-50" baseline="0" err="1">
                <a:solidFill>
                  <a:schemeClr val="tx1"/>
                </a:solidFill>
                <a:latin typeface="+mj-lt"/>
                <a:ea typeface="+mj-ea"/>
                <a:cs typeface="+mj-cs"/>
              </a:rPr>
              <a:t>Βι</a:t>
            </a:r>
            <a:r>
              <a:rPr lang="en-US" sz="3200" b="1" kern="1200" spc="-50" baseline="0">
                <a:solidFill>
                  <a:schemeClr val="tx1"/>
                </a:solidFill>
                <a:latin typeface="+mj-lt"/>
                <a:ea typeface="+mj-ea"/>
                <a:cs typeface="+mj-cs"/>
              </a:rPr>
              <a:t>βλίου:</a:t>
            </a:r>
            <a:endParaRPr lang="en-US" sz="3200" kern="1200" spc="-50" baseline="0">
              <a:solidFill>
                <a:schemeClr val="tx1"/>
              </a:solidFill>
              <a:latin typeface="+mj-lt"/>
              <a:ea typeface="+mj-ea"/>
              <a:cs typeface="+mj-cs"/>
            </a:endParaRPr>
          </a:p>
        </p:txBody>
      </p:sp>
      <p:pic>
        <p:nvPicPr>
          <p:cNvPr id="6" name="Θέση εικόνας 5">
            <a:extLst>
              <a:ext uri="{FF2B5EF4-FFF2-40B4-BE49-F238E27FC236}">
                <a16:creationId xmlns:a16="http://schemas.microsoft.com/office/drawing/2014/main" id="{8AA8D8A6-C97E-488F-9589-B3AE315B2923}"/>
              </a:ext>
            </a:extLst>
          </p:cNvPr>
          <p:cNvPicPr>
            <a:picLocks noGrp="1" noChangeAspect="1"/>
          </p:cNvPicPr>
          <p:nvPr>
            <p:ph type="pic" idx="1"/>
          </p:nvPr>
        </p:nvPicPr>
        <p:blipFill>
          <a:blip r:embed="rId2"/>
          <a:srcRect l="12891" r="14898" b="7"/>
          <a:stretch/>
        </p:blipFill>
        <p:spPr>
          <a:xfrm>
            <a:off x="761999" y="758952"/>
            <a:ext cx="1947672" cy="2670048"/>
          </a:xfrm>
          <a:prstGeom prst="rect">
            <a:avLst/>
          </a:prstGeom>
        </p:spPr>
      </p:pic>
      <p:pic>
        <p:nvPicPr>
          <p:cNvPr id="10" name="Εικόνα 9">
            <a:extLst>
              <a:ext uri="{FF2B5EF4-FFF2-40B4-BE49-F238E27FC236}">
                <a16:creationId xmlns:a16="http://schemas.microsoft.com/office/drawing/2014/main" id="{25272DD6-8BA7-F62E-7C18-0BC46B9FB62A}"/>
              </a:ext>
            </a:extLst>
          </p:cNvPr>
          <p:cNvPicPr>
            <a:picLocks noChangeAspect="1"/>
          </p:cNvPicPr>
          <p:nvPr/>
        </p:nvPicPr>
        <p:blipFill>
          <a:blip r:embed="rId3"/>
          <a:srcRect t="1296" r="4" b="4"/>
          <a:stretch/>
        </p:blipFill>
        <p:spPr>
          <a:xfrm>
            <a:off x="760896" y="3428997"/>
            <a:ext cx="1947672" cy="2670049"/>
          </a:xfrm>
          <a:prstGeom prst="rect">
            <a:avLst/>
          </a:prstGeom>
        </p:spPr>
      </p:pic>
      <p:pic>
        <p:nvPicPr>
          <p:cNvPr id="8" name="Εικόνα 7">
            <a:extLst>
              <a:ext uri="{FF2B5EF4-FFF2-40B4-BE49-F238E27FC236}">
                <a16:creationId xmlns:a16="http://schemas.microsoft.com/office/drawing/2014/main" id="{4DB9DCC0-6402-8873-6F48-96CCFFF08321}"/>
              </a:ext>
            </a:extLst>
          </p:cNvPr>
          <p:cNvPicPr>
            <a:picLocks noChangeAspect="1"/>
          </p:cNvPicPr>
          <p:nvPr/>
        </p:nvPicPr>
        <p:blipFill>
          <a:blip r:embed="rId4"/>
          <a:srcRect l="25687" r="23252" b="1"/>
          <a:stretch/>
        </p:blipFill>
        <p:spPr>
          <a:xfrm>
            <a:off x="2707462" y="758950"/>
            <a:ext cx="1947672" cy="2670048"/>
          </a:xfrm>
          <a:prstGeom prst="rect">
            <a:avLst/>
          </a:prstGeom>
        </p:spPr>
      </p:pic>
      <p:pic>
        <p:nvPicPr>
          <p:cNvPr id="13" name="Εικόνα 12">
            <a:extLst>
              <a:ext uri="{FF2B5EF4-FFF2-40B4-BE49-F238E27FC236}">
                <a16:creationId xmlns:a16="http://schemas.microsoft.com/office/drawing/2014/main" id="{07CBFC80-4447-CA9E-CE0B-EF83D25A6138}"/>
              </a:ext>
            </a:extLst>
          </p:cNvPr>
          <p:cNvPicPr>
            <a:picLocks noChangeAspect="1"/>
          </p:cNvPicPr>
          <p:nvPr/>
        </p:nvPicPr>
        <p:blipFill>
          <a:blip r:embed="rId5"/>
          <a:srcRect t="5644" r="-6" b="-6"/>
          <a:stretch/>
        </p:blipFill>
        <p:spPr>
          <a:xfrm>
            <a:off x="2707464" y="3428998"/>
            <a:ext cx="1945461" cy="2670049"/>
          </a:xfrm>
          <a:prstGeom prst="rect">
            <a:avLst/>
          </a:prstGeom>
        </p:spPr>
      </p:pic>
      <p:sp>
        <p:nvSpPr>
          <p:cNvPr id="14" name="Rectangle 1">
            <a:extLst>
              <a:ext uri="{FF2B5EF4-FFF2-40B4-BE49-F238E27FC236}">
                <a16:creationId xmlns:a16="http://schemas.microsoft.com/office/drawing/2014/main" id="{DB9D7421-20AC-7225-79BB-348867A64B40}"/>
              </a:ext>
            </a:extLst>
          </p:cNvPr>
          <p:cNvSpPr>
            <a:spLocks noGrp="1" noChangeArrowheads="1"/>
          </p:cNvSpPr>
          <p:nvPr>
            <p:ph type="body" sz="half" idx="2"/>
          </p:nvPr>
        </p:nvSpPr>
        <p:spPr bwMode="auto">
          <a:xfrm>
            <a:off x="5121417" y="1990711"/>
            <a:ext cx="5250030" cy="261077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0" marR="0" lvl="0" indent="0" fontAlgn="base">
              <a:lnSpc>
                <a:spcPct val="95000"/>
              </a:lnSpc>
              <a:spcBef>
                <a:spcPct val="0"/>
              </a:spcBef>
              <a:spcAft>
                <a:spcPts val="600"/>
              </a:spcAft>
              <a:buClrTx/>
              <a:buSzTx/>
              <a:buFontTx/>
              <a:buNone/>
              <a:tabLst/>
            </a:pPr>
            <a:endParaRPr kumimoji="0" lang="en-US" altLang="el-GR" sz="1800" b="0" i="0" u="none" strike="noStrike" cap="none" normalizeH="0" baseline="0">
              <a:ln>
                <a:noFill/>
              </a:ln>
              <a:effectLst/>
            </a:endParaRPr>
          </a:p>
          <a:p>
            <a:pPr marL="342900" marR="0" lvl="0" indent="-342900" fontAlgn="base">
              <a:lnSpc>
                <a:spcPct val="95000"/>
              </a:lnSpc>
              <a:spcBef>
                <a:spcPct val="0"/>
              </a:spcBef>
              <a:spcAft>
                <a:spcPts val="600"/>
              </a:spcAft>
              <a:buClrTx/>
              <a:buSzTx/>
              <a:buFont typeface="+mj-lt"/>
              <a:buAutoNum type="arabicPeriod"/>
              <a:tabLst/>
            </a:pPr>
            <a:r>
              <a:rPr kumimoji="0" lang="en-US" altLang="el-GR" sz="1800" b="0" i="0" u="none" strike="noStrike" cap="none" normalizeH="0" baseline="0">
                <a:ln>
                  <a:noFill/>
                </a:ln>
                <a:effectLst/>
              </a:rPr>
              <a:t> Ο </a:t>
            </a:r>
            <a:r>
              <a:rPr kumimoji="0" lang="en-US" altLang="el-GR" sz="1800" b="0" i="0" u="none" strike="noStrike" cap="none" normalizeH="0" baseline="0" err="1">
                <a:ln>
                  <a:noFill/>
                </a:ln>
                <a:effectLst/>
              </a:rPr>
              <a:t>Θεός</a:t>
            </a:r>
            <a:r>
              <a:rPr kumimoji="0" lang="en-US" altLang="el-GR" sz="1800" b="0" i="0" u="none" strike="noStrike" cap="none" normalizeH="0" baseline="0">
                <a:ln>
                  <a:noFill/>
                </a:ln>
                <a:effectLst/>
              </a:rPr>
              <a:t> και η </a:t>
            </a:r>
            <a:r>
              <a:rPr kumimoji="0" lang="en-US" altLang="el-GR" sz="1800" b="0" i="0" u="none" strike="noStrike" cap="none" normalizeH="0" baseline="0" err="1">
                <a:ln>
                  <a:noFill/>
                </a:ln>
                <a:effectLst/>
              </a:rPr>
              <a:t>Χριστι</a:t>
            </a:r>
            <a:r>
              <a:rPr kumimoji="0" lang="en-US" altLang="el-GR" sz="1800" b="0" i="0" u="none" strike="noStrike" cap="none" normalizeH="0" baseline="0">
                <a:ln>
                  <a:noFill/>
                </a:ln>
                <a:effectLst/>
              </a:rPr>
              <a:t>ανική Θεολογία</a:t>
            </a:r>
          </a:p>
          <a:p>
            <a:pPr marL="342900" marR="0" lvl="0" indent="-342900" fontAlgn="base">
              <a:lnSpc>
                <a:spcPct val="95000"/>
              </a:lnSpc>
              <a:spcBef>
                <a:spcPct val="0"/>
              </a:spcBef>
              <a:spcAft>
                <a:spcPts val="600"/>
              </a:spcAft>
              <a:buClrTx/>
              <a:buSzTx/>
              <a:buFont typeface="+mj-lt"/>
              <a:buAutoNum type="arabicPeriod"/>
              <a:tabLst/>
            </a:pPr>
            <a:endParaRPr kumimoji="0" lang="en-US" altLang="el-GR" sz="1800" b="0" i="0" u="none" strike="noStrike" cap="none" normalizeH="0" baseline="0">
              <a:ln>
                <a:noFill/>
              </a:ln>
              <a:effectLst/>
            </a:endParaRPr>
          </a:p>
          <a:p>
            <a:pPr marL="342900" marR="0" lvl="0" indent="-342900" fontAlgn="base">
              <a:lnSpc>
                <a:spcPct val="95000"/>
              </a:lnSpc>
              <a:spcBef>
                <a:spcPct val="0"/>
              </a:spcBef>
              <a:spcAft>
                <a:spcPts val="600"/>
              </a:spcAft>
              <a:buClrTx/>
              <a:buSzTx/>
              <a:buFont typeface="+mj-lt"/>
              <a:buAutoNum type="arabicPeriod"/>
              <a:tabLst/>
            </a:pPr>
            <a:r>
              <a:rPr kumimoji="0" lang="en-US" altLang="el-GR" sz="1800" b="0" i="0" u="none" strike="noStrike" cap="none" normalizeH="0" baseline="0">
                <a:ln>
                  <a:noFill/>
                </a:ln>
                <a:effectLst/>
              </a:rPr>
              <a:t> </a:t>
            </a:r>
            <a:r>
              <a:rPr kumimoji="0" lang="en-US" altLang="el-GR" sz="1800" b="0" i="0" u="none" strike="noStrike" cap="none" normalizeH="0" baseline="0" err="1">
                <a:ln>
                  <a:noFill/>
                </a:ln>
                <a:effectLst/>
              </a:rPr>
              <a:t>Το</a:t>
            </a:r>
            <a:r>
              <a:rPr kumimoji="0" lang="en-US" altLang="el-GR" sz="1800" b="0" i="0" u="none" strike="noStrike" cap="none" normalizeH="0" baseline="0">
                <a:ln>
                  <a:noFill/>
                </a:ln>
                <a:effectLst/>
              </a:rPr>
              <a:t> </a:t>
            </a:r>
            <a:r>
              <a:rPr kumimoji="0" lang="en-US" altLang="el-GR" sz="1800" b="0" i="0" u="none" strike="noStrike" cap="none" normalizeH="0" baseline="0" err="1">
                <a:ln>
                  <a:noFill/>
                </a:ln>
                <a:effectLst/>
              </a:rPr>
              <a:t>Χριστι</a:t>
            </a:r>
            <a:r>
              <a:rPr kumimoji="0" lang="en-US" altLang="el-GR" sz="1800" b="0" i="0" u="none" strike="noStrike" cap="none" normalizeH="0" baseline="0">
                <a:ln>
                  <a:noFill/>
                </a:ln>
                <a:effectLst/>
              </a:rPr>
              <a:t>ανικό Ήθος και οι Πανανθρώπινες Αξίες</a:t>
            </a:r>
          </a:p>
          <a:p>
            <a:pPr marL="342900" marR="0" lvl="0" indent="-342900" fontAlgn="base">
              <a:lnSpc>
                <a:spcPct val="95000"/>
              </a:lnSpc>
              <a:spcBef>
                <a:spcPct val="0"/>
              </a:spcBef>
              <a:spcAft>
                <a:spcPts val="600"/>
              </a:spcAft>
              <a:buClrTx/>
              <a:buSzTx/>
              <a:buFont typeface="+mj-lt"/>
              <a:buAutoNum type="arabicPeriod"/>
              <a:tabLst/>
            </a:pPr>
            <a:endParaRPr kumimoji="0" lang="en-US" altLang="el-GR" sz="1800" b="0" i="0" u="none" strike="noStrike" cap="none" normalizeH="0" baseline="0">
              <a:ln>
                <a:noFill/>
              </a:ln>
              <a:effectLst/>
            </a:endParaRPr>
          </a:p>
          <a:p>
            <a:pPr marL="342900" marR="0" lvl="0" indent="-342900" fontAlgn="base">
              <a:lnSpc>
                <a:spcPct val="95000"/>
              </a:lnSpc>
              <a:spcBef>
                <a:spcPct val="0"/>
              </a:spcBef>
              <a:spcAft>
                <a:spcPts val="600"/>
              </a:spcAft>
              <a:buClrTx/>
              <a:buSzTx/>
              <a:buFont typeface="+mj-lt"/>
              <a:buAutoNum type="arabicPeriod"/>
              <a:tabLst/>
            </a:pPr>
            <a:r>
              <a:rPr kumimoji="0" lang="en-US" altLang="el-GR" sz="1800" b="0" i="0" u="none" strike="noStrike" cap="none" normalizeH="0" baseline="0">
                <a:ln>
                  <a:noFill/>
                </a:ln>
                <a:effectLst/>
              </a:rPr>
              <a:t> Η </a:t>
            </a:r>
            <a:r>
              <a:rPr kumimoji="0" lang="en-US" altLang="el-GR" sz="1800" b="0" i="0" u="none" strike="noStrike" cap="none" normalizeH="0" baseline="0" err="1">
                <a:ln>
                  <a:noFill/>
                </a:ln>
                <a:effectLst/>
              </a:rPr>
              <a:t>Χριστι</a:t>
            </a:r>
            <a:r>
              <a:rPr kumimoji="0" lang="en-US" altLang="el-GR" sz="1800" b="0" i="0" u="none" strike="noStrike" cap="none" normalizeH="0" baseline="0">
                <a:ln>
                  <a:noFill/>
                </a:ln>
                <a:effectLst/>
              </a:rPr>
              <a:t>ανική Κοινότητα σε έναν Πλουραλιστικό Κόσμο</a:t>
            </a:r>
          </a:p>
          <a:p>
            <a:pPr marL="342900" marR="0" lvl="0" indent="-342900" fontAlgn="base">
              <a:lnSpc>
                <a:spcPct val="95000"/>
              </a:lnSpc>
              <a:spcBef>
                <a:spcPct val="0"/>
              </a:spcBef>
              <a:spcAft>
                <a:spcPts val="600"/>
              </a:spcAft>
              <a:buClrTx/>
              <a:buSzTx/>
              <a:buFont typeface="+mj-lt"/>
              <a:buAutoNum type="arabicPeriod"/>
              <a:tabLst/>
            </a:pPr>
            <a:endParaRPr kumimoji="0" lang="en-US" altLang="el-GR" sz="1800" b="0" i="0" u="none" strike="noStrike" cap="none" normalizeH="0" baseline="0">
              <a:ln>
                <a:noFill/>
              </a:ln>
              <a:effectLst/>
            </a:endParaRPr>
          </a:p>
          <a:p>
            <a:pPr marL="342900" marR="0" lvl="0" indent="-342900" fontAlgn="base">
              <a:lnSpc>
                <a:spcPct val="95000"/>
              </a:lnSpc>
              <a:spcBef>
                <a:spcPct val="0"/>
              </a:spcBef>
              <a:spcAft>
                <a:spcPts val="600"/>
              </a:spcAft>
              <a:buClrTx/>
              <a:buSzTx/>
              <a:buFont typeface="+mj-lt"/>
              <a:buAutoNum type="arabicPeriod"/>
              <a:tabLst/>
            </a:pPr>
            <a:r>
              <a:rPr kumimoji="0" lang="en-US" altLang="el-GR" sz="1800" b="0" i="0" u="none" strike="noStrike" cap="none" normalizeH="0" baseline="0">
                <a:ln>
                  <a:noFill/>
                </a:ln>
                <a:effectLst/>
              </a:rPr>
              <a:t> Τα </a:t>
            </a:r>
            <a:r>
              <a:rPr kumimoji="0" lang="en-US" altLang="el-GR" sz="1800" b="0" i="0" u="none" strike="noStrike" cap="none" normalizeH="0" baseline="0" err="1">
                <a:ln>
                  <a:noFill/>
                </a:ln>
                <a:effectLst/>
              </a:rPr>
              <a:t>Κυριότερ</a:t>
            </a:r>
            <a:r>
              <a:rPr kumimoji="0" lang="en-US" altLang="el-GR" sz="1800" b="0" i="0" u="none" strike="noStrike" cap="none" normalizeH="0" baseline="0">
                <a:ln>
                  <a:noFill/>
                </a:ln>
                <a:effectLst/>
              </a:rPr>
              <a:t>α Θρησκεύματα (σύντομη αναφορά σε άλλες θρησκείες) </a:t>
            </a:r>
          </a:p>
        </p:txBody>
      </p:sp>
    </p:spTree>
    <p:extLst>
      <p:ext uri="{BB962C8B-B14F-4D97-AF65-F5344CB8AC3E}">
        <p14:creationId xmlns:p14="http://schemas.microsoft.com/office/powerpoint/2010/main" val="222698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κειμένου 4">
            <a:extLst>
              <a:ext uri="{FF2B5EF4-FFF2-40B4-BE49-F238E27FC236}">
                <a16:creationId xmlns:a16="http://schemas.microsoft.com/office/drawing/2014/main" id="{D5CF7FC0-491C-6609-D45D-6E415D03074B}"/>
              </a:ext>
            </a:extLst>
          </p:cNvPr>
          <p:cNvSpPr>
            <a:spLocks noGrp="1"/>
          </p:cNvSpPr>
          <p:nvPr>
            <p:ph type="body" idx="1"/>
          </p:nvPr>
        </p:nvSpPr>
        <p:spPr>
          <a:xfrm>
            <a:off x="1517904" y="1219263"/>
            <a:ext cx="4334256" cy="606026"/>
          </a:xfrm>
        </p:spPr>
        <p:txBody>
          <a:bodyPr>
            <a:normAutofit/>
          </a:bodyPr>
          <a:lstStyle/>
          <a:p>
            <a:pPr algn="ctr"/>
            <a:r>
              <a:rPr lang="el-GR" sz="3200"/>
              <a:t>Ενότητα 1</a:t>
            </a:r>
          </a:p>
        </p:txBody>
      </p:sp>
      <p:sp>
        <p:nvSpPr>
          <p:cNvPr id="6" name="Θέση κειμένου 5">
            <a:extLst>
              <a:ext uri="{FF2B5EF4-FFF2-40B4-BE49-F238E27FC236}">
                <a16:creationId xmlns:a16="http://schemas.microsoft.com/office/drawing/2014/main" id="{6D8C65AE-6F00-1FB3-EBB6-4BA561A0E6D0}"/>
              </a:ext>
            </a:extLst>
          </p:cNvPr>
          <p:cNvSpPr>
            <a:spLocks noGrp="1"/>
          </p:cNvSpPr>
          <p:nvPr>
            <p:ph type="body" sz="quarter" idx="3"/>
          </p:nvPr>
        </p:nvSpPr>
        <p:spPr>
          <a:xfrm>
            <a:off x="6336792" y="1219263"/>
            <a:ext cx="4334256" cy="606026"/>
          </a:xfrm>
        </p:spPr>
        <p:txBody>
          <a:bodyPr>
            <a:normAutofit/>
          </a:bodyPr>
          <a:lstStyle/>
          <a:p>
            <a:pPr algn="ctr"/>
            <a:r>
              <a:rPr lang="el-GR" sz="3200"/>
              <a:t>Ενότητα 2</a:t>
            </a:r>
          </a:p>
        </p:txBody>
      </p:sp>
      <p:sp>
        <p:nvSpPr>
          <p:cNvPr id="9" name="Rectangle 1">
            <a:extLst>
              <a:ext uri="{FF2B5EF4-FFF2-40B4-BE49-F238E27FC236}">
                <a16:creationId xmlns:a16="http://schemas.microsoft.com/office/drawing/2014/main" id="{6AAE329C-F80C-F01C-EA23-C3045F2CCB03}"/>
              </a:ext>
            </a:extLst>
          </p:cNvPr>
          <p:cNvSpPr>
            <a:spLocks noGrp="1" noChangeArrowheads="1"/>
          </p:cNvSpPr>
          <p:nvPr>
            <p:ph sz="half" idx="2"/>
          </p:nvPr>
        </p:nvSpPr>
        <p:spPr bwMode="auto">
          <a:xfrm>
            <a:off x="1668733" y="2499416"/>
            <a:ext cx="3713972"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l-GR" altLang="el-GR" sz="2000" b="0" i="0" u="none" strike="noStrike" cap="none" normalizeH="0" baseline="0">
                <a:ln>
                  <a:noFill/>
                </a:ln>
                <a:solidFill>
                  <a:schemeClr val="tx1"/>
                </a:solidFill>
                <a:effectLst/>
                <a:latin typeface="+mj-lt"/>
              </a:rPr>
              <a:t>Αναζήτηση του Θεού μέσω της χριστιανικής πίστης.</a:t>
            </a:r>
          </a:p>
          <a:p>
            <a:pPr marL="0" marR="0" lvl="0" indent="0" algn="l" defTabSz="914400" rtl="0" eaLnBrk="0" fontAlgn="base" latinLnBrk="0" hangingPunct="0">
              <a:lnSpc>
                <a:spcPct val="100000"/>
              </a:lnSpc>
              <a:spcBef>
                <a:spcPct val="0"/>
              </a:spcBef>
              <a:spcAft>
                <a:spcPct val="0"/>
              </a:spcAft>
              <a:buClrTx/>
              <a:buSzTx/>
              <a:buNone/>
              <a:tabLst/>
            </a:pPr>
            <a:endParaRPr kumimoji="0" lang="el-GR" altLang="el-GR" sz="2000" b="0" i="0" u="none" strike="noStrike" cap="none" normalizeH="0" baseline="0">
              <a:ln>
                <a:noFill/>
              </a:ln>
              <a:solidFill>
                <a:schemeClr val="tx1"/>
              </a:solidFill>
              <a:effectLst/>
              <a:latin typeface="+mj-lt"/>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l-GR" altLang="el-GR" sz="2000" b="0" i="0" u="none" strike="noStrike" cap="none" normalizeH="0" baseline="0">
                <a:ln>
                  <a:noFill/>
                </a:ln>
                <a:solidFill>
                  <a:schemeClr val="tx1"/>
                </a:solidFill>
                <a:effectLst/>
                <a:latin typeface="+mj-lt"/>
              </a:rPr>
              <a:t>Βασικές θεολογικές έννοιες:</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l-GR" altLang="el-GR" sz="2000" b="0" i="0" u="none" strike="noStrike" cap="none" normalizeH="0" baseline="0">
              <a:ln>
                <a:noFill/>
              </a:ln>
              <a:solidFill>
                <a:schemeClr val="tx1"/>
              </a:solidFill>
              <a:effectLst/>
              <a:latin typeface="+mj-lt"/>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l-GR" altLang="el-GR" sz="2000" b="0" i="0" u="none" strike="noStrike" cap="none" normalizeH="0" baseline="0">
                <a:ln>
                  <a:noFill/>
                </a:ln>
                <a:solidFill>
                  <a:schemeClr val="tx1"/>
                </a:solidFill>
                <a:effectLst/>
                <a:latin typeface="+mj-lt"/>
              </a:rPr>
              <a:t>Δημιουργία κόσμου.</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l-GR" altLang="el-GR" sz="2000" b="0" i="0" u="none" strike="noStrike" cap="none" normalizeH="0" baseline="0">
                <a:ln>
                  <a:noFill/>
                </a:ln>
                <a:solidFill>
                  <a:schemeClr val="tx1"/>
                </a:solidFill>
                <a:effectLst/>
                <a:latin typeface="+mj-lt"/>
              </a:rPr>
              <a:t>Μυστήριο Αγίας Τριάδας.</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l-GR" altLang="el-GR" sz="2000" b="0" i="0" u="none" strike="noStrike" cap="none" normalizeH="0" baseline="0">
                <a:ln>
                  <a:noFill/>
                </a:ln>
                <a:solidFill>
                  <a:schemeClr val="tx1"/>
                </a:solidFill>
                <a:effectLst/>
                <a:latin typeface="+mj-lt"/>
              </a:rPr>
              <a:t>Σωτηρία μέσω Ιησού Χριστού.</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p:txBody>
      </p:sp>
      <p:sp>
        <p:nvSpPr>
          <p:cNvPr id="10" name="Rectangle 2">
            <a:extLst>
              <a:ext uri="{FF2B5EF4-FFF2-40B4-BE49-F238E27FC236}">
                <a16:creationId xmlns:a16="http://schemas.microsoft.com/office/drawing/2014/main" id="{2C70EE7A-2ADE-C246-7E3E-0A3F76ADE84C}"/>
              </a:ext>
            </a:extLst>
          </p:cNvPr>
          <p:cNvSpPr>
            <a:spLocks noGrp="1" noChangeArrowheads="1"/>
          </p:cNvSpPr>
          <p:nvPr>
            <p:ph sz="quarter" idx="4"/>
          </p:nvPr>
        </p:nvSpPr>
        <p:spPr bwMode="auto">
          <a:xfrm>
            <a:off x="6695009" y="2529009"/>
            <a:ext cx="410810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l-GR" altLang="el-GR" sz="2000" b="0" i="0" u="none" strike="noStrike" cap="none" normalizeH="0" baseline="0">
                <a:ln>
                  <a:noFill/>
                </a:ln>
                <a:solidFill>
                  <a:schemeClr val="tx1"/>
                </a:solidFill>
                <a:effectLst/>
                <a:latin typeface="+mj-lt"/>
              </a:rPr>
              <a:t>Εξέταση του χριστιανικού ήθους και των πανανθρώπινων αξιών της Ορθοδοξίας.</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l-GR" altLang="el-GR" sz="2000" b="0" i="0" u="none" strike="noStrike" cap="none" normalizeH="0" baseline="0">
                <a:ln>
                  <a:noFill/>
                </a:ln>
                <a:solidFill>
                  <a:schemeClr val="tx1"/>
                </a:solidFill>
                <a:effectLst/>
                <a:latin typeface="+mj-lt"/>
              </a:rPr>
              <a:t>Ανάλυση της παράδοσης της Ορθόδοξης Εκκλησίας.</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l-GR" altLang="el-GR" sz="2000" b="0" i="0" u="none" strike="noStrike" cap="none" normalizeH="0" baseline="0">
                <a:ln>
                  <a:noFill/>
                </a:ln>
                <a:solidFill>
                  <a:schemeClr val="tx1"/>
                </a:solidFill>
                <a:effectLst/>
                <a:latin typeface="+mj-lt"/>
              </a:rPr>
              <a:t>Ρόλος της Εκκλησίας στην υπεράσπιση των ανθρωπίνων δικαιωμάτων. </a:t>
            </a:r>
          </a:p>
        </p:txBody>
      </p:sp>
    </p:spTree>
    <p:extLst>
      <p:ext uri="{BB962C8B-B14F-4D97-AF65-F5344CB8AC3E}">
        <p14:creationId xmlns:p14="http://schemas.microsoft.com/office/powerpoint/2010/main" val="835634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D2A13-9EB9-3146-FF29-C333CDBAE17E}"/>
            </a:ext>
          </a:extLst>
        </p:cNvPr>
        <p:cNvGrpSpPr/>
        <p:nvPr/>
      </p:nvGrpSpPr>
      <p:grpSpPr>
        <a:xfrm>
          <a:off x="0" y="0"/>
          <a:ext cx="0" cy="0"/>
          <a:chOff x="0" y="0"/>
          <a:chExt cx="0" cy="0"/>
        </a:xfrm>
      </p:grpSpPr>
      <p:sp>
        <p:nvSpPr>
          <p:cNvPr id="5" name="Θέση κειμένου 4">
            <a:extLst>
              <a:ext uri="{FF2B5EF4-FFF2-40B4-BE49-F238E27FC236}">
                <a16:creationId xmlns:a16="http://schemas.microsoft.com/office/drawing/2014/main" id="{B2CE0C2C-5C15-659E-7C22-73B930FCAD40}"/>
              </a:ext>
            </a:extLst>
          </p:cNvPr>
          <p:cNvSpPr>
            <a:spLocks noGrp="1"/>
          </p:cNvSpPr>
          <p:nvPr>
            <p:ph type="body" idx="1"/>
          </p:nvPr>
        </p:nvSpPr>
        <p:spPr>
          <a:xfrm>
            <a:off x="1517904" y="1219263"/>
            <a:ext cx="4334256" cy="606026"/>
          </a:xfrm>
        </p:spPr>
        <p:txBody>
          <a:bodyPr>
            <a:normAutofit/>
          </a:bodyPr>
          <a:lstStyle/>
          <a:p>
            <a:pPr algn="ctr"/>
            <a:r>
              <a:rPr lang="el-GR" sz="3200"/>
              <a:t>Ενότητα </a:t>
            </a:r>
            <a:r>
              <a:rPr lang="en-US" sz="3200"/>
              <a:t>3</a:t>
            </a:r>
            <a:endParaRPr lang="el-GR" sz="3200"/>
          </a:p>
        </p:txBody>
      </p:sp>
      <p:sp>
        <p:nvSpPr>
          <p:cNvPr id="6" name="Θέση κειμένου 5">
            <a:extLst>
              <a:ext uri="{FF2B5EF4-FFF2-40B4-BE49-F238E27FC236}">
                <a16:creationId xmlns:a16="http://schemas.microsoft.com/office/drawing/2014/main" id="{E66C75ED-1166-E9E4-5ACE-D307A3D0FAAC}"/>
              </a:ext>
            </a:extLst>
          </p:cNvPr>
          <p:cNvSpPr>
            <a:spLocks noGrp="1"/>
          </p:cNvSpPr>
          <p:nvPr>
            <p:ph type="body" sz="quarter" idx="3"/>
          </p:nvPr>
        </p:nvSpPr>
        <p:spPr>
          <a:xfrm>
            <a:off x="6336792" y="1219263"/>
            <a:ext cx="4334256" cy="606026"/>
          </a:xfrm>
        </p:spPr>
        <p:txBody>
          <a:bodyPr>
            <a:normAutofit/>
          </a:bodyPr>
          <a:lstStyle/>
          <a:p>
            <a:pPr algn="ctr"/>
            <a:r>
              <a:rPr lang="el-GR" sz="3200"/>
              <a:t>Ενότητα </a:t>
            </a:r>
            <a:r>
              <a:rPr lang="en-US" sz="3200"/>
              <a:t>4</a:t>
            </a:r>
            <a:endParaRPr lang="el-GR" sz="3200"/>
          </a:p>
        </p:txBody>
      </p:sp>
      <p:sp>
        <p:nvSpPr>
          <p:cNvPr id="10" name="Rectangle 2">
            <a:extLst>
              <a:ext uri="{FF2B5EF4-FFF2-40B4-BE49-F238E27FC236}">
                <a16:creationId xmlns:a16="http://schemas.microsoft.com/office/drawing/2014/main" id="{C3E6865A-10F3-3596-9DE3-24ED050DFB26}"/>
              </a:ext>
            </a:extLst>
          </p:cNvPr>
          <p:cNvSpPr>
            <a:spLocks noGrp="1" noChangeArrowheads="1"/>
          </p:cNvSpPr>
          <p:nvPr>
            <p:ph sz="quarter" idx="4"/>
          </p:nvPr>
        </p:nvSpPr>
        <p:spPr bwMode="auto">
          <a:xfrm>
            <a:off x="6680699" y="2321057"/>
            <a:ext cx="4108107"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Font typeface="Wingdings" panose="05000000000000000000" pitchFamily="2" charset="2"/>
              <a:buChar char="Ø"/>
            </a:pPr>
            <a:r>
              <a:rPr lang="el-GR" sz="2000"/>
              <a:t>Εξέταση άλλων μεγάλων θρησκειών του κόσμου:</a:t>
            </a:r>
            <a:endParaRPr lang="en-US" sz="2000"/>
          </a:p>
          <a:p>
            <a:pPr>
              <a:buFont typeface="Wingdings" panose="05000000000000000000" pitchFamily="2" charset="2"/>
              <a:buChar char="§"/>
            </a:pPr>
            <a:r>
              <a:rPr lang="el-GR" sz="2000"/>
              <a:t>Ιουδαϊσμός.</a:t>
            </a:r>
          </a:p>
          <a:p>
            <a:pPr>
              <a:buFont typeface="Wingdings" panose="05000000000000000000" pitchFamily="2" charset="2"/>
              <a:buChar char="§"/>
            </a:pPr>
            <a:r>
              <a:rPr lang="el-GR" sz="2000"/>
              <a:t>Ισλάμ.</a:t>
            </a:r>
          </a:p>
          <a:p>
            <a:pPr>
              <a:buFont typeface="Wingdings" panose="05000000000000000000" pitchFamily="2" charset="2"/>
              <a:buChar char="§"/>
            </a:pPr>
            <a:r>
              <a:rPr lang="el-GR" sz="2000"/>
              <a:t>Ινδουισμός.</a:t>
            </a:r>
          </a:p>
          <a:p>
            <a:pPr>
              <a:buFont typeface="Wingdings" panose="05000000000000000000" pitchFamily="2" charset="2"/>
              <a:buChar char="§"/>
            </a:pPr>
            <a:r>
              <a:rPr lang="el-GR" sz="2000"/>
              <a:t>Βουδισμός.</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l-GR" altLang="el-GR" sz="2000" b="0" i="0" u="none" strike="noStrike" cap="none" normalizeH="0" baseline="0">
              <a:ln>
                <a:noFill/>
              </a:ln>
              <a:solidFill>
                <a:schemeClr val="tx1"/>
              </a:solidFill>
              <a:effectLst/>
              <a:latin typeface="+mj-lt"/>
            </a:endParaRPr>
          </a:p>
        </p:txBody>
      </p:sp>
      <p:sp>
        <p:nvSpPr>
          <p:cNvPr id="2" name="Rectangle 1">
            <a:extLst>
              <a:ext uri="{FF2B5EF4-FFF2-40B4-BE49-F238E27FC236}">
                <a16:creationId xmlns:a16="http://schemas.microsoft.com/office/drawing/2014/main" id="{EE92877D-FF4D-2E4B-CC28-A9D735628B2C}"/>
              </a:ext>
            </a:extLst>
          </p:cNvPr>
          <p:cNvSpPr>
            <a:spLocks noGrp="1" noChangeArrowheads="1"/>
          </p:cNvSpPr>
          <p:nvPr>
            <p:ph sz="half" idx="2"/>
          </p:nvPr>
        </p:nvSpPr>
        <p:spPr bwMode="auto">
          <a:xfrm>
            <a:off x="1403194" y="1944233"/>
            <a:ext cx="4563676"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l-GR" altLang="el-GR" sz="2000" b="0" i="0" u="none" strike="noStrike" cap="none" normalizeH="0" baseline="0">
                <a:ln>
                  <a:noFill/>
                </a:ln>
                <a:solidFill>
                  <a:schemeClr val="tx1"/>
                </a:solidFill>
                <a:effectLst/>
                <a:cs typeface="Arial" panose="020B0604020202020204" pitchFamily="34" charset="0"/>
              </a:rPr>
              <a:t>Τοποθέτηση της χριστιανικής κοινότητας σε έναν πολυπολιτισμικό κόσμο.</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l-GR" altLang="el-GR" sz="2000" b="0" i="0" u="none" strike="noStrike" cap="none" normalizeH="0" baseline="0">
                <a:ln>
                  <a:noFill/>
                </a:ln>
                <a:solidFill>
                  <a:schemeClr val="tx1"/>
                </a:solidFill>
                <a:effectLst/>
                <a:cs typeface="Arial" panose="020B0604020202020204" pitchFamily="34" charset="0"/>
              </a:rPr>
              <a:t>Έμφαση στη σημασία του διαλόγου και της συνεργασίας με άλλες θρησκείες.</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l-GR" altLang="el-GR" sz="2000" b="0" i="0" u="none" strike="noStrike" cap="none" normalizeH="0" baseline="0">
                <a:ln>
                  <a:noFill/>
                </a:ln>
                <a:solidFill>
                  <a:schemeClr val="tx1"/>
                </a:solidFill>
                <a:effectLst/>
                <a:cs typeface="Arial" panose="020B0604020202020204" pitchFamily="34" charset="0"/>
              </a:rPr>
              <a:t>Θέματα όπως:</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l-GR" altLang="el-GR" sz="2000" b="0" i="0" u="none" strike="noStrike" cap="none" normalizeH="0" baseline="0">
                <a:ln>
                  <a:noFill/>
                </a:ln>
                <a:solidFill>
                  <a:schemeClr val="tx1"/>
                </a:solidFill>
                <a:effectLst/>
                <a:cs typeface="Arial" panose="020B0604020202020204" pitchFamily="34" charset="0"/>
              </a:rPr>
              <a:t>Διάλογος αγάπης.</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l-GR" altLang="el-GR" sz="2000" b="0" i="0" u="none" strike="noStrike" cap="none" normalizeH="0" baseline="0">
                <a:ln>
                  <a:noFill/>
                </a:ln>
                <a:solidFill>
                  <a:schemeClr val="tx1"/>
                </a:solidFill>
                <a:effectLst/>
                <a:cs typeface="Arial" panose="020B0604020202020204" pitchFamily="34" charset="0"/>
              </a:rPr>
              <a:t>Σχέση του χριστιανισμού με την </a:t>
            </a:r>
            <a:r>
              <a:rPr kumimoji="0" lang="el-GR" altLang="el-GR" sz="2000" b="0" i="0" u="none" strike="noStrike" cap="none" normalizeH="0" baseline="0" err="1">
                <a:ln>
                  <a:noFill/>
                </a:ln>
                <a:solidFill>
                  <a:schemeClr val="tx1"/>
                </a:solidFill>
                <a:effectLst/>
                <a:cs typeface="Arial" panose="020B0604020202020204" pitchFamily="34" charset="0"/>
              </a:rPr>
              <a:t>εκκοσμίκευση</a:t>
            </a:r>
            <a:r>
              <a:rPr kumimoji="0" lang="el-GR" altLang="el-GR" sz="2000" b="0" i="0" u="none" strike="noStrike" cap="none" normalizeH="0" baseline="0">
                <a:ln>
                  <a:noFill/>
                </a:ln>
                <a:solidFill>
                  <a:schemeClr val="tx1"/>
                </a:solidFill>
                <a:effectLst/>
                <a:cs typeface="Arial" panose="020B0604020202020204" pitchFamily="34" charset="0"/>
              </a:rPr>
              <a:t> και τον φανατισμό.</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73139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Rectangle 12">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BB84E21-89A1-D19F-1A3D-996D5DFEC74C}"/>
              </a:ext>
            </a:extLst>
          </p:cNvPr>
          <p:cNvSpPr>
            <a:spLocks noGrp="1"/>
          </p:cNvSpPr>
          <p:nvPr>
            <p:ph type="title"/>
          </p:nvPr>
        </p:nvSpPr>
        <p:spPr>
          <a:xfrm>
            <a:off x="5081936" y="1037136"/>
            <a:ext cx="5250030" cy="1345115"/>
          </a:xfrm>
        </p:spPr>
        <p:txBody>
          <a:bodyPr vert="horz" lIns="91440" tIns="45720" rIns="91440" bIns="45720" rtlCol="0" anchor="t">
            <a:normAutofit/>
          </a:bodyPr>
          <a:lstStyle/>
          <a:p>
            <a:pPr>
              <a:lnSpc>
                <a:spcPct val="95000"/>
              </a:lnSpc>
            </a:pPr>
            <a:r>
              <a:rPr lang="el-GR" sz="2800" b="1"/>
              <a:t>Έμφαση στον Χριστιανισμό</a:t>
            </a:r>
            <a:endParaRPr lang="en-US" sz="2800" b="1" kern="1200" spc="-50" baseline="0">
              <a:solidFill>
                <a:schemeClr val="tx1"/>
              </a:solidFill>
              <a:latin typeface="+mj-lt"/>
              <a:ea typeface="+mj-ea"/>
              <a:cs typeface="+mj-cs"/>
            </a:endParaRPr>
          </a:p>
        </p:txBody>
      </p:sp>
      <p:pic>
        <p:nvPicPr>
          <p:cNvPr id="6" name="Θέση εικόνας 5">
            <a:extLst>
              <a:ext uri="{FF2B5EF4-FFF2-40B4-BE49-F238E27FC236}">
                <a16:creationId xmlns:a16="http://schemas.microsoft.com/office/drawing/2014/main" id="{E8E65042-81C0-E86C-5A18-2271C6300EBD}"/>
              </a:ext>
            </a:extLst>
          </p:cNvPr>
          <p:cNvPicPr>
            <a:picLocks noGrp="1" noChangeAspect="1"/>
          </p:cNvPicPr>
          <p:nvPr>
            <p:ph type="pic" idx="1"/>
          </p:nvPr>
        </p:nvPicPr>
        <p:blipFill>
          <a:blip r:embed="rId2"/>
          <a:srcRect t="2213" r="-3" b="-3"/>
          <a:stretch/>
        </p:blipFill>
        <p:spPr>
          <a:xfrm>
            <a:off x="762000" y="758952"/>
            <a:ext cx="3890922" cy="5340096"/>
          </a:xfrm>
          <a:prstGeom prst="rect">
            <a:avLst/>
          </a:prstGeom>
        </p:spPr>
      </p:pic>
      <p:sp>
        <p:nvSpPr>
          <p:cNvPr id="4" name="Θέση κειμένου 3">
            <a:extLst>
              <a:ext uri="{FF2B5EF4-FFF2-40B4-BE49-F238E27FC236}">
                <a16:creationId xmlns:a16="http://schemas.microsoft.com/office/drawing/2014/main" id="{AF5703F5-6F2C-8A39-CC2B-868022C82053}"/>
              </a:ext>
            </a:extLst>
          </p:cNvPr>
          <p:cNvSpPr>
            <a:spLocks noGrp="1"/>
          </p:cNvSpPr>
          <p:nvPr>
            <p:ph type="body" sz="half" idx="2"/>
          </p:nvPr>
        </p:nvSpPr>
        <p:spPr>
          <a:xfrm>
            <a:off x="5101167" y="1709693"/>
            <a:ext cx="5659813" cy="4147794"/>
          </a:xfrm>
        </p:spPr>
        <p:txBody>
          <a:bodyPr vert="horz" lIns="91440" tIns="45720" rIns="91440" bIns="45720" rtlCol="0">
            <a:normAutofit fontScale="92500"/>
          </a:bodyPr>
          <a:lstStyle/>
          <a:p>
            <a:pPr marL="342900" indent="-342900">
              <a:lnSpc>
                <a:spcPct val="115000"/>
              </a:lnSpc>
              <a:spcAft>
                <a:spcPts val="1000"/>
              </a:spcAft>
              <a:buFont typeface="Wingdings" panose="05000000000000000000" pitchFamily="2" charset="2"/>
              <a:buChar char="v"/>
            </a:pPr>
            <a:r>
              <a:rPr lang="el-GR" sz="2100" kern="100" dirty="0">
                <a:effectLst/>
                <a:ea typeface="Calibri" panose="020F0502020204030204" pitchFamily="34" charset="0"/>
                <a:cs typeface="Times New Roman" panose="02020603050405020304" pitchFamily="18" charset="0"/>
              </a:rPr>
              <a:t>Το μεγαλύτερο μέρος αφιερώνεται στον χριστιανισμό, με έμφαση στην Ορθοδοξία. Παρουσιάζονται βασικές έννοιες όπως η αποκάλυψη του Θεού, η θεία δημιουργία, το μυστήριο της Αγίας Τριάδας και η </a:t>
            </a:r>
            <a:r>
              <a:rPr lang="el-GR" sz="2100" kern="100" dirty="0" err="1">
                <a:effectLst/>
                <a:ea typeface="Calibri" panose="020F0502020204030204" pitchFamily="34" charset="0"/>
                <a:cs typeface="Times New Roman" panose="02020603050405020304" pitchFamily="18" charset="0"/>
              </a:rPr>
              <a:t>σωτηριολογική</a:t>
            </a:r>
            <a:r>
              <a:rPr lang="el-GR" sz="2100" kern="100" dirty="0">
                <a:effectLst/>
                <a:ea typeface="Calibri" panose="020F0502020204030204" pitchFamily="34" charset="0"/>
                <a:cs typeface="Times New Roman" panose="02020603050405020304" pitchFamily="18" charset="0"/>
              </a:rPr>
              <a:t> σημασία του Ιησού Χριστού.</a:t>
            </a:r>
          </a:p>
          <a:p>
            <a:pPr marL="342900" indent="-342900">
              <a:buFont typeface="Wingdings" panose="05000000000000000000" pitchFamily="2" charset="2"/>
              <a:buChar char="v"/>
            </a:pPr>
            <a:r>
              <a:rPr lang="el-GR" sz="2100" dirty="0">
                <a:effectLst/>
                <a:ea typeface="Calibri" panose="020F0502020204030204" pitchFamily="34" charset="0"/>
                <a:cs typeface="Times New Roman" panose="02020603050405020304" pitchFamily="18" charset="0"/>
              </a:rPr>
              <a:t>Η προσέγγιση του χριστιανισμού είναι ουσιαστικά κατηχητική, προβάλλοντας τη χριστιανική πίστη ως πλαίσιο μέσα από το οποίο οι μαθητές καλούνται να γνωρίσουν και να ερμηνεύσουν τις θρησκευτικές τους εμπειρίες.</a:t>
            </a:r>
            <a:endParaRPr lang="en-US" sz="2100" b="1" dirty="0"/>
          </a:p>
          <a:p>
            <a:pPr algn="just"/>
            <a:endParaRPr lang="en-US" sz="1700" b="1" dirty="0"/>
          </a:p>
        </p:txBody>
      </p:sp>
    </p:spTree>
    <p:extLst>
      <p:ext uri="{BB962C8B-B14F-4D97-AF65-F5344CB8AC3E}">
        <p14:creationId xmlns:p14="http://schemas.microsoft.com/office/powerpoint/2010/main" val="702988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4" name="Rectangle 23">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1A983ED1-5A8C-6E30-87FE-0A7FAE3A4369}"/>
              </a:ext>
            </a:extLst>
          </p:cNvPr>
          <p:cNvSpPr>
            <a:spLocks noGrp="1"/>
          </p:cNvSpPr>
          <p:nvPr>
            <p:ph type="title"/>
          </p:nvPr>
        </p:nvSpPr>
        <p:spPr>
          <a:xfrm>
            <a:off x="5330522" y="1090980"/>
            <a:ext cx="6730740" cy="1345115"/>
          </a:xfrm>
        </p:spPr>
        <p:txBody>
          <a:bodyPr vert="horz" lIns="91440" tIns="45720" rIns="91440" bIns="45720" rtlCol="0" anchor="t">
            <a:noAutofit/>
          </a:bodyPr>
          <a:lstStyle/>
          <a:p>
            <a:pPr>
              <a:lnSpc>
                <a:spcPct val="95000"/>
              </a:lnSpc>
            </a:pPr>
            <a:r>
              <a:rPr lang="en-US" sz="3200" b="1" kern="1200" spc="-50" baseline="0">
                <a:solidFill>
                  <a:schemeClr val="tx1"/>
                </a:solidFill>
                <a:cs typeface="Arial" panose="020B0604020202020204" pitchFamily="34" charset="0"/>
              </a:rPr>
              <a:t>Πα</a:t>
            </a:r>
            <a:r>
              <a:rPr lang="en-US" sz="3200" b="1" kern="1200" spc="-50" baseline="0" err="1">
                <a:solidFill>
                  <a:schemeClr val="tx1"/>
                </a:solidFill>
                <a:cs typeface="Arial" panose="020B0604020202020204" pitchFamily="34" charset="0"/>
              </a:rPr>
              <a:t>ρουσί</a:t>
            </a:r>
            <a:r>
              <a:rPr lang="en-US" sz="3200" b="1" kern="1200" spc="-50" baseline="0">
                <a:solidFill>
                  <a:schemeClr val="tx1"/>
                </a:solidFill>
                <a:cs typeface="Arial" panose="020B0604020202020204" pitchFamily="34" charset="0"/>
              </a:rPr>
              <a:t>αση Άλλων Θρησκειών</a:t>
            </a:r>
            <a:br>
              <a:rPr lang="en-US" sz="3200" b="1" kern="1200" spc="-50" baseline="0">
                <a:solidFill>
                  <a:schemeClr val="tx1"/>
                </a:solidFill>
                <a:cs typeface="Arial" panose="020B0604020202020204" pitchFamily="34" charset="0"/>
              </a:rPr>
            </a:br>
            <a:endParaRPr lang="en-US" sz="3200" kern="1200" spc="-50" baseline="0">
              <a:solidFill>
                <a:schemeClr val="tx1"/>
              </a:solidFill>
              <a:cs typeface="Arial" panose="020B0604020202020204" pitchFamily="34" charset="0"/>
            </a:endParaRPr>
          </a:p>
        </p:txBody>
      </p:sp>
      <p:pic>
        <p:nvPicPr>
          <p:cNvPr id="6" name="Θέση εικόνας 5">
            <a:extLst>
              <a:ext uri="{FF2B5EF4-FFF2-40B4-BE49-F238E27FC236}">
                <a16:creationId xmlns:a16="http://schemas.microsoft.com/office/drawing/2014/main" id="{1496F62D-8C9A-540C-8150-0078BB0119B3}"/>
              </a:ext>
            </a:extLst>
          </p:cNvPr>
          <p:cNvPicPr>
            <a:picLocks noGrp="1" noChangeAspect="1"/>
          </p:cNvPicPr>
          <p:nvPr>
            <p:ph type="pic" idx="1"/>
          </p:nvPr>
        </p:nvPicPr>
        <p:blipFill>
          <a:blip r:embed="rId2"/>
          <a:srcRect t="1971" r="-1" b="15564"/>
          <a:stretch/>
        </p:blipFill>
        <p:spPr>
          <a:xfrm>
            <a:off x="755905" y="762001"/>
            <a:ext cx="4574617" cy="5337046"/>
          </a:xfrm>
          <a:prstGeom prst="rect">
            <a:avLst/>
          </a:prstGeom>
        </p:spPr>
      </p:pic>
      <p:sp>
        <p:nvSpPr>
          <p:cNvPr id="4" name="Θέση κειμένου 3">
            <a:extLst>
              <a:ext uri="{FF2B5EF4-FFF2-40B4-BE49-F238E27FC236}">
                <a16:creationId xmlns:a16="http://schemas.microsoft.com/office/drawing/2014/main" id="{ABF764B4-EDBB-0E44-7547-0FC3C8463AC3}"/>
              </a:ext>
            </a:extLst>
          </p:cNvPr>
          <p:cNvSpPr>
            <a:spLocks noGrp="1"/>
          </p:cNvSpPr>
          <p:nvPr>
            <p:ph type="body" sz="half" idx="2"/>
          </p:nvPr>
        </p:nvSpPr>
        <p:spPr>
          <a:xfrm>
            <a:off x="6009939" y="1875934"/>
            <a:ext cx="4658062" cy="4220065"/>
          </a:xfrm>
        </p:spPr>
        <p:txBody>
          <a:bodyPr vert="horz" lIns="91440" tIns="45720" rIns="91440" bIns="45720" rtlCol="0">
            <a:normAutofit/>
          </a:bodyPr>
          <a:lstStyle/>
          <a:p>
            <a:pPr marL="342900" indent="-342900">
              <a:lnSpc>
                <a:spcPct val="95000"/>
              </a:lnSpc>
              <a:buFont typeface="Wingdings" panose="05000000000000000000" pitchFamily="2" charset="2"/>
              <a:buChar char="v"/>
            </a:pPr>
            <a:r>
              <a:rPr lang="el-GR"/>
              <a:t>Η παρουσίαση των άλλων μεγάλων θρησκειών, όπως ο Ιουδαϊσμός, το Ισλάμ, ο Ινδουισμός και ο Βουδισμός, γίνεται με έναν περισσότερο πληροφοριακό και περιγραφικό τρόπο, χωρίς ιδιαίτερη εμβάθυνση στις θεολογικές τους διαστάσεις. </a:t>
            </a:r>
          </a:p>
          <a:p>
            <a:pPr marL="342900" indent="-342900">
              <a:lnSpc>
                <a:spcPct val="95000"/>
              </a:lnSpc>
              <a:buFont typeface="Wingdings" panose="05000000000000000000" pitchFamily="2" charset="2"/>
              <a:buChar char="v"/>
            </a:pPr>
            <a:r>
              <a:rPr lang="el-GR"/>
              <a:t>Οι θρησκείες αυτές εξετάζονται μέσα από ένα χριστιανικό πρίσμα, χωρίς να επιδιώκεται μια ουδέτερη και αντικειμενική ανάλυση.</a:t>
            </a:r>
            <a:endParaRPr lang="en-US">
              <a:cs typeface="Arial" panose="020B0604020202020204" pitchFamily="34" charset="0"/>
            </a:endParaRPr>
          </a:p>
          <a:p>
            <a:pPr>
              <a:lnSpc>
                <a:spcPct val="95000"/>
              </a:lnSpc>
            </a:pPr>
            <a:endParaRPr lang="en-US"/>
          </a:p>
        </p:txBody>
      </p:sp>
    </p:spTree>
    <p:extLst>
      <p:ext uri="{BB962C8B-B14F-4D97-AF65-F5344CB8AC3E}">
        <p14:creationId xmlns:p14="http://schemas.microsoft.com/office/powerpoint/2010/main" val="4215740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0">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8" name="Rectangle 12">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2A9FA69-4A21-4E91-C803-2B0578DF6B57}"/>
              </a:ext>
            </a:extLst>
          </p:cNvPr>
          <p:cNvSpPr>
            <a:spLocks noGrp="1"/>
          </p:cNvSpPr>
          <p:nvPr>
            <p:ph type="title"/>
          </p:nvPr>
        </p:nvSpPr>
        <p:spPr>
          <a:xfrm>
            <a:off x="762000" y="641024"/>
            <a:ext cx="6035827" cy="1459742"/>
          </a:xfrm>
        </p:spPr>
        <p:txBody>
          <a:bodyPr vert="horz" lIns="91440" tIns="45720" rIns="91440" bIns="45720" rtlCol="0" anchor="t">
            <a:noAutofit/>
          </a:bodyPr>
          <a:lstStyle/>
          <a:p>
            <a:pPr>
              <a:lnSpc>
                <a:spcPct val="95000"/>
              </a:lnSpc>
            </a:pPr>
            <a:r>
              <a:rPr lang="el-GR" sz="3200" b="1" err="1">
                <a:cs typeface="Arial" panose="020B0604020202020204" pitchFamily="34" charset="0"/>
              </a:rPr>
              <a:t>Ανοιχτότητα</a:t>
            </a:r>
            <a:r>
              <a:rPr lang="el-GR" sz="3200" b="1">
                <a:cs typeface="Arial" panose="020B0604020202020204" pitchFamily="34" charset="0"/>
              </a:rPr>
              <a:t> και </a:t>
            </a:r>
            <a:r>
              <a:rPr lang="el-GR" sz="3200" b="1" err="1">
                <a:cs typeface="Arial" panose="020B0604020202020204" pitchFamily="34" charset="0"/>
              </a:rPr>
              <a:t>Πολυπολιτισμικότητα</a:t>
            </a:r>
            <a:endParaRPr lang="en-US" sz="3200" b="1" kern="1200" spc="-50" baseline="0">
              <a:solidFill>
                <a:schemeClr val="tx1"/>
              </a:solidFill>
              <a:cs typeface="Arial" panose="020B0604020202020204" pitchFamily="34" charset="0"/>
            </a:endParaRPr>
          </a:p>
        </p:txBody>
      </p:sp>
      <p:sp>
        <p:nvSpPr>
          <p:cNvPr id="4" name="Θέση κειμένου 3">
            <a:extLst>
              <a:ext uri="{FF2B5EF4-FFF2-40B4-BE49-F238E27FC236}">
                <a16:creationId xmlns:a16="http://schemas.microsoft.com/office/drawing/2014/main" id="{64FF8F19-6528-FC58-255B-C5D044B8B38E}"/>
              </a:ext>
            </a:extLst>
          </p:cNvPr>
          <p:cNvSpPr>
            <a:spLocks noGrp="1"/>
          </p:cNvSpPr>
          <p:nvPr>
            <p:ph type="body" sz="half" idx="2"/>
          </p:nvPr>
        </p:nvSpPr>
        <p:spPr>
          <a:xfrm>
            <a:off x="650449" y="1621411"/>
            <a:ext cx="4044382" cy="4471542"/>
          </a:xfrm>
        </p:spPr>
        <p:txBody>
          <a:bodyPr vert="horz" lIns="91440" tIns="45720" rIns="91440" bIns="45720" rtlCol="0">
            <a:normAutofit fontScale="85000" lnSpcReduction="10000"/>
          </a:bodyPr>
          <a:lstStyle/>
          <a:p>
            <a:r>
              <a:rPr lang="el-GR" sz="2100" b="1"/>
              <a:t>Παιδαγωγική Προσέγγιση</a:t>
            </a:r>
            <a:r>
              <a:rPr lang="el-GR" sz="2100"/>
              <a:t>:</a:t>
            </a:r>
          </a:p>
          <a:p>
            <a:pPr marL="342900" indent="-342900">
              <a:buFont typeface="Wingdings" panose="05000000000000000000" pitchFamily="2" charset="2"/>
              <a:buChar char="Ø"/>
            </a:pPr>
            <a:r>
              <a:rPr lang="en-US"/>
              <a:t> </a:t>
            </a:r>
            <a:r>
              <a:rPr lang="el-GR"/>
              <a:t>Χρησιμοποιεί σύγχρονες παιδαγωγικές μεθόδους:</a:t>
            </a:r>
          </a:p>
          <a:p>
            <a:pPr marL="342900" indent="-342900">
              <a:buFont typeface="Arial" panose="020B0604020202020204" pitchFamily="34" charset="0"/>
              <a:buChar char="•"/>
            </a:pPr>
            <a:r>
              <a:rPr lang="el-GR"/>
              <a:t> </a:t>
            </a:r>
            <a:r>
              <a:rPr lang="el-GR" err="1"/>
              <a:t>συμμετοχικότητα</a:t>
            </a:r>
            <a:endParaRPr lang="el-GR"/>
          </a:p>
          <a:p>
            <a:pPr marL="342900" indent="-342900">
              <a:buFont typeface="Arial" panose="020B0604020202020204" pitchFamily="34" charset="0"/>
              <a:buChar char="•"/>
            </a:pPr>
            <a:r>
              <a:rPr lang="el-GR"/>
              <a:t> συνεργασία</a:t>
            </a:r>
          </a:p>
          <a:p>
            <a:pPr marL="342900" indent="-342900">
              <a:buFont typeface="Arial" panose="020B0604020202020204" pitchFamily="34" charset="0"/>
              <a:buChar char="•"/>
            </a:pPr>
            <a:r>
              <a:rPr lang="el-GR"/>
              <a:t>διάλογος</a:t>
            </a:r>
            <a:endParaRPr lang="en-US"/>
          </a:p>
          <a:p>
            <a:endParaRPr lang="el-GR"/>
          </a:p>
          <a:p>
            <a:r>
              <a:rPr lang="el-GR" b="1"/>
              <a:t>Κριτική Παρατήρηση </a:t>
            </a:r>
            <a:r>
              <a:rPr lang="en-US" b="1"/>
              <a:t>:</a:t>
            </a:r>
            <a:r>
              <a:rPr lang="el-GR"/>
              <a:t> </a:t>
            </a:r>
            <a:r>
              <a:rPr lang="en-US"/>
              <a:t>H</a:t>
            </a:r>
            <a:r>
              <a:rPr lang="el-GR"/>
              <a:t> κυριαρχία του χριστιανικού λόγου περιορίζει την </a:t>
            </a:r>
            <a:r>
              <a:rPr lang="el-GR" err="1"/>
              <a:t>ανοιχτότητα</a:t>
            </a:r>
            <a:r>
              <a:rPr lang="el-GR"/>
              <a:t> προς άλλες θρησκευτικές παραδόσεις.</a:t>
            </a:r>
            <a:r>
              <a:rPr lang="en-US"/>
              <a:t> </a:t>
            </a:r>
          </a:p>
          <a:p>
            <a:r>
              <a:rPr lang="el-GR"/>
              <a:t>Οι άλλες θρησκείες συχνά αναλύονται μέσα από ένα χριστιανικό πλαίσιο, και όχι ως αυτόνομες θρησκευτικές οντότητες.</a:t>
            </a:r>
          </a:p>
          <a:p>
            <a:endParaRPr lang="en-US"/>
          </a:p>
        </p:txBody>
      </p:sp>
      <p:pic>
        <p:nvPicPr>
          <p:cNvPr id="6" name="Θέση εικόνας 5" descr="Εικόνα που περιέχει κείμενο, κύκλος&#10;&#10;Περιγραφή που δημιουργήθηκε αυτόματα">
            <a:extLst>
              <a:ext uri="{FF2B5EF4-FFF2-40B4-BE49-F238E27FC236}">
                <a16:creationId xmlns:a16="http://schemas.microsoft.com/office/drawing/2014/main" id="{E359D69C-8D76-2E49-2592-8C92F4175B7F}"/>
              </a:ext>
            </a:extLst>
          </p:cNvPr>
          <p:cNvPicPr>
            <a:picLocks noGrp="1" noChangeAspect="1"/>
          </p:cNvPicPr>
          <p:nvPr>
            <p:ph type="pic" idx="1"/>
          </p:nvPr>
        </p:nvPicPr>
        <p:blipFill>
          <a:blip r:embed="rId2"/>
          <a:srcRect l="17995" r="17995"/>
          <a:stretch/>
        </p:blipFill>
        <p:spPr>
          <a:xfrm>
            <a:off x="5401464" y="788738"/>
            <a:ext cx="6035826" cy="5280524"/>
          </a:xfrm>
          <a:prstGeom prst="rect">
            <a:avLst/>
          </a:prstGeom>
        </p:spPr>
      </p:pic>
    </p:spTree>
    <p:extLst>
      <p:ext uri="{BB962C8B-B14F-4D97-AF65-F5344CB8AC3E}">
        <p14:creationId xmlns:p14="http://schemas.microsoft.com/office/powerpoint/2010/main" val="542291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Rectangle 14">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848CD12-33F5-1E67-6BBD-1D586297DC69}"/>
              </a:ext>
            </a:extLst>
          </p:cNvPr>
          <p:cNvSpPr>
            <a:spLocks noGrp="1"/>
          </p:cNvSpPr>
          <p:nvPr>
            <p:ph type="title"/>
          </p:nvPr>
        </p:nvSpPr>
        <p:spPr>
          <a:xfrm>
            <a:off x="301414" y="99077"/>
            <a:ext cx="5041844" cy="2028388"/>
          </a:xfrm>
        </p:spPr>
        <p:txBody>
          <a:bodyPr vert="horz" lIns="91440" tIns="45720" rIns="91440" bIns="45720" rtlCol="0" anchor="ctr">
            <a:normAutofit/>
          </a:bodyPr>
          <a:lstStyle/>
          <a:p>
            <a:pPr>
              <a:lnSpc>
                <a:spcPct val="95000"/>
              </a:lnSpc>
            </a:pPr>
            <a:r>
              <a:rPr lang="el-GR" sz="3200">
                <a:cs typeface="Arial" panose="020B0604020202020204" pitchFamily="34" charset="0"/>
              </a:rPr>
              <a:t>Αισθητική και Εικαστική Προσέγγιση</a:t>
            </a:r>
            <a:endParaRPr lang="en-US" sz="3200" kern="1200" spc="-50" baseline="0">
              <a:solidFill>
                <a:schemeClr val="tx1"/>
              </a:solidFill>
              <a:cs typeface="Arial" panose="020B0604020202020204" pitchFamily="34" charset="0"/>
            </a:endParaRPr>
          </a:p>
        </p:txBody>
      </p:sp>
      <p:sp>
        <p:nvSpPr>
          <p:cNvPr id="4" name="Θέση κειμένου 3">
            <a:extLst>
              <a:ext uri="{FF2B5EF4-FFF2-40B4-BE49-F238E27FC236}">
                <a16:creationId xmlns:a16="http://schemas.microsoft.com/office/drawing/2014/main" id="{5D41B503-700E-0871-17E2-297C864CFDA1}"/>
              </a:ext>
            </a:extLst>
          </p:cNvPr>
          <p:cNvSpPr>
            <a:spLocks noGrp="1"/>
          </p:cNvSpPr>
          <p:nvPr>
            <p:ph type="body" sz="half" idx="2"/>
          </p:nvPr>
        </p:nvSpPr>
        <p:spPr>
          <a:xfrm>
            <a:off x="236134" y="1931088"/>
            <a:ext cx="5201580" cy="4807670"/>
          </a:xfrm>
        </p:spPr>
        <p:txBody>
          <a:bodyPr vert="horz" lIns="91440" tIns="45720" rIns="91440" bIns="45720" rtlCol="0" anchor="t">
            <a:normAutofit/>
          </a:bodyPr>
          <a:lstStyle/>
          <a:p>
            <a:pPr marL="342900" indent="-342900">
              <a:buFont typeface="Arial" panose="020B0604020202020204" pitchFamily="34" charset="0"/>
              <a:buChar char="•"/>
            </a:pPr>
            <a:r>
              <a:rPr lang="el-GR" sz="1900">
                <a:latin typeface="Arial" panose="020B0604020202020204" pitchFamily="34" charset="0"/>
                <a:cs typeface="Arial" panose="020B0604020202020204" pitchFamily="34" charset="0"/>
              </a:rPr>
              <a:t>Το βιβλίο περιλαμβάνει χριστιανικά έργα τέχνης, όπως η φορητή εικόνα του Αρχάγγελου Μιχαήλ (14ος αιώνας) από το Βυζαντινό και Χριστιανικό Μουσείο Αθηνών, καθώς και άλλα θρησκευτικά έργα που υπογραμμίζουν τη θεία κυριαρχία και την πνευματική σημασία του χριστιανισμού.</a:t>
            </a:r>
          </a:p>
          <a:p>
            <a:pPr marL="342900" indent="-342900">
              <a:buFont typeface="Arial" panose="020B0604020202020204" pitchFamily="34" charset="0"/>
              <a:buChar char="•"/>
            </a:pPr>
            <a:r>
              <a:rPr lang="el-GR" sz="1900">
                <a:latin typeface="Arial" panose="020B0604020202020204" pitchFamily="34" charset="0"/>
                <a:cs typeface="Arial" panose="020B0604020202020204" pitchFamily="34" charset="0"/>
              </a:rPr>
              <a:t>Οι απεικονίσεις άλλων θρησκειών παρουσιάζονται κυρίως ως πολιτιστικά αντιπροσωπευτικές, χωρίς να έχουν την ίδια θεολογική βαρύτητα με τις χριστιανικές εικόνες.</a:t>
            </a:r>
          </a:p>
          <a:p>
            <a:endParaRPr lang="en-US"/>
          </a:p>
        </p:txBody>
      </p:sp>
      <p:pic>
        <p:nvPicPr>
          <p:cNvPr id="6" name="Θέση εικόνας 5" descr="Εικόνα που περιέχει ζωγραφική, τέχνη, ζωγραφιά, ανθρώπινο πρόσωπο&#10;&#10;Περιγραφή που δημιουργήθηκε αυτόματα">
            <a:extLst>
              <a:ext uri="{FF2B5EF4-FFF2-40B4-BE49-F238E27FC236}">
                <a16:creationId xmlns:a16="http://schemas.microsoft.com/office/drawing/2014/main" id="{B020E45B-43A2-22C5-D684-EA26B9B69FD8}"/>
              </a:ext>
            </a:extLst>
          </p:cNvPr>
          <p:cNvPicPr>
            <a:picLocks noGrp="1" noChangeAspect="1"/>
          </p:cNvPicPr>
          <p:nvPr>
            <p:ph type="pic" idx="1"/>
          </p:nvPr>
        </p:nvPicPr>
        <p:blipFill>
          <a:blip r:embed="rId2"/>
          <a:srcRect t="3932" r="-1" b="35709"/>
          <a:stretch/>
        </p:blipFill>
        <p:spPr>
          <a:xfrm>
            <a:off x="5841551" y="758952"/>
            <a:ext cx="4113439"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sp>
        <p:nvSpPr>
          <p:cNvPr id="17" name="Rectangle 16">
            <a:extLst>
              <a:ext uri="{FF2B5EF4-FFF2-40B4-BE49-F238E27FC236}">
                <a16:creationId xmlns:a16="http://schemas.microsoft.com/office/drawing/2014/main" id="{80BB777E-3FE8-438B-AACF-8305018D7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35104" y="758952"/>
            <a:ext cx="2156896" cy="23442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9C85416-F832-4998-AD95-A5A13D399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41553" y="4011484"/>
            <a:ext cx="2157385" cy="20940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Εικόνα 7" descr="Εικόνα που περιέχει χορτάρι, άτομο, εξωτερικός χώρος/ύπαιθρος, αθλητική στολή&#10;&#10;Περιγραφή που δημιουργήθηκε αυτόματα">
            <a:extLst>
              <a:ext uri="{FF2B5EF4-FFF2-40B4-BE49-F238E27FC236}">
                <a16:creationId xmlns:a16="http://schemas.microsoft.com/office/drawing/2014/main" id="{FF223E41-0BE5-F2BF-801E-54D7AFC13635}"/>
              </a:ext>
            </a:extLst>
          </p:cNvPr>
          <p:cNvPicPr>
            <a:picLocks noChangeAspect="1"/>
          </p:cNvPicPr>
          <p:nvPr/>
        </p:nvPicPr>
        <p:blipFill>
          <a:blip r:embed="rId3"/>
          <a:srcRect l="3229" r="3969" b="-2"/>
          <a:stretch/>
        </p:blipFill>
        <p:spPr>
          <a:xfrm>
            <a:off x="8078561" y="3180016"/>
            <a:ext cx="4113439" cy="2925508"/>
          </a:xfrm>
          <a:prstGeom prst="rect">
            <a:avLst/>
          </a:prstGeom>
        </p:spPr>
      </p:pic>
    </p:spTree>
    <p:extLst>
      <p:ext uri="{BB962C8B-B14F-4D97-AF65-F5344CB8AC3E}">
        <p14:creationId xmlns:p14="http://schemas.microsoft.com/office/powerpoint/2010/main" val="2974752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35411B-0050-9B16-1F4A-BF13DF60A279}"/>
              </a:ext>
            </a:extLst>
          </p:cNvPr>
          <p:cNvSpPr>
            <a:spLocks noGrp="1"/>
          </p:cNvSpPr>
          <p:nvPr>
            <p:ph type="title"/>
          </p:nvPr>
        </p:nvSpPr>
        <p:spPr>
          <a:xfrm>
            <a:off x="1409700" y="1025744"/>
            <a:ext cx="9144000" cy="1344168"/>
          </a:xfrm>
        </p:spPr>
        <p:txBody>
          <a:bodyPr>
            <a:normAutofit fontScale="90000"/>
          </a:bodyPr>
          <a:lstStyle/>
          <a:p>
            <a:pPr algn="ctr"/>
            <a:r>
              <a:rPr lang="el-GR" sz="3200"/>
              <a:t>Στόχοι</a:t>
            </a:r>
            <a:br>
              <a:rPr lang="el-GR" sz="3200"/>
            </a:br>
            <a:br>
              <a:rPr lang="el-GR" sz="3200"/>
            </a:br>
            <a:endParaRPr lang="el-GR" sz="3200"/>
          </a:p>
        </p:txBody>
      </p:sp>
      <p:sp>
        <p:nvSpPr>
          <p:cNvPr id="4" name="Rectangle 1">
            <a:extLst>
              <a:ext uri="{FF2B5EF4-FFF2-40B4-BE49-F238E27FC236}">
                <a16:creationId xmlns:a16="http://schemas.microsoft.com/office/drawing/2014/main" id="{448AA5C5-3757-5E1D-D30E-E05AA166B1CB}"/>
              </a:ext>
            </a:extLst>
          </p:cNvPr>
          <p:cNvSpPr>
            <a:spLocks noGrp="1" noChangeArrowheads="1"/>
          </p:cNvSpPr>
          <p:nvPr>
            <p:ph idx="1"/>
          </p:nvPr>
        </p:nvSpPr>
        <p:spPr bwMode="auto">
          <a:xfrm>
            <a:off x="1409700" y="2972682"/>
            <a:ext cx="96290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None/>
              <a:tabLst/>
            </a:pPr>
            <a:endParaRPr lang="el-GR" altLang="el-GR" sz="1800">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None/>
              <a:tabLst/>
            </a:pPr>
            <a:r>
              <a:rPr kumimoji="0" lang="el-GR" altLang="el-GR" sz="2800" i="0" u="none" strike="noStrike" cap="none" normalizeH="0" baseline="0">
                <a:ln>
                  <a:noFill/>
                </a:ln>
                <a:solidFill>
                  <a:schemeClr val="tx1"/>
                </a:solidFill>
                <a:effectLst/>
                <a:latin typeface="+mj-lt"/>
              </a:rPr>
              <a:t>Τι επιτυγχάνει τελικά;</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l-GR" altLang="el-GR" sz="1800" b="0" i="0" u="none" strike="noStrike" cap="none" normalizeH="0" baseline="0">
              <a:ln>
                <a:noFill/>
              </a:ln>
              <a:solidFill>
                <a:schemeClr val="tx1"/>
              </a:solidFill>
              <a:effectLst/>
              <a:latin typeface="Arial" panose="020B0604020202020204" pitchFamily="34" charset="0"/>
            </a:endParaRPr>
          </a:p>
        </p:txBody>
      </p:sp>
      <p:sp>
        <p:nvSpPr>
          <p:cNvPr id="3" name="Rectangle 1">
            <a:extLst>
              <a:ext uri="{FF2B5EF4-FFF2-40B4-BE49-F238E27FC236}">
                <a16:creationId xmlns:a16="http://schemas.microsoft.com/office/drawing/2014/main" id="{0805FD9A-1620-F4C7-DE0C-8976B4394488}"/>
              </a:ext>
            </a:extLst>
          </p:cNvPr>
          <p:cNvSpPr>
            <a:spLocks noChangeArrowheads="1"/>
          </p:cNvSpPr>
          <p:nvPr/>
        </p:nvSpPr>
        <p:spPr bwMode="auto">
          <a:xfrm>
            <a:off x="1319753" y="1567088"/>
            <a:ext cx="962908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l-GR" altLang="el-GR" sz="1800" b="1" i="0" u="none" strike="noStrike" cap="none" normalizeH="0" baseline="0">
                <a:ln>
                  <a:noFill/>
                </a:ln>
                <a:solidFill>
                  <a:schemeClr val="tx1"/>
                </a:solidFill>
                <a:effectLst/>
              </a:rPr>
              <a:t>Ορθόδοξη Χριστιανική Πίστη</a:t>
            </a:r>
            <a:r>
              <a:rPr kumimoji="0" lang="el-GR" altLang="el-GR" sz="1800" b="0" i="0" u="none" strike="noStrike" cap="none" normalizeH="0" baseline="0">
                <a:ln>
                  <a:noFill/>
                </a:ln>
                <a:solidFill>
                  <a:schemeClr val="tx1"/>
                </a:solidFill>
                <a:effectLst/>
              </a:rPr>
              <a:t>: Διδάσκονται οι βασικές αρχές, όπως η Αγία Τριάδα και η σωτηρία μέσω του Ιησού Χριστού.</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l-GR" altLang="el-GR" sz="1800" b="1" i="0" u="none" strike="noStrike" cap="none" normalizeH="0" baseline="0" err="1">
                <a:ln>
                  <a:noFill/>
                </a:ln>
                <a:solidFill>
                  <a:schemeClr val="tx1"/>
                </a:solidFill>
                <a:effectLst/>
              </a:rPr>
              <a:t>Πολυθρησκευτική</a:t>
            </a:r>
            <a:r>
              <a:rPr kumimoji="0" lang="el-GR" altLang="el-GR" sz="1800" b="1" i="0" u="none" strike="noStrike" cap="none" normalizeH="0" baseline="0">
                <a:ln>
                  <a:noFill/>
                </a:ln>
                <a:solidFill>
                  <a:schemeClr val="tx1"/>
                </a:solidFill>
                <a:effectLst/>
              </a:rPr>
              <a:t> Εκπαίδευση</a:t>
            </a:r>
            <a:r>
              <a:rPr kumimoji="0" lang="el-GR" altLang="el-GR" sz="1800" b="0" i="0" u="none" strike="noStrike" cap="none" normalizeH="0" baseline="0">
                <a:ln>
                  <a:noFill/>
                </a:ln>
                <a:solidFill>
                  <a:schemeClr val="tx1"/>
                </a:solidFill>
                <a:effectLst/>
              </a:rPr>
              <a:t>: Εισαγωγή σε άλλες θρησκείες (Ιουδαϊσμός, Ισλάμ, Ινδουισμός, Βουδισμός) με έμφαση στο σεβασμό.</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l-GR" altLang="el-GR" sz="1800" b="1" i="0" u="none" strike="noStrike" cap="none" normalizeH="0" baseline="0">
                <a:ln>
                  <a:noFill/>
                </a:ln>
                <a:solidFill>
                  <a:schemeClr val="tx1"/>
                </a:solidFill>
                <a:effectLst/>
              </a:rPr>
              <a:t>Πανανθρώπινες Αξίες</a:t>
            </a:r>
            <a:r>
              <a:rPr kumimoji="0" lang="el-GR" altLang="el-GR" sz="1800" b="0" i="0" u="none" strike="noStrike" cap="none" normalizeH="0" baseline="0">
                <a:ln>
                  <a:noFill/>
                </a:ln>
                <a:solidFill>
                  <a:schemeClr val="tx1"/>
                </a:solidFill>
                <a:effectLst/>
              </a:rPr>
              <a:t>: Προβάλλονται αξίες όπως η αγάπη και η αλληλεγγύη.</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l-GR" altLang="el-GR" sz="1800" b="1" i="0" u="none" strike="noStrike" cap="none" normalizeH="0" baseline="0" err="1">
                <a:ln>
                  <a:noFill/>
                </a:ln>
                <a:solidFill>
                  <a:schemeClr val="tx1"/>
                </a:solidFill>
                <a:effectLst/>
              </a:rPr>
              <a:t>Διαθρησκειακός</a:t>
            </a:r>
            <a:r>
              <a:rPr kumimoji="0" lang="el-GR" altLang="el-GR" sz="1800" b="1" i="0" u="none" strike="noStrike" cap="none" normalizeH="0" baseline="0">
                <a:ln>
                  <a:noFill/>
                </a:ln>
                <a:solidFill>
                  <a:schemeClr val="tx1"/>
                </a:solidFill>
                <a:effectLst/>
              </a:rPr>
              <a:t> Διάλογος</a:t>
            </a:r>
            <a:r>
              <a:rPr kumimoji="0" lang="el-GR" altLang="el-GR" sz="1800" b="0" i="0" u="none" strike="noStrike" cap="none" normalizeH="0" baseline="0">
                <a:ln>
                  <a:noFill/>
                </a:ln>
                <a:solidFill>
                  <a:schemeClr val="tx1"/>
                </a:solidFill>
                <a:effectLst/>
              </a:rPr>
              <a:t>: Προωθείται η συνύπαρξη και κατανόηση μέσω διαλόγου. </a:t>
            </a:r>
          </a:p>
        </p:txBody>
      </p:sp>
      <p:sp>
        <p:nvSpPr>
          <p:cNvPr id="5" name="Rectangle 2">
            <a:extLst>
              <a:ext uri="{FF2B5EF4-FFF2-40B4-BE49-F238E27FC236}">
                <a16:creationId xmlns:a16="http://schemas.microsoft.com/office/drawing/2014/main" id="{DC046BC9-AB30-F182-24B0-FF6954A6849E}"/>
              </a:ext>
            </a:extLst>
          </p:cNvPr>
          <p:cNvSpPr>
            <a:spLocks noChangeArrowheads="1"/>
          </p:cNvSpPr>
          <p:nvPr/>
        </p:nvSpPr>
        <p:spPr bwMode="auto">
          <a:xfrm>
            <a:off x="1319753" y="3965479"/>
            <a:ext cx="867069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l-GR" altLang="el-GR" sz="1800" b="1" i="0" u="none" strike="noStrike" cap="none" normalizeH="0" baseline="0" dirty="0">
                <a:ln>
                  <a:noFill/>
                </a:ln>
                <a:solidFill>
                  <a:schemeClr val="tx1"/>
                </a:solidFill>
                <a:effectLst/>
              </a:rPr>
              <a:t>Εκπαίδευση στην Ορθόδοξη Πίστη</a:t>
            </a:r>
            <a:r>
              <a:rPr kumimoji="0" lang="el-GR" altLang="el-GR" sz="1800" b="0" i="0" u="none" strike="noStrike" cap="none" normalizeH="0" baseline="0" dirty="0">
                <a:ln>
                  <a:noFill/>
                </a:ln>
                <a:solidFill>
                  <a:schemeClr val="tx1"/>
                </a:solidFill>
                <a:effectLst/>
              </a:rPr>
              <a:t>: Πλήρης διδασκαλία της θεολογίας της ορθόδοξης πίστης.</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l-GR" altLang="el-GR" sz="1800" b="1" i="0" u="none" strike="noStrike" cap="none" normalizeH="0" baseline="0" dirty="0">
                <a:ln>
                  <a:noFill/>
                </a:ln>
                <a:solidFill>
                  <a:schemeClr val="tx1"/>
                </a:solidFill>
                <a:effectLst/>
              </a:rPr>
              <a:t>Περιορισμένη Πολυδιάστατη Εκπαίδευση</a:t>
            </a:r>
            <a:r>
              <a:rPr kumimoji="0" lang="el-GR" altLang="el-GR" sz="1800" b="0" i="0" u="none" strike="noStrike" cap="none" normalizeH="0" baseline="0" dirty="0">
                <a:ln>
                  <a:noFill/>
                </a:ln>
                <a:solidFill>
                  <a:schemeClr val="tx1"/>
                </a:solidFill>
                <a:effectLst/>
              </a:rPr>
              <a:t>: Επιφανειακή παρουσίαση άλλων θρησκειών μέσα από χριστιανικό φίλτρο.</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l-GR" altLang="el-GR" sz="1800" b="1" i="0" u="none" strike="noStrike" cap="none" normalizeH="0" baseline="0" dirty="0">
                <a:ln>
                  <a:noFill/>
                </a:ln>
                <a:solidFill>
                  <a:schemeClr val="tx1"/>
                </a:solidFill>
                <a:effectLst/>
              </a:rPr>
              <a:t>Προβολή Αξιών</a:t>
            </a:r>
            <a:r>
              <a:rPr kumimoji="0" lang="el-GR" altLang="el-GR" sz="1800" b="0" i="0" u="none" strike="noStrike" cap="none" normalizeH="0" baseline="0" dirty="0">
                <a:ln>
                  <a:noFill/>
                </a:ln>
                <a:solidFill>
                  <a:schemeClr val="tx1"/>
                </a:solidFill>
                <a:effectLst/>
              </a:rPr>
              <a:t>: Έμφαση σε πανανθρώπινες αξίες όπως η αγάπη και η αλληλεγγύη.</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l-GR" altLang="el-GR" sz="1800" b="1" i="0" u="none" strike="noStrike" cap="none" normalizeH="0" baseline="0" dirty="0">
                <a:ln>
                  <a:noFill/>
                </a:ln>
                <a:solidFill>
                  <a:schemeClr val="tx1"/>
                </a:solidFill>
                <a:effectLst/>
              </a:rPr>
              <a:t>Διάλογος</a:t>
            </a:r>
            <a:r>
              <a:rPr kumimoji="0" lang="el-GR" altLang="el-GR" sz="1800" b="0" i="0" u="none" strike="noStrike" cap="none" normalizeH="0" baseline="0" dirty="0">
                <a:ln>
                  <a:noFill/>
                </a:ln>
                <a:solidFill>
                  <a:schemeClr val="tx1"/>
                </a:solidFill>
                <a:effectLst/>
              </a:rPr>
              <a:t>: Κυριαρχεί η χριστιανική αντίληψη για τον κόσμο. </a:t>
            </a:r>
          </a:p>
        </p:txBody>
      </p:sp>
    </p:spTree>
    <p:extLst>
      <p:ext uri="{BB962C8B-B14F-4D97-AF65-F5344CB8AC3E}">
        <p14:creationId xmlns:p14="http://schemas.microsoft.com/office/powerpoint/2010/main" val="4061579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37F945-5024-54AA-5CC2-9558063F157F}"/>
              </a:ext>
            </a:extLst>
          </p:cNvPr>
          <p:cNvSpPr>
            <a:spLocks noGrp="1"/>
          </p:cNvSpPr>
          <p:nvPr>
            <p:ph type="title"/>
          </p:nvPr>
        </p:nvSpPr>
        <p:spPr>
          <a:xfrm>
            <a:off x="1517904" y="1084271"/>
            <a:ext cx="9144000" cy="1344168"/>
          </a:xfrm>
        </p:spPr>
        <p:txBody>
          <a:bodyPr>
            <a:normAutofit/>
          </a:bodyPr>
          <a:lstStyle/>
          <a:p>
            <a:pPr algn="ctr"/>
            <a:r>
              <a:rPr lang="el-GR" sz="3200">
                <a:latin typeface="+mj-lt"/>
              </a:rPr>
              <a:t>ΣΥΜΠΕΡΑΣΜΑΤΑ</a:t>
            </a:r>
            <a:br>
              <a:rPr lang="el-GR" sz="4400" b="1">
                <a:latin typeface="+mj-lt"/>
              </a:rPr>
            </a:br>
            <a:endParaRPr lang="el-GR"/>
          </a:p>
        </p:txBody>
      </p:sp>
      <p:sp>
        <p:nvSpPr>
          <p:cNvPr id="3" name="Θέση περιεχομένου 2">
            <a:extLst>
              <a:ext uri="{FF2B5EF4-FFF2-40B4-BE49-F238E27FC236}">
                <a16:creationId xmlns:a16="http://schemas.microsoft.com/office/drawing/2014/main" id="{F570111C-D846-64CE-B51D-87585DB444FC}"/>
              </a:ext>
            </a:extLst>
          </p:cNvPr>
          <p:cNvSpPr>
            <a:spLocks noGrp="1"/>
          </p:cNvSpPr>
          <p:nvPr>
            <p:ph idx="1"/>
          </p:nvPr>
        </p:nvSpPr>
        <p:spPr>
          <a:xfrm>
            <a:off x="1687586" y="1611984"/>
            <a:ext cx="9144000" cy="4161745"/>
          </a:xfrm>
        </p:spPr>
        <p:txBody>
          <a:bodyPr>
            <a:normAutofit fontScale="62500" lnSpcReduction="20000"/>
          </a:bodyPr>
          <a:lstStyle/>
          <a:p>
            <a:pPr>
              <a:buFont typeface="Wingdings" panose="05000000000000000000" pitchFamily="2" charset="2"/>
              <a:buChar char="§"/>
            </a:pPr>
            <a:r>
              <a:rPr lang="el-GR" sz="2500" dirty="0"/>
              <a:t> Το βιβλίο της Δ΄ Δημοτικού επιδιώκει να αποτελέσει εργαλείο για την πνευματική και ηθική διαπαιδαγώγηση των μαθητών, συνδυάζοντας θρησκευτική γνώση με πρακτικές δραστηριότητες. Απευθύνεται αποκλειστικά σε μαθητές που προέρχονται από την Ορθόδοξη Χριστιανική παράδοση. Παρά την περιγραφική του διάσταση, παραμένει κυρίως χριστιανικό. Γι' αυτό, δεν απευθύνεται με τον ίδιο τρόπο σε μαθητές που ανήκουν σε άλλες θρησκείες, ειδικά αν η οικογένειά τους δεν επιθυμεί να λάβουν ορθόδοξη θρησκευτική εκπαίδευση. </a:t>
            </a:r>
          </a:p>
          <a:p>
            <a:pPr>
              <a:buFont typeface="Wingdings" panose="05000000000000000000" pitchFamily="2" charset="2"/>
              <a:buChar char="§"/>
            </a:pPr>
            <a:r>
              <a:rPr lang="el-GR" sz="2500" dirty="0"/>
              <a:t>Η προσοχή στη χριστιανική θεολογία και η περιορισμένη ανάλυση των άλλων θρησκειών στο βιβλίο της Β’ Λυκείου δημιουργούν την αίσθηση ότι οι τελευταίες αντιμετωπίζονται περισσότερο ως πολιτιστικά φαινόμενα παρά ως ίσες θεολογικές πραγματικότητες. Η επιμονή στον χριστιανικό λόγο και η απουσία μιας ουσιαστικής πολυδιάστατης προσέγγισης περιορίζουν τη δυνατότητα του βιβλίου να προωθήσει έναν πραγματικά </a:t>
            </a:r>
            <a:r>
              <a:rPr lang="el-GR" sz="2500" dirty="0" err="1"/>
              <a:t>διαθρησκειακό</a:t>
            </a:r>
            <a:r>
              <a:rPr lang="el-GR" sz="2500" dirty="0"/>
              <a:t> διάλογο. Συνολικά, το βιβλίο λειτουργεί ως μια σημαντική εισαγωγή στη χριστιανική πίστη, αλλά η προσέγγισή του στις άλλες θρησκείες χρειάζεται περισσότερη βάθος και σεβασμό. Η αναγκαιότητα για μια ανοιχτότερη και πολυδιάστατη θρησκευτική εκπαίδευση είναι προφανής, καθώς ο σύγχρονος κόσμος απαιτεί μια κατανόηση που ξεπερνά τα στενά όρια της κυρίαρχης θρησκευτικής παράδοσης.</a:t>
            </a:r>
          </a:p>
          <a:p>
            <a:pPr marL="0" indent="0">
              <a:buNone/>
            </a:pPr>
            <a:endParaRPr lang="en-US" dirty="0"/>
          </a:p>
        </p:txBody>
      </p:sp>
    </p:spTree>
    <p:extLst>
      <p:ext uri="{BB962C8B-B14F-4D97-AF65-F5344CB8AC3E}">
        <p14:creationId xmlns:p14="http://schemas.microsoft.com/office/powerpoint/2010/main" val="2059431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70A927-7943-4577-0A42-02DF44B44855}"/>
              </a:ext>
            </a:extLst>
          </p:cNvPr>
          <p:cNvSpPr>
            <a:spLocks noGrp="1"/>
          </p:cNvSpPr>
          <p:nvPr>
            <p:ph type="title"/>
          </p:nvPr>
        </p:nvSpPr>
        <p:spPr>
          <a:xfrm>
            <a:off x="1517904" y="899678"/>
            <a:ext cx="9144000" cy="1717979"/>
          </a:xfrm>
        </p:spPr>
        <p:txBody>
          <a:bodyPr>
            <a:normAutofit fontScale="90000"/>
          </a:bodyPr>
          <a:lstStyle/>
          <a:p>
            <a:r>
              <a:rPr lang="el-GR">
                <a:cs typeface="Aharoni"/>
              </a:rPr>
              <a:t>Πρόγραμμα Σπουδών του μαθήματος των Θρησκευτικών στο Δημοτικό και στο Γυμνάσιο (2020)</a:t>
            </a:r>
          </a:p>
        </p:txBody>
      </p:sp>
      <p:sp>
        <p:nvSpPr>
          <p:cNvPr id="3" name="Θέση περιεχομένου 2">
            <a:extLst>
              <a:ext uri="{FF2B5EF4-FFF2-40B4-BE49-F238E27FC236}">
                <a16:creationId xmlns:a16="http://schemas.microsoft.com/office/drawing/2014/main" id="{FDD69F63-A3B8-BCFD-71FC-34510BAE2027}"/>
              </a:ext>
            </a:extLst>
          </p:cNvPr>
          <p:cNvSpPr>
            <a:spLocks noGrp="1"/>
          </p:cNvSpPr>
          <p:nvPr>
            <p:ph idx="1"/>
          </p:nvPr>
        </p:nvSpPr>
        <p:spPr>
          <a:xfrm>
            <a:off x="1517904" y="3144328"/>
            <a:ext cx="9144000" cy="3371663"/>
          </a:xfrm>
        </p:spPr>
        <p:txBody>
          <a:bodyPr vert="horz" lIns="91440" tIns="45720" rIns="91440" bIns="45720" rtlCol="0" anchor="t">
            <a:normAutofit/>
          </a:bodyPr>
          <a:lstStyle/>
          <a:p>
            <a:pPr>
              <a:buFont typeface="Wingdings" panose="020B0504020202020204" pitchFamily="34" charset="0"/>
              <a:buChar char="Ø"/>
            </a:pPr>
            <a:r>
              <a:rPr lang="el-GR" u="sng" dirty="0"/>
              <a:t>Φιλοσοφία ΠΣ</a:t>
            </a:r>
            <a:r>
              <a:rPr lang="el-GR" dirty="0"/>
              <a:t>: βασίζεται στην θρησκευτική παράδοση της Ορθόδοξης Εκκλησίας και στην συμβολή της στην πολιτιστική και πνευματική ανάπτυξη της ελληνικής κοινωνίας</a:t>
            </a:r>
          </a:p>
          <a:p>
            <a:pPr>
              <a:buFont typeface="Wingdings" panose="020B0504020202020204" pitchFamily="34" charset="0"/>
              <a:buChar char="Ø"/>
            </a:pPr>
            <a:r>
              <a:rPr lang="el-GR" u="sng" dirty="0"/>
              <a:t>Στόχος ΠΣ</a:t>
            </a:r>
            <a:r>
              <a:rPr lang="el-GR" dirty="0"/>
              <a:t>: καλλιέργεια σεβασμού για τις παραδόσεις των άλλων θρησκειών (εκτός χριστιανισμού)</a:t>
            </a:r>
          </a:p>
        </p:txBody>
      </p:sp>
    </p:spTree>
    <p:extLst>
      <p:ext uri="{BB962C8B-B14F-4D97-AF65-F5344CB8AC3E}">
        <p14:creationId xmlns:p14="http://schemas.microsoft.com/office/powerpoint/2010/main" val="851671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7D6D93-D886-5BB0-0458-623F5AB89A4D}"/>
              </a:ext>
            </a:extLst>
          </p:cNvPr>
          <p:cNvSpPr>
            <a:spLocks noGrp="1"/>
          </p:cNvSpPr>
          <p:nvPr>
            <p:ph type="title"/>
          </p:nvPr>
        </p:nvSpPr>
        <p:spPr>
          <a:xfrm>
            <a:off x="1517904" y="1043451"/>
            <a:ext cx="9144000" cy="1631715"/>
          </a:xfrm>
        </p:spPr>
        <p:txBody>
          <a:bodyPr>
            <a:normAutofit fontScale="90000"/>
          </a:bodyPr>
          <a:lstStyle/>
          <a:p>
            <a:r>
              <a:rPr lang="el-GR">
                <a:cs typeface="Aharoni"/>
              </a:rPr>
              <a:t>Πρόγραμμα Σπουδών του μαθήματος των Θρησκευτικών στο Δημοτικό και στο Γυμνάσιο (2020)</a:t>
            </a:r>
            <a:endParaRPr lang="el-GR"/>
          </a:p>
        </p:txBody>
      </p:sp>
      <p:sp>
        <p:nvSpPr>
          <p:cNvPr id="3" name="Θέση περιεχομένου 2">
            <a:extLst>
              <a:ext uri="{FF2B5EF4-FFF2-40B4-BE49-F238E27FC236}">
                <a16:creationId xmlns:a16="http://schemas.microsoft.com/office/drawing/2014/main" id="{FC94EE03-EB43-9594-69D6-378C754531B8}"/>
              </a:ext>
            </a:extLst>
          </p:cNvPr>
          <p:cNvSpPr>
            <a:spLocks noGrp="1"/>
          </p:cNvSpPr>
          <p:nvPr>
            <p:ph idx="1"/>
          </p:nvPr>
        </p:nvSpPr>
        <p:spPr>
          <a:xfrm>
            <a:off x="1517904" y="2957423"/>
            <a:ext cx="9144000" cy="3141625"/>
          </a:xfrm>
        </p:spPr>
        <p:txBody>
          <a:bodyPr vert="horz" lIns="91440" tIns="45720" rIns="91440" bIns="45720" rtlCol="0" anchor="t">
            <a:normAutofit/>
          </a:bodyPr>
          <a:lstStyle/>
          <a:p>
            <a:pPr>
              <a:buFont typeface="Wingdings" panose="020B0504020202020204" pitchFamily="34" charset="0"/>
              <a:buChar char="Ø"/>
            </a:pPr>
            <a:r>
              <a:rPr lang="el-GR" dirty="0"/>
              <a:t>Θεματικές Ενότητες για το Δημοτικό και το Γυμνάσιο με γνώσεις/ δεξιότητες / δραστηριότητες</a:t>
            </a:r>
          </a:p>
          <a:p>
            <a:pPr>
              <a:buFont typeface="Wingdings" panose="020B0504020202020204" pitchFamily="34" charset="0"/>
              <a:buChar char="Ø"/>
            </a:pPr>
            <a:r>
              <a:rPr lang="el-GR" dirty="0"/>
              <a:t>Π.χ. Δ' Δημοτικού </a:t>
            </a:r>
          </a:p>
          <a:p>
            <a:pPr marL="0" indent="0">
              <a:buNone/>
            </a:pPr>
            <a:r>
              <a:rPr lang="el-GR" u="sng" dirty="0"/>
              <a:t>1η Ενότητα</a:t>
            </a:r>
            <a:r>
              <a:rPr lang="el-GR" dirty="0"/>
              <a:t> "Προσευχή: Επικοινωνία με τον Θεό" </a:t>
            </a:r>
          </a:p>
          <a:p>
            <a:pPr marL="0" indent="0">
              <a:buNone/>
            </a:pPr>
            <a:r>
              <a:rPr lang="el-GR" u="sng" dirty="0"/>
              <a:t>2η Ενότητα </a:t>
            </a:r>
            <a:r>
              <a:rPr lang="el-GR" dirty="0"/>
              <a:t>"Παναγία: Η Μητέρα του Χριστού"</a:t>
            </a:r>
          </a:p>
          <a:p>
            <a:pPr marL="0" indent="0">
              <a:buNone/>
            </a:pPr>
            <a:r>
              <a:rPr lang="el-GR" u="sng" dirty="0"/>
              <a:t>4η Ενότητα</a:t>
            </a:r>
            <a:r>
              <a:rPr lang="el-GR" dirty="0"/>
              <a:t> "Όλοι Ίσοι, Όλοι Διαφορετικοί"</a:t>
            </a:r>
          </a:p>
        </p:txBody>
      </p:sp>
    </p:spTree>
    <p:extLst>
      <p:ext uri="{BB962C8B-B14F-4D97-AF65-F5344CB8AC3E}">
        <p14:creationId xmlns:p14="http://schemas.microsoft.com/office/powerpoint/2010/main" val="3864356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333BB6-91FA-59B4-2A75-7140E8DF0C20}"/>
              </a:ext>
            </a:extLst>
          </p:cNvPr>
          <p:cNvSpPr>
            <a:spLocks noGrp="1"/>
          </p:cNvSpPr>
          <p:nvPr>
            <p:ph type="title"/>
          </p:nvPr>
        </p:nvSpPr>
        <p:spPr>
          <a:xfrm>
            <a:off x="1517904" y="1043451"/>
            <a:ext cx="9144000" cy="1689224"/>
          </a:xfrm>
        </p:spPr>
        <p:txBody>
          <a:bodyPr>
            <a:normAutofit fontScale="90000"/>
          </a:bodyPr>
          <a:lstStyle/>
          <a:p>
            <a:r>
              <a:rPr lang="el-GR">
                <a:cs typeface="Aharoni"/>
              </a:rPr>
              <a:t>Πρόγραμμα Σπουδών του μαθήματος των Θρησκευτικών στο Δημοτικό και στο Γυμνάσιο (2020)</a:t>
            </a:r>
            <a:endParaRPr lang="el-GR"/>
          </a:p>
        </p:txBody>
      </p:sp>
      <p:sp>
        <p:nvSpPr>
          <p:cNvPr id="3" name="Θέση περιεχομένου 2">
            <a:extLst>
              <a:ext uri="{FF2B5EF4-FFF2-40B4-BE49-F238E27FC236}">
                <a16:creationId xmlns:a16="http://schemas.microsoft.com/office/drawing/2014/main" id="{57A6316F-BC16-EBE6-340D-70DC142D4E8F}"/>
              </a:ext>
            </a:extLst>
          </p:cNvPr>
          <p:cNvSpPr>
            <a:spLocks noGrp="1"/>
          </p:cNvSpPr>
          <p:nvPr>
            <p:ph idx="1"/>
          </p:nvPr>
        </p:nvSpPr>
        <p:spPr>
          <a:xfrm>
            <a:off x="1517904" y="2971800"/>
            <a:ext cx="9144000" cy="3429172"/>
          </a:xfrm>
        </p:spPr>
        <p:txBody>
          <a:bodyPr vert="horz" lIns="91440" tIns="45720" rIns="91440" bIns="45720" rtlCol="0" anchor="t">
            <a:normAutofit fontScale="92500"/>
          </a:bodyPr>
          <a:lstStyle/>
          <a:p>
            <a:pPr>
              <a:buFont typeface="Wingdings" panose="020B0504020202020204" pitchFamily="34" charset="0"/>
              <a:buChar char="Ø"/>
            </a:pPr>
            <a:r>
              <a:rPr lang="el-GR" dirty="0"/>
              <a:t>Προσδοκώμενα μαθησιακά αποτελέσματα για το Δημοτικό:</a:t>
            </a:r>
          </a:p>
          <a:p>
            <a:pPr marL="0" indent="0">
              <a:buNone/>
            </a:pPr>
            <a:r>
              <a:rPr lang="el-GR" dirty="0"/>
              <a:t>1.κατανόηση</a:t>
            </a:r>
            <a:r>
              <a:rPr lang="el-GR" dirty="0">
                <a:ea typeface="+mn-lt"/>
                <a:cs typeface="+mn-lt"/>
              </a:rPr>
              <a:t> βασικών θεμάτων της ορθόδοξης πίστης και παράδοσης </a:t>
            </a:r>
          </a:p>
          <a:p>
            <a:pPr marL="0" indent="0">
              <a:buNone/>
            </a:pPr>
            <a:r>
              <a:rPr lang="el-GR" dirty="0">
                <a:ea typeface="+mn-lt"/>
                <a:cs typeface="+mn-lt"/>
              </a:rPr>
              <a:t>2.ανάπτυξη ηθικών αξιών </a:t>
            </a:r>
            <a:endParaRPr lang="el-GR" dirty="0"/>
          </a:p>
          <a:p>
            <a:pPr marL="0" indent="0">
              <a:buNone/>
            </a:pPr>
            <a:r>
              <a:rPr lang="el-GR" dirty="0">
                <a:ea typeface="+mn-lt"/>
                <a:cs typeface="+mn-lt"/>
              </a:rPr>
              <a:t>3.ενίσχυση της θρησκευτικής συνείδησης </a:t>
            </a:r>
            <a:endParaRPr lang="el-GR" dirty="0"/>
          </a:p>
          <a:p>
            <a:pPr marL="0" indent="0">
              <a:buNone/>
            </a:pPr>
            <a:r>
              <a:rPr lang="el-GR" dirty="0"/>
              <a:t>4. Ανάπτυξη κοινωνικών και ηθικών δεξιοτήτων, όπως είναι η </a:t>
            </a:r>
            <a:r>
              <a:rPr lang="el-GR" dirty="0" err="1"/>
              <a:t>ενσυναίσθηση</a:t>
            </a:r>
            <a:r>
              <a:rPr lang="el-GR" dirty="0"/>
              <a:t>, η αλληλοβοήθεια και ο σεβασμός προς τα ανθρώπινα δικαιώματα</a:t>
            </a:r>
          </a:p>
          <a:p>
            <a:pPr>
              <a:buFont typeface="Wingdings" panose="020B0504020202020204" pitchFamily="34" charset="0"/>
              <a:buChar char="Ø"/>
            </a:pPr>
            <a:endParaRPr lang="el-GR"/>
          </a:p>
          <a:p>
            <a:pPr>
              <a:buFont typeface="Wingdings" panose="020B0504020202020204" pitchFamily="34" charset="0"/>
              <a:buChar char="Ø"/>
            </a:pPr>
            <a:endParaRPr lang="el-GR"/>
          </a:p>
        </p:txBody>
      </p:sp>
    </p:spTree>
    <p:extLst>
      <p:ext uri="{BB962C8B-B14F-4D97-AF65-F5344CB8AC3E}">
        <p14:creationId xmlns:p14="http://schemas.microsoft.com/office/powerpoint/2010/main" val="1886532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272753-73D9-DD2C-CB2C-1A68C717F78B}"/>
              </a:ext>
            </a:extLst>
          </p:cNvPr>
          <p:cNvSpPr>
            <a:spLocks noGrp="1"/>
          </p:cNvSpPr>
          <p:nvPr>
            <p:ph type="title"/>
          </p:nvPr>
        </p:nvSpPr>
        <p:spPr>
          <a:xfrm>
            <a:off x="1524000" y="908303"/>
            <a:ext cx="9144000" cy="1648083"/>
          </a:xfrm>
        </p:spPr>
        <p:txBody>
          <a:bodyPr>
            <a:normAutofit fontScale="90000"/>
          </a:bodyPr>
          <a:lstStyle/>
          <a:p>
            <a:r>
              <a:rPr lang="el-GR"/>
              <a:t>Πρόγραμμα Σπουδών του μαθήματος των Θρησκευτικών Γενικού και Επαγγελματικού Λυκείου</a:t>
            </a:r>
            <a:r>
              <a:rPr lang="en-US"/>
              <a:t> (2020)</a:t>
            </a:r>
          </a:p>
        </p:txBody>
      </p:sp>
      <p:sp>
        <p:nvSpPr>
          <p:cNvPr id="3" name="Θέση περιεχομένου 2">
            <a:extLst>
              <a:ext uri="{FF2B5EF4-FFF2-40B4-BE49-F238E27FC236}">
                <a16:creationId xmlns:a16="http://schemas.microsoft.com/office/drawing/2014/main" id="{2AEDADD7-ADA9-D8F5-97A5-DCE42B183486}"/>
              </a:ext>
            </a:extLst>
          </p:cNvPr>
          <p:cNvSpPr>
            <a:spLocks noGrp="1"/>
          </p:cNvSpPr>
          <p:nvPr>
            <p:ph idx="1"/>
          </p:nvPr>
        </p:nvSpPr>
        <p:spPr>
          <a:xfrm>
            <a:off x="1524000" y="2780732"/>
            <a:ext cx="9144000" cy="3756546"/>
          </a:xfrm>
        </p:spPr>
        <p:txBody>
          <a:bodyPr vert="horz" lIns="91440" tIns="45720" rIns="91440" bIns="45720" rtlCol="0" anchor="t">
            <a:normAutofit/>
          </a:bodyPr>
          <a:lstStyle/>
          <a:p>
            <a:pPr>
              <a:buFont typeface="Wingdings" panose="020B0504020202020204" pitchFamily="34" charset="0"/>
              <a:buChar char="Ø"/>
            </a:pPr>
            <a:r>
              <a:rPr lang="el-GR" u="sng" dirty="0"/>
              <a:t>Φιλοσοφία ΠΣ</a:t>
            </a:r>
            <a:r>
              <a:rPr lang="el-GR" dirty="0"/>
              <a:t>: καλλιέργεια της θρησκευτικής συνείδησης και συμβολή της ορθόδοξης χριστιανικής παράδοσης στην ελληνική πολιτιστική κληρονομιά</a:t>
            </a:r>
          </a:p>
          <a:p>
            <a:pPr>
              <a:buFont typeface="Wingdings" panose="020B0504020202020204" pitchFamily="34" charset="0"/>
              <a:buChar char="Ø"/>
            </a:pPr>
            <a:r>
              <a:rPr lang="el-GR" u="sng" dirty="0"/>
              <a:t>Στόχος ΠΣ</a:t>
            </a:r>
            <a:r>
              <a:rPr lang="el-GR" dirty="0"/>
              <a:t>: ανάπτυξη πνευματικών, ηθικών και κοινωνικών αξιών των μαθητών και μαθητριών, ενίσχυση σεβασμού για τα ανθρώπινα δικαιώματα, την ελευθερία και την δημοκρατία </a:t>
            </a:r>
          </a:p>
          <a:p>
            <a:pPr marL="0" indent="0">
              <a:buNone/>
            </a:pPr>
            <a:endParaRPr lang="el-GR"/>
          </a:p>
        </p:txBody>
      </p:sp>
    </p:spTree>
    <p:extLst>
      <p:ext uri="{BB962C8B-B14F-4D97-AF65-F5344CB8AC3E}">
        <p14:creationId xmlns:p14="http://schemas.microsoft.com/office/powerpoint/2010/main" val="179002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0D0F67-FA43-650A-34AC-AC68E90A6A3D}"/>
              </a:ext>
            </a:extLst>
          </p:cNvPr>
          <p:cNvSpPr>
            <a:spLocks noGrp="1"/>
          </p:cNvSpPr>
          <p:nvPr>
            <p:ph type="title"/>
          </p:nvPr>
        </p:nvSpPr>
        <p:spPr>
          <a:xfrm>
            <a:off x="1517904" y="1057829"/>
            <a:ext cx="9144000" cy="1646092"/>
          </a:xfrm>
        </p:spPr>
        <p:txBody>
          <a:bodyPr>
            <a:normAutofit fontScale="90000"/>
          </a:bodyPr>
          <a:lstStyle/>
          <a:p>
            <a:r>
              <a:rPr lang="el-GR" sz="3800">
                <a:cs typeface="Aharoni"/>
              </a:rPr>
              <a:t>Πρόγραμμα Σπουδών του μαθήματος των Θρησκευτικών Γενικού και Επαγγελματικού Λυκείου</a:t>
            </a:r>
            <a:r>
              <a:rPr lang="en-US" sz="3800">
                <a:cs typeface="Aharoni"/>
              </a:rPr>
              <a:t> (2020)</a:t>
            </a:r>
            <a:endParaRPr lang="el-GR" sz="3800">
              <a:cs typeface="Aharoni"/>
            </a:endParaRPr>
          </a:p>
          <a:p>
            <a:endParaRPr lang="el-GR">
              <a:cs typeface="Aharoni"/>
            </a:endParaRPr>
          </a:p>
        </p:txBody>
      </p:sp>
      <p:sp>
        <p:nvSpPr>
          <p:cNvPr id="3" name="Θέση περιεχομένου 2">
            <a:extLst>
              <a:ext uri="{FF2B5EF4-FFF2-40B4-BE49-F238E27FC236}">
                <a16:creationId xmlns:a16="http://schemas.microsoft.com/office/drawing/2014/main" id="{61C3BA35-54E0-4C98-A9CC-815B8B332046}"/>
              </a:ext>
            </a:extLst>
          </p:cNvPr>
          <p:cNvSpPr>
            <a:spLocks noGrp="1"/>
          </p:cNvSpPr>
          <p:nvPr>
            <p:ph idx="1"/>
          </p:nvPr>
        </p:nvSpPr>
        <p:spPr>
          <a:xfrm>
            <a:off x="1517904" y="2842404"/>
            <a:ext cx="9144000" cy="3371663"/>
          </a:xfrm>
        </p:spPr>
        <p:txBody>
          <a:bodyPr vert="horz" lIns="91440" tIns="45720" rIns="91440" bIns="45720" rtlCol="0" anchor="t">
            <a:normAutofit/>
          </a:bodyPr>
          <a:lstStyle/>
          <a:p>
            <a:pPr>
              <a:buFont typeface="Wingdings" panose="020B0504020202020204" pitchFamily="34" charset="0"/>
              <a:buChar char="Ø"/>
            </a:pPr>
            <a:r>
              <a:rPr lang="el-GR" dirty="0"/>
              <a:t>Περιεχόμενο μαθήματος: θεματικές ενότητες </a:t>
            </a:r>
          </a:p>
          <a:p>
            <a:pPr>
              <a:buFont typeface="Wingdings" panose="020B0504020202020204" pitchFamily="34" charset="0"/>
              <a:buChar char="Ø"/>
            </a:pPr>
            <a:r>
              <a:rPr lang="el-GR" dirty="0"/>
              <a:t>Διερεύνηση θεμάτων σχετικά με τον ρόλο της θρησκείας στην κοινωνία κ.α.</a:t>
            </a:r>
          </a:p>
          <a:p>
            <a:pPr>
              <a:buFont typeface="Wingdings" panose="020B0504020202020204" pitchFamily="34" charset="0"/>
              <a:buChar char="Ø"/>
            </a:pPr>
            <a:r>
              <a:rPr lang="el-GR" dirty="0"/>
              <a:t>Προάγει την ενεργή συμμετοχή των μαθητών / μαθητριών μέσα από </a:t>
            </a:r>
            <a:r>
              <a:rPr lang="el-GR" dirty="0">
                <a:latin typeface="Avenir Next LT Pro"/>
                <a:cs typeface="Calibri"/>
              </a:rPr>
              <a:t>βιωματικές δραστηριότητες, δημιουργική έκφραση και ομαδικές εργασίες</a:t>
            </a:r>
          </a:p>
        </p:txBody>
      </p:sp>
    </p:spTree>
    <p:extLst>
      <p:ext uri="{BB962C8B-B14F-4D97-AF65-F5344CB8AC3E}">
        <p14:creationId xmlns:p14="http://schemas.microsoft.com/office/powerpoint/2010/main" val="2158913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EFFF09-E96E-6CC7-33B7-B91B89076849}"/>
              </a:ext>
            </a:extLst>
          </p:cNvPr>
          <p:cNvSpPr>
            <a:spLocks noGrp="1"/>
          </p:cNvSpPr>
          <p:nvPr>
            <p:ph type="title"/>
          </p:nvPr>
        </p:nvSpPr>
        <p:spPr>
          <a:xfrm>
            <a:off x="1517904" y="1043451"/>
            <a:ext cx="9144000" cy="1674847"/>
          </a:xfrm>
        </p:spPr>
        <p:txBody>
          <a:bodyPr>
            <a:normAutofit fontScale="90000"/>
          </a:bodyPr>
          <a:lstStyle/>
          <a:p>
            <a:r>
              <a:rPr lang="el-GR" dirty="0">
                <a:cs typeface="Aharoni"/>
              </a:rPr>
              <a:t>Πρόγραμμα Σπουδών του μαθήματος των Θρησκευτικών Γενικού και Επαγγελματικού Λυκείου (2020)</a:t>
            </a:r>
            <a:endParaRPr lang="el-GR" dirty="0"/>
          </a:p>
        </p:txBody>
      </p:sp>
      <p:sp>
        <p:nvSpPr>
          <p:cNvPr id="3" name="Θέση περιεχομένου 2">
            <a:extLst>
              <a:ext uri="{FF2B5EF4-FFF2-40B4-BE49-F238E27FC236}">
                <a16:creationId xmlns:a16="http://schemas.microsoft.com/office/drawing/2014/main" id="{90D8D14B-C41B-FECD-F29C-90DEBBF88571}"/>
              </a:ext>
            </a:extLst>
          </p:cNvPr>
          <p:cNvSpPr>
            <a:spLocks noGrp="1"/>
          </p:cNvSpPr>
          <p:nvPr>
            <p:ph idx="1"/>
          </p:nvPr>
        </p:nvSpPr>
        <p:spPr>
          <a:xfrm>
            <a:off x="1517904" y="2871158"/>
            <a:ext cx="9144000" cy="3673588"/>
          </a:xfrm>
        </p:spPr>
        <p:txBody>
          <a:bodyPr vert="horz" lIns="91440" tIns="45720" rIns="91440" bIns="45720" rtlCol="0" anchor="t">
            <a:normAutofit/>
          </a:bodyPr>
          <a:lstStyle/>
          <a:p>
            <a:pPr>
              <a:buFont typeface="Wingdings" panose="020B0504020202020204" pitchFamily="34" charset="0"/>
              <a:buChar char="Ø"/>
            </a:pPr>
            <a:r>
              <a:rPr lang="el-GR" dirty="0"/>
              <a:t>Περιεχόμενο και στόχοι ΠΣ</a:t>
            </a:r>
          </a:p>
          <a:p>
            <a:pPr marL="0" indent="0">
              <a:buNone/>
            </a:pPr>
            <a:r>
              <a:rPr lang="el-GR" dirty="0"/>
              <a:t>οι μαθητές και οι μαθήτριες καλούνται να εξετάσουν ζητήματα πίστης, αξιών και κοινωνικής ευθύνης</a:t>
            </a:r>
          </a:p>
          <a:p>
            <a:pPr>
              <a:buFont typeface="Wingdings" panose="020B0504020202020204" pitchFamily="34" charset="0"/>
              <a:buChar char="Ø"/>
            </a:pPr>
            <a:r>
              <a:rPr lang="el-GR" dirty="0"/>
              <a:t>Παραδείγματα θεματικών ενοτήτων Β' Λυκείου:</a:t>
            </a:r>
          </a:p>
          <a:p>
            <a:pPr marL="0" indent="0">
              <a:buNone/>
            </a:pPr>
            <a:r>
              <a:rPr lang="el-GR" u="sng" dirty="0"/>
              <a:t>1η Ενότητα</a:t>
            </a:r>
            <a:r>
              <a:rPr lang="el-GR" dirty="0"/>
              <a:t> "Η αναζήτηση του Θεού"</a:t>
            </a:r>
          </a:p>
          <a:p>
            <a:pPr marL="0" indent="0">
              <a:buNone/>
            </a:pPr>
            <a:r>
              <a:rPr lang="el-GR" u="sng" dirty="0"/>
              <a:t>2η Ενότητα</a:t>
            </a:r>
            <a:r>
              <a:rPr lang="el-GR" dirty="0"/>
              <a:t> " Η προσφορά του χριστιανισμού"</a:t>
            </a:r>
          </a:p>
          <a:p>
            <a:pPr marL="0" indent="0">
              <a:buNone/>
            </a:pPr>
            <a:r>
              <a:rPr lang="el-GR" u="sng" dirty="0"/>
              <a:t>4η Ενότητα</a:t>
            </a:r>
            <a:r>
              <a:rPr lang="el-GR" dirty="0"/>
              <a:t> "Τα κυριότερα θρησκεύματα" </a:t>
            </a:r>
          </a:p>
        </p:txBody>
      </p:sp>
    </p:spTree>
    <p:extLst>
      <p:ext uri="{BB962C8B-B14F-4D97-AF65-F5344CB8AC3E}">
        <p14:creationId xmlns:p14="http://schemas.microsoft.com/office/powerpoint/2010/main" val="1633204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D695C96-9B71-4BD3-9531-7A173263B05F}"/>
              </a:ext>
            </a:extLst>
          </p:cNvPr>
          <p:cNvSpPr>
            <a:spLocks noGrp="1"/>
          </p:cNvSpPr>
          <p:nvPr>
            <p:ph type="title"/>
          </p:nvPr>
        </p:nvSpPr>
        <p:spPr>
          <a:xfrm>
            <a:off x="5411874" y="1245631"/>
            <a:ext cx="5250030" cy="1345115"/>
          </a:xfrm>
        </p:spPr>
        <p:txBody>
          <a:bodyPr>
            <a:normAutofit/>
          </a:bodyPr>
          <a:lstStyle/>
          <a:p>
            <a:r>
              <a:rPr lang="el-GR" sz="3200"/>
              <a:t>Βιβλίο Θρησκευτικών Δ' Δημοτικού 2020-21</a:t>
            </a:r>
            <a:endParaRPr lang="en-US" sz="3200"/>
          </a:p>
        </p:txBody>
      </p:sp>
      <p:pic>
        <p:nvPicPr>
          <p:cNvPr id="4" name="Θέση περιεχομένου 3">
            <a:extLst>
              <a:ext uri="{FF2B5EF4-FFF2-40B4-BE49-F238E27FC236}">
                <a16:creationId xmlns:a16="http://schemas.microsoft.com/office/drawing/2014/main" id="{F5B18D12-3FA1-E689-C0AB-44514E57DFCC}"/>
              </a:ext>
            </a:extLst>
          </p:cNvPr>
          <p:cNvPicPr>
            <a:picLocks noChangeAspect="1"/>
          </p:cNvPicPr>
          <p:nvPr/>
        </p:nvPicPr>
        <p:blipFill>
          <a:blip r:embed="rId2"/>
          <a:srcRect l="529" r="-2" b="-2"/>
          <a:stretch/>
        </p:blipFill>
        <p:spPr>
          <a:xfrm>
            <a:off x="762000" y="758952"/>
            <a:ext cx="3890922" cy="5340096"/>
          </a:xfrm>
          <a:prstGeom prst="rect">
            <a:avLst/>
          </a:prstGeom>
        </p:spPr>
      </p:pic>
      <p:sp>
        <p:nvSpPr>
          <p:cNvPr id="8" name="Content Placeholder 7">
            <a:extLst>
              <a:ext uri="{FF2B5EF4-FFF2-40B4-BE49-F238E27FC236}">
                <a16:creationId xmlns:a16="http://schemas.microsoft.com/office/drawing/2014/main" id="{2F4E36F4-F794-18BB-BDF3-15B98866358D}"/>
              </a:ext>
            </a:extLst>
          </p:cNvPr>
          <p:cNvSpPr>
            <a:spLocks noGrp="1"/>
          </p:cNvSpPr>
          <p:nvPr>
            <p:ph idx="1"/>
          </p:nvPr>
        </p:nvSpPr>
        <p:spPr>
          <a:xfrm>
            <a:off x="5119151" y="2441542"/>
            <a:ext cx="5844619" cy="3422255"/>
          </a:xfrm>
        </p:spPr>
        <p:txBody>
          <a:bodyPr>
            <a:normAutofit fontScale="47500" lnSpcReduction="20000"/>
          </a:bodyPr>
          <a:lstStyle/>
          <a:p>
            <a:pPr marL="0" indent="0">
              <a:lnSpc>
                <a:spcPct val="95000"/>
              </a:lnSpc>
              <a:buNone/>
            </a:pPr>
            <a:r>
              <a:rPr lang="en-US" sz="3000" b="1" u="sng">
                <a:ea typeface="Open Sans" panose="020B0606030504020204" pitchFamily="34" charset="0"/>
                <a:cs typeface="Open Sans" panose="020B0606030504020204" pitchFamily="34" charset="0"/>
              </a:rPr>
              <a:t>T</a:t>
            </a:r>
            <a:r>
              <a:rPr lang="el-GR" sz="3000" b="1" u="sng">
                <a:ea typeface="Open Sans" panose="020B0606030504020204" pitchFamily="34" charset="0"/>
                <a:cs typeface="Open Sans" panose="020B0606030504020204" pitchFamily="34" charset="0"/>
              </a:rPr>
              <a:t>ΙΤΛΟΣ</a:t>
            </a:r>
          </a:p>
          <a:p>
            <a:pPr marL="0" indent="0">
              <a:lnSpc>
                <a:spcPct val="95000"/>
              </a:lnSpc>
              <a:buNone/>
            </a:pPr>
            <a:r>
              <a:rPr lang="el-GR" sz="3000">
                <a:ea typeface="Open Sans" panose="020B0606030504020204" pitchFamily="34" charset="0"/>
                <a:cs typeface="Open Sans" panose="020B0606030504020204" pitchFamily="34" charset="0"/>
              </a:rPr>
              <a:t>‘’ΑΝΑΚΑΛΥΠΤΟΥΜΕ ΠΡΟΣΩΠΑ, ΕΙΚΟΝΕΣ ΚΑΙ ΙΣΤΟΡΙΕΣ’’</a:t>
            </a:r>
          </a:p>
          <a:p>
            <a:pPr marL="0" indent="0">
              <a:lnSpc>
                <a:spcPct val="95000"/>
              </a:lnSpc>
              <a:buNone/>
            </a:pPr>
            <a:r>
              <a:rPr lang="el-GR" sz="3000">
                <a:ea typeface="Open Sans" panose="020B0606030504020204" pitchFamily="34" charset="0"/>
                <a:cs typeface="Open Sans" panose="020B0606030504020204" pitchFamily="34" charset="0"/>
              </a:rPr>
              <a:t>Ανακάλυψη: Προσκαλεί τους μαθητές να ερευνήσουν και να γνωρίσουν τη θρησκευτική παράδοση.</a:t>
            </a:r>
          </a:p>
          <a:p>
            <a:pPr marL="0" indent="0">
              <a:lnSpc>
                <a:spcPct val="95000"/>
              </a:lnSpc>
              <a:buNone/>
            </a:pPr>
            <a:r>
              <a:rPr lang="el-GR" sz="3000">
                <a:ea typeface="Open Sans" panose="020B0606030504020204" pitchFamily="34" charset="0"/>
                <a:cs typeface="Open Sans" panose="020B0606030504020204" pitchFamily="34" charset="0"/>
              </a:rPr>
              <a:t>Εικόνες, πρόσωπα, ιστορίες: Αναφορά σε κεντρικά θέματα της Ορθόδοξης Χριστιανικής πίστης, όπως οι εικόνες, τα πρόσωπα (Χριστός, Άγιοι) και οι βιβλικές αφηγήσεις.</a:t>
            </a:r>
          </a:p>
          <a:p>
            <a:pPr marL="0" indent="0">
              <a:lnSpc>
                <a:spcPct val="95000"/>
              </a:lnSpc>
              <a:buNone/>
            </a:pPr>
            <a:r>
              <a:rPr lang="el-GR" sz="3000" b="1" u="sng">
                <a:ea typeface="Open Sans" panose="020B0606030504020204" pitchFamily="34" charset="0"/>
                <a:cs typeface="Open Sans" panose="020B0606030504020204" pitchFamily="34" charset="0"/>
              </a:rPr>
              <a:t>ΕΞΩΦΥΛΛΟ</a:t>
            </a:r>
          </a:p>
          <a:p>
            <a:pPr>
              <a:lnSpc>
                <a:spcPct val="95000"/>
              </a:lnSpc>
              <a:buClr>
                <a:srgbClr val="69A8D6"/>
              </a:buClr>
              <a:buFont typeface="Arial" panose="020B0604020202020204" pitchFamily="34" charset="0"/>
              <a:buChar char="•"/>
              <a:defRPr/>
            </a:pPr>
            <a:r>
              <a:rPr kumimoji="0" lang="el-GR" sz="3000" b="0" i="0" u="none" strike="noStrike" kern="1200" cap="none" spc="0" normalizeH="0" baseline="0" noProof="0">
                <a:ln>
                  <a:noFill/>
                </a:ln>
                <a:effectLst/>
                <a:uLnTx/>
                <a:uFillTx/>
                <a:ea typeface="+mn-ea"/>
                <a:cs typeface="Arial" panose="020B0604020202020204" pitchFamily="34" charset="0"/>
              </a:rPr>
              <a:t>ΕΠΙΜΕΛΕΙΑ</a:t>
            </a:r>
            <a:r>
              <a:rPr kumimoji="0" lang="en-US" sz="3000" b="0" i="0" u="none" strike="noStrike" kern="1200" cap="none" spc="0" normalizeH="0" baseline="0" noProof="0">
                <a:ln>
                  <a:noFill/>
                </a:ln>
                <a:effectLst/>
                <a:uLnTx/>
                <a:uFillTx/>
                <a:ea typeface="+mn-ea"/>
                <a:cs typeface="Arial" panose="020B0604020202020204" pitchFamily="34" charset="0"/>
              </a:rPr>
              <a:t>:</a:t>
            </a:r>
            <a:r>
              <a:rPr kumimoji="0" lang="el-GR" sz="3000" b="0" i="0" u="none" strike="noStrike" kern="1200" cap="none" spc="0" normalizeH="0" baseline="0" noProof="0">
                <a:ln>
                  <a:noFill/>
                </a:ln>
                <a:effectLst/>
                <a:uLnTx/>
                <a:uFillTx/>
                <a:ea typeface="+mn-ea"/>
                <a:cs typeface="Arial" panose="020B0604020202020204" pitchFamily="34" charset="0"/>
              </a:rPr>
              <a:t>ΧΑΡΑΛΑΜΠΟΣ ΚΑΠΤΖΗΣ </a:t>
            </a:r>
          </a:p>
          <a:p>
            <a:pPr>
              <a:lnSpc>
                <a:spcPct val="95000"/>
              </a:lnSpc>
              <a:buClr>
                <a:srgbClr val="69A8D6"/>
              </a:buClr>
              <a:buFont typeface="Arial" panose="020B0604020202020204" pitchFamily="34" charset="0"/>
              <a:buChar char="•"/>
              <a:defRPr/>
            </a:pPr>
            <a:r>
              <a:rPr kumimoji="0" lang="el-GR" sz="3000" b="0" i="0" u="none" strike="noStrike" kern="1200" cap="none" spc="0" normalizeH="0" baseline="0" noProof="0">
                <a:ln>
                  <a:noFill/>
                </a:ln>
                <a:effectLst/>
                <a:uLnTx/>
                <a:uFillTx/>
                <a:ea typeface="+mn-ea"/>
                <a:cs typeface="Arial" panose="020B0604020202020204" pitchFamily="34" charset="0"/>
              </a:rPr>
              <a:t>ΑΠΕΙΚΟΝΙΣΗ ΘΡΗΣΚΕΥΤΙΚΩΝ ΣΤΟΙΧΕΙΩΝ ΟΡΘΟΔΟΞΗΣ ΠΑΡΑΔΟΣΗΣ</a:t>
            </a:r>
          </a:p>
          <a:p>
            <a:pPr marR="0" lvl="0" defTabSz="914400" rtl="0" eaLnBrk="1" fontAlgn="auto" latinLnBrk="0" hangingPunct="1">
              <a:lnSpc>
                <a:spcPct val="95000"/>
              </a:lnSpc>
              <a:spcBef>
                <a:spcPts val="900"/>
              </a:spcBef>
              <a:spcAft>
                <a:spcPts val="0"/>
              </a:spcAft>
              <a:buClr>
                <a:srgbClr val="69A8D6"/>
              </a:buClr>
              <a:buSzTx/>
              <a:buFont typeface="Arial" panose="020B0604020202020204" pitchFamily="34" charset="0"/>
              <a:buChar char="•"/>
              <a:tabLst/>
              <a:defRPr/>
            </a:pPr>
            <a:r>
              <a:rPr kumimoji="0" lang="el-GR" sz="3000" b="0" i="0" u="none" strike="noStrike" kern="1200" cap="none" spc="0" normalizeH="0" baseline="0" noProof="0">
                <a:ln>
                  <a:noFill/>
                </a:ln>
                <a:effectLst/>
                <a:uLnTx/>
                <a:uFillTx/>
                <a:ea typeface="+mn-ea"/>
                <a:cs typeface="Arial" panose="020B0604020202020204" pitchFamily="34" charset="0"/>
              </a:rPr>
              <a:t>ΚΑΛΑΙΣΘΗΤΟ ΚΑΙ ΓΗΙΝΟ ΧΡΩΜΑ</a:t>
            </a:r>
          </a:p>
          <a:p>
            <a:pPr marR="0" lvl="0" defTabSz="914400" rtl="0" eaLnBrk="1" fontAlgn="auto" latinLnBrk="0" hangingPunct="1">
              <a:lnSpc>
                <a:spcPct val="95000"/>
              </a:lnSpc>
              <a:spcBef>
                <a:spcPts val="900"/>
              </a:spcBef>
              <a:spcAft>
                <a:spcPts val="0"/>
              </a:spcAft>
              <a:buClr>
                <a:srgbClr val="69A8D6"/>
              </a:buClr>
              <a:buSzTx/>
              <a:buFont typeface="Arial" panose="020B0604020202020204" pitchFamily="34" charset="0"/>
              <a:buChar char="•"/>
              <a:tabLst/>
              <a:defRPr/>
            </a:pPr>
            <a:r>
              <a:rPr kumimoji="0" lang="el-GR" sz="3000" b="0" i="0" u="none" strike="noStrike" kern="1200" cap="none" spc="0" normalizeH="0" baseline="0" noProof="0">
                <a:ln>
                  <a:noFill/>
                </a:ln>
                <a:effectLst/>
                <a:uLnTx/>
                <a:uFillTx/>
                <a:ea typeface="+mn-ea"/>
                <a:cs typeface="Arial" panose="020B0604020202020204" pitchFamily="34" charset="0"/>
              </a:rPr>
              <a:t>ΧΡΙΣΤΙΑΝΙΚΗ ΣΥΜΒΟΛΙΚΗ ΣΚΗΝΗ ΑΠΟ ΠΑΛΑΙΑ ΕΠΟΧΗ</a:t>
            </a:r>
          </a:p>
          <a:p>
            <a:pPr marL="0" indent="0">
              <a:lnSpc>
                <a:spcPct val="95000"/>
              </a:lnSpc>
              <a:buNone/>
            </a:pPr>
            <a:endParaRPr lang="el-GR" sz="2800">
              <a:latin typeface="Open Sans" panose="020B0606030504020204" pitchFamily="34" charset="0"/>
              <a:ea typeface="Open Sans" panose="020B0606030504020204" pitchFamily="34" charset="0"/>
              <a:cs typeface="Open Sans" panose="020B0606030504020204" pitchFamily="34" charset="0"/>
            </a:endParaRPr>
          </a:p>
          <a:p>
            <a:endParaRPr lang="en-US"/>
          </a:p>
        </p:txBody>
      </p:sp>
    </p:spTree>
    <p:extLst>
      <p:ext uri="{BB962C8B-B14F-4D97-AF65-F5344CB8AC3E}">
        <p14:creationId xmlns:p14="http://schemas.microsoft.com/office/powerpoint/2010/main" val="3673851983"/>
      </p:ext>
    </p:extLst>
  </p:cSld>
  <p:clrMapOvr>
    <a:masterClrMapping/>
  </p:clrMapOvr>
</p:sld>
</file>

<file path=ppt/theme/theme1.xml><?xml version="1.0" encoding="utf-8"?>
<a:theme xmlns:a="http://schemas.openxmlformats.org/drawingml/2006/main" name="PrismaticVTI">
  <a:themeElements>
    <a:clrScheme name="AnalogousFromLightSeed_2SEEDS">
      <a:dk1>
        <a:srgbClr val="000000"/>
      </a:dk1>
      <a:lt1>
        <a:srgbClr val="FFFFFF"/>
      </a:lt1>
      <a:dk2>
        <a:srgbClr val="413024"/>
      </a:dk2>
      <a:lt2>
        <a:srgbClr val="E2E6E8"/>
      </a:lt2>
      <a:accent1>
        <a:srgbClr val="D59164"/>
      </a:accent1>
      <a:accent2>
        <a:srgbClr val="DC8081"/>
      </a:accent2>
      <a:accent3>
        <a:srgbClr val="AFA266"/>
      </a:accent3>
      <a:accent4>
        <a:srgbClr val="52AFAF"/>
      </a:accent4>
      <a:accent5>
        <a:srgbClr val="69A8D6"/>
      </a:accent5>
      <a:accent6>
        <a:srgbClr val="6476D5"/>
      </a:accent6>
      <a:hlink>
        <a:srgbClr val="5986A5"/>
      </a:hlink>
      <a:folHlink>
        <a:srgbClr val="7F7F7F"/>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2032</Words>
  <Application>Microsoft Macintosh PowerPoint</Application>
  <PresentationFormat>Ευρεία οθόνη</PresentationFormat>
  <Paragraphs>177</Paragraphs>
  <Slides>29</Slides>
  <Notes>1</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29</vt:i4>
      </vt:variant>
    </vt:vector>
  </HeadingPairs>
  <TitlesOfParts>
    <vt:vector size="36" baseType="lpstr">
      <vt:lpstr>Aharoni</vt:lpstr>
      <vt:lpstr>Arial</vt:lpstr>
      <vt:lpstr>Avenir Next LT Pro</vt:lpstr>
      <vt:lpstr>Calibri</vt:lpstr>
      <vt:lpstr>Open Sans</vt:lpstr>
      <vt:lpstr>Wingdings</vt:lpstr>
      <vt:lpstr>PrismaticVTI</vt:lpstr>
      <vt:lpstr>Ζητήματα Εκπαιδευτικής Πολιτικής - Μεθοδολογία Ανάλυσης των Εκπαιδευτικών Θεσμών </vt:lpstr>
      <vt:lpstr>Πρόγραμμα Σπουδών του μαθήματος των Θρησκευτικών στο Δημοτικό και στο Γυμνάσιο (2020)</vt:lpstr>
      <vt:lpstr>Πρόγραμμα Σπουδών του μαθήματος των Θρησκευτικών στο Δημοτικό και στο Γυμνάσιο (2020)</vt:lpstr>
      <vt:lpstr>Πρόγραμμα Σπουδών του μαθήματος των Θρησκευτικών στο Δημοτικό και στο Γυμνάσιο (2020)</vt:lpstr>
      <vt:lpstr>Πρόγραμμα Σπουδών του μαθήματος των Θρησκευτικών στο Δημοτικό και στο Γυμνάσιο (2020)</vt:lpstr>
      <vt:lpstr>Πρόγραμμα Σπουδών του μαθήματος των Θρησκευτικών Γενικού και Επαγγελματικού Λυκείου (2020)</vt:lpstr>
      <vt:lpstr>Πρόγραμμα Σπουδών του μαθήματος των Θρησκευτικών Γενικού και Επαγγελματικού Λυκείου (2020) </vt:lpstr>
      <vt:lpstr>Πρόγραμμα Σπουδών του μαθήματος των Θρησκευτικών Γενικού και Επαγγελματικού Λυκείου (2020)</vt:lpstr>
      <vt:lpstr>Βιβλίο Θρησκευτικών Δ' Δημοτικού 2020-21</vt:lpstr>
      <vt:lpstr>ΕΙΣΑΓΩΓΗ</vt:lpstr>
      <vt:lpstr>ΠΕΡΙΕΧΟΜΕΝΑ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ΑΝΑΛΥΣΗ</vt:lpstr>
      <vt:lpstr>ΣΤΟΧΟΙ</vt:lpstr>
      <vt:lpstr>Βιβλίο Θρησκευτικών Β' Λυκείου 2020-21</vt:lpstr>
      <vt:lpstr>Δομή και Ενότητες του Βιβλίου:</vt:lpstr>
      <vt:lpstr>Παρουσίαση του PowerPoint</vt:lpstr>
      <vt:lpstr>Παρουσίαση του PowerPoint</vt:lpstr>
      <vt:lpstr>Έμφαση στον Χριστιανισμό</vt:lpstr>
      <vt:lpstr>Παρουσίαση Άλλων Θρησκειών </vt:lpstr>
      <vt:lpstr>Ανοιχτότητα και Πολυπολιτισμικότητα</vt:lpstr>
      <vt:lpstr>Αισθητική και Εικαστική Προσέγγιση</vt:lpstr>
      <vt:lpstr>Στόχοι  </vt:lpstr>
      <vt:lpstr>ΣΥΜΠΕΡΑΣΜΑΤΑ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Ζήτήματα Εκπαιδευτικής Πολιτικής - Μεθοδολογία Ανάλυσης των Εκπαιδευτκών Θεσμών </dc:title>
  <dc:creator>Styliani Tsotra</dc:creator>
  <cp:lastModifiedBy>Evie Zambeta</cp:lastModifiedBy>
  <cp:revision>163</cp:revision>
  <dcterms:created xsi:type="dcterms:W3CDTF">2024-10-08T12:25:09Z</dcterms:created>
  <dcterms:modified xsi:type="dcterms:W3CDTF">2025-01-06T17:00:59Z</dcterms:modified>
</cp:coreProperties>
</file>