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78" r:id="rId4"/>
    <p:sldId id="280" r:id="rId5"/>
    <p:sldId id="279" r:id="rId6"/>
    <p:sldId id="281" r:id="rId7"/>
    <p:sldId id="303" r:id="rId8"/>
    <p:sldId id="282" r:id="rId9"/>
    <p:sldId id="283" r:id="rId10"/>
    <p:sldId id="284" r:id="rId11"/>
    <p:sldId id="285" r:id="rId12"/>
    <p:sldId id="302" r:id="rId13"/>
    <p:sldId id="287" r:id="rId14"/>
    <p:sldId id="288" r:id="rId15"/>
    <p:sldId id="289" r:id="rId16"/>
    <p:sldId id="290" r:id="rId17"/>
    <p:sldId id="291" r:id="rId18"/>
    <p:sldId id="292" r:id="rId19"/>
    <p:sldId id="293" r:id="rId20"/>
    <p:sldId id="264" r:id="rId21"/>
    <p:sldId id="265" r:id="rId22"/>
    <p:sldId id="266" r:id="rId23"/>
    <p:sldId id="267" r:id="rId24"/>
    <p:sldId id="268" r:id="rId25"/>
    <p:sldId id="294" r:id="rId26"/>
    <p:sldId id="286" r:id="rId27"/>
    <p:sldId id="296" r:id="rId28"/>
    <p:sldId id="297" r:id="rId29"/>
    <p:sldId id="269" r:id="rId30"/>
    <p:sldId id="271" r:id="rId31"/>
    <p:sldId id="272" r:id="rId32"/>
    <p:sldId id="273" r:id="rId33"/>
    <p:sldId id="298" r:id="rId34"/>
    <p:sldId id="275" r:id="rId35"/>
    <p:sldId id="257" r:id="rId36"/>
    <p:sldId id="258" r:id="rId37"/>
    <p:sldId id="259" r:id="rId38"/>
    <p:sldId id="261" r:id="rId39"/>
    <p:sldId id="262" r:id="rId40"/>
    <p:sldId id="263" r:id="rId41"/>
    <p:sldId id="299" r:id="rId42"/>
    <p:sldId id="300" r:id="rId43"/>
    <p:sldId id="276" r:id="rId44"/>
    <p:sldId id="301" r:id="rId4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13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8/12/2021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8/12/2021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8/12/2021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8/12/2021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8/12/2021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8/12/2021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F2853615-BFDE-46DE-814C-47EC6EF6D371}" type="datetimeFigureOut">
              <a:rPr lang="el-GR" smtClean="0"/>
              <a:t>8/12/2021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F2853615-BFDE-46DE-814C-47EC6EF6D371}" type="datetimeFigureOut">
              <a:rPr lang="el-GR" smtClean="0"/>
              <a:t>8/12/2021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t>8/12/2021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8/12/2021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8/12/2021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t>8/12/2021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package" Target="../embeddings/Microsoft_PowerPoint_Presentation1.pptx"/></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b="1" dirty="0" smtClean="0"/>
              <a:t>ΟΠΤΙΚΟΣ ΠΟΛΙΤΙΣΜΟΣ ΚΑΙ ΠΑΙΔΙΚΗ ΤΕΧΝΗ</a:t>
            </a:r>
            <a:endParaRPr lang="en-GB" b="1" dirty="0"/>
          </a:p>
        </p:txBody>
      </p:sp>
    </p:spTree>
    <p:extLst>
      <p:ext uri="{BB962C8B-B14F-4D97-AF65-F5344CB8AC3E}">
        <p14:creationId xmlns:p14="http://schemas.microsoft.com/office/powerpoint/2010/main" val="1494961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404664"/>
            <a:ext cx="4114800" cy="5721499"/>
          </a:xfrm>
        </p:spPr>
        <p:txBody>
          <a:bodyPr>
            <a:normAutofit/>
          </a:bodyPr>
          <a:lstStyle/>
          <a:p>
            <a:endParaRPr lang="el-GR" sz="1800" dirty="0" smtClean="0"/>
          </a:p>
          <a:p>
            <a:r>
              <a:rPr lang="el-GR" sz="1800" dirty="0" smtClean="0"/>
              <a:t>2. Τα σημερινά παιδιά αναπτύσσονται σχεδιαστικά με σαφώς διαφορετικούς τρόπους από τις δεκαετίες 30 και 40 όταν προτάθηκε η θεωρία των σταδίων εξέλιξης του παιδικού σχεδίου.</a:t>
            </a:r>
          </a:p>
          <a:p>
            <a:endParaRPr lang="el-GR" sz="1800" dirty="0" smtClean="0"/>
          </a:p>
          <a:p>
            <a:endParaRPr lang="el-GR" sz="1800" dirty="0"/>
          </a:p>
          <a:p>
            <a:r>
              <a:rPr lang="el-GR" sz="1800" dirty="0" smtClean="0"/>
              <a:t>Η θεωρία αυτή προτείνει την φυσική αυθόρμητη και ανεπηρέαστη από την κοινωνία εξέλιξη των παιδιών.</a:t>
            </a:r>
          </a:p>
          <a:p>
            <a:endParaRPr lang="el-GR" sz="1800" dirty="0" smtClean="0"/>
          </a:p>
          <a:p>
            <a:endParaRPr lang="el-GR" sz="1800" dirty="0"/>
          </a:p>
          <a:p>
            <a:r>
              <a:rPr lang="el-GR" sz="1800" dirty="0" smtClean="0"/>
              <a:t>Αδιαφορεί για την ύπαρξη των εικόνων που είτε είναι αποτέλεσμα δανεισμού, είτε επιρροής.</a:t>
            </a:r>
          </a:p>
          <a:p>
            <a:endParaRPr lang="el-GR" sz="1800" dirty="0"/>
          </a:p>
          <a:p>
            <a:endParaRPr lang="en-GB" sz="1800" dirty="0"/>
          </a:p>
        </p:txBody>
      </p:sp>
      <p:pic>
        <p:nvPicPr>
          <p:cNvPr id="18434" name="Picture 2" descr="C:\Users\Ourania\Ουρανία\Μαθήματα\Παιδικό Σχέδιο\Images-stock\Αφήγηση\Δημος 1.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567664"/>
            <a:ext cx="3827462" cy="52638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5019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457200" y="363984"/>
            <a:ext cx="3970784" cy="5762179"/>
          </a:xfrm>
        </p:spPr>
        <p:txBody>
          <a:bodyPr/>
          <a:lstStyle/>
          <a:p>
            <a:endParaRPr lang="el-GR" sz="1800" dirty="0" smtClean="0"/>
          </a:p>
          <a:p>
            <a:r>
              <a:rPr lang="el-GR" sz="1800" dirty="0" smtClean="0"/>
              <a:t>3. Η προσέγγιση της μη παρέμβασης είναι απατηλή.</a:t>
            </a:r>
          </a:p>
          <a:p>
            <a:endParaRPr lang="el-GR" sz="1800" dirty="0" smtClean="0"/>
          </a:p>
          <a:p>
            <a:r>
              <a:rPr lang="el-GR" sz="1800" dirty="0" smtClean="0"/>
              <a:t>Ο δάσκαλος εξασκεί έναν διακριτικό μεν, αλλά πολύ ισχυρό έλεγχο μέσα στην τάξη.</a:t>
            </a:r>
          </a:p>
          <a:p>
            <a:endParaRPr lang="el-GR" sz="1800" dirty="0"/>
          </a:p>
          <a:p>
            <a:r>
              <a:rPr lang="el-GR" sz="1800" dirty="0" smtClean="0"/>
              <a:t>Κινητοποιεί τα παιδιά να παράγουν αυτό που αυτός θεωρεί ότι η παιδική τέχνη πρέπει να μοιάζει.</a:t>
            </a:r>
          </a:p>
          <a:p>
            <a:endParaRPr lang="el-GR" sz="1800" dirty="0"/>
          </a:p>
          <a:p>
            <a:r>
              <a:rPr lang="el-GR" sz="1800" dirty="0" smtClean="0"/>
              <a:t>Ενθαρρύνει εκείνα τα στοιχεία που ταιριάζουν στην εικόνα </a:t>
            </a:r>
            <a:r>
              <a:rPr lang="el-GR" sz="1800" dirty="0" smtClean="0"/>
              <a:t>του μίας </a:t>
            </a:r>
            <a:r>
              <a:rPr lang="el-GR" sz="1800" dirty="0" smtClean="0"/>
              <a:t>«φυσικής», «δημιουργικής» και «αυθόρμητης» παιδικής τέχνης.</a:t>
            </a:r>
          </a:p>
          <a:p>
            <a:endParaRPr lang="el-GR" sz="1800" dirty="0"/>
          </a:p>
          <a:p>
            <a:r>
              <a:rPr lang="en-GB" dirty="0" smtClean="0"/>
              <a:t>              </a:t>
            </a:r>
            <a:r>
              <a:rPr lang="el-GR" dirty="0" smtClean="0"/>
              <a:t>Έργα μαθητών της τάξης του </a:t>
            </a:r>
            <a:r>
              <a:rPr lang="en-GB" dirty="0" err="1" smtClean="0"/>
              <a:t>Cizek</a:t>
            </a:r>
            <a:r>
              <a:rPr lang="en-GB" dirty="0" smtClean="0"/>
              <a:t>, 1935</a:t>
            </a:r>
            <a:endParaRPr lang="el-GR" dirty="0" smtClean="0"/>
          </a:p>
          <a:p>
            <a:endParaRPr lang="el-GR" sz="1800" dirty="0" smtClean="0"/>
          </a:p>
          <a:p>
            <a:endParaRPr lang="el-GR" dirty="0"/>
          </a:p>
          <a:p>
            <a:endParaRPr lang="en-GB" dirty="0"/>
          </a:p>
        </p:txBody>
      </p:sp>
      <p:pic>
        <p:nvPicPr>
          <p:cNvPr id="20482" name="Picture 2" descr="C:\Users\Ourania\Ουρανία\ΑΚΤΟ\MA Art and Education\Ουρανία\παιδικό σχέδιο\08 Οπτικός πολιτισμός\Cizek\155.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22017" y="404664"/>
            <a:ext cx="3744416" cy="28654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483" name="Picture 3" descr="C:\Users\Ourania\Ουρανία\ΑΚΤΟ\MA Art and Education\Ουρανία\παιδικό σχέδιο\08 Οπτικός πολιτισμός\Cizek\2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465" y="3501008"/>
            <a:ext cx="3749799" cy="28148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8018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858218"/>
          </a:xfrm>
        </p:spPr>
        <p:txBody>
          <a:bodyPr>
            <a:normAutofit/>
          </a:bodyPr>
          <a:lstStyle/>
          <a:p>
            <a:pPr algn="l"/>
            <a:r>
              <a:rPr lang="el-GR" sz="1800" dirty="0" smtClean="0"/>
              <a:t>Στην τάξη για παιδιά του </a:t>
            </a:r>
            <a:r>
              <a:rPr lang="en-GB" sz="1800" dirty="0" smtClean="0"/>
              <a:t>Cizek</a:t>
            </a:r>
            <a:r>
              <a:rPr lang="el-GR" sz="1800" dirty="0" smtClean="0"/>
              <a:t> παράγονταν ένα ιδιαίτερο ύφος παιδικής τέχνης διακοσμητικό και συναισθηματικό που αντανακλούσε τις </a:t>
            </a:r>
            <a:r>
              <a:rPr lang="en-GB" sz="1800" dirty="0" smtClean="0"/>
              <a:t>Jugenstil </a:t>
            </a:r>
            <a:r>
              <a:rPr lang="el-GR" sz="1800" dirty="0" smtClean="0"/>
              <a:t>αφίσες από τους δρόμους της Βιέννης ή εικονογραφήσεις παιδικών βιβλίων της εποχής</a:t>
            </a:r>
            <a:endParaRPr lang="en-GB" sz="1800" dirty="0"/>
          </a:p>
        </p:txBody>
      </p:sp>
      <p:pic>
        <p:nvPicPr>
          <p:cNvPr id="20483" name="Picture 3" descr="C:\Users\Ourania\Ουρανία\ΑΚΤΟ\Ουρανία\παιδικό σχέδιο\Παραδόσεις\07 Οπτικός πολιτισμός\12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2132856"/>
            <a:ext cx="6768752" cy="431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752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404664"/>
            <a:ext cx="3682752" cy="5721499"/>
          </a:xfrm>
        </p:spPr>
        <p:txBody>
          <a:bodyPr>
            <a:normAutofit/>
          </a:bodyPr>
          <a:lstStyle/>
          <a:p>
            <a:r>
              <a:rPr lang="el-GR" sz="1800" dirty="0" smtClean="0"/>
              <a:t>4. Τα μικρά παιδιά ηλικίας 2-8 χρόνων φαίνεται να είναι σε θέση να επινοούν δικές τους αυθόρμητες εικόνες.</a:t>
            </a:r>
          </a:p>
          <a:p>
            <a:endParaRPr lang="el-GR" sz="1800" dirty="0" smtClean="0"/>
          </a:p>
          <a:p>
            <a:endParaRPr lang="el-GR" sz="1800" dirty="0"/>
          </a:p>
          <a:p>
            <a:r>
              <a:rPr lang="el-GR" sz="1800" dirty="0" smtClean="0"/>
              <a:t>Όμως τα μεγαλύτερα παιδιά από 8 χρονών και πάνω παρουσιάζουν μία μείωση ενδιαφέροντος.</a:t>
            </a:r>
          </a:p>
          <a:p>
            <a:endParaRPr lang="el-GR" sz="1800" dirty="0" smtClean="0"/>
          </a:p>
          <a:p>
            <a:endParaRPr lang="el-GR" sz="1800" dirty="0"/>
          </a:p>
          <a:p>
            <a:r>
              <a:rPr lang="el-GR" sz="1800" dirty="0" smtClean="0"/>
              <a:t>Αυτό συμβαίνει διότι έχουν επίγνωση ότι η παραγωγή εικόνων είναι αποτέλεσμα συμβάσεων.</a:t>
            </a:r>
          </a:p>
          <a:p>
            <a:endParaRPr lang="el-GR" sz="1800" dirty="0" smtClean="0"/>
          </a:p>
          <a:p>
            <a:endParaRPr lang="el-GR" sz="1800" dirty="0"/>
          </a:p>
          <a:p>
            <a:r>
              <a:rPr lang="el-GR" sz="1800" dirty="0" smtClean="0"/>
              <a:t>Οι έφηβοι φαίνεται να επηρεάζονται περισσότερο από έργα ενηλίκων.</a:t>
            </a:r>
            <a:endParaRPr lang="en-GB" sz="1800" dirty="0"/>
          </a:p>
        </p:txBody>
      </p:sp>
      <p:pic>
        <p:nvPicPr>
          <p:cNvPr id="21506" name="Picture 2" descr="C:\Users\Ourania\Ουρανία\Μαθήματα\Παιδικό Σχέδιο\Images-stock\MME\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37889" y="273050"/>
            <a:ext cx="3983022" cy="58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2561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1800" b="1" dirty="0" smtClean="0"/>
              <a:t>Η νέα θεωρία διδασκαλίας τέχνης που λαμβάνει υπόψη την επιρροή του οπτικού πολιτισμού</a:t>
            </a:r>
            <a:br>
              <a:rPr lang="el-GR" sz="1800" b="1" dirty="0" smtClean="0"/>
            </a:br>
            <a:endParaRPr lang="en-GB" sz="1800" b="1" dirty="0"/>
          </a:p>
        </p:txBody>
      </p:sp>
      <p:sp>
        <p:nvSpPr>
          <p:cNvPr id="6" name="Content Placeholder 5"/>
          <p:cNvSpPr>
            <a:spLocks noGrp="1"/>
          </p:cNvSpPr>
          <p:nvPr>
            <p:ph idx="1"/>
          </p:nvPr>
        </p:nvSpPr>
        <p:spPr>
          <a:xfrm>
            <a:off x="457200" y="1322773"/>
            <a:ext cx="8229600" cy="4803391"/>
          </a:xfrm>
          <a:ln>
            <a:solidFill>
              <a:schemeClr val="tx1"/>
            </a:solidFill>
          </a:ln>
        </p:spPr>
        <p:txBody>
          <a:bodyPr>
            <a:normAutofit lnSpcReduction="10000"/>
          </a:bodyPr>
          <a:lstStyle/>
          <a:p>
            <a:pPr marL="0" indent="0">
              <a:buNone/>
            </a:pPr>
            <a:endParaRPr lang="el-GR" sz="1800" dirty="0" smtClean="0"/>
          </a:p>
          <a:p>
            <a:pPr marL="0" indent="0">
              <a:buNone/>
            </a:pPr>
            <a:r>
              <a:rPr lang="el-GR" sz="1800" dirty="0" smtClean="0"/>
              <a:t>Η γνώση, η αντίληψη και η γλώσσα δεν μπορούν να αναπτυχθούν ανεξάρτητα από την κοινωνική επιρροή.</a:t>
            </a:r>
          </a:p>
          <a:p>
            <a:pPr marL="0" indent="0">
              <a:buNone/>
            </a:pPr>
            <a:endParaRPr lang="el-GR" sz="1800" dirty="0"/>
          </a:p>
          <a:p>
            <a:pPr marL="0" indent="0">
              <a:buNone/>
            </a:pPr>
            <a:r>
              <a:rPr lang="el-GR" sz="1800" dirty="0" smtClean="0"/>
              <a:t>Παρόμοια και η ανάπτυξη των καλλιτεχνικών/σχεδιαστικών ικανοτήτων δεν είναι συνέπεια μόνο έμφυτων παραγόντων.</a:t>
            </a:r>
          </a:p>
          <a:p>
            <a:pPr marL="0" indent="0">
              <a:buNone/>
            </a:pPr>
            <a:endParaRPr lang="el-GR" sz="1800" dirty="0" smtClean="0"/>
          </a:p>
          <a:p>
            <a:pPr marL="0" indent="0" algn="ctr">
              <a:buNone/>
            </a:pPr>
            <a:r>
              <a:rPr lang="el-GR" sz="1800" dirty="0" smtClean="0"/>
              <a:t>Ανάπτυξη σχεδιαστικής ικανότητας</a:t>
            </a:r>
          </a:p>
          <a:p>
            <a:pPr marL="0" indent="0" algn="ctr">
              <a:buNone/>
            </a:pPr>
            <a:endParaRPr lang="el-GR" sz="1800" dirty="0"/>
          </a:p>
          <a:p>
            <a:pPr marL="0" indent="0" algn="ctr">
              <a:buNone/>
            </a:pPr>
            <a:r>
              <a:rPr lang="el-GR" sz="1800" dirty="0" smtClean="0"/>
              <a:t>Γενετικές δομικές ικανότητες               Προηγούμενες γνώσεις</a:t>
            </a:r>
          </a:p>
          <a:p>
            <a:pPr marL="0" indent="0" algn="ctr">
              <a:buNone/>
            </a:pPr>
            <a:endParaRPr lang="el-GR" sz="1800" dirty="0"/>
          </a:p>
          <a:p>
            <a:pPr marL="0" indent="0">
              <a:buNone/>
            </a:pPr>
            <a:r>
              <a:rPr lang="el-GR" sz="1800" dirty="0" smtClean="0"/>
              <a:t>Τα σχέδια των παιδιών δεν είναι όμοια σε όλο τον κόσμο, αλλά το προϊόν της αλληλεπίδρασης φυσικών και κοινωνικών συνθηκών.</a:t>
            </a:r>
          </a:p>
          <a:p>
            <a:pPr marL="0" indent="0">
              <a:buNone/>
            </a:pPr>
            <a:endParaRPr lang="el-GR" sz="1800" dirty="0"/>
          </a:p>
          <a:p>
            <a:pPr marL="0" indent="0" algn="ctr">
              <a:buNone/>
            </a:pPr>
            <a:r>
              <a:rPr lang="en-GB" sz="1800" dirty="0" smtClean="0"/>
              <a:t>Nature </a:t>
            </a:r>
            <a:r>
              <a:rPr lang="el-GR" sz="1800" dirty="0" smtClean="0"/>
              <a:t>και </a:t>
            </a:r>
            <a:r>
              <a:rPr lang="en-GB" sz="1800" dirty="0" smtClean="0"/>
              <a:t>nurture</a:t>
            </a:r>
            <a:endParaRPr lang="el-GR" sz="1800" dirty="0" smtClean="0"/>
          </a:p>
          <a:p>
            <a:pPr marL="0" indent="0">
              <a:buNone/>
            </a:pPr>
            <a:endParaRPr lang="en-GB" sz="1800" dirty="0"/>
          </a:p>
        </p:txBody>
      </p:sp>
      <p:cxnSp>
        <p:nvCxnSpPr>
          <p:cNvPr id="24" name="Straight Arrow Connector 23"/>
          <p:cNvCxnSpPr/>
          <p:nvPr/>
        </p:nvCxnSpPr>
        <p:spPr>
          <a:xfrm>
            <a:off x="4643021" y="3622089"/>
            <a:ext cx="1260629" cy="31071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707904" y="3630967"/>
            <a:ext cx="952873" cy="30184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067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5422"/>
            <a:ext cx="4330824" cy="5140742"/>
          </a:xfrm>
        </p:spPr>
        <p:txBody>
          <a:bodyPr>
            <a:normAutofit/>
          </a:bodyPr>
          <a:lstStyle/>
          <a:p>
            <a:r>
              <a:rPr lang="el-GR" sz="1800" dirty="0" smtClean="0"/>
              <a:t>Μάθηση στον χώρο της τέχνης είναι σταδιακή απομάκρυνση από την νεαρή αθωότητα, μέσω της γνώσης του κόσμου.</a:t>
            </a:r>
          </a:p>
          <a:p>
            <a:endParaRPr lang="el-GR" sz="1800" dirty="0"/>
          </a:p>
          <a:p>
            <a:r>
              <a:rPr lang="el-GR" sz="1800" dirty="0" smtClean="0"/>
              <a:t>Αυτή η διαδικασία απομάκρυνσης από την αθωότητα στο χώρο της τέχνης είναι η απόκτηση καλλιτεχνικών συμβάσεων.</a:t>
            </a:r>
          </a:p>
          <a:p>
            <a:endParaRPr lang="el-GR" sz="1800" dirty="0"/>
          </a:p>
          <a:p>
            <a:r>
              <a:rPr lang="el-GR" sz="1800" dirty="0" smtClean="0"/>
              <a:t>Αυτή είναι μία διαδικασία μίμησης που έχει μείνει στην αφάνεια πάρα πολύ καιρό.</a:t>
            </a:r>
          </a:p>
          <a:p>
            <a:endParaRPr lang="el-GR" sz="1800" dirty="0"/>
          </a:p>
          <a:p>
            <a:r>
              <a:rPr lang="el-GR" sz="1800" dirty="0" smtClean="0"/>
              <a:t>Από 8-9 χρόνων και πάνω ξεκινάει η διαδικασία απόκτησης συμβάσεων.</a:t>
            </a:r>
          </a:p>
          <a:p>
            <a:endParaRPr lang="el-GR" sz="1800" dirty="0"/>
          </a:p>
          <a:p>
            <a:pPr marL="0" indent="0">
              <a:buNone/>
            </a:pPr>
            <a:endParaRPr lang="el-GR" sz="1800" dirty="0"/>
          </a:p>
          <a:p>
            <a:pPr marL="0" indent="0">
              <a:buNone/>
            </a:pPr>
            <a:endParaRPr lang="en-GB" sz="1800" dirty="0"/>
          </a:p>
        </p:txBody>
      </p:sp>
      <p:pic>
        <p:nvPicPr>
          <p:cNvPr id="23554" name="Picture 2" descr="C:\Users\Ourania\Ουρανία\Μαθήματα\Παιδικό Σχέδιο\Images-stock\Αφήγηση\0427.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548680"/>
            <a:ext cx="3806058" cy="56144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8249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611560" y="451291"/>
            <a:ext cx="4160441" cy="5721500"/>
          </a:xfrm>
        </p:spPr>
        <p:txBody>
          <a:bodyPr>
            <a:normAutofit/>
          </a:bodyPr>
          <a:lstStyle/>
          <a:p>
            <a:r>
              <a:rPr lang="el-GR" sz="1800" dirty="0" smtClean="0"/>
              <a:t>Τα μεγαλύτερα παιδιά σχεδιάζουν σε μεγάλο βαθμό από εικόνες που προέρχονται από τα ΜΜΕ.</a:t>
            </a:r>
          </a:p>
          <a:p>
            <a:endParaRPr lang="el-GR" sz="1800" dirty="0"/>
          </a:p>
          <a:p>
            <a:r>
              <a:rPr lang="el-GR" sz="1800" dirty="0" smtClean="0"/>
              <a:t>Δανείζονται και επεξεργάζονται ήδη υπάρχουσες εικόνες.</a:t>
            </a:r>
          </a:p>
          <a:p>
            <a:endParaRPr lang="el-GR" sz="1800" dirty="0"/>
          </a:p>
          <a:p>
            <a:r>
              <a:rPr lang="el-GR" sz="1800" dirty="0" smtClean="0"/>
              <a:t>Με αυτόν τον τρόπο καλλιεργούν την ικανότητά τους να παράγουν οπτικές αλλοιώσεις, προοπτική χώρου και δράση στα σχέδιά τους.</a:t>
            </a:r>
          </a:p>
          <a:p>
            <a:endParaRPr lang="el-GR" sz="1800" dirty="0"/>
          </a:p>
          <a:p>
            <a:r>
              <a:rPr lang="el-GR" sz="1800" dirty="0" smtClean="0"/>
              <a:t>Η σχεδιαστική ανάπτυξη βασίζεται λοιπόν στην απόκτηση παρόμοιων συμβάσεων.</a:t>
            </a:r>
          </a:p>
          <a:p>
            <a:endParaRPr lang="el-GR" sz="1800" dirty="0"/>
          </a:p>
          <a:p>
            <a:r>
              <a:rPr lang="el-GR" sz="1800" dirty="0" smtClean="0"/>
              <a:t>Αλλιώς οι νέοι θα παρέμεναν  σε μία διαρκή κατάσταση παιδικότητας.</a:t>
            </a:r>
            <a:endParaRPr lang="en-GB" sz="1800" dirty="0"/>
          </a:p>
        </p:txBody>
      </p:sp>
      <p:pic>
        <p:nvPicPr>
          <p:cNvPr id="22532" name="Picture 4" descr="C:\Users\Ourania\Ουρανία\ΑΚΤΟ\MA Art and Education\Ουρανία\παιδικό σχέδιο\08 Οπτικός πολιτισμός\W8.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321" y="260648"/>
            <a:ext cx="2306640" cy="2906837"/>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descr="C:\Users\Ourania\Ουρανία\ΑΚΤΟ\MA Art and Education\Ουρανία\παιδικό σχέδιο\08 Οπτικός πολιτισμός\W9.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321" y="3356992"/>
            <a:ext cx="2254928" cy="2815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1109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467544" y="476671"/>
            <a:ext cx="3672408" cy="5737697"/>
          </a:xfrm>
        </p:spPr>
        <p:txBody>
          <a:bodyPr>
            <a:normAutofit/>
          </a:bodyPr>
          <a:lstStyle/>
          <a:p>
            <a:endParaRPr lang="el-GR" sz="1800" dirty="0" smtClean="0"/>
          </a:p>
          <a:p>
            <a:r>
              <a:rPr lang="el-GR" sz="1800" dirty="0" smtClean="0"/>
              <a:t>Η ανάπτυξη των σχεδιαστικών ικανοτήτων είναι αποτέλεσμα της σταδιακής συσσώρευσης ενός ρεπερτορίου οπτικών συμβάσεων και συμβόλων που αποκτούνται μέσω της μίμησης.</a:t>
            </a:r>
          </a:p>
          <a:p>
            <a:endParaRPr lang="el-GR" sz="1800" dirty="0"/>
          </a:p>
          <a:p>
            <a:r>
              <a:rPr lang="el-GR" sz="1800" dirty="0" smtClean="0"/>
              <a:t>Τα παιδιά και οι νέοι συνήθως επιλέγουν από τον χώρο των ΜΜΕ την καταστροφή, το ρομάντζο και το αίμα.</a:t>
            </a:r>
          </a:p>
          <a:p>
            <a:endParaRPr lang="el-GR" sz="1800" dirty="0"/>
          </a:p>
          <a:p>
            <a:r>
              <a:rPr lang="el-GR" sz="1800" dirty="0" smtClean="0"/>
              <a:t>Δημιουργούν την υποκουλτούρα της παιδικής ηλικίας και την εφηβείας.</a:t>
            </a:r>
          </a:p>
          <a:p>
            <a:endParaRPr lang="el-GR" sz="1800" dirty="0"/>
          </a:p>
          <a:p>
            <a:endParaRPr lang="en-GB" sz="1800" dirty="0"/>
          </a:p>
        </p:txBody>
      </p:sp>
      <p:pic>
        <p:nvPicPr>
          <p:cNvPr id="24578" name="Picture 2" descr="C:\Users\Ourania\Ουρανία\Μαθήματα\Παιδικό Σχέδιο\Images-stock\Αφήγηση\8 χρονών.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60648"/>
            <a:ext cx="4071049" cy="58531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4188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613129"/>
          </a:xfrm>
        </p:spPr>
        <p:txBody>
          <a:bodyPr>
            <a:normAutofit/>
          </a:bodyPr>
          <a:lstStyle/>
          <a:p>
            <a:r>
              <a:rPr lang="el-GR" sz="1800" b="1" dirty="0" smtClean="0"/>
              <a:t>Τι κάνουν πραγματικά τα παιδιά όταν σχεδιάζουν;</a:t>
            </a:r>
            <a:endParaRPr lang="en-GB" sz="1800" b="1" dirty="0"/>
          </a:p>
        </p:txBody>
      </p:sp>
      <p:sp>
        <p:nvSpPr>
          <p:cNvPr id="6" name="Content Placeholder 5"/>
          <p:cNvSpPr>
            <a:spLocks noGrp="1"/>
          </p:cNvSpPr>
          <p:nvPr>
            <p:ph idx="1"/>
          </p:nvPr>
        </p:nvSpPr>
        <p:spPr>
          <a:xfrm>
            <a:off x="457200" y="994300"/>
            <a:ext cx="8229600" cy="5131864"/>
          </a:xfrm>
        </p:spPr>
        <p:txBody>
          <a:bodyPr>
            <a:normAutofit/>
          </a:bodyPr>
          <a:lstStyle/>
          <a:p>
            <a:endParaRPr lang="el-GR" sz="1800" b="1" dirty="0" smtClean="0"/>
          </a:p>
          <a:p>
            <a:r>
              <a:rPr lang="en-GB" sz="1800" b="1" dirty="0" smtClean="0"/>
              <a:t>Harris</a:t>
            </a:r>
            <a:r>
              <a:rPr lang="en-GB" sz="1800" dirty="0" smtClean="0"/>
              <a:t> 1974 </a:t>
            </a:r>
            <a:r>
              <a:rPr lang="el-GR" sz="1800" dirty="0"/>
              <a:t>Τ</a:t>
            </a:r>
            <a:r>
              <a:rPr lang="el-GR" sz="1800" dirty="0" smtClean="0"/>
              <a:t>ο σχέδιο είναι αναπαράσταση της πραγματικότητας.</a:t>
            </a:r>
          </a:p>
          <a:p>
            <a:endParaRPr lang="el-GR" sz="1800" dirty="0" smtClean="0"/>
          </a:p>
          <a:p>
            <a:r>
              <a:rPr lang="el-GR" sz="1800" dirty="0" smtClean="0"/>
              <a:t>Η μάθηση είναι μία σταδιακά αυξανόμενη αντιστοιχία ανάμεσα στα αντικείμενα στο πραγματικό κόσμο και τις αναπαραστάσεις αυτών των αντικειμένων.</a:t>
            </a:r>
          </a:p>
          <a:p>
            <a:endParaRPr lang="el-GR" sz="1800" dirty="0" smtClean="0"/>
          </a:p>
          <a:p>
            <a:r>
              <a:rPr lang="el-GR" sz="1800" dirty="0" smtClean="0"/>
              <a:t>Συνεπώς, τα σχέδια των παιδιών θεωρούνται ως ανεπαρκή αντίγραφα του κόσμου.</a:t>
            </a:r>
          </a:p>
          <a:p>
            <a:endParaRPr lang="el-GR" sz="1800" dirty="0" smtClean="0"/>
          </a:p>
          <a:p>
            <a:r>
              <a:rPr lang="en-GB" sz="1800" b="1" dirty="0" err="1" smtClean="0"/>
              <a:t>Arnheim</a:t>
            </a:r>
            <a:r>
              <a:rPr lang="en-GB" sz="1800" dirty="0" smtClean="0"/>
              <a:t> 1963 </a:t>
            </a:r>
            <a:r>
              <a:rPr lang="el-GR" sz="1800" dirty="0" smtClean="0"/>
              <a:t>Τα παιδιά επινοούν νοητά ισοδύναμα αυτών των αντικειμένων και αναπαράγουν αυτά τα ισοδύναμα ως γραφιστικές συνθέσεις.</a:t>
            </a:r>
          </a:p>
          <a:p>
            <a:endParaRPr lang="el-GR" sz="1800" dirty="0" smtClean="0"/>
          </a:p>
          <a:p>
            <a:r>
              <a:rPr lang="en-GB" sz="1800" b="1" dirty="0" smtClean="0"/>
              <a:t>Wilson</a:t>
            </a:r>
            <a:r>
              <a:rPr lang="en-GB" sz="1800" dirty="0" smtClean="0"/>
              <a:t> 1982 </a:t>
            </a:r>
            <a:r>
              <a:rPr lang="el-GR" sz="1800" dirty="0" smtClean="0"/>
              <a:t>Τα σχέδια των παιδιών δεν είναι αναπαραστάσεις των πραγματικών αντικειμένων, είναι σύμβολα.</a:t>
            </a:r>
          </a:p>
          <a:p>
            <a:endParaRPr lang="el-GR" sz="1800" dirty="0"/>
          </a:p>
          <a:p>
            <a:endParaRPr lang="el-GR" sz="1800" dirty="0" smtClean="0"/>
          </a:p>
          <a:p>
            <a:endParaRPr lang="el-GR" sz="1800" dirty="0" smtClean="0"/>
          </a:p>
          <a:p>
            <a:endParaRPr lang="el-GR" sz="1800" dirty="0" smtClean="0"/>
          </a:p>
          <a:p>
            <a:endParaRPr lang="en-GB" sz="1800" dirty="0"/>
          </a:p>
        </p:txBody>
      </p:sp>
    </p:spTree>
    <p:extLst>
      <p:ext uri="{BB962C8B-B14F-4D97-AF65-F5344CB8AC3E}">
        <p14:creationId xmlns:p14="http://schemas.microsoft.com/office/powerpoint/2010/main" val="15022133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9496"/>
            <a:ext cx="8229600" cy="5726668"/>
          </a:xfrm>
        </p:spPr>
        <p:txBody>
          <a:bodyPr>
            <a:normAutofit/>
          </a:bodyPr>
          <a:lstStyle/>
          <a:p>
            <a:endParaRPr lang="el-GR" sz="1800" dirty="0" smtClean="0"/>
          </a:p>
          <a:p>
            <a:pPr marL="0" indent="0">
              <a:buNone/>
            </a:pPr>
            <a:r>
              <a:rPr lang="el-GR" sz="1800" dirty="0" smtClean="0"/>
              <a:t>Όλοι μαθαίνουμε να χρησιμοποιούμε διάφορα σύμβολα όπως λέξεις και αριθμούς  μιμούμενοι τους ήχους που ακούμε.</a:t>
            </a:r>
          </a:p>
          <a:p>
            <a:endParaRPr lang="el-GR" sz="1800" dirty="0"/>
          </a:p>
          <a:p>
            <a:r>
              <a:rPr lang="el-GR" sz="1800" dirty="0" smtClean="0"/>
              <a:t>Μαθαίνουμε να σχεδιάζουμε οπτικά σύμβολα παρατηρώντας τα σχέδια που κάνουν οι άλλοι γύρω μας, γονείς, μεγάλα αδέλφια, φίλοι και συμμαθητές.</a:t>
            </a:r>
          </a:p>
          <a:p>
            <a:endParaRPr lang="el-GR" sz="1800" dirty="0"/>
          </a:p>
          <a:p>
            <a:r>
              <a:rPr lang="el-GR" sz="1800" dirty="0" smtClean="0"/>
              <a:t>Μαθαίνουμε να χρησιμοποιούμε τα γλωσσικά και τα οπτικά σύμβολα όχι κοιτώντας τα πραγματικά αντικείμενα, αλλά παρατηρώντας τι κάνουν οι άλλοι γύρω μας.</a:t>
            </a:r>
          </a:p>
          <a:p>
            <a:endParaRPr lang="el-GR" sz="1800" dirty="0"/>
          </a:p>
          <a:p>
            <a:r>
              <a:rPr lang="el-GR" sz="1800" dirty="0" smtClean="0"/>
              <a:t>Τα παιδιά μαθαίνουν να σχεδιάζουν παρατηρώντας </a:t>
            </a:r>
          </a:p>
          <a:p>
            <a:pPr marL="0" indent="0">
              <a:buNone/>
            </a:pPr>
            <a:r>
              <a:rPr lang="el-GR" sz="1800" dirty="0" smtClean="0"/>
              <a:t>      1. την συμπεριφορά των άλλων ενώ σχεδιάζουν</a:t>
            </a:r>
          </a:p>
          <a:p>
            <a:pPr marL="0" indent="0">
              <a:buNone/>
            </a:pPr>
            <a:r>
              <a:rPr lang="el-GR" sz="1800" dirty="0" smtClean="0"/>
              <a:t>      2.  το λόγο που οι άλλοι σχεδιάζουν</a:t>
            </a:r>
          </a:p>
          <a:p>
            <a:pPr marL="0" indent="0">
              <a:buNone/>
            </a:pPr>
            <a:r>
              <a:rPr lang="el-GR" sz="1800" dirty="0"/>
              <a:t> </a:t>
            </a:r>
            <a:r>
              <a:rPr lang="el-GR" sz="1800" dirty="0" smtClean="0"/>
              <a:t>     3. τις συνθήκες κάτω από τις οποίες δημιουργούνται τα σχέδια.</a:t>
            </a:r>
          </a:p>
          <a:p>
            <a:pPr marL="0" indent="0">
              <a:buNone/>
            </a:pPr>
            <a:endParaRPr lang="el-GR" sz="1800" dirty="0"/>
          </a:p>
          <a:p>
            <a:pPr marL="0" indent="0">
              <a:buNone/>
            </a:pPr>
            <a:r>
              <a:rPr lang="el-GR" sz="1800" dirty="0" smtClean="0"/>
              <a:t>Εάν δεν υπήρχαν μοντέλα προς μίμηση, θα υπήρχε λίγη ή καθόλου παραγωγή οπτικών συμβόλων από τα παιδιά.</a:t>
            </a:r>
          </a:p>
          <a:p>
            <a:pPr marL="0" indent="0">
              <a:buNone/>
            </a:pPr>
            <a:endParaRPr lang="el-GR" sz="1800" dirty="0"/>
          </a:p>
        </p:txBody>
      </p:sp>
    </p:spTree>
    <p:extLst>
      <p:ext uri="{BB962C8B-B14F-4D97-AF65-F5344CB8AC3E}">
        <p14:creationId xmlns:p14="http://schemas.microsoft.com/office/powerpoint/2010/main" val="1024452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4114800" cy="995710"/>
          </a:xfrm>
        </p:spPr>
        <p:txBody>
          <a:bodyPr/>
          <a:lstStyle/>
          <a:p>
            <a:r>
              <a:rPr lang="el-GR" dirty="0" smtClean="0"/>
              <a:t>Καθεστηκυία άποψη για την παιδική τέχνη </a:t>
            </a:r>
            <a:endParaRPr lang="en-GB" dirty="0"/>
          </a:p>
        </p:txBody>
      </p:sp>
      <p:sp>
        <p:nvSpPr>
          <p:cNvPr id="3" name="Content Placeholder 2"/>
          <p:cNvSpPr>
            <a:spLocks noGrp="1"/>
          </p:cNvSpPr>
          <p:nvPr>
            <p:ph idx="1"/>
          </p:nvPr>
        </p:nvSpPr>
        <p:spPr>
          <a:xfrm>
            <a:off x="5292080" y="764705"/>
            <a:ext cx="3394720" cy="4824536"/>
          </a:xfrm>
        </p:spPr>
        <p:txBody>
          <a:bodyPr/>
          <a:lstStyle/>
          <a:p>
            <a:endParaRPr lang="en-GB" dirty="0"/>
          </a:p>
        </p:txBody>
      </p:sp>
      <p:sp>
        <p:nvSpPr>
          <p:cNvPr id="4" name="Text Placeholder 3"/>
          <p:cNvSpPr>
            <a:spLocks noGrp="1"/>
          </p:cNvSpPr>
          <p:nvPr>
            <p:ph type="body" sz="half" idx="2"/>
          </p:nvPr>
        </p:nvSpPr>
        <p:spPr>
          <a:xfrm>
            <a:off x="457200" y="1340768"/>
            <a:ext cx="4330824" cy="4785395"/>
          </a:xfrm>
        </p:spPr>
        <p:txBody>
          <a:bodyPr>
            <a:normAutofit/>
          </a:bodyPr>
          <a:lstStyle/>
          <a:p>
            <a:endParaRPr lang="el-GR" sz="1800" dirty="0" smtClean="0"/>
          </a:p>
          <a:p>
            <a:r>
              <a:rPr lang="el-GR" sz="1800" dirty="0" smtClean="0"/>
              <a:t>Δόγμα της μη παρέμβασης </a:t>
            </a:r>
          </a:p>
          <a:p>
            <a:endParaRPr lang="el-GR" sz="1800" dirty="0" smtClean="0"/>
          </a:p>
          <a:p>
            <a:r>
              <a:rPr lang="el-GR" sz="1800" dirty="0" smtClean="0"/>
              <a:t>Μην αφήνετε το παιδί να αντιγράφει</a:t>
            </a:r>
            <a:r>
              <a:rPr lang="en-GB" sz="1800" dirty="0" smtClean="0"/>
              <a:t>.</a:t>
            </a:r>
          </a:p>
          <a:p>
            <a:endParaRPr lang="el-GR" sz="1800" dirty="0" smtClean="0"/>
          </a:p>
          <a:p>
            <a:r>
              <a:rPr lang="el-GR" sz="1800" dirty="0" smtClean="0"/>
              <a:t>Καλλιεργείτε τις φυσικές δημιουργικές παρορμήσεις του.</a:t>
            </a:r>
          </a:p>
          <a:p>
            <a:endParaRPr lang="el-GR" sz="1800" dirty="0"/>
          </a:p>
          <a:p>
            <a:r>
              <a:rPr lang="el-GR" sz="1800" dirty="0" smtClean="0"/>
              <a:t>Κύριοι εκπρόσωποι </a:t>
            </a:r>
            <a:r>
              <a:rPr lang="en-GB" sz="1800" dirty="0" err="1" smtClean="0"/>
              <a:t>Cizek</a:t>
            </a:r>
            <a:r>
              <a:rPr lang="en-GB" sz="1800" dirty="0" smtClean="0"/>
              <a:t> </a:t>
            </a:r>
            <a:r>
              <a:rPr lang="el-GR" sz="1800" dirty="0" smtClean="0"/>
              <a:t>και </a:t>
            </a:r>
            <a:r>
              <a:rPr lang="en-GB" sz="1800" dirty="0" err="1" smtClean="0"/>
              <a:t>Lowenfeld</a:t>
            </a:r>
            <a:r>
              <a:rPr lang="el-GR" sz="1800" dirty="0"/>
              <a:t>:</a:t>
            </a:r>
            <a:endParaRPr lang="el-GR" sz="1800" dirty="0" smtClean="0"/>
          </a:p>
          <a:p>
            <a:r>
              <a:rPr lang="el-GR" sz="1800" dirty="0" smtClean="0"/>
              <a:t>«Αντίθετα από όλες τις άλλες περιοχές της ανθρώπινης ανάπτυξης, η μάθηση στην τέχνη είναι απόλυτα έμφυτη». </a:t>
            </a:r>
            <a:endParaRPr lang="en-GB" sz="1800" dirty="0" smtClean="0"/>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620688"/>
            <a:ext cx="3833410" cy="511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486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urania\Ουρανία\ΑΚΤΟ\MA Art and Education\Ουρανία\παιδικό σχέδιο\08 Οπτικός πολιτισμός\W10.bmp"/>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355976" y="404664"/>
            <a:ext cx="4089215" cy="591806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half" idx="2"/>
          </p:nvPr>
        </p:nvSpPr>
        <p:spPr>
          <a:xfrm>
            <a:off x="457200" y="332656"/>
            <a:ext cx="3422342" cy="6048672"/>
          </a:xfrm>
        </p:spPr>
        <p:txBody>
          <a:bodyPr>
            <a:normAutofit/>
          </a:bodyPr>
          <a:lstStyle/>
          <a:p>
            <a:endParaRPr lang="el-GR" sz="1800" dirty="0" smtClean="0"/>
          </a:p>
          <a:p>
            <a:r>
              <a:rPr lang="el-GR" sz="1800" b="1" dirty="0" smtClean="0"/>
              <a:t>Περίπτωση των ηλικιωμένων Εβραίων προσφύγων</a:t>
            </a:r>
            <a:r>
              <a:rPr lang="el-GR" sz="1800" dirty="0" smtClean="0"/>
              <a:t>.</a:t>
            </a:r>
          </a:p>
          <a:p>
            <a:endParaRPr lang="el-GR" sz="1800" dirty="0" smtClean="0"/>
          </a:p>
          <a:p>
            <a:r>
              <a:rPr lang="el-GR" sz="1800" dirty="0" smtClean="0"/>
              <a:t>Πρωτόλεια σχέδια προ-συμβατικής κατάστασης.</a:t>
            </a:r>
          </a:p>
          <a:p>
            <a:endParaRPr lang="el-GR" sz="1800" dirty="0" smtClean="0"/>
          </a:p>
          <a:p>
            <a:r>
              <a:rPr lang="el-GR" sz="1800" dirty="0" smtClean="0"/>
              <a:t>Ζούσαν σε μία κοινωνία που δεν έδινε έμφαση στην διαδικασία δημιουργίας οπτικών συμβόλων.</a:t>
            </a:r>
          </a:p>
          <a:p>
            <a:endParaRPr lang="el-GR" sz="1800" dirty="0"/>
          </a:p>
          <a:p>
            <a:r>
              <a:rPr lang="el-GR" sz="1800" dirty="0" smtClean="0"/>
              <a:t>Δεν υπήρχε μοντέλο προς μίμηση και έτσι παρέμειναν στα πρώιμα στάδια σχεδιαστικής ανάπτυξης. </a:t>
            </a:r>
            <a:endParaRPr lang="el-GR" sz="1800" dirty="0"/>
          </a:p>
          <a:p>
            <a:endParaRPr lang="el-GR" sz="1800" dirty="0" smtClean="0"/>
          </a:p>
          <a:p>
            <a:r>
              <a:rPr lang="el-GR" sz="1800" dirty="0"/>
              <a:t>Χ</a:t>
            </a:r>
            <a:r>
              <a:rPr lang="el-GR" sz="1800" dirty="0" smtClean="0"/>
              <a:t>ρησιμοποίησαν </a:t>
            </a:r>
            <a:r>
              <a:rPr lang="el-GR" sz="1800" dirty="0"/>
              <a:t>λαϊκά μοτίβα από την γενέτειρα Ουγγαρία.</a:t>
            </a:r>
            <a:r>
              <a:rPr lang="en-GB" sz="1800" dirty="0"/>
              <a:t/>
            </a:r>
            <a:br>
              <a:rPr lang="en-GB" sz="1800" dirty="0"/>
            </a:br>
            <a:endParaRPr lang="en-GB" sz="1800" dirty="0"/>
          </a:p>
        </p:txBody>
      </p:sp>
    </p:spTree>
    <p:extLst>
      <p:ext uri="{BB962C8B-B14F-4D97-AF65-F5344CB8AC3E}">
        <p14:creationId xmlns:p14="http://schemas.microsoft.com/office/powerpoint/2010/main" val="9690068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6179" y="337351"/>
            <a:ext cx="8229600" cy="1062531"/>
          </a:xfrm>
        </p:spPr>
        <p:txBody>
          <a:bodyPr>
            <a:noAutofit/>
          </a:bodyPr>
          <a:lstStyle/>
          <a:p>
            <a:r>
              <a:rPr lang="el-GR" sz="1800" dirty="0"/>
              <a:t>Η καθημερινή οπτική επαφή τους με ανθρώπους δεν τους βοήθησε </a:t>
            </a:r>
            <a:r>
              <a:rPr lang="el-GR" sz="1800" dirty="0" smtClean="0"/>
              <a:t>να εξελίξουν το </a:t>
            </a:r>
            <a:r>
              <a:rPr lang="el-GR" sz="1800" dirty="0"/>
              <a:t>σχέδιό </a:t>
            </a:r>
            <a:r>
              <a:rPr lang="el-GR" sz="1800" dirty="0" smtClean="0"/>
              <a:t>τους.</a:t>
            </a:r>
            <a:br>
              <a:rPr lang="el-GR" sz="1800" dirty="0" smtClean="0"/>
            </a:br>
            <a:r>
              <a:rPr lang="el-GR" sz="1800" dirty="0" smtClean="0"/>
              <a:t/>
            </a:r>
            <a:br>
              <a:rPr lang="el-GR" sz="1800" dirty="0" smtClean="0"/>
            </a:br>
            <a:r>
              <a:rPr lang="el-GR" sz="1800" dirty="0" smtClean="0"/>
              <a:t>Αντίθετα χρησιμοποίησαν </a:t>
            </a:r>
            <a:r>
              <a:rPr lang="el-GR" sz="1800" dirty="0"/>
              <a:t>τις σχεδιαστικές γνώσεις που είχαν πριν από 60 χρόνια.</a:t>
            </a:r>
            <a:r>
              <a:rPr lang="en-GB" sz="1800" dirty="0"/>
              <a:t/>
            </a:r>
            <a:br>
              <a:rPr lang="en-GB" sz="1800" dirty="0"/>
            </a:br>
            <a:endParaRPr lang="en-GB" sz="1800" dirty="0"/>
          </a:p>
        </p:txBody>
      </p:sp>
      <p:pic>
        <p:nvPicPr>
          <p:cNvPr id="2050" name="Picture 2" descr="C:\Users\Ourania\Ουρανία\ΑΚΤΟ\MA Art and Education\Ουρανία\παιδικό σχέδιο\08 Οπτικός πολιτισμός\W11.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2060848"/>
            <a:ext cx="5251052" cy="405526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2219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57200" y="692696"/>
            <a:ext cx="3008313" cy="5433467"/>
          </a:xfrm>
        </p:spPr>
        <p:txBody>
          <a:bodyPr>
            <a:normAutofit/>
          </a:bodyPr>
          <a:lstStyle/>
          <a:p>
            <a:r>
              <a:rPr lang="el-GR" sz="1800" b="1" dirty="0" smtClean="0"/>
              <a:t>Έρευνα σχεδίων 147 νέων  </a:t>
            </a:r>
          </a:p>
          <a:p>
            <a:endParaRPr lang="el-GR" sz="1800" dirty="0"/>
          </a:p>
          <a:p>
            <a:endParaRPr lang="el-GR" sz="1800" dirty="0" smtClean="0"/>
          </a:p>
          <a:p>
            <a:r>
              <a:rPr lang="el-GR" sz="1800" dirty="0" smtClean="0"/>
              <a:t>Όλες </a:t>
            </a:r>
            <a:r>
              <a:rPr lang="el-GR" sz="1800" dirty="0"/>
              <a:t>οι εικόνες που παρήγαγαν μπορούσαν να αναζητηθούν σε ήδη υπάρχουσες πηγές: </a:t>
            </a:r>
            <a:endParaRPr lang="el-GR" sz="1800" dirty="0" smtClean="0"/>
          </a:p>
          <a:p>
            <a:r>
              <a:rPr lang="el-GR" sz="1800" dirty="0" smtClean="0"/>
              <a:t>γονείς</a:t>
            </a:r>
            <a:r>
              <a:rPr lang="el-GR" sz="1800" dirty="0"/>
              <a:t>, μεγαλύτερα αδέλφια, φίλους, ΜΜΕ, </a:t>
            </a:r>
            <a:r>
              <a:rPr lang="el-GR" sz="1800" dirty="0" err="1"/>
              <a:t>κόμιξ</a:t>
            </a:r>
            <a:r>
              <a:rPr lang="el-GR" sz="1800" dirty="0"/>
              <a:t>, τηλεόραση, εικονογραφήσεις και φωτογραφίες. </a:t>
            </a:r>
            <a:endParaRPr lang="en-GB" sz="1800" dirty="0"/>
          </a:p>
        </p:txBody>
      </p:sp>
      <p:pic>
        <p:nvPicPr>
          <p:cNvPr id="3074" name="Picture 2" descr="C:\Users\Ourania\Ουρανία\ΑΚΤΟ\MA Art and Education\Ουρανία\παιδικό σχέδιο\08 Οπτικός πολιτισμός\W12.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98294" y="548680"/>
            <a:ext cx="3774106" cy="5774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9496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764704"/>
            <a:ext cx="3008313" cy="5361459"/>
          </a:xfrm>
        </p:spPr>
        <p:txBody>
          <a:bodyPr/>
          <a:lstStyle/>
          <a:p>
            <a:endParaRPr lang="el-GR" sz="1800" dirty="0" smtClean="0"/>
          </a:p>
          <a:p>
            <a:r>
              <a:rPr lang="el-GR" sz="1800" dirty="0" smtClean="0"/>
              <a:t>Οι νέοι μάθαιναν </a:t>
            </a:r>
            <a:r>
              <a:rPr lang="el-GR" sz="1800" dirty="0"/>
              <a:t>ο ένας από τον άλλον (4-6 χρόνια διαφορά</a:t>
            </a:r>
            <a:r>
              <a:rPr lang="el-GR" sz="1800" dirty="0" smtClean="0"/>
              <a:t>).</a:t>
            </a:r>
          </a:p>
          <a:p>
            <a:endParaRPr lang="el-GR" sz="1800" dirty="0"/>
          </a:p>
          <a:p>
            <a:endParaRPr lang="el-GR" sz="1800" dirty="0"/>
          </a:p>
          <a:p>
            <a:r>
              <a:rPr lang="el-GR" sz="1800" dirty="0"/>
              <a:t>Μάθαιναν πώς να σχεδιάσουν </a:t>
            </a:r>
            <a:r>
              <a:rPr lang="el-GR" sz="1800" dirty="0" smtClean="0"/>
              <a:t>κάτι, αλλά και </a:t>
            </a:r>
            <a:r>
              <a:rPr lang="el-GR" sz="1800" dirty="0"/>
              <a:t>τι να σχεδιάσουν γενικότερα.</a:t>
            </a:r>
          </a:p>
          <a:p>
            <a:endParaRPr lang="en-GB" dirty="0"/>
          </a:p>
        </p:txBody>
      </p:sp>
      <p:pic>
        <p:nvPicPr>
          <p:cNvPr id="4098" name="Picture 2" descr="C:\Users\Ourania\Ουρανία\ΑΚΤΟ\MA Art and Education\Ουρανία\παιδικό σχέδιο\08 Οπτικός πολιτισμός\W14.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94448" y="668324"/>
            <a:ext cx="3777952" cy="550716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8680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r>
              <a:rPr lang="el-GR" sz="1800" dirty="0" smtClean="0"/>
              <a:t>Η περίπτωση του σχεδίου ενός κανίβαλου.</a:t>
            </a:r>
          </a:p>
          <a:p>
            <a:endParaRPr lang="el-GR" sz="1800" dirty="0"/>
          </a:p>
          <a:p>
            <a:r>
              <a:rPr lang="el-GR" sz="1800" dirty="0" smtClean="0"/>
              <a:t>Μερικές </a:t>
            </a:r>
            <a:r>
              <a:rPr lang="el-GR" sz="1800" dirty="0"/>
              <a:t>περιπτώσεις σχεδίων προέρχονταν από πηγές 3 ή 4 γενιές πίσω</a:t>
            </a:r>
            <a:r>
              <a:rPr lang="el-GR" dirty="0"/>
              <a:t>.</a:t>
            </a:r>
            <a:endParaRPr lang="en-GB" dirty="0"/>
          </a:p>
        </p:txBody>
      </p:sp>
      <p:pic>
        <p:nvPicPr>
          <p:cNvPr id="5122" name="Picture 2" descr="C:\Users\Ourania\Ουρανία\ΑΚΤΟ\MA Art and Education\Ουρανία\παιδικό σχέδιο\08 Οπτικός πολιτισμός\W13.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6016" y="404664"/>
            <a:ext cx="3464275" cy="5899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8374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78098"/>
          </a:xfrm>
        </p:spPr>
        <p:txBody>
          <a:bodyPr>
            <a:normAutofit/>
          </a:bodyPr>
          <a:lstStyle/>
          <a:p>
            <a:r>
              <a:rPr lang="el-GR" sz="1800" b="1" dirty="0" smtClean="0"/>
              <a:t>Γιατί τα παιδιά δανείζονται από εικόνες και δεν επινοούν δικές τους;</a:t>
            </a:r>
            <a:endParaRPr lang="en-GB" sz="1800" b="1" dirty="0"/>
          </a:p>
        </p:txBody>
      </p:sp>
      <p:sp>
        <p:nvSpPr>
          <p:cNvPr id="6" name="Content Placeholder 5"/>
          <p:cNvSpPr>
            <a:spLocks noGrp="1"/>
          </p:cNvSpPr>
          <p:nvPr>
            <p:ph idx="1"/>
          </p:nvPr>
        </p:nvSpPr>
        <p:spPr>
          <a:xfrm>
            <a:off x="457200" y="1052736"/>
            <a:ext cx="8229600" cy="5073427"/>
          </a:xfrm>
        </p:spPr>
        <p:txBody>
          <a:bodyPr>
            <a:normAutofit/>
          </a:bodyPr>
          <a:lstStyle/>
          <a:p>
            <a:r>
              <a:rPr lang="el-GR" sz="1800" dirty="0"/>
              <a:t>Διότι </a:t>
            </a:r>
            <a:r>
              <a:rPr lang="el-GR" sz="1800" dirty="0" smtClean="0"/>
              <a:t>δανείζονται </a:t>
            </a:r>
            <a:r>
              <a:rPr lang="el-GR" sz="1800" dirty="0"/>
              <a:t>από εικόνες που είναι ήδη μεταφρασμένες </a:t>
            </a:r>
            <a:r>
              <a:rPr lang="el-GR" sz="1800" dirty="0" smtClean="0"/>
              <a:t>στις </a:t>
            </a:r>
            <a:r>
              <a:rPr lang="el-GR" sz="1800" dirty="0"/>
              <a:t>δύο διαστάσεις.</a:t>
            </a:r>
          </a:p>
          <a:p>
            <a:endParaRPr lang="el-GR" sz="1800" dirty="0"/>
          </a:p>
          <a:p>
            <a:r>
              <a:rPr lang="el-GR" sz="1800" dirty="0"/>
              <a:t>Τα οπτικά σύμβολα </a:t>
            </a:r>
            <a:r>
              <a:rPr lang="el-GR" sz="1800" dirty="0" smtClean="0"/>
              <a:t>που προσφέρει μία εικόνα είναι πολύ </a:t>
            </a:r>
            <a:r>
              <a:rPr lang="el-GR" sz="1800" dirty="0"/>
              <a:t>πιο απλά και αφηρημένα από τα φαινομενικά αντικείμενα στα οποία αναφέρονται.</a:t>
            </a:r>
          </a:p>
          <a:p>
            <a:endParaRPr lang="el-GR" sz="1800" dirty="0"/>
          </a:p>
          <a:p>
            <a:r>
              <a:rPr lang="el-GR" sz="1800" dirty="0"/>
              <a:t>Είναι ακινητοποιημένα στον χρόνο και στον </a:t>
            </a:r>
            <a:r>
              <a:rPr lang="el-GR" sz="1800" dirty="0" smtClean="0"/>
              <a:t>χώρο, απαθανατισμένα </a:t>
            </a:r>
            <a:r>
              <a:rPr lang="el-GR" sz="1800" dirty="0"/>
              <a:t>από ένα σημείο θέασης και σε μία θέση.</a:t>
            </a:r>
          </a:p>
          <a:p>
            <a:endParaRPr lang="el-GR" sz="1800" dirty="0"/>
          </a:p>
          <a:p>
            <a:r>
              <a:rPr lang="el-GR" sz="1800" dirty="0"/>
              <a:t>Όταν </a:t>
            </a:r>
            <a:r>
              <a:rPr lang="el-GR" sz="1800" dirty="0" smtClean="0"/>
              <a:t>ήδη υπάρχοντα οπτικά σύμβολα χρησιμοποιούνται </a:t>
            </a:r>
            <a:r>
              <a:rPr lang="el-GR" sz="1800" dirty="0"/>
              <a:t>ως μοντέλα, απαιτούν λίγη περαιτέρω </a:t>
            </a:r>
            <a:r>
              <a:rPr lang="el-GR" sz="1800" dirty="0" smtClean="0"/>
              <a:t>διαμόρφωση και επεξεργασία.</a:t>
            </a:r>
            <a:endParaRPr lang="el-GR" sz="1800" dirty="0"/>
          </a:p>
          <a:p>
            <a:endParaRPr lang="en-GB" sz="1800"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4437112"/>
            <a:ext cx="2678975" cy="1847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437112"/>
            <a:ext cx="3176522" cy="18475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336489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1800" dirty="0" smtClean="0"/>
              <a:t>Στο σχέδιο παρατήρησης πάντα ξεκινάμε από αυτό που ήδη γνωρίζουμε ή έχουμε δει σε έργα άλλων (ή δικά μας).</a:t>
            </a:r>
            <a:br>
              <a:rPr lang="el-GR" sz="1800" dirty="0" smtClean="0"/>
            </a:br>
            <a:r>
              <a:rPr lang="el-GR" sz="1800" dirty="0" smtClean="0"/>
              <a:t>Μετά προχωράμε στην μετατροπή και διαμόρφωση για την συγκεκριμένη περίπτωση.</a:t>
            </a:r>
            <a:endParaRPr lang="en-GB" sz="1800" dirty="0"/>
          </a:p>
        </p:txBody>
      </p:sp>
      <p:sp>
        <p:nvSpPr>
          <p:cNvPr id="6" name="Content Placeholder 5"/>
          <p:cNvSpPr>
            <a:spLocks noGrp="1"/>
          </p:cNvSpPr>
          <p:nvPr>
            <p:ph idx="1"/>
          </p:nvPr>
        </p:nvSpPr>
        <p:spPr>
          <a:xfrm>
            <a:off x="1979712" y="2564904"/>
            <a:ext cx="6707088" cy="3561259"/>
          </a:xfrm>
        </p:spPr>
        <p:txBody>
          <a:bodyPr/>
          <a:lstStyle/>
          <a:p>
            <a:endParaRPr lang="en-GB" dirty="0"/>
          </a:p>
        </p:txBody>
      </p:sp>
      <p:graphicFrame>
        <p:nvGraphicFramePr>
          <p:cNvPr id="7" name="Object 6"/>
          <p:cNvGraphicFramePr>
            <a:graphicFrameLocks noChangeAspect="1"/>
          </p:cNvGraphicFramePr>
          <p:nvPr>
            <p:extLst>
              <p:ext uri="{D42A27DB-BD31-4B8C-83A1-F6EECF244321}">
                <p14:modId xmlns:p14="http://schemas.microsoft.com/office/powerpoint/2010/main" val="3370157342"/>
              </p:ext>
            </p:extLst>
          </p:nvPr>
        </p:nvGraphicFramePr>
        <p:xfrm>
          <a:off x="827584" y="1700807"/>
          <a:ext cx="7922015" cy="4455231"/>
        </p:xfrm>
        <a:graphic>
          <a:graphicData uri="http://schemas.openxmlformats.org/presentationml/2006/ole">
            <mc:AlternateContent xmlns:mc="http://schemas.openxmlformats.org/markup-compatibility/2006">
              <mc:Choice xmlns:v="urn:schemas-microsoft-com:vml" Requires="v">
                <p:oleObj spid="_x0000_s19485" name="Presentation" r:id="rId4" imgW="6094373" imgH="3427599" progId="PowerPoint.Show.12">
                  <p:embed/>
                </p:oleObj>
              </mc:Choice>
              <mc:Fallback>
                <p:oleObj name="Presentation" r:id="rId4" imgW="6094373" imgH="3427599" progId="PowerPoint.Show.12">
                  <p:embed/>
                  <p:pic>
                    <p:nvPicPr>
                      <p:cNvPr id="0" name=""/>
                      <p:cNvPicPr/>
                      <p:nvPr/>
                    </p:nvPicPr>
                    <p:blipFill>
                      <a:blip r:embed="rId5"/>
                      <a:stretch>
                        <a:fillRect/>
                      </a:stretch>
                    </p:blipFill>
                    <p:spPr>
                      <a:xfrm>
                        <a:off x="827584" y="1700807"/>
                        <a:ext cx="7922015" cy="4455231"/>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7488092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1800" b="1" dirty="0" smtClean="0"/>
              <a:t>Χρησιμοποιούμε διαφορετικό σχεδιαστικό πρόγραμμα για κάθε αντικείμενο.</a:t>
            </a:r>
            <a:endParaRPr lang="en-GB" sz="1800" b="1" dirty="0"/>
          </a:p>
        </p:txBody>
      </p:sp>
      <p:sp>
        <p:nvSpPr>
          <p:cNvPr id="3" name="Content Placeholder 2"/>
          <p:cNvSpPr>
            <a:spLocks noGrp="1"/>
          </p:cNvSpPr>
          <p:nvPr>
            <p:ph idx="1"/>
          </p:nvPr>
        </p:nvSpPr>
        <p:spPr>
          <a:xfrm>
            <a:off x="457200" y="1412776"/>
            <a:ext cx="8229600" cy="4713387"/>
          </a:xfrm>
        </p:spPr>
        <p:txBody>
          <a:bodyPr>
            <a:normAutofit/>
          </a:bodyPr>
          <a:lstStyle/>
          <a:p>
            <a:endParaRPr lang="el-GR" sz="1800" dirty="0" smtClean="0"/>
          </a:p>
          <a:p>
            <a:r>
              <a:rPr lang="el-GR" sz="1800" dirty="0" smtClean="0"/>
              <a:t>Σχεδιαστικό πρόγραμμα θεωρείται η διαδικασία της σχεδίασης ενός οπτικού συμβόλου, π.χ. του σκύλου, του ανθρώπου.</a:t>
            </a:r>
          </a:p>
          <a:p>
            <a:endParaRPr lang="el-GR" sz="1800" dirty="0" smtClean="0"/>
          </a:p>
          <a:p>
            <a:r>
              <a:rPr lang="el-GR" sz="1800" dirty="0" smtClean="0"/>
              <a:t>Παρατηρούμε περιπτώσεις νέων ανθρώπων που σχεδιάζουν ένα ή δύο πράγματα καλά, ενώ στα υπόλοιπα είναι μέτριοι.</a:t>
            </a:r>
          </a:p>
          <a:p>
            <a:endParaRPr lang="el-GR" sz="1800" dirty="0"/>
          </a:p>
          <a:p>
            <a:r>
              <a:rPr lang="el-GR" sz="1800" dirty="0" smtClean="0"/>
              <a:t>Στα αντικείμενα που σχεδιάζονται συχνά ο δημιουργός: </a:t>
            </a:r>
          </a:p>
          <a:p>
            <a:endParaRPr lang="el-GR" sz="600" dirty="0" smtClean="0"/>
          </a:p>
          <a:p>
            <a:pPr marL="0" indent="0">
              <a:buNone/>
            </a:pPr>
            <a:r>
              <a:rPr lang="el-GR" sz="1800" dirty="0" smtClean="0"/>
              <a:t>                                                            ανακαλεί το μοντέλο από την μνήμη πιο εύκολα</a:t>
            </a:r>
          </a:p>
          <a:p>
            <a:pPr marL="0" indent="0">
              <a:buNone/>
            </a:pPr>
            <a:endParaRPr lang="el-GR" sz="1800" dirty="0" smtClean="0"/>
          </a:p>
          <a:p>
            <a:pPr marL="0" indent="0">
              <a:buNone/>
            </a:pPr>
            <a:r>
              <a:rPr lang="el-GR" sz="1800" dirty="0"/>
              <a:t> </a:t>
            </a:r>
            <a:r>
              <a:rPr lang="el-GR" sz="1800" dirty="0" smtClean="0"/>
              <a:t>                                                           περνά από το ένα βήμα στο άλλο χωρίς δισταγμό</a:t>
            </a:r>
          </a:p>
          <a:p>
            <a:pPr marL="0" indent="0">
              <a:buNone/>
            </a:pPr>
            <a:endParaRPr lang="el-GR" sz="1800" dirty="0" smtClean="0"/>
          </a:p>
          <a:p>
            <a:pPr marL="0" indent="0">
              <a:buNone/>
            </a:pPr>
            <a:r>
              <a:rPr lang="el-GR" sz="1800" dirty="0"/>
              <a:t>	</a:t>
            </a:r>
            <a:r>
              <a:rPr lang="el-GR" sz="1800" dirty="0" smtClean="0"/>
              <a:t>		        κάνει λιγότερες διορθώσεις</a:t>
            </a:r>
          </a:p>
          <a:p>
            <a:pPr marL="0" indent="0">
              <a:buNone/>
            </a:pPr>
            <a:endParaRPr lang="el-GR" sz="1800" dirty="0" smtClean="0"/>
          </a:p>
          <a:p>
            <a:endParaRPr lang="el-GR" sz="1800" dirty="0" smtClean="0"/>
          </a:p>
          <a:p>
            <a:endParaRPr lang="el-GR" sz="1800" dirty="0"/>
          </a:p>
          <a:p>
            <a:endParaRPr lang="en-GB" sz="1800" dirty="0"/>
          </a:p>
        </p:txBody>
      </p:sp>
    </p:spTree>
    <p:extLst>
      <p:ext uri="{BB962C8B-B14F-4D97-AF65-F5344CB8AC3E}">
        <p14:creationId xmlns:p14="http://schemas.microsoft.com/office/powerpoint/2010/main" val="9192135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57200" y="476672"/>
            <a:ext cx="3008313" cy="5649491"/>
          </a:xfrm>
        </p:spPr>
        <p:txBody>
          <a:bodyPr/>
          <a:lstStyle/>
          <a:p>
            <a:endParaRPr lang="el-GR" sz="1800" dirty="0" smtClean="0"/>
          </a:p>
          <a:p>
            <a:endParaRPr lang="el-GR" sz="1800" dirty="0"/>
          </a:p>
          <a:p>
            <a:endParaRPr lang="el-GR" sz="1800" dirty="0" smtClean="0"/>
          </a:p>
          <a:p>
            <a:endParaRPr lang="el-GR" sz="1800" dirty="0"/>
          </a:p>
          <a:p>
            <a:r>
              <a:rPr lang="el-GR" sz="1800" dirty="0" smtClean="0"/>
              <a:t>Αυτή </a:t>
            </a:r>
            <a:r>
              <a:rPr lang="el-GR" sz="1800" dirty="0"/>
              <a:t>η άποψη είναι ενάντια στην πεποίθηση ότι υπάρχει μία μοναδική ικανότητα να αναπαριστάς </a:t>
            </a:r>
            <a:r>
              <a:rPr lang="el-GR" sz="1800" dirty="0" smtClean="0"/>
              <a:t>αντικείμενα.</a:t>
            </a:r>
          </a:p>
          <a:p>
            <a:endParaRPr lang="el-GR" sz="1800" dirty="0"/>
          </a:p>
          <a:p>
            <a:r>
              <a:rPr lang="el-GR" sz="1800" dirty="0" smtClean="0"/>
              <a:t>Εξαιρετικά ανεπτυγμένη αναπαράσταση του αλόγου και πρωτόλεια του αναβάτη.</a:t>
            </a:r>
            <a:endParaRPr lang="el-GR" sz="1800" dirty="0"/>
          </a:p>
          <a:p>
            <a:endParaRPr lang="en-GB" dirty="0"/>
          </a:p>
        </p:txBody>
      </p:sp>
      <p:pic>
        <p:nvPicPr>
          <p:cNvPr id="26627" name="Picture 3" descr="C:\Users\Ourania\Ουρανία\Μαθήματα\Παιδικό Σχέδιο\Images-stock\Chapman &amp; others\Chapman\002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75050" y="375522"/>
            <a:ext cx="5111750" cy="5648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5972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sz="2000" dirty="0" smtClean="0"/>
              <a:t/>
            </a:r>
            <a:br>
              <a:rPr lang="el-GR" sz="2000" dirty="0" smtClean="0"/>
            </a:br>
            <a:r>
              <a:rPr lang="el-GR" sz="2000" dirty="0" smtClean="0"/>
              <a:t>Μπορεί </a:t>
            </a:r>
            <a:r>
              <a:rPr lang="el-GR" sz="2000" dirty="0"/>
              <a:t>να μεταφερθεί πολύ λίγη γνώση από τον σχεδιασμό ενός αντικειμένου σε ένα άλλο. π.χ. από </a:t>
            </a:r>
            <a:r>
              <a:rPr lang="el-GR" sz="2000" dirty="0" smtClean="0"/>
              <a:t>γυμνή, </a:t>
            </a:r>
            <a:r>
              <a:rPr lang="el-GR" sz="2000" dirty="0"/>
              <a:t>σε ντυμένη ανθρώπινη </a:t>
            </a:r>
            <a:r>
              <a:rPr lang="el-GR" sz="2000" dirty="0" smtClean="0"/>
              <a:t>φιγούρα σχεδιασμένες και οι δύο από έναν μαθητή λυκείου.</a:t>
            </a:r>
            <a:br>
              <a:rPr lang="el-GR" sz="2000" dirty="0" smtClean="0"/>
            </a:br>
            <a:r>
              <a:rPr lang="en-GB" sz="2000" dirty="0" smtClean="0"/>
              <a:t/>
            </a:r>
            <a:br>
              <a:rPr lang="en-GB" sz="2000" dirty="0" smtClean="0"/>
            </a:br>
            <a:endParaRPr lang="en-GB" sz="2000" dirty="0"/>
          </a:p>
        </p:txBody>
      </p:sp>
      <p:pic>
        <p:nvPicPr>
          <p:cNvPr id="6146" name="Picture 2" descr="C:\Users\Ourania\Ουρανία\ΑΚΤΟ\MA Art and Education\Ουρανία\παιδικό σχέδιο\08 Οπτικός πολιτισμός\W16.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720" y="1916832"/>
            <a:ext cx="4968551" cy="445201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079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4042792" cy="635670"/>
          </a:xfrm>
        </p:spPr>
        <p:txBody>
          <a:bodyPr>
            <a:normAutofit fontScale="90000"/>
          </a:bodyPr>
          <a:lstStyle/>
          <a:p>
            <a:r>
              <a:rPr lang="el-GR" dirty="0" smtClean="0"/>
              <a:t>Εσφαλμένες αντιλήψεις αυτής της άποψης </a:t>
            </a:r>
            <a:endParaRPr lang="en-GB" dirty="0"/>
          </a:p>
        </p:txBody>
      </p:sp>
      <p:sp>
        <p:nvSpPr>
          <p:cNvPr id="4" name="Text Placeholder 3"/>
          <p:cNvSpPr>
            <a:spLocks noGrp="1"/>
          </p:cNvSpPr>
          <p:nvPr>
            <p:ph type="body" sz="half" idx="2"/>
          </p:nvPr>
        </p:nvSpPr>
        <p:spPr>
          <a:xfrm>
            <a:off x="457200" y="1260630"/>
            <a:ext cx="4186808" cy="5122416"/>
          </a:xfrm>
        </p:spPr>
        <p:txBody>
          <a:bodyPr>
            <a:normAutofit/>
          </a:bodyPr>
          <a:lstStyle/>
          <a:p>
            <a:r>
              <a:rPr lang="el-GR" sz="1800" dirty="0" smtClean="0"/>
              <a:t>1. Μπερδεύουμε την έννοια της παιδικής τέχνης με την έννοια της διδακτικής της τέχνης.</a:t>
            </a:r>
          </a:p>
          <a:p>
            <a:endParaRPr lang="el-GR" sz="1800" dirty="0"/>
          </a:p>
          <a:p>
            <a:r>
              <a:rPr lang="el-GR" sz="1800" b="1" dirty="0" smtClean="0"/>
              <a:t>Παιδική τέχνη </a:t>
            </a:r>
            <a:r>
              <a:rPr lang="el-GR" sz="1800" dirty="0" smtClean="0"/>
              <a:t>θεωρείται η τέχνη που δημιουργούν τα παιδιά υπό την επίβλεψη των ενηλίκων.</a:t>
            </a:r>
          </a:p>
          <a:p>
            <a:endParaRPr lang="el-GR" sz="1800" dirty="0"/>
          </a:p>
          <a:p>
            <a:endParaRPr lang="el-GR" sz="1800" dirty="0" smtClean="0"/>
          </a:p>
          <a:p>
            <a:endParaRPr lang="el-GR" sz="1800" dirty="0"/>
          </a:p>
          <a:p>
            <a:endParaRPr lang="el-GR" sz="1800" dirty="0" smtClean="0"/>
          </a:p>
          <a:p>
            <a:endParaRPr lang="el-GR" sz="1800" dirty="0"/>
          </a:p>
          <a:p>
            <a:r>
              <a:rPr lang="el-GR" sz="1800" dirty="0" smtClean="0"/>
              <a:t>Η </a:t>
            </a:r>
            <a:r>
              <a:rPr lang="el-GR" sz="1800" b="1" dirty="0" smtClean="0"/>
              <a:t>διδακτική της τέχνης </a:t>
            </a:r>
            <a:r>
              <a:rPr lang="el-GR" sz="1800" dirty="0" smtClean="0"/>
              <a:t>μελετά τα έργα που τα παιδιά έχουν δημιουργήσει κάτω από διάφορες συνθήκες και συνήθως χωρίς την επίβλεψη του ενήλικα. </a:t>
            </a:r>
          </a:p>
          <a:p>
            <a:endParaRPr lang="el-GR" sz="1600" dirty="0"/>
          </a:p>
          <a:p>
            <a:endParaRPr lang="el-GR" sz="1600" dirty="0"/>
          </a:p>
          <a:p>
            <a:endParaRPr lang="en-GB" sz="1600" dirty="0"/>
          </a:p>
        </p:txBody>
      </p:sp>
      <p:pic>
        <p:nvPicPr>
          <p:cNvPr id="12290" name="Picture 2" descr="C:\Users\Ourania\Ουρανία\Μαθήματα\Παιδικό Σχέδιο\Images-stock\ζώα\12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620688"/>
            <a:ext cx="3683000" cy="2609009"/>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Ourania\Ουρανία\Μαθήματα\Παιδικό Σχέδιο\Images-stock\Λεπτομέρειες\επίσκεψη στον οφθαλμίατρο.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501009"/>
            <a:ext cx="3764658" cy="284652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7482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57200" y="470518"/>
            <a:ext cx="3008313" cy="5655646"/>
          </a:xfrm>
        </p:spPr>
        <p:txBody>
          <a:bodyPr>
            <a:normAutofit/>
          </a:bodyPr>
          <a:lstStyle/>
          <a:p>
            <a:endParaRPr lang="el-GR" sz="1800" dirty="0" smtClean="0"/>
          </a:p>
          <a:p>
            <a:endParaRPr lang="el-GR" sz="1800" dirty="0" smtClean="0"/>
          </a:p>
          <a:p>
            <a:r>
              <a:rPr lang="el-GR" sz="1800" dirty="0" smtClean="0"/>
              <a:t>Όταν </a:t>
            </a:r>
            <a:r>
              <a:rPr lang="el-GR" sz="1800" dirty="0"/>
              <a:t>ζητηθεί να σχεδιαστεί ένα νέο αντικείμενο (</a:t>
            </a:r>
            <a:r>
              <a:rPr lang="el-GR" sz="1800" dirty="0" smtClean="0"/>
              <a:t>άλογο), υιοθετείται η </a:t>
            </a:r>
            <a:r>
              <a:rPr lang="el-GR" sz="1800" dirty="0"/>
              <a:t>σχεδιαστική γνώση </a:t>
            </a:r>
            <a:r>
              <a:rPr lang="el-GR" sz="1800" dirty="0" smtClean="0"/>
              <a:t>(πρόγραμμα) ενός </a:t>
            </a:r>
            <a:r>
              <a:rPr lang="el-GR" sz="1800" dirty="0"/>
              <a:t>γνωστού αντικειμένου </a:t>
            </a:r>
            <a:r>
              <a:rPr lang="el-GR" sz="1800" dirty="0" smtClean="0"/>
              <a:t>(ανθρώπινη φιγούρα).</a:t>
            </a:r>
          </a:p>
          <a:p>
            <a:endParaRPr lang="el-GR" sz="1800" dirty="0"/>
          </a:p>
          <a:p>
            <a:r>
              <a:rPr lang="el-GR" sz="1800" dirty="0" smtClean="0"/>
              <a:t>Για να καταλάβουμε την πραγματική φύση της σχεδιαστικής ανάπτυξης πρέπει να ερευνήσουμε την ποικιλία των σχεδιαστικών προγραμμάτων που χρησιμοποιεί ένα άτομο.</a:t>
            </a:r>
            <a:endParaRPr lang="en-GB" sz="1800" dirty="0"/>
          </a:p>
        </p:txBody>
      </p:sp>
      <p:pic>
        <p:nvPicPr>
          <p:cNvPr id="7170" name="Picture 2" descr="C:\Users\Ourania\Ουρανία\ΑΚΤΟ\MA Art and Education\Ουρανία\παιδικό σχέδιο\08 Οπτικός πολιτισμός\W17.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27984" y="260648"/>
            <a:ext cx="3205835" cy="600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2056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722838"/>
          </a:xfrm>
        </p:spPr>
        <p:txBody>
          <a:bodyPr>
            <a:normAutofit fontScale="90000"/>
          </a:bodyPr>
          <a:lstStyle/>
          <a:p>
            <a:r>
              <a:rPr lang="el-GR" sz="1800" b="1" dirty="0"/>
              <a:t>Περίπτωση του </a:t>
            </a:r>
            <a:r>
              <a:rPr lang="el-GR" sz="1800" b="1" dirty="0" smtClean="0"/>
              <a:t>Antony</a:t>
            </a:r>
            <a:r>
              <a:rPr lang="el-GR" sz="1800" b="1" dirty="0" smtClean="0">
                <a:solidFill>
                  <a:srgbClr val="FF0000"/>
                </a:solidFill>
              </a:rPr>
              <a:t/>
            </a:r>
            <a:br>
              <a:rPr lang="el-GR" sz="1800" b="1" dirty="0" smtClean="0">
                <a:solidFill>
                  <a:srgbClr val="FF0000"/>
                </a:solidFill>
              </a:rPr>
            </a:br>
            <a:r>
              <a:rPr lang="el-GR" sz="1800" b="1" dirty="0">
                <a:solidFill>
                  <a:srgbClr val="FF0000"/>
                </a:solidFill>
              </a:rPr>
              <a:t/>
            </a:r>
            <a:br>
              <a:rPr lang="el-GR" sz="1800" b="1" dirty="0">
                <a:solidFill>
                  <a:srgbClr val="FF0000"/>
                </a:solidFill>
              </a:rPr>
            </a:br>
            <a:r>
              <a:rPr lang="el-GR" sz="1800" dirty="0" smtClean="0"/>
              <a:t>Ήταν </a:t>
            </a:r>
            <a:r>
              <a:rPr lang="el-GR" sz="1800" dirty="0"/>
              <a:t>ικανός να σχεδιάσει εκατοντάδες φιγούρες superheroes από διαφορετικές οπτικές γωνίες </a:t>
            </a:r>
            <a:r>
              <a:rPr lang="el-GR" sz="1800" dirty="0" smtClean="0"/>
              <a:t>και σε </a:t>
            </a:r>
            <a:r>
              <a:rPr lang="el-GR" sz="1800" dirty="0"/>
              <a:t>ποικίλες </a:t>
            </a:r>
            <a:r>
              <a:rPr lang="el-GR" sz="1800" dirty="0" smtClean="0"/>
              <a:t>στάσεις </a:t>
            </a:r>
            <a:r>
              <a:rPr lang="el-GR" sz="1800" dirty="0"/>
              <a:t>υπολογίζοντας κατά μέσο όρο </a:t>
            </a:r>
            <a:r>
              <a:rPr lang="el-GR" sz="1800" dirty="0" smtClean="0"/>
              <a:t>από σχέδιά του άλλων γωνιών </a:t>
            </a:r>
            <a:r>
              <a:rPr lang="el-GR" sz="1800" dirty="0"/>
              <a:t>θέασης και </a:t>
            </a:r>
            <a:r>
              <a:rPr lang="el-GR" sz="1800" dirty="0" smtClean="0"/>
              <a:t>στάσεων. </a:t>
            </a:r>
            <a:r>
              <a:rPr lang="el-GR" sz="1800" dirty="0"/>
              <a:t/>
            </a:r>
            <a:br>
              <a:rPr lang="el-GR" sz="1800" dirty="0"/>
            </a:br>
            <a:r>
              <a:rPr lang="el-GR" sz="1800" dirty="0" smtClean="0"/>
              <a:t>Δημιουργούσε </a:t>
            </a:r>
            <a:r>
              <a:rPr lang="el-GR" sz="1800" dirty="0"/>
              <a:t>ατελείωτα νέα </a:t>
            </a:r>
            <a:r>
              <a:rPr lang="el-GR" sz="1800" dirty="0" smtClean="0"/>
              <a:t>προγράμματα συνδυάζοντας και αναδιαμορφώνοντας παλαιότερα </a:t>
            </a:r>
            <a:r>
              <a:rPr lang="el-GR" sz="1800" dirty="0"/>
              <a:t>προγράμματα </a:t>
            </a:r>
            <a:r>
              <a:rPr lang="el-GR" sz="1800" dirty="0" smtClean="0"/>
              <a:t>σχεδιασμού.</a:t>
            </a:r>
            <a:r>
              <a:rPr lang="el-GR" sz="1800" dirty="0"/>
              <a:t/>
            </a:r>
            <a:br>
              <a:rPr lang="el-GR" sz="1800" dirty="0"/>
            </a:br>
            <a:endParaRPr lang="en-GB" sz="1800" dirty="0"/>
          </a:p>
        </p:txBody>
      </p:sp>
      <p:pic>
        <p:nvPicPr>
          <p:cNvPr id="8194" name="Picture 2" descr="C:\Users\Ourania\Ουρανία\ΑΚΤΟ\MA Art and Education\Ουρανία\παιδικό σχέδιο\08 Οπτικός πολιτισμός\W18.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3768" y="2276872"/>
            <a:ext cx="4057251" cy="385336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3039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76672"/>
            <a:ext cx="8229600" cy="1296144"/>
          </a:xfrm>
        </p:spPr>
        <p:txBody>
          <a:bodyPr>
            <a:normAutofit/>
          </a:bodyPr>
          <a:lstStyle/>
          <a:p>
            <a:r>
              <a:rPr lang="el-GR" sz="1800" dirty="0" smtClean="0"/>
              <a:t>Περίπτωση νεαρής</a:t>
            </a:r>
            <a:r>
              <a:rPr lang="el-GR" sz="1800" dirty="0" smtClean="0">
                <a:solidFill>
                  <a:srgbClr val="FF0000"/>
                </a:solidFill>
              </a:rPr>
              <a:t> </a:t>
            </a:r>
            <a:r>
              <a:rPr lang="el-GR" sz="1800" dirty="0" smtClean="0"/>
              <a:t>κοπέλας</a:t>
            </a:r>
            <a:r>
              <a:rPr lang="el-GR" sz="1800" dirty="0" smtClean="0">
                <a:solidFill>
                  <a:srgbClr val="FF0000"/>
                </a:solidFill>
              </a:rPr>
              <a:t> </a:t>
            </a:r>
            <a:r>
              <a:rPr lang="el-GR" sz="1800" dirty="0" smtClean="0"/>
              <a:t>που ήταν σε θέση να επεξεργαστεί και να </a:t>
            </a:r>
            <a:r>
              <a:rPr lang="el-GR" sz="1800" dirty="0"/>
              <a:t>μεταποιήσει </a:t>
            </a:r>
            <a:r>
              <a:rPr lang="el-GR" sz="1800" dirty="0" smtClean="0"/>
              <a:t>συνδυασμό </a:t>
            </a:r>
            <a:r>
              <a:rPr lang="el-GR" sz="1800" dirty="0"/>
              <a:t>προϋπαρχόντων </a:t>
            </a:r>
            <a:r>
              <a:rPr lang="el-GR" sz="1800" dirty="0" smtClean="0"/>
              <a:t>δικών της σχεδίων και να επινοήσει νέους σχεδιασμούς ματιών και προσώπων. </a:t>
            </a:r>
            <a:endParaRPr lang="en-GB" sz="1800" dirty="0"/>
          </a:p>
        </p:txBody>
      </p:sp>
      <p:pic>
        <p:nvPicPr>
          <p:cNvPr id="9218" name="Picture 2" descr="C:\Users\Ourania\Ουρανία\ΑΚΤΟ\MA Art and Education\Ουρανία\παιδικό σχέδιο\08 Οπτικός πολιτισμός\W15.bmp"/>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53971" y="3068960"/>
            <a:ext cx="3448271" cy="244827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Ourania\Ουρανία\ΑΚΤΟ\MA Art and Education\Ουρανία\παιδικό σχέδιο\08 Οπτικός πολιτισμός\W19.bmp"/>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508104" y="2300353"/>
            <a:ext cx="2304255" cy="368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2082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706090"/>
          </a:xfrm>
        </p:spPr>
        <p:txBody>
          <a:bodyPr>
            <a:normAutofit/>
          </a:bodyPr>
          <a:lstStyle/>
          <a:p>
            <a:r>
              <a:rPr lang="el-GR" sz="1800" b="1" dirty="0" smtClean="0"/>
              <a:t>Τι μπορούμε να κάνουμε;</a:t>
            </a:r>
            <a:endParaRPr lang="en-GB" sz="1800" b="1" dirty="0"/>
          </a:p>
        </p:txBody>
      </p:sp>
      <p:sp>
        <p:nvSpPr>
          <p:cNvPr id="8" name="Content Placeholder 7"/>
          <p:cNvSpPr>
            <a:spLocks noGrp="1"/>
          </p:cNvSpPr>
          <p:nvPr>
            <p:ph idx="1"/>
          </p:nvPr>
        </p:nvSpPr>
        <p:spPr>
          <a:xfrm>
            <a:off x="457200" y="1118586"/>
            <a:ext cx="8229600" cy="5007577"/>
          </a:xfrm>
        </p:spPr>
        <p:txBody>
          <a:bodyPr>
            <a:normAutofit/>
          </a:bodyPr>
          <a:lstStyle/>
          <a:p>
            <a:r>
              <a:rPr lang="el-GR" sz="1800" dirty="0"/>
              <a:t>Μαθαίνουμε να σχηματίζουμε και να επεξεργαζόμαστε οπτικά </a:t>
            </a:r>
            <a:r>
              <a:rPr lang="el-GR" sz="1800" dirty="0" smtClean="0"/>
              <a:t>σύμβολα με </a:t>
            </a:r>
            <a:r>
              <a:rPr lang="el-GR" sz="1800" dirty="0"/>
              <a:t>τον ίδιο τρόπο που σχηματίζουμε και επεξεργαζόμαστε τις </a:t>
            </a:r>
            <a:r>
              <a:rPr lang="el-GR" sz="1800" dirty="0" smtClean="0"/>
              <a:t>λέξεις, μιμούμενοι.</a:t>
            </a:r>
          </a:p>
          <a:p>
            <a:endParaRPr lang="el-GR" sz="1800" dirty="0"/>
          </a:p>
          <a:p>
            <a:r>
              <a:rPr lang="el-GR" sz="1800" dirty="0" smtClean="0"/>
              <a:t>Δεν </a:t>
            </a:r>
            <a:r>
              <a:rPr lang="el-GR" sz="1800" dirty="0"/>
              <a:t>είναι λάθος να επηρεαζόμαστε από τον δάσκαλο ή να </a:t>
            </a:r>
            <a:r>
              <a:rPr lang="el-GR" sz="1800" dirty="0" smtClean="0"/>
              <a:t>αντιγράφουμε. Είναι </a:t>
            </a:r>
            <a:r>
              <a:rPr lang="el-GR" sz="1800" dirty="0"/>
              <a:t>ο τρόπος για να αποκτήσουμε την ικανότητα να δημιουργούμε οπτικά </a:t>
            </a:r>
            <a:r>
              <a:rPr lang="el-GR" sz="1800" dirty="0" smtClean="0"/>
              <a:t>σύμβολα.</a:t>
            </a:r>
          </a:p>
          <a:p>
            <a:pPr marL="0" indent="0">
              <a:buNone/>
            </a:pPr>
            <a:endParaRPr lang="el-GR" sz="1800" dirty="0"/>
          </a:p>
          <a:p>
            <a:r>
              <a:rPr lang="el-GR" sz="1800" dirty="0"/>
              <a:t>Στην τάξη πρέπει να βοηθάμε τα </a:t>
            </a:r>
            <a:r>
              <a:rPr lang="el-GR" sz="1800" dirty="0" smtClean="0"/>
              <a:t>παιδιά </a:t>
            </a:r>
            <a:r>
              <a:rPr lang="el-GR" sz="1800" dirty="0"/>
              <a:t>να αποκτήσουν όσο περισσότερα σχεδιαστικά προγράμματα</a:t>
            </a:r>
            <a:r>
              <a:rPr lang="el-GR" sz="1800" dirty="0" smtClean="0"/>
              <a:t>.</a:t>
            </a:r>
          </a:p>
          <a:p>
            <a:endParaRPr lang="el-GR" sz="1800" dirty="0"/>
          </a:p>
          <a:p>
            <a:r>
              <a:rPr lang="el-GR" sz="1800" dirty="0"/>
              <a:t>Το θέμα είναι ποιος είναι ο καλύτερος τρόπος να </a:t>
            </a:r>
            <a:r>
              <a:rPr lang="el-GR" sz="1800" dirty="0" smtClean="0"/>
              <a:t>τους διδάξουμε </a:t>
            </a:r>
            <a:r>
              <a:rPr lang="el-GR" sz="1800" dirty="0"/>
              <a:t>αυτούς τους συμβατικούς </a:t>
            </a:r>
            <a:r>
              <a:rPr lang="el-GR" sz="1800" dirty="0" smtClean="0"/>
              <a:t>τρόπους </a:t>
            </a:r>
            <a:r>
              <a:rPr lang="el-GR" sz="1800" dirty="0"/>
              <a:t>να κατασκευάζεις </a:t>
            </a:r>
            <a:r>
              <a:rPr lang="el-GR" sz="1800" dirty="0" smtClean="0"/>
              <a:t>εικόνες.</a:t>
            </a:r>
            <a:endParaRPr lang="el-GR" sz="1800" dirty="0"/>
          </a:p>
          <a:p>
            <a:endParaRPr lang="el-GR" sz="1800" dirty="0"/>
          </a:p>
          <a:p>
            <a:r>
              <a:rPr lang="el-GR" sz="1800" dirty="0" smtClean="0"/>
              <a:t>Η </a:t>
            </a:r>
            <a:r>
              <a:rPr lang="el-GR" sz="1800" dirty="0"/>
              <a:t>έλλειψη επαρκούς διδασκαλίας τέχνης στο σχολείο </a:t>
            </a:r>
            <a:r>
              <a:rPr lang="el-GR" sz="1800" dirty="0" smtClean="0"/>
              <a:t>αναγκαστικά </a:t>
            </a:r>
            <a:r>
              <a:rPr lang="el-GR" sz="1800" dirty="0"/>
              <a:t>οδηγεί στην </a:t>
            </a:r>
            <a:r>
              <a:rPr lang="el-GR" sz="1800" dirty="0" smtClean="0"/>
              <a:t>επικράτηση </a:t>
            </a:r>
            <a:r>
              <a:rPr lang="el-GR" sz="1800" dirty="0"/>
              <a:t>των ΜΜΕ.</a:t>
            </a:r>
          </a:p>
          <a:p>
            <a:endParaRPr lang="en-GB" sz="1800" dirty="0"/>
          </a:p>
        </p:txBody>
      </p:sp>
    </p:spTree>
    <p:extLst>
      <p:ext uri="{BB962C8B-B14F-4D97-AF65-F5344CB8AC3E}">
        <p14:creationId xmlns:p14="http://schemas.microsoft.com/office/powerpoint/2010/main" val="5142915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87624" y="1340768"/>
            <a:ext cx="6624736" cy="2831544"/>
          </a:xfrm>
          <a:prstGeom prst="rect">
            <a:avLst/>
          </a:prstGeom>
        </p:spPr>
        <p:txBody>
          <a:bodyPr wrap="square">
            <a:spAutoFit/>
          </a:bodyPr>
          <a:lstStyle/>
          <a:p>
            <a:r>
              <a:rPr lang="el-GR" sz="2000" b="1" dirty="0" smtClean="0"/>
              <a:t>Μία περίπτωση προγράμματος  τέχνης </a:t>
            </a:r>
            <a:r>
              <a:rPr lang="el-GR" sz="2000" b="1" dirty="0"/>
              <a:t>βασισμένο σε σχεδιαστική διήγηση και σε δίκτυα </a:t>
            </a:r>
            <a:r>
              <a:rPr lang="el-GR" sz="2000" b="1" dirty="0" smtClean="0"/>
              <a:t>τέχνης με τους:</a:t>
            </a:r>
          </a:p>
          <a:p>
            <a:endParaRPr lang="el-GR" sz="2000" b="1" dirty="0" smtClean="0"/>
          </a:p>
          <a:p>
            <a:r>
              <a:rPr lang="en-GB" sz="2000" b="1" dirty="0" smtClean="0"/>
              <a:t>Brent </a:t>
            </a:r>
            <a:r>
              <a:rPr lang="el-GR" sz="2000" b="1" dirty="0" smtClean="0"/>
              <a:t>και</a:t>
            </a:r>
            <a:r>
              <a:rPr lang="en-GB" sz="2000" b="1" dirty="0" smtClean="0"/>
              <a:t> </a:t>
            </a:r>
            <a:r>
              <a:rPr lang="en-GB" sz="2000" b="1" dirty="0"/>
              <a:t>M</a:t>
            </a:r>
            <a:r>
              <a:rPr lang="en-GB" sz="2000" b="1" dirty="0" smtClean="0"/>
              <a:t>arjory </a:t>
            </a:r>
            <a:r>
              <a:rPr lang="el-GR" sz="2000" b="1" dirty="0" smtClean="0"/>
              <a:t>Wilson </a:t>
            </a:r>
          </a:p>
          <a:p>
            <a:r>
              <a:rPr lang="el-GR" sz="2000" b="1" dirty="0" smtClean="0"/>
              <a:t>Bobby Goldman</a:t>
            </a:r>
          </a:p>
          <a:p>
            <a:r>
              <a:rPr lang="el-GR" sz="2000" b="1" dirty="0" smtClean="0"/>
              <a:t>Andy</a:t>
            </a:r>
          </a:p>
          <a:p>
            <a:r>
              <a:rPr lang="el-GR" sz="2000" b="1" dirty="0" smtClean="0"/>
              <a:t>Κojo </a:t>
            </a:r>
            <a:r>
              <a:rPr lang="el-GR" sz="2000" b="1" dirty="0"/>
              <a:t>Griffin.</a:t>
            </a:r>
          </a:p>
          <a:p>
            <a:r>
              <a:rPr lang="el-GR" sz="2000" b="1" dirty="0"/>
              <a:t>Δασκάλους σε δημοτικό σχολείο στο Brooklyn</a:t>
            </a:r>
          </a:p>
          <a:p>
            <a:endParaRPr lang="el-GR" b="1" dirty="0" smtClean="0"/>
          </a:p>
        </p:txBody>
      </p:sp>
    </p:spTree>
    <p:extLst>
      <p:ext uri="{BB962C8B-B14F-4D97-AF65-F5344CB8AC3E}">
        <p14:creationId xmlns:p14="http://schemas.microsoft.com/office/powerpoint/2010/main" val="27221979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GB" sz="1800" b="1" dirty="0" smtClean="0"/>
              <a:t>Bobby Goldman</a:t>
            </a:r>
            <a:r>
              <a:rPr lang="el-GR" sz="1800" b="1" dirty="0" smtClean="0"/>
              <a:t> </a:t>
            </a:r>
          </a:p>
          <a:p>
            <a:r>
              <a:rPr lang="el-GR" sz="1800" dirty="0" smtClean="0"/>
              <a:t>13 χρονών</a:t>
            </a:r>
          </a:p>
          <a:p>
            <a:endParaRPr lang="el-GR" sz="1800" dirty="0" smtClean="0"/>
          </a:p>
          <a:p>
            <a:r>
              <a:rPr lang="en-GB" sz="1800" dirty="0" smtClean="0"/>
              <a:t>“The Goldman Story”</a:t>
            </a:r>
            <a:endParaRPr lang="el-GR" sz="1800" dirty="0" smtClean="0"/>
          </a:p>
          <a:p>
            <a:endParaRPr lang="el-GR" sz="1800" dirty="0"/>
          </a:p>
          <a:p>
            <a:r>
              <a:rPr lang="el-GR" sz="1800" dirty="0" smtClean="0"/>
              <a:t>Χρωματιστά μολύβια και μαρκαδόρος</a:t>
            </a:r>
          </a:p>
          <a:p>
            <a:endParaRPr lang="en-GB" dirty="0"/>
          </a:p>
        </p:txBody>
      </p:sp>
      <p:pic>
        <p:nvPicPr>
          <p:cNvPr id="1026" name="Picture 2" descr="C:\Users\Ourania\Ουρανία\ΑΚΤΟ\MA Art and Education\Ουρανία\παιδικό σχέδιο\08 Οπτικός πολιτισμός\W1.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332656"/>
            <a:ext cx="4523675" cy="58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5053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57200" y="476672"/>
            <a:ext cx="3008313" cy="5649491"/>
          </a:xfrm>
        </p:spPr>
        <p:txBody>
          <a:bodyPr>
            <a:normAutofit/>
          </a:bodyPr>
          <a:lstStyle/>
          <a:p>
            <a:endParaRPr lang="el-GR" sz="1800" dirty="0" smtClean="0"/>
          </a:p>
          <a:p>
            <a:endParaRPr lang="el-GR" sz="1800" dirty="0"/>
          </a:p>
          <a:p>
            <a:endParaRPr lang="el-GR" sz="1800" dirty="0" smtClean="0"/>
          </a:p>
          <a:p>
            <a:endParaRPr lang="el-GR" sz="1800" dirty="0"/>
          </a:p>
          <a:p>
            <a:endParaRPr lang="el-GR" sz="1800" dirty="0" smtClean="0"/>
          </a:p>
          <a:p>
            <a:endParaRPr lang="el-GR" sz="1800" dirty="0"/>
          </a:p>
          <a:p>
            <a:endParaRPr lang="el-GR" sz="1800" dirty="0" smtClean="0"/>
          </a:p>
          <a:p>
            <a:r>
              <a:rPr lang="el-GR" sz="1800" dirty="0" smtClean="0"/>
              <a:t>Βιβλίο κόμιξ 16 σελίδων.</a:t>
            </a:r>
            <a:endParaRPr lang="en-GB" sz="1800" dirty="0"/>
          </a:p>
        </p:txBody>
      </p:sp>
      <p:pic>
        <p:nvPicPr>
          <p:cNvPr id="2050" name="Picture 2" descr="C:\Users\Ourania\Ουρανία\ΑΚΤΟ\MA Art and Education\Ουρανία\παιδικό σχέδιο\08 Οπτικός πολιτισμός\W3.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49662" y="273050"/>
            <a:ext cx="4562526" cy="58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8570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381740"/>
            <a:ext cx="3008313" cy="5744423"/>
          </a:xfrm>
        </p:spPr>
        <p:txBody>
          <a:bodyPr/>
          <a:lstStyle/>
          <a:p>
            <a:r>
              <a:rPr lang="en-GB" sz="1800" b="1" dirty="0" smtClean="0"/>
              <a:t>Andy </a:t>
            </a:r>
            <a:endParaRPr lang="el-GR" sz="1800" b="1" dirty="0" smtClean="0"/>
          </a:p>
          <a:p>
            <a:r>
              <a:rPr lang="en-GB" sz="1800" dirty="0" smtClean="0"/>
              <a:t>7 </a:t>
            </a:r>
            <a:r>
              <a:rPr lang="el-GR" sz="1800" dirty="0" smtClean="0"/>
              <a:t>χρόνων</a:t>
            </a:r>
          </a:p>
          <a:p>
            <a:endParaRPr lang="el-GR" sz="1800" dirty="0"/>
          </a:p>
          <a:p>
            <a:r>
              <a:rPr lang="el-GR" sz="1800" dirty="0" smtClean="0"/>
              <a:t>Εξώφυλλο του </a:t>
            </a:r>
            <a:r>
              <a:rPr lang="en-GB" sz="1800" dirty="0" smtClean="0"/>
              <a:t>“Legend of the theme and the red </a:t>
            </a:r>
            <a:r>
              <a:rPr lang="en-GB" sz="1800" dirty="0"/>
              <a:t>G</a:t>
            </a:r>
            <a:r>
              <a:rPr lang="en-GB" sz="1800" dirty="0" smtClean="0"/>
              <a:t>lob”</a:t>
            </a:r>
            <a:endParaRPr lang="el-GR" sz="1800" dirty="0" smtClean="0"/>
          </a:p>
          <a:p>
            <a:endParaRPr lang="en-GB" sz="1800" dirty="0" smtClean="0"/>
          </a:p>
          <a:p>
            <a:r>
              <a:rPr lang="el-GR" sz="1800" dirty="0"/>
              <a:t>Εικόνες 50 </a:t>
            </a:r>
            <a:r>
              <a:rPr lang="el-GR" sz="1800" dirty="0" smtClean="0"/>
              <a:t>σελίδων με </a:t>
            </a:r>
            <a:endParaRPr lang="el-GR" sz="1800" dirty="0"/>
          </a:p>
          <a:p>
            <a:r>
              <a:rPr lang="el-GR" sz="1800" dirty="0" smtClean="0"/>
              <a:t>χρωματιστούς μαρκαδόρους.</a:t>
            </a:r>
          </a:p>
          <a:p>
            <a:endParaRPr lang="el-GR" sz="1800" dirty="0"/>
          </a:p>
          <a:p>
            <a:endParaRPr lang="el-GR" sz="1800" dirty="0"/>
          </a:p>
          <a:p>
            <a:r>
              <a:rPr lang="el-GR" sz="1800" dirty="0"/>
              <a:t>Οι συμμαθητές του </a:t>
            </a:r>
            <a:r>
              <a:rPr lang="en-GB" sz="1800" dirty="0" smtClean="0"/>
              <a:t>Andy</a:t>
            </a:r>
            <a:r>
              <a:rPr lang="el-GR" sz="1800" dirty="0" smtClean="0"/>
              <a:t> εμπνεύστηκαν </a:t>
            </a:r>
            <a:r>
              <a:rPr lang="el-GR" sz="1800" dirty="0"/>
              <a:t>από </a:t>
            </a:r>
            <a:r>
              <a:rPr lang="el-GR" sz="1800" dirty="0" smtClean="0"/>
              <a:t>αυτόν και τον χρησιμοποίησαν </a:t>
            </a:r>
            <a:r>
              <a:rPr lang="el-GR" sz="1800" dirty="0"/>
              <a:t>ως μοντέλο για τα δικά τους γραφιστικά διηγήματα.</a:t>
            </a:r>
            <a:endParaRPr lang="en-GB" sz="1800" dirty="0"/>
          </a:p>
          <a:p>
            <a:endParaRPr lang="el-GR" sz="1800" dirty="0" smtClean="0"/>
          </a:p>
          <a:p>
            <a:endParaRPr lang="el-GR" dirty="0" smtClean="0"/>
          </a:p>
          <a:p>
            <a:endParaRPr lang="en-GB" dirty="0"/>
          </a:p>
        </p:txBody>
      </p:sp>
      <p:pic>
        <p:nvPicPr>
          <p:cNvPr id="3074" name="Picture 2" descr="C:\Users\Ourania\Ουρανία\ΑΚΤΟ\MA Art and Education\Ουρανία\παιδικό σχέδιο\08 Οπτικός πολιτισμός\W2.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14089" y="319246"/>
            <a:ext cx="4233672" cy="576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574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395536" y="1412776"/>
            <a:ext cx="3008313" cy="4691063"/>
          </a:xfrm>
        </p:spPr>
        <p:txBody>
          <a:bodyPr>
            <a:normAutofit/>
          </a:bodyPr>
          <a:lstStyle/>
          <a:p>
            <a:r>
              <a:rPr lang="en-GB" sz="1800" b="1" dirty="0" smtClean="0"/>
              <a:t>The Phantom Cartoonist </a:t>
            </a:r>
            <a:endParaRPr lang="el-GR" sz="1800" b="1" dirty="0" smtClean="0"/>
          </a:p>
          <a:p>
            <a:r>
              <a:rPr lang="el-GR" sz="1800" dirty="0" smtClean="0"/>
              <a:t>10 χρονών</a:t>
            </a:r>
          </a:p>
          <a:p>
            <a:endParaRPr lang="el-GR" sz="1800" dirty="0" smtClean="0"/>
          </a:p>
          <a:p>
            <a:r>
              <a:rPr lang="en-GB" sz="1800" dirty="0" smtClean="0"/>
              <a:t>“The Black Canary”</a:t>
            </a:r>
          </a:p>
          <a:p>
            <a:r>
              <a:rPr lang="el-GR" sz="1800" dirty="0" smtClean="0"/>
              <a:t>Αναθεωρημένη έκδοση του </a:t>
            </a:r>
            <a:r>
              <a:rPr lang="en-GB" sz="1800" dirty="0" smtClean="0"/>
              <a:t>Superman.</a:t>
            </a:r>
          </a:p>
          <a:p>
            <a:endParaRPr lang="el-GR" sz="1800" dirty="0" smtClean="0"/>
          </a:p>
          <a:p>
            <a:r>
              <a:rPr lang="el-GR" sz="1800" dirty="0" smtClean="0"/>
              <a:t>Στυλό και χρωματιστά κραγιόνια πάνω σε χαρτονένιο πίνακα σχολικής αίθουσας.</a:t>
            </a:r>
          </a:p>
          <a:p>
            <a:endParaRPr lang="el-GR" sz="1800" dirty="0"/>
          </a:p>
          <a:p>
            <a:r>
              <a:rPr lang="en-GB" sz="1800" dirty="0" smtClean="0"/>
              <a:t>“Would you like to see more?”</a:t>
            </a:r>
            <a:endParaRPr lang="en-GB" sz="1800" dirty="0"/>
          </a:p>
        </p:txBody>
      </p:sp>
      <p:pic>
        <p:nvPicPr>
          <p:cNvPr id="5122" name="Picture 2" descr="C:\Users\Ourania\Ουρανία\ΑΚΤΟ\MA Art and Education\Ουρανία\παιδικό σχέδιο\08 Οπτικός πολιτισμός\W6.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22065" y="511270"/>
            <a:ext cx="4617720" cy="5376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008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634082"/>
          </a:xfrm>
        </p:spPr>
        <p:txBody>
          <a:bodyPr>
            <a:noAutofit/>
          </a:bodyPr>
          <a:lstStyle/>
          <a:p>
            <a:r>
              <a:rPr lang="en-GB" sz="1800" b="1" dirty="0" smtClean="0"/>
              <a:t>Ralf</a:t>
            </a:r>
            <a:r>
              <a:rPr lang="en-GB" sz="1800" dirty="0" smtClean="0"/>
              <a:t> </a:t>
            </a:r>
            <a:r>
              <a:rPr lang="el-GR" sz="1800" dirty="0" smtClean="0"/>
              <a:t>11 χρόνων και </a:t>
            </a:r>
            <a:r>
              <a:rPr lang="en-GB" sz="1800" b="1" dirty="0" err="1" smtClean="0"/>
              <a:t>Lennie</a:t>
            </a:r>
            <a:r>
              <a:rPr lang="en-GB" sz="1800" dirty="0" smtClean="0"/>
              <a:t> </a:t>
            </a:r>
            <a:r>
              <a:rPr lang="el-GR" sz="1800" dirty="0" smtClean="0"/>
              <a:t>9 χρόνων</a:t>
            </a:r>
            <a:br>
              <a:rPr lang="el-GR" sz="1800" dirty="0" smtClean="0"/>
            </a:br>
            <a:r>
              <a:rPr lang="el-GR" sz="1800" dirty="0" smtClean="0"/>
              <a:t>Ευχετήρια κάρτα γενεθλίων </a:t>
            </a:r>
            <a:endParaRPr lang="en-GB" sz="1800" dirty="0"/>
          </a:p>
        </p:txBody>
      </p:sp>
      <p:pic>
        <p:nvPicPr>
          <p:cNvPr id="6146" name="Picture 2" descr="C:\Users\Ourania\Ουρανία\ΑΚΤΟ\MA Art and Education\Ουρανία\παιδικό σχέδιο\08 Οπτικός πολιτισμός\W7.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319873"/>
            <a:ext cx="7056784" cy="508661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3104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548680"/>
            <a:ext cx="3573262" cy="5577483"/>
          </a:xfrm>
        </p:spPr>
        <p:txBody>
          <a:bodyPr>
            <a:normAutofit/>
          </a:bodyPr>
          <a:lstStyle/>
          <a:p>
            <a:r>
              <a:rPr lang="el-GR" sz="1800" dirty="0" smtClean="0"/>
              <a:t>2. Η καλλιτεχνική/σχεδιαστική  ανάπτυξη των παιδιών είναι μία παγκόσμια γλώσσα.</a:t>
            </a:r>
          </a:p>
          <a:p>
            <a:endParaRPr lang="el-GR" sz="1800" dirty="0"/>
          </a:p>
          <a:p>
            <a:r>
              <a:rPr lang="el-GR" sz="1800" dirty="0" smtClean="0"/>
              <a:t>Αυτή η άποψη προϋποθέτει μία σύγχυση ανάμεσα:</a:t>
            </a:r>
          </a:p>
          <a:p>
            <a:endParaRPr lang="el-GR" sz="1800" dirty="0" smtClean="0"/>
          </a:p>
          <a:p>
            <a:r>
              <a:rPr lang="el-GR" sz="1800" dirty="0" smtClean="0"/>
              <a:t>στα εγγενή παγκόσμια σύμβολα </a:t>
            </a:r>
            <a:r>
              <a:rPr lang="en-GB" sz="1800" dirty="0" smtClean="0"/>
              <a:t>(mandala)</a:t>
            </a:r>
            <a:endParaRPr lang="el-GR" sz="1800" dirty="0" smtClean="0"/>
          </a:p>
          <a:p>
            <a:endParaRPr lang="el-GR" sz="1800" dirty="0"/>
          </a:p>
          <a:p>
            <a:r>
              <a:rPr lang="el-GR" sz="1800" dirty="0"/>
              <a:t>κ</a:t>
            </a:r>
            <a:r>
              <a:rPr lang="el-GR" sz="1800" dirty="0" smtClean="0"/>
              <a:t>αι </a:t>
            </a:r>
          </a:p>
          <a:p>
            <a:endParaRPr lang="el-GR" sz="1800" dirty="0"/>
          </a:p>
          <a:p>
            <a:r>
              <a:rPr lang="el-GR" sz="1800" dirty="0"/>
              <a:t>σ</a:t>
            </a:r>
            <a:r>
              <a:rPr lang="el-GR" sz="1800" dirty="0" smtClean="0"/>
              <a:t>τα παγκόσμια μοτίβα ωρίμανσης όλων των ανθρώπων.</a:t>
            </a:r>
            <a:endParaRPr lang="en-GB" sz="1800"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332656"/>
            <a:ext cx="2664296" cy="26755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339" name="Picture 3" descr="C:\Users\Ourania\Ουρανία\Μαθήματα\Παιδικό Σχέδιο\Images-stock\Μουτζούρα\7291894920_74281b2f7c.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97562" y="3429000"/>
            <a:ext cx="3765300" cy="281644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3634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Autofit/>
          </a:bodyPr>
          <a:lstStyle/>
          <a:p>
            <a:r>
              <a:rPr lang="en-GB" sz="1800" b="1" dirty="0" err="1" smtClean="0"/>
              <a:t>Kojo</a:t>
            </a:r>
            <a:r>
              <a:rPr lang="en-GB" sz="1800" b="1" dirty="0" smtClean="0"/>
              <a:t> </a:t>
            </a:r>
            <a:r>
              <a:rPr lang="en-GB" sz="1800" b="1" dirty="0" err="1" smtClean="0"/>
              <a:t>Grffin</a:t>
            </a:r>
            <a:r>
              <a:rPr lang="en-GB" sz="1800" b="1" dirty="0" smtClean="0"/>
              <a:t> </a:t>
            </a:r>
            <a:r>
              <a:rPr lang="el-GR" sz="1800" dirty="0"/>
              <a:t>ε</a:t>
            </a:r>
            <a:r>
              <a:rPr lang="el-GR" sz="1800" dirty="0" smtClean="0"/>
              <a:t>νήλικας καλλιτέχνης </a:t>
            </a:r>
            <a:br>
              <a:rPr lang="el-GR" sz="1800" dirty="0" smtClean="0"/>
            </a:br>
            <a:r>
              <a:rPr lang="el-GR" sz="1800" dirty="0" smtClean="0"/>
              <a:t>Πρώην μέλος του δικτύου του δημοτικού σχολείου του </a:t>
            </a:r>
            <a:r>
              <a:rPr lang="en-GB" sz="1800" dirty="0" smtClean="0"/>
              <a:t>Brooklyn.</a:t>
            </a:r>
            <a:r>
              <a:rPr lang="el-GR" sz="1800" dirty="0"/>
              <a:t> </a:t>
            </a:r>
            <a:r>
              <a:rPr lang="el-GR" sz="1800" dirty="0" smtClean="0"/>
              <a:t/>
            </a:r>
            <a:br>
              <a:rPr lang="el-GR" sz="1800" dirty="0" smtClean="0"/>
            </a:br>
            <a:r>
              <a:rPr lang="el-GR" sz="1800" dirty="0" smtClean="0"/>
              <a:t>Η </a:t>
            </a:r>
            <a:r>
              <a:rPr lang="el-GR" sz="1800" dirty="0"/>
              <a:t>συνθήκη της συνεργασίας και του ανταγωνισμού ανάμεσα στους συμμαθητές.</a:t>
            </a:r>
            <a:endParaRPr lang="en-GB" sz="1800" dirty="0"/>
          </a:p>
        </p:txBody>
      </p:sp>
      <p:pic>
        <p:nvPicPr>
          <p:cNvPr id="7170" name="Picture 2" descr="C:\Users\Ourania\Ουρανία\ΑΚΤΟ\MA Art and Education\Ουρανία\παιδικό σχέδιο\08 Οπτικός πολιτισμός\W4.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371130"/>
            <a:ext cx="6080337" cy="501019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099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680385"/>
          </a:xfrm>
        </p:spPr>
        <p:txBody>
          <a:bodyPr>
            <a:normAutofit/>
          </a:bodyPr>
          <a:lstStyle/>
          <a:p>
            <a:r>
              <a:rPr lang="el-GR" sz="1800" b="1" dirty="0"/>
              <a:t>Μπορεί ο οπτικός πολιτισμός να αντικαταστήσει την διδακτική τέχνης</a:t>
            </a:r>
            <a:r>
              <a:rPr lang="el-GR" sz="1800" dirty="0"/>
              <a:t>;</a:t>
            </a:r>
            <a:endParaRPr lang="en-GB" sz="1800" dirty="0"/>
          </a:p>
        </p:txBody>
      </p:sp>
      <p:sp>
        <p:nvSpPr>
          <p:cNvPr id="3" name="Content Placeholder 2"/>
          <p:cNvSpPr>
            <a:spLocks noGrp="1"/>
          </p:cNvSpPr>
          <p:nvPr>
            <p:ph idx="1"/>
          </p:nvPr>
        </p:nvSpPr>
        <p:spPr>
          <a:xfrm>
            <a:off x="457200" y="1052736"/>
            <a:ext cx="8229600" cy="5073427"/>
          </a:xfrm>
        </p:spPr>
        <p:txBody>
          <a:bodyPr>
            <a:normAutofit fontScale="92500" lnSpcReduction="20000"/>
          </a:bodyPr>
          <a:lstStyle/>
          <a:p>
            <a:r>
              <a:rPr lang="el-GR" sz="1900" dirty="0" smtClean="0"/>
              <a:t>Στον </a:t>
            </a:r>
            <a:r>
              <a:rPr lang="el-GR" sz="1900" dirty="0"/>
              <a:t>ανεπτυγμένο κόσμο –οι νέοι άνθρωποι εκτίθενται σε σύνθετα οπτικά κοινωνικά δίκτυα (</a:t>
            </a:r>
            <a:r>
              <a:rPr lang="el-GR" sz="1900" dirty="0" smtClean="0"/>
              <a:t>κόμικς, </a:t>
            </a:r>
            <a:r>
              <a:rPr lang="el-GR" sz="1900" dirty="0"/>
              <a:t>καρτούν, παιχνίδια ηλ. υπολογιστών, κινηματογράφος και διαδίκτυο).</a:t>
            </a:r>
          </a:p>
          <a:p>
            <a:endParaRPr lang="el-GR" sz="1900" dirty="0"/>
          </a:p>
          <a:p>
            <a:r>
              <a:rPr lang="el-GR" sz="1900" dirty="0"/>
              <a:t>Έξω από το σχολείο τα </a:t>
            </a:r>
            <a:r>
              <a:rPr lang="el-GR" sz="1900" dirty="0" smtClean="0"/>
              <a:t>παιδιά και οι νέοι άνθρωποι διηγούνται </a:t>
            </a:r>
            <a:r>
              <a:rPr lang="el-GR" sz="1900" dirty="0"/>
              <a:t>σύνθετες ιστορίες (γραφιστικές αφηγήσεις</a:t>
            </a:r>
            <a:r>
              <a:rPr lang="el-GR" sz="1900" dirty="0" smtClean="0"/>
              <a:t>).</a:t>
            </a:r>
          </a:p>
          <a:p>
            <a:endParaRPr lang="el-GR" sz="1900" dirty="0"/>
          </a:p>
          <a:p>
            <a:r>
              <a:rPr lang="el-GR" sz="1900" dirty="0" smtClean="0"/>
              <a:t>Αρέσκονται να εξερευνούν </a:t>
            </a:r>
            <a:r>
              <a:rPr lang="el-GR" sz="1900" dirty="0"/>
              <a:t>θέματα όπως </a:t>
            </a:r>
            <a:r>
              <a:rPr lang="el-GR" sz="1900" dirty="0" smtClean="0"/>
              <a:t>καλό/κακό</a:t>
            </a:r>
            <a:r>
              <a:rPr lang="el-GR" sz="1900" dirty="0"/>
              <a:t>, </a:t>
            </a:r>
            <a:r>
              <a:rPr lang="el-GR" sz="1900" dirty="0" smtClean="0"/>
              <a:t>αγάπη/μίσος και ζωή/θάνατος.</a:t>
            </a:r>
          </a:p>
          <a:p>
            <a:endParaRPr lang="el-GR" sz="1900" dirty="0" smtClean="0"/>
          </a:p>
          <a:p>
            <a:pPr marL="0" indent="0">
              <a:buNone/>
            </a:pPr>
            <a:r>
              <a:rPr lang="el-GR" sz="1900" dirty="0"/>
              <a:t>Τι θα γίνει </a:t>
            </a:r>
            <a:r>
              <a:rPr lang="el-GR" sz="1900" dirty="0" smtClean="0"/>
              <a:t>εάν:</a:t>
            </a:r>
            <a:endParaRPr lang="el-GR" sz="1900" dirty="0"/>
          </a:p>
          <a:p>
            <a:pPr marL="0" indent="0">
              <a:buNone/>
            </a:pPr>
            <a:r>
              <a:rPr lang="el-GR" sz="1900" dirty="0"/>
              <a:t>καλέσουμε τους μαθητές να σχεδιάσουν ιστορίες </a:t>
            </a:r>
            <a:r>
              <a:rPr lang="el-GR" sz="1900" dirty="0" smtClean="0"/>
              <a:t>συνδέοντας τες </a:t>
            </a:r>
            <a:r>
              <a:rPr lang="el-GR" sz="1900" dirty="0"/>
              <a:t>με προσωπικά τους ενδιαφέροντα και αξίες;</a:t>
            </a:r>
          </a:p>
          <a:p>
            <a:endParaRPr lang="el-GR" sz="1900" dirty="0"/>
          </a:p>
          <a:p>
            <a:pPr marL="0" indent="0">
              <a:buNone/>
            </a:pPr>
            <a:r>
              <a:rPr lang="el-GR" sz="1900" dirty="0"/>
              <a:t>φτιάξουμε κοινωνικά δίκτυα με τα ενδιαφέροντα και </a:t>
            </a:r>
            <a:r>
              <a:rPr lang="el-GR" sz="1900" dirty="0" smtClean="0"/>
              <a:t>τα κίνητρα </a:t>
            </a:r>
            <a:r>
              <a:rPr lang="el-GR" sz="1900" dirty="0"/>
              <a:t>νέων ανθρώπων;</a:t>
            </a:r>
          </a:p>
          <a:p>
            <a:pPr marL="0" indent="0">
              <a:buNone/>
            </a:pPr>
            <a:endParaRPr lang="el-GR" sz="1900" dirty="0"/>
          </a:p>
          <a:p>
            <a:pPr marL="0" indent="0">
              <a:buNone/>
            </a:pPr>
            <a:r>
              <a:rPr lang="el-GR" sz="1900" dirty="0"/>
              <a:t>προτείνουμε να συνδέσουμε την τέχνη που διδάσκεται στο σχολείο με την καθημερινή ζωή αυτών των ανθρώπων</a:t>
            </a:r>
            <a:r>
              <a:rPr lang="el-GR" sz="1900" dirty="0" smtClean="0"/>
              <a:t>;</a:t>
            </a:r>
          </a:p>
          <a:p>
            <a:pPr marL="0" indent="0">
              <a:buNone/>
            </a:pPr>
            <a:endParaRPr lang="el-GR" sz="1900" dirty="0"/>
          </a:p>
        </p:txBody>
      </p:sp>
    </p:spTree>
    <p:extLst>
      <p:ext uri="{BB962C8B-B14F-4D97-AF65-F5344CB8AC3E}">
        <p14:creationId xmlns:p14="http://schemas.microsoft.com/office/powerpoint/2010/main" val="20320266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850106"/>
          </a:xfrm>
        </p:spPr>
        <p:txBody>
          <a:bodyPr>
            <a:noAutofit/>
          </a:bodyPr>
          <a:lstStyle/>
          <a:p>
            <a:r>
              <a:rPr lang="el-GR" sz="1800" b="1" dirty="0"/>
              <a:t>Τρόποι που παρόμοια δίκτυα μπορούν να διαμορφώσουν </a:t>
            </a:r>
            <a:r>
              <a:rPr lang="el-GR" sz="1800" b="1" dirty="0" smtClean="0"/>
              <a:t>μία πολιτιστική παιδαγωγική βασισμένη στον οπτικό πολιτισμό.</a:t>
            </a:r>
            <a:r>
              <a:rPr lang="el-GR" sz="1800" b="1" dirty="0"/>
              <a:t/>
            </a:r>
            <a:br>
              <a:rPr lang="el-GR" sz="1800" b="1" dirty="0"/>
            </a:br>
            <a:endParaRPr lang="en-GB" sz="1800" b="1" dirty="0"/>
          </a:p>
        </p:txBody>
      </p:sp>
      <p:sp>
        <p:nvSpPr>
          <p:cNvPr id="3" name="Content Placeholder 2"/>
          <p:cNvSpPr>
            <a:spLocks noGrp="1"/>
          </p:cNvSpPr>
          <p:nvPr>
            <p:ph idx="1"/>
          </p:nvPr>
        </p:nvSpPr>
        <p:spPr>
          <a:xfrm>
            <a:off x="457200" y="1268760"/>
            <a:ext cx="8229600" cy="4857403"/>
          </a:xfrm>
        </p:spPr>
        <p:txBody>
          <a:bodyPr>
            <a:normAutofit/>
          </a:bodyPr>
          <a:lstStyle/>
          <a:p>
            <a:pPr marL="0" indent="0">
              <a:buNone/>
            </a:pPr>
            <a:r>
              <a:rPr lang="el-GR" sz="1800" dirty="0" smtClean="0"/>
              <a:t>1. Οργάνωση δικτύων παιδιών ανά τον κόσμο στα οποία δημιουργούν γραφιστικά διηγήματα για δική τους ευχαρίστηση (π.χ. </a:t>
            </a:r>
            <a:r>
              <a:rPr lang="el-GR" sz="1800" dirty="0" err="1" smtClean="0"/>
              <a:t>manga</a:t>
            </a:r>
            <a:r>
              <a:rPr lang="el-GR" sz="1800" dirty="0" smtClean="0"/>
              <a:t>).</a:t>
            </a:r>
          </a:p>
          <a:p>
            <a:pPr marL="0" indent="0">
              <a:buNone/>
            </a:pPr>
            <a:endParaRPr lang="el-GR" sz="1800" dirty="0" smtClean="0"/>
          </a:p>
          <a:p>
            <a:pPr marL="0" indent="0">
              <a:buNone/>
            </a:pPr>
            <a:r>
              <a:rPr lang="el-GR" sz="1800" dirty="0" smtClean="0"/>
              <a:t>Χρησιμοποιούν το διαδίκτυο για να δημοσιεύσουν τα διηγήματά τους χωρίς την επίβλεψη δασκάλου.</a:t>
            </a:r>
          </a:p>
          <a:p>
            <a:pPr marL="0" indent="0">
              <a:buNone/>
            </a:pPr>
            <a:endParaRPr lang="el-GR" sz="1800" dirty="0"/>
          </a:p>
          <a:p>
            <a:pPr marL="0" indent="0">
              <a:buNone/>
            </a:pPr>
            <a:r>
              <a:rPr lang="el-GR" sz="1800" dirty="0" smtClean="0"/>
              <a:t>2. Οργάνωση </a:t>
            </a:r>
            <a:r>
              <a:rPr lang="el-GR" sz="1800" dirty="0"/>
              <a:t>καλλιτεχνικών μαθημάτων όπου ενσωματώνεται περιεχόμενο από τα ΜΜΕ </a:t>
            </a:r>
            <a:r>
              <a:rPr lang="el-GR" sz="1800" dirty="0" smtClean="0"/>
              <a:t>και έργα μαθητών </a:t>
            </a:r>
            <a:r>
              <a:rPr lang="el-GR" sz="1800" dirty="0"/>
              <a:t>εμπνευσμένα από αυτά</a:t>
            </a:r>
            <a:r>
              <a:rPr lang="el-GR" sz="1800" dirty="0" smtClean="0"/>
              <a:t>.</a:t>
            </a:r>
          </a:p>
          <a:p>
            <a:pPr marL="0" indent="0">
              <a:buNone/>
            </a:pPr>
            <a:endParaRPr lang="el-GR" sz="1800" dirty="0"/>
          </a:p>
          <a:p>
            <a:pPr marL="0" indent="0">
              <a:buNone/>
            </a:pPr>
            <a:r>
              <a:rPr lang="el-GR" sz="1800" dirty="0" smtClean="0"/>
              <a:t>3. Σύνδεση </a:t>
            </a:r>
            <a:r>
              <a:rPr lang="el-GR" sz="1800" dirty="0"/>
              <a:t>ανάμεσα στο επίσημο σχολικό πρόγραμμα </a:t>
            </a:r>
            <a:r>
              <a:rPr lang="el-GR" sz="1800" dirty="0" smtClean="0"/>
              <a:t>και </a:t>
            </a:r>
            <a:r>
              <a:rPr lang="el-GR" sz="1800" dirty="0"/>
              <a:t>αυτοδιαχειριζόμενα καλλιτεχνικά έργα παιδιών.</a:t>
            </a:r>
          </a:p>
          <a:p>
            <a:pPr marL="0" indent="0">
              <a:buNone/>
            </a:pPr>
            <a:endParaRPr lang="el-GR" sz="1800" dirty="0" smtClean="0"/>
          </a:p>
          <a:p>
            <a:endParaRPr lang="en-GB" sz="2600" dirty="0"/>
          </a:p>
        </p:txBody>
      </p:sp>
    </p:spTree>
    <p:extLst>
      <p:ext uri="{BB962C8B-B14F-4D97-AF65-F5344CB8AC3E}">
        <p14:creationId xmlns:p14="http://schemas.microsoft.com/office/powerpoint/2010/main" val="36016338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06090"/>
          </a:xfrm>
        </p:spPr>
        <p:txBody>
          <a:bodyPr>
            <a:normAutofit/>
          </a:bodyPr>
          <a:lstStyle/>
          <a:p>
            <a:r>
              <a:rPr lang="en-GB" sz="1600" dirty="0" smtClean="0"/>
              <a:t>Harry Potter dojinshi </a:t>
            </a:r>
            <a:br>
              <a:rPr lang="en-GB" sz="1600" dirty="0" smtClean="0"/>
            </a:br>
            <a:r>
              <a:rPr lang="el-GR" sz="1600" dirty="0" smtClean="0"/>
              <a:t>Συλλογικά έργα, συνήθως περιοδικά </a:t>
            </a:r>
            <a:r>
              <a:rPr lang="en-GB" sz="1600" dirty="0" smtClean="0"/>
              <a:t>manga</a:t>
            </a:r>
            <a:r>
              <a:rPr lang="el-GR" sz="1600" dirty="0" smtClean="0"/>
              <a:t> αυτοδιαχειριζόμενα από νέους ερασιτέχνες.   </a:t>
            </a:r>
            <a:endParaRPr lang="en-GB" sz="1600" dirty="0"/>
          </a:p>
        </p:txBody>
      </p:sp>
      <p:pic>
        <p:nvPicPr>
          <p:cNvPr id="4098" name="Picture 2" descr="C:\Users\Ourania\Ουρανία\ΑΚΤΟ\MA Art and Education\Ουρανία\παιδικό σχέδιο\08 Οπτικός πολιτισμός\W5.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124879"/>
            <a:ext cx="7272808" cy="55313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5068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a:bodyPr>
          <a:lstStyle/>
          <a:p>
            <a:pPr marL="0" indent="0" algn="ctr">
              <a:buNone/>
            </a:pPr>
            <a:r>
              <a:rPr lang="el-GR" sz="2200" b="1" dirty="0" smtClean="0"/>
              <a:t>Ο επιθυμητός συνδυασμός</a:t>
            </a:r>
          </a:p>
          <a:p>
            <a:endParaRPr lang="el-GR" sz="1800" b="1" dirty="0" smtClean="0"/>
          </a:p>
          <a:p>
            <a:r>
              <a:rPr lang="el-GR" sz="2200" dirty="0" smtClean="0"/>
              <a:t>Θεσμικό πλαίσιο σχολείου </a:t>
            </a:r>
            <a:r>
              <a:rPr lang="el-GR" sz="2200" dirty="0" smtClean="0">
                <a:solidFill>
                  <a:srgbClr val="FF0000"/>
                </a:solidFill>
              </a:rPr>
              <a:t>και</a:t>
            </a:r>
            <a:r>
              <a:rPr lang="el-GR" sz="2200" dirty="0" smtClean="0"/>
              <a:t> ενδιαφέροντα </a:t>
            </a:r>
            <a:r>
              <a:rPr lang="el-GR" sz="2200" dirty="0"/>
              <a:t>του ατόμου</a:t>
            </a:r>
            <a:r>
              <a:rPr lang="el-GR" sz="2200" dirty="0" smtClean="0"/>
              <a:t>.</a:t>
            </a:r>
          </a:p>
          <a:p>
            <a:endParaRPr lang="el-GR" sz="2200" dirty="0"/>
          </a:p>
          <a:p>
            <a:r>
              <a:rPr lang="el-GR" sz="2200" dirty="0"/>
              <a:t>Σχολική ζωή προσδιορισμένη από ενήλικες και τέχνη που σχετίζεται με ενδιαφέροντα και αξίες του κόσμου </a:t>
            </a:r>
            <a:r>
              <a:rPr lang="el-GR" sz="2200" dirty="0" smtClean="0">
                <a:solidFill>
                  <a:srgbClr val="FF0000"/>
                </a:solidFill>
              </a:rPr>
              <a:t>και</a:t>
            </a:r>
            <a:r>
              <a:rPr lang="el-GR" sz="2200" dirty="0" smtClean="0"/>
              <a:t> τα  </a:t>
            </a:r>
            <a:r>
              <a:rPr lang="el-GR" sz="2200" dirty="0"/>
              <a:t>ενδιαφέροντα, </a:t>
            </a:r>
            <a:r>
              <a:rPr lang="el-GR" sz="2200" dirty="0" smtClean="0"/>
              <a:t>οι αξίες </a:t>
            </a:r>
            <a:r>
              <a:rPr lang="el-GR" sz="2200" dirty="0"/>
              <a:t>και </a:t>
            </a:r>
            <a:r>
              <a:rPr lang="el-GR" sz="2200" dirty="0" smtClean="0"/>
              <a:t>το περιεχόμενο </a:t>
            </a:r>
            <a:r>
              <a:rPr lang="el-GR" sz="2200" dirty="0"/>
              <a:t>οπτικού </a:t>
            </a:r>
            <a:r>
              <a:rPr lang="el-GR" sz="2200" dirty="0" smtClean="0"/>
              <a:t>πολιτισμού </a:t>
            </a:r>
            <a:r>
              <a:rPr lang="el-GR" sz="2200" dirty="0"/>
              <a:t>των </a:t>
            </a:r>
            <a:r>
              <a:rPr lang="el-GR" sz="2200" dirty="0" smtClean="0"/>
              <a:t>παιδιών και των νέων.</a:t>
            </a:r>
          </a:p>
          <a:p>
            <a:endParaRPr lang="el-GR" sz="2200" dirty="0"/>
          </a:p>
          <a:p>
            <a:r>
              <a:rPr lang="el-GR" sz="2200" dirty="0"/>
              <a:t>Διδακτική της τέχνης όπου άτομα οικειοθελώς </a:t>
            </a:r>
            <a:r>
              <a:rPr lang="el-GR" sz="2200" dirty="0" smtClean="0">
                <a:solidFill>
                  <a:srgbClr val="FF0000"/>
                </a:solidFill>
              </a:rPr>
              <a:t>πλέκουν</a:t>
            </a:r>
            <a:r>
              <a:rPr lang="el-GR" sz="2200" dirty="0" smtClean="0"/>
              <a:t> </a:t>
            </a:r>
            <a:r>
              <a:rPr lang="el-GR" sz="2200" dirty="0"/>
              <a:t>το περιεχόμενο της διδακτικής της τέχνης μέσα στις ζωές τους</a:t>
            </a:r>
            <a:r>
              <a:rPr lang="el-GR" sz="2200" dirty="0" smtClean="0"/>
              <a:t>.</a:t>
            </a:r>
          </a:p>
          <a:p>
            <a:endParaRPr lang="el-GR" sz="2200" dirty="0"/>
          </a:p>
          <a:p>
            <a:r>
              <a:rPr lang="el-GR" sz="2200" dirty="0"/>
              <a:t>Οι δάσκαλοι μπορεί να προτείνουν, </a:t>
            </a:r>
            <a:r>
              <a:rPr lang="el-GR" sz="2200" dirty="0">
                <a:solidFill>
                  <a:srgbClr val="FF0000"/>
                </a:solidFill>
              </a:rPr>
              <a:t>αλλά</a:t>
            </a:r>
            <a:r>
              <a:rPr lang="el-GR" sz="2200" dirty="0"/>
              <a:t> τα παιδιά οικειοθελώς θα συμμετέχουν σχηματίζοντας δίκτυα.</a:t>
            </a:r>
          </a:p>
          <a:p>
            <a:endParaRPr lang="en-GB" dirty="0"/>
          </a:p>
        </p:txBody>
      </p:sp>
    </p:spTree>
    <p:extLst>
      <p:ext uri="{BB962C8B-B14F-4D97-AF65-F5344CB8AC3E}">
        <p14:creationId xmlns:p14="http://schemas.microsoft.com/office/powerpoint/2010/main" val="2430240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7544" y="476672"/>
            <a:ext cx="3008313" cy="5544616"/>
          </a:xfrm>
        </p:spPr>
        <p:txBody>
          <a:bodyPr>
            <a:normAutofit/>
          </a:bodyPr>
          <a:lstStyle/>
          <a:p>
            <a:endParaRPr lang="el-GR" sz="1800" dirty="0" smtClean="0"/>
          </a:p>
          <a:p>
            <a:r>
              <a:rPr lang="el-GR" sz="1800" dirty="0"/>
              <a:t>3</a:t>
            </a:r>
            <a:r>
              <a:rPr lang="el-GR" sz="1800" dirty="0" smtClean="0"/>
              <a:t>. Πιστεύουμε ότι πρέπει να διατηρήσουμε αυτή την παγκόσμια οπτική γλώσσα των παιδιών.</a:t>
            </a:r>
          </a:p>
          <a:p>
            <a:endParaRPr lang="el-GR" sz="1800" dirty="0"/>
          </a:p>
          <a:p>
            <a:r>
              <a:rPr lang="el-GR" sz="1800" dirty="0" smtClean="0"/>
              <a:t>Δεν πρέπει να επηρεαστεί από τις οπτικές μορφές των ενηλίκων.</a:t>
            </a:r>
          </a:p>
          <a:p>
            <a:endParaRPr lang="el-GR" sz="1800" dirty="0"/>
          </a:p>
          <a:p>
            <a:r>
              <a:rPr lang="el-GR" sz="1800" dirty="0" smtClean="0"/>
              <a:t>Πρέπει να παιδιά να μείνουν ανεπηρέαστα από τις εικόνες του οπτικού πολιτισμού. </a:t>
            </a:r>
            <a:endParaRPr lang="en-GB" sz="1800" dirty="0"/>
          </a:p>
        </p:txBody>
      </p:sp>
      <p:pic>
        <p:nvPicPr>
          <p:cNvPr id="13314" name="Picture 2" descr="C:\Users\Ourania\Ουρανία\Μαθήματα\Παιδικό Σχέδιο\Images-stock\MME\000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45012" y="818356"/>
            <a:ext cx="31718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1697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476672"/>
            <a:ext cx="3008313" cy="5649491"/>
          </a:xfrm>
        </p:spPr>
        <p:txBody>
          <a:bodyPr>
            <a:normAutofit/>
          </a:bodyPr>
          <a:lstStyle/>
          <a:p>
            <a:endParaRPr lang="el-GR" sz="1800" dirty="0" smtClean="0"/>
          </a:p>
          <a:p>
            <a:endParaRPr lang="el-GR" sz="1800" dirty="0"/>
          </a:p>
          <a:p>
            <a:r>
              <a:rPr lang="en-GB" sz="1800" dirty="0" smtClean="0"/>
              <a:t>4. </a:t>
            </a:r>
            <a:r>
              <a:rPr lang="el-GR" sz="1800" dirty="0" smtClean="0"/>
              <a:t>Η διδασκαλία πνίγει την φυσική, αθώα και δημιουργική φρεσκάδα των παιδιών.</a:t>
            </a:r>
          </a:p>
          <a:p>
            <a:endParaRPr lang="el-GR" sz="1800" dirty="0"/>
          </a:p>
          <a:p>
            <a:r>
              <a:rPr lang="el-GR" sz="1800" dirty="0" smtClean="0"/>
              <a:t>Τα παιδιά πρέπει να αφεθούν ελεύθερα να βρουν λύσεις στις καλλιτεχνικές ή σχεδιαστικές τους ανησυχίες.</a:t>
            </a:r>
          </a:p>
          <a:p>
            <a:endParaRPr lang="el-GR" sz="1800" dirty="0"/>
          </a:p>
          <a:p>
            <a:r>
              <a:rPr lang="el-GR" sz="1800" dirty="0" smtClean="0"/>
              <a:t>Αυτό είναι δημιουργική τέχνη: η φυσική αναδίπλωση της δημιουργικής ανάπτυξης.</a:t>
            </a:r>
          </a:p>
          <a:p>
            <a:endParaRPr lang="en-GB" sz="1800" dirty="0"/>
          </a:p>
        </p:txBody>
      </p:sp>
      <p:pic>
        <p:nvPicPr>
          <p:cNvPr id="15362" name="Picture 2" descr="C:\Users\Ourania\Ουρανία\Μαθήματα\Παιδικό Σχέδιο\Images-stock\Μουτζούρα\wall-drawing-dogs-m-j-bronstein-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5050" y="888275"/>
            <a:ext cx="5111750" cy="462266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047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76672"/>
            <a:ext cx="8229600" cy="940966"/>
          </a:xfrm>
        </p:spPr>
        <p:txBody>
          <a:bodyPr>
            <a:normAutofit fontScale="90000"/>
          </a:bodyPr>
          <a:lstStyle/>
          <a:p>
            <a:r>
              <a:rPr lang="el-GR" sz="2000" dirty="0"/>
              <a:t>Δ</a:t>
            </a:r>
            <a:r>
              <a:rPr lang="el-GR" sz="2000" dirty="0" smtClean="0"/>
              <a:t>ημιουργικότητα είναι μια διαδικασία απόρριψης και αναδιαμόρφωσης.</a:t>
            </a:r>
            <a:br>
              <a:rPr lang="el-GR" sz="2000" dirty="0" smtClean="0"/>
            </a:br>
            <a:r>
              <a:rPr lang="el-GR" sz="2000" dirty="0"/>
              <a:t/>
            </a:r>
            <a:br>
              <a:rPr lang="el-GR" sz="2000" dirty="0"/>
            </a:br>
            <a:r>
              <a:rPr lang="el-GR" sz="2000" dirty="0" smtClean="0"/>
              <a:t>Τα έργα των παιδιών είναι προ-συμβατικά έργα που κατευθύνονται προς τις πολιτιστικές συμβάσεις.</a:t>
            </a:r>
            <a:br>
              <a:rPr lang="el-GR" sz="2000" dirty="0" smtClean="0"/>
            </a:br>
            <a:endParaRPr lang="el-GR" sz="2000" dirty="0" smtClean="0"/>
          </a:p>
        </p:txBody>
      </p:sp>
      <p:pic>
        <p:nvPicPr>
          <p:cNvPr id="20482" name="Picture 2" descr="C:\Users\Ourania\Ουρανία\ΑΚΤΟ\Ουρανία\παιδικό σχέδιο\Παραδόσεις\05 Expression\00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709007" y="1600200"/>
            <a:ext cx="772598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138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7544" y="476672"/>
            <a:ext cx="7632848" cy="2160240"/>
          </a:xfrm>
        </p:spPr>
        <p:txBody>
          <a:bodyPr>
            <a:normAutofit/>
          </a:bodyPr>
          <a:lstStyle/>
          <a:p>
            <a:r>
              <a:rPr lang="el-GR" sz="1800" dirty="0" smtClean="0"/>
              <a:t>5. Η ανάπτυξη των σχεδιαστικών ικανοτήτων των παιδιών νοείται ως σταδιακά περισσότερο ρεαλιστική τέχνη.</a:t>
            </a:r>
          </a:p>
          <a:p>
            <a:endParaRPr lang="el-GR" sz="1800" dirty="0"/>
          </a:p>
          <a:p>
            <a:r>
              <a:rPr lang="el-GR" sz="1800" dirty="0" smtClean="0"/>
              <a:t>Αυτή η αντίληψη ουσιαστικά διαμορφώνει προσδοκίες και </a:t>
            </a:r>
            <a:r>
              <a:rPr lang="en-GB" sz="1800" dirty="0" smtClean="0"/>
              <a:t>de facto </a:t>
            </a:r>
            <a:r>
              <a:rPr lang="el-GR" sz="1800" dirty="0" smtClean="0"/>
              <a:t>πρότυπα που αναμένουμε να φτάσουν κάποια στιγμή όλα τα παιδιά.</a:t>
            </a:r>
          </a:p>
          <a:p>
            <a:endParaRPr lang="el-GR" sz="1800" dirty="0"/>
          </a:p>
          <a:p>
            <a:endParaRPr lang="en-GB" sz="18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707" y="2996952"/>
            <a:ext cx="7401192" cy="28862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993327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92270"/>
          </a:xfrm>
        </p:spPr>
        <p:txBody>
          <a:bodyPr>
            <a:normAutofit/>
          </a:bodyPr>
          <a:lstStyle/>
          <a:p>
            <a:r>
              <a:rPr lang="el-GR" sz="1800" dirty="0" smtClean="0"/>
              <a:t>Τι συμβαίνει πραγματικά;</a:t>
            </a:r>
            <a:endParaRPr lang="en-GB" sz="1800" dirty="0"/>
          </a:p>
        </p:txBody>
      </p:sp>
      <p:sp>
        <p:nvSpPr>
          <p:cNvPr id="4" name="Text Placeholder 3"/>
          <p:cNvSpPr>
            <a:spLocks noGrp="1"/>
          </p:cNvSpPr>
          <p:nvPr>
            <p:ph type="body" sz="half" idx="2"/>
          </p:nvPr>
        </p:nvSpPr>
        <p:spPr>
          <a:xfrm>
            <a:off x="457200" y="1340768"/>
            <a:ext cx="3682752" cy="4785395"/>
          </a:xfrm>
        </p:spPr>
        <p:txBody>
          <a:bodyPr>
            <a:normAutofit lnSpcReduction="10000"/>
          </a:bodyPr>
          <a:lstStyle/>
          <a:p>
            <a:r>
              <a:rPr lang="el-GR" sz="1800" dirty="0" smtClean="0"/>
              <a:t>1. Η άποψη ότι τα παιδιά σταδιακά βαδίζουν προς μία ρεαλιστική αναπαράσταση δεν λαμβάνει υπόψη τα εξής χαρακτηριστικά ενός σχεδίου:</a:t>
            </a:r>
          </a:p>
          <a:p>
            <a:pPr>
              <a:spcBef>
                <a:spcPts val="0"/>
              </a:spcBef>
            </a:pPr>
            <a:endParaRPr lang="el-GR" sz="1800" dirty="0" smtClean="0"/>
          </a:p>
          <a:p>
            <a:pPr>
              <a:spcBef>
                <a:spcPts val="0"/>
              </a:spcBef>
            </a:pPr>
            <a:r>
              <a:rPr lang="el-GR" sz="1800" dirty="0" smtClean="0"/>
              <a:t>την θεματολογία,</a:t>
            </a:r>
          </a:p>
          <a:p>
            <a:pPr>
              <a:spcBef>
                <a:spcPts val="0"/>
              </a:spcBef>
            </a:pPr>
            <a:endParaRPr lang="el-GR" sz="1800" dirty="0" smtClean="0"/>
          </a:p>
          <a:p>
            <a:pPr>
              <a:spcBef>
                <a:spcPts val="0"/>
              </a:spcBef>
            </a:pPr>
            <a:r>
              <a:rPr lang="el-GR" sz="1800" dirty="0"/>
              <a:t>τ</a:t>
            </a:r>
            <a:r>
              <a:rPr lang="el-GR" sz="1800" dirty="0" smtClean="0"/>
              <a:t>α εκφραστικά στοιχεία, </a:t>
            </a:r>
          </a:p>
          <a:p>
            <a:pPr>
              <a:spcBef>
                <a:spcPts val="0"/>
              </a:spcBef>
            </a:pPr>
            <a:endParaRPr lang="el-GR" sz="1800" dirty="0" smtClean="0"/>
          </a:p>
          <a:p>
            <a:pPr>
              <a:spcBef>
                <a:spcPts val="0"/>
              </a:spcBef>
            </a:pPr>
            <a:r>
              <a:rPr lang="el-GR" sz="1800" dirty="0" smtClean="0"/>
              <a:t>τις διαφορές ανάμεσα στα φύλα,</a:t>
            </a:r>
          </a:p>
          <a:p>
            <a:pPr>
              <a:spcBef>
                <a:spcPts val="0"/>
              </a:spcBef>
            </a:pPr>
            <a:endParaRPr lang="el-GR" sz="1800" dirty="0" smtClean="0"/>
          </a:p>
          <a:p>
            <a:pPr>
              <a:spcBef>
                <a:spcPts val="0"/>
              </a:spcBef>
            </a:pPr>
            <a:r>
              <a:rPr lang="el-GR" sz="1800" dirty="0" smtClean="0"/>
              <a:t>τις ιδιαίτερες ευκολίες ενός ατόμου,</a:t>
            </a:r>
          </a:p>
          <a:p>
            <a:pPr>
              <a:spcBef>
                <a:spcPts val="0"/>
              </a:spcBef>
            </a:pPr>
            <a:endParaRPr lang="el-GR" sz="1800" dirty="0" smtClean="0"/>
          </a:p>
          <a:p>
            <a:pPr>
              <a:spcBef>
                <a:spcPts val="0"/>
              </a:spcBef>
            </a:pPr>
            <a:r>
              <a:rPr lang="el-GR" sz="1800" dirty="0" smtClean="0"/>
              <a:t>την διαφορά ανάμεσα στην τέχνη που δημιουργείται αυθόρμητα και σε αυτήν που είναι αποτέλεσμα εκπαίδευσης.</a:t>
            </a:r>
          </a:p>
          <a:p>
            <a:endParaRPr lang="el-GR" dirty="0" smtClean="0"/>
          </a:p>
          <a:p>
            <a:endParaRPr lang="en-GB" dirty="0"/>
          </a:p>
        </p:txBody>
      </p:sp>
      <p:pic>
        <p:nvPicPr>
          <p:cNvPr id="17410" name="Picture 2" descr="C:\Users\Ourania\Ουρανία\Μαθήματα\Παιδικό Σχέδιο\Images-stock\Αφήγηση\17.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703636"/>
            <a:ext cx="4114800" cy="29919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246171"/>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1957</TotalTime>
  <Words>1943</Words>
  <Application>Microsoft Office PowerPoint</Application>
  <PresentationFormat>On-screen Show (4:3)</PresentationFormat>
  <Paragraphs>300</Paragraphs>
  <Slides>44</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Θέμα του Office</vt:lpstr>
      <vt:lpstr>Presentation</vt:lpstr>
      <vt:lpstr>ΟΠΤΙΚΟΣ ΠΟΛΙΤΙΣΜΟΣ ΚΑΙ ΠΑΙΔΙΚΗ ΤΕΧΝΗ</vt:lpstr>
      <vt:lpstr>Καθεστηκυία άποψη για την παιδική τέχνη </vt:lpstr>
      <vt:lpstr>Εσφαλμένες αντιλήψεις αυτής της άποψης </vt:lpstr>
      <vt:lpstr>PowerPoint Presentation</vt:lpstr>
      <vt:lpstr>PowerPoint Presentation</vt:lpstr>
      <vt:lpstr>PowerPoint Presentation</vt:lpstr>
      <vt:lpstr>Δημιουργικότητα είναι μια διαδικασία απόρριψης και αναδιαμόρφωσης.  Τα έργα των παιδιών είναι προ-συμβατικά έργα που κατευθύνονται προς τις πολιτιστικές συμβάσεις. </vt:lpstr>
      <vt:lpstr>PowerPoint Presentation</vt:lpstr>
      <vt:lpstr>Τι συμβαίνει πραγματικά;</vt:lpstr>
      <vt:lpstr>PowerPoint Presentation</vt:lpstr>
      <vt:lpstr>PowerPoint Presentation</vt:lpstr>
      <vt:lpstr>Στην τάξη για παιδιά του Cizek παράγονταν ένα ιδιαίτερο ύφος παιδικής τέχνης διακοσμητικό και συναισθηματικό που αντανακλούσε τις Jugenstil αφίσες από τους δρόμους της Βιέννης ή εικονογραφήσεις παιδικών βιβλίων της εποχής</vt:lpstr>
      <vt:lpstr>PowerPoint Presentation</vt:lpstr>
      <vt:lpstr>Η νέα θεωρία διδασκαλίας τέχνης που λαμβάνει υπόψη την επιρροή του οπτικού πολιτισμού </vt:lpstr>
      <vt:lpstr>PowerPoint Presentation</vt:lpstr>
      <vt:lpstr>PowerPoint Presentation</vt:lpstr>
      <vt:lpstr>PowerPoint Presentation</vt:lpstr>
      <vt:lpstr>Τι κάνουν πραγματικά τα παιδιά όταν σχεδιάζουν;</vt:lpstr>
      <vt:lpstr>PowerPoint Presentation</vt:lpstr>
      <vt:lpstr>PowerPoint Presentation</vt:lpstr>
      <vt:lpstr>Η καθημερινή οπτική επαφή τους με ανθρώπους δεν τους βοήθησε να εξελίξουν το σχέδιό τους.  Αντίθετα χρησιμοποίησαν τις σχεδιαστικές γνώσεις που είχαν πριν από 60 χρόνια. </vt:lpstr>
      <vt:lpstr>PowerPoint Presentation</vt:lpstr>
      <vt:lpstr>PowerPoint Presentation</vt:lpstr>
      <vt:lpstr>PowerPoint Presentation</vt:lpstr>
      <vt:lpstr>Γιατί τα παιδιά δανείζονται από εικόνες και δεν επινοούν δικές τους;</vt:lpstr>
      <vt:lpstr>Στο σχέδιο παρατήρησης πάντα ξεκινάμε από αυτό που ήδη γνωρίζουμε ή έχουμε δει σε έργα άλλων (ή δικά μας). Μετά προχωράμε στην μετατροπή και διαμόρφωση για την συγκεκριμένη περίπτωση.</vt:lpstr>
      <vt:lpstr>Χρησιμοποιούμε διαφορετικό σχεδιαστικό πρόγραμμα για κάθε αντικείμενο.</vt:lpstr>
      <vt:lpstr>PowerPoint Presentation</vt:lpstr>
      <vt:lpstr> Μπορεί να μεταφερθεί πολύ λίγη γνώση από τον σχεδιασμό ενός αντικειμένου σε ένα άλλο. π.χ. από γυμνή, σε ντυμένη ανθρώπινη φιγούρα σχεδιασμένες και οι δύο από έναν μαθητή λυκείου.  </vt:lpstr>
      <vt:lpstr>PowerPoint Presentation</vt:lpstr>
      <vt:lpstr>Περίπτωση του Antony  Ήταν ικανός να σχεδιάσει εκατοντάδες φιγούρες superheroes από διαφορετικές οπτικές γωνίες και σε ποικίλες στάσεις υπολογίζοντας κατά μέσο όρο από σχέδιά του άλλων γωνιών θέασης και στάσεων.  Δημιουργούσε ατελείωτα νέα προγράμματα συνδυάζοντας και αναδιαμορφώνοντας παλαιότερα προγράμματα σχεδιασμού. </vt:lpstr>
      <vt:lpstr>Περίπτωση νεαρής κοπέλας που ήταν σε θέση να επεξεργαστεί και να μεταποιήσει συνδυασμό προϋπαρχόντων δικών της σχεδίων και να επινοήσει νέους σχεδιασμούς ματιών και προσώπων. </vt:lpstr>
      <vt:lpstr>Τι μπορούμε να κάνουμε;</vt:lpstr>
      <vt:lpstr>PowerPoint Presentation</vt:lpstr>
      <vt:lpstr>PowerPoint Presentation</vt:lpstr>
      <vt:lpstr>PowerPoint Presentation</vt:lpstr>
      <vt:lpstr>PowerPoint Presentation</vt:lpstr>
      <vt:lpstr>PowerPoint Presentation</vt:lpstr>
      <vt:lpstr>Ralf 11 χρόνων και Lennie 9 χρόνων Ευχετήρια κάρτα γενεθλίων </vt:lpstr>
      <vt:lpstr>Kojo Grffin ενήλικας καλλιτέχνης  Πρώην μέλος του δικτύου του δημοτικού σχολείου του Brooklyn.  Η συνθήκη της συνεργασίας και του ανταγωνισμού ανάμεσα στους συμμαθητές.</vt:lpstr>
      <vt:lpstr>Μπορεί ο οπτικός πολιτισμός να αντικαταστήσει την διδακτική τέχνης;</vt:lpstr>
      <vt:lpstr>Τρόποι που παρόμοια δίκτυα μπορούν να διαμορφώσουν μία πολιτιστική παιδαγωγική βασισμένη στον οπτικό πολιτισμό. </vt:lpstr>
      <vt:lpstr>Harry Potter dojinshi  Συλλογικά έργα, συνήθως περιοδικά manga αυτοδιαχειριζόμενα από νέους ερασιτέχνες.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ΟΠΤΙΚΟΣ ΠΟΛΙΤΙΣΜΟΣ ΚΑΙ ΠΑΙΔΙΚΗ ΤΕΧΝΗ</dc:title>
  <dc:creator>Ourania</dc:creator>
  <cp:lastModifiedBy>Ourania</cp:lastModifiedBy>
  <cp:revision>64</cp:revision>
  <dcterms:created xsi:type="dcterms:W3CDTF">2019-12-09T07:37:23Z</dcterms:created>
  <dcterms:modified xsi:type="dcterms:W3CDTF">2021-12-08T14:55:16Z</dcterms:modified>
</cp:coreProperties>
</file>