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0" r:id="rId4"/>
    <p:sldId id="261" r:id="rId5"/>
    <p:sldId id="263" r:id="rId6"/>
    <p:sldId id="264" r:id="rId7"/>
    <p:sldId id="265" r:id="rId8"/>
    <p:sldId id="280" r:id="rId9"/>
    <p:sldId id="281" r:id="rId10"/>
    <p:sldId id="266" r:id="rId11"/>
    <p:sldId id="262" r:id="rId12"/>
    <p:sldId id="276" r:id="rId13"/>
    <p:sldId id="275" r:id="rId14"/>
    <p:sldId id="268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6" autoAdjust="0"/>
    <p:restoredTop sz="94659"/>
  </p:normalViewPr>
  <p:slideViewPr>
    <p:cSldViewPr>
      <p:cViewPr varScale="1">
        <p:scale>
          <a:sx n="110" d="100"/>
          <a:sy n="110" d="100"/>
        </p:scale>
        <p:origin x="169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C7DB2FB-9698-4442-9DE1-08A91346E5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73E90BF-391F-7540-BCC5-8A699F5D4C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2D140AB-5723-5942-9081-BC593350C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44E5-7BB5-4AE2-8E56-7682ABB18B08}" type="datetimeFigureOut">
              <a:rPr lang="el-GR" smtClean="0"/>
              <a:pPr/>
              <a:t>16/3/21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2CE1722-F588-004C-AEA4-8D53DA298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4BF66A1-1757-0D44-8F8F-1E4D556BC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CE5A-E9DE-4454-A9FE-556692E21C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1487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284790B-DBC6-7A4E-868B-4841C618E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3B9624D-AC99-A64E-B3C8-A645E8A1D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14B7B50-07F5-EE43-95A1-8980A2CE5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44E5-7BB5-4AE2-8E56-7682ABB18B08}" type="datetimeFigureOut">
              <a:rPr lang="el-GR" smtClean="0"/>
              <a:pPr/>
              <a:t>16/3/21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65C928B-79CD-A24E-A2D7-646D234BB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E3191B4-D9AE-D442-A03B-4AB9CEDD9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CE5A-E9DE-4454-A9FE-556692E21C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8260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9FE206D2-411C-5F4A-9F7F-503D3C5021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7FD7ED5-7C4E-8F49-ABCB-88FC5985A5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8936DDF-9DC4-8848-A8A0-3A417F710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44E5-7BB5-4AE2-8E56-7682ABB18B08}" type="datetimeFigureOut">
              <a:rPr lang="el-GR" smtClean="0"/>
              <a:pPr/>
              <a:t>16/3/21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3DFD94E-64BD-2C42-ADDB-24865D38A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6B81468-3ACA-BD48-A921-AD3FBB073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CE5A-E9DE-4454-A9FE-556692E21C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3533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E5BF83-5746-7544-80D1-5BDF8F5E2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12B675D-4037-4B4F-BCB3-A7B4F65E6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7F41E3A-9F2E-5542-AE5B-1EB03650D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44E5-7BB5-4AE2-8E56-7682ABB18B08}" type="datetimeFigureOut">
              <a:rPr lang="el-GR" smtClean="0"/>
              <a:pPr/>
              <a:t>16/3/21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39AE2E1-62DD-624D-8091-33B72CCDE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53F8028-396F-A54C-978A-A59962C93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CE5A-E9DE-4454-A9FE-556692E21C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3911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4F66786-9289-A040-A3DA-397D61707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31196FD-AB31-DB4F-8DD0-FEF7F7DCD5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35F0AEC-6BB3-C342-81FB-CAC78863F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44E5-7BB5-4AE2-8E56-7682ABB18B08}" type="datetimeFigureOut">
              <a:rPr lang="el-GR" smtClean="0"/>
              <a:pPr/>
              <a:t>16/3/21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7592E88-0DCC-5448-AB54-F3F24ADBC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DF21796-FF95-8E40-8E7D-9E4B2D118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CE5A-E9DE-4454-A9FE-556692E21C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2046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9ECA0B9-5868-1A41-8956-1785E8541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8EF315D-3904-D44D-95E9-0446EC7141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8448D3C-87A8-F740-8872-7EE2D5E342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830B6C7-B208-C240-A736-8426F5004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44E5-7BB5-4AE2-8E56-7682ABB18B08}" type="datetimeFigureOut">
              <a:rPr lang="el-GR" smtClean="0"/>
              <a:pPr/>
              <a:t>16/3/21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E17C68C-E1AF-5241-A5A0-980803AF2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DF44DF6-4B17-024C-A906-2C18A9BC3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CE5A-E9DE-4454-A9FE-556692E21C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983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639F4E3-C77E-8443-80DF-D091DE67D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A233179-8E36-CD44-977B-4083DF659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645E332C-97A5-434A-A1F3-0BBAD4361B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0C9957D7-F998-3943-92F4-9718CDCAAD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EF96E099-6D2A-C848-8AC2-BCD9E5F713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A953DD2A-F1C1-414B-94CD-CBE20AFB0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44E5-7BB5-4AE2-8E56-7682ABB18B08}" type="datetimeFigureOut">
              <a:rPr lang="el-GR" smtClean="0"/>
              <a:pPr/>
              <a:t>16/3/21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C5CAC7E5-F477-634F-88C3-FBF6FEF06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99CFBF53-6490-9044-8C5A-99DC4923A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CE5A-E9DE-4454-A9FE-556692E21C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2880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B0947C-8EB5-9B49-ABED-D35957631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EBBBB440-05A2-9549-8369-B9BBDE369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44E5-7BB5-4AE2-8E56-7682ABB18B08}" type="datetimeFigureOut">
              <a:rPr lang="el-GR" smtClean="0"/>
              <a:pPr/>
              <a:t>16/3/21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E81F6A48-9FEE-104B-8501-D3038E119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4F99C915-8B35-9941-B809-D67AF7A39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CE5A-E9DE-4454-A9FE-556692E21C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4132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82FEF6C1-67C9-7641-A2BE-91AE650A0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44E5-7BB5-4AE2-8E56-7682ABB18B08}" type="datetimeFigureOut">
              <a:rPr lang="el-GR" smtClean="0"/>
              <a:pPr/>
              <a:t>16/3/21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991DE428-2F1A-2947-B917-A17EBB57C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877EC0B-A9D0-464D-A22C-1CCB81B54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CE5A-E9DE-4454-A9FE-556692E21C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3040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CE6DE0B-387B-1D4A-BCF5-724520384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819E85C-8F91-9E48-AA06-0638924C1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03BBA46-3AC8-E240-90FF-736112AA52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8C9BD39-A6C6-604A-BE56-120CA23B1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44E5-7BB5-4AE2-8E56-7682ABB18B08}" type="datetimeFigureOut">
              <a:rPr lang="el-GR" smtClean="0"/>
              <a:pPr/>
              <a:t>16/3/21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2619C05-BDBB-0E4F-B639-C4DC22361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3DC3B77-C99E-6A4B-ADDF-C4813A727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CE5A-E9DE-4454-A9FE-556692E21C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6329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BA2AA39-3E1E-6049-BB9C-0DEF67CEC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56C02025-0023-E341-BC02-2E89BBFB3B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44102C1-06D5-A24A-BBAF-ACC0A7B5CD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A5703E5-F749-5942-8B34-AEB97CD2D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44E5-7BB5-4AE2-8E56-7682ABB18B08}" type="datetimeFigureOut">
              <a:rPr lang="el-GR" smtClean="0"/>
              <a:pPr/>
              <a:t>16/3/21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6D98B43-0AD7-DC48-9955-AFA1786ED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6268901-25FD-014F-A151-8AE7C1A51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CE5A-E9DE-4454-A9FE-556692E21C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5496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CC0949C8-E9E2-5C4A-A63F-E7A387903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8EB9F9E-0A68-C34E-AFCD-20FEDBF80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815634F-22B1-DC46-BFFB-F21795E55A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E44E5-7BB5-4AE2-8E56-7682ABB18B08}" type="datetimeFigureOut">
              <a:rPr lang="el-GR" smtClean="0"/>
              <a:pPr/>
              <a:t>16/3/21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261F10A-8A52-9846-8958-26173AAE6A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8F252BD-6797-3C45-837A-5886C6C04C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1CE5A-E9DE-4454-A9FE-556692E21C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096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latin typeface="+mn-lt"/>
              </a:rPr>
              <a:t>ΔΙΟΙΚΗΣΗ </a:t>
            </a:r>
            <a:br>
              <a:rPr lang="el-GR" dirty="0">
                <a:latin typeface="+mn-lt"/>
              </a:rPr>
            </a:br>
            <a:r>
              <a:rPr lang="el-GR" dirty="0">
                <a:latin typeface="+mn-lt"/>
              </a:rPr>
              <a:t>ΕΚΠΑΙΔΕΥΤΙΚΩΝ ΜΟΝΑΔΩΝ</a:t>
            </a:r>
            <a:br>
              <a:rPr lang="el-GR" dirty="0">
                <a:latin typeface="+mn-lt"/>
              </a:rPr>
            </a:br>
            <a:r>
              <a:rPr lang="el-GR" sz="2800" dirty="0">
                <a:latin typeface="+mn-lt"/>
              </a:rPr>
              <a:t>Οι βασικές λειτουργίες της Διοίκησης</a:t>
            </a:r>
            <a:endParaRPr lang="el-GR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dirty="0"/>
          </a:p>
          <a:p>
            <a:endParaRPr lang="el-GR" dirty="0"/>
          </a:p>
          <a:p>
            <a:r>
              <a:rPr lang="el-GR" b="1" dirty="0"/>
              <a:t>ΕΥΗ ΖΑΜΠΕΤΑ</a:t>
            </a:r>
            <a:endParaRPr lang="en-US" b="1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+mn-lt"/>
              </a:rPr>
              <a:t>Ικανοποίηση του ‘πελάτη’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l-GR" dirty="0"/>
          </a:p>
          <a:p>
            <a:r>
              <a:rPr lang="el-GR" dirty="0"/>
              <a:t>Ποιος είναι ο «Πελάτης» των εκπαιδευτικών θεσμών;</a:t>
            </a:r>
          </a:p>
          <a:p>
            <a:r>
              <a:rPr lang="el-GR" dirty="0"/>
              <a:t>Οι μαθητές, ως αποδέκτες των υπηρεσιών;</a:t>
            </a:r>
          </a:p>
          <a:p>
            <a:r>
              <a:rPr lang="el-GR" dirty="0"/>
              <a:t>Οι γονείς ως φορολογούμενοι;</a:t>
            </a:r>
          </a:p>
          <a:p>
            <a:r>
              <a:rPr lang="el-GR" dirty="0"/>
              <a:t>Η κοινωνία στο σύνολό της;</a:t>
            </a:r>
            <a:endParaRPr lang="en-US" dirty="0"/>
          </a:p>
          <a:p>
            <a:endParaRPr lang="en-US" dirty="0"/>
          </a:p>
          <a:p>
            <a:r>
              <a:rPr lang="el-GR" dirty="0"/>
              <a:t>Επαναπροσδιορισμός της έννοιας του αποδέκτη των εκπαιδευτικών υπηρεσιών στο πλαίσιο της «Διοίκησης Ολικής Ποιότητας» &gt; </a:t>
            </a:r>
            <a:r>
              <a:rPr lang="el-GR" b="1" dirty="0"/>
              <a:t>Οι κοινωνικοί εταίροι</a:t>
            </a:r>
          </a:p>
        </p:txBody>
      </p:sp>
    </p:spTree>
    <p:extLst>
      <p:ext uri="{BB962C8B-B14F-4D97-AF65-F5344CB8AC3E}">
        <p14:creationId xmlns:p14="http://schemas.microsoft.com/office/powerpoint/2010/main" val="1904927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260350"/>
            <a:ext cx="9144000" cy="6308725"/>
          </a:xfrm>
        </p:spPr>
        <p:txBody>
          <a:bodyPr>
            <a:normAutofit/>
          </a:bodyPr>
          <a:lstStyle/>
          <a:p>
            <a:endParaRPr lang="el-GR" dirty="0"/>
          </a:p>
          <a:p>
            <a:r>
              <a:rPr lang="el-GR" dirty="0"/>
              <a:t>Η νεοφιλελεύθερη κριτική στα δημόσια εκπαιδευτικά συστήματα και το ζήτημα της απόδοσης λόγου των εκπαιδευτικών θεσμών (</a:t>
            </a:r>
            <a:r>
              <a:rPr lang="en-US" dirty="0"/>
              <a:t>accountability</a:t>
            </a:r>
            <a:r>
              <a:rPr lang="el-GR" dirty="0"/>
              <a:t>)</a:t>
            </a:r>
          </a:p>
          <a:p>
            <a:endParaRPr lang="el-GR" dirty="0"/>
          </a:p>
          <a:p>
            <a:r>
              <a:rPr lang="el-GR" dirty="0"/>
              <a:t>Ποιός δικαιούται να έχει λόγο για την εκπαίδευση και σε ποιον η εκπαίδευση οφείλει να αποδίδει λόγο;</a:t>
            </a:r>
          </a:p>
          <a:p>
            <a:endParaRPr lang="el-GR" dirty="0"/>
          </a:p>
          <a:p>
            <a:r>
              <a:rPr lang="el-GR" dirty="0"/>
              <a:t>Η εκπαίδευση ως θεσμός δημόσιου συμφέροντος. Πώς διασφαλίζεται σήμερα το δημόσιο συμφέρον;</a:t>
            </a:r>
          </a:p>
          <a:p>
            <a:endParaRPr lang="el-GR" dirty="0"/>
          </a:p>
          <a:p>
            <a:r>
              <a:rPr lang="el-GR" dirty="0"/>
              <a:t>Η μεταφορά των αρχών του </a:t>
            </a:r>
            <a:r>
              <a:rPr lang="en-US" dirty="0"/>
              <a:t>Management </a:t>
            </a:r>
            <a:r>
              <a:rPr lang="el-GR" dirty="0"/>
              <a:t>στην Εκπαίδευση συνιστά αναγκαστικά μορφή ‘ιδιωτικοποίησης’ της εκπαίδευσης;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02999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>
                <a:latin typeface="+mn-lt"/>
              </a:rPr>
              <a:t>Οι κοινωνικοί δρώντες στην εκπαίδευση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ΚΡΑΤΟΣ (κεντρικό και τοπικό/ τοπική αυτοδιοίκηση)</a:t>
            </a:r>
          </a:p>
          <a:p>
            <a:r>
              <a:rPr lang="el-GR" dirty="0"/>
              <a:t>ΕΠΑΓΓΕΛΜΑΤΙΕΣ ΕΚΠΑΙΔΕΥΤΙΚΟ Ι (συνδικάτα εκπαιδευτικών, επιστημονικοί –ερευνητικοί φορείς)</a:t>
            </a:r>
          </a:p>
          <a:p>
            <a:r>
              <a:rPr lang="el-GR" dirty="0"/>
              <a:t>ΓΟΝΕΙΣ – ΜΑΘΗΤΕΣ</a:t>
            </a:r>
          </a:p>
          <a:p>
            <a:r>
              <a:rPr lang="el-GR" dirty="0"/>
              <a:t>ΚΟΙΝΩΝΙΚΟΙ ΕΤΑΙΡΟΙ &amp;ΑΓΟΡΑ (Συνδικάτα, Κορπορατιστικά συμφέροντα, ομάδες συμφερόντων, χώρος των επιχειρήσεων, κοινωνία των πολιτών ...)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+mn-lt"/>
              </a:rPr>
              <a:t>Σχολική Μονάδα (ως </a:t>
            </a:r>
            <a:r>
              <a:rPr lang="el-GR" b="1">
                <a:latin typeface="+mn-lt"/>
              </a:rPr>
              <a:t>ανοικτό σύστημα)</a:t>
            </a:r>
            <a:endParaRPr lang="el-GR" b="1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840088"/>
              </p:ext>
            </p:extLst>
          </p:nvPr>
        </p:nvGraphicFramePr>
        <p:xfrm>
          <a:off x="457200" y="1646238"/>
          <a:ext cx="8229600" cy="3807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ΕΙΣΡΟΕΣ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ΚΟΙΝΩΝΙΚΟ ΠΛΑΙΣΙΟ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ΕΚΡΟΕΣ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Θεσμικό</a:t>
                      </a:r>
                      <a:r>
                        <a:rPr lang="el-GR" baseline="0" dirty="0"/>
                        <a:t> πλαίσιο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Πολιτικό – οικονομικό περιβάλλον</a:t>
                      </a:r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r>
                        <a:rPr lang="el-GR" dirty="0"/>
                        <a:t>Εκπαιδευτικά αποτελέσματα</a:t>
                      </a:r>
                    </a:p>
                    <a:p>
                      <a:r>
                        <a:rPr lang="el-GR" dirty="0"/>
                        <a:t>(αναφέρονται</a:t>
                      </a:r>
                      <a:r>
                        <a:rPr lang="el-GR" baseline="0" dirty="0"/>
                        <a:t> σε όλες</a:t>
                      </a:r>
                    </a:p>
                    <a:p>
                      <a:r>
                        <a:rPr lang="el-GR" baseline="0"/>
                        <a:t>τις εισροές)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Αναλυτικά</a:t>
                      </a:r>
                      <a:r>
                        <a:rPr lang="el-GR" baseline="0" dirty="0"/>
                        <a:t> Προγράμματα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Κοινωνικό-πολιτισμικό</a:t>
                      </a:r>
                      <a:r>
                        <a:rPr lang="el-GR" baseline="0" dirty="0"/>
                        <a:t> περιβάλλον</a:t>
                      </a:r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Βιβλία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Τοπικό περιβάλλον - Βαθμός</a:t>
                      </a:r>
                      <a:r>
                        <a:rPr lang="el-GR" baseline="0" dirty="0"/>
                        <a:t> αστικότητας</a:t>
                      </a:r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Πόροι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Φορείς που</a:t>
                      </a:r>
                      <a:r>
                        <a:rPr lang="el-GR" baseline="0" dirty="0"/>
                        <a:t> παρεμβαίνουν (ΟΤΑ, Συνδικαλιστικες οργανώσεις, τοπικοί φορείς, επιχειρήσεις κλπ)</a:t>
                      </a:r>
                      <a:endParaRPr lang="el-G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Υποδομή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Γονείς</a:t>
                      </a:r>
                      <a:r>
                        <a:rPr lang="el-GR" baseline="0" dirty="0"/>
                        <a:t>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Κτήρια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Κοινωνία των πολιτών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Προσωπικό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Μαθητές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Απόφοιτοι</a:t>
                      </a:r>
                      <a:r>
                        <a:rPr lang="el-GR" baseline="0" dirty="0"/>
                        <a:t> - μαθητές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>
                <a:latin typeface="+mn-lt"/>
              </a:rPr>
              <a:t>Πώς η σχολική μονάδα θα αντιμετωπίσει ένα πρόβλημα (π.χ. Βία</a:t>
            </a:r>
            <a:r>
              <a:rPr lang="en-US" b="1" dirty="0">
                <a:latin typeface="+mn-lt"/>
              </a:rPr>
              <a:t> </a:t>
            </a:r>
            <a:r>
              <a:rPr lang="el-GR" b="1" dirty="0">
                <a:latin typeface="+mn-lt"/>
              </a:rPr>
              <a:t>μέσα στο σχολείο)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1510" indent="-514350">
              <a:buFont typeface="+mj-lt"/>
              <a:buAutoNum type="arabicPeriod"/>
            </a:pPr>
            <a:endParaRPr lang="el-GR" dirty="0"/>
          </a:p>
          <a:p>
            <a:pPr marL="651510" indent="-514350">
              <a:buFont typeface="+mj-lt"/>
              <a:buAutoNum type="arabicPeriod"/>
            </a:pPr>
            <a:r>
              <a:rPr lang="el-GR" dirty="0"/>
              <a:t>Η ευθύνη της σχολικής μονάδας στην αντιμετώπιση του συγκεκριμένου προβλήματος </a:t>
            </a:r>
          </a:p>
          <a:p>
            <a:pPr marL="651510" indent="-514350">
              <a:buFont typeface="+mj-lt"/>
              <a:buAutoNum type="arabicPeriod"/>
            </a:pPr>
            <a:r>
              <a:rPr lang="el-GR" dirty="0"/>
              <a:t>Προγραμματισμός των διαδικασιών αντιμετώπισης του προβλήματος – φορείς που θα εμπλακούν στην αντιμετώπισή του</a:t>
            </a:r>
          </a:p>
          <a:p>
            <a:pPr marL="651510" indent="-514350">
              <a:buFont typeface="+mj-lt"/>
              <a:buAutoNum type="arabicPeriod"/>
            </a:pPr>
            <a:r>
              <a:rPr lang="el-GR" dirty="0"/>
              <a:t>Οργάνωση </a:t>
            </a:r>
          </a:p>
          <a:p>
            <a:pPr marL="651510" indent="-514350">
              <a:buFont typeface="+mj-lt"/>
              <a:buAutoNum type="arabicPeriod"/>
            </a:pPr>
            <a:r>
              <a:rPr lang="el-GR" dirty="0"/>
              <a:t>Διεύθυνση</a:t>
            </a:r>
          </a:p>
          <a:p>
            <a:pPr marL="651510" indent="-514350">
              <a:buFont typeface="+mj-lt"/>
              <a:buAutoNum type="arabicPeriod"/>
            </a:pPr>
            <a:r>
              <a:rPr lang="el-GR" dirty="0"/>
              <a:t>Ελεγχος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Βασικές έννοιες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Font typeface="+mj-lt"/>
              <a:buAutoNum type="arabicPeriod"/>
            </a:pPr>
            <a:endParaRPr lang="el-GR" dirty="0"/>
          </a:p>
          <a:p>
            <a:pPr marL="651510" indent="-514350">
              <a:buFont typeface="+mj-lt"/>
              <a:buAutoNum type="arabicPeriod"/>
            </a:pPr>
            <a:r>
              <a:rPr lang="el-GR" dirty="0"/>
              <a:t>Η έννοια της Διοίκησης στην Εκπαίδευση</a:t>
            </a:r>
          </a:p>
          <a:p>
            <a:pPr marL="651510" indent="-514350">
              <a:buFont typeface="+mj-lt"/>
              <a:buAutoNum type="arabicPeriod"/>
            </a:pPr>
            <a:r>
              <a:rPr lang="el-GR" dirty="0"/>
              <a:t>Τί είναι ο Οργανισμός – εκπαιδευτικοί οργανισμοί</a:t>
            </a:r>
          </a:p>
          <a:p>
            <a:pPr marL="651510" indent="-514350">
              <a:buFont typeface="+mj-lt"/>
              <a:buAutoNum type="arabicPeriod"/>
            </a:pPr>
            <a:r>
              <a:rPr lang="el-GR" dirty="0"/>
              <a:t>Οι βασικές λειτουργίες της διοίκησης</a:t>
            </a:r>
          </a:p>
          <a:p>
            <a:pPr marL="651510" indent="-514350">
              <a:buFont typeface="+mj-lt"/>
              <a:buAutoNum type="arabicPeriod"/>
            </a:pPr>
            <a:r>
              <a:rPr lang="el-GR" dirty="0"/>
              <a:t>Η σχολική μονάδα ως ανοιχτό σύστημα (εισροές και εκροές) – </a:t>
            </a:r>
            <a:r>
              <a:rPr lang="el-GR" b="1" dirty="0"/>
              <a:t>πώς μπορεί να διοικηθεί;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+mn-lt"/>
              </a:rPr>
              <a:t>Η εκπαίδευση ως οργανισμός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Τί είναι το εκπαιδευτικό σύστημα (συστημικός και πολιτικός χαρακτήρας της εκπαίδευσης). </a:t>
            </a:r>
          </a:p>
          <a:p>
            <a:endParaRPr lang="el-GR" dirty="0"/>
          </a:p>
          <a:p>
            <a:r>
              <a:rPr lang="el-GR" dirty="0"/>
              <a:t>Η εκπαιδευτική μονάδα ως οργανισμός </a:t>
            </a:r>
          </a:p>
          <a:p>
            <a:endParaRPr lang="el-GR" dirty="0"/>
          </a:p>
          <a:p>
            <a:r>
              <a:rPr lang="el-GR" b="1" dirty="0"/>
              <a:t>Οργανισμός: Συγκροτημένη ομάδα ατόμων που εργάζονται για την επίτευξη κοινού σκοπού με καθιερωμένη δομή, εσωτερική ιεραρχία  και σχέσεις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latin typeface="+mn-lt"/>
              </a:rPr>
              <a:t>Η διοίκηση των εκπαιδευτικών οργανισμών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b="1" dirty="0"/>
              <a:t>Τί είναι η Διοίκηση: μεθοδική διαδικασία συντονισμού πόρων</a:t>
            </a:r>
          </a:p>
          <a:p>
            <a:pPr>
              <a:buNone/>
            </a:pPr>
            <a:r>
              <a:rPr lang="el-GR" b="1" dirty="0"/>
              <a:t>και δραστηριοτήτων για την επίτευξη των στόχων ενός</a:t>
            </a:r>
          </a:p>
          <a:p>
            <a:pPr>
              <a:buNone/>
            </a:pPr>
            <a:r>
              <a:rPr lang="el-GR" b="1" dirty="0"/>
              <a:t>οργανισμού</a:t>
            </a:r>
          </a:p>
          <a:p>
            <a:endParaRPr lang="el-GR" dirty="0"/>
          </a:p>
          <a:p>
            <a:pPr>
              <a:buNone/>
            </a:pPr>
            <a:r>
              <a:rPr lang="el-GR" dirty="0"/>
              <a:t>ΑΠΟ ΤΟΝ:</a:t>
            </a:r>
            <a:endParaRPr lang="en-US" dirty="0"/>
          </a:p>
          <a:p>
            <a:pPr>
              <a:buNone/>
            </a:pPr>
            <a:r>
              <a:rPr lang="el-GR" b="1" dirty="0"/>
              <a:t>Ταιυλορισμό</a:t>
            </a:r>
            <a:r>
              <a:rPr lang="en-US" dirty="0"/>
              <a:t> </a:t>
            </a:r>
            <a:r>
              <a:rPr lang="el-GR" dirty="0"/>
              <a:t>(</a:t>
            </a:r>
            <a:r>
              <a:rPr lang="en-US" dirty="0"/>
              <a:t>Taylor</a:t>
            </a:r>
            <a:r>
              <a:rPr lang="el-GR" dirty="0"/>
              <a:t>): η απαρχή της επιστήμης της διοίκησης επιχειρήσεων</a:t>
            </a:r>
          </a:p>
          <a:p>
            <a:pPr>
              <a:buNone/>
            </a:pPr>
            <a:r>
              <a:rPr lang="el-GR" dirty="0"/>
              <a:t>ΣΤΟ:</a:t>
            </a:r>
          </a:p>
          <a:p>
            <a:pPr>
              <a:buNone/>
            </a:pPr>
            <a:r>
              <a:rPr lang="en-US" b="1" dirty="0"/>
              <a:t>Total Quality Management</a:t>
            </a:r>
            <a:r>
              <a:rPr lang="el-GR" b="1" dirty="0"/>
              <a:t> </a:t>
            </a:r>
            <a:r>
              <a:rPr lang="el-GR" dirty="0"/>
              <a:t>(Διοίκηση Ολικής Ποιότητας) 	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>
                <a:latin typeface="+mn-lt"/>
              </a:rPr>
              <a:t>Λειτουργίες της Διοίκησης (</a:t>
            </a:r>
            <a:r>
              <a:rPr lang="en-US" b="1" dirty="0" err="1">
                <a:latin typeface="+mn-lt"/>
              </a:rPr>
              <a:t>Fayol</a:t>
            </a:r>
            <a:r>
              <a:rPr lang="en-US" b="1" dirty="0">
                <a:latin typeface="+mn-lt"/>
              </a:rPr>
              <a:t>)</a:t>
            </a:r>
            <a:br>
              <a:rPr lang="en-US" b="1" dirty="0">
                <a:latin typeface="+mn-lt"/>
              </a:rPr>
            </a:br>
            <a:endParaRPr lang="el-GR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b="1" dirty="0"/>
          </a:p>
          <a:p>
            <a:r>
              <a:rPr lang="el-GR" b="1" dirty="0"/>
              <a:t>Προγραμματισμός</a:t>
            </a:r>
          </a:p>
          <a:p>
            <a:pPr lvl="2"/>
            <a:r>
              <a:rPr lang="el-GR" b="1" dirty="0"/>
              <a:t>Λειτουργικός, Τακτικός</a:t>
            </a:r>
          </a:p>
          <a:p>
            <a:pPr lvl="2"/>
            <a:r>
              <a:rPr lang="el-GR" b="1" dirty="0"/>
              <a:t>Στρατηγικός </a:t>
            </a:r>
          </a:p>
          <a:p>
            <a:r>
              <a:rPr lang="el-GR" b="1" dirty="0"/>
              <a:t>Οργάνωση</a:t>
            </a:r>
          </a:p>
          <a:p>
            <a:r>
              <a:rPr lang="el-GR" b="1" dirty="0"/>
              <a:t>Διεύθυνση / Καθοδήγηση</a:t>
            </a:r>
          </a:p>
          <a:p>
            <a:r>
              <a:rPr lang="el-GR" b="1" dirty="0"/>
              <a:t>Έλεγχος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>
                <a:latin typeface="+mn-lt"/>
              </a:rPr>
              <a:t>Προγραμματισμός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 algn="ctr">
              <a:buNone/>
            </a:pPr>
            <a:r>
              <a:rPr lang="el-GR" b="1" dirty="0"/>
              <a:t>Στοχοθεσία και λήψη αποφάσεων</a:t>
            </a:r>
          </a:p>
          <a:p>
            <a:pPr marL="137160" indent="0">
              <a:buNone/>
            </a:pPr>
            <a:endParaRPr lang="el-GR" b="1" dirty="0"/>
          </a:p>
          <a:p>
            <a:r>
              <a:rPr lang="el-GR" dirty="0"/>
              <a:t>Καθορισμός σκοπών</a:t>
            </a:r>
          </a:p>
          <a:p>
            <a:r>
              <a:rPr lang="el-GR" dirty="0"/>
              <a:t>Ανάπτυξη εναλλακτικών λύσεων</a:t>
            </a:r>
          </a:p>
          <a:p>
            <a:r>
              <a:rPr lang="el-GR" dirty="0"/>
              <a:t>Διερεύνηση συνθηκών</a:t>
            </a:r>
          </a:p>
          <a:p>
            <a:r>
              <a:rPr lang="el-GR" dirty="0"/>
              <a:t>Αξιολόγηση εναλλακτικών λύσεων</a:t>
            </a:r>
          </a:p>
          <a:p>
            <a:r>
              <a:rPr lang="el-GR" dirty="0"/>
              <a:t>Επιλογή της καταλληλότερης λύσης</a:t>
            </a:r>
          </a:p>
          <a:p>
            <a:r>
              <a:rPr lang="el-GR" dirty="0"/>
              <a:t>Διαμόρφωση επιμέρους σχεδίων </a:t>
            </a:r>
          </a:p>
          <a:p>
            <a:r>
              <a:rPr lang="el-GR" dirty="0"/>
              <a:t>Εφαρμογή σχεδίων </a:t>
            </a:r>
          </a:p>
          <a:p>
            <a:endParaRPr lang="el-GR" dirty="0"/>
          </a:p>
          <a:p>
            <a:r>
              <a:rPr lang="el-GR" dirty="0"/>
              <a:t>ΣΤΡΑΤΗΓΙΚΟΣ ΚΑΙ ΛΕΙΤΟΥΡΓΙΚΟΣ ΠΡΟΓΡΑΜΜΑΤΙΣΜΟΣ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+mn-lt"/>
              </a:rPr>
              <a:t>Οργάνωση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Καθορισμός γενικών δραστηριοτήτων που πρέπει να υλοποιηθούν </a:t>
            </a:r>
          </a:p>
          <a:p>
            <a:r>
              <a:rPr lang="el-GR" dirty="0"/>
              <a:t>Καθορισμός συγκεκριμένων εργασιών – καταμερισμός εργασίας</a:t>
            </a:r>
          </a:p>
          <a:p>
            <a:r>
              <a:rPr lang="el-GR" dirty="0"/>
              <a:t>Στελέχωση με κατάλληλο προσωπικό –Προσδιορισμός αρμοδιοτήτων &amp; ρόλων</a:t>
            </a:r>
          </a:p>
          <a:p>
            <a:r>
              <a:rPr lang="el-GR" dirty="0"/>
              <a:t>Δημιουργία οργανωτικού πλαισίου- κανόνων και σχέσεων εργασίας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+mn-lt"/>
              </a:rPr>
              <a:t>Διεύθυνση / Καθοδήγηση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l-GR" b="1" dirty="0"/>
              <a:t>Δημιουργία ευνοϊκού οργανωσιακού κλίματος</a:t>
            </a:r>
          </a:p>
          <a:p>
            <a:endParaRPr lang="el-GR" dirty="0"/>
          </a:p>
          <a:p>
            <a:r>
              <a:rPr lang="el-GR" dirty="0"/>
              <a:t>Βέλτιστη διαχείριση</a:t>
            </a:r>
          </a:p>
          <a:p>
            <a:r>
              <a:rPr lang="el-GR" dirty="0"/>
              <a:t>Εποπτεία</a:t>
            </a:r>
          </a:p>
          <a:p>
            <a:r>
              <a:rPr lang="el-GR" dirty="0"/>
              <a:t>Καθοδήγηση υφισταμένων</a:t>
            </a:r>
          </a:p>
          <a:p>
            <a:r>
              <a:rPr lang="el-GR" dirty="0"/>
              <a:t>Παρακίνηση και επικοινωνία του ανθρώπινου δυναμικού για την επίτευξη των στόχων του οργανισμού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+mn-lt"/>
              </a:rPr>
              <a:t>Έλεγχος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Αξιολόγηση αποτελεσμάτων</a:t>
            </a:r>
          </a:p>
          <a:p>
            <a:endParaRPr lang="el-GR" dirty="0"/>
          </a:p>
          <a:p>
            <a:r>
              <a:rPr lang="el-GR" dirty="0"/>
              <a:t>Διορθωτικές παρεμβάσεις για την τήρηση του σχεδιασμού (αναστοχασμός πάνω στις λειτουργίες της διοίκησης σχετικά με το βαθμό στον οποίο εξυπηρέτησαν την προώθηση του σχεδιασμού)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2369</TotalTime>
  <Words>548</Words>
  <Application>Microsoft Macintosh PowerPoint</Application>
  <PresentationFormat>Προβολή στην οθόνη (4:3)</PresentationFormat>
  <Paragraphs>111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Θέμα του Office</vt:lpstr>
      <vt:lpstr>ΔΙΟΙΚΗΣΗ  ΕΚΠΑΙΔΕΥΤΙΚΩΝ ΜΟΝΑΔΩΝ Οι βασικές λειτουργίες της Διοίκησης</vt:lpstr>
      <vt:lpstr>Βασικές έννοιες</vt:lpstr>
      <vt:lpstr>Η εκπαίδευση ως οργανισμός</vt:lpstr>
      <vt:lpstr>Η διοίκηση των εκπαιδευτικών οργανισμών </vt:lpstr>
      <vt:lpstr>Λειτουργίες της Διοίκησης (Fayol) </vt:lpstr>
      <vt:lpstr>Προγραμματισμός</vt:lpstr>
      <vt:lpstr>Οργάνωση</vt:lpstr>
      <vt:lpstr>Διεύθυνση / Καθοδήγηση</vt:lpstr>
      <vt:lpstr>Έλεγχος</vt:lpstr>
      <vt:lpstr>Ικανοποίηση του ‘πελάτη’</vt:lpstr>
      <vt:lpstr>Παρουσίαση του PowerPoint</vt:lpstr>
      <vt:lpstr>Οι κοινωνικοί δρώντες στην εκπαίδευση</vt:lpstr>
      <vt:lpstr>Σχολική Μονάδα (ως ανοικτό σύστημα)</vt:lpstr>
      <vt:lpstr>Πώς η σχολική μονάδα θα αντιμετωπίσει ένα πρόβλημα (π.χ. Βία μέσα στο σχολείο)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ΕΛΛΗΝΙΚΟ ΑΝΟΙΧΤΟ ΠΑΝΕΠΙΣΤΗΜΙΟ</dc:title>
  <dc:creator>Evie</dc:creator>
  <cp:lastModifiedBy>ezambeta</cp:lastModifiedBy>
  <cp:revision>159</cp:revision>
  <dcterms:created xsi:type="dcterms:W3CDTF">2011-10-11T13:59:42Z</dcterms:created>
  <dcterms:modified xsi:type="dcterms:W3CDTF">2021-03-16T08:56:35Z</dcterms:modified>
</cp:coreProperties>
</file>