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66" r:id="rId10"/>
    <p:sldId id="262" r:id="rId11"/>
    <p:sldId id="260" r:id="rId12"/>
    <p:sldId id="261" r:id="rId13"/>
    <p:sldId id="263" r:id="rId14"/>
    <p:sldId id="264" r:id="rId15"/>
    <p:sldId id="265" r:id="rId16"/>
    <p:sldId id="280" r:id="rId17"/>
    <p:sldId id="281" r:id="rId18"/>
    <p:sldId id="276" r:id="rId19"/>
    <p:sldId id="275" r:id="rId20"/>
    <p:sldId id="268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 autoAdjust="0"/>
    <p:restoredTop sz="94659"/>
  </p:normalViewPr>
  <p:slideViewPr>
    <p:cSldViewPr>
      <p:cViewPr varScale="1">
        <p:scale>
          <a:sx n="110" d="100"/>
          <a:sy n="110" d="100"/>
        </p:scale>
        <p:origin x="16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44E5-7BB5-4AE2-8E56-7682ABB18B08}" type="datetimeFigureOut">
              <a:rPr lang="el-GR" smtClean="0"/>
              <a:pPr/>
              <a:t>9/3/21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ΔΙΟΙΚΗΣΗ </a:t>
            </a:r>
            <a:br>
              <a:rPr lang="el-GR" dirty="0"/>
            </a:br>
            <a:r>
              <a:rPr lang="el-GR" dirty="0"/>
              <a:t>ΕΚΠΑΙΔΕΥΤΙΚΩΝ ΜΟΝΑΔΩΝ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ΕΥΗ ΖΑΜΠΕΤΑ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60350"/>
            <a:ext cx="9144000" cy="6308725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/>
              <a:t>Η νεοφιλελεύθερη κριτική στα δημόσια εκπαιδευτικά συστήματα και το ζήτημα της απόδοσης λόγου των εκπαιδευτικών θεσμών (</a:t>
            </a:r>
            <a:r>
              <a:rPr lang="en-US" dirty="0"/>
              <a:t>accountability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dirty="0"/>
              <a:t>Ποιός δικαιούται να έχει λόγο για την εκπαίδευση και σε ποιον η εκπαίδευση οφείλει να αποδίδει λόγο;</a:t>
            </a:r>
          </a:p>
          <a:p>
            <a:endParaRPr lang="el-GR" dirty="0"/>
          </a:p>
          <a:p>
            <a:r>
              <a:rPr lang="el-GR" dirty="0"/>
              <a:t>Η εκπαίδευση ως θεσμός δημόσιου συμφέροντος. Πώς διασφαλίζεται σήμερα το δημόσιο συμφέρον;</a:t>
            </a:r>
          </a:p>
          <a:p>
            <a:endParaRPr lang="el-GR" dirty="0"/>
          </a:p>
          <a:p>
            <a:r>
              <a:rPr lang="el-GR" dirty="0"/>
              <a:t>Η μεταφορά των αρχών του </a:t>
            </a:r>
            <a:r>
              <a:rPr lang="en-US" dirty="0"/>
              <a:t>Management </a:t>
            </a:r>
            <a:r>
              <a:rPr lang="el-GR" dirty="0"/>
              <a:t>στην Εκπαίδευση συνιστά αναγκαστικά μορφή ‘ιδιωτικοποίησης’ της εκπαίδευσης;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εκπαίδευση ως οργανισμός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Τί είναι το εκπαιδευτικό σύστημα (συστημικός και πολιτικός χαρακτήρας της εκπαίδευσης). </a:t>
            </a:r>
          </a:p>
          <a:p>
            <a:endParaRPr lang="el-GR" dirty="0"/>
          </a:p>
          <a:p>
            <a:r>
              <a:rPr lang="el-GR" dirty="0"/>
              <a:t>Η εκπαιδευτική μονάδα ως οργανισμός </a:t>
            </a:r>
          </a:p>
          <a:p>
            <a:endParaRPr lang="el-GR" dirty="0"/>
          </a:p>
          <a:p>
            <a:r>
              <a:rPr lang="el-GR" b="1" dirty="0"/>
              <a:t>Οργανισμός: Συγκροτημένη ομάδα ατόμων που εργάζονται για την επίτευξη κοινού σκοπού με καθιερωμένη δομή, εσωτερική ιεραρχία  και σχέσεις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διοίκηση των εκπαιδευτικών οργανισμών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/>
              <a:t>Διοίκηση: μεθοδική διαδικασία συντονισμού πόρων</a:t>
            </a:r>
          </a:p>
          <a:p>
            <a:pPr>
              <a:buNone/>
            </a:pPr>
            <a:r>
              <a:rPr lang="el-GR" b="1" dirty="0"/>
              <a:t>και δραστηριοτήτων για την επίτευξη των στόχων ενός</a:t>
            </a:r>
          </a:p>
          <a:p>
            <a:pPr>
              <a:buNone/>
            </a:pPr>
            <a:r>
              <a:rPr lang="el-GR" b="1" dirty="0"/>
              <a:t>οργανισμού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ΑΠΟ ΤΟΝ:</a:t>
            </a:r>
            <a:endParaRPr lang="en-US" dirty="0"/>
          </a:p>
          <a:p>
            <a:pPr>
              <a:buNone/>
            </a:pPr>
            <a:r>
              <a:rPr lang="el-GR" b="1" dirty="0"/>
              <a:t>Ταιυλορισμό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Taylor</a:t>
            </a:r>
            <a:r>
              <a:rPr lang="el-GR" dirty="0"/>
              <a:t>): η απαρχή της επιστήμης της διοίκησης επιχειρήσεων</a:t>
            </a:r>
          </a:p>
          <a:p>
            <a:pPr>
              <a:buNone/>
            </a:pPr>
            <a:r>
              <a:rPr lang="el-GR" dirty="0"/>
              <a:t>ΣΤΟ:</a:t>
            </a:r>
          </a:p>
          <a:p>
            <a:pPr>
              <a:buNone/>
            </a:pPr>
            <a:r>
              <a:rPr lang="en-US" b="1" dirty="0"/>
              <a:t>Total Quality Management</a:t>
            </a:r>
            <a:r>
              <a:rPr lang="el-GR" b="1" dirty="0"/>
              <a:t> </a:t>
            </a:r>
            <a:r>
              <a:rPr lang="el-GR" dirty="0"/>
              <a:t>(Διοίκηση Ολικής Ποιότητας) 	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Λειτουργίες της Διοίκησης (</a:t>
            </a:r>
            <a:r>
              <a:rPr lang="en-US" dirty="0" err="1"/>
              <a:t>Fayol</a:t>
            </a:r>
            <a:r>
              <a:rPr lang="en-US" dirty="0"/>
              <a:t>)</a:t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b="1" dirty="0"/>
          </a:p>
          <a:p>
            <a:r>
              <a:rPr lang="el-GR" b="1" dirty="0"/>
              <a:t>Προγραμματισμός</a:t>
            </a:r>
          </a:p>
          <a:p>
            <a:pPr lvl="2"/>
            <a:r>
              <a:rPr lang="el-GR" b="1" dirty="0"/>
              <a:t>Λειτουργικός, Τακτικός</a:t>
            </a:r>
          </a:p>
          <a:p>
            <a:pPr lvl="2"/>
            <a:r>
              <a:rPr lang="el-GR" b="1" dirty="0"/>
              <a:t>Στρατηγικός </a:t>
            </a:r>
          </a:p>
          <a:p>
            <a:r>
              <a:rPr lang="el-GR" b="1" dirty="0"/>
              <a:t>Οργάνωση</a:t>
            </a:r>
          </a:p>
          <a:p>
            <a:r>
              <a:rPr lang="el-GR" b="1" dirty="0"/>
              <a:t>Διεύθυνση / Καθοδήγηση</a:t>
            </a:r>
          </a:p>
          <a:p>
            <a:r>
              <a:rPr lang="el-GR" b="1" dirty="0"/>
              <a:t>Έλεγχος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Προγραμματισμός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l-GR" b="1" dirty="0"/>
              <a:t>Στοχοθεσία και λήψη αποφάσεων</a:t>
            </a:r>
          </a:p>
          <a:p>
            <a:pPr marL="137160" indent="0">
              <a:buNone/>
            </a:pPr>
            <a:endParaRPr lang="el-GR" b="1" dirty="0"/>
          </a:p>
          <a:p>
            <a:r>
              <a:rPr lang="el-GR" dirty="0"/>
              <a:t>Καθορισμός σκοπών</a:t>
            </a:r>
          </a:p>
          <a:p>
            <a:r>
              <a:rPr lang="el-GR" dirty="0"/>
              <a:t>Ανάπτυξη εναλλακτικών λύσεων</a:t>
            </a:r>
          </a:p>
          <a:p>
            <a:r>
              <a:rPr lang="el-GR" dirty="0"/>
              <a:t>Διερεύνηση συνθηκών</a:t>
            </a:r>
          </a:p>
          <a:p>
            <a:r>
              <a:rPr lang="el-GR" dirty="0"/>
              <a:t>Αξιολόγηση εναλλακτικών λύσεων</a:t>
            </a:r>
          </a:p>
          <a:p>
            <a:r>
              <a:rPr lang="el-GR" dirty="0"/>
              <a:t>Επιλογή της καταλληλότερης λύσης</a:t>
            </a:r>
          </a:p>
          <a:p>
            <a:r>
              <a:rPr lang="el-GR" dirty="0"/>
              <a:t>Διαμόρφωση επιμέρους σχεδίων </a:t>
            </a:r>
          </a:p>
          <a:p>
            <a:r>
              <a:rPr lang="el-GR" dirty="0"/>
              <a:t>Εφαρμογή σχεδίων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Οργάνωση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Καθορισμός γενικών δραστηριοτήτων που πρέπει να υλοποιηθούν </a:t>
            </a:r>
          </a:p>
          <a:p>
            <a:r>
              <a:rPr lang="el-GR" dirty="0"/>
              <a:t>Καθορισμός συγκεκριμένων εργασιών – καταμερισμός εργασίας</a:t>
            </a:r>
          </a:p>
          <a:p>
            <a:r>
              <a:rPr lang="el-GR" dirty="0"/>
              <a:t>Στελέχωση με κατάλληλο προσωπικό –Προσδιορισμός αρμοδιοτήτων &amp; ρόλων</a:t>
            </a:r>
          </a:p>
          <a:p>
            <a:r>
              <a:rPr lang="el-GR" dirty="0"/>
              <a:t>Δημιουργία οργανωτικού πλαισίου- κανόνων και σχέσεων εργασίας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/ Καθοδήγηση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l-GR" b="1" dirty="0"/>
              <a:t>Δημιουργία ευνοϊκού οργανωσιακού κλίματος</a:t>
            </a:r>
          </a:p>
          <a:p>
            <a:endParaRPr lang="el-GR" dirty="0"/>
          </a:p>
          <a:p>
            <a:r>
              <a:rPr lang="el-GR" dirty="0"/>
              <a:t>Βέλτιστη διαχείριση</a:t>
            </a:r>
          </a:p>
          <a:p>
            <a:r>
              <a:rPr lang="el-GR" dirty="0"/>
              <a:t>Εποπτεία</a:t>
            </a:r>
          </a:p>
          <a:p>
            <a:r>
              <a:rPr lang="el-GR" dirty="0"/>
              <a:t>Καθοδήγηση υφισταμένων</a:t>
            </a:r>
          </a:p>
          <a:p>
            <a:r>
              <a:rPr lang="el-GR" dirty="0"/>
              <a:t>Παρακίνηση και επικοινωνία του ανθρώπινου δυναμικού για την επίτευξη των στόχων του οργανισμού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Αξιολόγηση αποτελεσμάτων</a:t>
            </a:r>
          </a:p>
          <a:p>
            <a:endParaRPr lang="el-GR" dirty="0"/>
          </a:p>
          <a:p>
            <a:r>
              <a:rPr lang="el-GR" dirty="0"/>
              <a:t>Διορθωτικές παρεμβάσεις για την τήρηση του σχεδιασμού (αναστοχασμός πάνω στις λειτουργίες της διοίκησης σχετικά με το βαθμό στον οποίο εξυπηρέτησαν την προώθηση του σχεδιασμού)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κοινωνικοί δρώντες στην εκπαίδευση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ΚΡΑΤΟΣ (κεντρικό και τοπικό/ τοπική αυτοδιοίκηση)</a:t>
            </a:r>
          </a:p>
          <a:p>
            <a:r>
              <a:rPr lang="el-GR" dirty="0"/>
              <a:t>ΕΠΑΓΓΕΛΜΑΤΙΕΣ ΕΚΠΑΙΔΕΥΤΙΚΟ Ι (συνδικάτα εκπαιδευτικών, επιστημονικοί –ερευνητικοί φορείς)</a:t>
            </a:r>
          </a:p>
          <a:p>
            <a:r>
              <a:rPr lang="el-GR" dirty="0"/>
              <a:t>ΓΟΝΕΙΣ – ΜΑΘΗΤΕΣ</a:t>
            </a:r>
          </a:p>
          <a:p>
            <a:r>
              <a:rPr lang="el-GR" dirty="0"/>
              <a:t>ΚΟΙΝΩΝΙΚΟΙ ΕΤΑΙΡΟΙ &amp;ΑΓΟΡΑ (Συνδικάτα, Κορπορατιστικά συμφέροντα, ομάδες συμφερόντων, χώρος των επιχειρήσεων, κοινωνία των πολιτών ...)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Σχολική Μονάδα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0088"/>
              </p:ext>
            </p:extLst>
          </p:nvPr>
        </p:nvGraphicFramePr>
        <p:xfrm>
          <a:off x="457200" y="1646238"/>
          <a:ext cx="8229600" cy="496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ΕΙΣΡΟΕΣ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ΚΟΙΝΩΝΙΚΟ ΠΛΑΙΣΙΟ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ΕΚΡΟΕΣ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Θεσμικό</a:t>
                      </a:r>
                      <a:r>
                        <a:rPr lang="el-GR" baseline="0" dirty="0"/>
                        <a:t> πλαίσιο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Πολιτικό – οικονομικό περιβάλλον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l-GR" dirty="0"/>
                        <a:t>Εκπαιδευτικά αποτελέσματα</a:t>
                      </a:r>
                    </a:p>
                    <a:p>
                      <a:r>
                        <a:rPr lang="el-GR" dirty="0"/>
                        <a:t>(αναφέρονται</a:t>
                      </a:r>
                      <a:r>
                        <a:rPr lang="el-GR" baseline="0" dirty="0"/>
                        <a:t> σε όλες</a:t>
                      </a:r>
                    </a:p>
                    <a:p>
                      <a:r>
                        <a:rPr lang="el-GR" baseline="0"/>
                        <a:t>τις εισροές)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Αναλυτικά</a:t>
                      </a:r>
                      <a:r>
                        <a:rPr lang="el-GR" baseline="0" dirty="0"/>
                        <a:t> Προγράμματα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Κοινωνικό-πολιτισμικό</a:t>
                      </a:r>
                      <a:r>
                        <a:rPr lang="el-GR" baseline="0" dirty="0"/>
                        <a:t> περιβάλλον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Βιβλία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Τοπικό περιβάλλον - Βαθμός</a:t>
                      </a:r>
                      <a:r>
                        <a:rPr lang="el-GR" baseline="0" dirty="0"/>
                        <a:t> αστικότητας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Πόροι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Φορείς που</a:t>
                      </a:r>
                      <a:r>
                        <a:rPr lang="el-GR" baseline="0" dirty="0"/>
                        <a:t> παρεμβαίνουν (ΟΤΑ, Συνδικαλιστικες οργανώσεις, τοπικοί φορείς, επιχειρήσεις κλπ)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Υποδομή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Γονείς</a:t>
                      </a:r>
                      <a:r>
                        <a:rPr lang="el-GR" baseline="0" dirty="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Κτήρια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Κοινωνία των πολιτών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Προσωπικό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Μαθητές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Απόφοιτοι</a:t>
                      </a:r>
                      <a:r>
                        <a:rPr lang="el-GR" baseline="0" dirty="0"/>
                        <a:t> - μαθητές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έννοιες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el-GR" dirty="0"/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έννοια της Διοίκησης στην Εκπαίδευση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Τί είναι ο Οργανισμός – εκπαιδευτικοί οργανισμοί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Οι βασικές λειτουργίες της διοίκησης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σχολική μονάδα ως ανοιχτό σύστημα (εισροές και εκροές) – </a:t>
            </a:r>
            <a:r>
              <a:rPr lang="el-GR" b="1" dirty="0"/>
              <a:t>πώς μπορεί να διοικηθεί;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η σχολική μονάδα θα αντιμετωπίσει ένα πρόβλημα </a:t>
            </a:r>
            <a:br>
              <a:rPr lang="el-GR" dirty="0"/>
            </a:br>
            <a:r>
              <a:rPr lang="el-GR" dirty="0"/>
              <a:t>(π.χ. ενδοσχολική βία)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endParaRPr lang="el-GR" dirty="0"/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ευθύνη της σχολικής μονάδας στην αντιμετώπιση του συγκεκριμένου προβλήματος 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Προγραμματισμός των διαδικασιών αντιμετώπισης του προβλήματος – φορείς που θα εμπλακούν στην αντιμετώπισή του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Οργάνωση 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Διεύθυνση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Ελεγχος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100" dirty="0"/>
              <a:t>Η έννοια της</a:t>
            </a:r>
            <a:br>
              <a:rPr lang="el-GR" dirty="0"/>
            </a:br>
            <a:r>
              <a:rPr lang="el-GR" sz="3100" dirty="0"/>
              <a:t>«Διοίκησης Εκπαιδευτικών Μονάδων»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Calibri"/>
                <a:cs typeface="Calibri"/>
              </a:rPr>
              <a:t>Η επιστήμη της Διοίκησης και η αξιοποίησή της στο χώρο των εκπαιδευτικών θεσμών</a:t>
            </a:r>
          </a:p>
          <a:p>
            <a:r>
              <a:rPr lang="el-GR" dirty="0">
                <a:latin typeface="Calibri"/>
                <a:cs typeface="Calibri"/>
              </a:rPr>
              <a:t>Από τη Διοίκηση των Επιχειρήσεων στη Διοίκηση των Δημοσίων Οργανισμών. </a:t>
            </a:r>
          </a:p>
          <a:p>
            <a:endParaRPr lang="el-GR" dirty="0">
              <a:latin typeface="Calibri"/>
              <a:cs typeface="Calibri"/>
            </a:endParaRPr>
          </a:p>
          <a:p>
            <a:r>
              <a:rPr lang="el-GR" dirty="0">
                <a:latin typeface="Calibri"/>
                <a:cs typeface="Calibri"/>
              </a:rPr>
              <a:t>Ερώτημα: Ποιές είναι οι συνέπειες μιας άκριτης μεταφοράς των αρχών του επιχειρηματικού </a:t>
            </a:r>
            <a:r>
              <a:rPr lang="en-US" dirty="0">
                <a:latin typeface="Calibri"/>
                <a:cs typeface="Calibri"/>
              </a:rPr>
              <a:t>management </a:t>
            </a:r>
            <a:r>
              <a:rPr lang="el-GR" dirty="0">
                <a:latin typeface="Calibri"/>
                <a:cs typeface="Calibri"/>
              </a:rPr>
              <a:t>στους δημόσιους οργανισμούς; </a:t>
            </a:r>
          </a:p>
          <a:p>
            <a:endParaRPr lang="el-G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041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r>
              <a:rPr lang="en-US" sz="2200" dirty="0"/>
              <a:t>Frederick W. Taylor</a:t>
            </a:r>
            <a:br>
              <a:rPr lang="el-GR" sz="2200" dirty="0"/>
            </a:br>
            <a:r>
              <a:rPr lang="en-US" sz="2200" dirty="0"/>
              <a:t>1856-1915</a:t>
            </a:r>
            <a:br>
              <a:rPr lang="el-GR" sz="2200" dirty="0"/>
            </a:br>
            <a:r>
              <a:rPr lang="el-GR" sz="2200" dirty="0"/>
              <a:t>ΗΠΑ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/>
              <a:t>Η απαρχή του επιστημονικού </a:t>
            </a:r>
            <a:r>
              <a:rPr lang="en-GB" b="1" dirty="0"/>
              <a:t>management</a:t>
            </a:r>
            <a:r>
              <a:rPr lang="el-GR" b="1" dirty="0"/>
              <a:t> </a:t>
            </a:r>
            <a:r>
              <a:rPr lang="el-GR" sz="2600" dirty="0"/>
              <a:t>(Μηχανολόγος)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l-GR" b="1" dirty="0"/>
              <a:t>Βασική ιδέα</a:t>
            </a:r>
            <a:r>
              <a:rPr lang="el-GR" dirty="0"/>
              <a:t>: αν η εργασία οργανωθεί επιστημονικά (και όχι εμπειρικά) θα βελτιωθεί η παραγωγικότητα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Αρμονικές (και όχι ανταγωνιστικές/συγκρουσιακές) σχέσεις εντός της επιχείρησης</a:t>
            </a:r>
          </a:p>
          <a:p>
            <a:r>
              <a:rPr lang="el-GR" dirty="0"/>
              <a:t>Έμφαση στην αποτελεσματικότητα και αποδοτικότητα </a:t>
            </a:r>
            <a:endParaRPr lang="en-GB" dirty="0"/>
          </a:p>
          <a:p>
            <a:r>
              <a:rPr lang="el-GR" dirty="0"/>
              <a:t>Εξειδίκευση έργου για τον κάθε εργαζόμενο και αυστηρή εποπτεία της υλοποίησής του – κατάργηση του ‘χαμένου χρόνου’ </a:t>
            </a:r>
            <a:endParaRPr lang="en-GB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38299"/>
            <a:ext cx="2641600" cy="398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2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Henry </a:t>
            </a:r>
            <a:r>
              <a:rPr lang="en-GB" dirty="0" err="1"/>
              <a:t>Fayol</a:t>
            </a:r>
            <a:br>
              <a:rPr lang="en-GB" dirty="0"/>
            </a:br>
            <a:r>
              <a:rPr lang="en-GB" dirty="0"/>
              <a:t>1841-1925</a:t>
            </a:r>
            <a:br>
              <a:rPr lang="el-GR" dirty="0"/>
            </a:br>
            <a:r>
              <a:rPr lang="el-GR" dirty="0"/>
              <a:t>Γαλλία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Συστηματοποίηση της επιστήμης της διοίκησης </a:t>
            </a:r>
            <a:r>
              <a:rPr lang="el-GR" sz="1800" dirty="0"/>
              <a:t>(Πολιτικός Μηχανικός)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l-GR" dirty="0"/>
              <a:t>Τα βασικά στάδια  της επιστημονικής διοίκησης:</a:t>
            </a:r>
          </a:p>
          <a:p>
            <a:r>
              <a:rPr lang="el-GR" dirty="0"/>
              <a:t>Σχεδιασμός</a:t>
            </a:r>
          </a:p>
          <a:p>
            <a:r>
              <a:rPr lang="el-GR" dirty="0"/>
              <a:t>Οργάνωση (&amp; στελέχωση)</a:t>
            </a:r>
          </a:p>
          <a:p>
            <a:r>
              <a:rPr lang="el-GR" dirty="0"/>
              <a:t>Καθοδήγηση</a:t>
            </a:r>
          </a:p>
          <a:p>
            <a:r>
              <a:rPr lang="el-GR" dirty="0"/>
              <a:t> Έλεγχος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/>
          <a:srcRect t="4562" b="4562"/>
          <a:stretch>
            <a:fillRect/>
          </a:stretch>
        </p:blipFill>
        <p:spPr>
          <a:xfrm>
            <a:off x="611981" y="2323388"/>
            <a:ext cx="2698750" cy="308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59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Elton Mayo</a:t>
            </a:r>
            <a:br>
              <a:rPr lang="en-US" dirty="0"/>
            </a:br>
            <a:br>
              <a:rPr lang="el-GR" dirty="0"/>
            </a:br>
            <a:r>
              <a:rPr lang="el-GR" dirty="0"/>
              <a:t>1880-1949</a:t>
            </a:r>
            <a:br>
              <a:rPr lang="el-GR" dirty="0"/>
            </a:br>
            <a:r>
              <a:rPr lang="el-GR" dirty="0"/>
              <a:t>Αυστραλία, ΗΠΑ, Αγγλία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Θεωρία των οργανισμών</a:t>
            </a:r>
          </a:p>
          <a:p>
            <a:pPr marL="0" indent="0">
              <a:buNone/>
            </a:pPr>
            <a:r>
              <a:rPr lang="el-GR" sz="2800" dirty="0"/>
              <a:t>Μπιχεβιοριστής Ψυχολόγος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Συμπεριφορά των οργανισμών (Βιομηχανική ψυχολογία)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Το «κίνημα των ανθρωπίνων σχέσεων»</a:t>
            </a:r>
          </a:p>
          <a:p>
            <a:r>
              <a:rPr lang="el-GR" sz="2800" dirty="0"/>
              <a:t>Έμφαση στη σημασία των ανθρωπίνων σχέσεων μέσα στην εργασία</a:t>
            </a:r>
          </a:p>
          <a:p>
            <a:r>
              <a:rPr lang="el-GR" sz="2800" dirty="0"/>
              <a:t>Οι εργαζόμενοι ως πρόσωπα και όχι ως ρομποτ</a:t>
            </a:r>
          </a:p>
          <a:p>
            <a:r>
              <a:rPr lang="el-GR" sz="2800" dirty="0"/>
              <a:t>Σημασία της ικανοποίησης από την εργασία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2489200"/>
            <a:ext cx="25146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5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Συστημική Θεωρία</a:t>
            </a:r>
            <a:br>
              <a:rPr lang="el-GR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Οι οργανισμοί είναι ανοικτά συστήματα που αλληλεπιδρούν διαρκώς με το περιβάλλον τους &gt; εισροές και εκροές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Βασική ιδέα: τα μέρη ενός συστήματος εξυπηρετούν τη λειτουργία του όλου οργανισμού και η κατανόηση του ρόλου τους είναι προϋπόθεση για την καλή του λειτουργία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800" dirty="0"/>
              <a:t>Daniel Katz &amp; Robert Kahn (1966) </a:t>
            </a:r>
            <a:r>
              <a:rPr lang="en-US" sz="1800" i="1" dirty="0"/>
              <a:t>The Social Psychology of organisations</a:t>
            </a:r>
          </a:p>
          <a:p>
            <a:r>
              <a:rPr lang="el-GR" sz="1800" dirty="0"/>
              <a:t>(Κοινωνικοί Ψυχολόγοι)</a:t>
            </a:r>
            <a:endParaRPr lang="en-GB" sz="1800" dirty="0"/>
          </a:p>
          <a:p>
            <a:endParaRPr lang="en-GB" sz="1800" dirty="0"/>
          </a:p>
          <a:p>
            <a:r>
              <a:rPr lang="en-GB" sz="1800" dirty="0" err="1"/>
              <a:t>Bertalanffy</a:t>
            </a:r>
            <a:r>
              <a:rPr lang="en-GB" sz="1800" dirty="0"/>
              <a:t> (1901-1972) </a:t>
            </a:r>
          </a:p>
          <a:p>
            <a:r>
              <a:rPr lang="el-GR" sz="1800" dirty="0"/>
              <a:t>(Αυστριακός, Βιολόγος)</a:t>
            </a:r>
          </a:p>
          <a:p>
            <a:endParaRPr lang="en-GB" sz="1800" dirty="0"/>
          </a:p>
          <a:p>
            <a:r>
              <a:rPr lang="en-GB" sz="1800" dirty="0"/>
              <a:t>Kats, F.  &amp; </a:t>
            </a:r>
            <a:r>
              <a:rPr lang="en-GB" sz="1800" dirty="0" err="1"/>
              <a:t>Rosenzweig</a:t>
            </a:r>
            <a:r>
              <a:rPr lang="en-GB" sz="1800" dirty="0"/>
              <a:t>. J. (1972) General Systems Theory: Applications for organisation and management</a:t>
            </a:r>
          </a:p>
          <a:p>
            <a:endParaRPr lang="en-GB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4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Διοίκηση Ολικής Ποιότητας</a:t>
            </a:r>
            <a:br>
              <a:rPr lang="el-GR" dirty="0"/>
            </a:br>
            <a:r>
              <a:rPr lang="en-GB" dirty="0"/>
              <a:t>Total Quality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Βασική ιδέα:</a:t>
            </a:r>
          </a:p>
          <a:p>
            <a:pPr marL="0" indent="0">
              <a:buNone/>
            </a:pPr>
            <a:r>
              <a:rPr lang="el-GR" dirty="0"/>
              <a:t>Αποτελεσματική διοίκηση είναι αυτή που λειτουργεί αποτελεσματικά σε όλα τα στάδια και ικανοποιεί τόσο τους συντελεστές της όσο και τον αποδέκτη (πελάτη)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Συνεχής αξιολόγηση με επιστημονικές μεθόδους και βελτίωση της ποιότητας </a:t>
            </a:r>
          </a:p>
          <a:p>
            <a:r>
              <a:rPr lang="el-GR" dirty="0"/>
              <a:t>Συνεχής επιμόρφωση εργαζομένων</a:t>
            </a:r>
          </a:p>
          <a:p>
            <a:r>
              <a:rPr lang="el-GR" dirty="0"/>
              <a:t>Συμμετοχή όλων των συντελεστών στην αξιολόγηση της υπηρεσίας συμπεριλαμβανομένου και του αποδέκτη/πελάτη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 err="1"/>
              <a:t>Feigenbawm</a:t>
            </a:r>
            <a:r>
              <a:rPr lang="en-GB" sz="1800" dirty="0"/>
              <a:t>, Armand (1983) </a:t>
            </a:r>
            <a:r>
              <a:rPr lang="en-GB" sz="1800" i="1" dirty="0"/>
              <a:t>Total Quality Control</a:t>
            </a:r>
            <a:r>
              <a:rPr lang="en-GB" sz="1800" dirty="0"/>
              <a:t>, New York: McGraw-Hill.</a:t>
            </a:r>
          </a:p>
          <a:p>
            <a:endParaRPr lang="en-GB" sz="1800" dirty="0"/>
          </a:p>
          <a:p>
            <a:r>
              <a:rPr lang="en-US" sz="1800" dirty="0"/>
              <a:t>Ishikawa, Kaoru (1985) </a:t>
            </a:r>
            <a:r>
              <a:rPr lang="en-US" sz="1800" i="1" dirty="0"/>
              <a:t>What is Total Quality Control? The Japanese Way</a:t>
            </a:r>
            <a:r>
              <a:rPr lang="en-US" sz="1800" dirty="0"/>
              <a:t>, New Jersey: Prentice Hall.</a:t>
            </a:r>
          </a:p>
        </p:txBody>
      </p:sp>
    </p:spTree>
    <p:extLst>
      <p:ext uri="{BB962C8B-B14F-4D97-AF65-F5344CB8AC3E}">
        <p14:creationId xmlns:p14="http://schemas.microsoft.com/office/powerpoint/2010/main" val="1215991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Ικανοποίηση του ‘πελάτη’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l-GR" dirty="0"/>
          </a:p>
          <a:p>
            <a:r>
              <a:rPr lang="el-GR" dirty="0"/>
              <a:t>Ποιος είναι ο «Πελάτης» των εκπαιδευτικών θεσμών;</a:t>
            </a:r>
          </a:p>
          <a:p>
            <a:r>
              <a:rPr lang="el-GR" dirty="0"/>
              <a:t>Οι μαθητές, ως αποδέκτες των υπηρεσιών;</a:t>
            </a:r>
          </a:p>
          <a:p>
            <a:r>
              <a:rPr lang="el-GR" dirty="0"/>
              <a:t>Οι γονείς ως φορολογούμενοι;</a:t>
            </a:r>
          </a:p>
          <a:p>
            <a:r>
              <a:rPr lang="el-GR" dirty="0"/>
              <a:t>Η κοινωνία στο σύνολό της;</a:t>
            </a:r>
            <a:endParaRPr lang="en-US" dirty="0"/>
          </a:p>
          <a:p>
            <a:endParaRPr lang="en-US" dirty="0"/>
          </a:p>
          <a:p>
            <a:r>
              <a:rPr lang="el-GR" dirty="0"/>
              <a:t>Επαναπροσδιορισμός της έννοιας του αποδέκτη των εκπαιδευτικών υπηρεσιών στο πλαίσιο της «Διοίκησης Ολικής Ποιότητας» &gt; </a:t>
            </a:r>
            <a:r>
              <a:rPr lang="el-GR" b="1" dirty="0"/>
              <a:t>Οι κοινωνικοί εταίροι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2351</TotalTime>
  <Words>925</Words>
  <Application>Microsoft Macintosh PowerPoint</Application>
  <PresentationFormat>Προβολή στην οθόνη (4:3)</PresentationFormat>
  <Paragraphs>173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Arial</vt:lpstr>
      <vt:lpstr>Calibri</vt:lpstr>
      <vt:lpstr>Black</vt:lpstr>
      <vt:lpstr>ΔΙΟΙΚΗΣΗ  ΕΚΠΑΙΔΕΥΤΙΚΩΝ ΜΟΝΑΔΩΝ</vt:lpstr>
      <vt:lpstr>Βασικές έννοιες</vt:lpstr>
      <vt:lpstr>Η έννοια της «Διοίκησης Εκπαιδευτικών Μονάδων»</vt:lpstr>
      <vt:lpstr>    Frederick W. Taylor 1856-1915 ΗΠΑ</vt:lpstr>
      <vt:lpstr>Henry Fayol 1841-1925 Γαλλία</vt:lpstr>
      <vt:lpstr>Elton Mayo  1880-1949 Αυστραλία, ΗΠΑ, Αγγλία</vt:lpstr>
      <vt:lpstr>Συστημική Θεωρία </vt:lpstr>
      <vt:lpstr>Διοίκηση Ολικής Ποιότητας Total Quality Management</vt:lpstr>
      <vt:lpstr>Ικανοποίηση του ‘πελάτη’</vt:lpstr>
      <vt:lpstr>Παρουσίαση του PowerPoint</vt:lpstr>
      <vt:lpstr>Η εκπαίδευση ως οργανισμός</vt:lpstr>
      <vt:lpstr>Η διοίκηση των εκπαιδευτικών οργανισμών </vt:lpstr>
      <vt:lpstr>Λειτουργίες της Διοίκησης (Fayol) </vt:lpstr>
      <vt:lpstr>Προγραμματισμός</vt:lpstr>
      <vt:lpstr>Οργάνωση</vt:lpstr>
      <vt:lpstr>Διεύθυνση / Καθοδήγηση</vt:lpstr>
      <vt:lpstr>Έλεγχος</vt:lpstr>
      <vt:lpstr>Οι κοινωνικοί δρώντες στην εκπαίδευση</vt:lpstr>
      <vt:lpstr>Σχολική Μονάδα</vt:lpstr>
      <vt:lpstr>Πώς η σχολική μονάδα θα αντιμετωπίσει ένα πρόβλημα  (π.χ. ενδοσχολική βία)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ΕΛΛΗΝΙΚΟ ΑΝΟΙΧΤΟ ΠΑΝΕΠΙΣΤΗΜΙΟ</dc:title>
  <dc:creator>Evie</dc:creator>
  <cp:lastModifiedBy>ezambeta</cp:lastModifiedBy>
  <cp:revision>157</cp:revision>
  <dcterms:created xsi:type="dcterms:W3CDTF">2011-10-11T13:59:42Z</dcterms:created>
  <dcterms:modified xsi:type="dcterms:W3CDTF">2021-03-09T09:04:06Z</dcterms:modified>
</cp:coreProperties>
</file>