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77" r:id="rId3"/>
    <p:sldId id="267" r:id="rId4"/>
    <p:sldId id="276" r:id="rId5"/>
    <p:sldId id="278" r:id="rId6"/>
    <p:sldId id="279" r:id="rId7"/>
    <p:sldId id="290" r:id="rId8"/>
    <p:sldId id="291" r:id="rId9"/>
    <p:sldId id="282" r:id="rId10"/>
    <p:sldId id="283" r:id="rId11"/>
    <p:sldId id="284" r:id="rId12"/>
    <p:sldId id="285" r:id="rId13"/>
    <p:sldId id="300" r:id="rId14"/>
    <p:sldId id="299" r:id="rId15"/>
    <p:sldId id="286" r:id="rId16"/>
    <p:sldId id="287" r:id="rId17"/>
    <p:sldId id="288" r:id="rId18"/>
    <p:sldId id="296" r:id="rId19"/>
    <p:sldId id="294" r:id="rId20"/>
    <p:sldId id="295" r:id="rId21"/>
    <p:sldId id="297" r:id="rId22"/>
    <p:sldId id="298" r:id="rId23"/>
    <p:sldId id="275"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6" autoAdjust="0"/>
    <p:restoredTop sz="94652"/>
  </p:normalViewPr>
  <p:slideViewPr>
    <p:cSldViewPr>
      <p:cViewPr varScale="1">
        <p:scale>
          <a:sx n="123" d="100"/>
          <a:sy n="123" d="100"/>
        </p:scale>
        <p:origin x="1336"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AE44E5-7BB5-4AE2-8E56-7682ABB18B08}" type="datetimeFigureOut">
              <a:rPr lang="el-GR" smtClean="0"/>
              <a:pPr/>
              <a:t>6/4/21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291CE5A-E9DE-4454-A9FE-556692E21C0A}" type="slidenum">
              <a:rPr lang="el-GR" smtClean="0"/>
              <a:pPr/>
              <a:t>‹#›</a:t>
            </a:fld>
            <a:endParaRPr 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77728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AE44E5-7BB5-4AE2-8E56-7682ABB18B08}" type="datetimeFigureOut">
              <a:rPr lang="el-GR" smtClean="0"/>
              <a:pPr/>
              <a:t>6/4/21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291CE5A-E9DE-4454-A9FE-556692E21C0A}" type="slidenum">
              <a:rPr lang="el-GR" smtClean="0"/>
              <a:pPr/>
              <a:t>‹#›</a:t>
            </a:fld>
            <a:endParaRPr lang="el-GR"/>
          </a:p>
        </p:txBody>
      </p:sp>
    </p:spTree>
    <p:extLst>
      <p:ext uri="{BB962C8B-B14F-4D97-AF65-F5344CB8AC3E}">
        <p14:creationId xmlns:p14="http://schemas.microsoft.com/office/powerpoint/2010/main" val="90923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398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AE44E5-7BB5-4AE2-8E56-7682ABB18B08}" type="datetimeFigureOut">
              <a:rPr lang="el-GR" smtClean="0"/>
              <a:pPr/>
              <a:t>6/4/21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291CE5A-E9DE-4454-A9FE-556692E21C0A}" type="slidenum">
              <a:rPr lang="el-GR" smtClean="0"/>
              <a:pPr/>
              <a:t>‹#›</a:t>
            </a:fld>
            <a:endParaRPr lang="el-GR"/>
          </a:p>
        </p:txBody>
      </p:sp>
    </p:spTree>
    <p:extLst>
      <p:ext uri="{BB962C8B-B14F-4D97-AF65-F5344CB8AC3E}">
        <p14:creationId xmlns:p14="http://schemas.microsoft.com/office/powerpoint/2010/main" val="3838954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AE44E5-7BB5-4AE2-8E56-7682ABB18B08}" type="datetimeFigureOut">
              <a:rPr lang="el-GR" smtClean="0"/>
              <a:pPr/>
              <a:t>6/4/21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291CE5A-E9DE-4454-A9FE-556692E21C0A}" type="slidenum">
              <a:rPr lang="el-GR" smtClean="0"/>
              <a:pPr/>
              <a:t>‹#›</a:t>
            </a:fld>
            <a:endParaRPr lang="el-GR"/>
          </a:p>
        </p:txBody>
      </p:sp>
    </p:spTree>
    <p:extLst>
      <p:ext uri="{BB962C8B-B14F-4D97-AF65-F5344CB8AC3E}">
        <p14:creationId xmlns:p14="http://schemas.microsoft.com/office/powerpoint/2010/main" val="3830003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AE44E5-7BB5-4AE2-8E56-7682ABB18B08}" type="datetimeFigureOut">
              <a:rPr lang="el-GR" smtClean="0"/>
              <a:pPr/>
              <a:t>6/4/21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291CE5A-E9DE-4454-A9FE-556692E21C0A}" type="slidenum">
              <a:rPr lang="el-GR" smtClean="0"/>
              <a:pPr/>
              <a:t>‹#›</a:t>
            </a:fld>
            <a:endParaRPr 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15545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AE44E5-7BB5-4AE2-8E56-7682ABB18B08}" type="datetimeFigureOut">
              <a:rPr lang="el-GR" smtClean="0"/>
              <a:pPr/>
              <a:t>6/4/21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291CE5A-E9DE-4454-A9FE-556692E21C0A}" type="slidenum">
              <a:rPr lang="el-GR" smtClean="0"/>
              <a:pPr/>
              <a:t>‹#›</a:t>
            </a:fld>
            <a:endParaRPr lang="el-GR"/>
          </a:p>
        </p:txBody>
      </p:sp>
    </p:spTree>
    <p:extLst>
      <p:ext uri="{BB962C8B-B14F-4D97-AF65-F5344CB8AC3E}">
        <p14:creationId xmlns:p14="http://schemas.microsoft.com/office/powerpoint/2010/main" val="4161326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AE44E5-7BB5-4AE2-8E56-7682ABB18B08}" type="datetimeFigureOut">
              <a:rPr lang="el-GR" smtClean="0"/>
              <a:pPr/>
              <a:t>6/4/21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291CE5A-E9DE-4454-A9FE-556692E21C0A}" type="slidenum">
              <a:rPr lang="el-GR" smtClean="0"/>
              <a:pPr/>
              <a:t>‹#›</a:t>
            </a:fld>
            <a:endParaRPr lang="el-GR"/>
          </a:p>
        </p:txBody>
      </p:sp>
    </p:spTree>
    <p:extLst>
      <p:ext uri="{BB962C8B-B14F-4D97-AF65-F5344CB8AC3E}">
        <p14:creationId xmlns:p14="http://schemas.microsoft.com/office/powerpoint/2010/main" val="3922431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AE44E5-7BB5-4AE2-8E56-7682ABB18B08}" type="datetimeFigureOut">
              <a:rPr lang="el-GR" smtClean="0"/>
              <a:pPr/>
              <a:t>6/4/21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291CE5A-E9DE-4454-A9FE-556692E21C0A}" type="slidenum">
              <a:rPr lang="el-GR" smtClean="0"/>
              <a:pPr/>
              <a:t>‹#›</a:t>
            </a:fld>
            <a:endParaRPr lang="el-GR"/>
          </a:p>
        </p:txBody>
      </p:sp>
    </p:spTree>
    <p:extLst>
      <p:ext uri="{BB962C8B-B14F-4D97-AF65-F5344CB8AC3E}">
        <p14:creationId xmlns:p14="http://schemas.microsoft.com/office/powerpoint/2010/main" val="438430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EAE44E5-7BB5-4AE2-8E56-7682ABB18B08}" type="datetimeFigureOut">
              <a:rPr lang="el-GR" smtClean="0"/>
              <a:pPr/>
              <a:t>6/4/21</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B291CE5A-E9DE-4454-A9FE-556692E21C0A}" type="slidenum">
              <a:rPr lang="el-GR" smtClean="0"/>
              <a:pPr/>
              <a:t>‹#›</a:t>
            </a:fld>
            <a:endParaRPr lang="el-GR"/>
          </a:p>
        </p:txBody>
      </p:sp>
    </p:spTree>
    <p:extLst>
      <p:ext uri="{BB962C8B-B14F-4D97-AF65-F5344CB8AC3E}">
        <p14:creationId xmlns:p14="http://schemas.microsoft.com/office/powerpoint/2010/main" val="3391474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6EAE44E5-7BB5-4AE2-8E56-7682ABB18B08}" type="datetimeFigureOut">
              <a:rPr lang="el-GR" smtClean="0"/>
              <a:pPr/>
              <a:t>6/4/21</a:t>
            </a:fld>
            <a:endParaRPr lang="el-G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291CE5A-E9DE-4454-A9FE-556692E21C0A}" type="slidenum">
              <a:rPr lang="el-GR" smtClean="0"/>
              <a:pPr/>
              <a:t>‹#›</a:t>
            </a:fld>
            <a:endParaRPr lang="el-GR"/>
          </a:p>
        </p:txBody>
      </p:sp>
    </p:spTree>
    <p:extLst>
      <p:ext uri="{BB962C8B-B14F-4D97-AF65-F5344CB8AC3E}">
        <p14:creationId xmlns:p14="http://schemas.microsoft.com/office/powerpoint/2010/main" val="3274832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AE44E5-7BB5-4AE2-8E56-7682ABB18B08}" type="datetimeFigureOut">
              <a:rPr lang="el-GR" smtClean="0"/>
              <a:pPr/>
              <a:t>6/4/21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291CE5A-E9DE-4454-A9FE-556692E21C0A}" type="slidenum">
              <a:rPr lang="el-GR" smtClean="0"/>
              <a:pPr/>
              <a:t>‹#›</a:t>
            </a:fld>
            <a:endParaRPr lang="el-GR"/>
          </a:p>
        </p:txBody>
      </p:sp>
    </p:spTree>
    <p:extLst>
      <p:ext uri="{BB962C8B-B14F-4D97-AF65-F5344CB8AC3E}">
        <p14:creationId xmlns:p14="http://schemas.microsoft.com/office/powerpoint/2010/main" val="1926292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6EAE44E5-7BB5-4AE2-8E56-7682ABB18B08}" type="datetimeFigureOut">
              <a:rPr lang="el-GR" smtClean="0"/>
              <a:pPr/>
              <a:t>6/4/21</a:t>
            </a:fld>
            <a:endParaRPr lang="el-G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291CE5A-E9DE-4454-A9FE-556692E21C0A}" type="slidenum">
              <a:rPr lang="el-GR" smtClean="0"/>
              <a:pPr/>
              <a:t>‹#›</a:t>
            </a:fld>
            <a:endParaRPr lang="el-G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43222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adippde.gr/images/data/nomothesia/N4547_2018.pdf" TargetMode="External"/><Relationship Id="rId2" Type="http://schemas.openxmlformats.org/officeDocument/2006/relationships/hyperlink" Target="http://www.adippde.gr/images/data/nomothesia/N4142_2013.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2138" y="2420888"/>
            <a:ext cx="8229600" cy="1828800"/>
          </a:xfrm>
        </p:spPr>
        <p:txBody>
          <a:bodyPr>
            <a:noAutofit/>
          </a:bodyPr>
          <a:lstStyle/>
          <a:p>
            <a:r>
              <a:rPr lang="el-GR" sz="5400" dirty="0">
                <a:latin typeface="+mn-lt"/>
              </a:rPr>
              <a:t>ΣΥΓΚΕΝΤΡΩΤΙΚΗ </a:t>
            </a:r>
            <a:r>
              <a:rPr lang="en-GB" sz="5400" dirty="0">
                <a:latin typeface="+mn-lt"/>
              </a:rPr>
              <a:t>&amp;</a:t>
            </a:r>
            <a:r>
              <a:rPr lang="el-GR" sz="5400" dirty="0">
                <a:latin typeface="+mn-lt"/>
              </a:rPr>
              <a:t> ΑΠΟΚΕΝΤΡΩΤΙΚΗ ΔΙΟΙΚΗΣΗ</a:t>
            </a:r>
            <a:br>
              <a:rPr lang="el-GR" sz="5400" dirty="0">
                <a:latin typeface="+mn-lt"/>
              </a:rPr>
            </a:br>
            <a:r>
              <a:rPr lang="el-GR" sz="5400" dirty="0">
                <a:latin typeface="+mn-lt"/>
              </a:rPr>
              <a:t>Η διοικητική δομή Ελληνικού εκπαιδευτικού συστήματος</a:t>
            </a:r>
          </a:p>
        </p:txBody>
      </p:sp>
      <p:sp>
        <p:nvSpPr>
          <p:cNvPr id="3" name="Subtitle 2"/>
          <p:cNvSpPr>
            <a:spLocks noGrp="1"/>
          </p:cNvSpPr>
          <p:nvPr>
            <p:ph type="subTitle" idx="1"/>
          </p:nvPr>
        </p:nvSpPr>
        <p:spPr/>
        <p:txBody>
          <a:bodyPr>
            <a:normAutofit fontScale="85000" lnSpcReduction="20000"/>
          </a:bodyPr>
          <a:lstStyle/>
          <a:p>
            <a:endParaRPr lang="el-GR" dirty="0"/>
          </a:p>
          <a:p>
            <a:endParaRPr lang="el-GR" dirty="0"/>
          </a:p>
          <a:p>
            <a:r>
              <a:rPr lang="el-GR" b="1" dirty="0"/>
              <a:t>ΕΥΗ ΖΑΜΠΕΤΑ</a:t>
            </a:r>
            <a:endParaRPr lang="en-US" b="1" dirty="0"/>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100" dirty="0"/>
              <a:t>ΠΕ.Κ.Ε.Σ.: 540 ‘Συντονιστές Εκπαιδευτικού Έργου’ &gt; αντικατέστησαν τους ‘Σχολικούς Συμβούλους’ με το Νόμο 4547/2018</a:t>
            </a:r>
            <a:endParaRPr lang="en-US" sz="3100" dirty="0"/>
          </a:p>
        </p:txBody>
      </p:sp>
      <p:sp>
        <p:nvSpPr>
          <p:cNvPr id="3" name="Content Placeholder 2"/>
          <p:cNvSpPr>
            <a:spLocks noGrp="1"/>
          </p:cNvSpPr>
          <p:nvPr>
            <p:ph idx="1"/>
          </p:nvPr>
        </p:nvSpPr>
        <p:spPr/>
        <p:txBody>
          <a:bodyPr>
            <a:normAutofit fontScale="70000" lnSpcReduction="20000"/>
          </a:bodyPr>
          <a:lstStyle/>
          <a:p>
            <a:pPr marL="0" indent="0">
              <a:buNone/>
            </a:pPr>
            <a:r>
              <a:rPr lang="el-GR" dirty="0"/>
              <a:t>Αποστολή των ΠΕ.Κ.Ε.Σ. είναι ο εκπαιδευτικός σχεδιασμός, η παρακολούθηση, ο συντονισμός και η στήριξη του εκπαιδευτικού έργου των δημόσιων και ιδιωτικών σχολικών μονάδων, καθώς και των Ε.Κ., ο συντονισμός των Κ.Ε.Σ.Υ., των Κ.Ε.Α., και των Ε.Κ.Φ.Ε. της περιοχής αρμοδιότητάς τους, η επιστημονική και παιδαγωγική υποστήριξη των εκπαιδευτικών της δημόσιας και της ιδιωτικής εκπαίδευσης, η οργάνωση της επιμόρφωσης, περιλαμβανομένης και της εισαγωγικής, των εκπαιδευτικών, καθώς και η υποστήριξη του προγραμματισμού και της αποτίμησης του εκπαιδευτικού έργου σε περιφερειακό επίπεδο.</a:t>
            </a:r>
          </a:p>
          <a:p>
            <a:pPr marL="0" indent="0">
              <a:buNone/>
            </a:pPr>
            <a:endParaRPr lang="el-GR" dirty="0"/>
          </a:p>
          <a:p>
            <a:pPr marL="0" indent="0">
              <a:buNone/>
            </a:pPr>
            <a:r>
              <a:rPr lang="el-GR" dirty="0"/>
              <a:t>α) οργανώνουν και υλοποιούν επιμορφωτικά προγράμματα</a:t>
            </a:r>
          </a:p>
          <a:p>
            <a:pPr marL="0" indent="0">
              <a:buNone/>
            </a:pPr>
            <a:r>
              <a:rPr lang="el-GR" dirty="0"/>
              <a:t>β) οργανώνουν σεμινάρια επιμόρφωσης με τη συμμετοχή στελεχών των Κ.Ε.Σ.Υ., των Κ.Ε.Α. και των Ε.Κ.Φ.Ε</a:t>
            </a:r>
          </a:p>
          <a:p>
            <a:pPr marL="0" indent="0">
              <a:buNone/>
            </a:pPr>
            <a:r>
              <a:rPr lang="el-GR" dirty="0"/>
              <a:t>γ) υποστηρίζουν τις σχολικές μονάδες στον προγραμματισμό και αποτίμηση του έργου τους</a:t>
            </a:r>
          </a:p>
          <a:p>
            <a:pPr marL="0" indent="0">
              <a:buNone/>
            </a:pPr>
            <a:r>
              <a:rPr lang="el-GR" dirty="0"/>
              <a:t>δ) μελετούν συστηματικά τις εκθέσεις προγραμματισμού και αποτίμησης του εκπαιδευτικού έργου</a:t>
            </a:r>
          </a:p>
          <a:p>
            <a:pPr marL="0" indent="0">
              <a:buNone/>
            </a:pPr>
            <a:r>
              <a:rPr lang="el-GR" dirty="0"/>
              <a:t>ε) επιμορφώνουν / ενημερώνουν εκπαιδευτικούς για νέα βιβλία, προγράμματα κλπ.</a:t>
            </a:r>
          </a:p>
          <a:p>
            <a:pPr marL="0" indent="0">
              <a:buNone/>
            </a:pPr>
            <a:r>
              <a:rPr lang="el-GR" dirty="0"/>
              <a:t>στ) συνεργάζονται με Κ.Ε.Α, Ε.Κ. και ΑΕΙ για την επιμόρφωση εκπαιδευτικών</a:t>
            </a:r>
          </a:p>
          <a:p>
            <a:pPr marL="0" indent="0">
              <a:buNone/>
            </a:pPr>
            <a:endParaRPr lang="en-US" dirty="0"/>
          </a:p>
        </p:txBody>
      </p:sp>
    </p:spTree>
    <p:extLst>
      <p:ext uri="{BB962C8B-B14F-4D97-AF65-F5344CB8AC3E}">
        <p14:creationId xmlns:p14="http://schemas.microsoft.com/office/powerpoint/2010/main" val="1780525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Κριτήρια επιλογής στελεχών</a:t>
            </a:r>
            <a:br>
              <a:rPr lang="el-GR" dirty="0"/>
            </a:br>
            <a:r>
              <a:rPr lang="el-GR" dirty="0"/>
              <a:t>Ν. 4547/2018</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11771997"/>
              </p:ext>
            </p:extLst>
          </p:nvPr>
        </p:nvGraphicFramePr>
        <p:xfrm>
          <a:off x="822325" y="1846263"/>
          <a:ext cx="7543800" cy="5308600"/>
        </p:xfrm>
        <a:graphic>
          <a:graphicData uri="http://schemas.openxmlformats.org/drawingml/2006/table">
            <a:tbl>
              <a:tblPr firstRow="1" bandRow="1">
                <a:tableStyleId>{B301B821-A1FF-4177-AEE7-76D212191A09}</a:tableStyleId>
              </a:tblPr>
              <a:tblGrid>
                <a:gridCol w="2514600">
                  <a:extLst>
                    <a:ext uri="{9D8B030D-6E8A-4147-A177-3AD203B41FA5}">
                      <a16:colId xmlns:a16="http://schemas.microsoft.com/office/drawing/2014/main" val="20000"/>
                    </a:ext>
                  </a:extLst>
                </a:gridCol>
                <a:gridCol w="3699571">
                  <a:extLst>
                    <a:ext uri="{9D8B030D-6E8A-4147-A177-3AD203B41FA5}">
                      <a16:colId xmlns:a16="http://schemas.microsoft.com/office/drawing/2014/main" val="20001"/>
                    </a:ext>
                  </a:extLst>
                </a:gridCol>
                <a:gridCol w="1329629">
                  <a:extLst>
                    <a:ext uri="{9D8B030D-6E8A-4147-A177-3AD203B41FA5}">
                      <a16:colId xmlns:a16="http://schemas.microsoft.com/office/drawing/2014/main" val="20002"/>
                    </a:ext>
                  </a:extLst>
                </a:gridCol>
              </a:tblGrid>
              <a:tr h="370840">
                <a:tc>
                  <a:txBody>
                    <a:bodyPr/>
                    <a:lstStyle/>
                    <a:p>
                      <a:r>
                        <a:rPr lang="el-GR" dirty="0"/>
                        <a:t>Κριτήρια </a:t>
                      </a:r>
                      <a:endParaRPr lang="en-US" dirty="0"/>
                    </a:p>
                  </a:txBody>
                  <a:tcPr marL="83820" marR="83820"/>
                </a:tc>
                <a:tc>
                  <a:txBody>
                    <a:bodyPr/>
                    <a:lstStyle/>
                    <a:p>
                      <a:r>
                        <a:rPr lang="el-GR" dirty="0"/>
                        <a:t>Τί αξιολογείται</a:t>
                      </a:r>
                      <a:endParaRPr lang="en-US" dirty="0"/>
                    </a:p>
                  </a:txBody>
                  <a:tcPr marL="83820" marR="83820"/>
                </a:tc>
                <a:tc>
                  <a:txBody>
                    <a:bodyPr/>
                    <a:lstStyle/>
                    <a:p>
                      <a:r>
                        <a:rPr lang="el-GR" dirty="0"/>
                        <a:t>Μονάδες</a:t>
                      </a:r>
                      <a:endParaRPr lang="en-US" dirty="0"/>
                    </a:p>
                  </a:txBody>
                  <a:tcPr marL="83820" marR="83820"/>
                </a:tc>
                <a:extLst>
                  <a:ext uri="{0D108BD9-81ED-4DB2-BD59-A6C34878D82A}">
                    <a16:rowId xmlns:a16="http://schemas.microsoft.com/office/drawing/2014/main" val="10000"/>
                  </a:ext>
                </a:extLst>
              </a:tr>
              <a:tr h="370840">
                <a:tc>
                  <a:txBody>
                    <a:bodyPr/>
                    <a:lstStyle/>
                    <a:p>
                      <a:r>
                        <a:rPr lang="el-GR" dirty="0"/>
                        <a:t>1. Επιστημονική συγκρότηση</a:t>
                      </a:r>
                      <a:endParaRPr lang="en-US" dirty="0"/>
                    </a:p>
                  </a:txBody>
                  <a:tcPr marL="83820" marR="83820">
                    <a:lnR w="12700" cap="flat" cmpd="sng" algn="ctr">
                      <a:solidFill>
                        <a:scrgbClr r="0" g="0" b="0"/>
                      </a:solidFill>
                      <a:prstDash val="solid"/>
                      <a:round/>
                      <a:headEnd type="none" w="med" len="med"/>
                      <a:tailEnd type="none" w="med" len="med"/>
                    </a:lnR>
                  </a:tcPr>
                </a:tc>
                <a:tc>
                  <a:txBody>
                    <a:bodyPr/>
                    <a:lstStyle/>
                    <a:p>
                      <a:r>
                        <a:rPr lang="el-GR" b="1" dirty="0"/>
                        <a:t>Σπουδές</a:t>
                      </a:r>
                      <a:r>
                        <a:rPr lang="el-GR" dirty="0"/>
                        <a:t> (πτυχία, μεταπτυχιακά, ξένες γλώσσες, επιμορφώσεις)</a:t>
                      </a:r>
                      <a:endParaRPr lang="en-US" dirty="0"/>
                    </a:p>
                  </a:txBody>
                  <a:tcPr marL="83820" marR="8382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pPr algn="ctr"/>
                      <a:r>
                        <a:rPr lang="el-GR" dirty="0"/>
                        <a:t>17</a:t>
                      </a:r>
                      <a:endParaRPr lang="en-US" dirty="0"/>
                    </a:p>
                  </a:txBody>
                  <a:tcPr marL="83820" marR="83820">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1"/>
                  </a:ext>
                </a:extLst>
              </a:tr>
              <a:tr h="370840">
                <a:tc>
                  <a:txBody>
                    <a:bodyPr/>
                    <a:lstStyle/>
                    <a:p>
                      <a:r>
                        <a:rPr lang="el-GR" dirty="0"/>
                        <a:t>2. Διοικητική και Διδακτική εμπειρία</a:t>
                      </a:r>
                      <a:endParaRPr lang="en-US" dirty="0"/>
                    </a:p>
                  </a:txBody>
                  <a:tcPr marL="83820" marR="83820">
                    <a:lnR w="12700" cap="flat" cmpd="sng" algn="ctr">
                      <a:solidFill>
                        <a:scrgbClr r="0" g="0" b="0"/>
                      </a:solidFill>
                      <a:prstDash val="solid"/>
                      <a:round/>
                      <a:headEnd type="none" w="med" len="med"/>
                      <a:tailEnd type="none" w="med" len="med"/>
                    </a:lnR>
                  </a:tcPr>
                </a:tc>
                <a:tc>
                  <a:txBody>
                    <a:bodyPr/>
                    <a:lstStyle/>
                    <a:p>
                      <a:r>
                        <a:rPr lang="el-GR" dirty="0"/>
                        <a:t>Διοικητική εμπειρία σε θεση ευθύνης Διδακτική εμπειρία (σχολικοί σύμβουλοι</a:t>
                      </a:r>
                      <a:r>
                        <a:rPr lang="el-GR" baseline="0" dirty="0"/>
                        <a:t> ή διδακτικά καθηκοντα τουλάχιστον 10 ετών)</a:t>
                      </a:r>
                      <a:endParaRPr lang="en-US" dirty="0"/>
                    </a:p>
                  </a:txBody>
                  <a:tcPr marL="83820" marR="8382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pPr algn="ctr"/>
                      <a:r>
                        <a:rPr lang="el-GR" dirty="0"/>
                        <a:t>14</a:t>
                      </a:r>
                      <a:endParaRPr lang="en-US" dirty="0"/>
                    </a:p>
                  </a:txBody>
                  <a:tcPr marL="83820" marR="83820">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2"/>
                  </a:ext>
                </a:extLst>
              </a:tr>
              <a:tr h="370840">
                <a:tc>
                  <a:txBody>
                    <a:bodyPr/>
                    <a:lstStyle/>
                    <a:p>
                      <a:r>
                        <a:rPr lang="el-GR" dirty="0"/>
                        <a:t>3.</a:t>
                      </a:r>
                      <a:r>
                        <a:rPr lang="el-GR" baseline="0" dirty="0"/>
                        <a:t> Συγκρότηση προσωπικότητας</a:t>
                      </a:r>
                      <a:endParaRPr lang="en-US" dirty="0"/>
                    </a:p>
                  </a:txBody>
                  <a:tcPr marL="83820" marR="83820">
                    <a:lnR w="12700" cap="flat" cmpd="sng" algn="ctr">
                      <a:solidFill>
                        <a:scrgbClr r="0" g="0" b="0"/>
                      </a:solidFill>
                      <a:prstDash val="solid"/>
                      <a:round/>
                      <a:headEnd type="none" w="med" len="med"/>
                      <a:tailEnd type="none" w="med" len="med"/>
                    </a:lnR>
                  </a:tcPr>
                </a:tc>
                <a:tc>
                  <a:txBody>
                    <a:bodyPr/>
                    <a:lstStyle/>
                    <a:p>
                      <a:r>
                        <a:rPr lang="el-GR" b="1" dirty="0"/>
                        <a:t>Συνέντευξη </a:t>
                      </a:r>
                      <a:r>
                        <a:rPr lang="el-GR" dirty="0"/>
                        <a:t>ενώπιον του Περιφερειακού Συμβουλίου Επιλογής</a:t>
                      </a:r>
                    </a:p>
                    <a:p>
                      <a:r>
                        <a:rPr lang="el-GR" b="1" dirty="0"/>
                        <a:t>Η συνέντευξη μαγνητοφωνείται</a:t>
                      </a:r>
                    </a:p>
                    <a:p>
                      <a:r>
                        <a:rPr lang="el-GR" dirty="0"/>
                        <a:t>Ο υποψήφιος</a:t>
                      </a:r>
                      <a:r>
                        <a:rPr lang="el-GR" baseline="0" dirty="0"/>
                        <a:t> αναπτύσσει ένα σχέδιο εκπαιδευτικής δράσης. Αξιολογούνται:</a:t>
                      </a:r>
                    </a:p>
                    <a:p>
                      <a:r>
                        <a:rPr lang="el-GR" baseline="0" dirty="0"/>
                        <a:t>α. Παιδαγωγική και οργανωτική συγκρότηση, β. Συστηματική ενημέρωση στα εκπαιδευτικά ζητήματα, γ. Επικοινωνιακή και εκφραστική ικανότητα</a:t>
                      </a:r>
                      <a:endParaRPr lang="en-US" dirty="0"/>
                    </a:p>
                  </a:txBody>
                  <a:tcPr marL="83820" marR="8382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pPr algn="ctr"/>
                      <a:r>
                        <a:rPr lang="el-GR" dirty="0"/>
                        <a:t>14</a:t>
                      </a:r>
                      <a:endParaRPr lang="en-US" dirty="0"/>
                    </a:p>
                  </a:txBody>
                  <a:tcPr marL="83820" marR="83820">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725278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Επιλογή και αξιολόγηση στελεχών</a:t>
            </a:r>
            <a:endParaRPr lang="en-US" dirty="0"/>
          </a:p>
        </p:txBody>
      </p:sp>
      <p:sp>
        <p:nvSpPr>
          <p:cNvPr id="3" name="Content Placeholder 2"/>
          <p:cNvSpPr>
            <a:spLocks noGrp="1"/>
          </p:cNvSpPr>
          <p:nvPr>
            <p:ph idx="1"/>
          </p:nvPr>
        </p:nvSpPr>
        <p:spPr/>
        <p:txBody>
          <a:bodyPr/>
          <a:lstStyle/>
          <a:p>
            <a:r>
              <a:rPr lang="el-GR" dirty="0"/>
              <a:t>Επιτροπή επιλογής (σε περιφερειακό επίπεδο ΠΥΣΠΕ και σε κεντρικό επίπεδο κεντρική επιτροπή επιλογής)</a:t>
            </a:r>
          </a:p>
          <a:p>
            <a:endParaRPr lang="el-GR" dirty="0"/>
          </a:p>
          <a:p>
            <a:r>
              <a:rPr lang="el-GR" dirty="0"/>
              <a:t>Αξιολόγηση στελεχών από τους ανωτέρους τους σε περιφερειακό επίπεδο</a:t>
            </a:r>
            <a:endParaRPr lang="en-US" dirty="0"/>
          </a:p>
        </p:txBody>
      </p:sp>
    </p:spTree>
    <p:extLst>
      <p:ext uri="{BB962C8B-B14F-4D97-AF65-F5344CB8AC3E}">
        <p14:creationId xmlns:p14="http://schemas.microsoft.com/office/powerpoint/2010/main" val="898239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mn-lt"/>
              </a:rPr>
              <a:t>Ν. 4692/2020 </a:t>
            </a:r>
            <a:r>
              <a:rPr lang="el-GR" sz="2400" dirty="0">
                <a:latin typeface="+mn-lt"/>
              </a:rPr>
              <a:t>(Υπουργός Παιδείας </a:t>
            </a:r>
            <a:r>
              <a:rPr lang="el-GR" sz="2400" dirty="0" err="1">
                <a:latin typeface="+mn-lt"/>
              </a:rPr>
              <a:t>Κεραμέως</a:t>
            </a:r>
            <a:r>
              <a:rPr lang="el-GR" sz="2400" dirty="0">
                <a:latin typeface="+mn-lt"/>
              </a:rPr>
              <a:t>)</a:t>
            </a:r>
          </a:p>
        </p:txBody>
      </p:sp>
      <p:sp>
        <p:nvSpPr>
          <p:cNvPr id="3" name="Content Placeholder 2"/>
          <p:cNvSpPr>
            <a:spLocks noGrp="1"/>
          </p:cNvSpPr>
          <p:nvPr>
            <p:ph idx="1"/>
          </p:nvPr>
        </p:nvSpPr>
        <p:spPr/>
        <p:txBody>
          <a:bodyPr>
            <a:normAutofit/>
          </a:bodyPr>
          <a:lstStyle/>
          <a:p>
            <a:r>
              <a:rPr lang="el-GR" dirty="0"/>
              <a:t>Διατηρείται η βασική διοικητική δομή που δημιουργήθηκε με το Ν. Γαβρόγλου</a:t>
            </a:r>
          </a:p>
          <a:p>
            <a:r>
              <a:rPr lang="el-GR" dirty="0" err="1"/>
              <a:t>Επαναθεσπίζονται</a:t>
            </a:r>
            <a:r>
              <a:rPr lang="el-GR" dirty="0"/>
              <a:t> τα Πρότυπα σχολεία </a:t>
            </a:r>
          </a:p>
          <a:p>
            <a:r>
              <a:rPr lang="el-GR" dirty="0"/>
              <a:t>Εισάγεται ο «Σύμβουλος Σχολικής Ζωής»</a:t>
            </a:r>
          </a:p>
          <a:p>
            <a:r>
              <a:rPr lang="el-GR" dirty="0"/>
              <a:t>Εσωτερική και Εξωτερική αξιολόγηση της σχολικής μονάδας</a:t>
            </a:r>
          </a:p>
          <a:p>
            <a:endParaRPr lang="el-GR" dirty="0"/>
          </a:p>
        </p:txBody>
      </p:sp>
    </p:spTree>
    <p:extLst>
      <p:ext uri="{BB962C8B-B14F-4D97-AF65-F5344CB8AC3E}">
        <p14:creationId xmlns:p14="http://schemas.microsoft.com/office/powerpoint/2010/main" val="1608538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mn-lt"/>
              </a:rPr>
              <a:t>Ν. 4692/2020 </a:t>
            </a:r>
            <a:r>
              <a:rPr lang="el-GR" sz="2400" dirty="0">
                <a:latin typeface="+mn-lt"/>
              </a:rPr>
              <a:t>(Υπουργός Παιδείας </a:t>
            </a:r>
            <a:r>
              <a:rPr lang="el-GR" sz="2400" dirty="0" err="1">
                <a:latin typeface="+mn-lt"/>
              </a:rPr>
              <a:t>Κεραμέως</a:t>
            </a:r>
            <a:r>
              <a:rPr lang="el-GR" sz="2400" dirty="0">
                <a:latin typeface="+mn-lt"/>
              </a:rPr>
              <a:t>)</a:t>
            </a:r>
          </a:p>
        </p:txBody>
      </p:sp>
      <p:sp>
        <p:nvSpPr>
          <p:cNvPr id="3" name="Content Placeholder 2"/>
          <p:cNvSpPr>
            <a:spLocks noGrp="1"/>
          </p:cNvSpPr>
          <p:nvPr>
            <p:ph idx="1"/>
          </p:nvPr>
        </p:nvSpPr>
        <p:spPr/>
        <p:txBody>
          <a:bodyPr>
            <a:normAutofit fontScale="92500" lnSpcReduction="10000"/>
          </a:bodyPr>
          <a:lstStyle/>
          <a:p>
            <a:r>
              <a:rPr lang="el-GR" sz="1800" dirty="0"/>
              <a:t>Άρθρο 33: Αντικαθιστά το Άρθρο 47: Συλλογικός προγραμματισμός εκπαιδευτικού έργου και ομάδες δράσεων επαγγελματικής ανάπτυξης</a:t>
            </a:r>
          </a:p>
          <a:p>
            <a:r>
              <a:rPr lang="el-GR" sz="1800" dirty="0"/>
              <a:t>Προσθήκη του άρθρου 47Α στον ν. 4547/2018 Μετά το άρθρο 47 του ν. 4547/2018 (Α΄ 102) προστίθεται άρθρο 47Α, ως εξής: « Άρθρο 47Α </a:t>
            </a:r>
            <a:r>
              <a:rPr lang="el-GR" sz="1800" b="1" dirty="0" err="1"/>
              <a:t>Αυτοαξιολόγηση</a:t>
            </a:r>
            <a:r>
              <a:rPr lang="el-GR" sz="1800" dirty="0"/>
              <a:t> των σχολικών μονάδων ως προς το εκπαιδευτικό έργο τους</a:t>
            </a:r>
          </a:p>
          <a:p>
            <a:r>
              <a:rPr lang="el-GR" sz="1800" dirty="0"/>
              <a:t>Προσθήκη του άρθρου 47Β στον ν. 4547/2018 Μετά το άρθρο 47Α του ν. 4547/2018 (Α΄ 102) προστίθεται άρθρο 47Β, ως εξής: «Άρθρο 47Β </a:t>
            </a:r>
            <a:r>
              <a:rPr lang="el-GR" sz="1800" b="1" dirty="0"/>
              <a:t>Εξωτερική αξιολόγηση </a:t>
            </a:r>
            <a:r>
              <a:rPr lang="el-GR" sz="1800" dirty="0"/>
              <a:t>των σχολικών μονάδων ως προς το εκπαιδευτικό έργο τους</a:t>
            </a:r>
          </a:p>
          <a:p>
            <a:r>
              <a:rPr lang="el-GR" sz="1800" dirty="0"/>
              <a:t>Άρθρο 36: Αντικατάσταση του άρθρου 48 του ν. 4547/2018 Το άρθρο 48 του ν. 4547/2018 (Α΄ 102) αντικαθίσταται ως εξής: « Άρθρο 48 Ομάδες σχολείων»</a:t>
            </a:r>
          </a:p>
          <a:p>
            <a:r>
              <a:rPr lang="el-GR" dirty="0"/>
              <a:t>Άρθρο 37: Εσωτερικός Κανονισμός Λειτουργίας σχολικών μονάδων</a:t>
            </a:r>
          </a:p>
          <a:p>
            <a:r>
              <a:rPr lang="el-GR" dirty="0"/>
              <a:t>Άρθρο 38: Σύμβουλος Σχολικής Ζωής</a:t>
            </a:r>
          </a:p>
          <a:p>
            <a:r>
              <a:rPr lang="el-GR" dirty="0"/>
              <a:t>Άρθρο 39: Λήψη μέτρων για την αντιμετώπιση του σχολικού εκφοβισμού</a:t>
            </a:r>
          </a:p>
        </p:txBody>
      </p:sp>
    </p:spTree>
    <p:extLst>
      <p:ext uri="{BB962C8B-B14F-4D97-AF65-F5344CB8AC3E}">
        <p14:creationId xmlns:p14="http://schemas.microsoft.com/office/powerpoint/2010/main" val="1660102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latin typeface="+mn-lt"/>
              </a:rPr>
              <a:t>Προγραμματισμός του εκπαιδευτικού έργου σε επίπεδο σχολικής μονάδας &gt; </a:t>
            </a:r>
            <a:r>
              <a:rPr lang="el-GR" sz="2000" dirty="0">
                <a:latin typeface="+mn-lt"/>
              </a:rPr>
              <a:t>τροποποιήθηκε με άρθρο 33 του Ν. 4692/2020</a:t>
            </a:r>
            <a:endParaRPr lang="en-US" dirty="0"/>
          </a:p>
        </p:txBody>
      </p:sp>
      <p:sp>
        <p:nvSpPr>
          <p:cNvPr id="3" name="Content Placeholder 2"/>
          <p:cNvSpPr>
            <a:spLocks noGrp="1"/>
          </p:cNvSpPr>
          <p:nvPr>
            <p:ph idx="1"/>
          </p:nvPr>
        </p:nvSpPr>
        <p:spPr/>
        <p:txBody>
          <a:bodyPr>
            <a:normAutofit/>
          </a:bodyPr>
          <a:lstStyle/>
          <a:p>
            <a:pPr marL="0" indent="0">
              <a:buNone/>
            </a:pPr>
            <a:r>
              <a:rPr lang="el-GR" dirty="0"/>
              <a:t>(Τέως άρθρο 47)</a:t>
            </a:r>
          </a:p>
          <a:p>
            <a:pPr marL="0" indent="0">
              <a:buNone/>
            </a:pPr>
            <a:r>
              <a:rPr lang="el-GR" dirty="0"/>
              <a:t>Ο σύλλογος διδασκόντων κάθε σχολικής μονάδας κατά την έναρξη κάθε σχολικού έτους, συνέρχεται και προγραμματίζει το εκπαιδευτικό έργο για το τρέχον σχολικό έτος, λαμβάνοντας υπόψη την έκθεση αποτίμησης του προηγούμενου σχολικού έτους, καθώς και τις απόψεις του σχολικού συμβουλίου για θέματα που εντάσσονται στο πλαίσιο των αρμοδιοτήτων του, το οποίο οφείλει να έχει προηγουμένως συγκληθεί για αυτό το λόγο. Στη συνεδρίαση αυτή ο σύλλογος διδασκόντων μπορεί να καλεί στελέχη του ΠΕ.Κ.Ε.Σ., του Κ.Ε.Σ.Υ. και του Κ.Ε.Α., καθώς και μέλη Δ.Ε.Π. των Α.Ε.Ι. </a:t>
            </a:r>
          </a:p>
        </p:txBody>
      </p:sp>
    </p:spTree>
    <p:extLst>
      <p:ext uri="{BB962C8B-B14F-4D97-AF65-F5344CB8AC3E}">
        <p14:creationId xmlns:p14="http://schemas.microsoft.com/office/powerpoint/2010/main" val="3385102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100" dirty="0"/>
              <a:t>Ν. 4692/2020 </a:t>
            </a:r>
            <a:br>
              <a:rPr lang="el-GR" sz="3100" dirty="0"/>
            </a:br>
            <a:r>
              <a:rPr lang="el-GR" dirty="0"/>
              <a:t>Ομάδες εκπαιδευτικών </a:t>
            </a:r>
            <a:br>
              <a:rPr lang="el-GR" dirty="0"/>
            </a:br>
            <a:r>
              <a:rPr lang="el-GR" sz="2000" dirty="0"/>
              <a:t>(άρθρο 33)</a:t>
            </a:r>
            <a:endParaRPr lang="en-US" sz="2000" dirty="0"/>
          </a:p>
        </p:txBody>
      </p:sp>
      <p:sp>
        <p:nvSpPr>
          <p:cNvPr id="3" name="Content Placeholder 2"/>
          <p:cNvSpPr>
            <a:spLocks noGrp="1"/>
          </p:cNvSpPr>
          <p:nvPr>
            <p:ph idx="1"/>
          </p:nvPr>
        </p:nvSpPr>
        <p:spPr/>
        <p:txBody>
          <a:bodyPr>
            <a:normAutofit/>
          </a:bodyPr>
          <a:lstStyle/>
          <a:p>
            <a:pPr marL="0" indent="0">
              <a:buNone/>
            </a:pPr>
            <a:r>
              <a:rPr lang="el-GR" dirty="0"/>
              <a:t> 4. Κατά τον ετήσιο προγραμματισμό του εκπαιδευτικού έργου, με επιμέλεια του Διευθυντή κάθε σχολικής μονάδας, συγκροτούνται, επίσης, ομάδες δράσεων κοινού ενδιαφέροντος, σε κάθε μία από τις οποίες συμμετέχουν δύο (2) έως και πέντε (5) εκπαιδευτικοί. Σκοπός των ομάδων αυτών είναι η πιο </a:t>
            </a:r>
            <a:r>
              <a:rPr lang="el-GR" dirty="0" err="1"/>
              <a:t>στοχευμένη</a:t>
            </a:r>
            <a:r>
              <a:rPr lang="el-GR" dirty="0"/>
              <a:t> οργάνωση και διεξαγωγή εκπαιδευτικών δράσεων που αποβλέπουν στην επαγγελματική ανάπτυξη των εκπαιδευτικών και εστιάζουν, κυρίως, στην αναβάθμιση εκπαιδευτικών παραμέτρων της παιδαγωγικής, της διδακτικής, της μαθησιακής και της αξιολογικής λειτουργίας, όπως αυτές διαμορφώνονται σε αυθεντικές συνθήκες σχολικής τάξης …</a:t>
            </a:r>
          </a:p>
          <a:p>
            <a:pPr marL="0" indent="0">
              <a:buNone/>
            </a:pPr>
            <a:endParaRPr lang="el-GR" dirty="0"/>
          </a:p>
          <a:p>
            <a:pPr marL="0" indent="0">
              <a:buNone/>
            </a:pPr>
            <a:endParaRPr lang="el-GR" dirty="0"/>
          </a:p>
          <a:p>
            <a:pPr marL="0" indent="0">
              <a:buNone/>
            </a:pPr>
            <a:endParaRPr lang="en-US" dirty="0"/>
          </a:p>
        </p:txBody>
      </p:sp>
    </p:spTree>
    <p:extLst>
      <p:ext uri="{BB962C8B-B14F-4D97-AF65-F5344CB8AC3E}">
        <p14:creationId xmlns:p14="http://schemas.microsoft.com/office/powerpoint/2010/main" val="851075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a:t>Ν. 4692/2020 </a:t>
            </a:r>
            <a:br>
              <a:rPr lang="el-GR" dirty="0"/>
            </a:br>
            <a:r>
              <a:rPr lang="el-GR" dirty="0"/>
              <a:t>Ομάδες σχολείων</a:t>
            </a:r>
            <a:br>
              <a:rPr lang="el-GR" dirty="0"/>
            </a:br>
            <a:r>
              <a:rPr lang="el-GR" sz="2800" dirty="0"/>
              <a:t>(άρθρο 36)</a:t>
            </a:r>
            <a:endParaRPr lang="en-US" dirty="0"/>
          </a:p>
        </p:txBody>
      </p:sp>
      <p:sp>
        <p:nvSpPr>
          <p:cNvPr id="3" name="Content Placeholder 2"/>
          <p:cNvSpPr>
            <a:spLocks noGrp="1"/>
          </p:cNvSpPr>
          <p:nvPr>
            <p:ph idx="1"/>
          </p:nvPr>
        </p:nvSpPr>
        <p:spPr/>
        <p:txBody>
          <a:bodyPr>
            <a:normAutofit/>
          </a:bodyPr>
          <a:lstStyle/>
          <a:p>
            <a:pPr marL="0" indent="0">
              <a:buNone/>
            </a:pPr>
            <a:r>
              <a:rPr lang="el-GR" dirty="0"/>
              <a:t>Οι διευθύνσεις εκπαίδευσης ορίζουν ομάδες όμορων σχολείων, με ελάχιστο αριθμό σχολικών μονάδων τις πέντε (5) και μέγιστο τις δέκα (10). Κάθε σχολική μονάδαεκπροσωπείται στην ομάδα σχολείων από τον διευθυντή και τον υποδιευθυντή ή, όπου δεν προβλέπεται υποδιευθυντής, από έναν εκπαιδευτικό, ο οποίος επιλέγεται από το σύλλογο διδασκόντων</a:t>
            </a:r>
          </a:p>
          <a:p>
            <a:pPr marL="0" indent="0">
              <a:buNone/>
            </a:pPr>
            <a:endParaRPr lang="el-GR" dirty="0"/>
          </a:p>
          <a:p>
            <a:pPr marL="0" indent="0">
              <a:buNone/>
            </a:pPr>
            <a:r>
              <a:rPr lang="el-GR" dirty="0"/>
              <a:t>(αναδιατύπωση προκειμένου να περιλαμβάνονται τα Πρότυπα  και Πειραματικά σχολεία)</a:t>
            </a:r>
            <a:endParaRPr lang="en-US" dirty="0"/>
          </a:p>
        </p:txBody>
      </p:sp>
    </p:spTree>
    <p:extLst>
      <p:ext uri="{BB962C8B-B14F-4D97-AF65-F5344CB8AC3E}">
        <p14:creationId xmlns:p14="http://schemas.microsoft.com/office/powerpoint/2010/main" val="203401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mn-lt"/>
              </a:rPr>
              <a:t>Διασφάλιση Ποιότητας</a:t>
            </a:r>
          </a:p>
        </p:txBody>
      </p:sp>
      <p:sp>
        <p:nvSpPr>
          <p:cNvPr id="3" name="Content Placeholder 2"/>
          <p:cNvSpPr>
            <a:spLocks noGrp="1"/>
          </p:cNvSpPr>
          <p:nvPr>
            <p:ph idx="1"/>
          </p:nvPr>
        </p:nvSpPr>
        <p:spPr/>
        <p:txBody>
          <a:bodyPr/>
          <a:lstStyle/>
          <a:p>
            <a:r>
              <a:rPr lang="el-GR" dirty="0"/>
              <a:t>Η Αρχή Διασφάλισης της Ποιότητας στην Πρωτοβάθμια και Δευτεροβάθμια Εκπαίδευση (</a:t>
            </a:r>
            <a:r>
              <a:rPr lang="el-GR" b="1" dirty="0"/>
              <a:t>Α.ΔΙ.Π.Π.Δ.Ε.</a:t>
            </a:r>
            <a:r>
              <a:rPr lang="el-GR" dirty="0"/>
              <a:t>), συστάθηκε με το </a:t>
            </a:r>
            <a:r>
              <a:rPr lang="el-GR" dirty="0">
                <a:hlinkClick r:id="rId2"/>
              </a:rPr>
              <a:t>νόμο 4142 του 2013 (ΦΕΚ 83, τ. Α', 09-04-2013)</a:t>
            </a:r>
            <a:r>
              <a:rPr lang="el-GR" dirty="0"/>
              <a:t> ως ανεξάρτητη διοικητική αρχή με έδρα την Αθήνα. Η Α.ΔΙ.Π.Π.Δ.Ε. είναι διοικητικά αυτόνομη και εποπτεύεται από τον Υπουργό Παιδείας, Έρευνας και Θρησκευμάτων για τον έλεγχο νομιμότητας των </a:t>
            </a:r>
            <a:r>
              <a:rPr lang="el-GR" dirty="0" err="1"/>
              <a:t>πράξεών</a:t>
            </a:r>
            <a:r>
              <a:rPr lang="el-GR" dirty="0"/>
              <a:t> της.</a:t>
            </a:r>
          </a:p>
          <a:p>
            <a:r>
              <a:rPr lang="el-GR" dirty="0"/>
              <a:t>Αποστολή της Α.ΔΙ.Π.Π.Δ.Ε. είναι η διασφάλιση υψηλής ποιότητας στην Πρωτοβάθμια και Δευτεροβάθμια Εκπαίδευση. Στο πλαίσιο της αποστολής της (</a:t>
            </a:r>
            <a:r>
              <a:rPr lang="el-GR" dirty="0">
                <a:hlinkClick r:id="rId3"/>
              </a:rPr>
              <a:t>νόμος 4547 του 2018 όπως δημοσιεύθηκε στο ΦΕΚ 102, τ. Α', 12-06-2018</a:t>
            </a:r>
            <a:r>
              <a:rPr lang="el-GR" dirty="0"/>
              <a:t>), η Α.ΔΙ.Π.Π.Δ.Ε., αξιολογεί την ποιότητα του εκπαιδευτικού συστήματος και υποστηρίζει το Υπουργείο </a:t>
            </a:r>
            <a:r>
              <a:rPr lang="el-GR" dirty="0" err="1"/>
              <a:t>Παιδειας</a:t>
            </a:r>
            <a:r>
              <a:rPr lang="el-GR" dirty="0"/>
              <a:t>, Έρευνας και Θρησκευμάτων στη βελτίωση του σχεδιασμού της εθνικής στρατηγικής για την Πρωτοβάθμια και Δευτεροβάθμια Εκπαίδευση.</a:t>
            </a:r>
          </a:p>
          <a:p>
            <a:endParaRPr lang="el-GR" dirty="0"/>
          </a:p>
        </p:txBody>
      </p:sp>
    </p:spTree>
    <p:extLst>
      <p:ext uri="{BB962C8B-B14F-4D97-AF65-F5344CB8AC3E}">
        <p14:creationId xmlns:p14="http://schemas.microsoft.com/office/powerpoint/2010/main" val="2592615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a:latin typeface="+mn-lt"/>
              </a:rPr>
              <a:t>Ν. 4692/2020 </a:t>
            </a:r>
            <a:br>
              <a:rPr lang="el-GR" sz="3200" dirty="0"/>
            </a:br>
            <a:r>
              <a:rPr lang="el-GR" sz="3200" dirty="0">
                <a:latin typeface="+mn-lt"/>
              </a:rPr>
              <a:t>Άρθρο 47Α </a:t>
            </a:r>
            <a:r>
              <a:rPr lang="el-GR" sz="3200" dirty="0" err="1">
                <a:latin typeface="+mn-lt"/>
              </a:rPr>
              <a:t>Αυτοαξιολόγηση</a:t>
            </a:r>
            <a:r>
              <a:rPr lang="el-GR" sz="3200" dirty="0">
                <a:latin typeface="+mn-lt"/>
              </a:rPr>
              <a:t> των σχολικών μονάδων ως προς το εκπαιδευτικό έργο τους</a:t>
            </a:r>
          </a:p>
        </p:txBody>
      </p:sp>
      <p:sp>
        <p:nvSpPr>
          <p:cNvPr id="3" name="Content Placeholder 2"/>
          <p:cNvSpPr>
            <a:spLocks noGrp="1"/>
          </p:cNvSpPr>
          <p:nvPr>
            <p:ph idx="1"/>
          </p:nvPr>
        </p:nvSpPr>
        <p:spPr/>
        <p:txBody>
          <a:bodyPr>
            <a:normAutofit lnSpcReduction="10000"/>
          </a:bodyPr>
          <a:lstStyle/>
          <a:p>
            <a:r>
              <a:rPr lang="el-GR" dirty="0"/>
              <a:t>«1. Στο τέλος του διδακτικού έτους, ο Διευθυντής κάθε σχολικής μονάδας συγκαλεί σε ειδική συνεδρίαση τον σύλλογο διδασκόντων για να προβεί σε αξιολόγηση της σχολικής μονάδας, ως διοικητικής και ως εκπαιδευτικής δομής και του εκπαιδευτικού έργου αυτής. Σκοπός της εσωτερικής αυτής αξιολόγησης είναι η συνεχής βελτίωση της ποιότητας του παρεχόμενου εκπαιδευτικού έργου σε επίπεδο σχολικής μονάδας. Η </a:t>
            </a:r>
            <a:r>
              <a:rPr lang="el-GR" dirty="0" err="1"/>
              <a:t>αυτοαξιολόγηση</a:t>
            </a:r>
            <a:r>
              <a:rPr lang="el-GR" dirty="0"/>
              <a:t> πραγματοποιείται, αν κριθεί αναγκαίο, σε συνεργασία με τον Συντονιστή Εκπαιδευτικού Έργου που έχει την παιδαγωγική ευθύνη της σχολικής μονάδας, ενώ σε αυτήν λαμβάνονται υπόψη και οι απόψεις του Σχολικού Συμβουλίου για θέματα που εμπίπτουν στις αρμοδιότητές του, το οποίο οφείλει να έχει προηγουμένως </a:t>
            </a:r>
            <a:r>
              <a:rPr lang="el-GR" dirty="0" err="1"/>
              <a:t>συγκληθεί</a:t>
            </a:r>
            <a:r>
              <a:rPr lang="el-GR" dirty="0"/>
              <a:t> για τον λόγο αυτόν.</a:t>
            </a:r>
          </a:p>
          <a:p>
            <a:r>
              <a:rPr lang="el-GR" dirty="0"/>
              <a:t>2. Κατά τη συνεδρίαση της παρ. 1 συντάσσεται ετήσια απολογιστική έκθεση εσωτερικής αξιολόγησης της σχολικής μονάδας αναφορικά με το εκπαιδευτικό έργο της. …</a:t>
            </a:r>
          </a:p>
        </p:txBody>
      </p:sp>
    </p:spTree>
    <p:extLst>
      <p:ext uri="{BB962C8B-B14F-4D97-AF65-F5344CB8AC3E}">
        <p14:creationId xmlns:p14="http://schemas.microsoft.com/office/powerpoint/2010/main" val="869760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Βασικές έννοιες</a:t>
            </a:r>
          </a:p>
        </p:txBody>
      </p:sp>
      <p:sp>
        <p:nvSpPr>
          <p:cNvPr id="3" name="Content Placeholder 2"/>
          <p:cNvSpPr>
            <a:spLocks noGrp="1"/>
          </p:cNvSpPr>
          <p:nvPr>
            <p:ph idx="1"/>
          </p:nvPr>
        </p:nvSpPr>
        <p:spPr/>
        <p:txBody>
          <a:bodyPr>
            <a:normAutofit/>
          </a:bodyPr>
          <a:lstStyle/>
          <a:p>
            <a:endParaRPr lang="el-GR" dirty="0"/>
          </a:p>
          <a:p>
            <a:r>
              <a:rPr lang="el-GR" dirty="0"/>
              <a:t>Α. ΣΥΓΚΕΝΤΡΩΤΙΚΗ ΚΑΙ ΑΠΟΚΕΝΤΡΩΤΙΚΗ ΔΙΑΚΥΒΕΡΝΗΣΗ</a:t>
            </a:r>
          </a:p>
          <a:p>
            <a:endParaRPr lang="el-GR" dirty="0"/>
          </a:p>
          <a:p>
            <a:r>
              <a:rPr lang="el-GR" dirty="0"/>
              <a:t>Β. Ο ΧΑΡΑΚΤΗΡΑΣ ΤΟΥ ΕΛΛΗΝΙΚΟΎ ΕΚΠΑΙΔΕΥΤΙΚΟΥ ΣΥΣΤΗΜΑΤΟΣ</a:t>
            </a:r>
          </a:p>
          <a:p>
            <a:endParaRPr lang="el-GR" dirty="0"/>
          </a:p>
          <a:p>
            <a:r>
              <a:rPr lang="el-GR" dirty="0"/>
              <a:t>Γ. Ο ΒΑΘΜΟΣ ΑΥΤΟΝΟΜΙΑΣ ΤΗΣ ΣΧΟΛΙΚΗΣ ΜΟΝΑΔΑΣ ΣΤΗΝ ΑΝΤΙΜΕΤΩΠΙΣΗ ΕΚΠΑΙΔΕΥΤΙΚΩΝ ΠΡΟΒΛΗΜΑΤΩΝ</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400" dirty="0">
                <a:latin typeface="+mn-lt"/>
              </a:rPr>
              <a:t>Ν. 4692/2020 </a:t>
            </a:r>
            <a:br>
              <a:rPr lang="el-GR" sz="1600" dirty="0"/>
            </a:br>
            <a:r>
              <a:rPr lang="el-GR" sz="1600" dirty="0"/>
              <a:t>Άρθρο 35 Προσθήκη του άρθρου 47Β στον ν. 4547/2018 Μετά το άρθρο 47Α του ν. 4547/2018 (Α΄ 102) προστίθεται άρθρο 47Β, ως εξής:</a:t>
            </a:r>
            <a:r>
              <a:rPr lang="el-GR" sz="2400" dirty="0"/>
              <a:t> «Άρθρο 47Β </a:t>
            </a:r>
            <a:r>
              <a:rPr lang="el-GR" sz="2400" dirty="0">
                <a:latin typeface="+mn-lt"/>
              </a:rPr>
              <a:t>Εξωτερική αξιολόγηση των σχολικών μονάδων ως προς το εκπαιδευτικό έργο τους</a:t>
            </a:r>
          </a:p>
        </p:txBody>
      </p:sp>
      <p:sp>
        <p:nvSpPr>
          <p:cNvPr id="3" name="Content Placeholder 2"/>
          <p:cNvSpPr>
            <a:spLocks noGrp="1"/>
          </p:cNvSpPr>
          <p:nvPr>
            <p:ph idx="1"/>
          </p:nvPr>
        </p:nvSpPr>
        <p:spPr/>
        <p:txBody>
          <a:bodyPr>
            <a:normAutofit fontScale="85000" lnSpcReduction="20000"/>
          </a:bodyPr>
          <a:lstStyle/>
          <a:p>
            <a:r>
              <a:rPr lang="el-GR" dirty="0"/>
              <a:t>1. Οι Συντονιστές Εκπαιδευτικού Έργου λαμβάνουν γνώση του περιεχομένου της έκθεσης του ετήσιου συλλογικού προγραμματισμού του εκπαιδευτικού έργου και του σχεδιασμού δράσεων επαγγελματικής ανάπτυξης, καθώς και της ετήσιας απολογιστικής έκθεσης του έργου των σχολικών μονάδων των οποίων έχουν την παιδαγωγική ευθύνη, αμέσως με την ανάρτησή τους στην ειδική ηλεκτρονική εφαρμογή της παρ. 9 του άρθρου 47. Οι Συντονιστές Εκπαιδευτικού Έργου, λαμβάνοντας υπόψη τις υφιστάμενες υποδομές και τα ιδιαίτερα χαρακτηριστικά κάθε σχολικής μονάδας, διατυπώνουν παρατηρήσεις επί των εκθέσεων αυτών, καθώς και προτάσεις υποστήριξης και βελτίωσης, οι οποίες όσον αφορά στις εκθέσεις προγραμματισμού, λαμβάνονται υπόψη κατά το τρέχον σχολικό έτος, ενώ, όσον αφορά στις απολογιστικές εκθέσεις εσωτερικής αξιολόγησης, λαμβάνονται υπόψη κατά τον προγραμματισμό του επόμενου σχολικού έτους, από τις αντίστοιχες σχολικές μονάδες. Οι παρατηρήσεις και προτάσεις αυτές για κάθε σχολική μονάδα γνωστοποιούνται αμελλητί στον σύλλογο διδασκόντων της οικείας σχολικής μονάδας και στο οικείο ΠΕ.Κ.Ε.Σ. μέσω της ειδικής ηλεκτρονικής εφαρμογής της παρ. 9 του άρθρου 47 ή άλλο πρόσφορο μέσο. Ακολούθως, σύνοψη των εν λόγω παρατηρήσεων και προτάσεων των Συντονιστών Εκπαιδευτικού Έργου αναρτώνται αμελλητί στην ιστοσελίδα του οικείου ΠΕ.Κ.Ε.Σ., χωρίς αναφορές σε συγκεκριμένα σχολεία, καθώς και στην ειδική ηλεκτρονική εφαρμογή της παρ. 9 του άρθρου 47. </a:t>
            </a:r>
          </a:p>
        </p:txBody>
      </p:sp>
    </p:spTree>
    <p:extLst>
      <p:ext uri="{BB962C8B-B14F-4D97-AF65-F5344CB8AC3E}">
        <p14:creationId xmlns:p14="http://schemas.microsoft.com/office/powerpoint/2010/main" val="1479148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000" dirty="0"/>
              <a:t>Ν. 4692/2020 </a:t>
            </a:r>
            <a:br>
              <a:rPr lang="el-GR" sz="2000" dirty="0"/>
            </a:br>
            <a:r>
              <a:rPr lang="el-GR" sz="2000" dirty="0"/>
              <a:t>Άρθρο 35 Προσθήκη του άρθρου 47Β στον ν. 4547/2018 Μετά το άρθρο 47Α του ν. 4547/2018 (Α΄ 102) προστίθεται άρθρο 47Β, ως εξής: «</a:t>
            </a:r>
            <a:r>
              <a:rPr lang="el-GR" sz="2000" dirty="0">
                <a:latin typeface="+mn-lt"/>
              </a:rPr>
              <a:t>Άρθρο 47Β Εξωτερική αξιολόγηση των σχολικών μονάδων ως προς το εκπαιδευτικό έργο τους</a:t>
            </a:r>
          </a:p>
        </p:txBody>
      </p:sp>
      <p:sp>
        <p:nvSpPr>
          <p:cNvPr id="3" name="Content Placeholder 2"/>
          <p:cNvSpPr>
            <a:spLocks noGrp="1"/>
          </p:cNvSpPr>
          <p:nvPr>
            <p:ph idx="1"/>
          </p:nvPr>
        </p:nvSpPr>
        <p:spPr/>
        <p:txBody>
          <a:bodyPr>
            <a:normAutofit fontScale="92500" lnSpcReduction="20000"/>
          </a:bodyPr>
          <a:lstStyle/>
          <a:p>
            <a:r>
              <a:rPr lang="el-GR" dirty="0"/>
              <a:t>2. Το ΠΕ.Κ.Ε.Σ., αφού λάβει υπόψη τις ετήσιες απολογιστικές εκθέσεις κάθε σχολικής μονάδας και τις σχετικές παρατηρήσεις και προτάσεις των Συντονιστών Εκπαιδευτικού Έργου, συντάσσει συνολική έκθεση εξωτερικής αξιολόγησης των σχολικών μονάδων της οικείας Περιφερειακής Διεύθυνσης Εκπαίδευσης αναφορικά με τον προγραμματισμό και το εκπαιδευτικό έργο τους το αργότερο μέχρι τη λήξη του σχολικού έτους, η οποία αναρτάται εγκαίρως στην ιστοσελίδα του και στην ειδική ηλεκτρονική εφαρμογή της παρ. 9 του άρθρου 47. 3. Η Α.ΔΙ.Π.Π.Δ.Ε., κατά τη σύνταξη της ετήσιας έκθεσής της, αξιοποιεί το περιεχόμενο της ανωτέρω ειδικής ηλεκτρονικής εφαρμογής σε τοπικό, περιφερειακό και εθνικό επίπεδο και εστιάζει κυρίως στις εκθέσεις εξωτερικής αξιολόγησης των ΠΕ.Κ.Ε.Σ., προκειμένου: α) να εισηγείται προς τον Υπουργό Παιδείας και Θρησκευμάτων τρόπους βελτίωσης και αποτελεσματικότερης οργάνωσης των διαδικασιών του συλλογικού προγραμματισμού και της εσωτερικής και εξωτερικής αξιολόγησης των σχολικών μονάδων και β) να συντάσσει εκθέσεις με γενικές παρατηρήσεις, ιδίως όσον αφορά στις ανάγκες, δυσκολίες, τάσεις και επιτεύγματα, επί των εκθέσεων εξωτερικής αξιολόγησης των ΠΕ.Κ.Ε.Σ. …</a:t>
            </a:r>
          </a:p>
          <a:p>
            <a:endParaRPr lang="el-GR" dirty="0"/>
          </a:p>
        </p:txBody>
      </p:sp>
    </p:spTree>
    <p:extLst>
      <p:ext uri="{BB962C8B-B14F-4D97-AF65-F5344CB8AC3E}">
        <p14:creationId xmlns:p14="http://schemas.microsoft.com/office/powerpoint/2010/main" val="1993585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100" dirty="0"/>
              <a:t>Ν. 4692/2020 </a:t>
            </a:r>
            <a:br>
              <a:rPr lang="el-GR" dirty="0"/>
            </a:br>
            <a:r>
              <a:rPr lang="el-GR" dirty="0">
                <a:latin typeface="+mn-lt"/>
              </a:rPr>
              <a:t>Σύμβουλος σχολικής ζωής</a:t>
            </a:r>
            <a:br>
              <a:rPr lang="el-GR" dirty="0">
                <a:latin typeface="+mn-lt"/>
              </a:rPr>
            </a:br>
            <a:r>
              <a:rPr lang="el-GR" sz="2800" dirty="0">
                <a:latin typeface="+mn-lt"/>
              </a:rPr>
              <a:t>(άρθρο 38) </a:t>
            </a:r>
            <a:endParaRPr lang="el-GR" dirty="0">
              <a:latin typeface="+mn-lt"/>
            </a:endParaRPr>
          </a:p>
        </p:txBody>
      </p:sp>
      <p:sp>
        <p:nvSpPr>
          <p:cNvPr id="3" name="Content Placeholder 2"/>
          <p:cNvSpPr>
            <a:spLocks noGrp="1"/>
          </p:cNvSpPr>
          <p:nvPr>
            <p:ph idx="1"/>
          </p:nvPr>
        </p:nvSpPr>
        <p:spPr/>
        <p:txBody>
          <a:bodyPr>
            <a:normAutofit lnSpcReduction="10000"/>
          </a:bodyPr>
          <a:lstStyle/>
          <a:p>
            <a:r>
              <a:rPr lang="el-GR" dirty="0"/>
              <a:t>1. Με απόφαση του Συντονιστή εκπαιδευτικού έργου, ο οποίος έχει την παιδαγωγική ευθύνη της σχολικής μονάδας, ύστερα από εισήγηση του Διευθυντή της σχολικής μονάδας και πρόταση του συλλόγου διδασκόντων, ορίζονται στην αρχή κάθε σχολικού έτους δύο (2) Σύμβουλοι Σχολικής Ζωής, σε κάθε σχολική μονάδα της δευτεροβάθμιας εκπαίδευσης …</a:t>
            </a:r>
          </a:p>
          <a:p>
            <a:r>
              <a:rPr lang="el-GR" dirty="0"/>
              <a:t>4. Ο Σύμβουλος Σχολικής Ζωής παρεμβαίνει, καθοδηγεί και ενημερώνει μαθητές, γονείς και κηδεμόνες σε θέματα παιδαγωγικής αντιμετώπισης ζητημάτων σε τομείς που απασχολούν τη σχολική μονάδα, όπως ενδεικτικά, η </a:t>
            </a:r>
            <a:r>
              <a:rPr lang="el-GR" b="1" dirty="0"/>
              <a:t>διαχείριση κρίσεων και πρόληψη ακραίων συμπεριφορών</a:t>
            </a:r>
            <a:r>
              <a:rPr lang="el-GR" dirty="0"/>
              <a:t>, μαθησιακές δυσκολίες, συμπερίληψη και ενσωμάτωση, μαθητές με ιδιαίτερες δυνατότητες, κλίσεις και ταλέντα, μετάβαση σε άλλες βαθμίδες, σχολική κινητικότητα, συμβουλευτική και ομάδες γονέων και παράλληλα συμβάλλει στην καλλιέργεια σχέσεων εμπιστοσύνης μεταξύ των μελών της εκπαιδευτικής κοινότητας …</a:t>
            </a:r>
          </a:p>
        </p:txBody>
      </p:sp>
    </p:spTree>
    <p:extLst>
      <p:ext uri="{BB962C8B-B14F-4D97-AF65-F5344CB8AC3E}">
        <p14:creationId xmlns:p14="http://schemas.microsoft.com/office/powerpoint/2010/main" val="2590318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Σχολική Μονάδα</a:t>
            </a:r>
          </a:p>
        </p:txBody>
      </p:sp>
      <p:graphicFrame>
        <p:nvGraphicFramePr>
          <p:cNvPr id="4" name="Content Placeholder 3"/>
          <p:cNvGraphicFramePr>
            <a:graphicFrameLocks noGrp="1"/>
          </p:cNvGraphicFramePr>
          <p:nvPr>
            <p:ph idx="1"/>
          </p:nvPr>
        </p:nvGraphicFramePr>
        <p:xfrm>
          <a:off x="457200" y="1646238"/>
          <a:ext cx="8229600" cy="496316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r>
                        <a:rPr lang="el-GR" dirty="0"/>
                        <a:t>ΕΙΣΡΟΕΣ</a:t>
                      </a:r>
                    </a:p>
                  </a:txBody>
                  <a:tcPr/>
                </a:tc>
                <a:tc>
                  <a:txBody>
                    <a:bodyPr/>
                    <a:lstStyle/>
                    <a:p>
                      <a:r>
                        <a:rPr lang="el-GR" dirty="0"/>
                        <a:t>ΚΟΙΝΩΝΙΚΟ ΠΛΑΙΣΙΟ</a:t>
                      </a:r>
                    </a:p>
                  </a:txBody>
                  <a:tcPr/>
                </a:tc>
                <a:tc>
                  <a:txBody>
                    <a:bodyPr/>
                    <a:lstStyle/>
                    <a:p>
                      <a:r>
                        <a:rPr lang="el-GR" dirty="0"/>
                        <a:t>ΕΚΡΟΕΣ</a:t>
                      </a:r>
                    </a:p>
                  </a:txBody>
                  <a:tcPr/>
                </a:tc>
                <a:extLst>
                  <a:ext uri="{0D108BD9-81ED-4DB2-BD59-A6C34878D82A}">
                    <a16:rowId xmlns:a16="http://schemas.microsoft.com/office/drawing/2014/main" val="10000"/>
                  </a:ext>
                </a:extLst>
              </a:tr>
              <a:tr h="370840">
                <a:tc>
                  <a:txBody>
                    <a:bodyPr/>
                    <a:lstStyle/>
                    <a:p>
                      <a:r>
                        <a:rPr lang="el-GR" dirty="0"/>
                        <a:t>Θεσμικό</a:t>
                      </a:r>
                      <a:r>
                        <a:rPr lang="el-GR" baseline="0" dirty="0"/>
                        <a:t> πλαίσιο</a:t>
                      </a:r>
                      <a:endParaRPr lang="el-GR" dirty="0"/>
                    </a:p>
                  </a:txBody>
                  <a:tcPr/>
                </a:tc>
                <a:tc>
                  <a:txBody>
                    <a:bodyPr/>
                    <a:lstStyle/>
                    <a:p>
                      <a:r>
                        <a:rPr lang="el-GR" dirty="0"/>
                        <a:t>Πολιτικό – οικονομικό περιβάλλον</a:t>
                      </a:r>
                    </a:p>
                  </a:txBody>
                  <a:tcPr/>
                </a:tc>
                <a:tc rowSpan="7">
                  <a:txBody>
                    <a:bodyPr/>
                    <a:lstStyle/>
                    <a:p>
                      <a:r>
                        <a:rPr lang="el-GR" dirty="0"/>
                        <a:t>Εκπαιδευτικά αποτελέσματα</a:t>
                      </a:r>
                    </a:p>
                    <a:p>
                      <a:r>
                        <a:rPr lang="el-GR" dirty="0"/>
                        <a:t>(αναφέρονται</a:t>
                      </a:r>
                      <a:r>
                        <a:rPr lang="el-GR" baseline="0" dirty="0"/>
                        <a:t> σε όλες</a:t>
                      </a:r>
                    </a:p>
                    <a:p>
                      <a:r>
                        <a:rPr lang="el-GR" baseline="0"/>
                        <a:t>τις εισροές)</a:t>
                      </a:r>
                      <a:endParaRPr lang="el-GR" dirty="0"/>
                    </a:p>
                  </a:txBody>
                  <a:tcPr/>
                </a:tc>
                <a:extLst>
                  <a:ext uri="{0D108BD9-81ED-4DB2-BD59-A6C34878D82A}">
                    <a16:rowId xmlns:a16="http://schemas.microsoft.com/office/drawing/2014/main" val="10001"/>
                  </a:ext>
                </a:extLst>
              </a:tr>
              <a:tr h="370840">
                <a:tc>
                  <a:txBody>
                    <a:bodyPr/>
                    <a:lstStyle/>
                    <a:p>
                      <a:r>
                        <a:rPr lang="el-GR" dirty="0"/>
                        <a:t>Αναλυτικά</a:t>
                      </a:r>
                      <a:r>
                        <a:rPr lang="el-GR" baseline="0" dirty="0"/>
                        <a:t> Προγράμματα</a:t>
                      </a:r>
                      <a:endParaRPr lang="el-GR" dirty="0"/>
                    </a:p>
                  </a:txBody>
                  <a:tcPr/>
                </a:tc>
                <a:tc>
                  <a:txBody>
                    <a:bodyPr/>
                    <a:lstStyle/>
                    <a:p>
                      <a:r>
                        <a:rPr lang="el-GR" dirty="0"/>
                        <a:t>Κοινωνικό-πολιτισμικό</a:t>
                      </a:r>
                      <a:r>
                        <a:rPr lang="el-GR" baseline="0" dirty="0"/>
                        <a:t> περιβάλλον</a:t>
                      </a:r>
                      <a:endParaRPr lang="el-GR" dirty="0"/>
                    </a:p>
                  </a:txBody>
                  <a:tcPr/>
                </a:tc>
                <a:tc vMerge="1">
                  <a:txBody>
                    <a:bodyPr/>
                    <a:lstStyle/>
                    <a:p>
                      <a:endParaRPr lang="el-GR" dirty="0"/>
                    </a:p>
                  </a:txBody>
                  <a:tcPr/>
                </a:tc>
                <a:extLst>
                  <a:ext uri="{0D108BD9-81ED-4DB2-BD59-A6C34878D82A}">
                    <a16:rowId xmlns:a16="http://schemas.microsoft.com/office/drawing/2014/main" val="10002"/>
                  </a:ext>
                </a:extLst>
              </a:tr>
              <a:tr h="370840">
                <a:tc>
                  <a:txBody>
                    <a:bodyPr/>
                    <a:lstStyle/>
                    <a:p>
                      <a:r>
                        <a:rPr lang="el-GR" dirty="0"/>
                        <a:t>Βιβλία</a:t>
                      </a:r>
                    </a:p>
                  </a:txBody>
                  <a:tcPr/>
                </a:tc>
                <a:tc>
                  <a:txBody>
                    <a:bodyPr/>
                    <a:lstStyle/>
                    <a:p>
                      <a:r>
                        <a:rPr lang="el-GR" dirty="0"/>
                        <a:t>Τοπικό περιβάλλον - Βαθμός</a:t>
                      </a:r>
                      <a:r>
                        <a:rPr lang="el-GR" baseline="0" dirty="0"/>
                        <a:t> αστικότητας</a:t>
                      </a:r>
                      <a:endParaRPr lang="el-GR" dirty="0"/>
                    </a:p>
                  </a:txBody>
                  <a:tcPr/>
                </a:tc>
                <a:tc vMerge="1">
                  <a:txBody>
                    <a:bodyPr/>
                    <a:lstStyle/>
                    <a:p>
                      <a:endParaRPr lang="el-GR" dirty="0"/>
                    </a:p>
                  </a:txBody>
                  <a:tcPr/>
                </a:tc>
                <a:extLst>
                  <a:ext uri="{0D108BD9-81ED-4DB2-BD59-A6C34878D82A}">
                    <a16:rowId xmlns:a16="http://schemas.microsoft.com/office/drawing/2014/main" val="10003"/>
                  </a:ext>
                </a:extLst>
              </a:tr>
              <a:tr h="370840">
                <a:tc>
                  <a:txBody>
                    <a:bodyPr/>
                    <a:lstStyle/>
                    <a:p>
                      <a:r>
                        <a:rPr lang="el-GR" dirty="0"/>
                        <a:t>Πόροι</a:t>
                      </a:r>
                    </a:p>
                  </a:txBody>
                  <a:tcPr/>
                </a:tc>
                <a:tc>
                  <a:txBody>
                    <a:bodyPr/>
                    <a:lstStyle/>
                    <a:p>
                      <a:r>
                        <a:rPr lang="el-GR" dirty="0"/>
                        <a:t>Φορείς που</a:t>
                      </a:r>
                      <a:r>
                        <a:rPr lang="el-GR" baseline="0" dirty="0"/>
                        <a:t> παρεμβαίνουν (ΟΤΑ, Συνδικαλιστικες οργανώσεις, τοπικοί φορείς, επιχειρήσεις κλπ)</a:t>
                      </a:r>
                      <a:endParaRPr lang="el-GR" dirty="0"/>
                    </a:p>
                  </a:txBody>
                  <a:tcPr/>
                </a:tc>
                <a:tc vMerge="1">
                  <a:txBody>
                    <a:bodyPr/>
                    <a:lstStyle/>
                    <a:p>
                      <a:endParaRPr lang="el-GR" dirty="0"/>
                    </a:p>
                  </a:txBody>
                  <a:tcPr/>
                </a:tc>
                <a:extLst>
                  <a:ext uri="{0D108BD9-81ED-4DB2-BD59-A6C34878D82A}">
                    <a16:rowId xmlns:a16="http://schemas.microsoft.com/office/drawing/2014/main" val="10004"/>
                  </a:ext>
                </a:extLst>
              </a:tr>
              <a:tr h="370840">
                <a:tc>
                  <a:txBody>
                    <a:bodyPr/>
                    <a:lstStyle/>
                    <a:p>
                      <a:r>
                        <a:rPr lang="el-GR" dirty="0"/>
                        <a:t>Υποδομή</a:t>
                      </a:r>
                    </a:p>
                  </a:txBody>
                  <a:tcPr/>
                </a:tc>
                <a:tc>
                  <a:txBody>
                    <a:bodyPr/>
                    <a:lstStyle/>
                    <a:p>
                      <a:r>
                        <a:rPr lang="el-GR" dirty="0"/>
                        <a:t>Γονείς</a:t>
                      </a:r>
                      <a:r>
                        <a:rPr lang="el-GR" baseline="0" dirty="0"/>
                        <a:t> </a:t>
                      </a:r>
                    </a:p>
                  </a:txBody>
                  <a:tcPr/>
                </a:tc>
                <a:tc vMerge="1">
                  <a:txBody>
                    <a:bodyPr/>
                    <a:lstStyle/>
                    <a:p>
                      <a:endParaRPr lang="el-GR" dirty="0"/>
                    </a:p>
                  </a:txBody>
                  <a:tcPr/>
                </a:tc>
                <a:extLst>
                  <a:ext uri="{0D108BD9-81ED-4DB2-BD59-A6C34878D82A}">
                    <a16:rowId xmlns:a16="http://schemas.microsoft.com/office/drawing/2014/main" val="10005"/>
                  </a:ext>
                </a:extLst>
              </a:tr>
              <a:tr h="370840">
                <a:tc>
                  <a:txBody>
                    <a:bodyPr/>
                    <a:lstStyle/>
                    <a:p>
                      <a:r>
                        <a:rPr lang="el-GR" dirty="0"/>
                        <a:t>Κτήρια</a:t>
                      </a:r>
                    </a:p>
                  </a:txBody>
                  <a:tcPr/>
                </a:tc>
                <a:tc>
                  <a:txBody>
                    <a:bodyPr/>
                    <a:lstStyle/>
                    <a:p>
                      <a:endParaRPr lang="el-GR"/>
                    </a:p>
                  </a:txBody>
                  <a:tcPr/>
                </a:tc>
                <a:tc vMerge="1">
                  <a:txBody>
                    <a:bodyPr/>
                    <a:lstStyle/>
                    <a:p>
                      <a:endParaRPr lang="el-GR" dirty="0"/>
                    </a:p>
                  </a:txBody>
                  <a:tcPr/>
                </a:tc>
                <a:extLst>
                  <a:ext uri="{0D108BD9-81ED-4DB2-BD59-A6C34878D82A}">
                    <a16:rowId xmlns:a16="http://schemas.microsoft.com/office/drawing/2014/main" val="10006"/>
                  </a:ext>
                </a:extLst>
              </a:tr>
              <a:tr h="370840">
                <a:tc>
                  <a:txBody>
                    <a:bodyPr/>
                    <a:lstStyle/>
                    <a:p>
                      <a:r>
                        <a:rPr lang="el-GR" dirty="0"/>
                        <a:t>Προσωπικό</a:t>
                      </a:r>
                    </a:p>
                  </a:txBody>
                  <a:tcPr/>
                </a:tc>
                <a:tc>
                  <a:txBody>
                    <a:bodyPr/>
                    <a:lstStyle/>
                    <a:p>
                      <a:endParaRPr lang="el-GR"/>
                    </a:p>
                  </a:txBody>
                  <a:tcPr/>
                </a:tc>
                <a:tc vMerge="1">
                  <a:txBody>
                    <a:bodyPr/>
                    <a:lstStyle/>
                    <a:p>
                      <a:endParaRPr lang="el-GR" dirty="0"/>
                    </a:p>
                  </a:txBody>
                  <a:tcPr/>
                </a:tc>
                <a:extLst>
                  <a:ext uri="{0D108BD9-81ED-4DB2-BD59-A6C34878D82A}">
                    <a16:rowId xmlns:a16="http://schemas.microsoft.com/office/drawing/2014/main" val="10007"/>
                  </a:ext>
                </a:extLst>
              </a:tr>
              <a:tr h="370840">
                <a:tc>
                  <a:txBody>
                    <a:bodyPr/>
                    <a:lstStyle/>
                    <a:p>
                      <a:r>
                        <a:rPr lang="el-GR" dirty="0"/>
                        <a:t>Μαθητές</a:t>
                      </a:r>
                    </a:p>
                  </a:txBody>
                  <a:tcPr/>
                </a:tc>
                <a:tc>
                  <a:txBody>
                    <a:bodyPr/>
                    <a:lstStyle/>
                    <a:p>
                      <a:endParaRPr lang="el-GR"/>
                    </a:p>
                  </a:txBody>
                  <a:tcPr/>
                </a:tc>
                <a:tc>
                  <a:txBody>
                    <a:bodyPr/>
                    <a:lstStyle/>
                    <a:p>
                      <a:r>
                        <a:rPr lang="el-GR" dirty="0"/>
                        <a:t>Απόφοιτοι</a:t>
                      </a:r>
                      <a:r>
                        <a:rPr lang="el-GR" baseline="0" dirty="0"/>
                        <a:t> - μαθητές</a:t>
                      </a:r>
                      <a:endParaRPr lang="el-GR"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3100" dirty="0"/>
              <a:t>Συγκεντρωτική και αποκεντρωτική διακυβέρνηση</a:t>
            </a:r>
          </a:p>
        </p:txBody>
      </p:sp>
      <p:sp>
        <p:nvSpPr>
          <p:cNvPr id="3" name="Content Placeholder 2"/>
          <p:cNvSpPr>
            <a:spLocks noGrp="1"/>
          </p:cNvSpPr>
          <p:nvPr>
            <p:ph idx="1"/>
          </p:nvPr>
        </p:nvSpPr>
        <p:spPr/>
        <p:txBody>
          <a:bodyPr>
            <a:normAutofit/>
          </a:bodyPr>
          <a:lstStyle/>
          <a:p>
            <a:endParaRPr lang="el-GR" dirty="0"/>
          </a:p>
          <a:p>
            <a:r>
              <a:rPr lang="el-GR" dirty="0"/>
              <a:t>ΑΠΟ ΠΟΥ ΕΚΠΟΡΕΥΟΝΤΑΙ ΚΑΙ ΠΟΥ ΣΥΓΚΕΝΤΡΩΝΟΝΤΑΙ:</a:t>
            </a:r>
          </a:p>
          <a:p>
            <a:endParaRPr lang="el-GR" dirty="0"/>
          </a:p>
          <a:p>
            <a:r>
              <a:rPr lang="el-GR" dirty="0"/>
              <a:t>Α. Πόροι (υλικοί, οικονομικοί, ανθρώπινοι, ΓΝΩΣΗ)</a:t>
            </a:r>
          </a:p>
          <a:p>
            <a:r>
              <a:rPr lang="el-GR" dirty="0"/>
              <a:t>Β. Εξουσία (αρμοδιότητες, έλεγχος)</a:t>
            </a:r>
          </a:p>
          <a:p>
            <a:r>
              <a:rPr lang="el-GR" dirty="0"/>
              <a:t>Γ. Δυνατότητα αλλαγών (δυστοκία – μεγάλες μεταρρυθμίσεις – που αργούν!, ευελιξία – μικρές συνεχείς αλλαγές)</a:t>
            </a:r>
          </a:p>
          <a:p>
            <a:endParaRPr lang="el-GR" dirty="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Οι κοινωνικοί δρώντες στην εκπαίδευση</a:t>
            </a:r>
          </a:p>
        </p:txBody>
      </p:sp>
      <p:sp>
        <p:nvSpPr>
          <p:cNvPr id="3" name="Content Placeholder 2"/>
          <p:cNvSpPr>
            <a:spLocks noGrp="1"/>
          </p:cNvSpPr>
          <p:nvPr>
            <p:ph idx="1"/>
          </p:nvPr>
        </p:nvSpPr>
        <p:spPr/>
        <p:txBody>
          <a:bodyPr>
            <a:normAutofit/>
          </a:bodyPr>
          <a:lstStyle/>
          <a:p>
            <a:r>
              <a:rPr lang="el-GR" dirty="0"/>
              <a:t>ΚΡΑΤΟΣ (κεντρικό και τοπικό/ τοπική αυτοδιοίκηση)</a:t>
            </a:r>
          </a:p>
          <a:p>
            <a:r>
              <a:rPr lang="el-GR" dirty="0"/>
              <a:t>ΕΠΑΓΓΕΛΜΑΤΙΕΣ ΕΚΠΑΙΔΕΥΤΙΚΟ Ι (συνδικάτα εκπαιδευτικών, επιστημονικοί –ερευνητικοί φορείς)</a:t>
            </a:r>
          </a:p>
          <a:p>
            <a:r>
              <a:rPr lang="el-GR" dirty="0"/>
              <a:t>ΓΟΝΕΙΣ – ΜΑΘΗΤΕΣ</a:t>
            </a:r>
          </a:p>
          <a:p>
            <a:r>
              <a:rPr lang="el-GR" dirty="0"/>
              <a:t>ΚΟΙΝΩΝΙΚΟΙ ΕΤΑΙΡΟΙ &amp;ΑΓΟΡΑ (Συνδικάτα, Κορπορατιστικά συμφέροντα, ομάδες συμφερόντων, χώρος των επιχειρήσεων, εκκλησία ...κ.α.)</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Μορφές ελέγχου &amp; λογοδοσίας</a:t>
            </a:r>
          </a:p>
        </p:txBody>
      </p:sp>
      <p:sp>
        <p:nvSpPr>
          <p:cNvPr id="3" name="Content Placeholder 2"/>
          <p:cNvSpPr>
            <a:spLocks noGrp="1"/>
          </p:cNvSpPr>
          <p:nvPr>
            <p:ph idx="1"/>
          </p:nvPr>
        </p:nvSpPr>
        <p:spPr/>
        <p:txBody>
          <a:bodyPr>
            <a:normAutofit lnSpcReduction="10000"/>
          </a:bodyPr>
          <a:lstStyle/>
          <a:p>
            <a:pPr>
              <a:buNone/>
            </a:pPr>
            <a:r>
              <a:rPr lang="en-US" dirty="0"/>
              <a:t>	</a:t>
            </a:r>
            <a:r>
              <a:rPr lang="el-GR" b="1" dirty="0"/>
              <a:t>Κρατικός – διοικητικός έλεγχος </a:t>
            </a:r>
            <a:r>
              <a:rPr lang="el-GR" dirty="0"/>
              <a:t>(έλεγχος μέσω της διοικητικής πυραμίδας)</a:t>
            </a:r>
          </a:p>
          <a:p>
            <a:pPr>
              <a:buNone/>
            </a:pPr>
            <a:endParaRPr lang="el-GR" dirty="0"/>
          </a:p>
          <a:p>
            <a:pPr>
              <a:buNone/>
            </a:pPr>
            <a:r>
              <a:rPr lang="el-GR" dirty="0"/>
              <a:t>	</a:t>
            </a:r>
            <a:r>
              <a:rPr lang="el-GR" b="1" dirty="0"/>
              <a:t>Επαγγελματικός έλεγχος </a:t>
            </a:r>
            <a:r>
              <a:rPr lang="el-GR" dirty="0"/>
              <a:t>(έμφαση στο ρόλο των ειδικών)</a:t>
            </a:r>
          </a:p>
          <a:p>
            <a:endParaRPr lang="el-GR" dirty="0"/>
          </a:p>
          <a:p>
            <a:pPr>
              <a:buNone/>
            </a:pPr>
            <a:r>
              <a:rPr lang="el-GR" dirty="0"/>
              <a:t>	</a:t>
            </a:r>
            <a:r>
              <a:rPr lang="el-GR" b="1" dirty="0"/>
              <a:t>Καταναλωτικός έλεγχος </a:t>
            </a:r>
            <a:r>
              <a:rPr lang="el-GR" dirty="0"/>
              <a:t>(έλεγχος μέσω της αγοράς, </a:t>
            </a:r>
            <a:r>
              <a:rPr lang="en-US" dirty="0"/>
              <a:t>New Public Management)</a:t>
            </a:r>
          </a:p>
          <a:p>
            <a:pPr>
              <a:buNone/>
            </a:pPr>
            <a:r>
              <a:rPr lang="en-US" dirty="0"/>
              <a:t>	</a:t>
            </a:r>
          </a:p>
          <a:p>
            <a:pPr>
              <a:buNone/>
            </a:pPr>
            <a:r>
              <a:rPr lang="en-US" dirty="0"/>
              <a:t>	</a:t>
            </a:r>
            <a:r>
              <a:rPr lang="el-GR" b="1" dirty="0"/>
              <a:t>Διοίκηση Ολικής Ποιότητας </a:t>
            </a:r>
            <a:r>
              <a:rPr lang="el-GR" dirty="0"/>
              <a:t>(συμμετοχή των κοινωνικών εταίρων, συνεχής έλεγχος και αναπροσαρμογές, έμφαση στην ικανοποίηση των αποδεκτών της υπηρεσίας)</a:t>
            </a:r>
            <a:endParaRPr lang="en-US" dirty="0"/>
          </a:p>
          <a:p>
            <a:pPr>
              <a:buNone/>
            </a:pPr>
            <a:endParaRPr lang="en-US" dirty="0"/>
          </a:p>
          <a:p>
            <a:pPr>
              <a:buNone/>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ΔΙΟΙΚΗΤΙΚΗ ΔΟΜΗ </a:t>
            </a:r>
            <a:br>
              <a:rPr lang="el-GR" dirty="0"/>
            </a:br>
            <a:r>
              <a:rPr lang="el-GR" dirty="0"/>
              <a:t>ΕΚΠΑΙΔΕΥΤΙΚΟΥ ΣΥΣΤΗΜΑΤΟΣ</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39659239"/>
              </p:ext>
            </p:extLst>
          </p:nvPr>
        </p:nvGraphicFramePr>
        <p:xfrm>
          <a:off x="822325" y="1846263"/>
          <a:ext cx="7543799" cy="4597400"/>
        </p:xfrm>
        <a:graphic>
          <a:graphicData uri="http://schemas.openxmlformats.org/drawingml/2006/table">
            <a:tbl>
              <a:tblPr firstRow="1" bandRow="1">
                <a:tableStyleId>{5C22544A-7EE6-4342-B048-85BDC9FD1C3A}</a:tableStyleId>
              </a:tblPr>
              <a:tblGrid>
                <a:gridCol w="1923695">
                  <a:extLst>
                    <a:ext uri="{9D8B030D-6E8A-4147-A177-3AD203B41FA5}">
                      <a16:colId xmlns:a16="http://schemas.microsoft.com/office/drawing/2014/main" val="20000"/>
                    </a:ext>
                  </a:extLst>
                </a:gridCol>
                <a:gridCol w="5620104">
                  <a:extLst>
                    <a:ext uri="{9D8B030D-6E8A-4147-A177-3AD203B41FA5}">
                      <a16:colId xmlns:a16="http://schemas.microsoft.com/office/drawing/2014/main" val="20001"/>
                    </a:ext>
                  </a:extLst>
                </a:gridCol>
              </a:tblGrid>
              <a:tr h="370840">
                <a:tc>
                  <a:txBody>
                    <a:bodyPr/>
                    <a:lstStyle/>
                    <a:p>
                      <a:r>
                        <a:rPr lang="el-GR" dirty="0">
                          <a:solidFill>
                            <a:schemeClr val="bg1"/>
                          </a:solidFill>
                        </a:rPr>
                        <a:t>ΕΘΝΙΚΟ</a:t>
                      </a:r>
                    </a:p>
                    <a:p>
                      <a:r>
                        <a:rPr lang="el-GR" dirty="0">
                          <a:solidFill>
                            <a:schemeClr val="bg1"/>
                          </a:solidFill>
                        </a:rPr>
                        <a:t>ΕΠΙΠΕΔΟ</a:t>
                      </a:r>
                    </a:p>
                    <a:p>
                      <a:endParaRPr lang="en-US" dirty="0">
                        <a:solidFill>
                          <a:schemeClr val="bg1"/>
                        </a:solidFill>
                      </a:endParaRPr>
                    </a:p>
                  </a:txBody>
                  <a:tcPr marL="83820" marR="83820"/>
                </a:tc>
                <a:tc>
                  <a:txBody>
                    <a:bodyPr/>
                    <a:lstStyle/>
                    <a:p>
                      <a:pPr algn="ctr"/>
                      <a:endParaRPr lang="el-GR" dirty="0">
                        <a:solidFill>
                          <a:srgbClr val="000000"/>
                        </a:solidFill>
                      </a:endParaRPr>
                    </a:p>
                    <a:p>
                      <a:pPr algn="ctr"/>
                      <a:r>
                        <a:rPr lang="el-GR" dirty="0">
                          <a:solidFill>
                            <a:srgbClr val="000000"/>
                          </a:solidFill>
                        </a:rPr>
                        <a:t>ΥΠΟΥΡΓΕΙΟ</a:t>
                      </a:r>
                      <a:r>
                        <a:rPr lang="el-GR" baseline="0" dirty="0">
                          <a:solidFill>
                            <a:srgbClr val="000000"/>
                          </a:solidFill>
                        </a:rPr>
                        <a:t> ΠΑΙΔΕΙΑΣ</a:t>
                      </a:r>
                      <a:endParaRPr lang="en-US" dirty="0">
                        <a:solidFill>
                          <a:srgbClr val="000000"/>
                        </a:solidFill>
                      </a:endParaRPr>
                    </a:p>
                  </a:txBody>
                  <a:tcPr marL="83820" marR="83820"/>
                </a:tc>
                <a:extLst>
                  <a:ext uri="{0D108BD9-81ED-4DB2-BD59-A6C34878D82A}">
                    <a16:rowId xmlns:a16="http://schemas.microsoft.com/office/drawing/2014/main" val="10000"/>
                  </a:ext>
                </a:extLst>
              </a:tr>
              <a:tr h="370840">
                <a:tc>
                  <a:txBody>
                    <a:bodyPr/>
                    <a:lstStyle/>
                    <a:p>
                      <a:r>
                        <a:rPr lang="el-GR" dirty="0"/>
                        <a:t>ΠΕΡΙΦΕΡΕΙΑΚΟ ΕΠΙΠΕΔΟ</a:t>
                      </a:r>
                    </a:p>
                    <a:p>
                      <a:endParaRPr lang="en-US" dirty="0"/>
                    </a:p>
                  </a:txBody>
                  <a:tcPr marL="83820" marR="83820"/>
                </a:tc>
                <a:tc>
                  <a:txBody>
                    <a:bodyPr/>
                    <a:lstStyle/>
                    <a:p>
                      <a:pPr algn="ctr"/>
                      <a:r>
                        <a:rPr lang="el-GR" dirty="0"/>
                        <a:t>13 ΠΕΡΙΦΕΡΕΙΑΚΕΣ ΔΙΕΥΘΥΝΣΕΙΣ</a:t>
                      </a:r>
                    </a:p>
                    <a:p>
                      <a:pPr algn="ctr"/>
                      <a:r>
                        <a:rPr lang="el-GR" dirty="0"/>
                        <a:t>(π.χ. Π.Δ. Αττικής, Στερεάς Ελλάδας,</a:t>
                      </a:r>
                      <a:r>
                        <a:rPr lang="el-GR" baseline="0" dirty="0"/>
                        <a:t> κλπ)</a:t>
                      </a:r>
                      <a:endParaRPr lang="en-US" dirty="0"/>
                    </a:p>
                  </a:txBody>
                  <a:tcPr marL="83820" marR="83820"/>
                </a:tc>
                <a:extLst>
                  <a:ext uri="{0D108BD9-81ED-4DB2-BD59-A6C34878D82A}">
                    <a16:rowId xmlns:a16="http://schemas.microsoft.com/office/drawing/2014/main" val="10001"/>
                  </a:ext>
                </a:extLst>
              </a:tr>
              <a:tr h="370840">
                <a:tc>
                  <a:txBody>
                    <a:bodyPr/>
                    <a:lstStyle/>
                    <a:p>
                      <a:r>
                        <a:rPr lang="el-GR" dirty="0"/>
                        <a:t>ΝΟΜΑΡΧΙΑΚΟ ΕΠΙΠΕΔΟ</a:t>
                      </a:r>
                    </a:p>
                    <a:p>
                      <a:endParaRPr lang="en-US" dirty="0"/>
                    </a:p>
                  </a:txBody>
                  <a:tcPr marL="83820" marR="83820"/>
                </a:tc>
                <a:tc>
                  <a:txBody>
                    <a:bodyPr/>
                    <a:lstStyle/>
                    <a:p>
                      <a:pPr algn="ctr"/>
                      <a:r>
                        <a:rPr lang="el-GR" dirty="0"/>
                        <a:t>ΔΙΕΥΘΥΝΣΕΙΣ ΕΚΠΑΙΔΕΥΣΗΣ</a:t>
                      </a:r>
                    </a:p>
                    <a:p>
                      <a:pPr algn="ctr"/>
                      <a:endParaRPr lang="en-US" dirty="0"/>
                    </a:p>
                  </a:txBody>
                  <a:tcPr marL="83820" marR="83820"/>
                </a:tc>
                <a:extLst>
                  <a:ext uri="{0D108BD9-81ED-4DB2-BD59-A6C34878D82A}">
                    <a16:rowId xmlns:a16="http://schemas.microsoft.com/office/drawing/2014/main" val="10002"/>
                  </a:ext>
                </a:extLst>
              </a:tr>
              <a:tr h="370840">
                <a:tc>
                  <a:txBody>
                    <a:bodyPr/>
                    <a:lstStyle/>
                    <a:p>
                      <a:r>
                        <a:rPr lang="el-GR" dirty="0"/>
                        <a:t>ΤΟΠΙΚΟ ΕΠΙΠΕΔΟ</a:t>
                      </a:r>
                      <a:endParaRPr lang="en-US" dirty="0"/>
                    </a:p>
                  </a:txBody>
                  <a:tcPr marL="83820" marR="83820"/>
                </a:tc>
                <a:tc>
                  <a:txBody>
                    <a:bodyPr/>
                    <a:lstStyle/>
                    <a:p>
                      <a:pPr algn="ctr"/>
                      <a:r>
                        <a:rPr lang="el-GR" dirty="0"/>
                        <a:t>ΣΧΟΛΙΚΕΣ</a:t>
                      </a:r>
                      <a:r>
                        <a:rPr lang="el-GR" baseline="0" dirty="0"/>
                        <a:t> ΜΟΝΑΔΕΣ</a:t>
                      </a:r>
                      <a:endParaRPr lang="en-US" dirty="0"/>
                    </a:p>
                  </a:txBody>
                  <a:tcPr marL="83820" marR="83820"/>
                </a:tc>
                <a:extLst>
                  <a:ext uri="{0D108BD9-81ED-4DB2-BD59-A6C34878D82A}">
                    <a16:rowId xmlns:a16="http://schemas.microsoft.com/office/drawing/2014/main" val="10003"/>
                  </a:ext>
                </a:extLst>
              </a:tr>
              <a:tr h="370840">
                <a:tc>
                  <a:txBody>
                    <a:bodyPr/>
                    <a:lstStyle/>
                    <a:p>
                      <a:endParaRPr lang="en-US"/>
                    </a:p>
                  </a:txBody>
                  <a:tcPr marL="83820" marR="83820"/>
                </a:tc>
                <a:tc rowSpan="4">
                  <a:txBody>
                    <a:bodyPr/>
                    <a:lstStyle/>
                    <a:p>
                      <a:pPr algn="ctr"/>
                      <a:r>
                        <a:rPr lang="el-GR" dirty="0"/>
                        <a:t>ΔΙΕΥΘΥΝΤΗΣ ΣΧΟΛΙΚΗΣ ΜΟΝΑΔΑΣ</a:t>
                      </a:r>
                    </a:p>
                    <a:p>
                      <a:pPr algn="ctr"/>
                      <a:r>
                        <a:rPr lang="el-GR" dirty="0"/>
                        <a:t>ΥΠΟΔΙΕΥΘΥΝΤΗΣ ΣΧΟΛΙΚΗΣ</a:t>
                      </a:r>
                      <a:r>
                        <a:rPr lang="el-GR" baseline="0" dirty="0"/>
                        <a:t> ΜΟΝΑΔΑΣ</a:t>
                      </a:r>
                    </a:p>
                    <a:p>
                      <a:pPr algn="ctr"/>
                      <a:endParaRPr lang="el-GR" baseline="0" dirty="0"/>
                    </a:p>
                    <a:p>
                      <a:pPr algn="ctr"/>
                      <a:r>
                        <a:rPr lang="el-GR" baseline="0" dirty="0"/>
                        <a:t> ΕΚΠΑΙΔΕΥΤΙΚΟΙ</a:t>
                      </a:r>
                      <a:endParaRPr lang="en-US" dirty="0"/>
                    </a:p>
                  </a:txBody>
                  <a:tcPr marL="83820" marR="83820"/>
                </a:tc>
                <a:extLst>
                  <a:ext uri="{0D108BD9-81ED-4DB2-BD59-A6C34878D82A}">
                    <a16:rowId xmlns:a16="http://schemas.microsoft.com/office/drawing/2014/main" val="10004"/>
                  </a:ext>
                </a:extLst>
              </a:tr>
              <a:tr h="370840">
                <a:tc>
                  <a:txBody>
                    <a:bodyPr/>
                    <a:lstStyle/>
                    <a:p>
                      <a:endParaRPr lang="en-US"/>
                    </a:p>
                  </a:txBody>
                  <a:tcPr marL="83820" marR="83820"/>
                </a:tc>
                <a:tc vMerge="1">
                  <a:txBody>
                    <a:bodyPr/>
                    <a:lstStyle/>
                    <a:p>
                      <a:endParaRPr lang="en-US"/>
                    </a:p>
                  </a:txBody>
                  <a:tcPr/>
                </a:tc>
                <a:extLst>
                  <a:ext uri="{0D108BD9-81ED-4DB2-BD59-A6C34878D82A}">
                    <a16:rowId xmlns:a16="http://schemas.microsoft.com/office/drawing/2014/main" val="10005"/>
                  </a:ext>
                </a:extLst>
              </a:tr>
              <a:tr h="370840">
                <a:tc>
                  <a:txBody>
                    <a:bodyPr/>
                    <a:lstStyle/>
                    <a:p>
                      <a:endParaRPr lang="en-US"/>
                    </a:p>
                  </a:txBody>
                  <a:tcPr marL="83820" marR="83820"/>
                </a:tc>
                <a:tc vMerge="1">
                  <a:txBody>
                    <a:bodyPr/>
                    <a:lstStyle/>
                    <a:p>
                      <a:endParaRPr lang="en-US"/>
                    </a:p>
                  </a:txBody>
                  <a:tcPr/>
                </a:tc>
                <a:extLst>
                  <a:ext uri="{0D108BD9-81ED-4DB2-BD59-A6C34878D82A}">
                    <a16:rowId xmlns:a16="http://schemas.microsoft.com/office/drawing/2014/main" val="10006"/>
                  </a:ext>
                </a:extLst>
              </a:tr>
              <a:tr h="370840">
                <a:tc>
                  <a:txBody>
                    <a:bodyPr/>
                    <a:lstStyle/>
                    <a:p>
                      <a:endParaRPr lang="en-US" dirty="0"/>
                    </a:p>
                  </a:txBody>
                  <a:tcPr marL="83820" marR="83820"/>
                </a:tc>
                <a:tc vMerge="1">
                  <a:txBody>
                    <a:bodyPr/>
                    <a:lstStyle/>
                    <a:p>
                      <a:endParaRPr lang="en-US"/>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74940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ΠΥΣΠΕ – ΠΥΣΔΕ</a:t>
            </a:r>
            <a:br>
              <a:rPr lang="el-GR" dirty="0"/>
            </a:br>
            <a:endParaRPr lang="en-US" dirty="0"/>
          </a:p>
        </p:txBody>
      </p:sp>
      <p:sp>
        <p:nvSpPr>
          <p:cNvPr id="3" name="Content Placeholder 2"/>
          <p:cNvSpPr>
            <a:spLocks noGrp="1"/>
          </p:cNvSpPr>
          <p:nvPr>
            <p:ph idx="1"/>
          </p:nvPr>
        </p:nvSpPr>
        <p:spPr/>
        <p:txBody>
          <a:bodyPr>
            <a:normAutofit/>
          </a:bodyPr>
          <a:lstStyle/>
          <a:p>
            <a:r>
              <a:rPr lang="el-GR" dirty="0"/>
              <a:t>Πενταμελές περιφερειακο υπηρεσιακό και πειθαρχικό συμβούλιο για το προσωπικό της Πρωτοβάθμιας (ΠΥΣΠΕ) και δευτεροβάθμιας (ΠΥΣΔΕ) εκπαίδευσης. Λειτουργεί στην έδρα κάθε διεύθυνσης.</a:t>
            </a:r>
          </a:p>
          <a:p>
            <a:r>
              <a:rPr lang="el-GR" dirty="0"/>
              <a:t>Αποτελείται από:</a:t>
            </a:r>
          </a:p>
          <a:p>
            <a:r>
              <a:rPr lang="el-GR" dirty="0"/>
              <a:t>α. τον διευθυντή εκπαίδευσης της οικείας διεύθυνσης</a:t>
            </a:r>
          </a:p>
          <a:p>
            <a:r>
              <a:rPr lang="el-GR" dirty="0"/>
              <a:t>β. δύο εκπαιδευτικούς με βαθμό Α και διοικητική εμπειρία</a:t>
            </a:r>
          </a:p>
          <a:p>
            <a:r>
              <a:rPr lang="el-GR" dirty="0"/>
              <a:t>γ. δύο αιρετούς εκπροσώπους των εκπαιδευτικών</a:t>
            </a:r>
            <a:endParaRPr lang="en-US" dirty="0"/>
          </a:p>
        </p:txBody>
      </p:sp>
    </p:spTree>
    <p:extLst>
      <p:ext uri="{BB962C8B-B14F-4D97-AF65-F5344CB8AC3E}">
        <p14:creationId xmlns:p14="http://schemas.microsoft.com/office/powerpoint/2010/main" val="815370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Αρμοδιότητες ΠΥΣΠΕ-ΠΥΣΔΕ</a:t>
            </a:r>
            <a:endParaRPr lang="en-US" dirty="0"/>
          </a:p>
        </p:txBody>
      </p:sp>
      <p:sp>
        <p:nvSpPr>
          <p:cNvPr id="3" name="Content Placeholder 2"/>
          <p:cNvSpPr>
            <a:spLocks noGrp="1"/>
          </p:cNvSpPr>
          <p:nvPr>
            <p:ph idx="1"/>
          </p:nvPr>
        </p:nvSpPr>
        <p:spPr/>
        <p:txBody>
          <a:bodyPr>
            <a:normAutofit/>
          </a:bodyPr>
          <a:lstStyle/>
          <a:p>
            <a:r>
              <a:rPr lang="el-GR" dirty="0"/>
              <a:t>Συντάσσουν πίνακες για την ανάδειξη στελεχών της εκπαίδευσης </a:t>
            </a:r>
            <a:endParaRPr lang="en-GB" dirty="0"/>
          </a:p>
          <a:p>
            <a:r>
              <a:rPr lang="el-GR" dirty="0"/>
              <a:t>Ρυθμίζουν την υπηρεσιακή κατάσταση του εκπαιδευτικού προσωπικού (τοποθέτηση σε σχολικές μονάδες τακτικού προσωπικού &amp; αναπληρωτών)</a:t>
            </a:r>
          </a:p>
          <a:p>
            <a:r>
              <a:rPr lang="el-GR" dirty="0"/>
              <a:t>Γνωμοδοτούν για τη συνάφεια μεταπτυχιακών τίτλων σπουδών του διδακτικού προσωπικού</a:t>
            </a:r>
          </a:p>
          <a:p>
            <a:r>
              <a:rPr lang="el-GR" dirty="0"/>
              <a:t>Αποφασίζουν για πειθαρχικά ζητήματα που αφορούν το διδακτικό προσωπικό</a:t>
            </a:r>
            <a:endParaRPr lang="en-US" dirty="0"/>
          </a:p>
        </p:txBody>
      </p:sp>
    </p:spTree>
    <p:extLst>
      <p:ext uri="{BB962C8B-B14F-4D97-AF65-F5344CB8AC3E}">
        <p14:creationId xmlns:p14="http://schemas.microsoft.com/office/powerpoint/2010/main" val="884818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494091" cy="694124"/>
          </a:xfrm>
        </p:spPr>
        <p:txBody>
          <a:bodyPr>
            <a:normAutofit fontScale="90000"/>
          </a:bodyPr>
          <a:lstStyle/>
          <a:p>
            <a:r>
              <a:rPr lang="el-GR" sz="3600" dirty="0"/>
              <a:t>Δομές εκπαίδευσης: Νόμος 4547/2018</a:t>
            </a:r>
            <a:br>
              <a:rPr lang="el-GR" sz="3600" dirty="0"/>
            </a:br>
            <a:r>
              <a:rPr lang="el-GR" sz="2000" dirty="0"/>
              <a:t>Υπουργός Παιδείας: Γαβρόγλου</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19119362"/>
              </p:ext>
            </p:extLst>
          </p:nvPr>
        </p:nvGraphicFramePr>
        <p:xfrm>
          <a:off x="822960" y="1124745"/>
          <a:ext cx="7494091" cy="5745831"/>
        </p:xfrm>
        <a:graphic>
          <a:graphicData uri="http://schemas.openxmlformats.org/drawingml/2006/table">
            <a:tbl>
              <a:tblPr firstRow="1" bandRow="1">
                <a:tableStyleId>{B301B821-A1FF-4177-AEE7-76D212191A09}</a:tableStyleId>
              </a:tblPr>
              <a:tblGrid>
                <a:gridCol w="1659665">
                  <a:extLst>
                    <a:ext uri="{9D8B030D-6E8A-4147-A177-3AD203B41FA5}">
                      <a16:colId xmlns:a16="http://schemas.microsoft.com/office/drawing/2014/main" val="20000"/>
                    </a:ext>
                  </a:extLst>
                </a:gridCol>
                <a:gridCol w="858095">
                  <a:extLst>
                    <a:ext uri="{9D8B030D-6E8A-4147-A177-3AD203B41FA5}">
                      <a16:colId xmlns:a16="http://schemas.microsoft.com/office/drawing/2014/main" val="20001"/>
                    </a:ext>
                  </a:extLst>
                </a:gridCol>
                <a:gridCol w="2083972">
                  <a:extLst>
                    <a:ext uri="{9D8B030D-6E8A-4147-A177-3AD203B41FA5}">
                      <a16:colId xmlns:a16="http://schemas.microsoft.com/office/drawing/2014/main" val="20002"/>
                    </a:ext>
                  </a:extLst>
                </a:gridCol>
                <a:gridCol w="2892359">
                  <a:extLst>
                    <a:ext uri="{9D8B030D-6E8A-4147-A177-3AD203B41FA5}">
                      <a16:colId xmlns:a16="http://schemas.microsoft.com/office/drawing/2014/main" val="20003"/>
                    </a:ext>
                  </a:extLst>
                </a:gridCol>
              </a:tblGrid>
              <a:tr h="2088231">
                <a:tc rowSpan="8">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l-GR" dirty="0"/>
                    </a:p>
                    <a:p>
                      <a:pPr marL="0" marR="0" indent="0" algn="l" defTabSz="457200" rtl="0" eaLnBrk="1" fontAlgn="auto" latinLnBrk="0" hangingPunct="1">
                        <a:lnSpc>
                          <a:spcPct val="100000"/>
                        </a:lnSpc>
                        <a:spcBef>
                          <a:spcPts val="0"/>
                        </a:spcBef>
                        <a:spcAft>
                          <a:spcPts val="0"/>
                        </a:spcAft>
                        <a:buClrTx/>
                        <a:buSzTx/>
                        <a:buFontTx/>
                        <a:buNone/>
                        <a:tabLst/>
                        <a:defRPr/>
                      </a:pPr>
                      <a:endParaRPr lang="el-GR" dirty="0"/>
                    </a:p>
                    <a:p>
                      <a:pPr marL="0" marR="0" indent="0" algn="l" defTabSz="457200" rtl="0" eaLnBrk="1" fontAlgn="auto" latinLnBrk="0" hangingPunct="1">
                        <a:lnSpc>
                          <a:spcPct val="100000"/>
                        </a:lnSpc>
                        <a:spcBef>
                          <a:spcPts val="0"/>
                        </a:spcBef>
                        <a:spcAft>
                          <a:spcPts val="0"/>
                        </a:spcAft>
                        <a:buClrTx/>
                        <a:buSzTx/>
                        <a:buFontTx/>
                        <a:buNone/>
                        <a:tabLst/>
                        <a:defRPr/>
                      </a:pPr>
                      <a:endParaRPr lang="el-GR" dirty="0"/>
                    </a:p>
                    <a:p>
                      <a:pPr marL="0" marR="0" indent="0" algn="l" defTabSz="457200" rtl="0" eaLnBrk="1" fontAlgn="auto" latinLnBrk="0" hangingPunct="1">
                        <a:lnSpc>
                          <a:spcPct val="100000"/>
                        </a:lnSpc>
                        <a:spcBef>
                          <a:spcPts val="0"/>
                        </a:spcBef>
                        <a:spcAft>
                          <a:spcPts val="0"/>
                        </a:spcAft>
                        <a:buClrTx/>
                        <a:buSzTx/>
                        <a:buFontTx/>
                        <a:buNone/>
                        <a:tabLst/>
                        <a:defRPr/>
                      </a:pPr>
                      <a:r>
                        <a:rPr lang="el-GR" dirty="0"/>
                        <a:t>Περιφερειακές Διευθύνσεις </a:t>
                      </a:r>
                    </a:p>
                    <a:p>
                      <a:pPr marL="0" marR="0" indent="0" algn="l" defTabSz="457200" rtl="0" eaLnBrk="1" fontAlgn="auto" latinLnBrk="0" hangingPunct="1">
                        <a:lnSpc>
                          <a:spcPct val="100000"/>
                        </a:lnSpc>
                        <a:spcBef>
                          <a:spcPts val="0"/>
                        </a:spcBef>
                        <a:spcAft>
                          <a:spcPts val="0"/>
                        </a:spcAft>
                        <a:buClrTx/>
                        <a:buSzTx/>
                        <a:buFontTx/>
                        <a:buNone/>
                        <a:tabLst/>
                        <a:defRPr/>
                      </a:pPr>
                      <a:r>
                        <a:rPr lang="el-GR" dirty="0"/>
                        <a:t>Εκπαίδευσης</a:t>
                      </a:r>
                      <a:r>
                        <a:rPr lang="el-GR" baseline="0" dirty="0"/>
                        <a:t> </a:t>
                      </a:r>
                    </a:p>
                    <a:p>
                      <a:pPr marL="0" marR="0" indent="0" algn="l" defTabSz="457200" rtl="0" eaLnBrk="1" fontAlgn="auto" latinLnBrk="0" hangingPunct="1">
                        <a:lnSpc>
                          <a:spcPct val="100000"/>
                        </a:lnSpc>
                        <a:spcBef>
                          <a:spcPts val="0"/>
                        </a:spcBef>
                        <a:spcAft>
                          <a:spcPts val="0"/>
                        </a:spcAft>
                        <a:buClrTx/>
                        <a:buSzTx/>
                        <a:buFontTx/>
                        <a:buNone/>
                        <a:tabLst/>
                        <a:defRPr/>
                      </a:pPr>
                      <a:r>
                        <a:rPr lang="el-GR" baseline="0" dirty="0"/>
                        <a:t>(13 περιφέρειες </a:t>
                      </a:r>
                    </a:p>
                    <a:p>
                      <a:pPr marL="0" marR="0" indent="0" algn="l" defTabSz="457200" rtl="0" eaLnBrk="1" fontAlgn="auto" latinLnBrk="0" hangingPunct="1">
                        <a:lnSpc>
                          <a:spcPct val="100000"/>
                        </a:lnSpc>
                        <a:spcBef>
                          <a:spcPts val="0"/>
                        </a:spcBef>
                        <a:spcAft>
                          <a:spcPts val="0"/>
                        </a:spcAft>
                        <a:buClrTx/>
                        <a:buSzTx/>
                        <a:buFontTx/>
                        <a:buNone/>
                        <a:tabLst/>
                        <a:defRPr/>
                      </a:pPr>
                      <a:r>
                        <a:rPr lang="el-GR" baseline="0" dirty="0"/>
                        <a:t>της χώρας)</a:t>
                      </a:r>
                      <a:endParaRPr lang="en-US" dirty="0"/>
                    </a:p>
                    <a:p>
                      <a:endParaRPr lang="en-US" dirty="0"/>
                    </a:p>
                  </a:txBody>
                  <a:tcPr marL="83820" marR="83820">
                    <a:lnR w="12700" cap="flat" cmpd="sng" algn="ctr">
                      <a:solidFill>
                        <a:scrgbClr r="0" g="0" b="0"/>
                      </a:solidFill>
                      <a:prstDash val="solid"/>
                      <a:round/>
                      <a:headEnd type="none" w="med" len="med"/>
                      <a:tailEnd type="none" w="med" len="med"/>
                    </a:lnR>
                  </a:tcPr>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l-GR" dirty="0"/>
                        <a:t>Περιφερειακή Διεύθυνση</a:t>
                      </a:r>
                    </a:p>
                    <a:p>
                      <a:pPr marL="0" marR="0" indent="0" algn="l" defTabSz="457200" rtl="0" eaLnBrk="1" fontAlgn="auto" latinLnBrk="0" hangingPunct="1">
                        <a:lnSpc>
                          <a:spcPct val="100000"/>
                        </a:lnSpc>
                        <a:spcBef>
                          <a:spcPts val="0"/>
                        </a:spcBef>
                        <a:spcAft>
                          <a:spcPts val="0"/>
                        </a:spcAft>
                        <a:buClrTx/>
                        <a:buSzTx/>
                        <a:buFontTx/>
                        <a:buNone/>
                        <a:tabLst/>
                        <a:defRPr/>
                      </a:pPr>
                      <a:r>
                        <a:rPr lang="el-GR" dirty="0"/>
                        <a:t> Πρωτοβάθμιας Εκπαίδευσης</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l-GR" b="1" dirty="0">
                          <a:solidFill>
                            <a:schemeClr val="tx1"/>
                          </a:solidFill>
                        </a:rPr>
                        <a:t>Σχολικές Μονάδες Δευτεροβάθμιας</a:t>
                      </a:r>
                      <a:r>
                        <a:rPr lang="el-GR" b="1" baseline="0" dirty="0">
                          <a:solidFill>
                            <a:schemeClr val="tx1"/>
                          </a:solidFill>
                        </a:rPr>
                        <a:t> Εκπαίδευσης</a:t>
                      </a:r>
                      <a:endParaRPr lang="en-US" b="1" dirty="0">
                        <a:solidFill>
                          <a:schemeClr val="tx1"/>
                        </a:solidFill>
                      </a:endParaRPr>
                    </a:p>
                  </a:txBody>
                  <a:tcPr marL="83820" marR="8382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hMerge="1">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l-GR" dirty="0"/>
                        <a:t>Περιφερειακή Διεύθυνση</a:t>
                      </a:r>
                      <a:r>
                        <a:rPr lang="el-GR" baseline="0" dirty="0"/>
                        <a:t> Δευτεροβάθμιας Εκπαίδευσης</a:t>
                      </a:r>
                      <a:endParaRPr lang="en-US" dirty="0"/>
                    </a:p>
                    <a:p>
                      <a:endParaRPr lang="el-GR" dirty="0"/>
                    </a:p>
                    <a:p>
                      <a:pPr marL="0" marR="0" indent="0" algn="l" defTabSz="457200" rtl="0" eaLnBrk="1" fontAlgn="auto" latinLnBrk="0" hangingPunct="1">
                        <a:lnSpc>
                          <a:spcPct val="100000"/>
                        </a:lnSpc>
                        <a:spcBef>
                          <a:spcPts val="0"/>
                        </a:spcBef>
                        <a:spcAft>
                          <a:spcPts val="0"/>
                        </a:spcAft>
                        <a:buClrTx/>
                        <a:buSzTx/>
                        <a:buFontTx/>
                        <a:buNone/>
                        <a:tabLst/>
                        <a:defRPr/>
                      </a:pPr>
                      <a:r>
                        <a:rPr lang="el-GR" b="1" dirty="0">
                          <a:solidFill>
                            <a:srgbClr val="000000"/>
                          </a:solidFill>
                        </a:rPr>
                        <a:t>Σχολικές Μονάδες Δευτεροβάθμιας</a:t>
                      </a:r>
                      <a:r>
                        <a:rPr lang="el-GR" b="1" baseline="0" dirty="0">
                          <a:solidFill>
                            <a:srgbClr val="000000"/>
                          </a:solidFill>
                        </a:rPr>
                        <a:t> Εκπαίδευσης</a:t>
                      </a:r>
                      <a:endParaRPr lang="en-US" b="1" dirty="0">
                        <a:solidFill>
                          <a:srgbClr val="000000"/>
                        </a:solidFill>
                      </a:endParaRPr>
                    </a:p>
                  </a:txBody>
                  <a:tcPr marL="83820" marR="83820">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0"/>
                  </a:ext>
                </a:extLst>
              </a:tr>
              <a:tr h="576380">
                <a:tc vMerge="1">
                  <a:txBody>
                    <a:bodyPr/>
                    <a:lstStyle/>
                    <a:p>
                      <a:endParaRPr lang="en-US" dirty="0"/>
                    </a:p>
                  </a:txBody>
                  <a:tcPr/>
                </a:tc>
                <a:tc gridSpan="2">
                  <a:txBody>
                    <a:bodyPr/>
                    <a:lstStyle/>
                    <a:p>
                      <a:endParaRPr lang="en-US" dirty="0"/>
                    </a:p>
                  </a:txBody>
                  <a:tcPr marL="83820" marR="8382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hMerge="1">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l-GR" dirty="0"/>
                        <a:t>Εργαστηριακά Κέντρα Φυσικών Επιστημών (ΕΦΚΕ)</a:t>
                      </a:r>
                      <a:endParaRPr lang="en-US" dirty="0"/>
                    </a:p>
                  </a:txBody>
                  <a:tcPr marL="83820" marR="83820">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1"/>
                  </a:ext>
                </a:extLst>
              </a:tr>
              <a:tr h="329360">
                <a:tc vMerge="1">
                  <a:txBody>
                    <a:bodyPr/>
                    <a:lstStyle/>
                    <a:p>
                      <a:endParaRPr lang="en-US" dirty="0"/>
                    </a:p>
                  </a:txBody>
                  <a:tcPr/>
                </a:tc>
                <a:tc gridSpan="2">
                  <a:txBody>
                    <a:bodyPr/>
                    <a:lstStyle/>
                    <a:p>
                      <a:endParaRPr lang="en-US" dirty="0"/>
                    </a:p>
                  </a:txBody>
                  <a:tcPr marL="83820" marR="8382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hMerge="1">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l-GR" dirty="0"/>
                        <a:t>Εργαστηριακά Κέντρα (ΕΚ)</a:t>
                      </a:r>
                      <a:endParaRPr lang="en-US" dirty="0"/>
                    </a:p>
                  </a:txBody>
                  <a:tcPr marL="83820" marR="83820">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9360">
                <a:tc vMerge="1">
                  <a:txBody>
                    <a:bodyPr/>
                    <a:lstStyle/>
                    <a:p>
                      <a:endParaRPr lang="en-US" dirty="0"/>
                    </a:p>
                  </a:txBody>
                  <a:tcPr/>
                </a:tc>
                <a:tc gridSpan="3">
                  <a:txBody>
                    <a:bodyPr/>
                    <a:lstStyle/>
                    <a:p>
                      <a:r>
                        <a:rPr lang="el-GR" b="1" dirty="0"/>
                        <a:t>Περιφερειακά Κέντρα Εκπαιδευτικού Σχεδιασμού (ΠΕΚΕΣ)</a:t>
                      </a:r>
                      <a:endParaRPr lang="en-US" b="1" dirty="0"/>
                    </a:p>
                  </a:txBody>
                  <a:tcPr marL="83820" marR="83820">
                    <a:lnL w="12700" cap="flat" cmpd="sng" algn="ctr">
                      <a:solidFill>
                        <a:scrgbClr r="0" g="0" b="0"/>
                      </a:solidFill>
                      <a:prstDash val="solid"/>
                      <a:round/>
                      <a:headEnd type="none" w="med" len="med"/>
                      <a:tailEnd type="none" w="med" len="med"/>
                    </a:ln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3"/>
                  </a:ext>
                </a:extLst>
              </a:tr>
              <a:tr h="329360">
                <a:tc vMerge="1">
                  <a:txBody>
                    <a:bodyPr/>
                    <a:lstStyle/>
                    <a:p>
                      <a:endParaRPr lang="en-US"/>
                    </a:p>
                  </a:txBody>
                  <a:tcPr/>
                </a:tc>
                <a:tc grid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l-GR" b="1" dirty="0"/>
                        <a:t>Κέντρα Εκπαίδευσης για την Αειφορία (ΚΕΑ)</a:t>
                      </a:r>
                      <a:endParaRPr lang="en-US" b="1" dirty="0"/>
                    </a:p>
                  </a:txBody>
                  <a:tcPr marL="83820" marR="83820">
                    <a:lnL w="12700" cap="flat" cmpd="sng" algn="ctr">
                      <a:solidFill>
                        <a:scrgbClr r="0" g="0" b="0"/>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576380">
                <a:tc vMerge="1">
                  <a:txBody>
                    <a:bodyPr/>
                    <a:lstStyle/>
                    <a:p>
                      <a:endParaRPr lang="en-US" dirty="0"/>
                    </a:p>
                  </a:txBody>
                  <a:tcPr/>
                </a:tc>
                <a:tc gridSpan="3">
                  <a:txBody>
                    <a:bodyPr/>
                    <a:lstStyle/>
                    <a:p>
                      <a:r>
                        <a:rPr lang="el-GR" b="1" dirty="0"/>
                        <a:t>Κέντρα Εκπαιδευτικής</a:t>
                      </a:r>
                      <a:r>
                        <a:rPr lang="el-GR" b="1" baseline="0" dirty="0"/>
                        <a:t> και Συμβουλευτικής Υποστήριξης (ΚΕΣΥ)</a:t>
                      </a:r>
                      <a:endParaRPr lang="en-US" b="1" dirty="0"/>
                    </a:p>
                  </a:txBody>
                  <a:tcPr marL="83820" marR="83820">
                    <a:lnL w="12700" cap="flat" cmpd="sng" algn="ctr">
                      <a:solidFill>
                        <a:scrgbClr r="0" g="0" b="0"/>
                      </a:solidFill>
                      <a:prstDash val="solid"/>
                      <a:round/>
                      <a:headEnd type="none" w="med" len="med"/>
                      <a:tailEnd type="none" w="med" len="med"/>
                    </a:ln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5"/>
                  </a:ext>
                </a:extLst>
              </a:tr>
              <a:tr h="576380">
                <a:tc vMerge="1">
                  <a:txBody>
                    <a:bodyPr/>
                    <a:lstStyle/>
                    <a:p>
                      <a:endParaRPr lang="en-US" dirty="0"/>
                    </a:p>
                  </a:txBody>
                  <a:tcPr/>
                </a:tc>
                <a:tc rowSpan="2">
                  <a:txBody>
                    <a:bodyPr/>
                    <a:lstStyle/>
                    <a:p>
                      <a:endParaRPr lang="el-GR" dirty="0"/>
                    </a:p>
                    <a:p>
                      <a:r>
                        <a:rPr lang="el-GR" dirty="0"/>
                        <a:t>ΚΕΣΥ</a:t>
                      </a:r>
                      <a:endParaRPr lang="en-US" dirty="0"/>
                    </a:p>
                  </a:txBody>
                  <a:tcPr marL="83820" marR="83820">
                    <a:lnL w="12700" cap="flat" cmpd="sng" algn="ctr">
                      <a:solidFill>
                        <a:scrgbClr r="0" g="0" b="0"/>
                      </a:solidFill>
                      <a:prstDash val="solid"/>
                      <a:round/>
                      <a:headEnd type="none" w="med" len="med"/>
                      <a:tailEnd type="none" w="med" len="med"/>
                    </a:lnL>
                  </a:tcPr>
                </a:tc>
                <a:tc gridSpan="2">
                  <a:txBody>
                    <a:bodyPr/>
                    <a:lstStyle/>
                    <a:p>
                      <a:r>
                        <a:rPr lang="el-GR" dirty="0"/>
                        <a:t>Σχολικά Δίκτυα Εκπαιδευτικής Υποστήριξης</a:t>
                      </a:r>
                      <a:r>
                        <a:rPr lang="el-GR" baseline="0" dirty="0"/>
                        <a:t> (Σ.Δ.Ε.Υ.)</a:t>
                      </a:r>
                      <a:endParaRPr lang="en-US" dirty="0"/>
                    </a:p>
                  </a:txBody>
                  <a:tcPr marL="83820" marR="83820"/>
                </a:tc>
                <a:tc hMerge="1">
                  <a:txBody>
                    <a:bodyPr/>
                    <a:lstStyle/>
                    <a:p>
                      <a:endParaRPr lang="en-US" dirty="0"/>
                    </a:p>
                  </a:txBody>
                  <a:tcPr/>
                </a:tc>
                <a:extLst>
                  <a:ext uri="{0D108BD9-81ED-4DB2-BD59-A6C34878D82A}">
                    <a16:rowId xmlns:a16="http://schemas.microsoft.com/office/drawing/2014/main" val="10006"/>
                  </a:ext>
                </a:extLst>
              </a:tr>
              <a:tr h="576380">
                <a:tc vMerge="1">
                  <a:txBody>
                    <a:bodyPr/>
                    <a:lstStyle/>
                    <a:p>
                      <a:endParaRPr lang="en-US" dirty="0"/>
                    </a:p>
                  </a:txBody>
                  <a:tcPr>
                    <a:lnR w="12700" cap="flat" cmpd="sng" algn="ctr">
                      <a:solidFill>
                        <a:scrgbClr r="0" g="0" b="0"/>
                      </a:solidFill>
                      <a:prstDash val="solid"/>
                      <a:round/>
                      <a:headEnd type="none" w="med" len="med"/>
                      <a:tailEnd type="none" w="med" len="med"/>
                    </a:lnR>
                  </a:tcPr>
                </a:tc>
                <a:tc vMerge="1">
                  <a:txBody>
                    <a:bodyPr/>
                    <a:lstStyle/>
                    <a:p>
                      <a:endParaRPr lang="en-US" dirty="0"/>
                    </a:p>
                  </a:txBody>
                  <a:tcPr>
                    <a:lnL w="12700" cap="flat" cmpd="sng" algn="ctr">
                      <a:solidFill>
                        <a:scrgbClr r="0" g="0" b="0"/>
                      </a:solidFill>
                      <a:prstDash val="solid"/>
                      <a:round/>
                      <a:headEnd type="none" w="med" len="med"/>
                      <a:tailEnd type="none" w="med" len="med"/>
                    </a:lnL>
                  </a:tcPr>
                </a:tc>
                <a:tc gridSpan="2">
                  <a:txBody>
                    <a:bodyPr/>
                    <a:lstStyle/>
                    <a:p>
                      <a:r>
                        <a:rPr lang="el-GR" dirty="0"/>
                        <a:t>Επιτροπές Διεπιστημονικής Εκπαιδευτικής Αξιολόγησης και Υποστήριξης (Ε.Δ.Ε.Α.Υ.)</a:t>
                      </a:r>
                      <a:endParaRPr lang="en-US" dirty="0"/>
                    </a:p>
                  </a:txBody>
                  <a:tcPr marL="83820" marR="83820"/>
                </a:tc>
                <a:tc hMerge="1">
                  <a:txBody>
                    <a:bodyPr/>
                    <a:lstStyle/>
                    <a:p>
                      <a:endParaRPr lang="en-US"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246295759"/>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5379</TotalTime>
  <Words>2417</Words>
  <Application>Microsoft Macintosh PowerPoint</Application>
  <PresentationFormat>Προβολή στην οθόνη (4:3)</PresentationFormat>
  <Paragraphs>168</Paragraphs>
  <Slides>23</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23</vt:i4>
      </vt:variant>
    </vt:vector>
  </HeadingPairs>
  <TitlesOfParts>
    <vt:vector size="26" baseType="lpstr">
      <vt:lpstr>Calibri</vt:lpstr>
      <vt:lpstr>Calibri Light</vt:lpstr>
      <vt:lpstr>Retrospect</vt:lpstr>
      <vt:lpstr>ΣΥΓΚΕΝΤΡΩΤΙΚΗ &amp; ΑΠΟΚΕΝΤΡΩΤΙΚΗ ΔΙΟΙΚΗΣΗ Η διοικητική δομή Ελληνικού εκπαιδευτικού συστήματος</vt:lpstr>
      <vt:lpstr>Βασικές έννοιες</vt:lpstr>
      <vt:lpstr>Συγκεντρωτική και αποκεντρωτική διακυβέρνηση</vt:lpstr>
      <vt:lpstr>Οι κοινωνικοί δρώντες στην εκπαίδευση</vt:lpstr>
      <vt:lpstr>Μορφές ελέγχου &amp; λογοδοσίας</vt:lpstr>
      <vt:lpstr>ΔΙΟΙΚΗΤΙΚΗ ΔΟΜΗ  ΕΚΠΑΙΔΕΥΤΙΚΟΥ ΣΥΣΤΗΜΑΤΟΣ</vt:lpstr>
      <vt:lpstr>ΠΥΣΠΕ – ΠΥΣΔΕ </vt:lpstr>
      <vt:lpstr>Αρμοδιότητες ΠΥΣΠΕ-ΠΥΣΔΕ</vt:lpstr>
      <vt:lpstr>Δομές εκπαίδευσης: Νόμος 4547/2018 Υπουργός Παιδείας: Γαβρόγλου</vt:lpstr>
      <vt:lpstr>ΠΕ.Κ.Ε.Σ.: 540 ‘Συντονιστές Εκπαιδευτικού Έργου’ &gt; αντικατέστησαν τους ‘Σχολικούς Συμβούλους’ με το Νόμο 4547/2018</vt:lpstr>
      <vt:lpstr>Κριτήρια επιλογής στελεχών Ν. 4547/2018</vt:lpstr>
      <vt:lpstr>Επιλογή και αξιολόγηση στελεχών</vt:lpstr>
      <vt:lpstr>Ν. 4692/2020 (Υπουργός Παιδείας Κεραμέως)</vt:lpstr>
      <vt:lpstr>Ν. 4692/2020 (Υπουργός Παιδείας Κεραμέως)</vt:lpstr>
      <vt:lpstr>Προγραμματισμός του εκπαιδευτικού έργου σε επίπεδο σχολικής μονάδας &gt; τροποποιήθηκε με άρθρο 33 του Ν. 4692/2020</vt:lpstr>
      <vt:lpstr>Ν. 4692/2020  Ομάδες εκπαιδευτικών  (άρθρο 33)</vt:lpstr>
      <vt:lpstr>Ν. 4692/2020  Ομάδες σχολείων (άρθρο 36)</vt:lpstr>
      <vt:lpstr>Διασφάλιση Ποιότητας</vt:lpstr>
      <vt:lpstr>Ν. 4692/2020  Άρθρο 47Α Αυτοαξιολόγηση των σχολικών μονάδων ως προς το εκπαιδευτικό έργο τους</vt:lpstr>
      <vt:lpstr>Ν. 4692/2020  Άρθρο 35 Προσθήκη του άρθρου 47Β στον ν. 4547/2018 Μετά το άρθρο 47Α του ν. 4547/2018 (Α΄ 102) προστίθεται άρθρο 47Β, ως εξής: «Άρθρο 47Β Εξωτερική αξιολόγηση των σχολικών μονάδων ως προς το εκπαιδευτικό έργο τους</vt:lpstr>
      <vt:lpstr>Ν. 4692/2020  Άρθρο 35 Προσθήκη του άρθρου 47Β στον ν. 4547/2018 Μετά το άρθρο 47Α του ν. 4547/2018 (Α΄ 102) προστίθεται άρθρο 47Β, ως εξής: «Άρθρο 47Β Εξωτερική αξιολόγηση των σχολικών μονάδων ως προς το εκπαιδευτικό έργο τους</vt:lpstr>
      <vt:lpstr>Ν. 4692/2020  Σύμβουλος σχολικής ζωής (άρθρο 38) </vt:lpstr>
      <vt:lpstr>Σχολική Μονάδα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ΕΛΛΗΝΙΚΟ ΑΝΟΙΧΤΟ ΠΑΝΕΠΙΣΤΗΜΙΟ</dc:title>
  <dc:creator>Evie</dc:creator>
  <cp:lastModifiedBy>ezambeta</cp:lastModifiedBy>
  <cp:revision>188</cp:revision>
  <dcterms:created xsi:type="dcterms:W3CDTF">2011-10-11T13:59:42Z</dcterms:created>
  <dcterms:modified xsi:type="dcterms:W3CDTF">2021-04-06T07:51:54Z</dcterms:modified>
</cp:coreProperties>
</file>