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8" r:id="rId2"/>
    <p:sldId id="267" r:id="rId3"/>
    <p:sldId id="262" r:id="rId4"/>
    <p:sldId id="272" r:id="rId5"/>
    <p:sldId id="264" r:id="rId6"/>
    <p:sldId id="268" r:id="rId7"/>
    <p:sldId id="276" r:id="rId8"/>
    <p:sldId id="269" r:id="rId9"/>
    <p:sldId id="270" r:id="rId10"/>
    <p:sldId id="274" r:id="rId11"/>
    <p:sldId id="265" r:id="rId12"/>
  </p:sldIdLst>
  <p:sldSz cx="9144000" cy="6858000" type="screen4x3"/>
  <p:notesSz cx="6761163" cy="9931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C4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15355-60C9-49E4-A96A-628C1DC68247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29837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33106"/>
            <a:ext cx="2929837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978F3-FC88-4F65-AD23-FDFCE58C8E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4971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01D8-47C6-4F82-8C14-465D20084996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A9B2-8582-4385-970C-EFAC75708C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656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01D8-47C6-4F82-8C14-465D20084996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A9B2-8582-4385-970C-EFAC75708C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305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01D8-47C6-4F82-8C14-465D20084996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A9B2-8582-4385-970C-EFAC75708C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021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01D8-47C6-4F82-8C14-465D20084996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A9B2-8582-4385-970C-EFAC75708C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938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01D8-47C6-4F82-8C14-465D20084996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A9B2-8582-4385-970C-EFAC75708C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439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01D8-47C6-4F82-8C14-465D20084996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A9B2-8582-4385-970C-EFAC75708C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412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01D8-47C6-4F82-8C14-465D20084996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A9B2-8582-4385-970C-EFAC75708C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763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01D8-47C6-4F82-8C14-465D20084996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A9B2-8582-4385-970C-EFAC75708C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348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01D8-47C6-4F82-8C14-465D20084996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A9B2-8582-4385-970C-EFAC75708C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835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01D8-47C6-4F82-8C14-465D20084996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A9B2-8582-4385-970C-EFAC75708C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593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01D8-47C6-4F82-8C14-465D20084996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A9B2-8582-4385-970C-EFAC75708C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818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101D8-47C6-4F82-8C14-465D20084996}" type="datetimeFigureOut">
              <a:rPr lang="el-GR" smtClean="0"/>
              <a:pPr/>
              <a:t>5/2/18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7A9B2-8582-4385-970C-EFAC75708C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00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Εκπαιδευτική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δ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ιοίκηση </a:t>
            </a:r>
            <a:b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και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κ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αινοτομία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b="1" dirty="0" smtClean="0"/>
          </a:p>
          <a:p>
            <a:endParaRPr lang="el-GR" b="1" dirty="0"/>
          </a:p>
          <a:p>
            <a:r>
              <a:rPr lang="el-GR" b="1" dirty="0" smtClean="0"/>
              <a:t>ΕΥΗ ΖΑΜΠΕΤΑ</a:t>
            </a:r>
            <a:endParaRPr lang="en-US" b="1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953735"/>
                </a:solidFill>
              </a:rPr>
              <a:t>Σχολική Μονάδα</a:t>
            </a:r>
            <a:endParaRPr lang="el-GR" b="1" dirty="0">
              <a:solidFill>
                <a:srgbClr val="953735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013140"/>
              </p:ext>
            </p:extLst>
          </p:nvPr>
        </p:nvGraphicFramePr>
        <p:xfrm>
          <a:off x="457200" y="1646238"/>
          <a:ext cx="8229600" cy="496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ΕΙΣΡΟΕΣ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ΚΟΙΝΩΝΙΚΟ ΠΛΑΙΣΙΟ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ΕΚΡΟΕΣ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Θεσμικό</a:t>
                      </a:r>
                      <a:r>
                        <a:rPr lang="el-GR" baseline="0" dirty="0" smtClean="0"/>
                        <a:t> πλαίσιο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Πολιτικό – οικονομικό περιβάλλον</a:t>
                      </a:r>
                      <a:endParaRPr lang="el-GR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el-GR" dirty="0" smtClean="0"/>
                        <a:t>Εκπαιδευτικά αποτελέσματα</a:t>
                      </a:r>
                    </a:p>
                    <a:p>
                      <a:r>
                        <a:rPr lang="el-GR" dirty="0" smtClean="0"/>
                        <a:t>(αναφέρονται</a:t>
                      </a:r>
                      <a:r>
                        <a:rPr lang="el-GR" baseline="0" dirty="0" smtClean="0"/>
                        <a:t> σε όλες</a:t>
                      </a:r>
                    </a:p>
                    <a:p>
                      <a:r>
                        <a:rPr lang="el-GR" baseline="0" smtClean="0"/>
                        <a:t>τις εισροές)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Αναλυτικά</a:t>
                      </a:r>
                      <a:r>
                        <a:rPr lang="el-GR" baseline="0" dirty="0" smtClean="0"/>
                        <a:t> Προγράμματα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Κοινωνικό-πολιτισμικό</a:t>
                      </a:r>
                      <a:r>
                        <a:rPr lang="el-GR" baseline="0" dirty="0" smtClean="0"/>
                        <a:t> περιβάλλον</a:t>
                      </a:r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Βιβλία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Τοπικό περιβάλλον - Βαθμός</a:t>
                      </a:r>
                      <a:r>
                        <a:rPr lang="el-GR" baseline="0" dirty="0" smtClean="0"/>
                        <a:t> αστικότητας</a:t>
                      </a:r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Πόροι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Φορείς που</a:t>
                      </a:r>
                      <a:r>
                        <a:rPr lang="el-GR" baseline="0" dirty="0" smtClean="0"/>
                        <a:t> παρεμβαίνουν (ΟΤΑ, Συνδικαλιστικες οργανώσεις, τοπικοί φορείς, επιχειρήσεις κλπ)</a:t>
                      </a:r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Υποδομή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Γονείς</a:t>
                      </a:r>
                      <a:r>
                        <a:rPr lang="el-GR" baseline="0" dirty="0" smtClean="0"/>
                        <a:t>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Κτήρια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Κοινωνία των πολιτών</a:t>
                      </a:r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Προσωπικό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Μαθητές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Απόφοιτοι</a:t>
                      </a:r>
                      <a:r>
                        <a:rPr lang="el-GR" baseline="0" dirty="0" smtClean="0"/>
                        <a:t> - μαθητές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469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η σχολική μονάδα ως φορέας προώθησης της καινοτομίας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l-GR" dirty="0" smtClean="0"/>
          </a:p>
          <a:p>
            <a:pPr marL="514350" indent="-514350">
              <a:buAutoNum type="arabicPeriod"/>
            </a:pPr>
            <a:r>
              <a:rPr lang="el-GR" dirty="0" smtClean="0"/>
              <a:t>Η έννοια της εκπαιδευτικής αλλαγής και καινοτομίας σήμερα (λόγοι που επιβάλλουν αλλαγές)</a:t>
            </a:r>
          </a:p>
          <a:p>
            <a:pPr marL="514350" indent="-514350">
              <a:buAutoNum type="arabicPeriod"/>
            </a:pPr>
            <a:r>
              <a:rPr lang="el-GR" dirty="0" smtClean="0"/>
              <a:t>Ο ρόλος της σχολικής μονάδας στη διαμόρφωση αλλαγών στο ελληνικό εκπαιδευτικό σύστημα</a:t>
            </a:r>
          </a:p>
          <a:p>
            <a:pPr marL="514350" indent="-514350">
              <a:buAutoNum type="arabicPeriod"/>
            </a:pPr>
            <a:r>
              <a:rPr lang="el-GR" dirty="0" smtClean="0"/>
              <a:t>Η σχέση της εκπαιδευτικής πολιτικής της σχολικής μονάδας με την εθνική εκπαιδευτική πολιτική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l-GR" dirty="0" smtClean="0"/>
              <a:t>Ο ρόλος του διευθυντή και των εκπαιδευτικών στη διαχείριση της αλλαγής &gt; ΑΝΤΙΣΤΑΣΗ ΣΤΗΝ ΑΛΛΑΓΗ</a:t>
            </a:r>
            <a:r>
              <a:rPr lang="el-GR" dirty="0"/>
              <a:t>! </a:t>
            </a:r>
            <a:r>
              <a:rPr lang="el-GR" dirty="0" smtClean="0"/>
              <a:t>(Διαδικασία </a:t>
            </a:r>
            <a:r>
              <a:rPr lang="el-GR" dirty="0"/>
              <a:t>λήψης απόφασης - Ο ρόλος του διευθυντή στην εισαγωγή και προώθηση της </a:t>
            </a:r>
            <a:r>
              <a:rPr lang="el-GR" dirty="0" smtClean="0"/>
              <a:t>αλλαγής) </a:t>
            </a:r>
            <a:endParaRPr lang="el-GR" dirty="0"/>
          </a:p>
          <a:p>
            <a:pPr marL="514350" indent="-514350">
              <a:buAutoNum type="arabicPeriod"/>
            </a:pPr>
            <a:endParaRPr lang="el-GR" dirty="0" smtClean="0"/>
          </a:p>
          <a:p>
            <a:pPr marL="514350" indent="-514350">
              <a:buNone/>
            </a:pPr>
            <a:endParaRPr lang="el-GR" dirty="0" smtClean="0"/>
          </a:p>
          <a:p>
            <a:pPr marL="514350" indent="-514350">
              <a:buNone/>
            </a:pPr>
            <a:endParaRPr lang="el-GR" dirty="0" smtClean="0"/>
          </a:p>
          <a:p>
            <a:pPr marL="514350" indent="-514350">
              <a:buNone/>
            </a:pPr>
            <a:endParaRPr lang="el-GR" dirty="0" smtClean="0"/>
          </a:p>
          <a:p>
            <a:pPr marL="514350" indent="-514350">
              <a:buNone/>
            </a:pPr>
            <a:endParaRPr lang="el-GR" dirty="0" smtClean="0"/>
          </a:p>
          <a:p>
            <a:pPr marL="514350" indent="-514350">
              <a:buAutoNum type="arabicPeriod"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Βασικές έννοιες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Εκπαιδευτική πολιτική: ποιος την ασκεί;</a:t>
            </a:r>
          </a:p>
          <a:p>
            <a:r>
              <a:rPr lang="el-GR" dirty="0" smtClean="0"/>
              <a:t>Εκπαιδευτική πολιτική και Διακυβέρνηση της εκπαίδευσης</a:t>
            </a:r>
          </a:p>
          <a:p>
            <a:r>
              <a:rPr lang="el-GR" dirty="0" smtClean="0"/>
              <a:t>Η έννοια και η ερμηνεία της εκπαιδευτικής αλλαγής – Τί είναι η καινοτομία</a:t>
            </a:r>
          </a:p>
          <a:p>
            <a:r>
              <a:rPr lang="el-GR" dirty="0" smtClean="0"/>
              <a:t>Η σχολική μονάδα ως φορέας δημιουργίας και υλοποίησης της εκπαιδευτικής αλλαγής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</a:rPr>
              <a:t>Εκπαιδευτική πολιτική: </a:t>
            </a:r>
            <a:br>
              <a:rPr lang="el-GR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</a:rPr>
              <a:t>ποιος την ασκεί, ποιος τη διαμορφώνει;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l-GR" dirty="0" smtClean="0"/>
              <a:t>Οι διεθνείς οργανισμοί (ΟΟΣΑ, Ευρωπαϊκή Ένωση., Διεθνής Τράπεζα);</a:t>
            </a:r>
          </a:p>
          <a:p>
            <a:pPr lvl="1"/>
            <a:r>
              <a:rPr lang="el-GR" dirty="0" smtClean="0"/>
              <a:t>Ο Υπουργός; η κυβέρνηση; </a:t>
            </a:r>
          </a:p>
          <a:p>
            <a:pPr lvl="1"/>
            <a:r>
              <a:rPr lang="el-GR" dirty="0" smtClean="0"/>
              <a:t>Το κράτος;</a:t>
            </a:r>
          </a:p>
          <a:p>
            <a:pPr lvl="1"/>
            <a:r>
              <a:rPr lang="el-GR" dirty="0" smtClean="0"/>
              <a:t>Οι εκπαιδευτικοί θεσμοί; (Πανεπιστήμια, σχολικές μονάδες, Ερευνητικά κέντρα, Ινστιτούτο Εκπαιδευτικής Πολιτικής ...)</a:t>
            </a:r>
          </a:p>
          <a:p>
            <a:pPr lvl="1"/>
            <a:r>
              <a:rPr lang="el-GR" dirty="0" smtClean="0"/>
              <a:t>Φορείς / συνδικάτα των εκπαιδευτικών; </a:t>
            </a:r>
          </a:p>
          <a:p>
            <a:pPr lvl="1"/>
            <a:r>
              <a:rPr lang="el-GR" dirty="0" smtClean="0"/>
              <a:t>Οι ισχυρές ομάδες συμφερόντων; (ΣΕΒ, Τράπεζες, Επιχειρήσεις, ΜΜΕ...)</a:t>
            </a:r>
          </a:p>
          <a:p>
            <a:pPr lvl="1"/>
            <a:r>
              <a:rPr lang="el-GR" dirty="0" smtClean="0"/>
              <a:t>Οι εκπαιδευτικοί;</a:t>
            </a:r>
          </a:p>
          <a:p>
            <a:pPr lvl="1"/>
            <a:r>
              <a:rPr lang="el-GR" dirty="0" smtClean="0"/>
              <a:t>Οι γονείς;</a:t>
            </a:r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Ομάδες Συμφερόντων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Μία ομάδα ατόμων ή οργανωμένων συνόλων (π.χ. συνδικάτα εργαζομένων, εκκλησία, ) η οποία κινητοποιεί πόρους (υλικούς, γνώση, δράση) για την επίτευξη ενός σκοπού</a:t>
            </a:r>
          </a:p>
          <a:p>
            <a:endParaRPr lang="el-GR" dirty="0" smtClean="0"/>
          </a:p>
          <a:p>
            <a:r>
              <a:rPr lang="el-GR" dirty="0" smtClean="0"/>
              <a:t>Η δράση των ομάδων συμφερόντων αναλύεται υπό το πρίσμα διαφορετικών θεωριών (θεωρίες σύγκρουσης: </a:t>
            </a:r>
            <a:r>
              <a:rPr lang="en-US" dirty="0" smtClean="0"/>
              <a:t>Marx, Weber</a:t>
            </a:r>
            <a:r>
              <a:rPr lang="el-GR" dirty="0" smtClean="0"/>
              <a:t>, κοινωνικής αλληλεπίδρασης</a:t>
            </a:r>
            <a:r>
              <a:rPr lang="en-US" dirty="0" smtClean="0"/>
              <a:t>: M. Archer)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Εκπαιδευτική πολιτική και Διακυβέρνηση της Εκπαίδευσης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πρόβλημα της συναίνεσης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r>
              <a:rPr lang="el-GR" dirty="0" smtClean="0"/>
              <a:t>Πειθαρχία και Αντίσταση</a:t>
            </a:r>
          </a:p>
          <a:p>
            <a:r>
              <a:rPr lang="el-GR" dirty="0" smtClean="0"/>
              <a:t>Πώς πειθαρχούν τα κοινωνικά υποκείμενα;</a:t>
            </a:r>
          </a:p>
          <a:p>
            <a:r>
              <a:rPr lang="el-GR" dirty="0" smtClean="0"/>
              <a:t>Νομιμοποίηση της πολιτικής</a:t>
            </a:r>
          </a:p>
          <a:p>
            <a:endParaRPr lang="el-GR" dirty="0"/>
          </a:p>
          <a:p>
            <a:r>
              <a:rPr lang="en-US" dirty="0" smtClean="0"/>
              <a:t>“TOP-DOWN” </a:t>
            </a:r>
            <a:r>
              <a:rPr lang="el-GR" dirty="0"/>
              <a:t>ή</a:t>
            </a:r>
            <a:r>
              <a:rPr lang="en-US" dirty="0" smtClean="0"/>
              <a:t> “BOTTOM-UP”</a:t>
            </a:r>
            <a:r>
              <a:rPr lang="el-GR" dirty="0" smtClean="0"/>
              <a:t> 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Η έννοια και η ερμηνεία της εκπαιδευτικής αλλαγής</a:t>
            </a:r>
            <a:endParaRPr lang="el-G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Μεταρρύθμιση – Αλλαγή- Καινοτομία</a:t>
            </a:r>
          </a:p>
          <a:p>
            <a:pPr lvl="1"/>
            <a:r>
              <a:rPr lang="el-GR" dirty="0" smtClean="0"/>
              <a:t>Αλλάζει εύκολα το σχολείο; ΓΙΑΤΙ;</a:t>
            </a:r>
          </a:p>
          <a:p>
            <a:r>
              <a:rPr lang="el-GR" dirty="0" smtClean="0"/>
              <a:t>Ποιος προκαλεί την εκπαιδευτική αλλαγή</a:t>
            </a:r>
          </a:p>
          <a:p>
            <a:r>
              <a:rPr lang="el-GR" dirty="0" smtClean="0"/>
              <a:t>Ερμηνεία της αλλαγής ή πως αποκωδικοποιείται η εκπαιδευτική πολιτική: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l-GR" smtClean="0"/>
              <a:t>ΠΟΙΟΣ </a:t>
            </a:r>
            <a:r>
              <a:rPr lang="el-GR" smtClean="0"/>
              <a:t>ΩΦΕΛΕΙΤΑΙ </a:t>
            </a:r>
            <a:r>
              <a:rPr lang="el-GR" dirty="0" smtClean="0"/>
              <a:t>– ΠΟΙΟΣ ΠΛΗΤΤΕΤΑΙ από την αλλαγή &gt; θεωρητικές προσεγγίσεις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κ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αινοτομία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 smtClean="0"/>
              <a:t>Εισαγωγή μιας νέας πρακτικής</a:t>
            </a:r>
            <a:r>
              <a:rPr lang="en-GB" dirty="0" smtClean="0"/>
              <a:t> (</a:t>
            </a:r>
            <a:r>
              <a:rPr lang="el-GR" dirty="0" smtClean="0"/>
              <a:t>που δεν έχει εφαρμοσθεί στο παρελθόν</a:t>
            </a:r>
            <a:r>
              <a:rPr lang="en-GB" dirty="0" smtClean="0"/>
              <a:t>)</a:t>
            </a:r>
            <a:r>
              <a:rPr lang="el-GR" dirty="0" smtClean="0"/>
              <a:t> με σκοπό την καλύτερη επίτευξη των στόχων του οργανισμού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Δεν αποτελεί απλώς επινόηση μιας νέας ιδέας, αλλά μετασχηματισμό αυτής της ιδέας σε εφαρμοσμένη πρακτική 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Η εφαρμογή της καινοτομίας προϋποθέτει συνδυασμό: γνώσεων-ικανοτήτων-πόρων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Κυρίως προϋποθέτει διαχείριση της αντίστασης του συστήματος στην αλλαγή</a:t>
            </a: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13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Η σχολική μονάδα ως φορέας εκπαιδευτικής αλλαγής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	Η σχολική μονάδα ως κοινωνική υπηρεσία - πεδίο συνάντησης μεταξύ του πολίτη και του κράτους</a:t>
            </a:r>
          </a:p>
          <a:p>
            <a:r>
              <a:rPr lang="el-GR" dirty="0" smtClean="0"/>
              <a:t>Η σχολική μονάδα δημιουργός ή αποδέκτης της αλλαγής;</a:t>
            </a:r>
          </a:p>
          <a:p>
            <a:r>
              <a:rPr lang="el-GR" dirty="0" smtClean="0"/>
              <a:t>Η συνθετότητα της διαχείρισης της αλλαγής</a:t>
            </a:r>
          </a:p>
          <a:p>
            <a:pPr>
              <a:buNone/>
            </a:pPr>
            <a:r>
              <a:rPr lang="el-GR" dirty="0" smtClean="0"/>
              <a:t>	«Μετάφραση» της πολιτικής σε εκπαιδευτική πράξη &gt;  επικοινωνία με τους φορείς υλοποίησης, δημιουργική συμμετοχή, ανάληψη πρωτοβουλίας (διαχείριση συγκρούσεων)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Η εκπαιδευτική αλλαγή στο ελληνικό εκπαιδευτικό σύστημα: μια ιστορία αντίστασης στην αλλαγή</a:t>
            </a:r>
            <a:endParaRPr lang="el-G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«Η μεταρρύθμιση που δεν έγινε» (Δημαράς, Α. 1986)</a:t>
            </a:r>
          </a:p>
          <a:p>
            <a:endParaRPr lang="el-GR" sz="2400" dirty="0" smtClean="0"/>
          </a:p>
          <a:p>
            <a:r>
              <a:rPr lang="el-GR" sz="2400" dirty="0" smtClean="0"/>
              <a:t>Η μεταρρύθμιση που «έγινε»: 1976-1985</a:t>
            </a:r>
            <a:r>
              <a:rPr lang="en-US" sz="2400" dirty="0" smtClean="0"/>
              <a:t> </a:t>
            </a:r>
            <a:r>
              <a:rPr lang="el-GR" sz="2400" dirty="0" smtClean="0"/>
              <a:t>(η περίοδος της ανάπτυξης του εκπαιδευτικού Κράτους Πρόνοιας στην Ελλάδα)</a:t>
            </a:r>
          </a:p>
          <a:p>
            <a:endParaRPr lang="el-GR" sz="2400" dirty="0" smtClean="0"/>
          </a:p>
          <a:p>
            <a:r>
              <a:rPr lang="el-GR" sz="2400" dirty="0" smtClean="0"/>
              <a:t>1990 και εξής: εκσυγχρονιστικές παρεμβάσεις με την επιρροή της Ευρωπαϊκής Ενοποίησης και της Παγκοσμιοποίησης</a:t>
            </a:r>
            <a:endParaRPr lang="en-US" sz="2400" dirty="0" smtClean="0"/>
          </a:p>
          <a:p>
            <a:pPr>
              <a:buNone/>
            </a:pPr>
            <a:endParaRPr lang="el-GR" sz="2400" dirty="0"/>
          </a:p>
          <a:p>
            <a:r>
              <a:rPr lang="el-GR" sz="2400" dirty="0" smtClean="0"/>
              <a:t>Παράδοση και εκσυγχρονισμός στην ελληνική κοινωνία και εκπαίδευση</a:t>
            </a:r>
            <a:endParaRPr lang="el-G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</TotalTime>
  <Words>523</Words>
  <Application>Microsoft Macintosh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Εκπαιδευτική διοίκηση  και καινοτομία</vt:lpstr>
      <vt:lpstr>Βασικές έννοιες</vt:lpstr>
      <vt:lpstr>Εκπαιδευτική πολιτική:  ποιος την ασκεί, ποιος τη διαμορφώνει; </vt:lpstr>
      <vt:lpstr>Ομάδες Συμφερόντων</vt:lpstr>
      <vt:lpstr>Εκπαιδευτική πολιτική και Διακυβέρνηση της Εκπαίδευσης</vt:lpstr>
      <vt:lpstr>Η έννοια και η ερμηνεία της εκπαιδευτικής αλλαγής</vt:lpstr>
      <vt:lpstr>καινοτομία</vt:lpstr>
      <vt:lpstr>Η σχολική μονάδα ως φορέας εκπαιδευτικής αλλαγής </vt:lpstr>
      <vt:lpstr>Η εκπαιδευτική αλλαγή στο ελληνικό εκπαιδευτικό σύστημα: μια ιστορία αντίστασης στην αλλαγή</vt:lpstr>
      <vt:lpstr>Σχολική Μονάδα</vt:lpstr>
      <vt:lpstr>η σχολική μονάδα ως φορέας προώθησης της καινοτομίας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ΕΛΛΗΝΙΚΟ ΑΝΟΙΧΤΟ ΠΑΝΕΠΙΣΤΗΜΙΟ</dc:title>
  <dc:creator>Evie</dc:creator>
  <cp:lastModifiedBy>Evie Zambeta</cp:lastModifiedBy>
  <cp:revision>77</cp:revision>
  <dcterms:created xsi:type="dcterms:W3CDTF">2011-12-09T08:51:48Z</dcterms:created>
  <dcterms:modified xsi:type="dcterms:W3CDTF">2018-05-02T09:33:11Z</dcterms:modified>
</cp:coreProperties>
</file>