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64" r:id="rId3"/>
    <p:sldId id="265" r:id="rId4"/>
    <p:sldId id="273" r:id="rId5"/>
    <p:sldId id="274" r:id="rId6"/>
    <p:sldId id="266" r:id="rId7"/>
    <p:sldId id="272" r:id="rId8"/>
    <p:sldId id="267" r:id="rId9"/>
    <p:sldId id="268" r:id="rId10"/>
    <p:sldId id="271" r:id="rId11"/>
    <p:sldId id="269"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A0000"/>
    <a:srgbClr val="960000"/>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59"/>
  </p:normalViewPr>
  <p:slideViewPr>
    <p:cSldViewPr>
      <p:cViewPr varScale="1">
        <p:scale>
          <a:sx n="110" d="100"/>
          <a:sy n="110" d="100"/>
        </p:scale>
        <p:origin x="480" y="1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Title 1"/>
          <p:cNvSpPr>
            <a:spLocks noGrp="1"/>
          </p:cNvSpPr>
          <p:nvPr>
            <p:ph type="ctrTitle"/>
          </p:nvPr>
        </p:nvSpPr>
        <p:spPr>
          <a:xfrm>
            <a:off x="1125459" y="959313"/>
            <a:ext cx="5760741" cy="2571891"/>
          </a:xfrm>
        </p:spPr>
        <p:txBody>
          <a:bodyPr bIns="0" anchor="b">
            <a:normAutofit/>
          </a:bodyPr>
          <a:lstStyle>
            <a:lvl1pPr algn="l">
              <a:defRPr sz="54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125459" y="3531205"/>
            <a:ext cx="5760741" cy="977621"/>
          </a:xfrm>
        </p:spPr>
        <p:txBody>
          <a:bodyPr tIns="91440" bIns="91440">
            <a:normAutofit/>
          </a:bodyPr>
          <a:lstStyle>
            <a:lvl1pPr marL="0" indent="0" algn="l">
              <a:buNone/>
              <a:defRPr sz="1600" b="0">
                <a:solidFill>
                  <a:schemeClr val="tx1"/>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E7A3CAEC-35C3-487E-913B-E94B3A30BF30}" type="datetimeFigureOut">
              <a:rPr lang="el-GR" smtClean="0"/>
              <a:pPr/>
              <a:t>18/5/21</a:t>
            </a:fld>
            <a:endParaRPr lang="el-GR"/>
          </a:p>
        </p:txBody>
      </p:sp>
      <p:sp>
        <p:nvSpPr>
          <p:cNvPr id="5" name="Footer Placeholder 4"/>
          <p:cNvSpPr>
            <a:spLocks noGrp="1"/>
          </p:cNvSpPr>
          <p:nvPr>
            <p:ph type="ftr" sz="quarter" idx="11"/>
          </p:nvPr>
        </p:nvSpPr>
        <p:spPr>
          <a:xfrm>
            <a:off x="1125459" y="329308"/>
            <a:ext cx="3392144" cy="309201"/>
          </a:xfrm>
        </p:spPr>
        <p:txBody>
          <a:bodyPr/>
          <a:lstStyle/>
          <a:p>
            <a:endParaRPr lang="el-GR"/>
          </a:p>
        </p:txBody>
      </p:sp>
      <p:sp>
        <p:nvSpPr>
          <p:cNvPr id="6" name="Slide Number Placeholder 5"/>
          <p:cNvSpPr>
            <a:spLocks noGrp="1"/>
          </p:cNvSpPr>
          <p:nvPr>
            <p:ph type="sldNum" sz="quarter" idx="12"/>
          </p:nvPr>
        </p:nvSpPr>
        <p:spPr>
          <a:xfrm>
            <a:off x="6886200" y="131730"/>
            <a:ext cx="802005" cy="503578"/>
          </a:xfrm>
        </p:spPr>
        <p:txBody>
          <a:bodyPr/>
          <a:lstStyle/>
          <a:p>
            <a:fld id="{A0E7DB1A-632A-4B16-83F5-05C02B8D7E4D}" type="slidenum">
              <a:rPr lang="el-GR" smtClean="0"/>
              <a:pPr/>
              <a:t>‹#›</a:t>
            </a:fld>
            <a:endParaRPr lang="el-GR"/>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extLst>
      <p:ext uri="{BB962C8B-B14F-4D97-AF65-F5344CB8AC3E}">
        <p14:creationId xmlns:p14="http://schemas.microsoft.com/office/powerpoint/2010/main" val="20944943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E7A3CAEC-35C3-487E-913B-E94B3A30BF30}" type="datetimeFigureOut">
              <a:rPr lang="el-GR" smtClean="0"/>
              <a:pPr/>
              <a:t>18/5/21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0E7DB1A-632A-4B16-83F5-05C02B8D7E4D}" type="slidenum">
              <a:rPr lang="el-GR" smtClean="0"/>
              <a:pPr/>
              <a:t>‹#›</a:t>
            </a:fld>
            <a:endParaRPr lang="el-GR"/>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extLst>
      <p:ext uri="{BB962C8B-B14F-4D97-AF65-F5344CB8AC3E}">
        <p14:creationId xmlns:p14="http://schemas.microsoft.com/office/powerpoint/2010/main" val="41485554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6447" y="796298"/>
            <a:ext cx="1103027" cy="4662565"/>
          </a:xfrm>
        </p:spPr>
        <p:txBody>
          <a:bodyPr vert="eaVert"/>
          <a:lstStyle>
            <a:lvl1pPr algn="l">
              <a:defRPr/>
            </a:lvl1p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1111910" y="796298"/>
            <a:ext cx="5301095" cy="4662565"/>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E7A3CAEC-35C3-487E-913B-E94B3A30BF30}" type="datetimeFigureOut">
              <a:rPr lang="el-GR" smtClean="0"/>
              <a:pPr/>
              <a:t>18/5/21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0E7DB1A-632A-4B16-83F5-05C02B8D7E4D}" type="slidenum">
              <a:rPr lang="el-GR" smtClean="0"/>
              <a:pPr/>
              <a:t>‹#›</a:t>
            </a:fld>
            <a:endParaRPr lang="el-GR"/>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59215" b="36435"/>
          <a:stretch/>
        </p:blipFill>
        <p:spPr>
          <a:xfrm rot="5400000">
            <a:off x="5605390" y="3050294"/>
            <a:ext cx="4663440" cy="155448"/>
          </a:xfrm>
          <a:prstGeom prst="rect">
            <a:avLst/>
          </a:prstGeom>
          <a:noFill/>
          <a:ln>
            <a:noFill/>
          </a:ln>
        </p:spPr>
      </p:pic>
    </p:spTree>
    <p:extLst>
      <p:ext uri="{BB962C8B-B14F-4D97-AF65-F5344CB8AC3E}">
        <p14:creationId xmlns:p14="http://schemas.microsoft.com/office/powerpoint/2010/main" val="38099963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ncho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E7A3CAEC-35C3-487E-913B-E94B3A30BF30}" type="datetimeFigureOut">
              <a:rPr lang="el-GR" smtClean="0"/>
              <a:pPr/>
              <a:t>18/5/21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0E7DB1A-632A-4B16-83F5-05C02B8D7E4D}" type="slidenum">
              <a:rPr lang="el-GR" smtClean="0"/>
              <a:pPr/>
              <a:t>‹#›</a:t>
            </a:fld>
            <a:endParaRPr lang="el-GR"/>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extLst>
      <p:ext uri="{BB962C8B-B14F-4D97-AF65-F5344CB8AC3E}">
        <p14:creationId xmlns:p14="http://schemas.microsoft.com/office/powerpoint/2010/main" val="30581106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1125459" y="1756130"/>
            <a:ext cx="5764142" cy="2050066"/>
          </a:xfrm>
        </p:spPr>
        <p:txBody>
          <a:bodyPr anchor="b">
            <a:normAutofit/>
          </a:bodyPr>
          <a:lstStyle>
            <a:lvl1pPr algn="l">
              <a:defRPr sz="32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25460" y="3806196"/>
            <a:ext cx="5764142" cy="1012929"/>
          </a:xfrm>
        </p:spPr>
        <p:txBody>
          <a:bodyPr tIns="91440">
            <a:normAutofit/>
          </a:bodyPr>
          <a:lstStyle>
            <a:lvl1pPr marL="0" indent="0" algn="l">
              <a:buNone/>
              <a:defRPr sz="20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E7A3CAEC-35C3-487E-913B-E94B3A30BF30}" type="datetimeFigureOut">
              <a:rPr lang="el-GR" smtClean="0"/>
              <a:pPr/>
              <a:t>18/5/21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A0E7DB1A-632A-4B16-83F5-05C02B8D7E4D}" type="slidenum">
              <a:rPr lang="el-GR" smtClean="0"/>
              <a:pPr/>
              <a:t>‹#›</a:t>
            </a:fld>
            <a:endParaRPr lang="el-GR"/>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extLst>
      <p:ext uri="{BB962C8B-B14F-4D97-AF65-F5344CB8AC3E}">
        <p14:creationId xmlns:p14="http://schemas.microsoft.com/office/powerpoint/2010/main" val="2728685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1125459" y="959314"/>
            <a:ext cx="6564015" cy="1044117"/>
          </a:xfrm>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125459" y="2172548"/>
            <a:ext cx="3125871" cy="327894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4563822" y="2172548"/>
            <a:ext cx="3125652" cy="3278947"/>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E7A3CAEC-35C3-487E-913B-E94B3A30BF30}" type="datetimeFigureOut">
              <a:rPr lang="el-GR" smtClean="0"/>
              <a:pPr/>
              <a:t>18/5/21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0E7DB1A-632A-4B16-83F5-05C02B8D7E4D}" type="slidenum">
              <a:rPr lang="el-GR" smtClean="0"/>
              <a:pPr/>
              <a:t>‹#›</a:t>
            </a:fld>
            <a:endParaRPr lang="el-GR"/>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extLst>
      <p:ext uri="{BB962C8B-B14F-4D97-AF65-F5344CB8AC3E}">
        <p14:creationId xmlns:p14="http://schemas.microsoft.com/office/powerpoint/2010/main" val="2687201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1128652" y="959903"/>
            <a:ext cx="6571344" cy="1044600"/>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18131" y="2169094"/>
            <a:ext cx="3125766" cy="801943"/>
          </a:xfrm>
        </p:spPr>
        <p:txBody>
          <a:bodyPr anchor="b">
            <a:normAutofit/>
          </a:bodyPr>
          <a:lstStyle>
            <a:lvl1pPr marL="0" indent="0">
              <a:lnSpc>
                <a:spcPct val="100000"/>
              </a:lnSpc>
              <a:buNone/>
              <a:defRPr sz="2200" b="0" cap="none"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4" name="Content Placeholder 3"/>
          <p:cNvSpPr>
            <a:spLocks noGrp="1"/>
          </p:cNvSpPr>
          <p:nvPr>
            <p:ph sz="half" idx="2"/>
          </p:nvPr>
        </p:nvSpPr>
        <p:spPr>
          <a:xfrm>
            <a:off x="1118131" y="2973815"/>
            <a:ext cx="3125766" cy="249166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4563822" y="2172548"/>
            <a:ext cx="3125652" cy="802237"/>
          </a:xfrm>
        </p:spPr>
        <p:txBody>
          <a:bodyPr anchor="b">
            <a:normAutofit/>
          </a:bodyPr>
          <a:lstStyle>
            <a:lvl1pPr marL="0" indent="0">
              <a:lnSpc>
                <a:spcPct val="100000"/>
              </a:lnSpc>
              <a:buNone/>
              <a:defRPr sz="2200" b="0" cap="none" baseline="0">
                <a:solidFill>
                  <a:schemeClr val="accent1"/>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6" name="Content Placeholder 5"/>
          <p:cNvSpPr>
            <a:spLocks noGrp="1"/>
          </p:cNvSpPr>
          <p:nvPr>
            <p:ph sz="quarter" idx="4"/>
          </p:nvPr>
        </p:nvSpPr>
        <p:spPr>
          <a:xfrm>
            <a:off x="4563822" y="2971035"/>
            <a:ext cx="3125652" cy="2484985"/>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E7A3CAEC-35C3-487E-913B-E94B3A30BF30}" type="datetimeFigureOut">
              <a:rPr lang="el-GR" smtClean="0"/>
              <a:pPr/>
              <a:t>18/5/21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A0E7DB1A-632A-4B16-83F5-05C02B8D7E4D}" type="slidenum">
              <a:rPr lang="el-GR" smtClean="0"/>
              <a:pPr/>
              <a:t>‹#›</a:t>
            </a:fld>
            <a:endParaRPr lang="el-GR"/>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extLst>
      <p:ext uri="{BB962C8B-B14F-4D97-AF65-F5344CB8AC3E}">
        <p14:creationId xmlns:p14="http://schemas.microsoft.com/office/powerpoint/2010/main" val="29395039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E7A3CAEC-35C3-487E-913B-E94B3A30BF30}" type="datetimeFigureOut">
              <a:rPr lang="el-GR" smtClean="0"/>
              <a:pPr/>
              <a:t>18/5/21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A0E7DB1A-632A-4B16-83F5-05C02B8D7E4D}" type="slidenum">
              <a:rPr lang="el-GR" smtClean="0"/>
              <a:pPr/>
              <a:t>‹#›</a:t>
            </a:fld>
            <a:endParaRPr lang="el-GR"/>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extLst>
      <p:ext uri="{BB962C8B-B14F-4D97-AF65-F5344CB8AC3E}">
        <p14:creationId xmlns:p14="http://schemas.microsoft.com/office/powerpoint/2010/main" val="37636236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A3CAEC-35C3-487E-913B-E94B3A30BF30}" type="datetimeFigureOut">
              <a:rPr lang="el-GR" smtClean="0"/>
              <a:pPr/>
              <a:t>18/5/21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A0E7DB1A-632A-4B16-83F5-05C02B8D7E4D}" type="slidenum">
              <a:rPr lang="el-GR" smtClean="0"/>
              <a:pPr/>
              <a:t>‹#›</a:t>
            </a:fld>
            <a:endParaRPr lang="el-GR"/>
          </a:p>
        </p:txBody>
      </p:sp>
    </p:spTree>
    <p:extLst>
      <p:ext uri="{BB962C8B-B14F-4D97-AF65-F5344CB8AC3E}">
        <p14:creationId xmlns:p14="http://schemas.microsoft.com/office/powerpoint/2010/main" val="40835353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1124041" y="959313"/>
            <a:ext cx="2425950" cy="2242051"/>
          </a:xfrm>
        </p:spPr>
        <p:txBody>
          <a:bodyPr anchor="b">
            <a:normAutofit/>
          </a:bodyPr>
          <a:lstStyle>
            <a:lvl1pPr algn="l">
              <a:defRPr sz="24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3859877" y="960890"/>
            <a:ext cx="3828178" cy="4496910"/>
          </a:xfrm>
        </p:spPr>
        <p:txBody>
          <a:bodyPr anchor="ct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1124041" y="3205492"/>
            <a:ext cx="2427369" cy="2248181"/>
          </a:xfrm>
        </p:spPr>
        <p:txBody>
          <a:bodyPr>
            <a:normAutofit/>
          </a:bodyPr>
          <a:lstStyle>
            <a:lvl1pPr marL="0" indent="0" algn="l">
              <a:buNone/>
              <a:defRPr sz="16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E7A3CAEC-35C3-487E-913B-E94B3A30BF30}" type="datetimeFigureOut">
              <a:rPr lang="el-GR" smtClean="0"/>
              <a:pPr/>
              <a:t>18/5/21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A0E7DB1A-632A-4B16-83F5-05C02B8D7E4D}" type="slidenum">
              <a:rPr lang="el-GR" smtClean="0"/>
              <a:pPr/>
              <a:t>‹#›</a:t>
            </a:fld>
            <a:endParaRPr lang="el-GR"/>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42454" b="36435"/>
          <a:stretch/>
        </p:blipFill>
        <p:spPr>
          <a:xfrm>
            <a:off x="1125460" y="643464"/>
            <a:ext cx="6574536" cy="155448"/>
          </a:xfrm>
          <a:prstGeom prst="rect">
            <a:avLst/>
          </a:prstGeom>
          <a:noFill/>
          <a:ln>
            <a:noFill/>
          </a:ln>
        </p:spPr>
      </p:pic>
    </p:spTree>
    <p:extLst>
      <p:ext uri="{BB962C8B-B14F-4D97-AF65-F5344CB8AC3E}">
        <p14:creationId xmlns:p14="http://schemas.microsoft.com/office/powerpoint/2010/main" val="27894393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grpSp>
        <p:nvGrpSpPr>
          <p:cNvPr id="8" name="Group 7"/>
          <p:cNvGrpSpPr/>
          <p:nvPr/>
        </p:nvGrpSpPr>
        <p:grpSpPr>
          <a:xfrm>
            <a:off x="4996501" y="482171"/>
            <a:ext cx="3511387" cy="5149101"/>
            <a:chOff x="4996501" y="482171"/>
            <a:chExt cx="3511387" cy="5149101"/>
          </a:xfrm>
        </p:grpSpPr>
        <p:sp>
          <p:nvSpPr>
            <p:cNvPr id="14" name="Rectangle 13"/>
            <p:cNvSpPr/>
            <p:nvPr/>
          </p:nvSpPr>
          <p:spPr>
            <a:xfrm>
              <a:off x="4996501" y="482171"/>
              <a:ext cx="3511387"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5" name="Rectangle 14"/>
            <p:cNvSpPr/>
            <p:nvPr/>
          </p:nvSpPr>
          <p:spPr>
            <a:xfrm>
              <a:off x="5312152" y="812506"/>
              <a:ext cx="2883013" cy="4479361"/>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32077" y="1129512"/>
            <a:ext cx="3386166" cy="1918487"/>
          </a:xfrm>
        </p:spPr>
        <p:txBody>
          <a:bodyPr anchor="b">
            <a:normAutofit/>
          </a:bodyPr>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5640128" y="1122543"/>
            <a:ext cx="2234998" cy="3866327"/>
          </a:xfrm>
          <a:solidFill>
            <a:schemeClr val="bg1">
              <a:lumMod val="85000"/>
            </a:schemeClr>
          </a:solidFill>
          <a:ln w="9525" cap="sq">
            <a:noFill/>
            <a:miter lim="800000"/>
          </a:ln>
          <a:effectLst/>
        </p:spPr>
        <p:txBody>
          <a:bodyPr anchor="t"/>
          <a:lstStyle>
            <a:lvl1pPr marL="0" indent="0" algn="ctr">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1131420" y="3057166"/>
            <a:ext cx="3390817" cy="2092568"/>
          </a:xfrm>
        </p:spPr>
        <p:txBody>
          <a:bodyPr>
            <a:normAutofit/>
          </a:bodyPr>
          <a:lstStyle>
            <a:lvl1pPr marL="0" indent="0" algn="l">
              <a:buNone/>
              <a:defRPr sz="18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κειμένου υποδείγματος</a:t>
            </a:r>
          </a:p>
        </p:txBody>
      </p:sp>
      <p:sp>
        <p:nvSpPr>
          <p:cNvPr id="5" name="Date Placeholder 4"/>
          <p:cNvSpPr>
            <a:spLocks noGrp="1"/>
          </p:cNvSpPr>
          <p:nvPr>
            <p:ph type="dt" sz="half" idx="10"/>
          </p:nvPr>
        </p:nvSpPr>
        <p:spPr>
          <a:xfrm>
            <a:off x="1124592" y="5469857"/>
            <a:ext cx="3393977" cy="320123"/>
          </a:xfrm>
        </p:spPr>
        <p:txBody>
          <a:bodyPr/>
          <a:lstStyle>
            <a:lvl1pPr algn="l">
              <a:defRPr/>
            </a:lvl1pPr>
          </a:lstStyle>
          <a:p>
            <a:fld id="{E7A3CAEC-35C3-487E-913B-E94B3A30BF30}" type="datetimeFigureOut">
              <a:rPr lang="el-GR" smtClean="0"/>
              <a:pPr/>
              <a:t>18/5/21</a:t>
            </a:fld>
            <a:endParaRPr lang="el-GR"/>
          </a:p>
        </p:txBody>
      </p:sp>
      <p:sp>
        <p:nvSpPr>
          <p:cNvPr id="6" name="Footer Placeholder 5"/>
          <p:cNvSpPr>
            <a:spLocks noGrp="1"/>
          </p:cNvSpPr>
          <p:nvPr>
            <p:ph type="ftr" sz="quarter" idx="11"/>
          </p:nvPr>
        </p:nvSpPr>
        <p:spPr>
          <a:xfrm>
            <a:off x="1125459" y="318641"/>
            <a:ext cx="2601032" cy="320931"/>
          </a:xfrm>
        </p:spPr>
        <p:txBody>
          <a:bodyPr/>
          <a:lstStyle/>
          <a:p>
            <a:endParaRPr lang="el-GR"/>
          </a:p>
        </p:txBody>
      </p:sp>
      <p:sp>
        <p:nvSpPr>
          <p:cNvPr id="7" name="Slide Number Placeholder 6"/>
          <p:cNvSpPr>
            <a:spLocks noGrp="1"/>
          </p:cNvSpPr>
          <p:nvPr>
            <p:ph type="sldNum" sz="quarter" idx="12"/>
          </p:nvPr>
        </p:nvSpPr>
        <p:spPr>
          <a:xfrm>
            <a:off x="3726491" y="131730"/>
            <a:ext cx="795746" cy="503578"/>
          </a:xfrm>
        </p:spPr>
        <p:txBody>
          <a:bodyPr/>
          <a:lstStyle/>
          <a:p>
            <a:fld id="{A0E7DB1A-632A-4B16-83F5-05C02B8D7E4D}" type="slidenum">
              <a:rPr lang="el-GR" smtClean="0"/>
              <a:pPr/>
              <a:t>‹#›</a:t>
            </a:fld>
            <a:endParaRPr lang="el-GR"/>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r="70363" b="36435"/>
          <a:stretch/>
        </p:blipFill>
        <p:spPr>
          <a:xfrm>
            <a:off x="1125460" y="643464"/>
            <a:ext cx="3392424" cy="155448"/>
          </a:xfrm>
          <a:prstGeom prst="rect">
            <a:avLst/>
          </a:prstGeom>
          <a:noFill/>
          <a:ln>
            <a:noFill/>
          </a:ln>
        </p:spPr>
      </p:pic>
    </p:spTree>
    <p:extLst>
      <p:ext uri="{BB962C8B-B14F-4D97-AF65-F5344CB8AC3E}">
        <p14:creationId xmlns:p14="http://schemas.microsoft.com/office/powerpoint/2010/main" val="35672811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9" name="Picture 8"/>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854"/>
            <a:ext cx="9144000" cy="742950"/>
          </a:xfrm>
          <a:prstGeom prst="rect">
            <a:avLst/>
          </a:prstGeom>
        </p:spPr>
      </p:pic>
      <p:sp>
        <p:nvSpPr>
          <p:cNvPr id="12" name="Rectangle 11"/>
          <p:cNvSpPr/>
          <p:nvPr/>
        </p:nvSpPr>
        <p:spPr>
          <a:xfrm>
            <a:off x="0" y="468769"/>
            <a:ext cx="9144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3" name="Straight Connector 12"/>
          <p:cNvCxnSpPr/>
          <p:nvPr/>
        </p:nvCxnSpPr>
        <p:spPr>
          <a:xfrm>
            <a:off x="0" y="6121005"/>
            <a:ext cx="9144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28684" y="956172"/>
            <a:ext cx="6571343" cy="1049235"/>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28684" y="2167385"/>
            <a:ext cx="6571343" cy="3288635"/>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4521309" y="330371"/>
            <a:ext cx="2368292" cy="304938"/>
          </a:xfrm>
          <a:prstGeom prst="rect">
            <a:avLst/>
          </a:prstGeom>
        </p:spPr>
        <p:txBody>
          <a:bodyPr vert="horz" lIns="91440" tIns="45720" rIns="91440" bIns="45720" rtlCol="0" anchor="ctr"/>
          <a:lstStyle>
            <a:lvl1pPr algn="r">
              <a:defRPr sz="1000">
                <a:solidFill>
                  <a:schemeClr val="tx1">
                    <a:tint val="75000"/>
                  </a:schemeClr>
                </a:solidFill>
              </a:defRPr>
            </a:lvl1pPr>
          </a:lstStyle>
          <a:p>
            <a:fld id="{E7A3CAEC-35C3-487E-913B-E94B3A30BF30}" type="datetimeFigureOut">
              <a:rPr lang="el-GR" smtClean="0"/>
              <a:pPr/>
              <a:t>18/5/21</a:t>
            </a:fld>
            <a:endParaRPr lang="el-GR"/>
          </a:p>
        </p:txBody>
      </p:sp>
      <p:sp>
        <p:nvSpPr>
          <p:cNvPr id="5" name="Footer Placeholder 4"/>
          <p:cNvSpPr>
            <a:spLocks noGrp="1"/>
          </p:cNvSpPr>
          <p:nvPr>
            <p:ph type="ftr" sz="quarter" idx="3"/>
          </p:nvPr>
        </p:nvSpPr>
        <p:spPr>
          <a:xfrm>
            <a:off x="1128684" y="329308"/>
            <a:ext cx="3388498"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6893728" y="131730"/>
            <a:ext cx="795746" cy="503578"/>
          </a:xfrm>
          <a:prstGeom prst="rect">
            <a:avLst/>
          </a:prstGeom>
        </p:spPr>
        <p:txBody>
          <a:bodyPr vert="horz" lIns="91440" tIns="45720" rIns="91440" bIns="45720" rtlCol="0" anchor="t"/>
          <a:lstStyle>
            <a:lvl1pPr algn="r">
              <a:defRPr sz="2800">
                <a:solidFill>
                  <a:schemeClr val="accent1"/>
                </a:solidFill>
              </a:defRPr>
            </a:lvl1pPr>
          </a:lstStyle>
          <a:p>
            <a:fld id="{A0E7DB1A-632A-4B16-83F5-05C02B8D7E4D}" type="slidenum">
              <a:rPr lang="el-GR" smtClean="0"/>
              <a:pPr/>
              <a:t>‹#›</a:t>
            </a:fld>
            <a:endParaRPr lang="el-GR"/>
          </a:p>
        </p:txBody>
      </p:sp>
    </p:spTree>
    <p:extLst>
      <p:ext uri="{BB962C8B-B14F-4D97-AF65-F5344CB8AC3E}">
        <p14:creationId xmlns:p14="http://schemas.microsoft.com/office/powerpoint/2010/main" val="1782501209"/>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defTabSz="6858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685800" rtl="0" eaLnBrk="1" latinLnBrk="0" hangingPunct="1">
        <a:lnSpc>
          <a:spcPct val="120000"/>
        </a:lnSpc>
        <a:spcBef>
          <a:spcPts val="1000"/>
        </a:spcBef>
        <a:buClr>
          <a:schemeClr val="accent1"/>
        </a:buClr>
        <a:buSzPct val="100000"/>
        <a:buFont typeface="Arial" panose="020B0604020202020204" pitchFamily="34" charset="0"/>
        <a:buChar char="•"/>
        <a:defRPr sz="2000" kern="1200" cap="none">
          <a:solidFill>
            <a:schemeClr val="tx1"/>
          </a:solidFill>
          <a:effectLst/>
          <a:latin typeface="+mn-lt"/>
          <a:ea typeface="+mn-ea"/>
          <a:cs typeface="+mn-cs"/>
        </a:defRPr>
      </a:lvl1pPr>
      <a:lvl2pPr marL="6858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baseline="0">
          <a:solidFill>
            <a:schemeClr val="tx1"/>
          </a:solidFill>
          <a:effectLst/>
          <a:latin typeface="+mn-lt"/>
          <a:ea typeface="+mn-ea"/>
          <a:cs typeface="+mn-cs"/>
        </a:defRPr>
      </a:lvl2pPr>
      <a:lvl3pPr marL="11430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600" kern="1200" cap="none">
          <a:solidFill>
            <a:schemeClr val="tx1"/>
          </a:solidFill>
          <a:effectLst/>
          <a:latin typeface="+mn-lt"/>
          <a:ea typeface="+mn-ea"/>
          <a:cs typeface="+mn-cs"/>
        </a:defRPr>
      </a:lvl3pPr>
      <a:lvl4pPr marL="16002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685800" rtl="0" eaLnBrk="1" latinLnBrk="0" hangingPunct="1">
        <a:lnSpc>
          <a:spcPct val="120000"/>
        </a:lnSpc>
        <a:spcBef>
          <a:spcPts val="500"/>
        </a:spcBef>
        <a:buClr>
          <a:schemeClr val="accent1"/>
        </a:buClr>
        <a:buSzPct val="100000"/>
        <a:buFont typeface="Arial" panose="020B0604020202020204" pitchFamily="34" charset="0"/>
        <a:buChar char="•"/>
        <a:defRPr sz="1200" kern="1200" cap="none">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l-GR" sz="4400" dirty="0">
                <a:latin typeface="Georgia" pitchFamily="18" charset="0"/>
              </a:rPr>
              <a:t>Ανθρώπινο Δυναμικό </a:t>
            </a:r>
            <a:br>
              <a:rPr lang="en-GB" sz="4400" dirty="0">
                <a:latin typeface="Georgia" pitchFamily="18" charset="0"/>
              </a:rPr>
            </a:br>
            <a:r>
              <a:rPr lang="el-GR" sz="4400" dirty="0">
                <a:latin typeface="Georgia" pitchFamily="18" charset="0"/>
              </a:rPr>
              <a:t> Ανθρώπινοι πόροι</a:t>
            </a:r>
          </a:p>
        </p:txBody>
      </p:sp>
      <p:sp>
        <p:nvSpPr>
          <p:cNvPr id="3" name="Subtitle 2"/>
          <p:cNvSpPr>
            <a:spLocks noGrp="1"/>
          </p:cNvSpPr>
          <p:nvPr>
            <p:ph type="subTitle" idx="1"/>
          </p:nvPr>
        </p:nvSpPr>
        <p:spPr/>
        <p:txBody>
          <a:bodyPr>
            <a:normAutofit/>
          </a:bodyPr>
          <a:lstStyle/>
          <a:p>
            <a:endParaRPr lang="el-GR" dirty="0">
              <a:solidFill>
                <a:srgbClr val="FFFF00"/>
              </a:solidFill>
            </a:endParaRPr>
          </a:p>
          <a:p>
            <a:r>
              <a:rPr lang="el-GR" dirty="0"/>
              <a:t>Εύη Ζαμπέτα</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188640"/>
            <a:ext cx="8229600" cy="1143000"/>
          </a:xfrm>
        </p:spPr>
        <p:txBody>
          <a:bodyPr>
            <a:normAutofit fontScale="90000"/>
          </a:bodyPr>
          <a:lstStyle/>
          <a:p>
            <a:r>
              <a:rPr lang="el-GR" dirty="0">
                <a:latin typeface="Georgia" pitchFamily="18" charset="0"/>
              </a:rPr>
              <a:t>όταν επιμορφώνουμε εκπαιδευτικούς ...</a:t>
            </a:r>
          </a:p>
        </p:txBody>
      </p:sp>
      <p:sp>
        <p:nvSpPr>
          <p:cNvPr id="3" name="Content Placeholder 2"/>
          <p:cNvSpPr>
            <a:spLocks noGrp="1"/>
          </p:cNvSpPr>
          <p:nvPr>
            <p:ph idx="1"/>
          </p:nvPr>
        </p:nvSpPr>
        <p:spPr>
          <a:xfrm>
            <a:off x="1128684" y="980729"/>
            <a:ext cx="6571343" cy="4475292"/>
          </a:xfrm>
        </p:spPr>
        <p:txBody>
          <a:bodyPr>
            <a:noAutofit/>
          </a:bodyPr>
          <a:lstStyle/>
          <a:p>
            <a:r>
              <a:rPr lang="el-GR" sz="2400" b="1" dirty="0"/>
              <a:t>Πρέπει να λαμβάνουμε υπόψη ότι είναι ήδη </a:t>
            </a:r>
          </a:p>
          <a:p>
            <a:r>
              <a:rPr lang="el-GR" sz="2400" b="1" dirty="0"/>
              <a:t>ΕΠΙΣΤΗΜΟΝΕΣ -  ΕΠΑΓΓΕΛΜΑΤΙΕΣ</a:t>
            </a:r>
          </a:p>
          <a:p>
            <a:pPr>
              <a:buNone/>
            </a:pPr>
            <a:r>
              <a:rPr lang="el-GR" sz="2400" b="1" dirty="0"/>
              <a:t>     που γνωρίζουν ήδη πολλά</a:t>
            </a:r>
            <a:endParaRPr lang="en-US" sz="2400" b="1" dirty="0"/>
          </a:p>
          <a:p>
            <a:pPr>
              <a:buNone/>
            </a:pPr>
            <a:r>
              <a:rPr lang="el-GR" sz="2400" b="1" dirty="0"/>
              <a:t>Διαθέτουν:</a:t>
            </a:r>
          </a:p>
          <a:p>
            <a:r>
              <a:rPr lang="el-GR" sz="2400" b="1" dirty="0"/>
              <a:t>- συστηματική γνώση </a:t>
            </a:r>
          </a:p>
          <a:p>
            <a:r>
              <a:rPr lang="el-GR" sz="2400" b="1" dirty="0"/>
              <a:t>-ενορατική</a:t>
            </a:r>
            <a:r>
              <a:rPr lang="en-US" sz="2400" b="1" dirty="0"/>
              <a:t> </a:t>
            </a:r>
            <a:r>
              <a:rPr lang="el-GR" sz="2400" b="1" dirty="0"/>
              <a:t>γνώση (</a:t>
            </a:r>
            <a:r>
              <a:rPr lang="en-US" sz="2400" b="1" dirty="0"/>
              <a:t>tacit knowledge)</a:t>
            </a:r>
            <a:endParaRPr lang="el-GR" sz="2400" b="1" dirty="0"/>
          </a:p>
          <a:p>
            <a:endParaRPr lang="el-GR" sz="2400" b="1" dirty="0"/>
          </a:p>
          <a:p>
            <a:r>
              <a:rPr lang="el-GR" sz="2400" b="1" dirty="0"/>
              <a:t>ΑΥΤΗ ΤΗ ΓΝΩΣΗ ΠΡΕΠΕΙ ΝΑ ΕΠΑΝΑΚΕΦΑΛΑΙΟΠΟΙΗΣΟΥΜΕ</a:t>
            </a:r>
            <a:r>
              <a:rPr lang="en-US" sz="2400" b="1" dirty="0"/>
              <a:t> </a:t>
            </a:r>
            <a:endParaRPr lang="el-GR" sz="2400"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solidFill>
                  <a:schemeClr val="accent1">
                    <a:lumMod val="60000"/>
                    <a:lumOff val="40000"/>
                  </a:schemeClr>
                </a:solidFill>
                <a:latin typeface="Georgia" pitchFamily="18" charset="0"/>
              </a:rPr>
              <a:t>σημαντικά θέματα</a:t>
            </a:r>
          </a:p>
        </p:txBody>
      </p:sp>
      <p:sp>
        <p:nvSpPr>
          <p:cNvPr id="3" name="Content Placeholder 2"/>
          <p:cNvSpPr>
            <a:spLocks noGrp="1"/>
          </p:cNvSpPr>
          <p:nvPr>
            <p:ph idx="1"/>
          </p:nvPr>
        </p:nvSpPr>
        <p:spPr/>
        <p:txBody>
          <a:bodyPr>
            <a:normAutofit fontScale="92500" lnSpcReduction="20000"/>
          </a:bodyPr>
          <a:lstStyle/>
          <a:p>
            <a:pPr marL="137160" indent="0">
              <a:buNone/>
            </a:pPr>
            <a:r>
              <a:rPr lang="el-GR" dirty="0"/>
              <a:t>1. Η επαγγελματική ταυτότητα του εκπαιδευτικού</a:t>
            </a:r>
          </a:p>
          <a:p>
            <a:r>
              <a:rPr lang="el-GR" dirty="0"/>
              <a:t>(τα βασικά της χαρακτηριστικά)</a:t>
            </a:r>
          </a:p>
          <a:p>
            <a:endParaRPr lang="el-GR" dirty="0"/>
          </a:p>
          <a:p>
            <a:pPr marL="137160" indent="0">
              <a:buNone/>
            </a:pPr>
            <a:r>
              <a:rPr lang="el-GR" dirty="0"/>
              <a:t>2. Η συμβολή της επαγγελματικής ταυτότητας στην κουλτούρα του σχολείου (επαγγελματική γνώση και αυτονομία, επαγγελματική κουλτούρα, λογοδοσία)</a:t>
            </a:r>
          </a:p>
          <a:p>
            <a:pPr marL="137160" indent="0">
              <a:buNone/>
            </a:pPr>
            <a:endParaRPr lang="el-GR" dirty="0"/>
          </a:p>
          <a:p>
            <a:pPr marL="137160" indent="0">
              <a:buNone/>
            </a:pPr>
            <a:r>
              <a:rPr lang="el-GR" dirty="0"/>
              <a:t>3. Η επαγγελματική ανάπτυξη των εκπαιδευτικών σε συνθήκες οικονομικής κρίσης</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latin typeface="Georgia" pitchFamily="18" charset="0"/>
              </a:rPr>
              <a:t>Βασικές έννοιες</a:t>
            </a:r>
          </a:p>
        </p:txBody>
      </p:sp>
      <p:sp>
        <p:nvSpPr>
          <p:cNvPr id="3" name="Content Placeholder 2"/>
          <p:cNvSpPr>
            <a:spLocks noGrp="1"/>
          </p:cNvSpPr>
          <p:nvPr>
            <p:ph idx="1"/>
          </p:nvPr>
        </p:nvSpPr>
        <p:spPr/>
        <p:txBody>
          <a:bodyPr>
            <a:normAutofit fontScale="92500" lnSpcReduction="20000"/>
          </a:bodyPr>
          <a:lstStyle/>
          <a:p>
            <a:endParaRPr lang="el-GR" dirty="0"/>
          </a:p>
          <a:p>
            <a:r>
              <a:rPr lang="el-GR" dirty="0"/>
              <a:t>‘Ανθρώπινο Δυναμικό’ – οι άνθρωποι ως ‘πόροι’</a:t>
            </a:r>
          </a:p>
          <a:p>
            <a:r>
              <a:rPr lang="el-GR" dirty="0"/>
              <a:t>Πώς αναπτύσσονται οι ανθρώπινοι πόροι</a:t>
            </a:r>
          </a:p>
          <a:p>
            <a:endParaRPr lang="el-GR" dirty="0"/>
          </a:p>
          <a:p>
            <a:r>
              <a:rPr lang="el-GR" dirty="0"/>
              <a:t>Οι ‘ανθρώπινοι πόροι’ στην εκπαίδευση</a:t>
            </a:r>
          </a:p>
          <a:p>
            <a:endParaRPr lang="el-GR" dirty="0"/>
          </a:p>
          <a:p>
            <a:r>
              <a:rPr lang="el-GR" dirty="0"/>
              <a:t>Ο εκπαιδευτικός ως επαγγελματίας </a:t>
            </a:r>
          </a:p>
          <a:p>
            <a:r>
              <a:rPr lang="el-GR" dirty="0"/>
              <a:t>Η επαγγελματική γνώση και η σημασία της επιμόρφωσης στην ανάπτυξη του εκπαιδευτικού επαγγέλματος</a:t>
            </a:r>
          </a:p>
          <a:p>
            <a:pPr marL="137160" indent="0">
              <a:buNone/>
            </a:pP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latin typeface="Georgia" pitchFamily="18" charset="0"/>
              </a:rPr>
              <a:t>Human Capital</a:t>
            </a:r>
            <a:br>
              <a:rPr lang="en-US" dirty="0">
                <a:latin typeface="Georgia" pitchFamily="18" charset="0"/>
              </a:rPr>
            </a:br>
            <a:r>
              <a:rPr lang="el-GR" dirty="0">
                <a:latin typeface="Georgia" pitchFamily="18" charset="0"/>
              </a:rPr>
              <a:t>Οι άνθρωποι ως «πόροι</a:t>
            </a:r>
            <a:r>
              <a:rPr lang="el-GR" dirty="0">
                <a:solidFill>
                  <a:srgbClr val="FFFF00"/>
                </a:solidFill>
                <a:latin typeface="Georgia" pitchFamily="18" charset="0"/>
              </a:rPr>
              <a:t>»</a:t>
            </a:r>
          </a:p>
        </p:txBody>
      </p:sp>
      <p:sp>
        <p:nvSpPr>
          <p:cNvPr id="3" name="Content Placeholder 2"/>
          <p:cNvSpPr>
            <a:spLocks noGrp="1"/>
          </p:cNvSpPr>
          <p:nvPr>
            <p:ph idx="1"/>
          </p:nvPr>
        </p:nvSpPr>
        <p:spPr/>
        <p:txBody>
          <a:bodyPr>
            <a:normAutofit fontScale="77500" lnSpcReduction="20000"/>
          </a:bodyPr>
          <a:lstStyle/>
          <a:p>
            <a:pPr>
              <a:buNone/>
            </a:pPr>
            <a:endParaRPr lang="en-US" dirty="0"/>
          </a:p>
          <a:p>
            <a:r>
              <a:rPr lang="en-US" dirty="0"/>
              <a:t>“Fourthly, of the acquired and useful abilities of all the inhabitants or members of the society. The acquisition of such talents, by the maintenance of the acquirer during his </a:t>
            </a:r>
            <a:r>
              <a:rPr lang="en-US" b="1" dirty="0"/>
              <a:t>education, study, or apprenticeship</a:t>
            </a:r>
            <a:r>
              <a:rPr lang="en-US" dirty="0"/>
              <a:t>, always costs a real expense, which is </a:t>
            </a:r>
            <a:r>
              <a:rPr lang="en-US" b="1" dirty="0"/>
              <a:t>a capital fixed and realized, as it were, in his person</a:t>
            </a:r>
            <a:r>
              <a:rPr lang="en-US" dirty="0"/>
              <a:t>. </a:t>
            </a:r>
            <a:r>
              <a:rPr lang="en-US" b="1" dirty="0"/>
              <a:t>Those talents</a:t>
            </a:r>
            <a:r>
              <a:rPr lang="en-US" dirty="0"/>
              <a:t>, as they </a:t>
            </a:r>
            <a:r>
              <a:rPr lang="en-US" b="1" dirty="0"/>
              <a:t>make a part of his fortune</a:t>
            </a:r>
            <a:r>
              <a:rPr lang="en-US" dirty="0"/>
              <a:t>, so do they likewise that of the society to which he belongs. The improved dexterity of a workman may be considered in the same light as a machine or instrument of trade which facilitates and abridges </a:t>
            </a:r>
            <a:r>
              <a:rPr lang="en-US" dirty="0" err="1"/>
              <a:t>labour</a:t>
            </a:r>
            <a:r>
              <a:rPr lang="en-US" dirty="0"/>
              <a:t>, and which, though it costs a certain expense, repays that expense with a profit” (</a:t>
            </a:r>
            <a:r>
              <a:rPr lang="en-US" b="1" dirty="0"/>
              <a:t>Adam Smith</a:t>
            </a:r>
            <a:r>
              <a:rPr lang="en-US" dirty="0"/>
              <a:t>, </a:t>
            </a:r>
            <a:r>
              <a:rPr lang="en-US" i="1" dirty="0"/>
              <a:t>The Wealth of Nations, 1776)</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latin typeface="Georgia"/>
                <a:cs typeface="Georgia"/>
              </a:rPr>
              <a:t>Adam Smith: </a:t>
            </a:r>
            <a:r>
              <a:rPr lang="el-GR" dirty="0">
                <a:latin typeface="Georgia"/>
                <a:cs typeface="Georgia"/>
              </a:rPr>
              <a:t>οι ανθρώπινες δεξιότητες αποτελούν κεφάλαιο</a:t>
            </a:r>
            <a:endParaRPr lang="en-US" dirty="0">
              <a:latin typeface="Georgia"/>
              <a:cs typeface="Georgia"/>
            </a:endParaRPr>
          </a:p>
        </p:txBody>
      </p:sp>
      <p:sp>
        <p:nvSpPr>
          <p:cNvPr id="3" name="Content Placeholder 2"/>
          <p:cNvSpPr>
            <a:spLocks noGrp="1"/>
          </p:cNvSpPr>
          <p:nvPr>
            <p:ph idx="1"/>
          </p:nvPr>
        </p:nvSpPr>
        <p:spPr>
          <a:xfrm>
            <a:off x="467544" y="1556792"/>
            <a:ext cx="8229600" cy="4709160"/>
          </a:xfrm>
        </p:spPr>
        <p:txBody>
          <a:bodyPr>
            <a:normAutofit fontScale="70000" lnSpcReduction="20000"/>
          </a:bodyPr>
          <a:lstStyle/>
          <a:p>
            <a:pPr marL="137160" indent="0">
              <a:buNone/>
            </a:pPr>
            <a:endParaRPr lang="el-GR" dirty="0"/>
          </a:p>
          <a:p>
            <a:pPr marL="137160" indent="0">
              <a:buNone/>
            </a:pPr>
            <a:endParaRPr lang="el-GR" sz="2600" dirty="0"/>
          </a:p>
          <a:p>
            <a:pPr marL="137160" indent="0">
              <a:buNone/>
            </a:pPr>
            <a:r>
              <a:rPr lang="el-GR" sz="2600" dirty="0"/>
              <a:t>(Το σταθερό κεφάλαιο μιας κοινωνίας αποτελείται) ...τέταρτον, από τις αποκτηθείσες και χρήσιμες ικανότητες όλων των κατοίκων ή μελών μιας κοινωνίας. Η απόκτηση αυτών των ικανοτήτων από τον κατοχό τους κατά τη διάρκεια της εκπαίδευσης, της μελέτης ή της μαθητείας στο επάγγελμα πάντοτε έχει ένα πραγματικό κόστος, το οποίο αποτελεί ένα κεφάλαιο σταθεροποιημένο και πραγματωμένο στο πρόσωπό του. Αυτά τα ταλέντα αποτελούν μέρος της περιουσίας τόσο του ίδιου όσο και της κοινωνίας στην οποία ανήκει. Η βελτιωμένη επιδεξιότητα του εργαζόμενου θα πρέπει να κατανοηθεί κατά τον ίδιο τρόπο με τον οποίο κατανοείται η βελτίωση των μηχανών ή των εμπορικών μέσων που διευκολύνουν και περιορίζουν τον ανθρώπινο μόχθο, η οποία, μολονότι έχει ένα συγκεκριμένο κόστος, ανταποδίδει αυτό το κόστος με ΚΕΡΔΟΣ.</a:t>
            </a:r>
            <a:endParaRPr lang="en-US" sz="2600" dirty="0"/>
          </a:p>
        </p:txBody>
      </p:sp>
    </p:spTree>
    <p:extLst>
      <p:ext uri="{BB962C8B-B14F-4D97-AF65-F5344CB8AC3E}">
        <p14:creationId xmlns:p14="http://schemas.microsoft.com/office/powerpoint/2010/main" val="2293552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μόνο που...</a:t>
            </a:r>
            <a:endParaRPr lang="en-US" dirty="0"/>
          </a:p>
        </p:txBody>
      </p:sp>
      <p:sp>
        <p:nvSpPr>
          <p:cNvPr id="3" name="Content Placeholder 2"/>
          <p:cNvSpPr>
            <a:spLocks noGrp="1"/>
          </p:cNvSpPr>
          <p:nvPr>
            <p:ph idx="1"/>
          </p:nvPr>
        </p:nvSpPr>
        <p:spPr/>
        <p:txBody>
          <a:bodyPr>
            <a:normAutofit fontScale="92500" lnSpcReduction="20000"/>
          </a:bodyPr>
          <a:lstStyle/>
          <a:p>
            <a:r>
              <a:rPr lang="el-GR" dirty="0"/>
              <a:t>το ανθρώπινο κεφάλαιο πλέον σήμερα δεν μπορεί να εννοηθεί ως «σταθερό κεφάλαιο» μιας κοινωνίας όπως το αντιμετώπιζε ο </a:t>
            </a:r>
            <a:r>
              <a:rPr lang="en-GB" dirty="0"/>
              <a:t>Adam Smith!</a:t>
            </a:r>
          </a:p>
          <a:p>
            <a:endParaRPr lang="en-GB" dirty="0"/>
          </a:p>
          <a:p>
            <a:r>
              <a:rPr lang="el-GR" dirty="0"/>
              <a:t>το ανθρώπινο κεφάλαιο απαξιώνεται λόγω της ραγδαίας εξέλιξης</a:t>
            </a:r>
            <a:r>
              <a:rPr lang="en-GB"/>
              <a:t> </a:t>
            </a:r>
            <a:r>
              <a:rPr lang="el-GR"/>
              <a:t>της </a:t>
            </a:r>
            <a:r>
              <a:rPr lang="el-GR" dirty="0"/>
              <a:t>γνώσης ή  όταν βρίσκεται εκτός εργασίας </a:t>
            </a:r>
          </a:p>
          <a:p>
            <a:endParaRPr lang="el-GR" dirty="0"/>
          </a:p>
          <a:p>
            <a:r>
              <a:rPr lang="en-GB" dirty="0"/>
              <a:t>Human Capital Theory: Theodore Shultz </a:t>
            </a:r>
            <a:endParaRPr lang="en-US" dirty="0"/>
          </a:p>
        </p:txBody>
      </p:sp>
    </p:spTree>
    <p:extLst>
      <p:ext uri="{BB962C8B-B14F-4D97-AF65-F5344CB8AC3E}">
        <p14:creationId xmlns:p14="http://schemas.microsoft.com/office/powerpoint/2010/main" val="2480983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latin typeface="Georgia" pitchFamily="18" charset="0"/>
              </a:rPr>
              <a:t>ανάπτυξη των ανθρώπινων πόρων</a:t>
            </a:r>
          </a:p>
        </p:txBody>
      </p:sp>
      <p:sp>
        <p:nvSpPr>
          <p:cNvPr id="3" name="Content Placeholder 2"/>
          <p:cNvSpPr>
            <a:spLocks noGrp="1"/>
          </p:cNvSpPr>
          <p:nvPr>
            <p:ph idx="1"/>
          </p:nvPr>
        </p:nvSpPr>
        <p:spPr/>
        <p:txBody>
          <a:bodyPr>
            <a:normAutofit fontScale="77500" lnSpcReduction="20000"/>
          </a:bodyPr>
          <a:lstStyle/>
          <a:p>
            <a:r>
              <a:rPr lang="el-GR" dirty="0"/>
              <a:t>Οι ανθρώπινοι πόροι πραγματώνονται στην </a:t>
            </a:r>
            <a:r>
              <a:rPr lang="el-GR" b="1" dirty="0"/>
              <a:t>ΕΡΓΑΣΙΑ – Καταμερισμός της Εργασίας</a:t>
            </a:r>
          </a:p>
          <a:p>
            <a:r>
              <a:rPr lang="el-GR" b="1" dirty="0"/>
              <a:t>                                ΓΝΩΣΗ</a:t>
            </a:r>
          </a:p>
          <a:p>
            <a:endParaRPr lang="el-GR" b="1" dirty="0">
              <a:solidFill>
                <a:srgbClr val="960000"/>
              </a:solidFill>
            </a:endParaRPr>
          </a:p>
          <a:p>
            <a:r>
              <a:rPr lang="el-GR" dirty="0"/>
              <a:t> Αναπτύσσονται μέσω της συνεχούς εκπαίδευσης και επιμόρφωσης (</a:t>
            </a:r>
            <a:r>
              <a:rPr lang="en-GB" dirty="0"/>
              <a:t>Human Capital theory – Theodor Shultz)</a:t>
            </a:r>
            <a:endParaRPr lang="el-GR" dirty="0"/>
          </a:p>
          <a:p>
            <a:r>
              <a:rPr lang="el-GR" dirty="0"/>
              <a:t>Παράγουν πολλαπλασιαστικά αποτελέσματα  και αποδίδουν σε πλαίσιο: συνεργασίας, αναγνώρισης, κινήτρων, ευγενούς άμιλας</a:t>
            </a:r>
          </a:p>
          <a:p>
            <a:r>
              <a:rPr lang="el-GR" dirty="0"/>
              <a:t>Οι ανθρώπινοι πόροι ΔΕΝ ΜΕΝΟΥΝ ΣΤΑΘΕΡΟΙ –απαξιώνονται ή αναπτύσσονται (οικονομία της γνώσης)</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latin typeface="Georgia"/>
                <a:cs typeface="Georgia"/>
              </a:rPr>
              <a:t>τί είναι επάγγελμα</a:t>
            </a:r>
            <a:r>
              <a:rPr lang="el-GR" dirty="0">
                <a:solidFill>
                  <a:srgbClr val="FFFF00"/>
                </a:solidFill>
                <a:latin typeface="Georgia"/>
                <a:cs typeface="Georgia"/>
              </a:rPr>
              <a:t>;</a:t>
            </a:r>
            <a:endParaRPr lang="en-US" dirty="0">
              <a:solidFill>
                <a:srgbClr val="FFFF00"/>
              </a:solidFill>
              <a:latin typeface="Georgia"/>
              <a:cs typeface="Georgia"/>
            </a:endParaRPr>
          </a:p>
        </p:txBody>
      </p:sp>
      <p:sp>
        <p:nvSpPr>
          <p:cNvPr id="3" name="Content Placeholder 2"/>
          <p:cNvSpPr>
            <a:spLocks noGrp="1"/>
          </p:cNvSpPr>
          <p:nvPr>
            <p:ph idx="1"/>
          </p:nvPr>
        </p:nvSpPr>
        <p:spPr/>
        <p:txBody>
          <a:bodyPr>
            <a:normAutofit fontScale="85000" lnSpcReduction="20000"/>
          </a:bodyPr>
          <a:lstStyle/>
          <a:p>
            <a:r>
              <a:rPr lang="el-GR" dirty="0"/>
              <a:t>1. Σαφή / διακριτή / </a:t>
            </a:r>
            <a:r>
              <a:rPr lang="el-GR" b="1" dirty="0"/>
              <a:t>περιχαρακωμένη</a:t>
            </a:r>
            <a:r>
              <a:rPr lang="el-GR" dirty="0"/>
              <a:t> θέση στον καταμερισμό της εργασίας – (επαγγελματικά δικαιώματα)</a:t>
            </a:r>
          </a:p>
          <a:p>
            <a:r>
              <a:rPr lang="el-GR" dirty="0"/>
              <a:t>2. Εξειδικευμένο / διακριτό σώμα γνώσεων (επαγγελματική γνώση - επιστημονική γνώση)</a:t>
            </a:r>
          </a:p>
          <a:p>
            <a:r>
              <a:rPr lang="el-GR" dirty="0"/>
              <a:t>3. Αυτονομία (επιλογή γνώσεων και μέσων στην επαγγελματική δράση)</a:t>
            </a:r>
          </a:p>
          <a:p>
            <a:r>
              <a:rPr lang="el-GR" dirty="0"/>
              <a:t>4. Επαγγελματική κουλτούρα</a:t>
            </a:r>
          </a:p>
          <a:p>
            <a:r>
              <a:rPr lang="el-GR" dirty="0"/>
              <a:t>5. Έλεγχος πυλών εισόδου στο επάγγελμα</a:t>
            </a:r>
          </a:p>
          <a:p>
            <a:r>
              <a:rPr lang="el-GR" dirty="0"/>
              <a:t>6. Λογοδοσία (εσωτερική ενδοεπαγγελματική ή/και εξωτερική????) </a:t>
            </a:r>
            <a:endParaRPr lang="en-US" dirty="0"/>
          </a:p>
        </p:txBody>
      </p:sp>
    </p:spTree>
    <p:extLst>
      <p:ext uri="{BB962C8B-B14F-4D97-AF65-F5344CB8AC3E}">
        <p14:creationId xmlns:p14="http://schemas.microsoft.com/office/powerpoint/2010/main" val="2505933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latin typeface="Georgia" pitchFamily="18" charset="0"/>
              </a:rPr>
              <a:t>η ταυτότητα του εκπαιδευτικού επαγγέλματος</a:t>
            </a:r>
          </a:p>
        </p:txBody>
      </p:sp>
      <p:sp>
        <p:nvSpPr>
          <p:cNvPr id="3" name="Content Placeholder 2"/>
          <p:cNvSpPr>
            <a:spLocks noGrp="1"/>
          </p:cNvSpPr>
          <p:nvPr>
            <p:ph idx="1"/>
          </p:nvPr>
        </p:nvSpPr>
        <p:spPr/>
        <p:txBody>
          <a:bodyPr>
            <a:normAutofit fontScale="85000" lnSpcReduction="10000"/>
          </a:bodyPr>
          <a:lstStyle/>
          <a:p>
            <a:r>
              <a:rPr lang="el-GR" dirty="0"/>
              <a:t>Επάγγελμα ή Λειτούργημα;</a:t>
            </a:r>
          </a:p>
          <a:p>
            <a:r>
              <a:rPr lang="el-GR" dirty="0"/>
              <a:t>Επάγγελμα ή Επιτήδευμα; (</a:t>
            </a:r>
            <a:r>
              <a:rPr lang="en-US" dirty="0"/>
              <a:t>professionalism v. </a:t>
            </a:r>
            <a:r>
              <a:rPr lang="en-US" dirty="0" err="1"/>
              <a:t>vocationalism</a:t>
            </a:r>
            <a:r>
              <a:rPr lang="en-US" dirty="0"/>
              <a:t>)</a:t>
            </a:r>
            <a:endParaRPr lang="el-GR" dirty="0"/>
          </a:p>
          <a:p>
            <a:endParaRPr lang="el-GR" dirty="0"/>
          </a:p>
          <a:p>
            <a:pPr>
              <a:buNone/>
            </a:pPr>
            <a:r>
              <a:rPr lang="el-GR" dirty="0"/>
              <a:t>Ο εκπαιδευτικός:</a:t>
            </a:r>
          </a:p>
          <a:p>
            <a:r>
              <a:rPr lang="el-GR" dirty="0"/>
              <a:t>διαθέτει εξειδικευμένο και διακριτό σώμα γνώσεων; &gt; επαγγελματική γνώση (που του επιτρέπει να πράττει</a:t>
            </a:r>
            <a:r>
              <a:rPr lang="en-US" dirty="0"/>
              <a:t> </a:t>
            </a:r>
            <a:r>
              <a:rPr lang="el-GR" dirty="0"/>
              <a:t>και να δρα;)</a:t>
            </a:r>
          </a:p>
          <a:p>
            <a:r>
              <a:rPr lang="el-GR" dirty="0"/>
              <a:t>διαθέτει επαγγελματική κουλτούρα; Έθος (</a:t>
            </a:r>
            <a:r>
              <a:rPr lang="en-US" dirty="0" err="1"/>
              <a:t>habitus</a:t>
            </a:r>
            <a:r>
              <a:rPr lang="en-US" dirty="0"/>
              <a:t>) </a:t>
            </a:r>
            <a:r>
              <a:rPr lang="el-GR" dirty="0"/>
              <a:t>και ήθος &gt; ΠΩΣ και ΠΟΥ κατασκευάζεται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latin typeface="Georgia" pitchFamily="18" charset="0"/>
              </a:rPr>
              <a:t>Επιμόρφωση Εκπαιδευτικών</a:t>
            </a:r>
          </a:p>
        </p:txBody>
      </p:sp>
      <p:sp>
        <p:nvSpPr>
          <p:cNvPr id="3" name="Content Placeholder 2"/>
          <p:cNvSpPr>
            <a:spLocks noGrp="1"/>
          </p:cNvSpPr>
          <p:nvPr>
            <p:ph idx="1"/>
          </p:nvPr>
        </p:nvSpPr>
        <p:spPr/>
        <p:txBody>
          <a:bodyPr>
            <a:normAutofit fontScale="92500" lnSpcReduction="10000"/>
          </a:bodyPr>
          <a:lstStyle/>
          <a:p>
            <a:r>
              <a:rPr lang="el-GR" dirty="0"/>
              <a:t>Οφείλει να ακολουθεί τις αρχές εκπαίδευσης ενηλίκων  όσον αφορά :</a:t>
            </a:r>
          </a:p>
          <a:p>
            <a:r>
              <a:rPr lang="el-GR" dirty="0"/>
              <a:t>-στη μέθοδο (εξατομίκευση , βιωματική / συνεργατική μάθηση) και </a:t>
            </a:r>
          </a:p>
          <a:p>
            <a:r>
              <a:rPr lang="el-GR" dirty="0"/>
              <a:t>-τους στόχους (ανίχνευση αναγκών, ανάπτυξη υπευθυνότητας, αναγνώριση-κατάφαση-κεφαλαιοποίηση της εμπειρίας, κίνητρα και ρεαλιστικοί στόχοι προσανατολισμένοι στα προβλήματα του παρόντος και της πράξης- ΑΝΑΣΤΟΧΑΣΤΙΚΗ μάθηση) </a:t>
            </a:r>
          </a:p>
        </p:txBody>
      </p:sp>
    </p:spTree>
  </p:cSld>
  <p:clrMapOvr>
    <a:masterClrMapping/>
  </p:clrMapOvr>
</p:sld>
</file>

<file path=ppt/theme/theme1.xml><?xml version="1.0" encoding="utf-8"?>
<a:theme xmlns:a="http://schemas.openxmlformats.org/drawingml/2006/main" name="Συλλογη">
  <a:themeElements>
    <a:clrScheme name="Συλλογη">
      <a:dk1>
        <a:sysClr val="windowText" lastClr="000000"/>
      </a:dk1>
      <a:lt1>
        <a:sysClr val="window" lastClr="FFFFFF"/>
      </a:lt1>
      <a:dk2>
        <a:srgbClr val="454545"/>
      </a:dk2>
      <a:lt2>
        <a:srgbClr val="DCDCE0"/>
      </a:lt2>
      <a:accent1>
        <a:srgbClr val="415588"/>
      </a:accent1>
      <a:accent2>
        <a:srgbClr val="4294B6"/>
      </a:accent2>
      <a:accent3>
        <a:srgbClr val="087D7C"/>
      </a:accent3>
      <a:accent4>
        <a:srgbClr val="04B663"/>
      </a:accent4>
      <a:accent5>
        <a:srgbClr val="DF8822"/>
      </a:accent5>
      <a:accent6>
        <a:srgbClr val="BC410A"/>
      </a:accent6>
      <a:hlink>
        <a:srgbClr val="5977C4"/>
      </a:hlink>
      <a:folHlink>
        <a:srgbClr val="01A9BF"/>
      </a:folHlink>
    </a:clrScheme>
    <a:fontScheme name="Συλλογη">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Συλλογη">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docProps/app.xml><?xml version="1.0" encoding="utf-8"?>
<Properties xmlns="http://schemas.openxmlformats.org/officeDocument/2006/extended-properties" xmlns:vt="http://schemas.openxmlformats.org/officeDocument/2006/docPropsVTypes">
  <Template>{8B7EFFC8-A057-224B-A80F-3383F9C48D13}tf10001119</Template>
  <TotalTime>600</TotalTime>
  <Words>714</Words>
  <Application>Microsoft Macintosh PowerPoint</Application>
  <PresentationFormat>Προβολή στην οθόνη (4:3)</PresentationFormat>
  <Paragraphs>66</Paragraphs>
  <Slides>11</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11</vt:i4>
      </vt:variant>
    </vt:vector>
  </HeadingPairs>
  <TitlesOfParts>
    <vt:vector size="15" baseType="lpstr">
      <vt:lpstr>Arial</vt:lpstr>
      <vt:lpstr>Century Gothic</vt:lpstr>
      <vt:lpstr>Georgia</vt:lpstr>
      <vt:lpstr>Συλλογη</vt:lpstr>
      <vt:lpstr>Ανθρώπινο Δυναμικό   Ανθρώπινοι πόροι</vt:lpstr>
      <vt:lpstr>Βασικές έννοιες</vt:lpstr>
      <vt:lpstr>Human Capital Οι άνθρωποι ως «πόροι»</vt:lpstr>
      <vt:lpstr>Adam Smith: οι ανθρώπινες δεξιότητες αποτελούν κεφάλαιο</vt:lpstr>
      <vt:lpstr>μόνο που...</vt:lpstr>
      <vt:lpstr>ανάπτυξη των ανθρώπινων πόρων</vt:lpstr>
      <vt:lpstr>τί είναι επάγγελμα;</vt:lpstr>
      <vt:lpstr>η ταυτότητα του εκπαιδευτικού επαγγέλματος</vt:lpstr>
      <vt:lpstr>Επιμόρφωση Εκπαιδευτικών</vt:lpstr>
      <vt:lpstr>όταν επιμορφώνουμε εκπαιδευτικούς ...</vt:lpstr>
      <vt:lpstr>σημαντικά θέματα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ΕΛΛΗΝΙΚΟ ΑΝΟΙΧΤΟ ΠΑΝΕΠΙΣΤΗΜΙΟ</dc:title>
  <dc:creator>Evie</dc:creator>
  <cp:lastModifiedBy>ezambeta</cp:lastModifiedBy>
  <cp:revision>62</cp:revision>
  <dcterms:created xsi:type="dcterms:W3CDTF">2012-02-04T13:22:23Z</dcterms:created>
  <dcterms:modified xsi:type="dcterms:W3CDTF">2021-05-18T07:34:34Z</dcterms:modified>
</cp:coreProperties>
</file>