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5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Calibri"/>
                <a:cs typeface="Calibri"/>
              </a:rPr>
              <a:t>Ανάπτυξη ανθρώπινου δυναμικού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latin typeface="Calibri"/>
                <a:cs typeface="Calibri"/>
              </a:rPr>
              <a:t>ε</a:t>
            </a:r>
            <a:r>
              <a:rPr lang="el-GR" sz="3600" dirty="0" smtClean="0">
                <a:latin typeface="Calibri"/>
                <a:cs typeface="Calibri"/>
              </a:rPr>
              <a:t>παγγελματικ</a:t>
            </a:r>
            <a:r>
              <a:rPr lang="el-GR" sz="3600" dirty="0" smtClean="0">
                <a:latin typeface="Calibri"/>
                <a:cs typeface="Calibri"/>
              </a:rPr>
              <a:t>ή ανάπτυξη εκπαιδευτικών</a:t>
            </a:r>
            <a:endParaRPr lang="en-US" sz="3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072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/>
                <a:cs typeface="Calibri"/>
              </a:rPr>
              <a:t>π</a:t>
            </a:r>
            <a:r>
              <a:rPr lang="el-GR" dirty="0" smtClean="0">
                <a:latin typeface="Calibri"/>
                <a:cs typeface="Calibri"/>
              </a:rPr>
              <a:t>ώς αναπτύσσεται το ανθρώπινο δυναμικό;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896" y="1920013"/>
            <a:ext cx="7504580" cy="4145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 smtClean="0">
                <a:latin typeface="Calibri"/>
                <a:cs typeface="Calibri"/>
              </a:rPr>
              <a:t>Ποι</a:t>
            </a:r>
            <a:r>
              <a:rPr lang="el-GR" sz="2200" dirty="0" smtClean="0">
                <a:latin typeface="Calibri"/>
                <a:cs typeface="Calibri"/>
              </a:rPr>
              <a:t>ό είναι το ανθρώπινο δυναμικό των εκπαιδευτικών οργανισμών;</a:t>
            </a:r>
          </a:p>
          <a:p>
            <a:pPr marL="0" indent="0">
              <a:buNone/>
            </a:pPr>
            <a:r>
              <a:rPr lang="el-GR" sz="2200" b="1" dirty="0" smtClean="0">
                <a:solidFill>
                  <a:srgbClr val="0000FF"/>
                </a:solidFill>
                <a:latin typeface="Calibri"/>
                <a:cs typeface="Calibri"/>
              </a:rPr>
              <a:t>Πώς αναπτύσσεται και πότε απαξιώνεται; Ο ρόλος της ηγεσίας</a:t>
            </a:r>
          </a:p>
          <a:p>
            <a:pPr marL="0" indent="0">
              <a:buNone/>
            </a:pPr>
            <a:r>
              <a:rPr lang="el-GR" sz="2200" dirty="0" smtClean="0">
                <a:latin typeface="Calibri"/>
                <a:cs typeface="Calibri"/>
              </a:rPr>
              <a:t>αναγνώριση του έργου του εκπαιδευτικού </a:t>
            </a:r>
          </a:p>
          <a:p>
            <a:pPr marL="0" indent="0">
              <a:buNone/>
            </a:pPr>
            <a:r>
              <a:rPr lang="el-GR" sz="2200" dirty="0">
                <a:latin typeface="Calibri"/>
                <a:cs typeface="Calibri"/>
              </a:rPr>
              <a:t>ε</a:t>
            </a:r>
            <a:r>
              <a:rPr lang="el-GR" sz="2200" dirty="0" smtClean="0">
                <a:latin typeface="Calibri"/>
                <a:cs typeface="Calibri"/>
              </a:rPr>
              <a:t>νθάρρυνση - παρακκίνηση – απόδοση πρωτοβουλίας</a:t>
            </a:r>
          </a:p>
          <a:p>
            <a:pPr marL="0" indent="0">
              <a:buNone/>
            </a:pPr>
            <a:r>
              <a:rPr lang="el-GR" sz="2200" dirty="0" smtClean="0">
                <a:latin typeface="Calibri"/>
                <a:cs typeface="Calibri"/>
              </a:rPr>
              <a:t>διαρκής ανατροφοδότηση – αντιμετώπιση της επαγγελματικής εξουθένωσης (</a:t>
            </a:r>
            <a:r>
              <a:rPr lang="en-GB" sz="2200" dirty="0" smtClean="0">
                <a:latin typeface="Calibri"/>
                <a:cs typeface="Calibri"/>
              </a:rPr>
              <a:t>burn out)</a:t>
            </a:r>
          </a:p>
          <a:p>
            <a:pPr marL="0" indent="0">
              <a:buNone/>
            </a:pPr>
            <a:r>
              <a:rPr lang="el-GR" sz="2200" dirty="0">
                <a:latin typeface="Calibri"/>
                <a:cs typeface="Calibri"/>
              </a:rPr>
              <a:t>α</a:t>
            </a:r>
            <a:r>
              <a:rPr lang="el-GR" sz="2200" dirty="0" smtClean="0">
                <a:latin typeface="Calibri"/>
                <a:cs typeface="Calibri"/>
              </a:rPr>
              <a:t>νάπτυξη συλλογικότητας – συνεργατικής κουλτούρας στον οργανισμό</a:t>
            </a:r>
          </a:p>
        </p:txBody>
      </p:sp>
    </p:spTree>
    <p:extLst>
      <p:ext uri="{BB962C8B-B14F-4D97-AF65-F5344CB8AC3E}">
        <p14:creationId xmlns:p14="http://schemas.microsoft.com/office/powerpoint/2010/main" val="54926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libri"/>
                <a:cs typeface="Calibri"/>
              </a:rPr>
              <a:t>η σημασ</a:t>
            </a:r>
            <a:r>
              <a:rPr lang="el-GR" dirty="0" smtClean="0">
                <a:latin typeface="Calibri"/>
                <a:cs typeface="Calibri"/>
              </a:rPr>
              <a:t>ία της επιμόρφωσης στην επαγγελματική ανάπτυξη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3200" b="1" dirty="0" smtClean="0">
                <a:latin typeface="Calibri"/>
                <a:cs typeface="Calibri"/>
              </a:rPr>
              <a:t>Είδη ενδοεπαγγελματικής επιμόρφωσης</a:t>
            </a:r>
          </a:p>
          <a:p>
            <a:endParaRPr lang="el-GR" sz="3200" b="1" dirty="0" smtClean="0">
              <a:latin typeface="Calibri"/>
              <a:cs typeface="Calibri"/>
            </a:endParaRPr>
          </a:p>
          <a:p>
            <a:r>
              <a:rPr lang="el-GR" sz="3200" b="1" dirty="0" smtClean="0">
                <a:latin typeface="Calibri"/>
                <a:cs typeface="Calibri"/>
              </a:rPr>
              <a:t>Εισαγωγική </a:t>
            </a:r>
            <a:r>
              <a:rPr lang="el-GR" sz="3200" dirty="0" smtClean="0">
                <a:latin typeface="Calibri"/>
                <a:cs typeface="Calibri"/>
              </a:rPr>
              <a:t>(κατά την είσοδο στο επάγγελμα)</a:t>
            </a:r>
            <a:endParaRPr lang="el-GR" sz="3200" b="1" dirty="0" smtClean="0">
              <a:latin typeface="Calibri"/>
              <a:cs typeface="Calibri"/>
            </a:endParaRPr>
          </a:p>
          <a:p>
            <a:r>
              <a:rPr lang="el-GR" sz="3200" b="1" dirty="0" smtClean="0">
                <a:latin typeface="Calibri"/>
                <a:cs typeface="Calibri"/>
              </a:rPr>
              <a:t>Διαρκής </a:t>
            </a:r>
            <a:r>
              <a:rPr lang="el-GR" sz="3200" dirty="0" smtClean="0">
                <a:latin typeface="Calibri"/>
                <a:cs typeface="Calibri"/>
              </a:rPr>
              <a:t>(καθ’ όλη τη διάρκεια του επαγγελματικού βίου- περιοδική ή ταχύρρυθμη)</a:t>
            </a:r>
            <a:endParaRPr lang="el-GR" sz="3200" b="1" dirty="0" smtClean="0">
              <a:latin typeface="Calibri"/>
              <a:cs typeface="Calibri"/>
            </a:endParaRPr>
          </a:p>
          <a:p>
            <a:r>
              <a:rPr lang="el-GR" sz="3200" b="1" dirty="0" smtClean="0">
                <a:latin typeface="Calibri"/>
                <a:cs typeface="Calibri"/>
              </a:rPr>
              <a:t>Προαγωγική </a:t>
            </a:r>
            <a:r>
              <a:rPr lang="el-GR" sz="3200" dirty="0" smtClean="0">
                <a:latin typeface="Calibri"/>
                <a:cs typeface="Calibri"/>
              </a:rPr>
              <a:t>(προετοιμασία για την ανάληψη θέσης ευθύνης)</a:t>
            </a:r>
            <a:endParaRPr lang="en-US" sz="32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7642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‘on the job training’</a:t>
            </a:r>
            <a:r>
              <a:rPr lang="el-GR" dirty="0"/>
              <a:t/>
            </a:r>
            <a:br>
              <a:rPr lang="el-GR" dirty="0"/>
            </a:br>
            <a:r>
              <a:rPr lang="el-GR" sz="4000" dirty="0" smtClean="0">
                <a:latin typeface="Calibri"/>
                <a:cs typeface="Calibri"/>
              </a:rPr>
              <a:t>ενδοεπαγγελματικ</a:t>
            </a:r>
            <a:r>
              <a:rPr lang="el-GR" sz="4000" dirty="0" smtClean="0">
                <a:latin typeface="Calibri"/>
                <a:cs typeface="Calibri"/>
              </a:rPr>
              <a:t>ή ε</a:t>
            </a:r>
            <a:r>
              <a:rPr lang="el-GR" sz="4000" dirty="0" smtClean="0">
                <a:latin typeface="Calibri"/>
                <a:cs typeface="Calibri"/>
              </a:rPr>
              <a:t>πιμ</a:t>
            </a:r>
            <a:r>
              <a:rPr lang="el-GR" sz="4000" dirty="0" smtClean="0">
                <a:latin typeface="Calibri"/>
                <a:cs typeface="Calibri"/>
              </a:rPr>
              <a:t>όρφωση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800" dirty="0" smtClean="0">
                <a:latin typeface="Calibri"/>
                <a:cs typeface="Calibri"/>
              </a:rPr>
              <a:t>Εκπα</a:t>
            </a:r>
            <a:r>
              <a:rPr lang="el-GR" sz="2800" dirty="0" smtClean="0">
                <a:latin typeface="Calibri"/>
                <a:cs typeface="Calibri"/>
              </a:rPr>
              <a:t>ίδευση στη συγκεκριμένη δουλειά (υπό την επίβλεψη εκπαιδευτή ή άλλου εργαζόμενου ή προϊσταμένου)</a:t>
            </a:r>
          </a:p>
          <a:p>
            <a:pPr marL="0" indent="0">
              <a:buNone/>
            </a:pPr>
            <a:r>
              <a:rPr lang="el-GR" sz="2800" dirty="0" smtClean="0">
                <a:latin typeface="Calibri"/>
                <a:cs typeface="Calibri"/>
              </a:rPr>
              <a:t>Προκαταρκτική εκπαίδευση </a:t>
            </a:r>
          </a:p>
          <a:p>
            <a:pPr marL="0" indent="0">
              <a:buNone/>
            </a:pPr>
            <a:r>
              <a:rPr lang="el-GR" sz="2800" dirty="0" smtClean="0">
                <a:latin typeface="Calibri"/>
                <a:cs typeface="Calibri"/>
              </a:rPr>
              <a:t>Θεραπευτική – επιπρόσθετη εκπαίδευση</a:t>
            </a:r>
          </a:p>
          <a:p>
            <a:pPr marL="0" indent="0">
              <a:buNone/>
            </a:pPr>
            <a:endParaRPr lang="el-G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69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‘on the job training’</a:t>
            </a:r>
            <a:br>
              <a:rPr lang="en-US" dirty="0"/>
            </a:br>
            <a:r>
              <a:rPr lang="el-GR" dirty="0" smtClean="0">
                <a:latin typeface="Calibri"/>
                <a:cs typeface="Calibri"/>
              </a:rPr>
              <a:t>τεχνικ</a:t>
            </a:r>
            <a:r>
              <a:rPr lang="el-GR" dirty="0" smtClean="0">
                <a:latin typeface="Calibri"/>
                <a:cs typeface="Calibri"/>
              </a:rPr>
              <a:t>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Calibri"/>
                <a:cs typeface="Calibri"/>
              </a:rPr>
              <a:t>Θεωρητική </a:t>
            </a:r>
            <a:r>
              <a:rPr lang="el-GR" dirty="0" smtClean="0">
                <a:latin typeface="Calibri"/>
                <a:cs typeface="Calibri"/>
              </a:rPr>
              <a:t>εκπαίδευση</a:t>
            </a:r>
          </a:p>
          <a:p>
            <a:r>
              <a:rPr lang="el-GR" dirty="0" smtClean="0">
                <a:latin typeface="Calibri"/>
                <a:cs typeface="Calibri"/>
              </a:rPr>
              <a:t>Εκπα</a:t>
            </a:r>
            <a:r>
              <a:rPr lang="el-GR" dirty="0" smtClean="0">
                <a:latin typeface="Calibri"/>
                <a:cs typeface="Calibri"/>
              </a:rPr>
              <a:t>ίδευση με χρήση νέων τεχνολογιών</a:t>
            </a:r>
            <a:endParaRPr lang="en-US" dirty="0">
              <a:latin typeface="Calibri"/>
              <a:cs typeface="Calibri"/>
            </a:endParaRPr>
          </a:p>
          <a:p>
            <a:r>
              <a:rPr lang="el-GR" dirty="0" smtClean="0">
                <a:latin typeface="Calibri"/>
                <a:cs typeface="Calibri"/>
              </a:rPr>
              <a:t>Εναλλαγ</a:t>
            </a:r>
            <a:r>
              <a:rPr lang="el-GR" dirty="0" smtClean="0">
                <a:latin typeface="Calibri"/>
                <a:cs typeface="Calibri"/>
              </a:rPr>
              <a:t>ή θέσεων εργασίας</a:t>
            </a:r>
          </a:p>
          <a:p>
            <a:r>
              <a:rPr lang="el-GR" dirty="0" smtClean="0">
                <a:latin typeface="Calibri"/>
                <a:cs typeface="Calibri"/>
              </a:rPr>
              <a:t>Καθοδήγηση (συμβουλευτική τυπική ή άτυπη)</a:t>
            </a:r>
          </a:p>
          <a:p>
            <a:r>
              <a:rPr lang="el-GR" dirty="0" smtClean="0">
                <a:latin typeface="Calibri"/>
                <a:cs typeface="Calibri"/>
              </a:rPr>
              <a:t>Μελέτη περιπτώσεων</a:t>
            </a:r>
          </a:p>
          <a:p>
            <a:r>
              <a:rPr lang="el-GR" dirty="0" smtClean="0">
                <a:latin typeface="Calibri"/>
                <a:cs typeface="Calibri"/>
              </a:rPr>
              <a:t>Υπόδηση ρόλων</a:t>
            </a:r>
          </a:p>
          <a:p>
            <a:r>
              <a:rPr lang="el-GR" dirty="0" smtClean="0">
                <a:latin typeface="Calibri"/>
                <a:cs typeface="Calibri"/>
              </a:rPr>
              <a:t>Επιχειρηματικά παιχνίδια</a:t>
            </a:r>
          </a:p>
        </p:txBody>
      </p:sp>
    </p:spTree>
    <p:extLst>
      <p:ext uri="{BB962C8B-B14F-4D97-AF65-F5344CB8AC3E}">
        <p14:creationId xmlns:p14="http://schemas.microsoft.com/office/powerpoint/2010/main" val="3608281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libri"/>
                <a:cs typeface="Calibri"/>
              </a:rPr>
              <a:t>επιμ</a:t>
            </a:r>
            <a:r>
              <a:rPr lang="el-GR" dirty="0" smtClean="0">
                <a:latin typeface="Calibri"/>
                <a:cs typeface="Calibri"/>
              </a:rPr>
              <a:t>ό</a:t>
            </a:r>
            <a:r>
              <a:rPr lang="el-GR" dirty="0" smtClean="0">
                <a:latin typeface="Calibri"/>
                <a:cs typeface="Calibri"/>
              </a:rPr>
              <a:t>ρφωση εκπαιδευτικ</a:t>
            </a:r>
            <a:r>
              <a:rPr lang="el-GR" dirty="0" smtClean="0">
                <a:latin typeface="Calibri"/>
                <a:cs typeface="Calibri"/>
              </a:rPr>
              <a:t>ών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>
                <a:latin typeface="Calibri"/>
                <a:cs typeface="Calibri"/>
              </a:rPr>
              <a:t>Οφείλει να ακολουθεί τις αρχές εκπαίδευσης ενηλίκων  όσον αφορά :</a:t>
            </a:r>
          </a:p>
          <a:p>
            <a:r>
              <a:rPr lang="el-GR" dirty="0">
                <a:latin typeface="Calibri"/>
                <a:cs typeface="Calibri"/>
              </a:rPr>
              <a:t>-στη μέθοδο (εξατομίκευση , βιωματική / συνεργατική μάθηση) και </a:t>
            </a:r>
          </a:p>
          <a:p>
            <a:r>
              <a:rPr lang="el-GR" dirty="0">
                <a:latin typeface="Calibri"/>
                <a:cs typeface="Calibri"/>
              </a:rPr>
              <a:t>-τους στόχους (ανίχνευση αναγκών, ανάπτυξη υπευθυνότητας, αναγνώριση-κατάφαση-κεφαλαιοποίηση της εμπειρίας, κίνητρα και ρεαλιστικοί στόχοι προσανατολισμένοι στα προβλήματα του παρόντος και της πράξης- ΑΝΑΣΤΟΧΑΣΤΙΚΗ </a:t>
            </a:r>
            <a:r>
              <a:rPr lang="el-GR" dirty="0" smtClean="0">
                <a:latin typeface="Calibri"/>
                <a:cs typeface="Calibri"/>
              </a:rPr>
              <a:t>μάθηση – αν</a:t>
            </a:r>
            <a:r>
              <a:rPr lang="el-GR" dirty="0" smtClean="0">
                <a:latin typeface="Calibri"/>
                <a:cs typeface="Calibri"/>
              </a:rPr>
              <a:t>άπτυξη του εκπαιδευτικου ΕΡΕΥΝΗΤΗ</a:t>
            </a:r>
            <a:r>
              <a:rPr lang="el-GR" dirty="0" smtClean="0">
                <a:latin typeface="Calibri"/>
                <a:cs typeface="Calibri"/>
              </a:rPr>
              <a:t>) </a:t>
            </a:r>
            <a:endParaRPr lang="el-GR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5282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Calibri"/>
                <a:cs typeface="Calibri"/>
              </a:rPr>
              <a:t>ε</a:t>
            </a:r>
            <a:r>
              <a:rPr lang="el-GR" dirty="0" smtClean="0">
                <a:latin typeface="Calibri"/>
                <a:cs typeface="Calibri"/>
              </a:rPr>
              <a:t>πιμ</a:t>
            </a:r>
            <a:r>
              <a:rPr lang="el-GR" dirty="0" smtClean="0">
                <a:latin typeface="Calibri"/>
                <a:cs typeface="Calibri"/>
              </a:rPr>
              <a:t>όρφωση ενηλίκων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Calibri"/>
                <a:cs typeface="Calibri"/>
              </a:rPr>
              <a:t>Πρ</a:t>
            </a:r>
            <a:r>
              <a:rPr lang="el-GR" dirty="0" smtClean="0">
                <a:latin typeface="Calibri"/>
                <a:cs typeface="Calibri"/>
              </a:rPr>
              <a:t>έπει να είναι συστηματική και προσεκτικά σχεδιασμένη</a:t>
            </a:r>
          </a:p>
          <a:p>
            <a:r>
              <a:rPr lang="el-GR" dirty="0" smtClean="0">
                <a:latin typeface="Calibri"/>
                <a:cs typeface="Calibri"/>
              </a:rPr>
              <a:t>Να είναι κοινής αποδοχής από όλους τους εργαζόμενους</a:t>
            </a:r>
          </a:p>
          <a:p>
            <a:r>
              <a:rPr lang="el-GR" dirty="0" smtClean="0">
                <a:latin typeface="Calibri"/>
                <a:cs typeface="Calibri"/>
              </a:rPr>
              <a:t>Να μεριμνά για τις ευαίσθητες κοινωνικές ομάδες</a:t>
            </a:r>
          </a:p>
          <a:p>
            <a:r>
              <a:rPr lang="el-GR" dirty="0" smtClean="0">
                <a:latin typeface="Calibri"/>
                <a:cs typeface="Calibri"/>
              </a:rPr>
              <a:t>Να προσδιορίζει τους δείκτες μέτρησης και αξιολόγησης της αποτελεσματικότητας της</a:t>
            </a:r>
          </a:p>
          <a:p>
            <a:r>
              <a:rPr lang="el-GR" dirty="0" smtClean="0">
                <a:latin typeface="Calibri"/>
                <a:cs typeface="Calibri"/>
              </a:rPr>
              <a:t>Να λαμβάνει υπόψη τις ιδιαιτερότητες της εκπαίδευσης των ενηλίκων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0576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alibri"/>
                <a:cs typeface="Calibri"/>
              </a:rPr>
              <a:t>ό</a:t>
            </a:r>
            <a:r>
              <a:rPr lang="el-GR" dirty="0" smtClean="0">
                <a:latin typeface="Calibri"/>
                <a:cs typeface="Calibri"/>
              </a:rPr>
              <a:t>ταν επιμορφ</a:t>
            </a:r>
            <a:r>
              <a:rPr lang="el-GR" dirty="0" smtClean="0">
                <a:latin typeface="Calibri"/>
                <a:cs typeface="Calibri"/>
              </a:rPr>
              <a:t>ώνουμε εκπαιδευτικούς: 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5500" b="1" dirty="0">
                <a:latin typeface="Calibri"/>
                <a:cs typeface="Calibri"/>
              </a:rPr>
              <a:t>Πρέπει να λαμβάνουμε υπόψη ότι είναι ήδη </a:t>
            </a:r>
          </a:p>
          <a:p>
            <a:r>
              <a:rPr lang="el-GR" sz="5500" b="1" dirty="0">
                <a:latin typeface="Calibri"/>
                <a:cs typeface="Calibri"/>
              </a:rPr>
              <a:t>ΕΠΙΣΤΗΜΟΝΕΣ -  ΕΠΑΓΓΕΛΜΑΤΙΕΣ</a:t>
            </a:r>
          </a:p>
          <a:p>
            <a:pPr>
              <a:buNone/>
            </a:pPr>
            <a:r>
              <a:rPr lang="el-GR" sz="5500" b="1" dirty="0">
                <a:latin typeface="Calibri"/>
                <a:cs typeface="Calibri"/>
              </a:rPr>
              <a:t>     που γνωρίζουν ήδη πολλά</a:t>
            </a:r>
            <a:endParaRPr lang="en-US" sz="5500" b="1" dirty="0">
              <a:latin typeface="Calibri"/>
              <a:cs typeface="Calibri"/>
            </a:endParaRPr>
          </a:p>
          <a:p>
            <a:pPr>
              <a:buNone/>
            </a:pPr>
            <a:r>
              <a:rPr lang="el-GR" sz="5500" b="1" dirty="0">
                <a:latin typeface="Calibri"/>
                <a:cs typeface="Calibri"/>
              </a:rPr>
              <a:t>Διαθέτουν:</a:t>
            </a:r>
          </a:p>
          <a:p>
            <a:r>
              <a:rPr lang="el-GR" sz="5500" b="1" dirty="0">
                <a:latin typeface="Calibri"/>
                <a:cs typeface="Calibri"/>
              </a:rPr>
              <a:t>- συστηματική γνώση </a:t>
            </a:r>
          </a:p>
          <a:p>
            <a:r>
              <a:rPr lang="el-GR" sz="5500" b="1" dirty="0">
                <a:latin typeface="Calibri"/>
                <a:cs typeface="Calibri"/>
              </a:rPr>
              <a:t>-ενορατική</a:t>
            </a:r>
            <a:r>
              <a:rPr lang="en-US" sz="5500" b="1" dirty="0">
                <a:latin typeface="Calibri"/>
                <a:cs typeface="Calibri"/>
              </a:rPr>
              <a:t> </a:t>
            </a:r>
            <a:r>
              <a:rPr lang="el-GR" sz="5500" b="1" dirty="0">
                <a:latin typeface="Calibri"/>
                <a:cs typeface="Calibri"/>
              </a:rPr>
              <a:t>γνώση (</a:t>
            </a:r>
            <a:r>
              <a:rPr lang="en-US" sz="5500" b="1" dirty="0">
                <a:latin typeface="Calibri"/>
                <a:cs typeface="Calibri"/>
              </a:rPr>
              <a:t>tacit knowledge</a:t>
            </a:r>
            <a:r>
              <a:rPr lang="en-US" sz="5500" b="1" dirty="0" smtClean="0">
                <a:latin typeface="Calibri"/>
                <a:cs typeface="Calibri"/>
              </a:rPr>
              <a:t>)</a:t>
            </a:r>
            <a:endParaRPr lang="el-GR" sz="5500" b="1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l-GR" sz="5500" b="1" dirty="0" smtClean="0">
                <a:latin typeface="Calibri"/>
                <a:cs typeface="Calibri"/>
              </a:rPr>
              <a:t>ΑΥΤΗ </a:t>
            </a:r>
            <a:r>
              <a:rPr lang="el-GR" sz="5500" b="1" dirty="0">
                <a:latin typeface="Calibri"/>
                <a:cs typeface="Calibri"/>
              </a:rPr>
              <a:t>ΤΗ ΓΝΩΣΗ ΠΡΕΠΕΙ ΝΑ ΕΠΑΝΑΚΕΦΑΛΑΙΟΠΟΙΗΣΟΥΜΕ</a:t>
            </a:r>
            <a:r>
              <a:rPr lang="en-US" sz="5500" b="1" dirty="0">
                <a:latin typeface="Calibri"/>
                <a:cs typeface="Calibri"/>
              </a:rPr>
              <a:t> </a:t>
            </a:r>
            <a:endParaRPr lang="el-GR" sz="5500" b="1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973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71</TotalTime>
  <Words>301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Capital</vt:lpstr>
      <vt:lpstr>Ανάπτυξη ανθρώπινου δυναμικού</vt:lpstr>
      <vt:lpstr>πώς αναπτύσσεται το ανθρώπινο δυναμικό;</vt:lpstr>
      <vt:lpstr>η σημασία της επιμόρφωσης στην επαγγελματική ανάπτυξη</vt:lpstr>
      <vt:lpstr>‘on the job training’ ενδοεπαγγελματική επιμόρφωση</vt:lpstr>
      <vt:lpstr>‘on the job training’ τεχνικές</vt:lpstr>
      <vt:lpstr>επιμόρφωση εκπαιδευτικών</vt:lpstr>
      <vt:lpstr>επιμόρφωση ενηλίκων</vt:lpstr>
      <vt:lpstr>όταν επιμορφώνουμε εκπαιδευτικούς: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Ανάπτυξη ανθρώπινου δυναμικού</dc:title>
  <dc:creator>Evie Zambeta</dc:creator>
  <cp:lastModifiedBy>Evie Zambeta</cp:lastModifiedBy>
  <cp:revision>7</cp:revision>
  <dcterms:created xsi:type="dcterms:W3CDTF">2016-06-01T05:03:21Z</dcterms:created>
  <dcterms:modified xsi:type="dcterms:W3CDTF">2016-06-01T06:15:14Z</dcterms:modified>
</cp:coreProperties>
</file>