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0" r:id="rId4"/>
    <p:sldId id="258" r:id="rId5"/>
    <p:sldId id="259" r:id="rId6"/>
    <p:sldId id="261" r:id="rId7"/>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90"/>
  </p:normalViewPr>
  <p:slideViewPr>
    <p:cSldViewPr snapToGrid="0" snapToObjects="1">
      <p:cViewPr varScale="1">
        <p:scale>
          <a:sx n="111" d="100"/>
          <a:sy n="111" d="100"/>
        </p:scale>
        <p:origin x="632"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5E6848D-AE3A-39D7-A546-A686BDCD2E59}"/>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233560D4-4F6C-E8BB-9998-35E67E8E01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4D820BE3-BC35-4015-030C-2BDB9BE24146}"/>
              </a:ext>
            </a:extLst>
          </p:cNvPr>
          <p:cNvSpPr>
            <a:spLocks noGrp="1"/>
          </p:cNvSpPr>
          <p:nvPr>
            <p:ph type="dt" sz="half" idx="10"/>
          </p:nvPr>
        </p:nvSpPr>
        <p:spPr/>
        <p:txBody>
          <a:bodyPr/>
          <a:lstStyle/>
          <a:p>
            <a:fld id="{4FED63BE-89B6-B540-99BF-3F8A2E09F63E}" type="datetimeFigureOut">
              <a:rPr lang="el-GR" smtClean="0"/>
              <a:t>1/6/22</a:t>
            </a:fld>
            <a:endParaRPr lang="el-GR"/>
          </a:p>
        </p:txBody>
      </p:sp>
      <p:sp>
        <p:nvSpPr>
          <p:cNvPr id="5" name="Θέση υποσέλιδου 4">
            <a:extLst>
              <a:ext uri="{FF2B5EF4-FFF2-40B4-BE49-F238E27FC236}">
                <a16:creationId xmlns:a16="http://schemas.microsoft.com/office/drawing/2014/main" id="{12F54DC0-D8D1-76B7-99D6-6B102ADA3F6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49954EE-8DB5-7535-B2CE-359FE3D94266}"/>
              </a:ext>
            </a:extLst>
          </p:cNvPr>
          <p:cNvSpPr>
            <a:spLocks noGrp="1"/>
          </p:cNvSpPr>
          <p:nvPr>
            <p:ph type="sldNum" sz="quarter" idx="12"/>
          </p:nvPr>
        </p:nvSpPr>
        <p:spPr/>
        <p:txBody>
          <a:bodyPr/>
          <a:lstStyle/>
          <a:p>
            <a:fld id="{F9CEE913-7DD0-6545-B69C-CAF3AFAEFAC4}" type="slidenum">
              <a:rPr lang="el-GR" smtClean="0"/>
              <a:t>‹#›</a:t>
            </a:fld>
            <a:endParaRPr lang="el-GR"/>
          </a:p>
        </p:txBody>
      </p:sp>
    </p:spTree>
    <p:extLst>
      <p:ext uri="{BB962C8B-B14F-4D97-AF65-F5344CB8AC3E}">
        <p14:creationId xmlns:p14="http://schemas.microsoft.com/office/powerpoint/2010/main" val="646115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0168158-B2BB-2BAE-3536-446F3955A285}"/>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7AF41C4-4225-7BF8-C396-4F3F3E542F98}"/>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9659DF4-E363-F1C1-1CF8-9617BEA42616}"/>
              </a:ext>
            </a:extLst>
          </p:cNvPr>
          <p:cNvSpPr>
            <a:spLocks noGrp="1"/>
          </p:cNvSpPr>
          <p:nvPr>
            <p:ph type="dt" sz="half" idx="10"/>
          </p:nvPr>
        </p:nvSpPr>
        <p:spPr/>
        <p:txBody>
          <a:bodyPr/>
          <a:lstStyle/>
          <a:p>
            <a:fld id="{4FED63BE-89B6-B540-99BF-3F8A2E09F63E}" type="datetimeFigureOut">
              <a:rPr lang="el-GR" smtClean="0"/>
              <a:t>1/6/22</a:t>
            </a:fld>
            <a:endParaRPr lang="el-GR"/>
          </a:p>
        </p:txBody>
      </p:sp>
      <p:sp>
        <p:nvSpPr>
          <p:cNvPr id="5" name="Θέση υποσέλιδου 4">
            <a:extLst>
              <a:ext uri="{FF2B5EF4-FFF2-40B4-BE49-F238E27FC236}">
                <a16:creationId xmlns:a16="http://schemas.microsoft.com/office/drawing/2014/main" id="{9B8251A1-1A16-D197-C3B0-CFD150F8C9B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F03A790-7152-0513-7E48-7BA03A5E19A5}"/>
              </a:ext>
            </a:extLst>
          </p:cNvPr>
          <p:cNvSpPr>
            <a:spLocks noGrp="1"/>
          </p:cNvSpPr>
          <p:nvPr>
            <p:ph type="sldNum" sz="quarter" idx="12"/>
          </p:nvPr>
        </p:nvSpPr>
        <p:spPr/>
        <p:txBody>
          <a:bodyPr/>
          <a:lstStyle/>
          <a:p>
            <a:fld id="{F9CEE913-7DD0-6545-B69C-CAF3AFAEFAC4}" type="slidenum">
              <a:rPr lang="el-GR" smtClean="0"/>
              <a:t>‹#›</a:t>
            </a:fld>
            <a:endParaRPr lang="el-GR"/>
          </a:p>
        </p:txBody>
      </p:sp>
    </p:spTree>
    <p:extLst>
      <p:ext uri="{BB962C8B-B14F-4D97-AF65-F5344CB8AC3E}">
        <p14:creationId xmlns:p14="http://schemas.microsoft.com/office/powerpoint/2010/main" val="1803596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D4C24A9-9F6C-D40A-ACF3-CD94073001F9}"/>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CD79CFD9-FE06-3055-C9E5-987B049DDD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E862C5A6-D8AC-C56F-04FD-759E3CA7D23F}"/>
              </a:ext>
            </a:extLst>
          </p:cNvPr>
          <p:cNvSpPr>
            <a:spLocks noGrp="1"/>
          </p:cNvSpPr>
          <p:nvPr>
            <p:ph type="dt" sz="half" idx="10"/>
          </p:nvPr>
        </p:nvSpPr>
        <p:spPr/>
        <p:txBody>
          <a:bodyPr/>
          <a:lstStyle/>
          <a:p>
            <a:fld id="{4FED63BE-89B6-B540-99BF-3F8A2E09F63E}" type="datetimeFigureOut">
              <a:rPr lang="el-GR" smtClean="0"/>
              <a:t>1/6/22</a:t>
            </a:fld>
            <a:endParaRPr lang="el-GR"/>
          </a:p>
        </p:txBody>
      </p:sp>
      <p:sp>
        <p:nvSpPr>
          <p:cNvPr id="5" name="Θέση υποσέλιδου 4">
            <a:extLst>
              <a:ext uri="{FF2B5EF4-FFF2-40B4-BE49-F238E27FC236}">
                <a16:creationId xmlns:a16="http://schemas.microsoft.com/office/drawing/2014/main" id="{F00CD7D6-FB14-1EA8-167C-CD2979746CE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961D1EA-64A1-235A-9895-789A5B511220}"/>
              </a:ext>
            </a:extLst>
          </p:cNvPr>
          <p:cNvSpPr>
            <a:spLocks noGrp="1"/>
          </p:cNvSpPr>
          <p:nvPr>
            <p:ph type="sldNum" sz="quarter" idx="12"/>
          </p:nvPr>
        </p:nvSpPr>
        <p:spPr/>
        <p:txBody>
          <a:bodyPr/>
          <a:lstStyle/>
          <a:p>
            <a:fld id="{F9CEE913-7DD0-6545-B69C-CAF3AFAEFAC4}" type="slidenum">
              <a:rPr lang="el-GR" smtClean="0"/>
              <a:t>‹#›</a:t>
            </a:fld>
            <a:endParaRPr lang="el-GR"/>
          </a:p>
        </p:txBody>
      </p:sp>
    </p:spTree>
    <p:extLst>
      <p:ext uri="{BB962C8B-B14F-4D97-AF65-F5344CB8AC3E}">
        <p14:creationId xmlns:p14="http://schemas.microsoft.com/office/powerpoint/2010/main" val="3493457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A395D37-F3A9-FD46-5921-BE252295570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63E1B9E0-43FF-68A2-7B4C-C077CFF189AF}"/>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A0923C28-320E-637B-1A80-111FF1037A6C}"/>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591F152A-1891-14E1-7B93-DC7F323238D8}"/>
              </a:ext>
            </a:extLst>
          </p:cNvPr>
          <p:cNvSpPr>
            <a:spLocks noGrp="1"/>
          </p:cNvSpPr>
          <p:nvPr>
            <p:ph type="dt" sz="half" idx="10"/>
          </p:nvPr>
        </p:nvSpPr>
        <p:spPr/>
        <p:txBody>
          <a:bodyPr/>
          <a:lstStyle/>
          <a:p>
            <a:fld id="{4FED63BE-89B6-B540-99BF-3F8A2E09F63E}" type="datetimeFigureOut">
              <a:rPr lang="el-GR" smtClean="0"/>
              <a:t>1/6/22</a:t>
            </a:fld>
            <a:endParaRPr lang="el-GR"/>
          </a:p>
        </p:txBody>
      </p:sp>
      <p:sp>
        <p:nvSpPr>
          <p:cNvPr id="6" name="Θέση υποσέλιδου 5">
            <a:extLst>
              <a:ext uri="{FF2B5EF4-FFF2-40B4-BE49-F238E27FC236}">
                <a16:creationId xmlns:a16="http://schemas.microsoft.com/office/drawing/2014/main" id="{A1E78A9B-F28E-3520-0E05-832EC7FE092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F647868-44D1-89A5-0E80-D7DBE429B1CA}"/>
              </a:ext>
            </a:extLst>
          </p:cNvPr>
          <p:cNvSpPr>
            <a:spLocks noGrp="1"/>
          </p:cNvSpPr>
          <p:nvPr>
            <p:ph type="sldNum" sz="quarter" idx="12"/>
          </p:nvPr>
        </p:nvSpPr>
        <p:spPr/>
        <p:txBody>
          <a:bodyPr/>
          <a:lstStyle/>
          <a:p>
            <a:fld id="{F9CEE913-7DD0-6545-B69C-CAF3AFAEFAC4}" type="slidenum">
              <a:rPr lang="el-GR" smtClean="0"/>
              <a:t>‹#›</a:t>
            </a:fld>
            <a:endParaRPr lang="el-GR"/>
          </a:p>
        </p:txBody>
      </p:sp>
    </p:spTree>
    <p:extLst>
      <p:ext uri="{BB962C8B-B14F-4D97-AF65-F5344CB8AC3E}">
        <p14:creationId xmlns:p14="http://schemas.microsoft.com/office/powerpoint/2010/main" val="1269948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270AA1D-E067-FA98-6E66-E486B345D22F}"/>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546B205F-C401-A4BF-77A5-51ADAD6145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42C1DB1F-8AB5-D3ED-829A-0BEE79C0D2F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9A87065A-E8F2-24C4-CF9B-48FC27B562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CF10CE22-8D8E-E0A6-6F59-342D57A1365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DD7C2A34-5D26-E60B-F114-85268F82E238}"/>
              </a:ext>
            </a:extLst>
          </p:cNvPr>
          <p:cNvSpPr>
            <a:spLocks noGrp="1"/>
          </p:cNvSpPr>
          <p:nvPr>
            <p:ph type="dt" sz="half" idx="10"/>
          </p:nvPr>
        </p:nvSpPr>
        <p:spPr/>
        <p:txBody>
          <a:bodyPr/>
          <a:lstStyle/>
          <a:p>
            <a:fld id="{4FED63BE-89B6-B540-99BF-3F8A2E09F63E}" type="datetimeFigureOut">
              <a:rPr lang="el-GR" smtClean="0"/>
              <a:t>1/6/22</a:t>
            </a:fld>
            <a:endParaRPr lang="el-GR"/>
          </a:p>
        </p:txBody>
      </p:sp>
      <p:sp>
        <p:nvSpPr>
          <p:cNvPr id="8" name="Θέση υποσέλιδου 7">
            <a:extLst>
              <a:ext uri="{FF2B5EF4-FFF2-40B4-BE49-F238E27FC236}">
                <a16:creationId xmlns:a16="http://schemas.microsoft.com/office/drawing/2014/main" id="{2372C8F5-6A5C-D84D-090C-A89E194DF2E5}"/>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4663FF06-4963-2457-9656-5CAE606BF32C}"/>
              </a:ext>
            </a:extLst>
          </p:cNvPr>
          <p:cNvSpPr>
            <a:spLocks noGrp="1"/>
          </p:cNvSpPr>
          <p:nvPr>
            <p:ph type="sldNum" sz="quarter" idx="12"/>
          </p:nvPr>
        </p:nvSpPr>
        <p:spPr/>
        <p:txBody>
          <a:bodyPr/>
          <a:lstStyle/>
          <a:p>
            <a:fld id="{F9CEE913-7DD0-6545-B69C-CAF3AFAEFAC4}" type="slidenum">
              <a:rPr lang="el-GR" smtClean="0"/>
              <a:t>‹#›</a:t>
            </a:fld>
            <a:endParaRPr lang="el-GR"/>
          </a:p>
        </p:txBody>
      </p:sp>
    </p:spTree>
    <p:extLst>
      <p:ext uri="{BB962C8B-B14F-4D97-AF65-F5344CB8AC3E}">
        <p14:creationId xmlns:p14="http://schemas.microsoft.com/office/powerpoint/2010/main" val="3149258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7582D1A-2DC0-461F-857D-5C98CA062EB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9F0266FA-5715-AB34-3494-6E9896211597}"/>
              </a:ext>
            </a:extLst>
          </p:cNvPr>
          <p:cNvSpPr>
            <a:spLocks noGrp="1"/>
          </p:cNvSpPr>
          <p:nvPr>
            <p:ph type="dt" sz="half" idx="10"/>
          </p:nvPr>
        </p:nvSpPr>
        <p:spPr/>
        <p:txBody>
          <a:bodyPr/>
          <a:lstStyle/>
          <a:p>
            <a:fld id="{4FED63BE-89B6-B540-99BF-3F8A2E09F63E}" type="datetimeFigureOut">
              <a:rPr lang="el-GR" smtClean="0"/>
              <a:t>1/6/22</a:t>
            </a:fld>
            <a:endParaRPr lang="el-GR"/>
          </a:p>
        </p:txBody>
      </p:sp>
      <p:sp>
        <p:nvSpPr>
          <p:cNvPr id="4" name="Θέση υποσέλιδου 3">
            <a:extLst>
              <a:ext uri="{FF2B5EF4-FFF2-40B4-BE49-F238E27FC236}">
                <a16:creationId xmlns:a16="http://schemas.microsoft.com/office/drawing/2014/main" id="{B44DECD6-1177-88CD-917F-780F8AD333B5}"/>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1FBA6CF3-4041-01D5-D913-12DFAD7E70A3}"/>
              </a:ext>
            </a:extLst>
          </p:cNvPr>
          <p:cNvSpPr>
            <a:spLocks noGrp="1"/>
          </p:cNvSpPr>
          <p:nvPr>
            <p:ph type="sldNum" sz="quarter" idx="12"/>
          </p:nvPr>
        </p:nvSpPr>
        <p:spPr/>
        <p:txBody>
          <a:bodyPr/>
          <a:lstStyle/>
          <a:p>
            <a:fld id="{F9CEE913-7DD0-6545-B69C-CAF3AFAEFAC4}" type="slidenum">
              <a:rPr lang="el-GR" smtClean="0"/>
              <a:t>‹#›</a:t>
            </a:fld>
            <a:endParaRPr lang="el-GR"/>
          </a:p>
        </p:txBody>
      </p:sp>
    </p:spTree>
    <p:extLst>
      <p:ext uri="{BB962C8B-B14F-4D97-AF65-F5344CB8AC3E}">
        <p14:creationId xmlns:p14="http://schemas.microsoft.com/office/powerpoint/2010/main" val="3383671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5F5FF2E4-13ED-747A-8ABB-454E9C5C4E6E}"/>
              </a:ext>
            </a:extLst>
          </p:cNvPr>
          <p:cNvSpPr>
            <a:spLocks noGrp="1"/>
          </p:cNvSpPr>
          <p:nvPr>
            <p:ph type="dt" sz="half" idx="10"/>
          </p:nvPr>
        </p:nvSpPr>
        <p:spPr/>
        <p:txBody>
          <a:bodyPr/>
          <a:lstStyle/>
          <a:p>
            <a:fld id="{4FED63BE-89B6-B540-99BF-3F8A2E09F63E}" type="datetimeFigureOut">
              <a:rPr lang="el-GR" smtClean="0"/>
              <a:t>1/6/22</a:t>
            </a:fld>
            <a:endParaRPr lang="el-GR"/>
          </a:p>
        </p:txBody>
      </p:sp>
      <p:sp>
        <p:nvSpPr>
          <p:cNvPr id="3" name="Θέση υποσέλιδου 2">
            <a:extLst>
              <a:ext uri="{FF2B5EF4-FFF2-40B4-BE49-F238E27FC236}">
                <a16:creationId xmlns:a16="http://schemas.microsoft.com/office/drawing/2014/main" id="{87C8DF4A-F5B6-0849-FC8F-ADB227CF4A92}"/>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6235F927-7DF2-FF1E-FFE5-71F84EDD76E5}"/>
              </a:ext>
            </a:extLst>
          </p:cNvPr>
          <p:cNvSpPr>
            <a:spLocks noGrp="1"/>
          </p:cNvSpPr>
          <p:nvPr>
            <p:ph type="sldNum" sz="quarter" idx="12"/>
          </p:nvPr>
        </p:nvSpPr>
        <p:spPr/>
        <p:txBody>
          <a:bodyPr/>
          <a:lstStyle/>
          <a:p>
            <a:fld id="{F9CEE913-7DD0-6545-B69C-CAF3AFAEFAC4}" type="slidenum">
              <a:rPr lang="el-GR" smtClean="0"/>
              <a:t>‹#›</a:t>
            </a:fld>
            <a:endParaRPr lang="el-GR"/>
          </a:p>
        </p:txBody>
      </p:sp>
    </p:spTree>
    <p:extLst>
      <p:ext uri="{BB962C8B-B14F-4D97-AF65-F5344CB8AC3E}">
        <p14:creationId xmlns:p14="http://schemas.microsoft.com/office/powerpoint/2010/main" val="1148397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BED869-F530-08A1-B156-A4179E40E2E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B7AFFE20-BA40-8669-12F7-3BB92A721E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8D968DF3-F1D6-E18A-8A99-A4D7241429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E17730BD-2C02-67B5-E334-CBA5481C4BAC}"/>
              </a:ext>
            </a:extLst>
          </p:cNvPr>
          <p:cNvSpPr>
            <a:spLocks noGrp="1"/>
          </p:cNvSpPr>
          <p:nvPr>
            <p:ph type="dt" sz="half" idx="10"/>
          </p:nvPr>
        </p:nvSpPr>
        <p:spPr/>
        <p:txBody>
          <a:bodyPr/>
          <a:lstStyle/>
          <a:p>
            <a:fld id="{4FED63BE-89B6-B540-99BF-3F8A2E09F63E}" type="datetimeFigureOut">
              <a:rPr lang="el-GR" smtClean="0"/>
              <a:t>1/6/22</a:t>
            </a:fld>
            <a:endParaRPr lang="el-GR"/>
          </a:p>
        </p:txBody>
      </p:sp>
      <p:sp>
        <p:nvSpPr>
          <p:cNvPr id="6" name="Θέση υποσέλιδου 5">
            <a:extLst>
              <a:ext uri="{FF2B5EF4-FFF2-40B4-BE49-F238E27FC236}">
                <a16:creationId xmlns:a16="http://schemas.microsoft.com/office/drawing/2014/main" id="{E105CA62-D667-D270-FAB1-BEF25740DB41}"/>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A1B4C13-B68E-456B-6E06-DEAEC3E8BDC1}"/>
              </a:ext>
            </a:extLst>
          </p:cNvPr>
          <p:cNvSpPr>
            <a:spLocks noGrp="1"/>
          </p:cNvSpPr>
          <p:nvPr>
            <p:ph type="sldNum" sz="quarter" idx="12"/>
          </p:nvPr>
        </p:nvSpPr>
        <p:spPr/>
        <p:txBody>
          <a:bodyPr/>
          <a:lstStyle/>
          <a:p>
            <a:fld id="{F9CEE913-7DD0-6545-B69C-CAF3AFAEFAC4}" type="slidenum">
              <a:rPr lang="el-GR" smtClean="0"/>
              <a:t>‹#›</a:t>
            </a:fld>
            <a:endParaRPr lang="el-GR"/>
          </a:p>
        </p:txBody>
      </p:sp>
    </p:spTree>
    <p:extLst>
      <p:ext uri="{BB962C8B-B14F-4D97-AF65-F5344CB8AC3E}">
        <p14:creationId xmlns:p14="http://schemas.microsoft.com/office/powerpoint/2010/main" val="2474497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F4211B2-D146-7A26-AD95-756F8C021402}"/>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F78BFBF5-6554-74EF-4D42-735D4B5B27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D71DB5D6-4406-3763-2331-C3E5FB992C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1C5553C1-B1EB-1919-4202-CD31041ED621}"/>
              </a:ext>
            </a:extLst>
          </p:cNvPr>
          <p:cNvSpPr>
            <a:spLocks noGrp="1"/>
          </p:cNvSpPr>
          <p:nvPr>
            <p:ph type="dt" sz="half" idx="10"/>
          </p:nvPr>
        </p:nvSpPr>
        <p:spPr/>
        <p:txBody>
          <a:bodyPr/>
          <a:lstStyle/>
          <a:p>
            <a:fld id="{4FED63BE-89B6-B540-99BF-3F8A2E09F63E}" type="datetimeFigureOut">
              <a:rPr lang="el-GR" smtClean="0"/>
              <a:t>1/6/22</a:t>
            </a:fld>
            <a:endParaRPr lang="el-GR"/>
          </a:p>
        </p:txBody>
      </p:sp>
      <p:sp>
        <p:nvSpPr>
          <p:cNvPr id="6" name="Θέση υποσέλιδου 5">
            <a:extLst>
              <a:ext uri="{FF2B5EF4-FFF2-40B4-BE49-F238E27FC236}">
                <a16:creationId xmlns:a16="http://schemas.microsoft.com/office/drawing/2014/main" id="{53DAADE6-7DFD-AF0E-B1EB-8259A47C179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8CCA683-05E1-7BD3-FDD0-606D4326FF81}"/>
              </a:ext>
            </a:extLst>
          </p:cNvPr>
          <p:cNvSpPr>
            <a:spLocks noGrp="1"/>
          </p:cNvSpPr>
          <p:nvPr>
            <p:ph type="sldNum" sz="quarter" idx="12"/>
          </p:nvPr>
        </p:nvSpPr>
        <p:spPr/>
        <p:txBody>
          <a:bodyPr/>
          <a:lstStyle/>
          <a:p>
            <a:fld id="{F9CEE913-7DD0-6545-B69C-CAF3AFAEFAC4}" type="slidenum">
              <a:rPr lang="el-GR" smtClean="0"/>
              <a:t>‹#›</a:t>
            </a:fld>
            <a:endParaRPr lang="el-GR"/>
          </a:p>
        </p:txBody>
      </p:sp>
    </p:spTree>
    <p:extLst>
      <p:ext uri="{BB962C8B-B14F-4D97-AF65-F5344CB8AC3E}">
        <p14:creationId xmlns:p14="http://schemas.microsoft.com/office/powerpoint/2010/main" val="2077828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C462588-2468-97E3-C889-2947DCE84EF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530DEFA7-6F16-A5A5-A0A3-88D92DC6608D}"/>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A859A7E-2D7A-FED8-8E5E-A9395A610F99}"/>
              </a:ext>
            </a:extLst>
          </p:cNvPr>
          <p:cNvSpPr>
            <a:spLocks noGrp="1"/>
          </p:cNvSpPr>
          <p:nvPr>
            <p:ph type="dt" sz="half" idx="10"/>
          </p:nvPr>
        </p:nvSpPr>
        <p:spPr/>
        <p:txBody>
          <a:bodyPr/>
          <a:lstStyle/>
          <a:p>
            <a:fld id="{4FED63BE-89B6-B540-99BF-3F8A2E09F63E}" type="datetimeFigureOut">
              <a:rPr lang="el-GR" smtClean="0"/>
              <a:t>1/6/22</a:t>
            </a:fld>
            <a:endParaRPr lang="el-GR"/>
          </a:p>
        </p:txBody>
      </p:sp>
      <p:sp>
        <p:nvSpPr>
          <p:cNvPr id="5" name="Θέση υποσέλιδου 4">
            <a:extLst>
              <a:ext uri="{FF2B5EF4-FFF2-40B4-BE49-F238E27FC236}">
                <a16:creationId xmlns:a16="http://schemas.microsoft.com/office/drawing/2014/main" id="{B6974CDC-1422-7DBB-CDD6-7CC177A7A4B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20D6BDE-A538-F84B-01A0-1D43149AF25E}"/>
              </a:ext>
            </a:extLst>
          </p:cNvPr>
          <p:cNvSpPr>
            <a:spLocks noGrp="1"/>
          </p:cNvSpPr>
          <p:nvPr>
            <p:ph type="sldNum" sz="quarter" idx="12"/>
          </p:nvPr>
        </p:nvSpPr>
        <p:spPr/>
        <p:txBody>
          <a:bodyPr/>
          <a:lstStyle/>
          <a:p>
            <a:fld id="{F9CEE913-7DD0-6545-B69C-CAF3AFAEFAC4}" type="slidenum">
              <a:rPr lang="el-GR" smtClean="0"/>
              <a:t>‹#›</a:t>
            </a:fld>
            <a:endParaRPr lang="el-GR"/>
          </a:p>
        </p:txBody>
      </p:sp>
    </p:spTree>
    <p:extLst>
      <p:ext uri="{BB962C8B-B14F-4D97-AF65-F5344CB8AC3E}">
        <p14:creationId xmlns:p14="http://schemas.microsoft.com/office/powerpoint/2010/main" val="1446054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983E861D-31AA-E318-BC20-0F8FA5A52BC2}"/>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5EA5F24-F991-689F-061F-BE8512B39D8D}"/>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7E97638-A67B-23C6-E647-42DE14DA8F3B}"/>
              </a:ext>
            </a:extLst>
          </p:cNvPr>
          <p:cNvSpPr>
            <a:spLocks noGrp="1"/>
          </p:cNvSpPr>
          <p:nvPr>
            <p:ph type="dt" sz="half" idx="10"/>
          </p:nvPr>
        </p:nvSpPr>
        <p:spPr/>
        <p:txBody>
          <a:bodyPr/>
          <a:lstStyle/>
          <a:p>
            <a:fld id="{4FED63BE-89B6-B540-99BF-3F8A2E09F63E}" type="datetimeFigureOut">
              <a:rPr lang="el-GR" smtClean="0"/>
              <a:t>1/6/22</a:t>
            </a:fld>
            <a:endParaRPr lang="el-GR"/>
          </a:p>
        </p:txBody>
      </p:sp>
      <p:sp>
        <p:nvSpPr>
          <p:cNvPr id="5" name="Θέση υποσέλιδου 4">
            <a:extLst>
              <a:ext uri="{FF2B5EF4-FFF2-40B4-BE49-F238E27FC236}">
                <a16:creationId xmlns:a16="http://schemas.microsoft.com/office/drawing/2014/main" id="{1750F8C0-7FC5-C3EC-39D1-37D81862283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60F619B-1B4B-DD78-7055-844874533B81}"/>
              </a:ext>
            </a:extLst>
          </p:cNvPr>
          <p:cNvSpPr>
            <a:spLocks noGrp="1"/>
          </p:cNvSpPr>
          <p:nvPr>
            <p:ph type="sldNum" sz="quarter" idx="12"/>
          </p:nvPr>
        </p:nvSpPr>
        <p:spPr/>
        <p:txBody>
          <a:bodyPr/>
          <a:lstStyle/>
          <a:p>
            <a:fld id="{F9CEE913-7DD0-6545-B69C-CAF3AFAEFAC4}" type="slidenum">
              <a:rPr lang="el-GR" smtClean="0"/>
              <a:t>‹#›</a:t>
            </a:fld>
            <a:endParaRPr lang="el-GR"/>
          </a:p>
        </p:txBody>
      </p:sp>
    </p:spTree>
    <p:extLst>
      <p:ext uri="{BB962C8B-B14F-4D97-AF65-F5344CB8AC3E}">
        <p14:creationId xmlns:p14="http://schemas.microsoft.com/office/powerpoint/2010/main" val="1842356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46042B97-AC84-496E-1F19-D2FC998784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851ADA9C-7AA1-ED15-9B7C-47783B9BDE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FC35475C-4B65-E29B-2F5F-295FC99194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ED63BE-89B6-B540-99BF-3F8A2E09F63E}" type="datetimeFigureOut">
              <a:rPr lang="el-GR" smtClean="0"/>
              <a:t>1/6/22</a:t>
            </a:fld>
            <a:endParaRPr lang="el-GR"/>
          </a:p>
        </p:txBody>
      </p:sp>
      <p:sp>
        <p:nvSpPr>
          <p:cNvPr id="5" name="Θέση υποσέλιδου 4">
            <a:extLst>
              <a:ext uri="{FF2B5EF4-FFF2-40B4-BE49-F238E27FC236}">
                <a16:creationId xmlns:a16="http://schemas.microsoft.com/office/drawing/2014/main" id="{2440DC8D-110D-2B7C-8A67-4566A09F80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B295F5A6-8F37-FE40-1EAF-14A5A34214E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CEE913-7DD0-6545-B69C-CAF3AFAEFAC4}" type="slidenum">
              <a:rPr lang="el-GR" smtClean="0"/>
              <a:t>‹#›</a:t>
            </a:fld>
            <a:endParaRPr lang="el-GR"/>
          </a:p>
        </p:txBody>
      </p:sp>
    </p:spTree>
    <p:extLst>
      <p:ext uri="{BB962C8B-B14F-4D97-AF65-F5344CB8AC3E}">
        <p14:creationId xmlns:p14="http://schemas.microsoft.com/office/powerpoint/2010/main" val="3374727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30A23F9-2E56-735A-61AC-DE6571289447}"/>
              </a:ext>
            </a:extLst>
          </p:cNvPr>
          <p:cNvSpPr>
            <a:spLocks noGrp="1"/>
          </p:cNvSpPr>
          <p:nvPr>
            <p:ph type="ctrTitle"/>
          </p:nvPr>
        </p:nvSpPr>
        <p:spPr/>
        <p:txBody>
          <a:bodyPr/>
          <a:lstStyle/>
          <a:p>
            <a:r>
              <a:rPr lang="el-GR" b="1" dirty="0">
                <a:latin typeface="+mn-lt"/>
              </a:rPr>
              <a:t>Το δημοκρατικό σχολείο</a:t>
            </a:r>
          </a:p>
        </p:txBody>
      </p:sp>
      <p:sp>
        <p:nvSpPr>
          <p:cNvPr id="3" name="Υπότιτλος 2">
            <a:extLst>
              <a:ext uri="{FF2B5EF4-FFF2-40B4-BE49-F238E27FC236}">
                <a16:creationId xmlns:a16="http://schemas.microsoft.com/office/drawing/2014/main" id="{E46549A4-73B6-726C-7D75-83929B4C7669}"/>
              </a:ext>
            </a:extLst>
          </p:cNvPr>
          <p:cNvSpPr>
            <a:spLocks noGrp="1"/>
          </p:cNvSpPr>
          <p:nvPr>
            <p:ph type="subTitle" idx="1"/>
          </p:nvPr>
        </p:nvSpPr>
        <p:spPr/>
        <p:txBody>
          <a:bodyPr/>
          <a:lstStyle/>
          <a:p>
            <a:endParaRPr lang="el-GR" dirty="0"/>
          </a:p>
          <a:p>
            <a:r>
              <a:rPr lang="el-GR" b="1" dirty="0"/>
              <a:t>Εύη Ζαμπέτα</a:t>
            </a:r>
          </a:p>
        </p:txBody>
      </p:sp>
    </p:spTree>
    <p:extLst>
      <p:ext uri="{BB962C8B-B14F-4D97-AF65-F5344CB8AC3E}">
        <p14:creationId xmlns:p14="http://schemas.microsoft.com/office/powerpoint/2010/main" val="4192474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A4DFC74-7A73-250F-91DC-6161FD6414BD}"/>
              </a:ext>
            </a:extLst>
          </p:cNvPr>
          <p:cNvSpPr>
            <a:spLocks noGrp="1"/>
          </p:cNvSpPr>
          <p:nvPr>
            <p:ph type="title"/>
          </p:nvPr>
        </p:nvSpPr>
        <p:spPr/>
        <p:txBody>
          <a:bodyPr/>
          <a:lstStyle/>
          <a:p>
            <a:r>
              <a:rPr lang="el-GR" dirty="0"/>
              <a:t>Νομιμοποίηση και Νομιμότητα</a:t>
            </a:r>
          </a:p>
        </p:txBody>
      </p:sp>
      <p:sp>
        <p:nvSpPr>
          <p:cNvPr id="3" name="Θέση περιεχομένου 2">
            <a:extLst>
              <a:ext uri="{FF2B5EF4-FFF2-40B4-BE49-F238E27FC236}">
                <a16:creationId xmlns:a16="http://schemas.microsoft.com/office/drawing/2014/main" id="{65C7066C-95FD-EE03-1882-BEE0E56B6886}"/>
              </a:ext>
            </a:extLst>
          </p:cNvPr>
          <p:cNvSpPr>
            <a:spLocks noGrp="1"/>
          </p:cNvSpPr>
          <p:nvPr>
            <p:ph idx="1"/>
          </p:nvPr>
        </p:nvSpPr>
        <p:spPr/>
        <p:txBody>
          <a:bodyPr>
            <a:normAutofit lnSpcReduction="10000"/>
          </a:bodyPr>
          <a:lstStyle/>
          <a:p>
            <a:r>
              <a:rPr lang="el-GR" dirty="0"/>
              <a:t>Η </a:t>
            </a:r>
            <a:r>
              <a:rPr lang="el-GR" i="1" dirty="0"/>
              <a:t>νομιμοποίηση</a:t>
            </a:r>
            <a:r>
              <a:rPr lang="el-GR" dirty="0"/>
              <a:t> διαφέρει από τη </a:t>
            </a:r>
            <a:r>
              <a:rPr lang="el-GR" i="1" dirty="0"/>
              <a:t>νομιμότητα</a:t>
            </a:r>
            <a:r>
              <a:rPr lang="el-GR" dirty="0"/>
              <a:t>. Μια πράξη της διοίκησης είναι νόμιμη, εφόσον είναι σύννομη, δηλαδή είναι σύμφωνη με την κείμενη νομοθεσία, δεν υπερβαίνει τις αρμοδιότητες του φορέα και τηρεί τη δεοντολογία.</a:t>
            </a:r>
          </a:p>
          <a:p>
            <a:r>
              <a:rPr lang="el-GR" dirty="0"/>
              <a:t>Η νομιμοποίηση δεν αναφέρεται στην τυπική νομιμότητα της πράξης, αλλά στο βαθμό που η πράξη αυτή είναι αποδεκτή από τους πολίτες ή εκείνους που καλούνται να την εφαρμόσουν (βλ. και </a:t>
            </a:r>
            <a:r>
              <a:rPr lang="en-US" dirty="0"/>
              <a:t>Hague</a:t>
            </a:r>
            <a:r>
              <a:rPr lang="el-GR" dirty="0"/>
              <a:t> &amp; </a:t>
            </a:r>
            <a:r>
              <a:rPr lang="en-US" dirty="0"/>
              <a:t>Harrop</a:t>
            </a:r>
            <a:r>
              <a:rPr lang="el-GR" dirty="0"/>
              <a:t>, 2011, σ. 52). Η νομιμοποίηση παραπέμπει στις ηθικές αρχές και αξίες που μοιράζονται τα μέλη μιας κοινωνίας ή ενός οργανισμού και όχι στην κωδικοποιημένη νομοθεσία και σε κανονισμούς λειτουργίας θεσμικών οργάνων.</a:t>
            </a:r>
            <a:r>
              <a:rPr lang="el-GR" dirty="0">
                <a:effectLst/>
              </a:rPr>
              <a:t> </a:t>
            </a:r>
            <a:endParaRPr lang="el-GR" dirty="0"/>
          </a:p>
        </p:txBody>
      </p:sp>
    </p:spTree>
    <p:extLst>
      <p:ext uri="{BB962C8B-B14F-4D97-AF65-F5344CB8AC3E}">
        <p14:creationId xmlns:p14="http://schemas.microsoft.com/office/powerpoint/2010/main" val="83984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3278788-0129-9998-0937-1EE74D817518}"/>
              </a:ext>
            </a:extLst>
          </p:cNvPr>
          <p:cNvSpPr>
            <a:spLocks noGrp="1"/>
          </p:cNvSpPr>
          <p:nvPr>
            <p:ph type="title"/>
          </p:nvPr>
        </p:nvSpPr>
        <p:spPr/>
        <p:txBody>
          <a:bodyPr>
            <a:normAutofit/>
          </a:bodyPr>
          <a:lstStyle/>
          <a:p>
            <a:r>
              <a:rPr lang="el-GR" sz="3600" b="1" dirty="0">
                <a:latin typeface="+mn-lt"/>
              </a:rPr>
              <a:t>Μορφές δημοκρατίας</a:t>
            </a:r>
          </a:p>
        </p:txBody>
      </p:sp>
      <p:sp>
        <p:nvSpPr>
          <p:cNvPr id="3" name="Θέση περιεχομένου 2">
            <a:extLst>
              <a:ext uri="{FF2B5EF4-FFF2-40B4-BE49-F238E27FC236}">
                <a16:creationId xmlns:a16="http://schemas.microsoft.com/office/drawing/2014/main" id="{64680DDA-F7D9-1FD8-94D7-721668029ED6}"/>
              </a:ext>
            </a:extLst>
          </p:cNvPr>
          <p:cNvSpPr>
            <a:spLocks noGrp="1"/>
          </p:cNvSpPr>
          <p:nvPr>
            <p:ph idx="1"/>
          </p:nvPr>
        </p:nvSpPr>
        <p:spPr/>
        <p:txBody>
          <a:bodyPr/>
          <a:lstStyle/>
          <a:p>
            <a:r>
              <a:rPr lang="el-GR" dirty="0"/>
              <a:t>Αντιπροσωπευτική δημοκρατία</a:t>
            </a:r>
          </a:p>
          <a:p>
            <a:endParaRPr lang="el-GR" dirty="0"/>
          </a:p>
          <a:p>
            <a:r>
              <a:rPr lang="el-GR" dirty="0"/>
              <a:t>Συμμετοχική δημοκρατία</a:t>
            </a:r>
          </a:p>
          <a:p>
            <a:endParaRPr lang="el-GR" dirty="0"/>
          </a:p>
          <a:p>
            <a:r>
              <a:rPr lang="el-GR" dirty="0"/>
              <a:t>Διαβουλευτική δημοκρατία</a:t>
            </a:r>
          </a:p>
        </p:txBody>
      </p:sp>
    </p:spTree>
    <p:extLst>
      <p:ext uri="{BB962C8B-B14F-4D97-AF65-F5344CB8AC3E}">
        <p14:creationId xmlns:p14="http://schemas.microsoft.com/office/powerpoint/2010/main" val="1473831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34E7873-BABA-4978-5937-D36939778998}"/>
              </a:ext>
            </a:extLst>
          </p:cNvPr>
          <p:cNvSpPr>
            <a:spLocks noGrp="1"/>
          </p:cNvSpPr>
          <p:nvPr>
            <p:ph type="title"/>
          </p:nvPr>
        </p:nvSpPr>
        <p:spPr/>
        <p:txBody>
          <a:bodyPr>
            <a:normAutofit/>
          </a:bodyPr>
          <a:lstStyle/>
          <a:p>
            <a:r>
              <a:rPr lang="el-GR" sz="3600" b="1" dirty="0">
                <a:latin typeface="+mn-lt"/>
              </a:rPr>
              <a:t>Το «παράδοξο της συμμετοχικής δημοκρατίας»</a:t>
            </a:r>
          </a:p>
        </p:txBody>
      </p:sp>
      <p:sp>
        <p:nvSpPr>
          <p:cNvPr id="3" name="Θέση περιεχομένου 2">
            <a:extLst>
              <a:ext uri="{FF2B5EF4-FFF2-40B4-BE49-F238E27FC236}">
                <a16:creationId xmlns:a16="http://schemas.microsoft.com/office/drawing/2014/main" id="{ADA22F48-9E63-A8C8-5EB2-471A5566203D}"/>
              </a:ext>
            </a:extLst>
          </p:cNvPr>
          <p:cNvSpPr>
            <a:spLocks noGrp="1"/>
          </p:cNvSpPr>
          <p:nvPr>
            <p:ph idx="1"/>
          </p:nvPr>
        </p:nvSpPr>
        <p:spPr/>
        <p:txBody>
          <a:bodyPr>
            <a:normAutofit fontScale="92500" lnSpcReduction="20000"/>
          </a:bodyPr>
          <a:lstStyle/>
          <a:p>
            <a:r>
              <a:rPr lang="el-GR" dirty="0"/>
              <a:t>«</a:t>
            </a:r>
            <a:r>
              <a:rPr lang="el-GR" i="1" dirty="0"/>
              <a:t>Οι συμμετοχικοί δημοκράτες υποστηρίζουν ότι η εμπειρία της συμμετοχής έχει αναπτυξιακή ή παιδευτική διάσταση, διότι η συλλογική άσκηση της εξουσίας μπορεί να αναβαθμίσει τις δυνατότητες των ατόμων ως πολιτών, να τους ενδυναμώσει ... Επιπλέον, η δημοκρατική συμμετοχή μπορεί να ενισχύσει την ικανότητα κάποιου να νιώσει </a:t>
            </a:r>
            <a:r>
              <a:rPr lang="el-GR" i="1" dirty="0" err="1"/>
              <a:t>ενσυναίσθηση</a:t>
            </a:r>
            <a:r>
              <a:rPr lang="el-GR" i="1" dirty="0"/>
              <a:t> και κατανόηση, επιτρέποντάς του να αποκτήσει πιο ολοκληρωμένη άποψη για το πώς σκέπτονται και αισθάνονται οι συμπολίτες του. Ωστόσο, ένας από τους πρώτους υποστηρικτές της συμμετοχικής δημοκρατίας επισήμανε το εξής ‘παράδοξο της δημοκρατικής συμμετοχής’: οι πολίτες που δεν έχουν βιώσει τη συμμετοχή μπορεί να μη διαθέτουν τις ικανότητες που απαιτούνται για να είναι καλοί δημοκρατικοί πολίτες (</a:t>
            </a:r>
            <a:r>
              <a:rPr lang="en-US" i="1" dirty="0"/>
              <a:t>Kaufman</a:t>
            </a:r>
            <a:r>
              <a:rPr lang="el-GR" i="1" dirty="0"/>
              <a:t>, 1968). Το παράδοξο, με άλλα λόγια, είναι ότι η συμμετοχική κοινωνία μοιάζει να απαιτεί από τα μέλη της κάτι το οποίο δεν διαθέτουν ακόμα και το οποίο μπορούν να αποκτήσουν μόνο αν γίνουν μέλη μιας εύρυθμης συμμετοχικής κοινωνίας</a:t>
            </a:r>
            <a:r>
              <a:rPr lang="el-GR" dirty="0"/>
              <a:t>» (</a:t>
            </a:r>
            <a:r>
              <a:rPr lang="en-US" dirty="0"/>
              <a:t>Shorten</a:t>
            </a:r>
            <a:r>
              <a:rPr lang="el-GR" dirty="0"/>
              <a:t>, 2017, σ. 166).</a:t>
            </a:r>
          </a:p>
          <a:p>
            <a:endParaRPr lang="el-GR" dirty="0"/>
          </a:p>
        </p:txBody>
      </p:sp>
    </p:spTree>
    <p:extLst>
      <p:ext uri="{BB962C8B-B14F-4D97-AF65-F5344CB8AC3E}">
        <p14:creationId xmlns:p14="http://schemas.microsoft.com/office/powerpoint/2010/main" val="4180967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0F2E8AC-7DF0-313E-82B0-85D54264C44C}"/>
              </a:ext>
            </a:extLst>
          </p:cNvPr>
          <p:cNvSpPr>
            <a:spLocks noGrp="1"/>
          </p:cNvSpPr>
          <p:nvPr>
            <p:ph type="title"/>
          </p:nvPr>
        </p:nvSpPr>
        <p:spPr/>
        <p:txBody>
          <a:bodyPr/>
          <a:lstStyle/>
          <a:p>
            <a:r>
              <a:rPr lang="el-GR" b="1" dirty="0">
                <a:latin typeface="+mn-lt"/>
              </a:rPr>
              <a:t>Διαβουλευτική δημοκρατία</a:t>
            </a:r>
          </a:p>
        </p:txBody>
      </p:sp>
      <p:sp>
        <p:nvSpPr>
          <p:cNvPr id="3" name="Θέση περιεχομένου 2">
            <a:extLst>
              <a:ext uri="{FF2B5EF4-FFF2-40B4-BE49-F238E27FC236}">
                <a16:creationId xmlns:a16="http://schemas.microsoft.com/office/drawing/2014/main" id="{5FEA5CA6-1324-885C-34CF-FB9CB30B4236}"/>
              </a:ext>
            </a:extLst>
          </p:cNvPr>
          <p:cNvSpPr>
            <a:spLocks noGrp="1"/>
          </p:cNvSpPr>
          <p:nvPr>
            <p:ph idx="1"/>
          </p:nvPr>
        </p:nvSpPr>
        <p:spPr/>
        <p:txBody>
          <a:bodyPr>
            <a:normAutofit fontScale="85000" lnSpcReduction="20000"/>
          </a:bodyPr>
          <a:lstStyle/>
          <a:p>
            <a:pPr marL="0" indent="0">
              <a:buNone/>
            </a:pPr>
            <a:r>
              <a:rPr lang="el-GR" dirty="0"/>
              <a:t>Μια παραλλαγή της συμμετοχικής δημοκρατίας είναι η λεγόμενη «</a:t>
            </a:r>
            <a:r>
              <a:rPr lang="el-GR" i="1" dirty="0"/>
              <a:t>διαβουλευτική δημοκρατία</a:t>
            </a:r>
            <a:r>
              <a:rPr lang="el-GR" dirty="0"/>
              <a:t>» (</a:t>
            </a:r>
            <a:r>
              <a:rPr lang="en-US" dirty="0"/>
              <a:t>deliberative democracy</a:t>
            </a:r>
            <a:r>
              <a:rPr lang="el-GR" dirty="0"/>
              <a:t>). Πρόκειται για μορφή διακυβέρνησης που περιλαμβάνει την εμπεριστατωμένη και χωρίς καταναγκασμούς και εξαιρέσεις αντιπαράθεση επιχειρημάτων εκ μέρους όλων των κοινωνικών ομάδων που δικαιούνται να μετέχουν στη διαδικασία λήψης αποφάσεων ενός οργανισμού, μιας τοπικής κοινότητας ή ενός κράτους. Σε αντίθεση με τη συμμετοχική δημοκρατία, η οποία θα προϋπέθετε ριζοσπαστικές αλλαγές των πολιτικών δομών, η διαβουλευτική δημοκρατία μπορεί να υλοποιηθεί χωρίς να απαιτείται μια γενικότερη ριζική μεταρρύθμιση των κοινωνικών δομών και του πολιτικού συστήματος. Στις βασικές της αρετές συγκαταλέγεται το γεγονός ότι διευκολύνει την ορθολογική διευθέτηση των διαφορών, την επίλυση των διαφωνιών μέσω του διαλόγου και τη συλλογική διαμόρφωση ενός συστήματος κοινών ηθικών αρχών, σε αντίθεση με μια αθροιστική λογική μέσω εκλογικών διαδικασιών και δημοψηφισμάτων, διαδικασίες οι οποίες παρά τη νομιμοποίησή τους δεν σφυρηλατούν τη συναίνεση, ούτε τις κοινές αξίες. </a:t>
            </a:r>
          </a:p>
        </p:txBody>
      </p:sp>
    </p:spTree>
    <p:extLst>
      <p:ext uri="{BB962C8B-B14F-4D97-AF65-F5344CB8AC3E}">
        <p14:creationId xmlns:p14="http://schemas.microsoft.com/office/powerpoint/2010/main" val="4080174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BB9A25-1D39-A740-4AB9-6E9D0A1CAFC8}"/>
              </a:ext>
            </a:extLst>
          </p:cNvPr>
          <p:cNvSpPr>
            <a:spLocks noGrp="1"/>
          </p:cNvSpPr>
          <p:nvPr>
            <p:ph type="title"/>
          </p:nvPr>
        </p:nvSpPr>
        <p:spPr/>
        <p:txBody>
          <a:bodyPr>
            <a:normAutofit/>
          </a:bodyPr>
          <a:lstStyle/>
          <a:p>
            <a:r>
              <a:rPr lang="el-GR" sz="2400" b="1" dirty="0">
                <a:latin typeface="Calibri" panose="020F0502020204030204" pitchFamily="34" charset="0"/>
                <a:cs typeface="Calibri" panose="020F0502020204030204" pitchFamily="34" charset="0"/>
              </a:rPr>
              <a:t>Κατά τη </a:t>
            </a:r>
            <a:r>
              <a:rPr lang="el-GR" sz="2400" b="1" dirty="0" err="1">
                <a:latin typeface="Calibri" panose="020F0502020204030204" pitchFamily="34" charset="0"/>
                <a:cs typeface="Calibri" panose="020F0502020204030204" pitchFamily="34" charset="0"/>
              </a:rPr>
              <a:t>γνώμη</a:t>
            </a:r>
            <a:r>
              <a:rPr lang="el-GR" sz="2400" b="1" dirty="0">
                <a:latin typeface="Calibri" panose="020F0502020204030204" pitchFamily="34" charset="0"/>
                <a:cs typeface="Calibri" panose="020F0502020204030204" pitchFamily="34" charset="0"/>
              </a:rPr>
              <a:t> σας, ποιοί </a:t>
            </a:r>
            <a:r>
              <a:rPr lang="el-GR" sz="2400" b="1" dirty="0" err="1">
                <a:latin typeface="Calibri" panose="020F0502020204030204" pitchFamily="34" charset="0"/>
                <a:cs typeface="Calibri" panose="020F0502020204030204" pitchFamily="34" charset="0"/>
              </a:rPr>
              <a:t>απο</a:t>
            </a:r>
            <a:r>
              <a:rPr lang="el-GR" sz="2400" b="1" dirty="0">
                <a:latin typeface="Calibri" panose="020F0502020204030204" pitchFamily="34" charset="0"/>
                <a:cs typeface="Calibri" panose="020F0502020204030204" pitchFamily="34" charset="0"/>
              </a:rPr>
              <a:t>́ του </a:t>
            </a:r>
            <a:r>
              <a:rPr lang="el-GR" sz="2400" b="1" dirty="0" err="1">
                <a:latin typeface="Calibri" panose="020F0502020204030204" pitchFamily="34" charset="0"/>
                <a:cs typeface="Calibri" panose="020F0502020204030204" pitchFamily="34" charset="0"/>
              </a:rPr>
              <a:t>παρακάτω</a:t>
            </a:r>
            <a:r>
              <a:rPr lang="el-GR" sz="2400" b="1" dirty="0">
                <a:latin typeface="Calibri" panose="020F0502020204030204" pitchFamily="34" charset="0"/>
                <a:cs typeface="Calibri" panose="020F0502020204030204" pitchFamily="34" charset="0"/>
              </a:rPr>
              <a:t> </a:t>
            </a:r>
            <a:r>
              <a:rPr lang="el-GR" sz="2400" b="1" dirty="0" err="1">
                <a:latin typeface="Calibri" panose="020F0502020204030204" pitchFamily="34" charset="0"/>
                <a:cs typeface="Calibri" panose="020F0502020204030204" pitchFamily="34" charset="0"/>
              </a:rPr>
              <a:t>φορείς</a:t>
            </a:r>
            <a:r>
              <a:rPr lang="el-GR" sz="2400" b="1" dirty="0">
                <a:latin typeface="Calibri" panose="020F0502020204030204" pitchFamily="34" charset="0"/>
                <a:cs typeface="Calibri" panose="020F0502020204030204" pitchFamily="34" charset="0"/>
              </a:rPr>
              <a:t> </a:t>
            </a:r>
            <a:r>
              <a:rPr lang="el-GR" sz="2400" b="1" dirty="0" err="1">
                <a:latin typeface="Calibri" panose="020F0502020204030204" pitchFamily="34" charset="0"/>
                <a:cs typeface="Calibri" panose="020F0502020204030204" pitchFamily="34" charset="0"/>
              </a:rPr>
              <a:t>δικαιούνται</a:t>
            </a:r>
            <a:r>
              <a:rPr lang="el-GR" sz="2400" b="1" dirty="0">
                <a:latin typeface="Calibri" panose="020F0502020204030204" pitchFamily="34" charset="0"/>
                <a:cs typeface="Calibri" panose="020F0502020204030204" pitchFamily="34" charset="0"/>
              </a:rPr>
              <a:t> να </a:t>
            </a:r>
            <a:r>
              <a:rPr lang="el-GR" sz="2400" b="1" dirty="0" err="1">
                <a:latin typeface="Calibri" panose="020F0502020204030204" pitchFamily="34" charset="0"/>
                <a:cs typeface="Calibri" panose="020F0502020204030204" pitchFamily="34" charset="0"/>
              </a:rPr>
              <a:t>έχουν</a:t>
            </a:r>
            <a:r>
              <a:rPr lang="el-GR" sz="2400" b="1" dirty="0">
                <a:latin typeface="Calibri" panose="020F0502020204030204" pitchFamily="34" charset="0"/>
                <a:cs typeface="Calibri" panose="020F0502020204030204" pitchFamily="34" charset="0"/>
              </a:rPr>
              <a:t> </a:t>
            </a:r>
            <a:r>
              <a:rPr lang="el-GR" sz="2400" b="1" dirty="0" err="1">
                <a:latin typeface="Calibri" panose="020F0502020204030204" pitchFamily="34" charset="0"/>
                <a:cs typeface="Calibri" panose="020F0502020204030204" pitchFamily="34" charset="0"/>
              </a:rPr>
              <a:t>λόγο</a:t>
            </a:r>
            <a:r>
              <a:rPr lang="el-GR" sz="2400" b="1" dirty="0">
                <a:latin typeface="Calibri" panose="020F0502020204030204" pitchFamily="34" charset="0"/>
                <a:cs typeface="Calibri" panose="020F0502020204030204" pitchFamily="34" charset="0"/>
              </a:rPr>
              <a:t> και </a:t>
            </a:r>
            <a:r>
              <a:rPr lang="el-GR" sz="2400" b="1" dirty="0" err="1">
                <a:latin typeface="Calibri" panose="020F0502020204030204" pitchFamily="34" charset="0"/>
                <a:cs typeface="Calibri" panose="020F0502020204030204" pitchFamily="34" charset="0"/>
              </a:rPr>
              <a:t>συμμετοχη</a:t>
            </a:r>
            <a:r>
              <a:rPr lang="el-GR" sz="2400" b="1" dirty="0">
                <a:latin typeface="Calibri" panose="020F0502020204030204" pitchFamily="34" charset="0"/>
                <a:cs typeface="Calibri" panose="020F0502020204030204" pitchFamily="34" charset="0"/>
              </a:rPr>
              <a:t>́ σε μια </a:t>
            </a:r>
            <a:r>
              <a:rPr lang="el-GR" sz="2400" b="1" dirty="0" err="1">
                <a:latin typeface="Calibri" panose="020F0502020204030204" pitchFamily="34" charset="0"/>
                <a:cs typeface="Calibri" panose="020F0502020204030204" pitchFamily="34" charset="0"/>
              </a:rPr>
              <a:t>διαδικασία</a:t>
            </a:r>
            <a:r>
              <a:rPr lang="el-GR" sz="2400" b="1" dirty="0">
                <a:latin typeface="Calibri" panose="020F0502020204030204" pitchFamily="34" charset="0"/>
                <a:cs typeface="Calibri" panose="020F0502020204030204" pitchFamily="34" charset="0"/>
              </a:rPr>
              <a:t> </a:t>
            </a:r>
            <a:r>
              <a:rPr lang="el-GR" sz="2400" b="1" dirty="0" err="1">
                <a:latin typeface="Calibri" panose="020F0502020204030204" pitchFamily="34" charset="0"/>
                <a:cs typeface="Calibri" panose="020F0502020204030204" pitchFamily="34" charset="0"/>
              </a:rPr>
              <a:t>δημοκρατικής</a:t>
            </a:r>
            <a:r>
              <a:rPr lang="el-GR" sz="2400" b="1" dirty="0">
                <a:latin typeface="Calibri" panose="020F0502020204030204" pitchFamily="34" charset="0"/>
                <a:cs typeface="Calibri" panose="020F0502020204030204" pitchFamily="34" charset="0"/>
              </a:rPr>
              <a:t> </a:t>
            </a:r>
            <a:r>
              <a:rPr lang="el-GR" sz="2400" b="1" dirty="0" err="1">
                <a:latin typeface="Calibri" panose="020F0502020204030204" pitchFamily="34" charset="0"/>
                <a:cs typeface="Calibri" panose="020F0502020204030204" pitchFamily="34" charset="0"/>
              </a:rPr>
              <a:t>διακυβέρνησης</a:t>
            </a:r>
            <a:r>
              <a:rPr lang="el-GR" sz="2400" b="1" dirty="0">
                <a:latin typeface="Calibri" panose="020F0502020204030204" pitchFamily="34" charset="0"/>
                <a:cs typeface="Calibri" panose="020F0502020204030204" pitchFamily="34" charset="0"/>
              </a:rPr>
              <a:t> του </a:t>
            </a:r>
            <a:r>
              <a:rPr lang="el-GR" sz="2400" b="1" dirty="0" err="1">
                <a:latin typeface="Calibri" panose="020F0502020204030204" pitchFamily="34" charset="0"/>
                <a:cs typeface="Calibri" panose="020F0502020204030204" pitchFamily="34" charset="0"/>
              </a:rPr>
              <a:t>σχολείου</a:t>
            </a:r>
            <a:r>
              <a:rPr lang="el-GR" sz="2400" b="1" dirty="0">
                <a:latin typeface="Calibri" panose="020F0502020204030204" pitchFamily="34" charset="0"/>
                <a:cs typeface="Calibri" panose="020F0502020204030204" pitchFamily="34" charset="0"/>
              </a:rPr>
              <a:t>;</a:t>
            </a:r>
          </a:p>
        </p:txBody>
      </p:sp>
      <p:sp>
        <p:nvSpPr>
          <p:cNvPr id="3" name="Θέση περιεχομένου 2">
            <a:extLst>
              <a:ext uri="{FF2B5EF4-FFF2-40B4-BE49-F238E27FC236}">
                <a16:creationId xmlns:a16="http://schemas.microsoft.com/office/drawing/2014/main" id="{93F16042-21A1-F11F-1BED-52E852D83F53}"/>
              </a:ext>
            </a:extLst>
          </p:cNvPr>
          <p:cNvSpPr>
            <a:spLocks noGrp="1"/>
          </p:cNvSpPr>
          <p:nvPr>
            <p:ph idx="1"/>
          </p:nvPr>
        </p:nvSpPr>
        <p:spPr/>
        <p:txBody>
          <a:bodyPr>
            <a:normAutofit fontScale="70000" lnSpcReduction="20000"/>
          </a:bodyPr>
          <a:lstStyle/>
          <a:p>
            <a:r>
              <a:rPr lang="el-GR" dirty="0"/>
              <a:t>το </a:t>
            </a:r>
            <a:r>
              <a:rPr lang="el-GR" dirty="0" err="1"/>
              <a:t>κεντρικο</a:t>
            </a:r>
            <a:r>
              <a:rPr lang="el-GR" dirty="0"/>
              <a:t>́ </a:t>
            </a:r>
            <a:r>
              <a:rPr lang="el-GR" dirty="0" err="1"/>
              <a:t>κράτος</a:t>
            </a:r>
            <a:r>
              <a:rPr lang="el-GR" dirty="0"/>
              <a:t> με τους </a:t>
            </a:r>
            <a:r>
              <a:rPr lang="el-GR" dirty="0" err="1"/>
              <a:t>θεσμούς</a:t>
            </a:r>
            <a:r>
              <a:rPr lang="el-GR" dirty="0"/>
              <a:t> του (</a:t>
            </a:r>
            <a:r>
              <a:rPr lang="el-GR" dirty="0" err="1"/>
              <a:t>Υπουργείο</a:t>
            </a:r>
            <a:r>
              <a:rPr lang="el-GR" dirty="0"/>
              <a:t> </a:t>
            </a:r>
            <a:r>
              <a:rPr lang="el-GR" dirty="0" err="1"/>
              <a:t>Παιδείας</a:t>
            </a:r>
            <a:r>
              <a:rPr lang="el-GR" dirty="0"/>
              <a:t>, </a:t>
            </a:r>
            <a:r>
              <a:rPr lang="el-GR" dirty="0" err="1"/>
              <a:t>Ινστιτούτο</a:t>
            </a:r>
            <a:r>
              <a:rPr lang="el-GR" dirty="0"/>
              <a:t> </a:t>
            </a:r>
            <a:r>
              <a:rPr lang="el-GR" dirty="0" err="1"/>
              <a:t>Εκπαιδευτικής</a:t>
            </a:r>
            <a:r>
              <a:rPr lang="el-GR" dirty="0"/>
              <a:t> </a:t>
            </a:r>
            <a:r>
              <a:rPr lang="el-GR" dirty="0" err="1"/>
              <a:t>Πολιτικής</a:t>
            </a:r>
            <a:r>
              <a:rPr lang="el-GR" dirty="0"/>
              <a:t>, </a:t>
            </a:r>
            <a:r>
              <a:rPr lang="el-GR" dirty="0" err="1"/>
              <a:t>Περιφερειακές</a:t>
            </a:r>
            <a:r>
              <a:rPr lang="el-GR" dirty="0"/>
              <a:t> </a:t>
            </a:r>
            <a:r>
              <a:rPr lang="el-GR" dirty="0" err="1"/>
              <a:t>Διευθύνσεις</a:t>
            </a:r>
            <a:r>
              <a:rPr lang="el-GR" dirty="0"/>
              <a:t> </a:t>
            </a:r>
            <a:r>
              <a:rPr lang="el-GR" dirty="0" err="1"/>
              <a:t>Εκπαίδευσης</a:t>
            </a:r>
            <a:r>
              <a:rPr lang="el-GR" dirty="0"/>
              <a:t>); </a:t>
            </a:r>
          </a:p>
          <a:p>
            <a:r>
              <a:rPr lang="el-GR" dirty="0"/>
              <a:t>η/ο </a:t>
            </a:r>
            <a:r>
              <a:rPr lang="el-GR" dirty="0" err="1"/>
              <a:t>Διευθύντρια</a:t>
            </a:r>
            <a:r>
              <a:rPr lang="el-GR" dirty="0"/>
              <a:t>/</a:t>
            </a:r>
            <a:r>
              <a:rPr lang="el-GR" dirty="0" err="1"/>
              <a:t>ής</a:t>
            </a:r>
            <a:r>
              <a:rPr lang="el-GR" dirty="0"/>
              <a:t> της </a:t>
            </a:r>
            <a:r>
              <a:rPr lang="el-GR" dirty="0" err="1"/>
              <a:t>σχολικής</a:t>
            </a:r>
            <a:r>
              <a:rPr lang="el-GR" dirty="0"/>
              <a:t> </a:t>
            </a:r>
            <a:r>
              <a:rPr lang="el-GR" dirty="0" err="1"/>
              <a:t>μονάδας</a:t>
            </a:r>
            <a:r>
              <a:rPr lang="el-GR" dirty="0"/>
              <a:t>; </a:t>
            </a:r>
            <a:endParaRPr lang="el-GR" dirty="0">
              <a:effectLst/>
            </a:endParaRPr>
          </a:p>
          <a:p>
            <a:r>
              <a:rPr lang="el-GR" dirty="0"/>
              <a:t>οι </a:t>
            </a:r>
            <a:r>
              <a:rPr lang="el-GR" dirty="0" err="1"/>
              <a:t>εκπαιδευτικοι</a:t>
            </a:r>
            <a:r>
              <a:rPr lang="el-GR" dirty="0"/>
              <a:t>́ της </a:t>
            </a:r>
            <a:r>
              <a:rPr lang="el-GR" dirty="0" err="1"/>
              <a:t>σχολικής</a:t>
            </a:r>
            <a:r>
              <a:rPr lang="el-GR" dirty="0"/>
              <a:t> </a:t>
            </a:r>
            <a:r>
              <a:rPr lang="el-GR" dirty="0" err="1"/>
              <a:t>μονάδας</a:t>
            </a:r>
            <a:r>
              <a:rPr lang="el-GR" dirty="0"/>
              <a:t>; </a:t>
            </a:r>
            <a:endParaRPr lang="el-GR" dirty="0">
              <a:effectLst/>
            </a:endParaRPr>
          </a:p>
          <a:p>
            <a:r>
              <a:rPr lang="el-GR" dirty="0"/>
              <a:t>οι </a:t>
            </a:r>
            <a:r>
              <a:rPr lang="el-GR" dirty="0" err="1"/>
              <a:t>μαθητές</a:t>
            </a:r>
            <a:r>
              <a:rPr lang="el-GR" dirty="0"/>
              <a:t> και οι </a:t>
            </a:r>
            <a:r>
              <a:rPr lang="el-GR" dirty="0" err="1"/>
              <a:t>μαθήτριες</a:t>
            </a:r>
            <a:r>
              <a:rPr lang="el-GR" dirty="0"/>
              <a:t> του </a:t>
            </a:r>
            <a:r>
              <a:rPr lang="el-GR" dirty="0" err="1"/>
              <a:t>σχολείου</a:t>
            </a:r>
            <a:r>
              <a:rPr lang="el-GR" dirty="0"/>
              <a:t>; </a:t>
            </a:r>
            <a:endParaRPr lang="el-GR" dirty="0">
              <a:effectLst/>
            </a:endParaRPr>
          </a:p>
          <a:p>
            <a:r>
              <a:rPr lang="el-GR" dirty="0"/>
              <a:t>οι </a:t>
            </a:r>
            <a:r>
              <a:rPr lang="el-GR" dirty="0" err="1"/>
              <a:t>γονείς</a:t>
            </a:r>
            <a:r>
              <a:rPr lang="el-GR" dirty="0"/>
              <a:t> ή </a:t>
            </a:r>
            <a:r>
              <a:rPr lang="el-GR" dirty="0" err="1"/>
              <a:t>εκείνοι</a:t>
            </a:r>
            <a:r>
              <a:rPr lang="el-GR" dirty="0"/>
              <a:t> που </a:t>
            </a:r>
            <a:r>
              <a:rPr lang="el-GR" dirty="0" err="1"/>
              <a:t>ασκούν</a:t>
            </a:r>
            <a:r>
              <a:rPr lang="el-GR" dirty="0"/>
              <a:t> την </a:t>
            </a:r>
            <a:r>
              <a:rPr lang="el-GR" dirty="0" err="1"/>
              <a:t>επιμέλεια</a:t>
            </a:r>
            <a:r>
              <a:rPr lang="el-GR" dirty="0"/>
              <a:t> των </a:t>
            </a:r>
            <a:r>
              <a:rPr lang="el-GR" dirty="0" err="1"/>
              <a:t>μαθητών</a:t>
            </a:r>
            <a:r>
              <a:rPr lang="el-GR" dirty="0"/>
              <a:t>/</a:t>
            </a:r>
            <a:r>
              <a:rPr lang="el-GR" dirty="0" err="1"/>
              <a:t>τριών</a:t>
            </a:r>
            <a:r>
              <a:rPr lang="el-GR" dirty="0"/>
              <a:t>; </a:t>
            </a:r>
            <a:endParaRPr lang="el-GR" dirty="0">
              <a:effectLst/>
            </a:endParaRPr>
          </a:p>
          <a:p>
            <a:r>
              <a:rPr lang="el-GR" dirty="0" err="1"/>
              <a:t>μόνο</a:t>
            </a:r>
            <a:r>
              <a:rPr lang="el-GR" dirty="0"/>
              <a:t> οι </a:t>
            </a:r>
            <a:r>
              <a:rPr lang="el-GR" dirty="0" err="1"/>
              <a:t>γονείς</a:t>
            </a:r>
            <a:r>
              <a:rPr lang="el-GR" dirty="0"/>
              <a:t> </a:t>
            </a:r>
            <a:r>
              <a:rPr lang="el-GR" dirty="0" err="1"/>
              <a:t>εκείνοι</a:t>
            </a:r>
            <a:r>
              <a:rPr lang="el-GR" dirty="0"/>
              <a:t> που </a:t>
            </a:r>
            <a:r>
              <a:rPr lang="el-GR" dirty="0" err="1"/>
              <a:t>είναι</a:t>
            </a:r>
            <a:r>
              <a:rPr lang="el-GR" dirty="0"/>
              <a:t> </a:t>
            </a:r>
            <a:r>
              <a:rPr lang="el-GR" dirty="0" err="1"/>
              <a:t>έλληνες</a:t>
            </a:r>
            <a:r>
              <a:rPr lang="el-GR" dirty="0"/>
              <a:t> </a:t>
            </a:r>
            <a:r>
              <a:rPr lang="el-GR" dirty="0" err="1"/>
              <a:t>πολίτες</a:t>
            </a:r>
            <a:r>
              <a:rPr lang="el-GR" dirty="0"/>
              <a:t>; </a:t>
            </a:r>
            <a:endParaRPr lang="el-GR" dirty="0">
              <a:effectLst/>
            </a:endParaRPr>
          </a:p>
          <a:p>
            <a:r>
              <a:rPr lang="el-GR" dirty="0"/>
              <a:t>οι </a:t>
            </a:r>
            <a:r>
              <a:rPr lang="el-GR" dirty="0" err="1"/>
              <a:t>πολιτογραφημένοι</a:t>
            </a:r>
            <a:r>
              <a:rPr lang="el-GR" dirty="0"/>
              <a:t> </a:t>
            </a:r>
            <a:r>
              <a:rPr lang="el-GR" dirty="0" err="1"/>
              <a:t>κάτοικοι</a:t>
            </a:r>
            <a:r>
              <a:rPr lang="el-GR" dirty="0"/>
              <a:t> της </a:t>
            </a:r>
            <a:r>
              <a:rPr lang="el-GR" dirty="0" err="1"/>
              <a:t>περιοχής</a:t>
            </a:r>
            <a:r>
              <a:rPr lang="el-GR" dirty="0"/>
              <a:t>; </a:t>
            </a:r>
            <a:endParaRPr lang="el-GR" dirty="0">
              <a:effectLst/>
            </a:endParaRPr>
          </a:p>
          <a:p>
            <a:r>
              <a:rPr lang="el-GR" dirty="0" err="1"/>
              <a:t>ό́λοι</a:t>
            </a:r>
            <a:r>
              <a:rPr lang="el-GR" dirty="0"/>
              <a:t> οι </a:t>
            </a:r>
            <a:r>
              <a:rPr lang="el-GR" dirty="0" err="1"/>
              <a:t>κάτοικοι</a:t>
            </a:r>
            <a:r>
              <a:rPr lang="el-GR" dirty="0"/>
              <a:t> της </a:t>
            </a:r>
            <a:r>
              <a:rPr lang="el-GR" dirty="0" err="1"/>
              <a:t>περιοχής</a:t>
            </a:r>
            <a:r>
              <a:rPr lang="el-GR" dirty="0"/>
              <a:t> στην </a:t>
            </a:r>
            <a:r>
              <a:rPr lang="el-GR" dirty="0" err="1"/>
              <a:t>οποία</a:t>
            </a:r>
            <a:r>
              <a:rPr lang="el-GR" dirty="0"/>
              <a:t> </a:t>
            </a:r>
            <a:r>
              <a:rPr lang="el-GR" dirty="0" err="1"/>
              <a:t>ανήκει</a:t>
            </a:r>
            <a:r>
              <a:rPr lang="el-GR" dirty="0"/>
              <a:t> το </a:t>
            </a:r>
            <a:r>
              <a:rPr lang="el-GR" dirty="0" err="1"/>
              <a:t>σχολείο</a:t>
            </a:r>
            <a:r>
              <a:rPr lang="el-GR" dirty="0"/>
              <a:t>; </a:t>
            </a:r>
            <a:endParaRPr lang="el-GR" dirty="0">
              <a:effectLst/>
            </a:endParaRPr>
          </a:p>
          <a:p>
            <a:r>
              <a:rPr lang="el-GR" dirty="0"/>
              <a:t>η </a:t>
            </a:r>
            <a:r>
              <a:rPr lang="el-GR" dirty="0" err="1"/>
              <a:t>τοπικη</a:t>
            </a:r>
            <a:r>
              <a:rPr lang="el-GR" dirty="0"/>
              <a:t>́ </a:t>
            </a:r>
            <a:r>
              <a:rPr lang="el-GR" dirty="0" err="1"/>
              <a:t>αυτοδιοίκηση</a:t>
            </a:r>
            <a:r>
              <a:rPr lang="el-GR" dirty="0"/>
              <a:t>; </a:t>
            </a:r>
            <a:endParaRPr lang="el-GR" dirty="0">
              <a:effectLst/>
            </a:endParaRPr>
          </a:p>
          <a:p>
            <a:r>
              <a:rPr lang="el-GR" dirty="0"/>
              <a:t>οι </a:t>
            </a:r>
            <a:r>
              <a:rPr lang="el-GR" dirty="0" err="1"/>
              <a:t>συνδικαλιστικοι</a:t>
            </a:r>
            <a:r>
              <a:rPr lang="el-GR" dirty="0"/>
              <a:t>́ </a:t>
            </a:r>
            <a:r>
              <a:rPr lang="el-GR" dirty="0" err="1"/>
              <a:t>φορείς</a:t>
            </a:r>
            <a:r>
              <a:rPr lang="el-GR" dirty="0"/>
              <a:t> των </a:t>
            </a:r>
            <a:r>
              <a:rPr lang="el-GR" dirty="0" err="1"/>
              <a:t>εκπαιδευτικών</a:t>
            </a:r>
            <a:r>
              <a:rPr lang="el-GR" dirty="0"/>
              <a:t>; </a:t>
            </a:r>
            <a:endParaRPr lang="el-GR" dirty="0">
              <a:effectLst/>
            </a:endParaRPr>
          </a:p>
          <a:p>
            <a:r>
              <a:rPr lang="el-GR" dirty="0" err="1"/>
              <a:t>φορείς</a:t>
            </a:r>
            <a:r>
              <a:rPr lang="el-GR" dirty="0"/>
              <a:t> της </a:t>
            </a:r>
            <a:r>
              <a:rPr lang="el-GR" dirty="0" err="1"/>
              <a:t>κοινωνίας</a:t>
            </a:r>
            <a:r>
              <a:rPr lang="el-GR" dirty="0"/>
              <a:t> των </a:t>
            </a:r>
            <a:r>
              <a:rPr lang="el-GR" dirty="0" err="1"/>
              <a:t>πολιτών</a:t>
            </a:r>
            <a:r>
              <a:rPr lang="el-GR" dirty="0"/>
              <a:t> (π.χ. </a:t>
            </a:r>
            <a:r>
              <a:rPr lang="el-GR" dirty="0" err="1"/>
              <a:t>κοινωνικές</a:t>
            </a:r>
            <a:r>
              <a:rPr lang="el-GR" dirty="0"/>
              <a:t> και </a:t>
            </a:r>
            <a:r>
              <a:rPr lang="el-GR" dirty="0" err="1"/>
              <a:t>πολιτιστικές</a:t>
            </a:r>
            <a:r>
              <a:rPr lang="el-GR" dirty="0"/>
              <a:t> </a:t>
            </a:r>
            <a:r>
              <a:rPr lang="el-GR" dirty="0" err="1"/>
              <a:t>οργανώσεις</a:t>
            </a:r>
            <a:r>
              <a:rPr lang="el-GR" dirty="0"/>
              <a:t> που </a:t>
            </a:r>
            <a:r>
              <a:rPr lang="el-GR" dirty="0" err="1"/>
              <a:t>αναπτύσσουν</a:t>
            </a:r>
            <a:r>
              <a:rPr lang="el-GR" dirty="0"/>
              <a:t> </a:t>
            </a:r>
            <a:r>
              <a:rPr lang="el-GR" dirty="0" err="1"/>
              <a:t>εκπαιδευτικές</a:t>
            </a:r>
            <a:r>
              <a:rPr lang="el-GR" dirty="0"/>
              <a:t>, </a:t>
            </a:r>
            <a:r>
              <a:rPr lang="el-GR" dirty="0" err="1"/>
              <a:t>κοινωνικές</a:t>
            </a:r>
            <a:r>
              <a:rPr lang="el-GR" dirty="0"/>
              <a:t> ή </a:t>
            </a:r>
            <a:r>
              <a:rPr lang="el-GR" dirty="0" err="1"/>
              <a:t>πολιτιστικές</a:t>
            </a:r>
            <a:r>
              <a:rPr lang="el-GR" dirty="0"/>
              <a:t> </a:t>
            </a:r>
            <a:r>
              <a:rPr lang="el-GR" dirty="0" err="1"/>
              <a:t>δράσεις</a:t>
            </a:r>
            <a:r>
              <a:rPr lang="el-GR" dirty="0"/>
              <a:t> </a:t>
            </a:r>
            <a:r>
              <a:rPr lang="el-GR" dirty="0" err="1"/>
              <a:t>σχετικές</a:t>
            </a:r>
            <a:r>
              <a:rPr lang="el-GR" dirty="0"/>
              <a:t> με τα </a:t>
            </a:r>
            <a:r>
              <a:rPr lang="el-GR" dirty="0" err="1"/>
              <a:t>προβλήματα</a:t>
            </a:r>
            <a:r>
              <a:rPr lang="el-GR" dirty="0"/>
              <a:t> που </a:t>
            </a:r>
            <a:r>
              <a:rPr lang="el-GR" dirty="0" err="1"/>
              <a:t>αντιμετωπίζει</a:t>
            </a:r>
            <a:r>
              <a:rPr lang="el-GR" dirty="0"/>
              <a:t> το </a:t>
            </a:r>
            <a:r>
              <a:rPr lang="el-GR" dirty="0" err="1"/>
              <a:t>σχολείο</a:t>
            </a:r>
            <a:r>
              <a:rPr lang="el-GR" dirty="0"/>
              <a:t>); </a:t>
            </a:r>
            <a:endParaRPr lang="el-GR" dirty="0">
              <a:effectLst/>
            </a:endParaRPr>
          </a:p>
          <a:p>
            <a:pPr marL="0" indent="0">
              <a:buNone/>
            </a:pPr>
            <a:endParaRPr lang="el-GR" dirty="0">
              <a:effectLst/>
            </a:endParaRPr>
          </a:p>
          <a:p>
            <a:endParaRPr lang="el-GR" dirty="0"/>
          </a:p>
        </p:txBody>
      </p:sp>
    </p:spTree>
    <p:extLst>
      <p:ext uri="{BB962C8B-B14F-4D97-AF65-F5344CB8AC3E}">
        <p14:creationId xmlns:p14="http://schemas.microsoft.com/office/powerpoint/2010/main" val="2602182186"/>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600</Words>
  <Application>Microsoft Macintosh PowerPoint</Application>
  <PresentationFormat>Ευρεία οθόνη</PresentationFormat>
  <Paragraphs>28</Paragraphs>
  <Slides>6</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6</vt:i4>
      </vt:variant>
    </vt:vector>
  </HeadingPairs>
  <TitlesOfParts>
    <vt:vector size="10" baseType="lpstr">
      <vt:lpstr>Arial</vt:lpstr>
      <vt:lpstr>Calibri</vt:lpstr>
      <vt:lpstr>Calibri Light</vt:lpstr>
      <vt:lpstr>Θέμα του Office</vt:lpstr>
      <vt:lpstr>Το δημοκρατικό σχολείο</vt:lpstr>
      <vt:lpstr>Νομιμοποίηση και Νομιμότητα</vt:lpstr>
      <vt:lpstr>Μορφές δημοκρατίας</vt:lpstr>
      <vt:lpstr>Το «παράδοξο της συμμετοχικής δημοκρατίας»</vt:lpstr>
      <vt:lpstr>Διαβουλευτική δημοκρατία</vt:lpstr>
      <vt:lpstr>Κατά τη γνώμη σας, ποιοί από του παρακάτω φορείς δικαιούνται να έχουν λόγο και συμμετοχή σε μια διαδικασία δημοκρατικής διακυβέρνησης του σχολείου;</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Το δημοκρατικό σχολείο</dc:title>
  <dc:creator>ezambeta</dc:creator>
  <cp:lastModifiedBy>ezambeta</cp:lastModifiedBy>
  <cp:revision>1</cp:revision>
  <dcterms:created xsi:type="dcterms:W3CDTF">2022-06-01T07:50:07Z</dcterms:created>
  <dcterms:modified xsi:type="dcterms:W3CDTF">2022-06-01T08:00:14Z</dcterms:modified>
</cp:coreProperties>
</file>