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14/3/2018</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Επαγγελματική Κοινότητα Μάθησης</a:t>
            </a:r>
            <a:endParaRPr lang="el-GR" dirty="0"/>
          </a:p>
        </p:txBody>
      </p:sp>
      <p:sp>
        <p:nvSpPr>
          <p:cNvPr id="3" name="2 - Υπότιτλος"/>
          <p:cNvSpPr>
            <a:spLocks noGrp="1"/>
          </p:cNvSpPr>
          <p:nvPr>
            <p:ph type="subTitle" idx="1"/>
          </p:nvPr>
        </p:nvSpPr>
        <p:spPr/>
        <p:txBody>
          <a:bodyPr/>
          <a:lstStyle/>
          <a:p>
            <a:endParaRPr lang="el-G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Η επαγγελματική κοινότητα μάθησης</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Η ανάπτυξη μιας επαγγελματικής κοινότητας μάθησης είναι η </a:t>
            </a:r>
            <a:r>
              <a:rPr lang="el-GR" b="1" dirty="0" smtClean="0"/>
              <a:t>βάση της βελτίωσης σε μια προοπτική μιας πραγματικής αλλαγής</a:t>
            </a:r>
            <a:r>
              <a:rPr lang="el-GR" dirty="0" smtClean="0"/>
              <a:t>.</a:t>
            </a:r>
          </a:p>
          <a:p>
            <a:r>
              <a:rPr lang="el-GR" dirty="0" smtClean="0"/>
              <a:t>Η διαδικασία της ανάπτυξης μιας τέτοιας κοινότητας στο σχολείο περιλαμβάνει «</a:t>
            </a:r>
            <a:r>
              <a:rPr lang="el-GR" i="1" dirty="0" smtClean="0"/>
              <a:t>τη μετάβαση </a:t>
            </a:r>
            <a:r>
              <a:rPr lang="el-GR" b="1" i="1" dirty="0" smtClean="0"/>
              <a:t>από μια κατάσταση περιορισμένης προσοχής στην αξιολόγηση και την παιδαγωγική σε μια κατάσταση στην οποία οι εκπαιδευτικοί και άλλοι συνήθως επικεντρώνονται σε αυτά τα θέματα και επιχειρούν σχετικές βελτιώσεις</a:t>
            </a:r>
            <a:r>
              <a:rPr lang="el-GR" dirty="0" smtClean="0"/>
              <a:t>» (</a:t>
            </a:r>
            <a:r>
              <a:rPr lang="el-GR" dirty="0" err="1" smtClean="0"/>
              <a:t>Fullan</a:t>
            </a:r>
            <a:r>
              <a:rPr lang="el-GR" dirty="0" smtClean="0"/>
              <a:t>, 2000). </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Η επαγγελματική κοινότητα μάθησης….</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Απαντά ουσιαστικά στη λογική του περίκλειστου θεσμικού πλαισίου, που δεν λαμβάνει υπόψη του το πραγματικό εκπαιδευτικό πλαίσιο</a:t>
            </a:r>
          </a:p>
          <a:p>
            <a:r>
              <a:rPr lang="el-GR" dirty="0" smtClean="0"/>
              <a:t>Προβάλλει μια εναλλακτική μορφή αξιολόγησης του εκπαιδευτικού έργου</a:t>
            </a:r>
          </a:p>
          <a:p>
            <a:r>
              <a:rPr lang="el-GR" dirty="0" smtClean="0"/>
              <a:t>Αμβλύνει την διάσταση ανάμεσα στην παιδαγωγική θεωρία και την εκπαιδευτική πράξη</a:t>
            </a:r>
            <a:endParaRPr lang="el-GR" dirty="0"/>
          </a:p>
        </p:txBody>
      </p:sp>
    </p:spTree>
    <p:extLst>
      <p:ext uri="{BB962C8B-B14F-4D97-AF65-F5344CB8AC3E}">
        <p14:creationId xmlns="" xmlns:p14="http://schemas.microsoft.com/office/powerpoint/2010/main" val="213754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600" dirty="0" smtClean="0"/>
              <a:t/>
            </a:r>
            <a:br>
              <a:rPr lang="el-GR" sz="3600" dirty="0" smtClean="0"/>
            </a:br>
            <a:r>
              <a:rPr lang="el-GR" sz="3600" dirty="0" smtClean="0"/>
              <a:t>Η διαδικασία της ανάπτυξης μιας τέτοιας κοινότητας στο σχολείο περιλαμβάνει: </a:t>
            </a:r>
            <a:r>
              <a:rPr lang="el-GR" dirty="0" smtClean="0"/>
              <a:t/>
            </a:r>
            <a:br>
              <a:rPr lang="el-GR" dirty="0" smtClean="0"/>
            </a:br>
            <a:endParaRPr lang="el-GR" dirty="0"/>
          </a:p>
        </p:txBody>
      </p:sp>
      <p:sp>
        <p:nvSpPr>
          <p:cNvPr id="3" name="2 - Θέση περιεχομένου"/>
          <p:cNvSpPr>
            <a:spLocks noGrp="1"/>
          </p:cNvSpPr>
          <p:nvPr>
            <p:ph idx="1"/>
          </p:nvPr>
        </p:nvSpPr>
        <p:spPr/>
        <p:txBody>
          <a:bodyPr>
            <a:normAutofit fontScale="77500" lnSpcReduction="20000"/>
          </a:bodyPr>
          <a:lstStyle/>
          <a:p>
            <a:pPr lvl="0"/>
            <a:r>
              <a:rPr lang="el-GR" dirty="0" smtClean="0"/>
              <a:t>Το επαγγελματικό προσωπικό απαρτίζει μια κοινότητα: έχει κοινό όραμα και κοινή ευθύνη για την επίτευξη των μαθησιακών στόχων. </a:t>
            </a:r>
          </a:p>
          <a:p>
            <a:pPr lvl="0"/>
            <a:r>
              <a:rPr lang="el-GR" dirty="0" smtClean="0"/>
              <a:t>Αναπτύσσει συλλογικό και συμμετοχικό κλίμα. </a:t>
            </a:r>
          </a:p>
          <a:p>
            <a:pPr lvl="0"/>
            <a:r>
              <a:rPr lang="el-GR" dirty="0" smtClean="0"/>
              <a:t>Διαμορφώνει στα μέλη της ηθική δέσμευση για υψηλού επιπέδου μάθηση για όλους και για συνεχή βελτίωση. </a:t>
            </a:r>
          </a:p>
          <a:p>
            <a:pPr lvl="0"/>
            <a:r>
              <a:rPr lang="el-GR" dirty="0" smtClean="0"/>
              <a:t>Εμπλέκει τα μέλη της σε συλλογική διερεύνηση των πρακτικών τους και των εκπαιδευτικών αξιών που τις στηρίζουν.</a:t>
            </a:r>
          </a:p>
          <a:p>
            <a:pPr lvl="0"/>
            <a:r>
              <a:rPr lang="el-GR" dirty="0" smtClean="0"/>
              <a:t>Αναπτύσσει διαλογικές, διερευνητικές και </a:t>
            </a:r>
            <a:r>
              <a:rPr lang="el-GR" dirty="0" err="1" smtClean="0"/>
              <a:t>αναστοχαστικές</a:t>
            </a:r>
            <a:r>
              <a:rPr lang="el-GR" dirty="0" smtClean="0"/>
              <a:t> πρακτικές. </a:t>
            </a:r>
          </a:p>
          <a:p>
            <a:r>
              <a:rPr lang="el-GR" dirty="0" smtClean="0"/>
              <a:t>(</a:t>
            </a:r>
            <a:r>
              <a:rPr lang="en-US" dirty="0" err="1" smtClean="0"/>
              <a:t>Nehring</a:t>
            </a:r>
            <a:r>
              <a:rPr lang="el-GR" dirty="0" smtClean="0"/>
              <a:t> &amp; </a:t>
            </a:r>
            <a:r>
              <a:rPr lang="en-US" dirty="0" smtClean="0"/>
              <a:t>Fitzsimons</a:t>
            </a:r>
            <a:r>
              <a:rPr lang="el-GR" dirty="0" smtClean="0"/>
              <a:t>, 2011: 515).</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smtClean="0"/>
              <a:t>Φάσεις ανάπτυξης μια εκπαιδευτικής κοινότητας μάθησης</a:t>
            </a:r>
            <a:br>
              <a:rPr lang="el-GR" sz="3200" dirty="0" smtClean="0"/>
            </a:br>
            <a:r>
              <a:rPr lang="en-US" sz="3200" dirty="0" smtClean="0"/>
              <a:t>McLaughlin and Talbert</a:t>
            </a:r>
            <a:r>
              <a:rPr lang="el-GR" sz="3200" dirty="0" smtClean="0"/>
              <a:t> (2006)</a:t>
            </a:r>
            <a:endParaRPr lang="el-GR" sz="3200" dirty="0"/>
          </a:p>
        </p:txBody>
      </p:sp>
      <p:sp>
        <p:nvSpPr>
          <p:cNvPr id="3" name="2 - Θέση περιεχομένου"/>
          <p:cNvSpPr>
            <a:spLocks noGrp="1"/>
          </p:cNvSpPr>
          <p:nvPr>
            <p:ph idx="1"/>
          </p:nvPr>
        </p:nvSpPr>
        <p:spPr/>
        <p:txBody>
          <a:bodyPr>
            <a:normAutofit fontScale="77500" lnSpcReduction="20000"/>
          </a:bodyPr>
          <a:lstStyle/>
          <a:p>
            <a:r>
              <a:rPr lang="el-GR" dirty="0" smtClean="0"/>
              <a:t>Στάδιο </a:t>
            </a:r>
            <a:r>
              <a:rPr lang="el-GR" b="1" dirty="0" smtClean="0"/>
              <a:t>των αρχαρίων</a:t>
            </a:r>
            <a:r>
              <a:rPr lang="el-GR" dirty="0" smtClean="0"/>
              <a:t>, το αρχικό της διαμόρφωσης της επαγγελματικής κοινότητας: </a:t>
            </a:r>
          </a:p>
          <a:p>
            <a:r>
              <a:rPr lang="el-GR" dirty="0" smtClean="0"/>
              <a:t>Οι εκπαιδευτικοί αρχίζουν να </a:t>
            </a:r>
            <a:r>
              <a:rPr lang="el-GR" b="1" dirty="0" smtClean="0"/>
              <a:t>αναπτύσσουν ένα ρεπερτόριο ερευνητικών δεξιοτήτων</a:t>
            </a:r>
            <a:r>
              <a:rPr lang="el-GR" dirty="0" smtClean="0"/>
              <a:t>, σχετικών με την δημιουργία ερευνητικών ερωτημάτων, την επισήμανση και την οριοθέτηση προβλημάτων και τις στρατηγικές ανάλυσής τους. </a:t>
            </a:r>
          </a:p>
          <a:p>
            <a:r>
              <a:rPr lang="el-GR" dirty="0" smtClean="0"/>
              <a:t>Τα σχολεία που εμπλέκονται σε μια τέτοια διαδικασία αρχίζουν να </a:t>
            </a:r>
            <a:r>
              <a:rPr lang="el-GR" b="1" dirty="0" smtClean="0"/>
              <a:t>καταλαβαίνουν την αξία της έρευνας για την βελτίωση της πρακτικής</a:t>
            </a:r>
            <a:r>
              <a:rPr lang="el-GR" dirty="0" smtClean="0"/>
              <a:t>, αλλά δεν γνωρίζουν πώς να μεταβούν από τη συλλογή δεδομένων στην αξιοποίησή  τους ως στοιχεία που θα τους επιτρέψουν να θέσουν ερωτήματα σχετικά με την πρόοδο και την βελτίωση. </a:t>
            </a: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smtClean="0"/>
              <a:t>Φάσεις ανάπτυξης μια εκπαιδευτικής κοινότητας μάθησης</a:t>
            </a:r>
            <a:br>
              <a:rPr lang="el-GR" sz="3200" dirty="0" smtClean="0"/>
            </a:br>
            <a:r>
              <a:rPr lang="en-US" sz="3200" dirty="0" smtClean="0"/>
              <a:t>McLaughlin and Talbert</a:t>
            </a:r>
            <a:r>
              <a:rPr lang="el-GR" sz="3200" dirty="0" smtClean="0"/>
              <a:t> (2006)</a:t>
            </a:r>
            <a:endParaRPr lang="el-GR" sz="3200" dirty="0"/>
          </a:p>
        </p:txBody>
      </p:sp>
      <p:sp>
        <p:nvSpPr>
          <p:cNvPr id="3" name="2 - Θέση περιεχομένου"/>
          <p:cNvSpPr>
            <a:spLocks noGrp="1"/>
          </p:cNvSpPr>
          <p:nvPr>
            <p:ph idx="1"/>
          </p:nvPr>
        </p:nvSpPr>
        <p:spPr>
          <a:xfrm>
            <a:off x="457200" y="1600200"/>
            <a:ext cx="8229600" cy="4997152"/>
          </a:xfrm>
        </p:spPr>
        <p:txBody>
          <a:bodyPr>
            <a:normAutofit fontScale="85000" lnSpcReduction="20000"/>
          </a:bodyPr>
          <a:lstStyle/>
          <a:p>
            <a:r>
              <a:rPr lang="el-GR" dirty="0" smtClean="0"/>
              <a:t>Κατά </a:t>
            </a:r>
            <a:r>
              <a:rPr lang="el-GR" b="1" dirty="0" smtClean="0"/>
              <a:t>το μέσο στάδιο, </a:t>
            </a:r>
            <a:r>
              <a:rPr lang="el-GR" dirty="0" smtClean="0"/>
              <a:t>οι εκπαιδευτικοί αρχίζουν να </a:t>
            </a:r>
            <a:r>
              <a:rPr lang="el-GR" b="1" dirty="0" smtClean="0"/>
              <a:t>αξιοποιούν την ερευνητική διαδικασία για την βελτίωση της πρακτικής</a:t>
            </a:r>
            <a:r>
              <a:rPr lang="el-GR" dirty="0" smtClean="0"/>
              <a:t> με διστακτικό τρόπο αρχικά και όχι πάντα με επιτυχία, αλλά με μεγαλύτερη προθυμία στη συνέχεια, όταν διαπιστώνουν μικρά έστω βήματα προόδου. </a:t>
            </a:r>
          </a:p>
          <a:p>
            <a:r>
              <a:rPr lang="el-GR" dirty="0" smtClean="0"/>
              <a:t>Αγωνίζονται επίσης να διαμορφώσουν μια </a:t>
            </a:r>
            <a:r>
              <a:rPr lang="el-GR" b="1" dirty="0" smtClean="0"/>
              <a:t>κουλτούρα στο σχολείο στοχασμού, συνεργασίας και έρευνας στην προοπτική της λήψης αποφάσεων</a:t>
            </a:r>
            <a:r>
              <a:rPr lang="el-GR" dirty="0" smtClean="0"/>
              <a:t>.</a:t>
            </a:r>
          </a:p>
          <a:p>
            <a:r>
              <a:rPr lang="el-GR" dirty="0" smtClean="0"/>
              <a:t>Οι επαγγελματικές κοινότητες συμμετέχοντας σε μια τέτοια διαδικασία δεσμεύονται στην αναζήτηση και τον </a:t>
            </a:r>
            <a:r>
              <a:rPr lang="el-GR" b="1" dirty="0" smtClean="0"/>
              <a:t>καθορισμό κοινών στόχων</a:t>
            </a:r>
            <a:r>
              <a:rPr lang="el-GR" dirty="0" smtClean="0"/>
              <a:t> και μιας </a:t>
            </a:r>
            <a:r>
              <a:rPr lang="el-GR" b="1" dirty="0" smtClean="0"/>
              <a:t>κοινής οπτικής</a:t>
            </a:r>
            <a:r>
              <a:rPr lang="el-GR" dirty="0" smtClean="0"/>
              <a:t>. </a:t>
            </a:r>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smtClean="0"/>
              <a:t>Φάσεις ανάπτυξης μια εκπαιδευτικής κοινότητας μάθησης</a:t>
            </a:r>
            <a:br>
              <a:rPr lang="el-GR" sz="3200" dirty="0" smtClean="0"/>
            </a:br>
            <a:r>
              <a:rPr lang="en-US" sz="3200" dirty="0" smtClean="0"/>
              <a:t>McLaughlin and Talbert</a:t>
            </a:r>
            <a:r>
              <a:rPr lang="el-GR" sz="3200" dirty="0" smtClean="0"/>
              <a:t> (2006)</a:t>
            </a:r>
            <a:endParaRPr lang="el-GR" sz="3200" dirty="0"/>
          </a:p>
        </p:txBody>
      </p:sp>
      <p:sp>
        <p:nvSpPr>
          <p:cNvPr id="3" name="2 - Θέση περιεχομένου"/>
          <p:cNvSpPr>
            <a:spLocks noGrp="1"/>
          </p:cNvSpPr>
          <p:nvPr>
            <p:ph idx="1"/>
          </p:nvPr>
        </p:nvSpPr>
        <p:spPr/>
        <p:txBody>
          <a:bodyPr>
            <a:normAutofit fontScale="85000" lnSpcReduction="10000"/>
          </a:bodyPr>
          <a:lstStyle/>
          <a:p>
            <a:r>
              <a:rPr lang="el-GR" dirty="0" smtClean="0"/>
              <a:t>Τα σχολεία, στο </a:t>
            </a:r>
            <a:r>
              <a:rPr lang="el-GR" b="1" dirty="0" smtClean="0"/>
              <a:t>αναπτυγμένο στάδιο, </a:t>
            </a:r>
            <a:r>
              <a:rPr lang="el-GR" dirty="0" smtClean="0"/>
              <a:t>λειτουργούν ως επαγγελματική κοινότητα μάθησης. </a:t>
            </a:r>
          </a:p>
          <a:p>
            <a:r>
              <a:rPr lang="el-GR" dirty="0" smtClean="0"/>
              <a:t>Οι εκπαιδευτικοί έχουν εντάξει στη δουλειά τους τη </a:t>
            </a:r>
            <a:r>
              <a:rPr lang="el-GR" b="1" dirty="0" smtClean="0"/>
              <a:t>διαδικασία της ανάπτυξης ερωτημάτων, τη συλλογή και την ανάλυση δεδομένων και τη δράση που βασίζεται σε αυτή την ανάλυση.</a:t>
            </a:r>
            <a:r>
              <a:rPr lang="el-GR" dirty="0" smtClean="0"/>
              <a:t> </a:t>
            </a:r>
          </a:p>
          <a:p>
            <a:r>
              <a:rPr lang="el-GR" dirty="0" smtClean="0"/>
              <a:t>Τα ερωτήματα προσανατολίζουν </a:t>
            </a:r>
            <a:r>
              <a:rPr lang="el-GR" b="1" dirty="0" smtClean="0"/>
              <a:t>σε εμβάθυνση στην εκπαιδευτική πρακτική</a:t>
            </a:r>
            <a:r>
              <a:rPr lang="el-GR" dirty="0" smtClean="0"/>
              <a:t> και οι εκπαιδευτική αποκτούν ένα </a:t>
            </a:r>
            <a:r>
              <a:rPr lang="el-GR" b="1" dirty="0" smtClean="0"/>
              <a:t>αίσθημα συλλογικής ευθύνης</a:t>
            </a:r>
            <a:r>
              <a:rPr lang="el-GR" dirty="0" smtClean="0"/>
              <a:t> για την ανάπτυξη και τη σχολική επιτυχία όλων των μαθητών.  </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0"/>
            <a:ext cx="8229600" cy="971550"/>
          </a:xfrm>
        </p:spPr>
        <p:txBody>
          <a:bodyPr/>
          <a:lstStyle/>
          <a:p>
            <a:pPr eaLnBrk="1" hangingPunct="1"/>
            <a:r>
              <a:rPr lang="el-GR" sz="3200" smtClean="0"/>
              <a:t>Αφετηρία υποστήριξης</a:t>
            </a:r>
          </a:p>
        </p:txBody>
      </p:sp>
      <p:sp>
        <p:nvSpPr>
          <p:cNvPr id="10243" name="Rectangle 3"/>
          <p:cNvSpPr>
            <a:spLocks noGrp="1" noChangeArrowheads="1"/>
          </p:cNvSpPr>
          <p:nvPr>
            <p:ph type="body" idx="1"/>
          </p:nvPr>
        </p:nvSpPr>
        <p:spPr>
          <a:xfrm>
            <a:off x="457200" y="836613"/>
            <a:ext cx="8435975" cy="5761037"/>
          </a:xfrm>
        </p:spPr>
        <p:txBody>
          <a:bodyPr/>
          <a:lstStyle/>
          <a:p>
            <a:pPr eaLnBrk="1" hangingPunct="1">
              <a:lnSpc>
                <a:spcPct val="80000"/>
              </a:lnSpc>
            </a:pPr>
            <a:r>
              <a:rPr lang="el-GR" sz="2400" dirty="0" smtClean="0">
                <a:latin typeface="Times New Roman" pitchFamily="18" charset="0"/>
              </a:rPr>
              <a:t>Κερδίζει την εμπιστοσύνη τους ως πρόσωπο. </a:t>
            </a:r>
          </a:p>
          <a:p>
            <a:pPr eaLnBrk="1" hangingPunct="1">
              <a:lnSpc>
                <a:spcPct val="80000"/>
              </a:lnSpc>
            </a:pPr>
            <a:r>
              <a:rPr lang="el-GR" sz="2400" dirty="0" smtClean="0">
                <a:latin typeface="Times New Roman" pitchFamily="18" charset="0"/>
              </a:rPr>
              <a:t>Δημιουργεί με κάθε ευκαιρία κανάλια επικοινωνίας. </a:t>
            </a:r>
          </a:p>
          <a:p>
            <a:pPr eaLnBrk="1" hangingPunct="1">
              <a:lnSpc>
                <a:spcPct val="80000"/>
              </a:lnSpc>
            </a:pPr>
            <a:r>
              <a:rPr lang="el-GR" sz="2400" dirty="0" smtClean="0">
                <a:latin typeface="Times New Roman" pitchFamily="18" charset="0"/>
              </a:rPr>
              <a:t>Κατανοεί τις πεποιθήσεις τους, γνωρίζει την κατάσταση που βιώνουν. </a:t>
            </a:r>
          </a:p>
          <a:p>
            <a:pPr eaLnBrk="1" hangingPunct="1">
              <a:lnSpc>
                <a:spcPct val="80000"/>
              </a:lnSpc>
            </a:pPr>
            <a:r>
              <a:rPr lang="el-GR" sz="2400" dirty="0" smtClean="0">
                <a:latin typeface="Times New Roman" pitchFamily="18" charset="0"/>
              </a:rPr>
              <a:t>Προσφέρει ενθάρρυνση γενικά στους εκπαιδευτικούς. </a:t>
            </a:r>
          </a:p>
          <a:p>
            <a:pPr eaLnBrk="1" hangingPunct="1">
              <a:lnSpc>
                <a:spcPct val="80000"/>
              </a:lnSpc>
            </a:pPr>
            <a:r>
              <a:rPr lang="el-GR" sz="2400" dirty="0" smtClean="0">
                <a:latin typeface="Times New Roman" pitchFamily="18" charset="0"/>
              </a:rPr>
              <a:t>Δείχνει εμπιστοσύνη στους εκπαιδευτικούς. Ενισχύει την αίσθηση υπευθυνότητάς τους και αξιοποιεί δεξιότητές τους </a:t>
            </a:r>
          </a:p>
          <a:p>
            <a:pPr eaLnBrk="1" hangingPunct="1">
              <a:lnSpc>
                <a:spcPct val="80000"/>
              </a:lnSpc>
            </a:pPr>
            <a:r>
              <a:rPr lang="el-GR" sz="2400" dirty="0" smtClean="0">
                <a:latin typeface="Times New Roman" pitchFamily="18" charset="0"/>
              </a:rPr>
              <a:t>Προσαρμόζεται στο ρυθμό των εκπαιδευτικών. Δεν τους ζητά άμεσες δεσμεύσεις ούτε να πάρουν βεβιασμένες αποφάσεις. </a:t>
            </a:r>
          </a:p>
          <a:p>
            <a:pPr eaLnBrk="1" hangingPunct="1">
              <a:lnSpc>
                <a:spcPct val="80000"/>
              </a:lnSpc>
            </a:pPr>
            <a:r>
              <a:rPr lang="el-GR" sz="2400" dirty="0" smtClean="0">
                <a:latin typeface="Times New Roman" pitchFamily="18" charset="0"/>
              </a:rPr>
              <a:t>Επιδιώκει να πετύχει </a:t>
            </a:r>
            <a:r>
              <a:rPr lang="el-GR" sz="2400" b="1" dirty="0" smtClean="0">
                <a:latin typeface="Times New Roman" pitchFamily="18" charset="0"/>
              </a:rPr>
              <a:t>σταδιακά </a:t>
            </a:r>
            <a:r>
              <a:rPr lang="el-GR" sz="2400" dirty="0" smtClean="0">
                <a:latin typeface="Times New Roman" pitchFamily="18" charset="0"/>
              </a:rPr>
              <a:t>τη δέσμευση κάποιων στη συνεργασία (όσο το δυνατόν περισσότερων) και να κερδίσει την ευρεία αποδοχή (τουλάχιστον όχι άρνηση) των υπολοίπων. </a:t>
            </a:r>
          </a:p>
          <a:p>
            <a:pPr eaLnBrk="1" hangingPunct="1">
              <a:lnSpc>
                <a:spcPct val="80000"/>
              </a:lnSpc>
            </a:pPr>
            <a:r>
              <a:rPr lang="el-GR" sz="2400" dirty="0" smtClean="0">
                <a:latin typeface="Times New Roman" pitchFamily="18" charset="0"/>
              </a:rPr>
              <a:t>Προσπαθεί να δεσμεύσει το Διευθυντή. </a:t>
            </a:r>
          </a:p>
          <a:p>
            <a:pPr eaLnBrk="1" hangingPunct="1">
              <a:lnSpc>
                <a:spcPct val="80000"/>
              </a:lnSpc>
            </a:pPr>
            <a:r>
              <a:rPr lang="el-GR" sz="2400" dirty="0" smtClean="0">
                <a:latin typeface="Times New Roman" pitchFamily="18" charset="0"/>
              </a:rPr>
              <a:t>Σχεδιάζει  και μεθοδεύει τη δικτύωση των εκπαιδευτικών με συναδέλφους από άλλα σχολεία.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l-GR" smtClean="0"/>
              <a:t>Δράση</a:t>
            </a:r>
          </a:p>
        </p:txBody>
      </p:sp>
      <p:sp>
        <p:nvSpPr>
          <p:cNvPr id="11267" name="Rectangle 3"/>
          <p:cNvSpPr>
            <a:spLocks noGrp="1" noChangeArrowheads="1"/>
          </p:cNvSpPr>
          <p:nvPr>
            <p:ph type="body" idx="1"/>
          </p:nvPr>
        </p:nvSpPr>
        <p:spPr/>
        <p:txBody>
          <a:bodyPr/>
          <a:lstStyle/>
          <a:p>
            <a:pPr eaLnBrk="1" hangingPunct="1"/>
            <a:r>
              <a:rPr lang="el-GR" sz="2800" smtClean="0">
                <a:latin typeface="Times New Roman" pitchFamily="18" charset="0"/>
                <a:cs typeface="Times New Roman" pitchFamily="18" charset="0"/>
              </a:rPr>
              <a:t>Εμπιστοσύνη στην πρακτική κρίση του εκπαιδευτικού  </a:t>
            </a:r>
            <a:r>
              <a:rPr lang="el-GR" sz="2800" smtClean="0">
                <a:latin typeface="Times New Roman" pitchFamily="18" charset="0"/>
                <a:cs typeface="Arial" charset="0"/>
              </a:rPr>
              <a:t>→</a:t>
            </a:r>
            <a:endParaRPr lang="el-GR" sz="2800" smtClean="0">
              <a:latin typeface="Times New Roman" pitchFamily="18" charset="0"/>
              <a:cs typeface="Times New Roman" pitchFamily="18" charset="0"/>
            </a:endParaRPr>
          </a:p>
          <a:p>
            <a:pPr eaLnBrk="1" hangingPunct="1"/>
            <a:r>
              <a:rPr lang="el-GR" sz="2800" smtClean="0">
                <a:latin typeface="Times New Roman" pitchFamily="18" charset="0"/>
                <a:cs typeface="Times New Roman" pitchFamily="18" charset="0"/>
              </a:rPr>
              <a:t>Δημιουργεί ένα διερευνητικό συνεργατικό αναστοχαστικό κλίμα:</a:t>
            </a:r>
          </a:p>
          <a:p>
            <a:pPr eaLnBrk="1" hangingPunct="1"/>
            <a:r>
              <a:rPr lang="el-GR" sz="2800" smtClean="0">
                <a:latin typeface="Times New Roman" pitchFamily="18" charset="0"/>
                <a:cs typeface="Times New Roman" pitchFamily="18" charset="0"/>
              </a:rPr>
              <a:t>Θέτει ζητήματα για προβληματισμό</a:t>
            </a:r>
          </a:p>
          <a:p>
            <a:pPr eaLnBrk="1" hangingPunct="1"/>
            <a:r>
              <a:rPr lang="el-GR" sz="2800" smtClean="0">
                <a:latin typeface="Times New Roman" pitchFamily="18" charset="0"/>
                <a:cs typeface="Times New Roman" pitchFamily="18" charset="0"/>
              </a:rPr>
              <a:t>Καλεί τους εκπαιδευτικούς να προτείνουν δράσεις &amp; μεθοδεύσεις προς διερεύνηση</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777875"/>
          </a:xfrm>
        </p:spPr>
        <p:txBody>
          <a:bodyPr/>
          <a:lstStyle/>
          <a:p>
            <a:pPr eaLnBrk="1" hangingPunct="1"/>
            <a:r>
              <a:rPr lang="el-GR" smtClean="0"/>
              <a:t>Δράση</a:t>
            </a:r>
          </a:p>
        </p:txBody>
      </p:sp>
      <p:sp>
        <p:nvSpPr>
          <p:cNvPr id="12291" name="Rectangle 3"/>
          <p:cNvSpPr>
            <a:spLocks noGrp="1" noChangeArrowheads="1"/>
          </p:cNvSpPr>
          <p:nvPr>
            <p:ph type="body" idx="1"/>
          </p:nvPr>
        </p:nvSpPr>
        <p:spPr>
          <a:xfrm>
            <a:off x="457200" y="1125538"/>
            <a:ext cx="8229600" cy="5399087"/>
          </a:xfrm>
        </p:spPr>
        <p:txBody>
          <a:bodyPr/>
          <a:lstStyle/>
          <a:p>
            <a:pPr eaLnBrk="1" hangingPunct="1"/>
            <a:r>
              <a:rPr lang="el-GR" sz="3000" smtClean="0">
                <a:latin typeface="Times New Roman" pitchFamily="18" charset="0"/>
              </a:rPr>
              <a:t>Εμπλέκει τους εκπαιδευτικούς σε συζητήσεις στο σχολείο τους. </a:t>
            </a:r>
          </a:p>
          <a:p>
            <a:pPr eaLnBrk="1" hangingPunct="1"/>
            <a:r>
              <a:rPr lang="el-GR" sz="3000" smtClean="0">
                <a:latin typeface="Times New Roman" pitchFamily="18" charset="0"/>
              </a:rPr>
              <a:t>Στις μαθησιακές κοινότητες η μάθηση ξεκινά με το διάλογο: «Ενώ οι παραδοσιακοί οργανισμοί απαιτούν συστήματα διοίκησης που ελέγχουν τη συμπεριφορά των ατόμων, οι μαθησιακοί οργανισμοί επενδύουν στη βελτίωση της ποιότητας του τρόπου σκέψης, στη δυνατότητα στοχασμού και την ομαδική μάθηση, καθώς και στην ικανότητα ανάπτυξης κοινών οραμάτων και κοινών κατανοήσεων» (</a:t>
            </a:r>
            <a:r>
              <a:rPr lang="en-US" sz="3000" smtClean="0">
                <a:latin typeface="Times New Roman" pitchFamily="18" charset="0"/>
              </a:rPr>
              <a:t>Senge</a:t>
            </a:r>
            <a:r>
              <a:rPr lang="el-GR" sz="3000" smtClean="0">
                <a:latin typeface="Times New Roman" pitchFamily="18" charset="0"/>
              </a:rPr>
              <a:t> 1990: 287). </a:t>
            </a: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667</Words>
  <PresentationFormat>Προβολή στην οθόνη (4:3)</PresentationFormat>
  <Paragraphs>45</Paragraphs>
  <Slides>10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10</vt:i4>
      </vt:variant>
    </vt:vector>
  </HeadingPairs>
  <TitlesOfParts>
    <vt:vector size="11" baseType="lpstr">
      <vt:lpstr>Θέμα του Office</vt:lpstr>
      <vt:lpstr>Επαγγελματική Κοινότητα Μάθησης</vt:lpstr>
      <vt:lpstr>Η επαγγελματική κοινότητα μάθησης</vt:lpstr>
      <vt:lpstr>Η επαγγελματική κοινότητα μάθησης….</vt:lpstr>
      <vt:lpstr> Η διαδικασία της ανάπτυξης μιας τέτοιας κοινότητας στο σχολείο περιλαμβάνει:  </vt:lpstr>
      <vt:lpstr>Φάσεις ανάπτυξης μια εκπαιδευτικής κοινότητας μάθησης McLaughlin and Talbert (2006)</vt:lpstr>
      <vt:lpstr>Φάσεις ανάπτυξης μια εκπαιδευτικής κοινότητας μάθησης McLaughlin and Talbert (2006)</vt:lpstr>
      <vt:lpstr>Φάσεις ανάπτυξης μια εκπαιδευτικής κοινότητας μάθησης McLaughlin and Talbert (2006)</vt:lpstr>
      <vt:lpstr>Αφετηρία υποστήριξης</vt:lpstr>
      <vt:lpstr>Δράση</vt:lpstr>
      <vt:lpstr>Δράση</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Επαγγελματική Κοινότητα Μάθησης</dc:title>
  <dc:creator>Βασίλης Τσάφος</dc:creator>
  <cp:lastModifiedBy>Βασίλης Τσάφος</cp:lastModifiedBy>
  <cp:revision>1</cp:revision>
  <dcterms:created xsi:type="dcterms:W3CDTF">2018-03-14T08:48:03Z</dcterms:created>
  <dcterms:modified xsi:type="dcterms:W3CDTF">2018-03-14T08:49:13Z</dcterms:modified>
</cp:coreProperties>
</file>