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14/3/2018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14/3/2018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14/3/2018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14/3/2018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14/3/2018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14/3/2018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14/3/2018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14/3/2018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14/3/2018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14/3/2018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14/3/2018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14/3/2018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Στοχασμός-</a:t>
            </a:r>
            <a:r>
              <a:rPr lang="el-GR" dirty="0" err="1" smtClean="0"/>
              <a:t>Αναστοχασμός</a:t>
            </a:r>
            <a:endParaRPr lang="el-GR" dirty="0"/>
          </a:p>
        </p:txBody>
      </p:sp>
      <p:sp>
        <p:nvSpPr>
          <p:cNvPr id="3" name="2 - Υπότιτλος"/>
          <p:cNvSpPr>
            <a:spLocks noGrp="1"/>
          </p:cNvSpPr>
          <p:nvPr>
            <p:ph type="subTitle" idx="1"/>
          </p:nvPr>
        </p:nvSpPr>
        <p:spPr/>
        <p:txBody>
          <a:bodyPr/>
          <a:lstStyle/>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 Τίτλος"/>
          <p:cNvSpPr>
            <a:spLocks noGrp="1"/>
          </p:cNvSpPr>
          <p:nvPr>
            <p:ph type="title"/>
          </p:nvPr>
        </p:nvSpPr>
        <p:spPr/>
        <p:txBody>
          <a:bodyPr/>
          <a:lstStyle/>
          <a:p>
            <a:pPr algn="ctr"/>
            <a:r>
              <a:rPr lang="el-GR" smtClean="0"/>
              <a:t>Αναστοχασμός</a:t>
            </a:r>
          </a:p>
        </p:txBody>
      </p:sp>
      <p:sp>
        <p:nvSpPr>
          <p:cNvPr id="3" name="2 - Θέση περιεχομένου"/>
          <p:cNvSpPr>
            <a:spLocks noGrp="1"/>
          </p:cNvSpPr>
          <p:nvPr>
            <p:ph idx="1"/>
          </p:nvPr>
        </p:nvSpPr>
        <p:spPr/>
        <p:txBody>
          <a:bodyPr>
            <a:normAutofit fontScale="85000" lnSpcReduction="10000"/>
          </a:bodyPr>
          <a:lstStyle/>
          <a:p>
            <a:pPr>
              <a:defRPr/>
            </a:pPr>
            <a:r>
              <a:rPr lang="el-GR" dirty="0" smtClean="0"/>
              <a:t>Αναστοχασμός</a:t>
            </a:r>
            <a:r>
              <a:rPr lang="en-US" dirty="0" smtClean="0"/>
              <a:t>=</a:t>
            </a:r>
            <a:r>
              <a:rPr lang="el-GR" dirty="0" smtClean="0"/>
              <a:t> κριτική εξέταση των πεποιθήσεων του ατόμου και έλεγχος από πού αυτές πηγάζουν με στόχο τη </a:t>
            </a:r>
            <a:r>
              <a:rPr lang="el-GR" dirty="0" err="1" smtClean="0"/>
              <a:t>νοηματοδότηση</a:t>
            </a:r>
            <a:r>
              <a:rPr lang="el-GR" dirty="0" smtClean="0"/>
              <a:t> και αναθεώρηση μιας εμπειρίας με βάση την κριτική αποτίμηση εννοιών και αντιλήψεων</a:t>
            </a:r>
            <a:r>
              <a:rPr lang="en-US" dirty="0" smtClean="0"/>
              <a:t>.</a:t>
            </a:r>
            <a:endParaRPr lang="el-GR" dirty="0" smtClean="0"/>
          </a:p>
          <a:p>
            <a:pPr>
              <a:defRPr/>
            </a:pPr>
            <a:r>
              <a:rPr lang="el-GR" dirty="0" smtClean="0"/>
              <a:t>Σύνθετη και </a:t>
            </a:r>
            <a:r>
              <a:rPr lang="el-GR" dirty="0" err="1" smtClean="0"/>
              <a:t>πολυεπίπεδη</a:t>
            </a:r>
            <a:r>
              <a:rPr lang="el-GR" dirty="0" smtClean="0"/>
              <a:t> διαδικασία. Εμπλέκονται όλες οι</a:t>
            </a:r>
            <a:r>
              <a:rPr lang="en-US" dirty="0" smtClean="0"/>
              <a:t> </a:t>
            </a:r>
            <a:r>
              <a:rPr lang="el-GR" dirty="0" smtClean="0"/>
              <a:t>προϋπάρχουσες έννοιες για τη μάθηση και οι υποκειμενικές εμπειρίες κάθε</a:t>
            </a:r>
            <a:r>
              <a:rPr lang="en-US" dirty="0" smtClean="0"/>
              <a:t> </a:t>
            </a:r>
            <a:r>
              <a:rPr lang="el-GR" dirty="0" err="1" smtClean="0"/>
              <a:t>αναστοχαζόμενου</a:t>
            </a:r>
            <a:r>
              <a:rPr lang="en-US" dirty="0" smtClean="0"/>
              <a:t>.</a:t>
            </a:r>
            <a:endParaRPr lang="el-GR" dirty="0" smtClean="0"/>
          </a:p>
          <a:p>
            <a:pPr>
              <a:defRPr/>
            </a:pPr>
            <a:r>
              <a:rPr lang="el-GR" dirty="0" err="1" smtClean="0"/>
              <a:t>Μεταγνωστική</a:t>
            </a:r>
            <a:r>
              <a:rPr lang="el-GR" dirty="0" smtClean="0"/>
              <a:t> διαδικασία - ανατροφοδοτεί</a:t>
            </a:r>
          </a:p>
          <a:p>
            <a:pPr>
              <a:buFont typeface="Wingdings" pitchFamily="2" charset="2"/>
              <a:buNone/>
              <a:defRPr/>
            </a:pPr>
            <a:r>
              <a:rPr lang="el-GR" dirty="0" smtClean="0"/>
              <a:t> 	την εκπαιδευτική πράξη και καθοδηγεί τις σκέψεις και κατ’ επέκταση τις διδακτικές  ενέργειες των εκπαιδευτικών. </a:t>
            </a:r>
            <a:endParaRPr lang="en-US" dirty="0" smtClean="0"/>
          </a:p>
          <a:p>
            <a:pPr>
              <a:buFont typeface="Wingdings" pitchFamily="2" charset="2"/>
              <a:buNone/>
              <a:defRPr/>
            </a:pP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 Τίτλος"/>
          <p:cNvSpPr>
            <a:spLocks noGrp="1"/>
          </p:cNvSpPr>
          <p:nvPr>
            <p:ph type="title"/>
          </p:nvPr>
        </p:nvSpPr>
        <p:spPr/>
        <p:txBody>
          <a:bodyPr/>
          <a:lstStyle/>
          <a:p>
            <a:pPr algn="ctr"/>
            <a:r>
              <a:rPr lang="el-GR" smtClean="0"/>
              <a:t>Ερώτημα</a:t>
            </a:r>
          </a:p>
        </p:txBody>
      </p:sp>
      <p:sp>
        <p:nvSpPr>
          <p:cNvPr id="37891" name="2 - Θέση περιεχομένου"/>
          <p:cNvSpPr>
            <a:spLocks noGrp="1"/>
          </p:cNvSpPr>
          <p:nvPr>
            <p:ph idx="1"/>
          </p:nvPr>
        </p:nvSpPr>
        <p:spPr/>
        <p:txBody>
          <a:bodyPr/>
          <a:lstStyle/>
          <a:p>
            <a:r>
              <a:rPr lang="el-GR" smtClean="0"/>
              <a:t>Πώς υποστηρίζεται ο αναστοχασμός;</a:t>
            </a:r>
          </a:p>
          <a:p>
            <a:r>
              <a:rPr lang="el-GR" smtClean="0"/>
              <a:t>Ποια (αναστοχαστικά) ερωτήματα μπορούν να τεθούν από το ίδιο το υποκείμενο;</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 Τίτλος"/>
          <p:cNvSpPr>
            <a:spLocks noGrp="1"/>
          </p:cNvSpPr>
          <p:nvPr>
            <p:ph type="title"/>
          </p:nvPr>
        </p:nvSpPr>
        <p:spPr/>
        <p:txBody>
          <a:bodyPr/>
          <a:lstStyle/>
          <a:p>
            <a:pPr algn="ctr"/>
            <a:r>
              <a:rPr lang="el-GR" smtClean="0"/>
              <a:t>Αναστοχαστικά ερωτήματα</a:t>
            </a:r>
          </a:p>
        </p:txBody>
      </p:sp>
      <p:sp>
        <p:nvSpPr>
          <p:cNvPr id="24579" name="2 - Θέση περιεχομένου"/>
          <p:cNvSpPr>
            <a:spLocks noGrp="1"/>
          </p:cNvSpPr>
          <p:nvPr>
            <p:ph idx="1"/>
          </p:nvPr>
        </p:nvSpPr>
        <p:spPr>
          <a:xfrm>
            <a:off x="457200" y="1600200"/>
            <a:ext cx="8229600" cy="4876800"/>
          </a:xfrm>
        </p:spPr>
        <p:txBody>
          <a:bodyPr>
            <a:normAutofit/>
          </a:bodyPr>
          <a:lstStyle/>
          <a:p>
            <a:pPr eaLnBrk="1" hangingPunct="1">
              <a:defRPr/>
            </a:pPr>
            <a:r>
              <a:rPr lang="el-GR" sz="2800" dirty="0" smtClean="0"/>
              <a:t>Τι κάνω μέχρι τώρα;</a:t>
            </a:r>
          </a:p>
          <a:p>
            <a:pPr eaLnBrk="1" hangingPunct="1">
              <a:defRPr/>
            </a:pPr>
            <a:r>
              <a:rPr lang="el-GR" sz="2800" dirty="0" smtClean="0"/>
              <a:t> Πώς πραγματεύομαι την εκπαιδευτική διαδικασία;</a:t>
            </a:r>
          </a:p>
          <a:p>
            <a:pPr eaLnBrk="1" hangingPunct="1">
              <a:defRPr/>
            </a:pPr>
            <a:r>
              <a:rPr lang="el-GR" sz="2800" dirty="0" smtClean="0"/>
              <a:t>Ποια προβλήματα συναντώ;</a:t>
            </a:r>
          </a:p>
          <a:p>
            <a:pPr eaLnBrk="1" hangingPunct="1">
              <a:defRPr/>
            </a:pPr>
            <a:r>
              <a:rPr lang="el-GR" sz="2800" dirty="0" smtClean="0"/>
              <a:t>Πώς τα διαχειρίζομαι;</a:t>
            </a:r>
          </a:p>
          <a:p>
            <a:pPr eaLnBrk="1" hangingPunct="1">
              <a:defRPr/>
            </a:pPr>
            <a:r>
              <a:rPr lang="el-GR" sz="2800" dirty="0" smtClean="0"/>
              <a:t>Ποιες πεποιθήσεις μου αποτυπώνουν οι επιλογές μου; </a:t>
            </a:r>
          </a:p>
          <a:p>
            <a:pPr>
              <a:defRPr/>
            </a:pPr>
            <a:r>
              <a:rPr lang="el-GR" sz="2800" dirty="0" smtClean="0"/>
              <a:t> Ποιες οι συγκλίσεις και οι αποκλίσεις ανάμεσα στις θεωρίες που ασπάζομαι σχετικά με τη διδασκαλία και τη μάθηση και αυτές που εφαρμόζω; </a:t>
            </a:r>
          </a:p>
          <a:p>
            <a:pPr>
              <a:defRPr/>
            </a:pPr>
            <a:r>
              <a:rPr lang="el-GR" sz="2800" dirty="0" smtClean="0"/>
              <a:t>Που οφείλεται η όποια διάσταση;</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 Τίτλος"/>
          <p:cNvSpPr>
            <a:spLocks noGrp="1"/>
          </p:cNvSpPr>
          <p:nvPr>
            <p:ph type="title"/>
          </p:nvPr>
        </p:nvSpPr>
        <p:spPr/>
        <p:txBody>
          <a:bodyPr/>
          <a:lstStyle/>
          <a:p>
            <a:pPr algn="ctr"/>
            <a:r>
              <a:rPr lang="el-GR" smtClean="0"/>
              <a:t>Αναστοχαστικά ερωτήματα</a:t>
            </a:r>
          </a:p>
        </p:txBody>
      </p:sp>
      <p:sp>
        <p:nvSpPr>
          <p:cNvPr id="39939" name="2 - Θέση περιεχομένου"/>
          <p:cNvSpPr>
            <a:spLocks noGrp="1"/>
          </p:cNvSpPr>
          <p:nvPr>
            <p:ph idx="1"/>
          </p:nvPr>
        </p:nvSpPr>
        <p:spPr>
          <a:xfrm>
            <a:off x="457200" y="1600200"/>
            <a:ext cx="8229600" cy="4876800"/>
          </a:xfrm>
        </p:spPr>
        <p:txBody>
          <a:bodyPr/>
          <a:lstStyle/>
          <a:p>
            <a:pPr eaLnBrk="1" hangingPunct="1"/>
            <a:r>
              <a:rPr lang="el-GR" sz="2800" smtClean="0"/>
              <a:t>Πώς θα κριθούν οι πεποιθήσεις μου και οι επιλογές μου; Με βάση ποιο θεωρητικό πλαίσιο; </a:t>
            </a:r>
          </a:p>
          <a:p>
            <a:r>
              <a:rPr lang="el-GR" sz="2800" smtClean="0"/>
              <a:t>Τι ανακαλύπτω για τον εαυτό μου ως επαγγελματία μέσα από αυτή την διερεύνηση;</a:t>
            </a:r>
          </a:p>
          <a:p>
            <a:pPr eaLnBrk="1" hangingPunct="1">
              <a:buFont typeface="Wingdings" pitchFamily="2" charset="2"/>
              <a:buNone/>
            </a:pPr>
            <a:r>
              <a:rPr lang="el-GR" sz="2800" smtClean="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defRPr/>
            </a:pPr>
            <a:r>
              <a:rPr lang="el-GR" dirty="0" smtClean="0"/>
              <a:t>Ερωτήματα διεύρυνσης του </a:t>
            </a:r>
            <a:r>
              <a:rPr lang="el-GR" dirty="0" err="1" smtClean="0"/>
              <a:t>αναστοχαστικού</a:t>
            </a:r>
            <a:r>
              <a:rPr lang="el-GR" dirty="0" smtClean="0"/>
              <a:t> πλαισίου</a:t>
            </a:r>
            <a:endParaRPr lang="el-GR" dirty="0"/>
          </a:p>
        </p:txBody>
      </p:sp>
      <p:sp>
        <p:nvSpPr>
          <p:cNvPr id="3" name="2 - Θέση περιεχομένου"/>
          <p:cNvSpPr>
            <a:spLocks noGrp="1"/>
          </p:cNvSpPr>
          <p:nvPr>
            <p:ph idx="1"/>
          </p:nvPr>
        </p:nvSpPr>
        <p:spPr/>
        <p:txBody>
          <a:bodyPr>
            <a:normAutofit fontScale="85000" lnSpcReduction="10000"/>
          </a:bodyPr>
          <a:lstStyle/>
          <a:p>
            <a:pPr>
              <a:buFont typeface="Wingdings" pitchFamily="2" charset="2"/>
              <a:buNone/>
              <a:defRPr/>
            </a:pPr>
            <a:r>
              <a:rPr lang="el-GR" dirty="0" smtClean="0"/>
              <a:t>Ο εκπαιδευτικός θέτει τα ερωτήματα:</a:t>
            </a:r>
          </a:p>
          <a:p>
            <a:pPr>
              <a:defRPr/>
            </a:pPr>
            <a:r>
              <a:rPr lang="el-GR" dirty="0" smtClean="0">
                <a:latin typeface="Times New Roman" pitchFamily="18" charset="0"/>
                <a:cs typeface="Times New Roman" pitchFamily="18" charset="0"/>
              </a:rPr>
              <a:t>Ποιες οι δυνατότητες και ποιοι οι περιορισμοί που μου θέτει το εκπαιδευτικό σύστημα στο σύνολό του [</a:t>
            </a:r>
            <a:r>
              <a:rPr lang="el-GR" dirty="0" smtClean="0">
                <a:latin typeface="Times New Roman" pitchFamily="18" charset="0"/>
              </a:rPr>
              <a:t>το </a:t>
            </a:r>
            <a:r>
              <a:rPr lang="el-GR" b="1" dirty="0" smtClean="0">
                <a:latin typeface="Times New Roman" pitchFamily="18" charset="0"/>
              </a:rPr>
              <a:t>κοινωνικό-πολιτισμικό</a:t>
            </a:r>
            <a:r>
              <a:rPr lang="el-GR" dirty="0" smtClean="0">
                <a:latin typeface="Times New Roman" pitchFamily="18" charset="0"/>
              </a:rPr>
              <a:t> (π.χ. προσδοκίες της τοπικής κοινότητας, μαθητών, γονιών)</a:t>
            </a:r>
            <a:r>
              <a:rPr lang="el-GR" dirty="0" smtClean="0"/>
              <a:t> </a:t>
            </a:r>
            <a:r>
              <a:rPr lang="el-GR" dirty="0" smtClean="0">
                <a:latin typeface="Times New Roman" pitchFamily="18" charset="0"/>
              </a:rPr>
              <a:t>και </a:t>
            </a:r>
            <a:r>
              <a:rPr lang="el-GR" b="1" dirty="0" smtClean="0">
                <a:latin typeface="Times New Roman" pitchFamily="18" charset="0"/>
              </a:rPr>
              <a:t>θεσμικό</a:t>
            </a:r>
            <a:r>
              <a:rPr lang="el-GR" dirty="0" smtClean="0">
                <a:latin typeface="Times New Roman" pitchFamily="18" charset="0"/>
              </a:rPr>
              <a:t> πλαίσιο (εκπαιδευτική πολιτική, ΑΠ…)]</a:t>
            </a:r>
            <a:r>
              <a:rPr lang="el-GR" dirty="0" smtClean="0">
                <a:latin typeface="Times New Roman" pitchFamily="18" charset="0"/>
                <a:cs typeface="Times New Roman" pitchFamily="18" charset="0"/>
              </a:rPr>
              <a:t> </a:t>
            </a:r>
          </a:p>
          <a:p>
            <a:pPr>
              <a:defRPr/>
            </a:pPr>
            <a:r>
              <a:rPr lang="el-GR" dirty="0" smtClean="0">
                <a:latin typeface="Times New Roman" pitchFamily="18" charset="0"/>
                <a:cs typeface="Times New Roman" pitchFamily="18" charset="0"/>
              </a:rPr>
              <a:t>Ποιες οι διαστάσεις ανάμεσα στις απαιτήσεις που θέτουν οι πολιτικές που διαμορφώνονται εκτός σχολείου και στις προσδοκίες της σχολικής μου κοινότητας (σχολείου, εκπαιδευτικών, μαθητών, γονιών). </a:t>
            </a:r>
          </a:p>
          <a:p>
            <a:pPr>
              <a:buFont typeface="Wingdings" pitchFamily="2" charset="2"/>
              <a:buNone/>
              <a:defRPr/>
            </a:pPr>
            <a:endParaRPr lang="el-GR" dirty="0" smtClean="0"/>
          </a:p>
          <a:p>
            <a:pPr>
              <a:defRPr/>
            </a:pP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defRPr/>
            </a:pPr>
            <a:r>
              <a:rPr lang="el-GR" dirty="0" smtClean="0"/>
              <a:t>Πώς δημιουργείται ένα διερευνητικό στοχαστικό κλίμα;</a:t>
            </a:r>
            <a:endParaRPr lang="el-GR" dirty="0"/>
          </a:p>
        </p:txBody>
      </p:sp>
      <p:sp>
        <p:nvSpPr>
          <p:cNvPr id="41987" name="2 - Θέση περιεχομένου"/>
          <p:cNvSpPr>
            <a:spLocks noGrp="1"/>
          </p:cNvSpPr>
          <p:nvPr>
            <p:ph idx="1"/>
          </p:nvPr>
        </p:nvSpPr>
        <p:spPr/>
        <p:txBody>
          <a:bodyPr/>
          <a:lstStyle/>
          <a:p>
            <a:r>
              <a:rPr lang="el-GR" smtClean="0"/>
              <a:t>Εκπαιδευτικός ερευνητής: Αυτοδιερεύνηση μέσα από την συμμετοχή σε έρευνα δράσης (ημερολόγιο, καταγραφές,  συστηματική παρατήρηση)</a:t>
            </a:r>
          </a:p>
          <a:p>
            <a:r>
              <a:rPr lang="el-GR" smtClean="0"/>
              <a:t>Διάλογος &amp; αλληλεπίδραση στο πλαίσιο ερευνητικής ομάδας ή δικτύου (από τον ατομικό στο συλλογικό στοχασμό)</a:t>
            </a:r>
          </a:p>
          <a:p>
            <a:pPr>
              <a:buFont typeface="Wingdings" pitchFamily="2" charset="2"/>
              <a:buNone/>
            </a:pPr>
            <a:r>
              <a:rPr lang="el-GR" smtClean="0">
                <a:latin typeface="Times New Roman" pitchFamily="18" charset="0"/>
              </a:rPr>
              <a:t>   </a:t>
            </a:r>
            <a:endParaRPr lang="el-GR"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pPr eaLnBrk="1" hangingPunct="1">
              <a:defRPr/>
            </a:pPr>
            <a:r>
              <a:rPr lang="el-GR" smtClean="0"/>
              <a:t>Δυσκολίες στην εστίαση </a:t>
            </a:r>
            <a:r>
              <a:rPr lang="en-US" smtClean="0"/>
              <a:t>– </a:t>
            </a:r>
            <a:r>
              <a:rPr lang="el-GR" smtClean="0"/>
              <a:t>Εμπόδια στον αναστοχασμό</a:t>
            </a:r>
          </a:p>
        </p:txBody>
      </p:sp>
      <p:sp>
        <p:nvSpPr>
          <p:cNvPr id="43011" name="Rectangle 3"/>
          <p:cNvSpPr>
            <a:spLocks noGrp="1" noChangeArrowheads="1"/>
          </p:cNvSpPr>
          <p:nvPr>
            <p:ph type="body" idx="1"/>
          </p:nvPr>
        </p:nvSpPr>
        <p:spPr/>
        <p:txBody>
          <a:bodyPr/>
          <a:lstStyle/>
          <a:p>
            <a:pPr eaLnBrk="1" hangingPunct="1"/>
            <a:r>
              <a:rPr lang="el-GR" smtClean="0"/>
              <a:t>Αντιμετώπιση της καθημερινής εκπαιδευτικής πράξης: γενική θεώρηση.</a:t>
            </a:r>
          </a:p>
          <a:p>
            <a:pPr eaLnBrk="1" hangingPunct="1"/>
            <a:r>
              <a:rPr lang="el-GR" smtClean="0"/>
              <a:t>Αποκαλύπτει τον τρόπο εκπαίδευσης των εκπαιδευτικών: </a:t>
            </a:r>
            <a:r>
              <a:rPr lang="el-GR" b="1" smtClean="0"/>
              <a:t>παιδαγωγική = εφαρμογή πετυχημένων συνταγών.</a:t>
            </a:r>
            <a:r>
              <a:rPr lang="el-GR" smtClean="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l-GR" smtClean="0"/>
              <a:t>Θεώρηση εκτός πλαισίου</a:t>
            </a:r>
          </a:p>
        </p:txBody>
      </p:sp>
      <p:sp>
        <p:nvSpPr>
          <p:cNvPr id="44035" name="Rectangle 3"/>
          <p:cNvSpPr>
            <a:spLocks noGrp="1" noChangeArrowheads="1"/>
          </p:cNvSpPr>
          <p:nvPr>
            <p:ph type="body" idx="1"/>
          </p:nvPr>
        </p:nvSpPr>
        <p:spPr/>
        <p:txBody>
          <a:bodyPr/>
          <a:lstStyle/>
          <a:p>
            <a:pPr eaLnBrk="1" hangingPunct="1"/>
            <a:r>
              <a:rPr lang="el-GR" smtClean="0"/>
              <a:t>Δεν διερευνούμε τα προβλήματα στη βάση των παραμέτρων που τα γενούν.</a:t>
            </a:r>
          </a:p>
          <a:p>
            <a:pPr eaLnBrk="1" hangingPunct="1"/>
            <a:r>
              <a:rPr lang="el-GR" smtClean="0"/>
              <a:t>Προσεγγίζουμε γενικά την προβληματική κατάσταση, το προβληματικό παιδί &amp; αναζητάμε γενικούς τρόπους αντιμετώπισης των προβλημάτων</a:t>
            </a:r>
          </a:p>
          <a:p>
            <a:pPr eaLnBrk="1" hangingPunct="1"/>
            <a:r>
              <a:rPr lang="el-GR" smtClean="0"/>
              <a:t>Δεν διερευνούμε την δική μας παιδαγωγική πρακτική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l-GR" smtClean="0"/>
              <a:t>Βασικά ερωτήματα</a:t>
            </a:r>
          </a:p>
        </p:txBody>
      </p:sp>
      <p:sp>
        <p:nvSpPr>
          <p:cNvPr id="45059" name="Rectangle 3"/>
          <p:cNvSpPr>
            <a:spLocks noGrp="1" noChangeArrowheads="1"/>
          </p:cNvSpPr>
          <p:nvPr>
            <p:ph type="body" idx="1"/>
          </p:nvPr>
        </p:nvSpPr>
        <p:spPr/>
        <p:txBody>
          <a:bodyPr/>
          <a:lstStyle/>
          <a:p>
            <a:pPr eaLnBrk="1" hangingPunct="1">
              <a:lnSpc>
                <a:spcPct val="90000"/>
              </a:lnSpc>
            </a:pPr>
            <a:r>
              <a:rPr lang="el-GR" sz="2800" smtClean="0"/>
              <a:t>Πώς κανείς μαθαίνει να δουλεύει διαφορετικά όταν ήδη είναι επαγγελματίας και άρα έχει μια σειρά από κεκτημένες γνώσεις, δεξιότητες με τις οποίες λειτουργεί χρόνια; </a:t>
            </a:r>
          </a:p>
          <a:p>
            <a:pPr eaLnBrk="1" hangingPunct="1">
              <a:lnSpc>
                <a:spcPct val="90000"/>
              </a:lnSpc>
            </a:pPr>
            <a:r>
              <a:rPr lang="el-GR" sz="2800" smtClean="0"/>
              <a:t>Πώς είναι δυνατόν να αμφισβητήσει όχι τόσο την παιδαγωγική του πρακτική όσο τον τρόπο με τον οποίο βλέπει/διερευνά τη δουλειά του;</a:t>
            </a:r>
          </a:p>
          <a:p>
            <a:pPr eaLnBrk="1" hangingPunct="1">
              <a:lnSpc>
                <a:spcPct val="90000"/>
              </a:lnSpc>
            </a:pPr>
            <a:r>
              <a:rPr lang="el-GR" sz="2800" smtClean="0"/>
              <a:t>Πώς ανατρέπονται αυτά, ώστε να μάθουμε νέους τρόπους προσέγγισης  της εκπαιδευτικής διαδικασίας;</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l-GR" smtClean="0"/>
              <a:t>ΣΧΕΔΙΑΣΜΟΣ ΔΡΑΣΗΣ</a:t>
            </a:r>
          </a:p>
        </p:txBody>
      </p:sp>
      <p:sp>
        <p:nvSpPr>
          <p:cNvPr id="46083" name="Rectangle 3"/>
          <p:cNvSpPr>
            <a:spLocks noGrp="1" noChangeArrowheads="1"/>
          </p:cNvSpPr>
          <p:nvPr>
            <p:ph type="body" idx="1"/>
          </p:nvPr>
        </p:nvSpPr>
        <p:spPr/>
        <p:txBody>
          <a:bodyPr/>
          <a:lstStyle/>
          <a:p>
            <a:pPr eaLnBrk="1" hangingPunct="1">
              <a:buFontTx/>
              <a:buNone/>
            </a:pPr>
            <a:r>
              <a:rPr lang="el-GR" smtClean="0"/>
              <a:t>   Εισήγηση / πρόταση που ξεκινά από έναν αλλά επεκτείνεται ή αναμορφώνεται υπό την επίδραση της διαφορετικής ή συμπληρωματικής πρότασης του / των </a:t>
            </a:r>
          </a:p>
          <a:p>
            <a:pPr eaLnBrk="1" hangingPunct="1">
              <a:buFontTx/>
              <a:buNone/>
            </a:pPr>
            <a:r>
              <a:rPr lang="el-GR" smtClean="0"/>
              <a:t>   συνεργάτη /ών </a:t>
            </a:r>
          </a:p>
          <a:p>
            <a:pPr eaLnBrk="1" hangingPunct="1">
              <a:buFontTx/>
              <a:buNone/>
            </a:pPr>
            <a:r>
              <a:rPr lang="el-GR" smtClean="0"/>
              <a:t>   → </a:t>
            </a:r>
          </a:p>
          <a:p>
            <a:pPr eaLnBrk="1" hangingPunct="1">
              <a:buFontTx/>
              <a:buNone/>
            </a:pPr>
            <a:r>
              <a:rPr lang="el-GR" smtClean="0"/>
              <a:t>   επανεξέταση υπό το φως άλλων αντιλήψεων</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 Τίτλος"/>
          <p:cNvSpPr>
            <a:spLocks noGrp="1"/>
          </p:cNvSpPr>
          <p:nvPr>
            <p:ph type="title"/>
          </p:nvPr>
        </p:nvSpPr>
        <p:spPr/>
        <p:txBody>
          <a:bodyPr/>
          <a:lstStyle/>
          <a:p>
            <a:pPr algn="ctr"/>
            <a:r>
              <a:rPr lang="el-GR" smtClean="0"/>
              <a:t>Στοχασμός</a:t>
            </a:r>
          </a:p>
        </p:txBody>
      </p:sp>
      <p:sp>
        <p:nvSpPr>
          <p:cNvPr id="28675" name="2 - Θέση περιεχομένου"/>
          <p:cNvSpPr>
            <a:spLocks noGrp="1"/>
          </p:cNvSpPr>
          <p:nvPr>
            <p:ph idx="1"/>
          </p:nvPr>
        </p:nvSpPr>
        <p:spPr/>
        <p:txBody>
          <a:bodyPr/>
          <a:lstStyle/>
          <a:p>
            <a:r>
              <a:rPr lang="el-GR" smtClean="0"/>
              <a:t>«</a:t>
            </a:r>
            <a:r>
              <a:rPr lang="el-GR" i="1" smtClean="0"/>
              <a:t>η ενεργός, συνεχής και προσεκτική διερεύνηση κάθε πεποίθησης ή μορφής γνώσης υπό το φως των αντιλήψεων που την υποστηρίζουν και των συνεπειών στις οποίες αυτή οδηγεί</a:t>
            </a:r>
            <a:r>
              <a:rPr lang="el-GR" smtClean="0"/>
              <a:t>» </a:t>
            </a:r>
          </a:p>
          <a:p>
            <a:pPr>
              <a:buFont typeface="Wingdings" pitchFamily="2" charset="2"/>
              <a:buNone/>
            </a:pPr>
            <a:r>
              <a:rPr lang="el-GR" smtClean="0"/>
              <a:t>                                         (</a:t>
            </a:r>
            <a:r>
              <a:rPr lang="en-GB" smtClean="0"/>
              <a:t>Dewey</a:t>
            </a:r>
            <a:r>
              <a:rPr lang="el-GR" smtClean="0"/>
              <a:t>, 1933: 9).</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fontScale="90000"/>
          </a:bodyPr>
          <a:lstStyle/>
          <a:p>
            <a:pPr eaLnBrk="1" hangingPunct="1">
              <a:defRPr/>
            </a:pPr>
            <a:r>
              <a:rPr lang="el-GR" sz="4000" smtClean="0"/>
              <a:t>ΣΗΜΑΝΤΙΚΟΣ Ο ΡΟΛΟΣ ΤΗΣ ΣΥΝΕΡΓΑΣΙΑΣ</a:t>
            </a:r>
          </a:p>
        </p:txBody>
      </p:sp>
      <p:sp>
        <p:nvSpPr>
          <p:cNvPr id="47107" name="Rectangle 3"/>
          <p:cNvSpPr>
            <a:spLocks noGrp="1" noChangeArrowheads="1"/>
          </p:cNvSpPr>
          <p:nvPr>
            <p:ph type="body" idx="1"/>
          </p:nvPr>
        </p:nvSpPr>
        <p:spPr/>
        <p:txBody>
          <a:bodyPr/>
          <a:lstStyle/>
          <a:p>
            <a:pPr eaLnBrk="1" hangingPunct="1"/>
            <a:r>
              <a:rPr lang="el-GR" sz="3600" smtClean="0"/>
              <a:t>Διεύρυνση  των προσωπικών απόψεων</a:t>
            </a:r>
          </a:p>
          <a:p>
            <a:pPr eaLnBrk="1" hangingPunct="1"/>
            <a:r>
              <a:rPr lang="el-GR" sz="3600" smtClean="0"/>
              <a:t>Συζήτηση και κριτική αποτίμηση παγιωμένων αντιλήψεων και εσωτερικευμένων πεποιθήσεων</a:t>
            </a:r>
          </a:p>
          <a:p>
            <a:pPr eaLnBrk="1" hangingPunct="1"/>
            <a:r>
              <a:rPr lang="el-GR" sz="3600" smtClean="0"/>
              <a:t>Σταδιακή συνειδητοποίηση ή την οριοθέτηση της προσωπικής θεωρίας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p:txBody>
          <a:bodyPr/>
          <a:lstStyle/>
          <a:p>
            <a:pPr eaLnBrk="1" hangingPunct="1">
              <a:buFontTx/>
              <a:buNone/>
            </a:pPr>
            <a:r>
              <a:rPr lang="el-GR" smtClean="0"/>
              <a:t>   «</a:t>
            </a:r>
            <a:r>
              <a:rPr lang="el-GR" i="1" smtClean="0"/>
              <a:t>Μπορούμε να επεκτείνουμε τις κατανοήσεις μας συζητώντας με άλλους σχετικούς, καθώς προσπαθούμε να ορίσουμε πώς και μεις και εκείνοι βλέπουν τον κόσμο και μέσω αυτού την εκπαίδευση και αρχίζουμε να διαμορφώνουμε συνειδητά μια κοινή αίσθηση</a:t>
            </a:r>
            <a:r>
              <a:rPr lang="el-GR" smtClean="0"/>
              <a:t>»</a:t>
            </a:r>
          </a:p>
          <a:p>
            <a:pPr eaLnBrk="1" hangingPunct="1">
              <a:buFontTx/>
              <a:buNone/>
            </a:pPr>
            <a:r>
              <a:rPr lang="el-GR" smtClean="0"/>
              <a:t>                                                  </a:t>
            </a:r>
            <a:r>
              <a:rPr lang="en-US" smtClean="0"/>
              <a:t>M</a:t>
            </a:r>
            <a:r>
              <a:rPr lang="el-GR" smtClean="0"/>
              <a:t>.</a:t>
            </a:r>
            <a:r>
              <a:rPr lang="en-US" smtClean="0"/>
              <a:t>Fullan</a:t>
            </a:r>
            <a:r>
              <a:rPr lang="el-GR" smtClean="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 Τίτλος"/>
          <p:cNvSpPr>
            <a:spLocks noGrp="1"/>
          </p:cNvSpPr>
          <p:nvPr>
            <p:ph type="title"/>
          </p:nvPr>
        </p:nvSpPr>
        <p:spPr/>
        <p:txBody>
          <a:bodyPr/>
          <a:lstStyle/>
          <a:p>
            <a:r>
              <a:rPr lang="el-GR" smtClean="0"/>
              <a:t>Συλλογική δράση</a:t>
            </a:r>
          </a:p>
        </p:txBody>
      </p:sp>
      <p:sp>
        <p:nvSpPr>
          <p:cNvPr id="49155" name="2 - Θέση περιεχομένου"/>
          <p:cNvSpPr>
            <a:spLocks noGrp="1"/>
          </p:cNvSpPr>
          <p:nvPr>
            <p:ph idx="1"/>
          </p:nvPr>
        </p:nvSpPr>
        <p:spPr/>
        <p:txBody>
          <a:bodyPr/>
          <a:lstStyle/>
          <a:p>
            <a:r>
              <a:rPr lang="el-GR" smtClean="0">
                <a:latin typeface="Times New Roman" pitchFamily="18" charset="0"/>
              </a:rPr>
              <a:t>«Ενώ οι παραδοσιακοί οργανισμοί απαιτούν συστήματα διοίκησης που ελέγχουν τη συμπεριφορά των ατόμων, οι μαθησιακοί οργανισμοί επενδύουν στη βελτίωση της ποιότητας του τρόπου σκέψης, στη δυνατότητα στοχασμού και την ομαδική μάθηση, καθώς και στην ικανότητα ανάπτυξης κοινών οραμάτων και κοινών κατανοήσεων» (</a:t>
            </a:r>
            <a:r>
              <a:rPr lang="en-US" smtClean="0">
                <a:latin typeface="Times New Roman" pitchFamily="18" charset="0"/>
              </a:rPr>
              <a:t>Senge</a:t>
            </a:r>
            <a:r>
              <a:rPr lang="el-GR" smtClean="0">
                <a:latin typeface="Times New Roman" pitchFamily="18" charset="0"/>
              </a:rPr>
              <a:t> 1990: 287).</a:t>
            </a:r>
            <a:endParaRPr lang="el-GR" smtClean="0"/>
          </a:p>
          <a:p>
            <a:endParaRPr lang="el-GR"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 Τίτλος"/>
          <p:cNvSpPr>
            <a:spLocks noGrp="1"/>
          </p:cNvSpPr>
          <p:nvPr>
            <p:ph type="title"/>
          </p:nvPr>
        </p:nvSpPr>
        <p:spPr/>
        <p:txBody>
          <a:bodyPr>
            <a:normAutofit fontScale="90000"/>
          </a:bodyPr>
          <a:lstStyle/>
          <a:p>
            <a:pPr>
              <a:defRPr/>
            </a:pPr>
            <a:r>
              <a:rPr lang="el-GR" smtClean="0"/>
              <a:t>Υποστήριξη στον αναστοχασμό του εκπαιδευτικού</a:t>
            </a:r>
          </a:p>
        </p:txBody>
      </p:sp>
      <p:sp>
        <p:nvSpPr>
          <p:cNvPr id="50179" name="2 - Θέση περιεχομένου"/>
          <p:cNvSpPr>
            <a:spLocks noGrp="1"/>
          </p:cNvSpPr>
          <p:nvPr>
            <p:ph idx="1"/>
          </p:nvPr>
        </p:nvSpPr>
        <p:spPr>
          <a:xfrm>
            <a:off x="250825" y="1600200"/>
            <a:ext cx="8435975" cy="4525963"/>
          </a:xfrm>
        </p:spPr>
        <p:txBody>
          <a:bodyPr>
            <a:normAutofit lnSpcReduction="10000"/>
          </a:bodyPr>
          <a:lstStyle/>
          <a:p>
            <a:r>
              <a:rPr lang="el-GR" smtClean="0"/>
              <a:t>Παράδειγμα</a:t>
            </a:r>
            <a:r>
              <a:rPr lang="en-US" smtClean="0"/>
              <a:t> – </a:t>
            </a:r>
            <a:r>
              <a:rPr lang="el-GR" smtClean="0"/>
              <a:t>δισέλιδο αναστοχασμού</a:t>
            </a:r>
          </a:p>
          <a:p>
            <a:r>
              <a:rPr lang="el-GR" smtClean="0"/>
              <a:t>Ποιες ερωτήσεις που υποβάλλονται από τους συνδιαλεγόμενους προωθούν τον αναστοχασμό; </a:t>
            </a:r>
          </a:p>
          <a:p>
            <a:r>
              <a:rPr lang="el-GR" smtClean="0"/>
              <a:t>Ποιες θέσεις που διατυπώνονται τον αναστέλουν; </a:t>
            </a:r>
          </a:p>
          <a:p>
            <a:r>
              <a:rPr lang="el-GR" smtClean="0"/>
              <a:t>Ποιες άλλες ερωτήσεις θα μπορούσαν να υποβληθούν ώστε να ενθαρρύνουν περαιτέρω τον αναστοχασμό των συνδιαλεγομένων;   </a:t>
            </a:r>
          </a:p>
          <a:p>
            <a:endParaRPr lang="el-GR"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l-GR" smtClean="0"/>
              <a:t>ΕΠΑΓΓΕΛΜΑΤΙΚΗ ΑΝΑΠΤΥΞΗ</a:t>
            </a:r>
          </a:p>
        </p:txBody>
      </p:sp>
      <p:sp>
        <p:nvSpPr>
          <p:cNvPr id="51203" name="Rectangle 3"/>
          <p:cNvSpPr>
            <a:spLocks noGrp="1" noChangeArrowheads="1"/>
          </p:cNvSpPr>
          <p:nvPr>
            <p:ph type="body" idx="1"/>
          </p:nvPr>
        </p:nvSpPr>
        <p:spPr/>
        <p:txBody>
          <a:bodyPr/>
          <a:lstStyle/>
          <a:p>
            <a:pPr eaLnBrk="1" hangingPunct="1"/>
            <a:r>
              <a:rPr lang="el-GR" smtClean="0"/>
              <a:t>Υιοθέτηση στοχαστικής λογικής επαγγελματισμού : </a:t>
            </a:r>
          </a:p>
          <a:p>
            <a:pPr eaLnBrk="1" hangingPunct="1">
              <a:buFontTx/>
              <a:buNone/>
            </a:pPr>
            <a:r>
              <a:rPr lang="el-GR" smtClean="0"/>
              <a:t>   Στοχασμός: βασική προϋπόθεση επαγγελματικής δράσης</a:t>
            </a:r>
          </a:p>
          <a:p>
            <a:pPr eaLnBrk="1" hangingPunct="1">
              <a:buFontTx/>
              <a:buNone/>
            </a:pPr>
            <a:r>
              <a:rPr lang="el-GR" smtClean="0"/>
              <a:t>   α) αναστοχασμός – αυτοδιερεύνηση </a:t>
            </a:r>
          </a:p>
          <a:p>
            <a:pPr eaLnBrk="1" hangingPunct="1">
              <a:buFontTx/>
              <a:buNone/>
            </a:pPr>
            <a:r>
              <a:rPr lang="el-GR" smtClean="0"/>
              <a:t>   β) συλλογικός στοχασμός – διερεύνηση και άλλων παραγόντων (Α.Π. – εκπαιδευτικό και κοινωνικό πλαίσιο…) </a:t>
            </a:r>
          </a:p>
          <a:p>
            <a:pPr eaLnBrk="1" hangingPunct="1">
              <a:buFontTx/>
              <a:buNone/>
            </a:pPr>
            <a:endParaRPr lang="el-GR"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l-GR" smtClean="0"/>
              <a:t>ΕΠΙΣΗΜΑΝΣΕΙΣ - ΔΙΑΓΝΩΣΕΙΣ</a:t>
            </a:r>
          </a:p>
        </p:txBody>
      </p:sp>
      <p:sp>
        <p:nvSpPr>
          <p:cNvPr id="52227" name="Rectangle 3"/>
          <p:cNvSpPr>
            <a:spLocks noGrp="1" noChangeArrowheads="1"/>
          </p:cNvSpPr>
          <p:nvPr>
            <p:ph type="body" idx="1"/>
          </p:nvPr>
        </p:nvSpPr>
        <p:spPr/>
        <p:txBody>
          <a:bodyPr/>
          <a:lstStyle/>
          <a:p>
            <a:pPr eaLnBrk="1" hangingPunct="1"/>
            <a:r>
              <a:rPr lang="el-GR" sz="4400" smtClean="0"/>
              <a:t>Όχι γενικευτικός χαρακτήρας</a:t>
            </a:r>
          </a:p>
          <a:p>
            <a:pPr eaLnBrk="1" hangingPunct="1"/>
            <a:r>
              <a:rPr lang="el-GR" sz="4400" smtClean="0"/>
              <a:t>Ιδιαιτερότητα τμήματος</a:t>
            </a:r>
          </a:p>
          <a:p>
            <a:pPr eaLnBrk="1" hangingPunct="1"/>
            <a:r>
              <a:rPr lang="el-GR" sz="4400" smtClean="0"/>
              <a:t>Πλουραλισμός οπτικών και απόψεων</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algn="ctr" eaLnBrk="1" hangingPunct="1"/>
            <a:r>
              <a:rPr lang="el-GR" sz="3800" smtClean="0"/>
              <a:t>(Ανα)στοχαζόμενος επαγγελματίας</a:t>
            </a:r>
          </a:p>
        </p:txBody>
      </p:sp>
      <p:sp>
        <p:nvSpPr>
          <p:cNvPr id="53251" name="Rectangle 3"/>
          <p:cNvSpPr>
            <a:spLocks noGrp="1" noChangeArrowheads="1"/>
          </p:cNvSpPr>
          <p:nvPr>
            <p:ph type="body" idx="1"/>
          </p:nvPr>
        </p:nvSpPr>
        <p:spPr/>
        <p:txBody>
          <a:bodyPr/>
          <a:lstStyle/>
          <a:p>
            <a:pPr marL="571500" indent="-571500" eaLnBrk="1" hangingPunct="1"/>
            <a:r>
              <a:rPr lang="el-GR" smtClean="0"/>
              <a:t>συμμετέχει στη λήψη αποφάσεων σε όλα τα επίπεδα, </a:t>
            </a:r>
          </a:p>
          <a:p>
            <a:pPr marL="571500" indent="-571500" eaLnBrk="1" hangingPunct="1"/>
            <a:r>
              <a:rPr lang="el-GR" smtClean="0"/>
              <a:t>έχει τη δυνατότητα να (ανα)στοχάζεται </a:t>
            </a:r>
          </a:p>
          <a:p>
            <a:pPr marL="571500" indent="-571500" eaLnBrk="1" hangingPunct="1"/>
            <a:r>
              <a:rPr lang="el-GR" smtClean="0"/>
              <a:t>να συνεργάζεται</a:t>
            </a:r>
          </a:p>
          <a:p>
            <a:pPr marL="571500" indent="-571500" eaLnBrk="1" hangingPunct="1"/>
            <a:r>
              <a:rPr lang="el-GR" smtClean="0"/>
              <a:t>να είναι ευέλικτος</a:t>
            </a:r>
          </a:p>
          <a:p>
            <a:pPr marL="571500" indent="-571500" eaLnBrk="1" hangingPunct="1"/>
            <a:r>
              <a:rPr lang="el-GR" smtClean="0"/>
              <a:t>να αξιοποιεί δεδομένα στην προοπτική της αναμόρφωσης του ΑΠ και της βελτίωσης της εκπαιδευτικής πράξης.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algn="ctr" eaLnBrk="1" hangingPunct="1"/>
            <a:r>
              <a:rPr lang="el-GR" smtClean="0"/>
              <a:t>Βασικές δεξιότητες</a:t>
            </a:r>
          </a:p>
        </p:txBody>
      </p:sp>
      <p:sp>
        <p:nvSpPr>
          <p:cNvPr id="54275" name="Rectangle 3"/>
          <p:cNvSpPr>
            <a:spLocks noGrp="1" noChangeArrowheads="1"/>
          </p:cNvSpPr>
          <p:nvPr>
            <p:ph type="body" idx="1"/>
          </p:nvPr>
        </p:nvSpPr>
        <p:spPr/>
        <p:txBody>
          <a:bodyPr/>
          <a:lstStyle/>
          <a:p>
            <a:pPr eaLnBrk="1" hangingPunct="1"/>
            <a:r>
              <a:rPr lang="el-GR" smtClean="0"/>
              <a:t>κριτική σκέψη </a:t>
            </a:r>
          </a:p>
          <a:p>
            <a:pPr eaLnBrk="1" hangingPunct="1"/>
            <a:r>
              <a:rPr lang="el-GR" smtClean="0"/>
              <a:t>ερευνητικό πνεύμα</a:t>
            </a:r>
          </a:p>
          <a:p>
            <a:pPr eaLnBrk="1" hangingPunct="1"/>
            <a:r>
              <a:rPr lang="el-GR" smtClean="0"/>
              <a:t>συμμετοχικότητα </a:t>
            </a:r>
          </a:p>
          <a:p>
            <a:pPr eaLnBrk="1" hangingPunct="1"/>
            <a:r>
              <a:rPr lang="el-GR" smtClean="0"/>
              <a:t>δημιουργική ορμή</a:t>
            </a:r>
          </a:p>
          <a:p>
            <a:pPr eaLnBrk="1" hangingPunct="1"/>
            <a:r>
              <a:rPr lang="el-GR" smtClean="0"/>
              <a:t>επαγγελματική υπευθυνότητα </a:t>
            </a:r>
          </a:p>
          <a:p>
            <a:pPr eaLnBrk="1" hangingPunct="1"/>
            <a:r>
              <a:rPr lang="el-GR" smtClean="0"/>
              <a:t>δυνατότητα λήψης αποφάσεων.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 Τίτλος"/>
          <p:cNvSpPr>
            <a:spLocks noGrp="1"/>
          </p:cNvSpPr>
          <p:nvPr>
            <p:ph type="title"/>
          </p:nvPr>
        </p:nvSpPr>
        <p:spPr/>
        <p:txBody>
          <a:bodyPr/>
          <a:lstStyle/>
          <a:p>
            <a:pPr algn="ctr"/>
            <a:r>
              <a:rPr lang="el-GR" smtClean="0"/>
              <a:t>Στοχασμός</a:t>
            </a:r>
          </a:p>
        </p:txBody>
      </p:sp>
      <p:sp>
        <p:nvSpPr>
          <p:cNvPr id="29699" name="2 - Θέση περιεχομένου"/>
          <p:cNvSpPr>
            <a:spLocks noGrp="1"/>
          </p:cNvSpPr>
          <p:nvPr>
            <p:ph idx="1"/>
          </p:nvPr>
        </p:nvSpPr>
        <p:spPr/>
        <p:txBody>
          <a:bodyPr/>
          <a:lstStyle/>
          <a:p>
            <a:r>
              <a:rPr lang="el-GR" dirty="0" smtClean="0"/>
              <a:t> Ο </a:t>
            </a:r>
            <a:r>
              <a:rPr lang="en-GB" dirty="0" err="1" smtClean="0"/>
              <a:t>Sch</a:t>
            </a:r>
            <a:r>
              <a:rPr lang="el-GR" dirty="0" smtClean="0"/>
              <a:t>ö</a:t>
            </a:r>
            <a:r>
              <a:rPr lang="en-GB" dirty="0" smtClean="0"/>
              <a:t>n</a:t>
            </a:r>
            <a:r>
              <a:rPr lang="el-GR" dirty="0" smtClean="0"/>
              <a:t>, εστιάζοντας αφενός στη «άρρητη γνώση» και αφετέρου στον στοχασμό κατά τη διάρκεια της δράσης (</a:t>
            </a:r>
            <a:r>
              <a:rPr lang="en-US" dirty="0" smtClean="0"/>
              <a:t>reflection in action</a:t>
            </a:r>
            <a:r>
              <a:rPr lang="el-GR" dirty="0" smtClean="0"/>
              <a:t>) και σχετικά με αυτήν (</a:t>
            </a:r>
            <a:r>
              <a:rPr lang="en-US" dirty="0" smtClean="0"/>
              <a:t>reflection on action</a:t>
            </a:r>
            <a:r>
              <a:rPr lang="el-GR" dirty="0" smtClean="0"/>
              <a:t>), </a:t>
            </a:r>
            <a:r>
              <a:rPr lang="el-GR" dirty="0" smtClean="0"/>
              <a:t>και</a:t>
            </a:r>
            <a:r>
              <a:rPr lang="en-GB" dirty="0" smtClean="0"/>
              <a:t> </a:t>
            </a:r>
            <a:r>
              <a:rPr lang="el-GR" dirty="0" smtClean="0"/>
              <a:t>πρότεινε την παρατήρηση και τον στοχασμό ως τρόπους μετατροπής αυτής της άρρητης γνώσης σε ρητή και συνειδητή.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Τίτλος"/>
          <p:cNvSpPr>
            <a:spLocks noGrp="1"/>
          </p:cNvSpPr>
          <p:nvPr>
            <p:ph type="title"/>
          </p:nvPr>
        </p:nvSpPr>
        <p:spPr/>
        <p:txBody>
          <a:bodyPr/>
          <a:lstStyle/>
          <a:p>
            <a:pPr algn="ctr"/>
            <a:r>
              <a:rPr lang="el-GR" smtClean="0"/>
              <a:t>Στοχασμός</a:t>
            </a:r>
          </a:p>
        </p:txBody>
      </p:sp>
      <p:sp>
        <p:nvSpPr>
          <p:cNvPr id="30723" name="2 - Θέση περιεχομένου"/>
          <p:cNvSpPr>
            <a:spLocks noGrp="1"/>
          </p:cNvSpPr>
          <p:nvPr>
            <p:ph idx="1"/>
          </p:nvPr>
        </p:nvSpPr>
        <p:spPr/>
        <p:txBody>
          <a:bodyPr>
            <a:normAutofit lnSpcReduction="10000"/>
          </a:bodyPr>
          <a:lstStyle/>
          <a:p>
            <a:r>
              <a:rPr lang="el-GR" smtClean="0"/>
              <a:t>Αυτή η διαδικασία στοχασμού επιτρέπει στον εκπαιδευτικό:</a:t>
            </a:r>
          </a:p>
          <a:p>
            <a:pPr>
              <a:buFont typeface="Wingdings" pitchFamily="2" charset="2"/>
              <a:buNone/>
            </a:pPr>
            <a:r>
              <a:rPr lang="el-GR" smtClean="0"/>
              <a:t>   α. «</a:t>
            </a:r>
            <a:r>
              <a:rPr lang="el-GR" i="1" smtClean="0"/>
              <a:t>να δώσει απαντήσεις στην αβεβαιότητα, τη μοναδικότητα και τις συγκρούσεις που ενυπάρχουν στις συνθήκες, μέσα στις οποίες δρα</a:t>
            </a:r>
            <a:r>
              <a:rPr lang="el-GR" smtClean="0"/>
              <a:t>» (</a:t>
            </a:r>
            <a:r>
              <a:rPr lang="en-GB" smtClean="0"/>
              <a:t>Adler</a:t>
            </a:r>
            <a:r>
              <a:rPr lang="el-GR" smtClean="0"/>
              <a:t>, 1991: 140). </a:t>
            </a:r>
          </a:p>
          <a:p>
            <a:pPr>
              <a:buFont typeface="Wingdings" pitchFamily="2" charset="2"/>
              <a:buNone/>
            </a:pPr>
            <a:r>
              <a:rPr lang="el-GR" smtClean="0"/>
              <a:t>    β. να πάρει συνειδητές αποφάσεις, που μπορούν να αξιολογηθούν με βάση δεδομένα που συλλέγονται για ανατροφοδότηση. </a:t>
            </a:r>
          </a:p>
          <a:p>
            <a:endParaRPr lang="el-GR"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 Τίτλος"/>
          <p:cNvSpPr>
            <a:spLocks noGrp="1"/>
          </p:cNvSpPr>
          <p:nvPr>
            <p:ph type="title"/>
          </p:nvPr>
        </p:nvSpPr>
        <p:spPr/>
        <p:txBody>
          <a:bodyPr/>
          <a:lstStyle/>
          <a:p>
            <a:pPr algn="ctr"/>
            <a:r>
              <a:rPr lang="el-GR" smtClean="0"/>
              <a:t>Στοχασμός</a:t>
            </a:r>
          </a:p>
        </p:txBody>
      </p:sp>
      <p:sp>
        <p:nvSpPr>
          <p:cNvPr id="31747" name="2 - Θέση περιεχομένου"/>
          <p:cNvSpPr>
            <a:spLocks noGrp="1"/>
          </p:cNvSpPr>
          <p:nvPr>
            <p:ph idx="1"/>
          </p:nvPr>
        </p:nvSpPr>
        <p:spPr/>
        <p:txBody>
          <a:bodyPr/>
          <a:lstStyle/>
          <a:p>
            <a:r>
              <a:rPr lang="el-GR" smtClean="0"/>
              <a:t>Zeichner: έθεσε ως βασικό άξονα ενός προοπτικού κριτικού στοχασμού τη συσχέτιση της εκπαιδευτικής δράσης με το ευρύτερο κοινωνικό, πολιτικό και πολιτισμικό πλαίσιο και τις ποικίλες παραμέτρους που το συγκροτούν.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 Τίτλος"/>
          <p:cNvSpPr>
            <a:spLocks noGrp="1"/>
          </p:cNvSpPr>
          <p:nvPr>
            <p:ph type="title"/>
          </p:nvPr>
        </p:nvSpPr>
        <p:spPr/>
        <p:txBody>
          <a:bodyPr/>
          <a:lstStyle/>
          <a:p>
            <a:pPr algn="ctr"/>
            <a:r>
              <a:rPr lang="el-GR" smtClean="0"/>
              <a:t>Στοχασμός</a:t>
            </a:r>
          </a:p>
        </p:txBody>
      </p:sp>
      <p:sp>
        <p:nvSpPr>
          <p:cNvPr id="32771" name="2 - Θέση περιεχομένου"/>
          <p:cNvSpPr>
            <a:spLocks noGrp="1"/>
          </p:cNvSpPr>
          <p:nvPr>
            <p:ph idx="1"/>
          </p:nvPr>
        </p:nvSpPr>
        <p:spPr/>
        <p:txBody>
          <a:bodyPr>
            <a:normAutofit fontScale="92500"/>
          </a:bodyPr>
          <a:lstStyle/>
          <a:p>
            <a:r>
              <a:rPr lang="el-GR" smtClean="0"/>
              <a:t>τρία επίπεδα στοχασμού: </a:t>
            </a:r>
          </a:p>
          <a:p>
            <a:r>
              <a:rPr lang="el-GR" smtClean="0"/>
              <a:t>α) Τεχνικός στοχασμός, με έμφαση στην αποτελεσματική εφαρμογή της επαγγελματικής γνώσης για την επίτευξη δεδομένων στόχων. Το ενδιαφέρον έγκειται στην αποδοτικότητα και την αποτελεσματικότητα των μέσων που αξιοποιούνται, για να επιτευχθούν οι συγκεκριμένοι στόχοι, οι οποίοι ωστόσο παραμένουν δεδομένοι και αδιαπραγμάτευτοι</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 Τίτλος"/>
          <p:cNvSpPr>
            <a:spLocks noGrp="1"/>
          </p:cNvSpPr>
          <p:nvPr>
            <p:ph type="title"/>
          </p:nvPr>
        </p:nvSpPr>
        <p:spPr/>
        <p:txBody>
          <a:bodyPr/>
          <a:lstStyle/>
          <a:p>
            <a:pPr algn="ctr"/>
            <a:r>
              <a:rPr lang="el-GR" smtClean="0"/>
              <a:t>Στοχασμός</a:t>
            </a:r>
          </a:p>
        </p:txBody>
      </p:sp>
      <p:sp>
        <p:nvSpPr>
          <p:cNvPr id="33795" name="2 - Θέση περιεχομένου"/>
          <p:cNvSpPr>
            <a:spLocks noGrp="1"/>
          </p:cNvSpPr>
          <p:nvPr>
            <p:ph idx="1"/>
          </p:nvPr>
        </p:nvSpPr>
        <p:spPr/>
        <p:txBody>
          <a:bodyPr/>
          <a:lstStyle/>
          <a:p>
            <a:r>
              <a:rPr lang="el-GR" smtClean="0"/>
              <a:t>τρία επίπεδα στοχασμού: </a:t>
            </a:r>
          </a:p>
          <a:p>
            <a:r>
              <a:rPr lang="el-GR" smtClean="0"/>
              <a:t>β) Πρακτικός στοχασμός, με εστίαση στην ανάλυση της διδασκαλίας μέσα από στοχαστική διερεύνηση των τρόπων με τους οποίους το θεσμικό, κοινωνικό και ιστορικό πλαίσιο επηρεάζει την διδασκαλία και την μάθηση.</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 Τίτλος"/>
          <p:cNvSpPr>
            <a:spLocks noGrp="1"/>
          </p:cNvSpPr>
          <p:nvPr>
            <p:ph type="title"/>
          </p:nvPr>
        </p:nvSpPr>
        <p:spPr/>
        <p:txBody>
          <a:bodyPr/>
          <a:lstStyle/>
          <a:p>
            <a:pPr algn="ctr"/>
            <a:r>
              <a:rPr lang="el-GR" smtClean="0"/>
              <a:t>Στοχασμός</a:t>
            </a:r>
          </a:p>
        </p:txBody>
      </p:sp>
      <p:sp>
        <p:nvSpPr>
          <p:cNvPr id="34819" name="2 - Θέση περιεχομένου"/>
          <p:cNvSpPr>
            <a:spLocks noGrp="1"/>
          </p:cNvSpPr>
          <p:nvPr>
            <p:ph idx="1"/>
          </p:nvPr>
        </p:nvSpPr>
        <p:spPr/>
        <p:txBody>
          <a:bodyPr>
            <a:normAutofit fontScale="92500" lnSpcReduction="10000"/>
          </a:bodyPr>
          <a:lstStyle/>
          <a:p>
            <a:r>
              <a:rPr lang="el-GR" smtClean="0"/>
              <a:t>τρία επίπεδα στοχασμού: </a:t>
            </a:r>
          </a:p>
          <a:p>
            <a:r>
              <a:rPr lang="el-GR" smtClean="0"/>
              <a:t>γ) Κριτικός στοχασμός, που, καθώς τοποθετεί την ανάλυση της εκπαιδευτικής πρακτικής στο ευρύτερο κοινωνικό και πολιτικο-πολιτισμικό πλαίσιο (</a:t>
            </a:r>
            <a:r>
              <a:rPr lang="en-GB" smtClean="0"/>
              <a:t>Zeichner</a:t>
            </a:r>
            <a:r>
              <a:rPr lang="el-GR" smtClean="0"/>
              <a:t> &amp; </a:t>
            </a:r>
            <a:r>
              <a:rPr lang="en-GB" smtClean="0"/>
              <a:t>Liston</a:t>
            </a:r>
            <a:r>
              <a:rPr lang="el-GR" smtClean="0"/>
              <a:t>, 1987), αποφυσικοποιεί την εκπαιδευτική διαδικασία (</a:t>
            </a:r>
            <a:r>
              <a:rPr lang="en-GB" smtClean="0"/>
              <a:t>Adler</a:t>
            </a:r>
            <a:r>
              <a:rPr lang="el-GR" smtClean="0"/>
              <a:t>, 1991: 142) και εμπλέκει ηθικά και πολιτικά ζητήματα (</a:t>
            </a:r>
            <a:r>
              <a:rPr lang="en-GB" smtClean="0"/>
              <a:t>Gore</a:t>
            </a:r>
            <a:r>
              <a:rPr lang="el-GR" smtClean="0"/>
              <a:t> &amp; </a:t>
            </a:r>
            <a:r>
              <a:rPr lang="en-GB" smtClean="0"/>
              <a:t>Zeichner</a:t>
            </a:r>
            <a:r>
              <a:rPr lang="el-GR" smtClean="0"/>
              <a:t>, 1991: 121), προδιαγράφοντας έναν περισσότερο μετασχηματιστικό ρόλο για τον εκπαιδευτικό.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 Τίτλος"/>
          <p:cNvSpPr>
            <a:spLocks noGrp="1"/>
          </p:cNvSpPr>
          <p:nvPr>
            <p:ph type="title"/>
          </p:nvPr>
        </p:nvSpPr>
        <p:spPr/>
        <p:txBody>
          <a:bodyPr/>
          <a:lstStyle/>
          <a:p>
            <a:pPr algn="ctr"/>
            <a:r>
              <a:rPr lang="el-GR" smtClean="0"/>
              <a:t>Κριτικός στοχασμός</a:t>
            </a:r>
          </a:p>
        </p:txBody>
      </p:sp>
      <p:sp>
        <p:nvSpPr>
          <p:cNvPr id="35843" name="2 - Θέση περιεχομένου"/>
          <p:cNvSpPr>
            <a:spLocks noGrp="1"/>
          </p:cNvSpPr>
          <p:nvPr>
            <p:ph idx="1"/>
          </p:nvPr>
        </p:nvSpPr>
        <p:spPr/>
        <p:txBody>
          <a:bodyPr>
            <a:normAutofit fontScale="92500" lnSpcReduction="20000"/>
          </a:bodyPr>
          <a:lstStyle/>
          <a:p>
            <a:r>
              <a:rPr lang="el-GR" smtClean="0"/>
              <a:t>Διότι μέσα από αυτή τη διαδικασία ο εκπαιδευτικός εξετάζει τους τρόπους με τους οποίους όχι μόνο το σχολείο αλλά και η πρακτική κάποιου, όταν αντιμετωπίζει ισότιμα όλους τους μαθητές παρέχοντάς τους ίσες ευκαιρίες, μπορεί να συμβάλει στη διαμόρφωση μιας δίκαιης και ανθρώπινης κοινωνίας. Με αυτό τον τρόπο μπορεί να συμβάλει στον περιορισμό των ανισοτήτων και των αδικιών τόσο στο σχολείο όσο και στην κοινωνία (</a:t>
            </a:r>
            <a:r>
              <a:rPr lang="en-GB" smtClean="0"/>
              <a:t>Gore</a:t>
            </a:r>
            <a:r>
              <a:rPr lang="el-GR" smtClean="0"/>
              <a:t> &amp; </a:t>
            </a:r>
            <a:r>
              <a:rPr lang="en-GB" smtClean="0"/>
              <a:t>Zeichner</a:t>
            </a:r>
            <a:r>
              <a:rPr lang="el-GR" smtClean="0"/>
              <a:t>, 1991: 121)</a:t>
            </a:r>
          </a:p>
          <a:p>
            <a:endParaRPr lang="el-GR" smtClean="0"/>
          </a:p>
          <a:p>
            <a:endParaRPr lang="el-GR"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1160</Words>
  <PresentationFormat>Προβολή στην οθόνη (4:3)</PresentationFormat>
  <Paragraphs>102</Paragraphs>
  <Slides>27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27</vt:i4>
      </vt:variant>
    </vt:vector>
  </HeadingPairs>
  <TitlesOfParts>
    <vt:vector size="28" baseType="lpstr">
      <vt:lpstr>Θέμα του Office</vt:lpstr>
      <vt:lpstr>Στοχασμός-Αναστοχασμός</vt:lpstr>
      <vt:lpstr>Στοχασμός</vt:lpstr>
      <vt:lpstr>Στοχασμός</vt:lpstr>
      <vt:lpstr>Στοχασμός</vt:lpstr>
      <vt:lpstr>Στοχασμός</vt:lpstr>
      <vt:lpstr>Στοχασμός</vt:lpstr>
      <vt:lpstr>Στοχασμός</vt:lpstr>
      <vt:lpstr>Στοχασμός</vt:lpstr>
      <vt:lpstr>Κριτικός στοχασμός</vt:lpstr>
      <vt:lpstr>Αναστοχασμός</vt:lpstr>
      <vt:lpstr>Ερώτημα</vt:lpstr>
      <vt:lpstr>Αναστοχαστικά ερωτήματα</vt:lpstr>
      <vt:lpstr>Αναστοχαστικά ερωτήματα</vt:lpstr>
      <vt:lpstr>Ερωτήματα διεύρυνσης του αναστοχαστικού πλαισίου</vt:lpstr>
      <vt:lpstr>Πώς δημιουργείται ένα διερευνητικό στοχαστικό κλίμα;</vt:lpstr>
      <vt:lpstr>Δυσκολίες στην εστίαση – Εμπόδια στον αναστοχασμό</vt:lpstr>
      <vt:lpstr>Θεώρηση εκτός πλαισίου</vt:lpstr>
      <vt:lpstr>Βασικά ερωτήματα</vt:lpstr>
      <vt:lpstr>ΣΧΕΔΙΑΣΜΟΣ ΔΡΑΣΗΣ</vt:lpstr>
      <vt:lpstr>ΣΗΜΑΝΤΙΚΟΣ Ο ΡΟΛΟΣ ΤΗΣ ΣΥΝΕΡΓΑΣΙΑΣ</vt:lpstr>
      <vt:lpstr>Διαφάνεια 21</vt:lpstr>
      <vt:lpstr>Συλλογική δράση</vt:lpstr>
      <vt:lpstr>Υποστήριξη στον αναστοχασμό του εκπαιδευτικού</vt:lpstr>
      <vt:lpstr>ΕΠΑΓΓΕΛΜΑΤΙΚΗ ΑΝΑΠΤΥΞΗ</vt:lpstr>
      <vt:lpstr>ΕΠΙΣΗΜΑΝΣΕΙΣ - ΔΙΑΓΝΩΣΕΙΣ</vt:lpstr>
      <vt:lpstr>(Ανα)στοχαζόμενος επαγγελματίας</vt:lpstr>
      <vt:lpstr>Βασικές δεξιότητες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Στοχασμός-Αναστοχασμός</dc:title>
  <dc:creator>Βασίλης Τσάφος</dc:creator>
  <cp:lastModifiedBy>Βασίλης Τσάφος</cp:lastModifiedBy>
  <cp:revision>1</cp:revision>
  <dcterms:created xsi:type="dcterms:W3CDTF">2018-03-14T08:13:59Z</dcterms:created>
  <dcterms:modified xsi:type="dcterms:W3CDTF">2018-03-14T08:15:01Z</dcterms:modified>
</cp:coreProperties>
</file>