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 id="270" r:id="rId14"/>
    <p:sldId id="268" r:id="rId15"/>
    <p:sldId id="269" r:id="rId16"/>
    <p:sldId id="272" r:id="rId17"/>
    <p:sldId id="271"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29A86D-E9FA-479E-AD2D-AF5AC030C3F2}" type="datetimeFigureOut">
              <a:rPr lang="el-GR" smtClean="0"/>
              <a:pPr/>
              <a:t>4/2/2020</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9A4A9C-4D01-4921-BECD-76D1DB0B58B7}" type="slidenum">
              <a:rPr lang="el-GR" smtClean="0"/>
              <a:pPr/>
              <a:t>‹#›</a:t>
            </a:fld>
            <a:endParaRPr lang="el-GR"/>
          </a:p>
        </p:txBody>
      </p:sp>
    </p:spTree>
    <p:extLst>
      <p:ext uri="{BB962C8B-B14F-4D97-AF65-F5344CB8AC3E}">
        <p14:creationId xmlns:p14="http://schemas.microsoft.com/office/powerpoint/2010/main" val="14449779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4/2/2020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Ποιοτική προσέγγιση</a:t>
            </a:r>
          </a:p>
        </p:txBody>
      </p:sp>
      <p:sp>
        <p:nvSpPr>
          <p:cNvPr id="3" name="2 - Υπότιτλος"/>
          <p:cNvSpPr>
            <a:spLocks noGrp="1"/>
          </p:cNvSpPr>
          <p:nvPr>
            <p:ph type="subTitle" idx="1"/>
          </p:nvPr>
        </p:nvSpPr>
        <p:spPr/>
        <p:txBody>
          <a:bodyPr/>
          <a:lstStyle/>
          <a:p>
            <a:pPr algn="r"/>
            <a:r>
              <a:rPr lang="el-GR" dirty="0"/>
              <a:t>Β. Τσάφος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 ερευνητής στην ποιοτική έρευνα: Γ. Ως προς την </a:t>
            </a:r>
            <a:r>
              <a:rPr lang="el-GR" b="1" i="1" dirty="0"/>
              <a:t>παραγωγή δεδομένων</a:t>
            </a:r>
            <a:endParaRPr lang="el-GR" b="1" dirty="0"/>
          </a:p>
        </p:txBody>
      </p:sp>
      <p:sp>
        <p:nvSpPr>
          <p:cNvPr id="3" name="2 - Θέση περιεχομένου"/>
          <p:cNvSpPr>
            <a:spLocks noGrp="1"/>
          </p:cNvSpPr>
          <p:nvPr>
            <p:ph idx="1"/>
          </p:nvPr>
        </p:nvSpPr>
        <p:spPr/>
        <p:txBody>
          <a:bodyPr>
            <a:normAutofit fontScale="85000" lnSpcReduction="10000"/>
          </a:bodyPr>
          <a:lstStyle/>
          <a:p>
            <a:endParaRPr lang="el-GR" dirty="0"/>
          </a:p>
          <a:p>
            <a:r>
              <a:rPr lang="el-GR" dirty="0"/>
              <a:t>Αξιοποιεί </a:t>
            </a:r>
            <a:r>
              <a:rPr lang="el-GR" b="1" dirty="0"/>
              <a:t>ευέλικτες μεθόδους </a:t>
            </a:r>
            <a:r>
              <a:rPr lang="el-GR" dirty="0"/>
              <a:t>παραγωγής δεδομένων που αντιμετωπίζουν με </a:t>
            </a:r>
            <a:r>
              <a:rPr lang="el-GR" b="1" dirty="0"/>
              <a:t>ευαισθησία το πλαίσιο</a:t>
            </a:r>
            <a:r>
              <a:rPr lang="el-GR" dirty="0"/>
              <a:t> εντός του οποίου παράγονται τα δεδομένα. </a:t>
            </a:r>
          </a:p>
          <a:p>
            <a:r>
              <a:rPr lang="el-GR" dirty="0"/>
              <a:t>Αξιοποιεί μεθόδους που εγκαθιδρύουν κατά κανόνα </a:t>
            </a:r>
            <a:r>
              <a:rPr lang="el-GR" b="1" dirty="0"/>
              <a:t>στενές επικοινωνιακές σχέσεις μεταξύ του ερευνητή και των συμμετεχόντων στην έρευνα</a:t>
            </a:r>
            <a:r>
              <a:rPr lang="el-GR" dirty="0"/>
              <a:t>. </a:t>
            </a:r>
          </a:p>
          <a:p>
            <a:r>
              <a:rPr lang="el-GR" dirty="0"/>
              <a:t>Αξιοποιεί ως μεθόδους τα διαφορετικά είδη της </a:t>
            </a:r>
            <a:r>
              <a:rPr lang="el-GR" b="1" dirty="0"/>
              <a:t>παρατήρησης, τη συνέντευξη, τις ομάδες εστίασης, τις βιογραφικές αφηγήσεις, αλλά και τη συλλογή και ανάλυση τεκμηρίων.</a:t>
            </a:r>
            <a:r>
              <a:rPr lang="el-GR" dirty="0"/>
              <a:t>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r>
              <a:rPr lang="el-GR" dirty="0"/>
              <a:t>Ο ερευνητής στην ποιοτική έρευνα: Δ. Ως προς την </a:t>
            </a:r>
            <a:r>
              <a:rPr lang="el-GR" b="1" i="1" dirty="0"/>
              <a:t>ανάλυση και την ερμηνεία των δεδομένων</a:t>
            </a:r>
            <a:endParaRPr lang="el-GR" b="1" dirty="0"/>
          </a:p>
        </p:txBody>
      </p:sp>
      <p:sp>
        <p:nvSpPr>
          <p:cNvPr id="3" name="2 - Θέση περιεχομένου"/>
          <p:cNvSpPr>
            <a:spLocks noGrp="1"/>
          </p:cNvSpPr>
          <p:nvPr>
            <p:ph idx="1"/>
          </p:nvPr>
        </p:nvSpPr>
        <p:spPr/>
        <p:txBody>
          <a:bodyPr>
            <a:normAutofit fontScale="85000" lnSpcReduction="20000"/>
          </a:bodyPr>
          <a:lstStyle/>
          <a:p>
            <a:endParaRPr lang="el-GR" dirty="0"/>
          </a:p>
          <a:p>
            <a:r>
              <a:rPr lang="el-GR" dirty="0"/>
              <a:t>Αξιοποιεί μεθόδους και διαδικασίες ανάλυσης που λαμβάνουν σοβαρά υπόψη την </a:t>
            </a:r>
            <a:r>
              <a:rPr lang="el-GR" b="1" dirty="0"/>
              <a:t>περιπλοκότητα, τη λεπτομέρεια και το πλαίσιο παραγωγής των δεδομένων. </a:t>
            </a:r>
          </a:p>
          <a:p>
            <a:r>
              <a:rPr lang="el-GR" dirty="0"/>
              <a:t>Αξιοποιεί μεθόδους που παρέχουν τη δυνατότητα </a:t>
            </a:r>
            <a:r>
              <a:rPr lang="el-GR" b="1" dirty="0"/>
              <a:t>σχηματισμού θεωρητικών κατηγοριών που θεμελιώνονται στα εμπειρικά δεδομένα (θεμελιωμένη θεωρία: </a:t>
            </a:r>
            <a:r>
              <a:rPr lang="en-US" b="1" dirty="0"/>
              <a:t>grounded theory</a:t>
            </a:r>
            <a:r>
              <a:rPr lang="el-GR" b="1" dirty="0"/>
              <a:t>). </a:t>
            </a:r>
          </a:p>
          <a:p>
            <a:r>
              <a:rPr lang="el-GR" dirty="0"/>
              <a:t>Αναπτύσσει εξηγήσεις στο επίπεδο της κατανόησης του νοήματος και λιγότερο σε εκείνο της αποκάλυψης αιτιών (</a:t>
            </a:r>
            <a:r>
              <a:rPr lang="el-GR" b="1" dirty="0"/>
              <a:t>κατανόηση και όχι αποκάλυψη</a:t>
            </a:r>
            <a:r>
              <a:rPr lang="el-GR" dirty="0"/>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 ερευνητής στην ποιοτική έρευνα: Ως </a:t>
            </a:r>
            <a:r>
              <a:rPr lang="el-GR" b="1" dirty="0"/>
              <a:t>προς τη </a:t>
            </a:r>
            <a:r>
              <a:rPr lang="el-GR" b="1" i="1" dirty="0"/>
              <a:t>φύση των αποτελεσμάτων</a:t>
            </a:r>
            <a:endParaRPr lang="el-GR" b="1" dirty="0"/>
          </a:p>
        </p:txBody>
      </p:sp>
      <p:sp>
        <p:nvSpPr>
          <p:cNvPr id="3" name="2 - Θέση περιεχομένου"/>
          <p:cNvSpPr>
            <a:spLocks noGrp="1"/>
          </p:cNvSpPr>
          <p:nvPr>
            <p:ph idx="1"/>
          </p:nvPr>
        </p:nvSpPr>
        <p:spPr/>
        <p:txBody>
          <a:bodyPr>
            <a:normAutofit/>
          </a:bodyPr>
          <a:lstStyle/>
          <a:p>
            <a:endParaRPr lang="el-GR" dirty="0"/>
          </a:p>
          <a:p>
            <a:r>
              <a:rPr lang="el-GR" dirty="0"/>
              <a:t>Τα ευρήματα μιας ποιοτικής έρευνας μπορεί να έχουν τη μορφή: </a:t>
            </a:r>
          </a:p>
          <a:p>
            <a:r>
              <a:rPr lang="el-GR" dirty="0"/>
              <a:t>μιας «</a:t>
            </a:r>
            <a:r>
              <a:rPr lang="el-GR" i="1" dirty="0"/>
              <a:t>εμπειρικά θεμελιωμένης θεωρίας». </a:t>
            </a:r>
          </a:p>
          <a:p>
            <a:r>
              <a:rPr lang="el-GR" dirty="0"/>
              <a:t>μιας </a:t>
            </a:r>
            <a:r>
              <a:rPr lang="el-GR" i="1" dirty="0"/>
              <a:t>τυπολογίας, </a:t>
            </a:r>
          </a:p>
          <a:p>
            <a:r>
              <a:rPr lang="el-GR" i="1" dirty="0"/>
              <a:t>μιας πυκνής περιγραφής, </a:t>
            </a:r>
          </a:p>
          <a:p>
            <a:r>
              <a:rPr lang="el-GR" dirty="0"/>
              <a:t>μιας </a:t>
            </a:r>
            <a:r>
              <a:rPr lang="el-GR" i="1" dirty="0"/>
              <a:t>αναπτυξιακής εξήγησης.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ποιοτική έρευνα στην εκπαίδευση</a:t>
            </a:r>
          </a:p>
        </p:txBody>
      </p:sp>
      <p:sp>
        <p:nvSpPr>
          <p:cNvPr id="3" name="2 - Θέση περιεχομένου"/>
          <p:cNvSpPr>
            <a:spLocks noGrp="1"/>
          </p:cNvSpPr>
          <p:nvPr>
            <p:ph idx="1"/>
          </p:nvPr>
        </p:nvSpPr>
        <p:spPr/>
        <p:txBody>
          <a:bodyPr>
            <a:normAutofit fontScale="85000" lnSpcReduction="10000"/>
          </a:bodyPr>
          <a:lstStyle/>
          <a:p>
            <a:r>
              <a:rPr lang="el-GR" dirty="0"/>
              <a:t>Αμφισβήτηση της θετικιστικής </a:t>
            </a:r>
            <a:r>
              <a:rPr lang="el-GR" dirty="0" err="1"/>
              <a:t>προβλεψιμότητας</a:t>
            </a:r>
            <a:r>
              <a:rPr lang="el-GR" dirty="0"/>
              <a:t> και του «επιστημονικού» ελέγχου των εκπαιδευτικών καταστάσεων </a:t>
            </a:r>
          </a:p>
          <a:p>
            <a:r>
              <a:rPr lang="el-GR" dirty="0"/>
              <a:t>Στροφή από την τεχνοκρατική λογική προσέγγισης της εκπαίδευσης προς τη </a:t>
            </a:r>
            <a:r>
              <a:rPr lang="el-GR" b="1" dirty="0"/>
              <a:t>διερεύνηση των παραμέτρων του συγκεκριμένου εκπαιδευτικού πλαισίου </a:t>
            </a:r>
          </a:p>
          <a:p>
            <a:r>
              <a:rPr lang="el-GR" dirty="0"/>
              <a:t>Διερεύνηση της συμβολής </a:t>
            </a:r>
            <a:r>
              <a:rPr lang="el-GR" b="1" dirty="0"/>
              <a:t>όλων όσοι συμμετέχουν στην εκπαιδευτική διαδικασία</a:t>
            </a:r>
            <a:r>
              <a:rPr lang="el-GR" dirty="0"/>
              <a:t>, ο καθένας με τη δική του ιστορία </a:t>
            </a:r>
            <a:r>
              <a:rPr lang="el-GR" b="1" dirty="0"/>
              <a:t>σε δεδομένο, πολιτισμικό, κοινωνικό αλλά και εκπαιδευτικό πλαίσιο</a:t>
            </a:r>
            <a:r>
              <a:rPr lang="el-GR" dirty="0"/>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ποιοτική έρευνα στην εκπαίδευση</a:t>
            </a:r>
          </a:p>
        </p:txBody>
      </p:sp>
      <p:sp>
        <p:nvSpPr>
          <p:cNvPr id="3" name="2 - Θέση περιεχομένου"/>
          <p:cNvSpPr>
            <a:spLocks noGrp="1"/>
          </p:cNvSpPr>
          <p:nvPr>
            <p:ph idx="1"/>
          </p:nvPr>
        </p:nvSpPr>
        <p:spPr>
          <a:xfrm>
            <a:off x="457200" y="1600200"/>
            <a:ext cx="8229600" cy="4900634"/>
          </a:xfrm>
        </p:spPr>
        <p:txBody>
          <a:bodyPr>
            <a:noAutofit/>
          </a:bodyPr>
          <a:lstStyle/>
          <a:p>
            <a:r>
              <a:rPr lang="el-GR" sz="2400" dirty="0"/>
              <a:t>Το </a:t>
            </a:r>
            <a:r>
              <a:rPr lang="el-GR" sz="2400" b="1" dirty="0"/>
              <a:t>σχολείο</a:t>
            </a:r>
            <a:r>
              <a:rPr lang="el-GR" sz="2400" dirty="0"/>
              <a:t> από αφηρημένο </a:t>
            </a:r>
            <a:r>
              <a:rPr lang="el-GR" sz="2400" dirty="0" err="1"/>
              <a:t>αχρονικό</a:t>
            </a:r>
            <a:r>
              <a:rPr lang="el-GR" sz="2400" dirty="0"/>
              <a:t> μόρφωμα αναδεικνύεται σε </a:t>
            </a:r>
            <a:r>
              <a:rPr lang="el-GR" sz="2400" b="1" dirty="0"/>
              <a:t>συγκεκριμένο πλέον εκπαιδευτικό θεσμό </a:t>
            </a:r>
            <a:r>
              <a:rPr lang="el-GR" sz="2400" dirty="0"/>
              <a:t>με  εκπαιδευτική δράση που οργανώνεται και αναπτύσσεται σε </a:t>
            </a:r>
            <a:r>
              <a:rPr lang="el-GR" sz="2400" b="1" dirty="0"/>
              <a:t>συγκεκριμένες </a:t>
            </a:r>
            <a:r>
              <a:rPr lang="el-GR" sz="2400" b="1" dirty="0" err="1"/>
              <a:t>χωρο</a:t>
            </a:r>
            <a:r>
              <a:rPr lang="el-GR" sz="2400" b="1" dirty="0"/>
              <a:t>-χρονικές και </a:t>
            </a:r>
            <a:r>
              <a:rPr lang="el-GR" sz="2400" b="1" dirty="0" err="1"/>
              <a:t>κοινωνικο</a:t>
            </a:r>
            <a:r>
              <a:rPr lang="el-GR" sz="2400" b="1" dirty="0"/>
              <a:t>-πολιτισμικές συνθήκες</a:t>
            </a:r>
            <a:r>
              <a:rPr lang="el-GR" sz="2400" dirty="0"/>
              <a:t>. </a:t>
            </a:r>
          </a:p>
          <a:p>
            <a:r>
              <a:rPr lang="el-GR" sz="2400" dirty="0"/>
              <a:t>Η ποιοτική προσέγγιση στην εκπαιδευτική έρευνα αναφέρει ο </a:t>
            </a:r>
            <a:r>
              <a:rPr lang="en-US" sz="2400" dirty="0"/>
              <a:t>Eisner </a:t>
            </a:r>
            <a:r>
              <a:rPr lang="el-GR" sz="2400" dirty="0"/>
              <a:t>«</a:t>
            </a:r>
            <a:r>
              <a:rPr lang="el-GR" sz="2400" i="1" dirty="0"/>
              <a:t>εστιάζει στις διαδικασίες της εκπαίδευσης και στο περιβάλλον μέσα στο οποίο τέτοιες διαδικασίες αναπτύσσονται. Δεν γνωρίζω κανένα άλλο τρόπο για να κατανοήσεις τη λειτουργία των σχολείων εκτός από το να πας στα ίδια τα σχολεία, να δεις, να περιγράψεις, να ερμηνεύσεις και να αποτιμήσεις αυτό που συμβαίνει σε αυτά</a:t>
            </a:r>
            <a:r>
              <a:rPr lang="el-GR" sz="2400" dirty="0"/>
              <a:t>»</a:t>
            </a:r>
            <a:r>
              <a:rPr lang="el-GR" sz="2400" i="1" dirty="0"/>
              <a:t>.  </a:t>
            </a:r>
            <a:endParaRPr lang="el-GR" sz="2400" dirty="0"/>
          </a:p>
          <a:p>
            <a:pPr>
              <a:buNone/>
            </a:pPr>
            <a:r>
              <a:rPr lang="el-GR" sz="2400" dirty="0"/>
              <a:t>                                                                                   (</a:t>
            </a:r>
            <a:r>
              <a:rPr lang="en-US" sz="2400" dirty="0"/>
              <a:t>Eisner</a:t>
            </a:r>
            <a:r>
              <a:rPr lang="el-GR" sz="2400" dirty="0"/>
              <a:t>, 1999: 411)</a:t>
            </a:r>
          </a:p>
          <a:p>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ποιοτική έρευνα στην εκπαίδευση</a:t>
            </a:r>
          </a:p>
        </p:txBody>
      </p:sp>
      <p:sp>
        <p:nvSpPr>
          <p:cNvPr id="3" name="2 - Θέση περιεχομένου"/>
          <p:cNvSpPr>
            <a:spLocks noGrp="1"/>
          </p:cNvSpPr>
          <p:nvPr>
            <p:ph idx="1"/>
          </p:nvPr>
        </p:nvSpPr>
        <p:spPr/>
        <p:txBody>
          <a:bodyPr>
            <a:normAutofit fontScale="77500" lnSpcReduction="20000"/>
          </a:bodyPr>
          <a:lstStyle/>
          <a:p>
            <a:r>
              <a:rPr lang="el-GR" dirty="0"/>
              <a:t>Τόσο το αναδυόμενο μη θετικιστικό επιστημολογικό πλαίσιο όσο και η παρεπόμενη εστίαση στις </a:t>
            </a:r>
            <a:r>
              <a:rPr lang="el-GR" b="1" dirty="0"/>
              <a:t>φωνές των εκπαιδευτικών</a:t>
            </a:r>
            <a:r>
              <a:rPr lang="el-GR" dirty="0"/>
              <a:t> ανέδειξαν και υποστήριξαν ποικίλες εναλλακτικές προσεγγίσεις τόσο του σχολείου ως θεσμού όσο και της ίδιας της εκπαιδευτικής διαδικασίας. </a:t>
            </a:r>
          </a:p>
          <a:p>
            <a:r>
              <a:rPr lang="el-GR" dirty="0"/>
              <a:t>«Λέγοντας ποιοτική προσέγγιση εννοούμε το σύνολο των ερευνητικών μεθόδων και τεχνικών γνωστών ως “ανοιχτών” εργαλείων, όπου ο ερευνητής δεν ενδιαφέρεται τόσο για τη συστηματική καταγραφή και επεξεργασία των “αντιδράσεων” των υποκειμένων στα “ερεθίσματα” ενός προκατασκευασμένου εργαλείου, όσο για την καθημερινή τους δραστηριότητα μέσα σ’ ένα κοινωνικό περίγυρο, τον οποίο δε διαστρεβλώνει η παρουσία του» (</a:t>
            </a:r>
            <a:r>
              <a:rPr lang="el-GR" dirty="0" err="1"/>
              <a:t>Γκότοβος</a:t>
            </a:r>
            <a:r>
              <a:rPr lang="el-GR" dirty="0"/>
              <a:t>, 1983: 205).</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A4F460-848F-4DCB-A1F3-64503CE2C26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EB3BCD-C97E-4F57-AE4F-19E1873112B8}"/>
              </a:ext>
            </a:extLst>
          </p:cNvPr>
          <p:cNvSpPr>
            <a:spLocks noGrp="1"/>
          </p:cNvSpPr>
          <p:nvPr>
            <p:ph idx="1"/>
          </p:nvPr>
        </p:nvSpPr>
        <p:spPr/>
        <p:txBody>
          <a:bodyPr/>
          <a:lstStyle/>
          <a:p>
            <a:r>
              <a:rPr lang="el-GR" b="1" dirty="0"/>
              <a:t>Η πρώτη μου μέρα στο δημοτικό σχολείο</a:t>
            </a:r>
            <a:endParaRPr lang="el-GR" dirty="0"/>
          </a:p>
          <a:p>
            <a:r>
              <a:rPr lang="el-GR" dirty="0"/>
              <a:t>α) Δική σας αφήγηση</a:t>
            </a:r>
          </a:p>
          <a:p>
            <a:r>
              <a:rPr lang="el-GR" dirty="0"/>
              <a:t>β) Αφήγηση ενός δικού σας προσώπου (γονιός, αδελφός/ή, κάποιος/α άλλος/η…)</a:t>
            </a:r>
          </a:p>
          <a:p>
            <a:r>
              <a:rPr lang="el-GR" b="1" dirty="0"/>
              <a:t>Ένα αντικείμενο από τα μαθητικά </a:t>
            </a:r>
            <a:r>
              <a:rPr lang="el-GR" b="1"/>
              <a:t>μου χρόνια</a:t>
            </a:r>
            <a:endParaRPr lang="el-GR" b="1" dirty="0"/>
          </a:p>
        </p:txBody>
      </p:sp>
    </p:spTree>
    <p:extLst>
      <p:ext uri="{BB962C8B-B14F-4D97-AF65-F5344CB8AC3E}">
        <p14:creationId xmlns:p14="http://schemas.microsoft.com/office/powerpoint/2010/main" val="1208207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379BD0-3593-46ED-9B4A-CD8D8821EE7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1B3080D-3452-4858-9C60-1135C44E2933}"/>
              </a:ext>
            </a:extLst>
          </p:cNvPr>
          <p:cNvSpPr>
            <a:spLocks noGrp="1"/>
          </p:cNvSpPr>
          <p:nvPr>
            <p:ph idx="1"/>
          </p:nvPr>
        </p:nvSpPr>
        <p:spPr/>
        <p:txBody>
          <a:bodyPr>
            <a:normAutofit fontScale="85000" lnSpcReduction="10000"/>
          </a:bodyPr>
          <a:lstStyle/>
          <a:p>
            <a:r>
              <a:rPr lang="en-US" b="1" dirty="0" err="1"/>
              <a:t>Μίλησε</a:t>
            </a:r>
            <a:r>
              <a:rPr lang="en-US" b="1" dirty="0"/>
              <a:t> </a:t>
            </a:r>
            <a:r>
              <a:rPr lang="en-US" b="1" dirty="0" err="1"/>
              <a:t>γι</a:t>
            </a:r>
            <a:r>
              <a:rPr lang="en-US" b="1" dirty="0"/>
              <a:t>α τη ζωή σου σαν μια ιστορία, που αφορά την επιλογή σου να γίνεις εκπαιδευτικός/κοινωνικός λειτουργός/ψυχολόγος…</a:t>
            </a:r>
            <a:endParaRPr lang="el-GR" b="1" dirty="0"/>
          </a:p>
          <a:p>
            <a:r>
              <a:rPr lang="en-US" b="1" dirty="0"/>
              <a:t>Α. </a:t>
            </a:r>
            <a:r>
              <a:rPr lang="en-US" b="1" dirty="0" err="1"/>
              <a:t>Προσ</a:t>
            </a:r>
            <a:r>
              <a:rPr lang="en-US" b="1" dirty="0"/>
              <a:t>πάθησε να περιγράψεις σημαντικά γεγονότα που πιστεύεις ότι σχετίζονται με αυτή την επιλογή σου τόσο από την οικογενειακή σου ζωή όσο και από τη σχολική σου ζωή αρχίζοντας από τη φοίτηση σου στο νηπιαγωγείο μέχρι σήμερα</a:t>
            </a:r>
            <a:r>
              <a:rPr lang="el-GR" b="1" dirty="0"/>
              <a:t>.</a:t>
            </a:r>
          </a:p>
          <a:p>
            <a:r>
              <a:rPr lang="en-US" b="1" dirty="0"/>
              <a:t>Β. Υπ</a:t>
            </a:r>
            <a:r>
              <a:rPr lang="en-US" b="1" dirty="0" err="1"/>
              <a:t>άρχουν</a:t>
            </a:r>
            <a:r>
              <a:rPr lang="en-US" b="1" dirty="0"/>
              <a:t> π</a:t>
            </a:r>
            <a:r>
              <a:rPr lang="en-US" b="1" dirty="0" err="1"/>
              <a:t>εριστ</a:t>
            </a:r>
            <a:r>
              <a:rPr lang="en-US" b="1" dirty="0"/>
              <a:t>ατικά στη ζωή σου που θεωρείς ότι σε επηρέασαν να επιλέξεις την ειδίκευσή σου στην ειδική αγωγή;</a:t>
            </a:r>
            <a:endParaRPr lang="el-GR" dirty="0"/>
          </a:p>
        </p:txBody>
      </p:sp>
    </p:spTree>
    <p:extLst>
      <p:ext uri="{BB962C8B-B14F-4D97-AF65-F5344CB8AC3E}">
        <p14:creationId xmlns:p14="http://schemas.microsoft.com/office/powerpoint/2010/main" val="71413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a:t>Η θεμελίωση της ποιοτικής έρευνας στην ερμηνευτική φιλοσοφική παράδοση </a:t>
            </a:r>
            <a:br>
              <a:rPr lang="el-GR" sz="3200" b="1" dirty="0"/>
            </a:br>
            <a:endParaRPr lang="el-GR" sz="3200" b="1" dirty="0"/>
          </a:p>
        </p:txBody>
      </p:sp>
      <p:sp>
        <p:nvSpPr>
          <p:cNvPr id="3" name="2 - Θέση περιεχομένου"/>
          <p:cNvSpPr>
            <a:spLocks noGrp="1"/>
          </p:cNvSpPr>
          <p:nvPr>
            <p:ph idx="1"/>
          </p:nvPr>
        </p:nvSpPr>
        <p:spPr/>
        <p:txBody>
          <a:bodyPr>
            <a:normAutofit fontScale="85000" lnSpcReduction="20000"/>
          </a:bodyPr>
          <a:lstStyle/>
          <a:p>
            <a:endParaRPr lang="el-GR" dirty="0"/>
          </a:p>
          <a:p>
            <a:r>
              <a:rPr lang="el-GR" dirty="0"/>
              <a:t>Στην κοινωνική εμπειρική έρευνα έχει επικρατήσει να αναφέρονται δύο διακριτές μεταξύ τους προσεγγίσεις : η «ποσοτική» και η «ποιοτική». </a:t>
            </a:r>
          </a:p>
          <a:p>
            <a:r>
              <a:rPr lang="el-GR" dirty="0"/>
              <a:t>Η διάκριση των δύο προσεγγίσεων δεν είναι «τεχνικού» χαρακτήρα - σχετίζεται με τις διαφορετικές λογικές που διέπουν την ερευνητική διαδικασία σύμφωνα με την κάθε προσέγγιση. </a:t>
            </a:r>
          </a:p>
          <a:p>
            <a:r>
              <a:rPr lang="el-GR" dirty="0"/>
              <a:t>Η διαφοροποίηση αυτή εδράζεται στις </a:t>
            </a:r>
            <a:r>
              <a:rPr lang="el-GR" i="1" dirty="0"/>
              <a:t>οντολογικές και επιστημολογικές παραδοχές, που ασπάζονται οι «ποιοτικοί» ερευνητές και είναι διαφορετικές από εκείνες των «ποσοτικών» ερευνητών.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Οντολογικές και επιστημολογικές παραδοχές</a:t>
            </a:r>
          </a:p>
        </p:txBody>
      </p:sp>
      <p:sp>
        <p:nvSpPr>
          <p:cNvPr id="3" name="2 - Θέση περιεχομένου"/>
          <p:cNvSpPr>
            <a:spLocks noGrp="1"/>
          </p:cNvSpPr>
          <p:nvPr>
            <p:ph idx="1"/>
          </p:nvPr>
        </p:nvSpPr>
        <p:spPr/>
        <p:txBody>
          <a:bodyPr>
            <a:normAutofit fontScale="92500"/>
          </a:bodyPr>
          <a:lstStyle/>
          <a:p>
            <a:r>
              <a:rPr lang="el-GR" dirty="0"/>
              <a:t>Η ποιοτική έρευνα αντλεί τις </a:t>
            </a:r>
            <a:r>
              <a:rPr lang="el-GR" i="1" dirty="0"/>
              <a:t>οντολογικές και επιστημολογικές της παραδοχές από φιλοσοφικά και θεωρητικά ρεύματα (Ερμηνευτική, Φαινομενολογία, Πραγματισμός), που θέτουν στο επίκεντρο τις έννοιες του </a:t>
            </a:r>
            <a:r>
              <a:rPr lang="el-GR" b="1" i="1" dirty="0"/>
              <a:t>νοήματος</a:t>
            </a:r>
            <a:r>
              <a:rPr lang="el-GR" i="1" dirty="0"/>
              <a:t>, </a:t>
            </a:r>
            <a:r>
              <a:rPr lang="el-GR" b="1" i="1" dirty="0"/>
              <a:t>της εμπειρίας</a:t>
            </a:r>
            <a:r>
              <a:rPr lang="el-GR" i="1" dirty="0"/>
              <a:t>, της </a:t>
            </a:r>
            <a:r>
              <a:rPr lang="el-GR" b="1" i="1" dirty="0" err="1"/>
              <a:t>διάδρασης</a:t>
            </a:r>
            <a:r>
              <a:rPr lang="el-GR" i="1" dirty="0"/>
              <a:t>, της </a:t>
            </a:r>
            <a:r>
              <a:rPr lang="el-GR" b="1" i="1" dirty="0"/>
              <a:t>κατανόησης</a:t>
            </a:r>
            <a:r>
              <a:rPr lang="el-GR" i="1" dirty="0"/>
              <a:t> και της </a:t>
            </a:r>
            <a:r>
              <a:rPr lang="el-GR" b="1" i="1" dirty="0"/>
              <a:t>ερμηνείας</a:t>
            </a:r>
            <a:r>
              <a:rPr lang="el-GR" i="1" dirty="0"/>
              <a:t>. </a:t>
            </a:r>
          </a:p>
          <a:p>
            <a:r>
              <a:rPr lang="el-GR" dirty="0"/>
              <a:t>Η ποιοτική έρευνα</a:t>
            </a:r>
            <a:r>
              <a:rPr lang="en-US" dirty="0"/>
              <a:t> </a:t>
            </a:r>
            <a:r>
              <a:rPr lang="el-GR" dirty="0"/>
              <a:t>θεμελιώνεται στην ερμηνευτική παράδοση</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Οντολογικές παραδοχές</a:t>
            </a:r>
          </a:p>
        </p:txBody>
      </p:sp>
      <p:sp>
        <p:nvSpPr>
          <p:cNvPr id="3" name="2 - Θέση περιεχομένου"/>
          <p:cNvSpPr>
            <a:spLocks noGrp="1"/>
          </p:cNvSpPr>
          <p:nvPr>
            <p:ph idx="1"/>
          </p:nvPr>
        </p:nvSpPr>
        <p:spPr/>
        <p:txBody>
          <a:bodyPr>
            <a:normAutofit fontScale="92500" lnSpcReduction="10000"/>
          </a:bodyPr>
          <a:lstStyle/>
          <a:p>
            <a:endParaRPr lang="el-GR" dirty="0"/>
          </a:p>
          <a:p>
            <a:r>
              <a:rPr lang="el-GR" b="1" dirty="0"/>
              <a:t>Α. Η κοινωνική πραγματικότητα είναι μια </a:t>
            </a:r>
            <a:r>
              <a:rPr lang="el-GR" b="1" i="1" dirty="0"/>
              <a:t>πολύπλοκη και πολυσχιδής συμβολική κατασκευή που συγκροτείται από διαφορετικά επίπεδα δομών νοήματος. Άρα: </a:t>
            </a:r>
          </a:p>
          <a:p>
            <a:r>
              <a:rPr lang="el-GR" dirty="0"/>
              <a:t>Θα πρέπει να προσεγγισθεί ερευνητικά με τρόπους που συλλαμβάνουν τα πολλαπλά επίπεδα νοήματος και δίνουν έμφαση στον </a:t>
            </a:r>
            <a:r>
              <a:rPr lang="el-GR" b="1" dirty="0" err="1"/>
              <a:t>ενδεχομενικό</a:t>
            </a:r>
            <a:r>
              <a:rPr lang="el-GR" b="1" dirty="0"/>
              <a:t> της χαρακτήρα </a:t>
            </a:r>
            <a:r>
              <a:rPr lang="el-GR" dirty="0"/>
              <a:t>και την </a:t>
            </a:r>
            <a:r>
              <a:rPr lang="el-GR" b="1" dirty="0"/>
              <a:t>ιστορική (</a:t>
            </a:r>
            <a:r>
              <a:rPr lang="el-GR" b="1" dirty="0" err="1"/>
              <a:t>χωρο</a:t>
            </a:r>
            <a:r>
              <a:rPr lang="el-GR" b="1" dirty="0"/>
              <a:t>-χρονική) της πλαισίωση</a:t>
            </a:r>
            <a:r>
              <a:rPr lang="el-GR" dirty="0"/>
              <a:t>.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Οντολογικές παραδοχές</a:t>
            </a:r>
          </a:p>
        </p:txBody>
      </p:sp>
      <p:sp>
        <p:nvSpPr>
          <p:cNvPr id="3" name="2 - Θέση περιεχομένου"/>
          <p:cNvSpPr>
            <a:spLocks noGrp="1"/>
          </p:cNvSpPr>
          <p:nvPr>
            <p:ph idx="1"/>
          </p:nvPr>
        </p:nvSpPr>
        <p:spPr>
          <a:xfrm>
            <a:off x="457200" y="1285860"/>
            <a:ext cx="8229600" cy="4840303"/>
          </a:xfrm>
        </p:spPr>
        <p:txBody>
          <a:bodyPr>
            <a:normAutofit fontScale="92500" lnSpcReduction="20000"/>
          </a:bodyPr>
          <a:lstStyle/>
          <a:p>
            <a:endParaRPr lang="el-GR" dirty="0"/>
          </a:p>
          <a:p>
            <a:r>
              <a:rPr lang="el-GR" b="1" dirty="0"/>
              <a:t>Β. Η κοινωνική πραγματικότητα παράγεται, αναπαράγεται και μετασχηματίζεται μέσα από </a:t>
            </a:r>
            <a:r>
              <a:rPr lang="el-GR" b="1" i="1" dirty="0"/>
              <a:t>τους ορισμούς και τις κοινωνικές </a:t>
            </a:r>
            <a:r>
              <a:rPr lang="el-GR" b="1" i="1" dirty="0" err="1"/>
              <a:t>διαδράσεις</a:t>
            </a:r>
            <a:r>
              <a:rPr lang="el-GR" b="1" i="1" dirty="0"/>
              <a:t> των δρώντων στην καθημερινότητα υποκειμένων. Άρα: </a:t>
            </a:r>
          </a:p>
          <a:p>
            <a:r>
              <a:rPr lang="el-GR" dirty="0"/>
              <a:t>Ο κοινωνικός ερευνητής οφείλει να εξετάσει τα ερευνώμενα φαινόμενα και πεδία ξεκινώντας να τα μελετά </a:t>
            </a:r>
            <a:r>
              <a:rPr lang="el-GR" i="1" dirty="0"/>
              <a:t>«</a:t>
            </a:r>
            <a:r>
              <a:rPr lang="el-GR" b="1" i="1" dirty="0"/>
              <a:t>εκ των έσω</a:t>
            </a:r>
            <a:r>
              <a:rPr lang="el-GR" i="1" dirty="0"/>
              <a:t>». </a:t>
            </a:r>
          </a:p>
          <a:p>
            <a:r>
              <a:rPr lang="el-GR" dirty="0"/>
              <a:t>Η κοινωνική έρευνα συνίσταται σε μια </a:t>
            </a:r>
            <a:r>
              <a:rPr lang="el-GR" b="1" i="1" dirty="0" err="1"/>
              <a:t>ανακατασκευαστική</a:t>
            </a:r>
            <a:r>
              <a:rPr lang="el-GR" b="1" i="1" dirty="0"/>
              <a:t> διαδικασία</a:t>
            </a:r>
            <a:r>
              <a:rPr lang="el-GR" i="1" dirty="0"/>
              <a:t>. </a:t>
            </a:r>
          </a:p>
          <a:p>
            <a:endParaRPr lang="el-GR" dirty="0"/>
          </a:p>
          <a:p>
            <a:pPr>
              <a:buNone/>
            </a:pPr>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Οντολογικές παραδοχές</a:t>
            </a:r>
          </a:p>
        </p:txBody>
      </p:sp>
      <p:sp>
        <p:nvSpPr>
          <p:cNvPr id="3" name="2 - Θέση περιεχομένου"/>
          <p:cNvSpPr>
            <a:spLocks noGrp="1"/>
          </p:cNvSpPr>
          <p:nvPr>
            <p:ph idx="1"/>
          </p:nvPr>
        </p:nvSpPr>
        <p:spPr>
          <a:xfrm>
            <a:off x="457200" y="1285860"/>
            <a:ext cx="8229600" cy="4840303"/>
          </a:xfrm>
        </p:spPr>
        <p:txBody>
          <a:bodyPr>
            <a:normAutofit/>
          </a:bodyPr>
          <a:lstStyle/>
          <a:p>
            <a:endParaRPr lang="el-GR" dirty="0"/>
          </a:p>
          <a:p>
            <a:r>
              <a:rPr lang="el-GR" b="1" dirty="0"/>
              <a:t>Γ. Η κοινωνική ζωή είναι μια </a:t>
            </a:r>
            <a:r>
              <a:rPr lang="el-GR" b="1" i="1" dirty="0"/>
              <a:t>ρέουσα πραγματικότητα. Άρα: </a:t>
            </a:r>
          </a:p>
          <a:p>
            <a:r>
              <a:rPr lang="el-GR" dirty="0"/>
              <a:t>Θα πρέπει να διερευνηθεί με μεθόδους που επιτρέπουν τη σύλληψη των κοινωνικών φαινομένων </a:t>
            </a:r>
            <a:r>
              <a:rPr lang="el-GR" b="1" dirty="0"/>
              <a:t>στη </a:t>
            </a:r>
            <a:r>
              <a:rPr lang="el-GR" b="1" i="1" dirty="0"/>
              <a:t>δυναμική τους διάσταση</a:t>
            </a:r>
            <a:r>
              <a:rPr lang="el-GR" i="1" dirty="0"/>
              <a:t>. </a:t>
            </a:r>
          </a:p>
          <a:p>
            <a:endParaRPr lang="el-GR" dirty="0"/>
          </a:p>
          <a:p>
            <a:pPr>
              <a:buNone/>
            </a:pPr>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Θεμελιώδεις αρχές της ποιοτικής διερεύνησης </a:t>
            </a:r>
          </a:p>
        </p:txBody>
      </p:sp>
      <p:sp>
        <p:nvSpPr>
          <p:cNvPr id="3" name="2 - Θέση περιεχομένου"/>
          <p:cNvSpPr>
            <a:spLocks noGrp="1"/>
          </p:cNvSpPr>
          <p:nvPr>
            <p:ph idx="1"/>
          </p:nvPr>
        </p:nvSpPr>
        <p:spPr/>
        <p:txBody>
          <a:bodyPr>
            <a:normAutofit fontScale="92500" lnSpcReduction="20000"/>
          </a:bodyPr>
          <a:lstStyle/>
          <a:p>
            <a:r>
              <a:rPr lang="el-GR" dirty="0"/>
              <a:t>Οι οντολογικές, επιστημολογικές και μεθοδολογικές παραδοχές του ερμηνευτικού παραδείγματος συγκεκριμενοποιούνται κατά την ερευνητική διαδικασία στις παρακάτω αρχές: </a:t>
            </a:r>
          </a:p>
          <a:p>
            <a:r>
              <a:rPr lang="el-GR" dirty="0"/>
              <a:t>Η αρχή της </a:t>
            </a:r>
            <a:r>
              <a:rPr lang="el-GR" dirty="0" err="1"/>
              <a:t>ανοικτότητας</a:t>
            </a:r>
            <a:r>
              <a:rPr lang="el-GR" dirty="0"/>
              <a:t> </a:t>
            </a:r>
          </a:p>
          <a:p>
            <a:r>
              <a:rPr lang="el-GR" dirty="0"/>
              <a:t>Η αρχή του επικοινωνιακού χαρακτήρα της κοινωνικής έρευνας </a:t>
            </a:r>
          </a:p>
          <a:p>
            <a:r>
              <a:rPr lang="el-GR" dirty="0"/>
              <a:t>Η αρχή της ολιστικής προσέγγισης και της διαφοροποίησης </a:t>
            </a:r>
          </a:p>
          <a:p>
            <a:r>
              <a:rPr lang="el-GR" dirty="0"/>
              <a:t>Η αρχή της πλαισίωσης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n-US" dirty="0"/>
            </a:br>
            <a:br>
              <a:rPr lang="el-GR" dirty="0"/>
            </a:br>
            <a:r>
              <a:rPr lang="el-GR" dirty="0"/>
              <a:t>Ο ερευνητής στην ποιοτική έρευνα : Α. Ως προς την </a:t>
            </a:r>
            <a:r>
              <a:rPr lang="el-GR" b="1" i="1" dirty="0"/>
              <a:t>οπτική που υιοθετεί</a:t>
            </a:r>
            <a:br>
              <a:rPr lang="el-GR" i="1" dirty="0"/>
            </a:br>
            <a:br>
              <a:rPr lang="el-GR" dirty="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Μελετά τα κοινωνικά φαινόμενα μ</a:t>
            </a:r>
            <a:r>
              <a:rPr lang="el-GR" b="1" dirty="0"/>
              <a:t>έσα από την οπτική των δρώντων και εμπλεκομένων υποκειμένων</a:t>
            </a:r>
            <a:r>
              <a:rPr lang="el-GR" dirty="0"/>
              <a:t>. </a:t>
            </a:r>
          </a:p>
          <a:p>
            <a:r>
              <a:rPr lang="el-GR" dirty="0"/>
              <a:t>Εξετάζει την κοινωνική ζωή ως </a:t>
            </a:r>
            <a:r>
              <a:rPr lang="el-GR" b="1" dirty="0"/>
              <a:t>δυναμική διαδικασία</a:t>
            </a:r>
            <a:r>
              <a:rPr lang="el-GR" dirty="0"/>
              <a:t>. </a:t>
            </a:r>
          </a:p>
          <a:p>
            <a:r>
              <a:rPr lang="el-GR" dirty="0"/>
              <a:t>Υιοθετεί μια </a:t>
            </a:r>
            <a:r>
              <a:rPr lang="el-GR" b="1" dirty="0"/>
              <a:t>ολιστική προσέγγιση </a:t>
            </a:r>
            <a:r>
              <a:rPr lang="el-GR" dirty="0"/>
              <a:t>των φαινομένων. </a:t>
            </a:r>
          </a:p>
          <a:p>
            <a:r>
              <a:rPr lang="el-GR" dirty="0"/>
              <a:t>Μελετά τα κοινωνικά φαινόμενα στην </a:t>
            </a:r>
            <a:r>
              <a:rPr lang="el-GR" b="1" dirty="0"/>
              <a:t>πολλαπλότητα</a:t>
            </a:r>
            <a:r>
              <a:rPr lang="el-GR" dirty="0"/>
              <a:t> τους και εστιάζει στη </a:t>
            </a:r>
            <a:r>
              <a:rPr lang="el-GR" b="1" dirty="0"/>
              <a:t>διαφοροποίηση</a:t>
            </a:r>
            <a:r>
              <a:rPr lang="el-GR" dirty="0"/>
              <a:t> (ποικιλία) της κοινωνικής ζωής. </a:t>
            </a:r>
          </a:p>
          <a:p>
            <a:r>
              <a:rPr lang="el-GR" dirty="0"/>
              <a:t>Υιοθετεί διαδικασίες </a:t>
            </a:r>
            <a:r>
              <a:rPr lang="el-GR" b="1" dirty="0" err="1"/>
              <a:t>αναστοχαστικού</a:t>
            </a:r>
            <a:r>
              <a:rPr lang="el-GR" b="1" dirty="0"/>
              <a:t> ελέγχου </a:t>
            </a:r>
            <a:r>
              <a:rPr lang="el-GR" dirty="0"/>
              <a:t>σε σχέση με τις επιλογές και τις αποφάσεις του.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r>
              <a:rPr lang="el-GR" dirty="0"/>
              <a:t>Ο ερευνητής στην ποιοτική έρευνα: Β. Ως προς τον </a:t>
            </a:r>
            <a:r>
              <a:rPr lang="el-GR" b="1" i="1" dirty="0"/>
              <a:t>χαρακτήρα του ερευνητικού σχεδίου</a:t>
            </a:r>
            <a:endParaRPr lang="el-GR" b="1" dirty="0"/>
          </a:p>
        </p:txBody>
      </p:sp>
      <p:sp>
        <p:nvSpPr>
          <p:cNvPr id="3" name="2 - Θέση περιεχομένου"/>
          <p:cNvSpPr>
            <a:spLocks noGrp="1"/>
          </p:cNvSpPr>
          <p:nvPr>
            <p:ph idx="1"/>
          </p:nvPr>
        </p:nvSpPr>
        <p:spPr/>
        <p:txBody>
          <a:bodyPr>
            <a:normAutofit fontScale="92500"/>
          </a:bodyPr>
          <a:lstStyle/>
          <a:p>
            <a:endParaRPr lang="el-GR" dirty="0"/>
          </a:p>
          <a:p>
            <a:r>
              <a:rPr lang="el-GR" dirty="0"/>
              <a:t>Υιοθετεί </a:t>
            </a:r>
            <a:r>
              <a:rPr lang="el-GR" b="1" dirty="0"/>
              <a:t>ευέλικτα </a:t>
            </a:r>
            <a:r>
              <a:rPr lang="el-GR" dirty="0"/>
              <a:t>ερευνητικά σχέδια. </a:t>
            </a:r>
          </a:p>
          <a:p>
            <a:r>
              <a:rPr lang="el-GR" dirty="0"/>
              <a:t>Πραγματοποιεί την έρευνά του στον </a:t>
            </a:r>
            <a:r>
              <a:rPr lang="el-GR" b="1" dirty="0"/>
              <a:t>«πραγματικό» κόσμο</a:t>
            </a:r>
            <a:r>
              <a:rPr lang="el-GR" dirty="0"/>
              <a:t>, χρησιμοποιώντας μεθόδους παράγωγής δεδομένων, οι οποίες προσομοιάζουν σε καθημερινές πρακτικές. </a:t>
            </a:r>
          </a:p>
          <a:p>
            <a:r>
              <a:rPr lang="el-GR" dirty="0"/>
              <a:t>Δεν αποσκοπεί στον έλεγχο </a:t>
            </a:r>
            <a:r>
              <a:rPr lang="el-GR" dirty="0" err="1"/>
              <a:t>προδιατυπωμένων</a:t>
            </a:r>
            <a:r>
              <a:rPr lang="el-GR" dirty="0"/>
              <a:t> υποθέσεων αλλά στην </a:t>
            </a:r>
            <a:r>
              <a:rPr lang="el-GR" b="1" dirty="0"/>
              <a:t>ανακάλυψη νέων πτυχών</a:t>
            </a:r>
            <a:r>
              <a:rPr lang="el-GR" dirty="0"/>
              <a:t> του εξεταζόμενου φαινομένου.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1075</Words>
  <Application>Microsoft Office PowerPoint</Application>
  <PresentationFormat>Προβολή στην οθόνη (4:3)</PresentationFormat>
  <Paragraphs>77</Paragraphs>
  <Slides>17</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17</vt:i4>
      </vt:variant>
    </vt:vector>
  </HeadingPairs>
  <TitlesOfParts>
    <vt:vector size="20" baseType="lpstr">
      <vt:lpstr>Arial</vt:lpstr>
      <vt:lpstr>Calibri</vt:lpstr>
      <vt:lpstr>Θέμα του Office</vt:lpstr>
      <vt:lpstr>Ποιοτική προσέγγιση</vt:lpstr>
      <vt:lpstr>Η θεμελίωση της ποιοτικής έρευνας στην ερμηνευτική φιλοσοφική παράδοση  </vt:lpstr>
      <vt:lpstr>Οντολογικές και επιστημολογικές παραδοχές</vt:lpstr>
      <vt:lpstr>Οντολογικές παραδοχές</vt:lpstr>
      <vt:lpstr>Οντολογικές παραδοχές</vt:lpstr>
      <vt:lpstr>Οντολογικές παραδοχές</vt:lpstr>
      <vt:lpstr>Θεμελιώδεις αρχές της ποιοτικής διερεύνησης </vt:lpstr>
      <vt:lpstr>  Ο ερευνητής στην ποιοτική έρευνα : Α. Ως προς την οπτική που υιοθετεί  </vt:lpstr>
      <vt:lpstr> Ο ερευνητής στην ποιοτική έρευνα: Β. Ως προς τον χαρακτήρα του ερευνητικού σχεδίου</vt:lpstr>
      <vt:lpstr>Ο ερευνητής στην ποιοτική έρευνα: Γ. Ως προς την παραγωγή δεδομένων</vt:lpstr>
      <vt:lpstr> Ο ερευνητής στην ποιοτική έρευνα: Δ. Ως προς την ανάλυση και την ερμηνεία των δεδομένων</vt:lpstr>
      <vt:lpstr>Ο ερευνητής στην ποιοτική έρευνα: Ως προς τη φύση των αποτελεσμάτων</vt:lpstr>
      <vt:lpstr>Η ποιοτική έρευνα στην εκπαίδευση</vt:lpstr>
      <vt:lpstr>Η ποιοτική έρευνα στην εκπαίδευση</vt:lpstr>
      <vt:lpstr>Η ποιοτική έρευνα στην εκπαίδευση</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Ποιοτική προσέγγιση</dc:title>
  <dc:creator>Βασίλης Τσάφος</dc:creator>
  <cp:lastModifiedBy>Vasilios Tsafos</cp:lastModifiedBy>
  <cp:revision>6</cp:revision>
  <dcterms:created xsi:type="dcterms:W3CDTF">2018-02-09T03:20:03Z</dcterms:created>
  <dcterms:modified xsi:type="dcterms:W3CDTF">2020-02-04T11:39:12Z</dcterms:modified>
</cp:coreProperties>
</file>