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9" r:id="rId1"/>
  </p:sldMasterIdLst>
  <p:notesMasterIdLst>
    <p:notesMasterId r:id="rId36"/>
  </p:notesMasterIdLst>
  <p:sldIdLst>
    <p:sldId id="256" r:id="rId2"/>
    <p:sldId id="279" r:id="rId3"/>
    <p:sldId id="286" r:id="rId4"/>
    <p:sldId id="300" r:id="rId5"/>
    <p:sldId id="260" r:id="rId6"/>
    <p:sldId id="287" r:id="rId7"/>
    <p:sldId id="270" r:id="rId8"/>
    <p:sldId id="301" r:id="rId9"/>
    <p:sldId id="259" r:id="rId10"/>
    <p:sldId id="302" r:id="rId11"/>
    <p:sldId id="261" r:id="rId12"/>
    <p:sldId id="258" r:id="rId13"/>
    <p:sldId id="266" r:id="rId14"/>
    <p:sldId id="312" r:id="rId15"/>
    <p:sldId id="303" r:id="rId16"/>
    <p:sldId id="304" r:id="rId17"/>
    <p:sldId id="306" r:id="rId18"/>
    <p:sldId id="305" r:id="rId19"/>
    <p:sldId id="308" r:id="rId20"/>
    <p:sldId id="309" r:id="rId21"/>
    <p:sldId id="313" r:id="rId22"/>
    <p:sldId id="310" r:id="rId23"/>
    <p:sldId id="314" r:id="rId24"/>
    <p:sldId id="257" r:id="rId25"/>
    <p:sldId id="265" r:id="rId26"/>
    <p:sldId id="311" r:id="rId27"/>
    <p:sldId id="268" r:id="rId28"/>
    <p:sldId id="299" r:id="rId29"/>
    <p:sldId id="272" r:id="rId30"/>
    <p:sldId id="267" r:id="rId31"/>
    <p:sldId id="273" r:id="rId32"/>
    <p:sldId id="262" r:id="rId33"/>
    <p:sldId id="263" r:id="rId34"/>
    <p:sldId id="264"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0" d="100"/>
          <a:sy n="100" d="100"/>
        </p:scale>
        <p:origin x="-11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6" d="100"/>
          <a:sy n="86" d="100"/>
        </p:scale>
        <p:origin x="-296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BC6484-1FA4-A547-B4EC-9257029637F1}" type="datetimeFigureOut">
              <a:rPr lang="en-US" smtClean="0"/>
              <a:t>12/2/19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3FB142-4A4E-C34C-A72C-94D8CE9EE386}" type="slidenum">
              <a:rPr lang="en-US" smtClean="0"/>
              <a:t>‹#›</a:t>
            </a:fld>
            <a:endParaRPr lang="en-US"/>
          </a:p>
        </p:txBody>
      </p:sp>
    </p:spTree>
    <p:extLst>
      <p:ext uri="{BB962C8B-B14F-4D97-AF65-F5344CB8AC3E}">
        <p14:creationId xmlns:p14="http://schemas.microsoft.com/office/powerpoint/2010/main" val="34931259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F00A3D54-5A16-1345-B6EB-48EB86068CDB}" type="datetimeFigureOut">
              <a:rPr lang="en-US" smtClean="0"/>
              <a:t>12/2/19</a:t>
            </a:fld>
            <a:endParaRPr lang="en-US"/>
          </a:p>
        </p:txBody>
      </p:sp>
      <p:sp>
        <p:nvSpPr>
          <p:cNvPr id="16" name="Slide Number Placeholder 15"/>
          <p:cNvSpPr>
            <a:spLocks noGrp="1"/>
          </p:cNvSpPr>
          <p:nvPr>
            <p:ph type="sldNum" sz="quarter" idx="11"/>
          </p:nvPr>
        </p:nvSpPr>
        <p:spPr/>
        <p:txBody>
          <a:bodyPr/>
          <a:lstStyle/>
          <a:p>
            <a:pPr algn="r"/>
            <a:fld id="{F7886C9C-DC18-4195-8FD5-A50AA931D419}" type="slidenum">
              <a:rPr lang="en-US" smtClean="0"/>
              <a:pPr algn="r"/>
              <a:t>‹#›</a:t>
            </a:fld>
            <a:endParaRPr lang="en-US" dirty="0"/>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F00A3D54-5A16-1345-B6EB-48EB86068CDB}" type="datetimeFigureOut">
              <a:rPr lang="en-US" smtClean="0"/>
              <a:t>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27B28-0BCB-0047-B5F5-E047D9DF31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F00A3D54-5A16-1345-B6EB-48EB86068CDB}" type="datetimeFigureOut">
              <a:rPr lang="en-US" smtClean="0"/>
              <a:t>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27B28-0BCB-0047-B5F5-E047D9DF31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4" name="Date Placeholder 13"/>
          <p:cNvSpPr>
            <a:spLocks noGrp="1"/>
          </p:cNvSpPr>
          <p:nvPr>
            <p:ph type="dt" sz="half" idx="14"/>
          </p:nvPr>
        </p:nvSpPr>
        <p:spPr/>
        <p:txBody>
          <a:bodyPr/>
          <a:lstStyle/>
          <a:p>
            <a:fld id="{F00A3D54-5A16-1345-B6EB-48EB86068CDB}" type="datetimeFigureOut">
              <a:rPr lang="en-US" smtClean="0"/>
              <a:t>12/2/19</a:t>
            </a:fld>
            <a:endParaRPr lang="en-US"/>
          </a:p>
        </p:txBody>
      </p:sp>
      <p:sp>
        <p:nvSpPr>
          <p:cNvPr id="15" name="Slide Number Placeholder 14"/>
          <p:cNvSpPr>
            <a:spLocks noGrp="1"/>
          </p:cNvSpPr>
          <p:nvPr>
            <p:ph type="sldNum" sz="quarter" idx="15"/>
          </p:nvPr>
        </p:nvSpPr>
        <p:spPr/>
        <p:txBody>
          <a:bodyPr/>
          <a:lstStyle>
            <a:lvl1pPr algn="ctr">
              <a:defRPr/>
            </a:lvl1pPr>
          </a:lstStyle>
          <a:p>
            <a:fld id="{4F727B28-0BCB-0047-B5F5-E047D9DF31B8}"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l-GR"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00A3D54-5A16-1345-B6EB-48EB86068CDB}" type="datetimeFigureOut">
              <a:rPr lang="en-US" smtClean="0"/>
              <a:t>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27B28-0BCB-0047-B5F5-E047D9DF31B8}"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0A3D54-5A16-1345-B6EB-48EB86068CDB}" type="datetimeFigureOut">
              <a:rPr lang="en-US" smtClean="0"/>
              <a:t>12/2/19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27B28-0BCB-0047-B5F5-E047D9DF31B8}" type="slidenum">
              <a:rPr lang="en-US" smtClean="0"/>
              <a:t>‹#›</a:t>
            </a:fld>
            <a:endParaRPr lang="en-US"/>
          </a:p>
        </p:txBody>
      </p:sp>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F727B28-0BCB-0047-B5F5-E047D9DF31B8}"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F00A3D54-5A16-1345-B6EB-48EB86068CDB}" type="datetimeFigureOut">
              <a:rPr lang="en-US" smtClean="0"/>
              <a:t>12/2/19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l-GR"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0A3D54-5A16-1345-B6EB-48EB86068CDB}" type="datetimeFigureOut">
              <a:rPr lang="en-US" smtClean="0"/>
              <a:t>12/2/19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727B28-0BCB-0047-B5F5-E047D9DF31B8}" type="slidenum">
              <a:rPr lang="en-US" smtClean="0"/>
              <a:t>‹#›</a:t>
            </a:fld>
            <a:endParaRPr lang="en-US"/>
          </a:p>
        </p:txBody>
      </p:sp>
      <p:sp>
        <p:nvSpPr>
          <p:cNvPr id="2" name="Title 1"/>
          <p:cNvSpPr>
            <a:spLocks noGrp="1"/>
          </p:cNvSpPr>
          <p:nvPr>
            <p:ph type="title"/>
          </p:nvPr>
        </p:nvSpPr>
        <p:spPr/>
        <p:txBody>
          <a:bodyPr/>
          <a:lstStyle/>
          <a:p>
            <a:r>
              <a:rPr kumimoji="0" lang="el-GR"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A3D54-5A16-1345-B6EB-48EB86068CDB}" type="datetimeFigureOut">
              <a:rPr lang="en-US" smtClean="0"/>
              <a:t>12/2/19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727B28-0BCB-0047-B5F5-E047D9DF31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Click to edit Master title style</a:t>
            </a:r>
            <a:endParaRPr kumimoji="0" lang="en-US"/>
          </a:p>
        </p:txBody>
      </p:sp>
      <p:sp>
        <p:nvSpPr>
          <p:cNvPr id="8" name="Date Placeholder 7"/>
          <p:cNvSpPr>
            <a:spLocks noGrp="1"/>
          </p:cNvSpPr>
          <p:nvPr>
            <p:ph type="dt" sz="half" idx="14"/>
          </p:nvPr>
        </p:nvSpPr>
        <p:spPr/>
        <p:txBody>
          <a:bodyPr/>
          <a:lstStyle/>
          <a:p>
            <a:fld id="{F00A3D54-5A16-1345-B6EB-48EB86068CDB}" type="datetimeFigureOut">
              <a:rPr lang="en-US" smtClean="0"/>
              <a:t>12/2/19</a:t>
            </a:fld>
            <a:endParaRPr lang="en-US"/>
          </a:p>
        </p:txBody>
      </p:sp>
      <p:sp>
        <p:nvSpPr>
          <p:cNvPr id="9" name="Slide Number Placeholder 8"/>
          <p:cNvSpPr>
            <a:spLocks noGrp="1"/>
          </p:cNvSpPr>
          <p:nvPr>
            <p:ph type="sldNum" sz="quarter" idx="15"/>
          </p:nvPr>
        </p:nvSpPr>
        <p:spPr/>
        <p:txBody>
          <a:bodyPr/>
          <a:lstStyle/>
          <a:p>
            <a:fld id="{2754ED01-E2A0-4C1E-8E21-014B99041579}" type="slidenum">
              <a:rPr lang="en-US" smtClean="0"/>
              <a:pPr/>
              <a:t>‹#›</a:t>
            </a:fld>
            <a:endParaRPr lang="en-US" dirty="0"/>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Drag picture to placeholder or click icon to add</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Click to edit Master text styles</a:t>
            </a:r>
          </a:p>
        </p:txBody>
      </p:sp>
      <p:sp>
        <p:nvSpPr>
          <p:cNvPr id="8" name="Date Placeholder 7"/>
          <p:cNvSpPr>
            <a:spLocks noGrp="1"/>
          </p:cNvSpPr>
          <p:nvPr>
            <p:ph type="dt" sz="half" idx="10"/>
          </p:nvPr>
        </p:nvSpPr>
        <p:spPr/>
        <p:txBody>
          <a:bodyPr/>
          <a:lstStyle/>
          <a:p>
            <a:fld id="{F00A3D54-5A16-1345-B6EB-48EB86068CDB}" type="datetimeFigureOut">
              <a:rPr lang="en-US" smtClean="0"/>
              <a:t>12/2/19</a:t>
            </a:fld>
            <a:endParaRPr lang="en-US"/>
          </a:p>
        </p:txBody>
      </p:sp>
      <p:sp>
        <p:nvSpPr>
          <p:cNvPr id="9" name="Slide Number Placeholder 8"/>
          <p:cNvSpPr>
            <a:spLocks noGrp="1"/>
          </p:cNvSpPr>
          <p:nvPr>
            <p:ph type="sldNum" sz="quarter" idx="11"/>
          </p:nvPr>
        </p:nvSpPr>
        <p:spPr/>
        <p:txBody>
          <a:bodyPr/>
          <a:lstStyle/>
          <a:p>
            <a:fld id="{4F727B28-0BCB-0047-B5F5-E047D9DF31B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00A3D54-5A16-1345-B6EB-48EB86068CDB}" type="datetimeFigureOut">
              <a:rPr lang="en-US" smtClean="0"/>
              <a:t>12/2/19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F727B28-0BCB-0047-B5F5-E047D9DF31B8}"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pPr algn="r"/>
            <a:endParaRPr lang="el-GR" dirty="0" smtClean="0"/>
          </a:p>
          <a:p>
            <a:pPr algn="r"/>
            <a:r>
              <a:rPr lang="el-GR" dirty="0" smtClean="0"/>
              <a:t>Βασίλης Τσάφος</a:t>
            </a:r>
          </a:p>
          <a:p>
            <a:pPr algn="r"/>
            <a:r>
              <a:rPr lang="el-GR" dirty="0" smtClean="0"/>
              <a:t>ΤΕΑΠΗ-ΕΚΠΑ</a:t>
            </a:r>
            <a:endParaRPr lang="en-US" dirty="0"/>
          </a:p>
        </p:txBody>
      </p:sp>
      <p:sp>
        <p:nvSpPr>
          <p:cNvPr id="2" name="Title 1"/>
          <p:cNvSpPr>
            <a:spLocks noGrp="1"/>
          </p:cNvSpPr>
          <p:nvPr>
            <p:ph type="ctrTitle"/>
          </p:nvPr>
        </p:nvSpPr>
        <p:spPr/>
        <p:txBody>
          <a:bodyPr>
            <a:normAutofit fontScale="90000"/>
          </a:bodyPr>
          <a:lstStyle/>
          <a:p>
            <a:r>
              <a:rPr lang="en-US" dirty="0"/>
              <a:t>Εισαγωγή στη βιογραφική έρευνα ιστοριών ζωής εκπαιδευτικών: θεωρητικές και μεθοδολογικές διαστάσεις</a:t>
            </a:r>
            <a:br>
              <a:rPr lang="en-US" dirty="0"/>
            </a:br>
            <a:endParaRPr lang="en-US" dirty="0"/>
          </a:p>
        </p:txBody>
      </p:sp>
    </p:spTree>
    <p:extLst>
      <p:ext uri="{BB962C8B-B14F-4D97-AF65-F5344CB8AC3E}">
        <p14:creationId xmlns:p14="http://schemas.microsoft.com/office/powerpoint/2010/main" val="3339549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722313" y="1697329"/>
            <a:ext cx="7772400" cy="1843860"/>
          </a:xfrm>
        </p:spPr>
        <p:txBody>
          <a:bodyPr>
            <a:normAutofit fontScale="92500" lnSpcReduction="20000"/>
          </a:bodyPr>
          <a:lstStyle/>
          <a:p>
            <a:pPr algn="ctr"/>
            <a:r>
              <a:rPr lang="el-GR" sz="4400" dirty="0" smtClean="0">
                <a:solidFill>
                  <a:schemeClr val="tx1"/>
                </a:solidFill>
              </a:rPr>
              <a:t>Οι βιογραφές ζωής εκπαιδευτικών </a:t>
            </a:r>
          </a:p>
          <a:p>
            <a:pPr algn="ctr"/>
            <a:r>
              <a:rPr lang="el-GR" sz="4400" dirty="0" smtClean="0">
                <a:solidFill>
                  <a:schemeClr val="tx1"/>
                </a:solidFill>
              </a:rPr>
              <a:t>και η εκπαιδευτική έρευνα</a:t>
            </a:r>
            <a:endParaRPr lang="en-US" sz="4400" dirty="0">
              <a:solidFill>
                <a:schemeClr val="tx1"/>
              </a:solidFill>
            </a:endParaRPr>
          </a:p>
        </p:txBody>
      </p:sp>
    </p:spTree>
    <p:extLst>
      <p:ext uri="{BB962C8B-B14F-4D97-AF65-F5344CB8AC3E}">
        <p14:creationId xmlns:p14="http://schemas.microsoft.com/office/powerpoint/2010/main" val="4124905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Με αυτή την οπτική η εκπαίδευση μπορεί </a:t>
            </a:r>
            <a:r>
              <a:rPr lang="el-GR" dirty="0"/>
              <a:t>να </a:t>
            </a:r>
            <a:r>
              <a:rPr lang="el-GR" dirty="0" smtClean="0"/>
              <a:t>θεωρηθεί ως </a:t>
            </a:r>
            <a:r>
              <a:rPr lang="el-GR" dirty="0"/>
              <a:t>«</a:t>
            </a:r>
            <a:r>
              <a:rPr lang="el-GR" i="1" dirty="0"/>
              <a:t>δημιουργία και αναδημιουργία προσωπικών και κοινωνικών ιστοριών</a:t>
            </a:r>
            <a:r>
              <a:rPr lang="el-GR" dirty="0"/>
              <a:t> [των οποίων]</a:t>
            </a:r>
            <a:r>
              <a:rPr lang="el-GR" i="1" dirty="0"/>
              <a:t> οι εκπαιδευτικοί και οι εκπαιδευόμενοι είναι αφηγητές </a:t>
            </a:r>
            <a:r>
              <a:rPr lang="el-GR" dirty="0"/>
              <a:t>[και ταυτόχρονα]</a:t>
            </a:r>
            <a:r>
              <a:rPr lang="el-GR" i="1" dirty="0"/>
              <a:t> οι ήρωες στις ιστορίες τις δικές τους και των </a:t>
            </a:r>
            <a:r>
              <a:rPr lang="el-GR" dirty="0"/>
              <a:t>άλλων</a:t>
            </a:r>
            <a:r>
              <a:rPr lang="el-GR" dirty="0" smtClean="0"/>
              <a:t>»</a:t>
            </a:r>
          </a:p>
          <a:p>
            <a:pPr marL="0" indent="0">
              <a:buNone/>
            </a:pPr>
            <a:r>
              <a:rPr lang="el-GR" dirty="0"/>
              <a:t> </a:t>
            </a:r>
            <a:r>
              <a:rPr lang="el-GR" dirty="0" smtClean="0"/>
              <a:t>              </a:t>
            </a:r>
            <a:r>
              <a:rPr lang="el-GR" dirty="0"/>
              <a:t>(</a:t>
            </a:r>
            <a:r>
              <a:rPr lang="en-US" dirty="0"/>
              <a:t>Clandinin</a:t>
            </a:r>
            <a:r>
              <a:rPr lang="el-GR" dirty="0"/>
              <a:t> &amp; </a:t>
            </a:r>
            <a:r>
              <a:rPr lang="en-US" dirty="0"/>
              <a:t>Connelly</a:t>
            </a:r>
            <a:r>
              <a:rPr lang="el-GR" dirty="0"/>
              <a:t>, 1990: 2)</a:t>
            </a:r>
            <a:r>
              <a:rPr lang="en-US" dirty="0" smtClean="0">
                <a:effectLst/>
              </a:rPr>
              <a:t> </a:t>
            </a:r>
            <a:endParaRPr lang="en-US" dirty="0"/>
          </a:p>
        </p:txBody>
      </p:sp>
      <p:sp>
        <p:nvSpPr>
          <p:cNvPr id="2" name="Title 1"/>
          <p:cNvSpPr>
            <a:spLocks noGrp="1"/>
          </p:cNvSpPr>
          <p:nvPr>
            <p:ph type="title"/>
          </p:nvPr>
        </p:nvSpPr>
        <p:spPr/>
        <p:txBody>
          <a:bodyPr>
            <a:normAutofit fontScale="90000"/>
          </a:bodyPr>
          <a:lstStyle/>
          <a:p>
            <a:pPr algn="ctr"/>
            <a:r>
              <a:rPr lang="el-GR" dirty="0" smtClean="0"/>
              <a:t>Εκπαίδευση &amp; εκπαιδευτικοί-εκπαιδευόμενοι</a:t>
            </a:r>
            <a:endParaRPr lang="en-US" dirty="0"/>
          </a:p>
        </p:txBody>
      </p:sp>
    </p:spTree>
    <p:extLst>
      <p:ext uri="{BB962C8B-B14F-4D97-AF65-F5344CB8AC3E}">
        <p14:creationId xmlns:p14="http://schemas.microsoft.com/office/powerpoint/2010/main" val="1824849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l-GR" dirty="0"/>
              <a:t>Η έρευνα των αφηγήσεων των </a:t>
            </a:r>
            <a:r>
              <a:rPr lang="el-GR" dirty="0" smtClean="0"/>
              <a:t>εκπαιδευτικών: </a:t>
            </a:r>
            <a:r>
              <a:rPr lang="el-GR" dirty="0"/>
              <a:t>η μελέτη του τρόπου με τον οποίον οι εκπαιδευτικοί βιώνουν την εκπαιδευτική-επαγγελματική τους </a:t>
            </a:r>
            <a:r>
              <a:rPr lang="el-GR" dirty="0" smtClean="0"/>
              <a:t>εμπειρία (</a:t>
            </a:r>
            <a:r>
              <a:rPr lang="el-GR" b="1" dirty="0" smtClean="0"/>
              <a:t>η φωνή του εκπαιδευτικού στο πλαίσιο των ποικίλων φωνών &amp; λόγων</a:t>
            </a:r>
            <a:r>
              <a:rPr lang="el-GR" dirty="0" smtClean="0"/>
              <a:t>)</a:t>
            </a:r>
          </a:p>
          <a:p>
            <a:r>
              <a:rPr lang="el-GR" dirty="0" smtClean="0"/>
              <a:t>Η έρευνα βιογραφιών: η μελέτη α) των </a:t>
            </a:r>
            <a:r>
              <a:rPr lang="el-GR" b="1" dirty="0" smtClean="0"/>
              <a:t>τρόπων</a:t>
            </a:r>
            <a:r>
              <a:rPr lang="el-GR" dirty="0" smtClean="0"/>
              <a:t> με τους οποίους αναπτύσσονται και εξελίσσονται αυτές προσλήψεις/φωνές και β) των </a:t>
            </a:r>
            <a:r>
              <a:rPr lang="el-GR" b="1" dirty="0" smtClean="0"/>
              <a:t>παραμέτρων</a:t>
            </a:r>
            <a:r>
              <a:rPr lang="el-GR" dirty="0" smtClean="0"/>
              <a:t> που τις ορίζουν στη δυναμική τους προοπτική (τομές-σταθμοί, αναδιπλώσεις, ανατροπές σε μια δυναμική ανάπτυξη στην προοπτική της κατανόησης </a:t>
            </a:r>
            <a:r>
              <a:rPr lang="el-GR" b="1" dirty="0" smtClean="0"/>
              <a:t>των επαγγελματικών ταυτοτήτων</a:t>
            </a:r>
            <a:r>
              <a:rPr lang="el-GR" dirty="0" smtClean="0"/>
              <a:t> που (ανα)συγκροτούνται)</a:t>
            </a:r>
          </a:p>
          <a:p>
            <a:endParaRPr lang="el-GR" dirty="0" smtClean="0"/>
          </a:p>
          <a:p>
            <a:endParaRPr lang="en-US" dirty="0"/>
          </a:p>
        </p:txBody>
      </p:sp>
      <p:sp>
        <p:nvSpPr>
          <p:cNvPr id="2" name="Title 1"/>
          <p:cNvSpPr>
            <a:spLocks noGrp="1"/>
          </p:cNvSpPr>
          <p:nvPr>
            <p:ph type="title"/>
          </p:nvPr>
        </p:nvSpPr>
        <p:spPr/>
        <p:txBody>
          <a:bodyPr>
            <a:normAutofit fontScale="90000"/>
          </a:bodyPr>
          <a:lstStyle/>
          <a:p>
            <a:pPr algn="ctr"/>
            <a:r>
              <a:rPr lang="el-GR" dirty="0" smtClean="0"/>
              <a:t>Έρευνα αφηγήσεων </a:t>
            </a:r>
            <a:br>
              <a:rPr lang="el-GR" dirty="0" smtClean="0"/>
            </a:br>
            <a:r>
              <a:rPr lang="el-GR" dirty="0" smtClean="0"/>
              <a:t>&amp; βιογραφίες εκπαιδευτικών </a:t>
            </a:r>
            <a:endParaRPr lang="en-US" dirty="0"/>
          </a:p>
        </p:txBody>
      </p:sp>
    </p:spTree>
    <p:extLst>
      <p:ext uri="{BB962C8B-B14F-4D97-AF65-F5344CB8AC3E}">
        <p14:creationId xmlns:p14="http://schemas.microsoft.com/office/powerpoint/2010/main" val="2470186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pPr algn="ctr"/>
            <a:r>
              <a:rPr lang="el-GR" dirty="0" smtClean="0"/>
              <a:t>Σε ένα τέτοιο πλαίσιο για τους ίδιους τους εκπαιδευτικούς</a:t>
            </a:r>
            <a:endParaRPr lang="en-US" dirty="0"/>
          </a:p>
        </p:txBody>
      </p:sp>
      <p:sp>
        <p:nvSpPr>
          <p:cNvPr id="3" name="Content Placeholder 2"/>
          <p:cNvSpPr>
            <a:spLocks noGrp="1"/>
          </p:cNvSpPr>
          <p:nvPr>
            <p:ph idx="4294967295"/>
          </p:nvPr>
        </p:nvSpPr>
        <p:spPr>
          <a:xfrm>
            <a:off x="0" y="1600200"/>
            <a:ext cx="8229600" cy="4846638"/>
          </a:xfrm>
        </p:spPr>
        <p:txBody>
          <a:bodyPr>
            <a:normAutofit/>
          </a:bodyPr>
          <a:lstStyle/>
          <a:p>
            <a:r>
              <a:rPr lang="el-GR" dirty="0" smtClean="0"/>
              <a:t>Ο</a:t>
            </a:r>
            <a:r>
              <a:rPr lang="el-GR" i="1" dirty="0" smtClean="0"/>
              <a:t>ι </a:t>
            </a:r>
            <a:r>
              <a:rPr lang="el-GR" i="1" dirty="0"/>
              <a:t>αφηγήσεις </a:t>
            </a:r>
            <a:r>
              <a:rPr lang="el-GR" i="1" dirty="0" smtClean="0"/>
              <a:t>των εκπαιδευτικών: </a:t>
            </a:r>
          </a:p>
          <a:p>
            <a:pPr marL="0" indent="0">
              <a:buNone/>
            </a:pPr>
            <a:r>
              <a:rPr lang="el-GR" i="1" dirty="0" smtClean="0"/>
              <a:t> </a:t>
            </a:r>
            <a:r>
              <a:rPr lang="el-GR" b="1" dirty="0"/>
              <a:t>ένα μέσον </a:t>
            </a:r>
            <a:r>
              <a:rPr lang="el-GR" dirty="0"/>
              <a:t>που </a:t>
            </a:r>
            <a:r>
              <a:rPr lang="el-GR" dirty="0" smtClean="0"/>
              <a:t>χρησιμοποιούν </a:t>
            </a:r>
            <a:r>
              <a:rPr lang="el-GR" dirty="0"/>
              <a:t>για να </a:t>
            </a:r>
            <a:r>
              <a:rPr lang="el-GR" dirty="0" smtClean="0"/>
              <a:t>«</a:t>
            </a:r>
            <a:r>
              <a:rPr lang="el-GR" b="1" dirty="0" smtClean="0"/>
              <a:t>ανακατασκευτάσουν</a:t>
            </a:r>
            <a:r>
              <a:rPr lang="el-GR" dirty="0" smtClean="0"/>
              <a:t>» </a:t>
            </a:r>
            <a:r>
              <a:rPr lang="el-GR" dirty="0"/>
              <a:t>την </a:t>
            </a:r>
            <a:r>
              <a:rPr lang="el-GR" dirty="0" smtClean="0"/>
              <a:t>εκπαιδευτική τους εμπειρία</a:t>
            </a:r>
          </a:p>
          <a:p>
            <a:r>
              <a:rPr lang="el-GR" dirty="0" smtClean="0"/>
              <a:t>Ένα </a:t>
            </a:r>
            <a:r>
              <a:rPr lang="el-GR" b="1" dirty="0"/>
              <a:t>σημειωτικό εργαλείο</a:t>
            </a:r>
            <a:r>
              <a:rPr lang="el-GR" dirty="0"/>
              <a:t> που </a:t>
            </a:r>
            <a:endParaRPr lang="el-GR" dirty="0" smtClean="0"/>
          </a:p>
          <a:p>
            <a:pPr marL="0" indent="0">
              <a:buNone/>
            </a:pPr>
            <a:r>
              <a:rPr lang="el-GR" dirty="0" smtClean="0"/>
              <a:t>   α) αναδεικνύει </a:t>
            </a:r>
            <a:r>
              <a:rPr lang="el-GR" u="sng" dirty="0"/>
              <a:t>τον τρόπο με τον </a:t>
            </a:r>
            <a:r>
              <a:rPr lang="el-GR" u="sng" dirty="0" smtClean="0"/>
              <a:t>οποίο </a:t>
            </a:r>
            <a:r>
              <a:rPr lang="el-GR" u="sng" dirty="0"/>
              <a:t>συμμετέχουν στην </a:t>
            </a:r>
            <a:r>
              <a:rPr lang="el-GR" u="sng" dirty="0" smtClean="0"/>
              <a:t>κοινωνική-εκπαιδευτική </a:t>
            </a:r>
            <a:r>
              <a:rPr lang="el-GR" u="sng" dirty="0"/>
              <a:t>τους </a:t>
            </a:r>
            <a:r>
              <a:rPr lang="el-GR" u="sng" dirty="0" smtClean="0"/>
              <a:t>πραγματικότητα, την προσλαμβάνουν </a:t>
            </a:r>
            <a:r>
              <a:rPr lang="el-GR" u="sng" dirty="0"/>
              <a:t>και την συγκροτούν</a:t>
            </a:r>
            <a:endParaRPr lang="el-GR" dirty="0" smtClean="0"/>
          </a:p>
          <a:p>
            <a:pPr marL="0" indent="0">
              <a:buNone/>
            </a:pPr>
            <a:r>
              <a:rPr lang="el-GR" dirty="0" smtClean="0"/>
              <a:t> β) υποστηρίζει </a:t>
            </a:r>
            <a:r>
              <a:rPr lang="el-GR" u="sng" dirty="0"/>
              <a:t>την </a:t>
            </a:r>
            <a:r>
              <a:rPr lang="el-GR" u="sng" dirty="0" smtClean="0"/>
              <a:t>επαγγελματική τους ανάπτυξη</a:t>
            </a:r>
            <a:r>
              <a:rPr lang="el-GR" dirty="0" smtClean="0"/>
              <a:t> </a:t>
            </a:r>
          </a:p>
          <a:p>
            <a:pPr marL="0" indent="0">
              <a:buNone/>
            </a:pPr>
            <a:r>
              <a:rPr lang="el-GR" dirty="0" smtClean="0"/>
              <a:t>    </a:t>
            </a:r>
            <a:endParaRPr lang="en-US" dirty="0"/>
          </a:p>
        </p:txBody>
      </p:sp>
    </p:spTree>
    <p:extLst>
      <p:ext uri="{BB962C8B-B14F-4D97-AF65-F5344CB8AC3E}">
        <p14:creationId xmlns:p14="http://schemas.microsoft.com/office/powerpoint/2010/main" val="2085077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l-GR" dirty="0" smtClean="0"/>
              <a:t>Ένα παράδειγμα: αφηγήσεις δύο εκπαιδευτικών-φιλολόγων</a:t>
            </a:r>
            <a:endParaRPr lang="en-US" dirty="0"/>
          </a:p>
        </p:txBody>
      </p:sp>
      <p:sp>
        <p:nvSpPr>
          <p:cNvPr id="5" name="Content Placeholder 4"/>
          <p:cNvSpPr>
            <a:spLocks noGrp="1"/>
          </p:cNvSpPr>
          <p:nvPr>
            <p:ph sz="half" idx="1"/>
          </p:nvPr>
        </p:nvSpPr>
        <p:spPr/>
        <p:txBody>
          <a:bodyPr/>
          <a:lstStyle/>
          <a:p>
            <a:r>
              <a:rPr lang="el-GR" dirty="0" smtClean="0"/>
              <a:t>Δ.Π. (μεταπτυχιακές σπουδές στην Λογοτεχνία)</a:t>
            </a:r>
          </a:p>
          <a:p>
            <a:r>
              <a:rPr lang="el-GR" dirty="0" smtClean="0"/>
              <a:t>Φιλόλογος σε πειραματικό σχολείο στο κέντρο της Αθήνας</a:t>
            </a:r>
          </a:p>
          <a:p>
            <a:r>
              <a:rPr lang="el-GR" dirty="0" smtClean="0"/>
              <a:t>(25 χρόνια υπηρεσίας)</a:t>
            </a:r>
            <a:endParaRPr lang="en-US" dirty="0"/>
          </a:p>
        </p:txBody>
      </p:sp>
      <p:sp>
        <p:nvSpPr>
          <p:cNvPr id="6" name="Content Placeholder 5"/>
          <p:cNvSpPr>
            <a:spLocks noGrp="1"/>
          </p:cNvSpPr>
          <p:nvPr>
            <p:ph sz="half" idx="2"/>
          </p:nvPr>
        </p:nvSpPr>
        <p:spPr/>
        <p:txBody>
          <a:bodyPr/>
          <a:lstStyle/>
          <a:p>
            <a:r>
              <a:rPr lang="el-GR" dirty="0" smtClean="0"/>
              <a:t>Ν.Τ. (μεταπτυχιακές σπουδές στο Θέατρο στην εκπαίδευση &amp; στις Επιστήμες της Αγωγής</a:t>
            </a:r>
          </a:p>
          <a:p>
            <a:r>
              <a:rPr lang="el-GR" dirty="0" smtClean="0"/>
              <a:t>Εργάζεται ως Δ.ντρια σε Γυμνάσιο μιας κωμόπολης</a:t>
            </a:r>
          </a:p>
          <a:p>
            <a:r>
              <a:rPr lang="el-GR" dirty="0" smtClean="0"/>
              <a:t>(20 χρόνια υπηρεσίας)</a:t>
            </a:r>
          </a:p>
          <a:p>
            <a:endParaRPr lang="en-US" dirty="0"/>
          </a:p>
        </p:txBody>
      </p:sp>
    </p:spTree>
    <p:extLst>
      <p:ext uri="{BB962C8B-B14F-4D97-AF65-F5344CB8AC3E}">
        <p14:creationId xmlns:p14="http://schemas.microsoft.com/office/powerpoint/2010/main" val="35743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pPr algn="ctr"/>
            <a:r>
              <a:rPr lang="el-GR" dirty="0" smtClean="0"/>
              <a:t>Επιλογή επαγγέλματος</a:t>
            </a:r>
            <a:endParaRPr lang="en-US" dirty="0"/>
          </a:p>
        </p:txBody>
      </p:sp>
      <p:sp>
        <p:nvSpPr>
          <p:cNvPr id="6" name="Content Placeholder 5"/>
          <p:cNvSpPr>
            <a:spLocks noGrp="1"/>
          </p:cNvSpPr>
          <p:nvPr>
            <p:ph sz="half" idx="2"/>
          </p:nvPr>
        </p:nvSpPr>
        <p:spPr/>
        <p:txBody>
          <a:bodyPr>
            <a:normAutofit fontScale="77500" lnSpcReduction="20000"/>
          </a:bodyPr>
          <a:lstStyle/>
          <a:p>
            <a:r>
              <a:rPr lang="el-GR" i="1" dirty="0"/>
              <a:t>Μου άρεσε να φαντάζομαι τον εαυτό μου να διδάσκει σε επαρχιακό σχολείο. Εξάλλου ήμουν και </a:t>
            </a:r>
            <a:r>
              <a:rPr lang="el-GR" b="1" i="1" dirty="0"/>
              <a:t>μοναχικός τύπος </a:t>
            </a:r>
            <a:r>
              <a:rPr lang="el-GR" i="1" dirty="0"/>
              <a:t>και εντωμεταξύ είχα αρχίσει να έχω </a:t>
            </a:r>
            <a:r>
              <a:rPr lang="el-GR" b="1" i="1" dirty="0"/>
              <a:t>μια εσωτερική σχέση με την ανάγνωση</a:t>
            </a:r>
            <a:r>
              <a:rPr lang="el-GR" i="1" dirty="0"/>
              <a:t>. Έτσι διαμορφώθηκε το πάζλ: φιλόλογος μοναχικός σε παραθαλάσσιο επαρχιακό σχολείο. Το καλύτερο. Υπήρχαν και καναδυό καθηγητές που μου φαίνονταν χαρούμενοι με τη δουλειά τους. Ωραία θα ήταν, είπα</a:t>
            </a:r>
            <a:endParaRPr lang="en-US" dirty="0"/>
          </a:p>
        </p:txBody>
      </p:sp>
      <p:sp>
        <p:nvSpPr>
          <p:cNvPr id="8" name="Content Placeholder 7"/>
          <p:cNvSpPr>
            <a:spLocks noGrp="1"/>
          </p:cNvSpPr>
          <p:nvPr>
            <p:ph sz="quarter" idx="4"/>
          </p:nvPr>
        </p:nvSpPr>
        <p:spPr>
          <a:xfrm>
            <a:off x="4645025" y="2174875"/>
            <a:ext cx="4041775" cy="4419062"/>
          </a:xfrm>
        </p:spPr>
        <p:txBody>
          <a:bodyPr>
            <a:normAutofit fontScale="62500" lnSpcReduction="20000"/>
          </a:bodyPr>
          <a:lstStyle/>
          <a:p>
            <a:r>
              <a:rPr lang="el-GR" i="1" dirty="0"/>
              <a:t>Με βάση τα παραπάνω είναι φανερό ότι οι προσδοκίες μου δεν είχαν σχέση με το τι μπορώ να κάνω εγώ με τους άλλους, αλλά πώς θα ήταν κάτι καλύτερο για μένα, κάτι που να ταιριάζει με τον χαρακτήρα μου, όπως τον καταλάβαινα αυτόν τον χαρακτήρα. Πότε δεν σκέφτηκα ότι θα πλουτίσω με τη δουλειά αυτή, θεωρούσα ότι ο μισθός μου θα έφτανε να ζω κάπως καλά. Το επάγγελμα του εκπαιδευτικού, ως αντίληψη, συνδεόταν με τις προσδοκίες μου. Να περνάω καλά, να νιώθω χαρούμενος, να μαθαίνω πράγματα.  Όταν διορίστηκα, μου βγήκε κι ένας έντονος ναρκισσισμός. Έλεγα ότι ήμουν ο καλύτερος και ότι με κοιτάζουν με θαυμασμό τα κορίτσια, πράγμα που δεν είχα βιώσει στο παρελθόν</a:t>
            </a:r>
            <a:endParaRPr lang="en-US" dirty="0"/>
          </a:p>
        </p:txBody>
      </p:sp>
      <p:sp>
        <p:nvSpPr>
          <p:cNvPr id="4" name="Title 3"/>
          <p:cNvSpPr>
            <a:spLocks noGrp="1"/>
          </p:cNvSpPr>
          <p:nvPr>
            <p:ph type="title"/>
          </p:nvPr>
        </p:nvSpPr>
        <p:spPr/>
        <p:txBody>
          <a:bodyPr/>
          <a:lstStyle/>
          <a:p>
            <a:pPr algn="ctr"/>
            <a:r>
              <a:rPr lang="el-GR" dirty="0" smtClean="0"/>
              <a:t>Η αφήγηση του Δ.Π.</a:t>
            </a:r>
            <a:endParaRPr lang="en-US" dirty="0"/>
          </a:p>
        </p:txBody>
      </p:sp>
      <p:sp>
        <p:nvSpPr>
          <p:cNvPr id="7" name="Text Placeholder 6"/>
          <p:cNvSpPr>
            <a:spLocks noGrp="1"/>
          </p:cNvSpPr>
          <p:nvPr>
            <p:ph type="body" idx="3"/>
          </p:nvPr>
        </p:nvSpPr>
        <p:spPr/>
        <p:txBody>
          <a:bodyPr/>
          <a:lstStyle/>
          <a:p>
            <a:pPr algn="ctr"/>
            <a:r>
              <a:rPr lang="el-GR" dirty="0" smtClean="0"/>
              <a:t>Ερμηνευτικό πλαίσιο</a:t>
            </a:r>
            <a:endParaRPr lang="en-US" dirty="0"/>
          </a:p>
        </p:txBody>
      </p:sp>
    </p:spTree>
    <p:extLst>
      <p:ext uri="{BB962C8B-B14F-4D97-AF65-F5344CB8AC3E}">
        <p14:creationId xmlns:p14="http://schemas.microsoft.com/office/powerpoint/2010/main" val="449827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algn="ctr"/>
            <a:r>
              <a:rPr lang="el-GR" dirty="0" smtClean="0"/>
              <a:t>Επιλογή επαγγέλματος</a:t>
            </a:r>
            <a:endParaRPr lang="en-US" dirty="0"/>
          </a:p>
        </p:txBody>
      </p:sp>
      <p:sp>
        <p:nvSpPr>
          <p:cNvPr id="4" name="Content Placeholder 3"/>
          <p:cNvSpPr>
            <a:spLocks noGrp="1"/>
          </p:cNvSpPr>
          <p:nvPr>
            <p:ph sz="half" idx="2"/>
          </p:nvPr>
        </p:nvSpPr>
        <p:spPr/>
        <p:txBody>
          <a:bodyPr>
            <a:normAutofit fontScale="62500" lnSpcReduction="20000"/>
          </a:bodyPr>
          <a:lstStyle/>
          <a:p>
            <a:r>
              <a:rPr lang="el-GR" i="1" dirty="0"/>
              <a:t>Από μαθήτρια Δημοτικού ήθελα να γίνω δασκάλα και στο Γυμνάσιο καθηγήτρια. Στο Λύκειο ξεκαθάρισα ότι θέλω να γίνω φιλόλογος. Επηρεάστηκα από το ίδιο το σχολείο </a:t>
            </a:r>
            <a:r>
              <a:rPr lang="el-GR" dirty="0"/>
              <a:t>(</a:t>
            </a:r>
            <a:r>
              <a:rPr lang="el-GR" i="1" dirty="0"/>
              <a:t>μου άρεσε η σχολική ζωή που ήταν πολύ πλούσια</a:t>
            </a:r>
            <a:r>
              <a:rPr lang="el-GR" dirty="0"/>
              <a:t>). </a:t>
            </a:r>
            <a:r>
              <a:rPr lang="el-GR" i="1" dirty="0"/>
              <a:t>Το οικογενειακό περιβάλλον ήταν στραμμένο στα φιλολογικά/ανθρωπιστικά μαθήματα. Δεν με ωθούσε μεν στη φιλολογία αλλά στην Νομική, πάντως όλη η οικογενειακή παράδοση ήταν κοντά στα θεωρητικά. Οι καθηγήτριες του Γυμνασίου έπαιξαν πολύ σημαντικό ρόλο. Υπήρξαν πρότυπα σε συνδυασμό και με το ιδεολογικό κλίμα της εποχής που καλλιεργούσε τα γράμματα, τις τέχνες, τον πολιτισμό και την εκπαίδευση </a:t>
            </a:r>
            <a:r>
              <a:rPr lang="el-GR" dirty="0"/>
              <a:t>[…</a:t>
            </a:r>
            <a:r>
              <a:rPr lang="el-GR" dirty="0" smtClean="0"/>
              <a:t>]</a:t>
            </a:r>
            <a:endParaRPr lang="en-US" dirty="0"/>
          </a:p>
        </p:txBody>
      </p:sp>
      <p:sp>
        <p:nvSpPr>
          <p:cNvPr id="6" name="Content Placeholder 5"/>
          <p:cNvSpPr>
            <a:spLocks noGrp="1"/>
          </p:cNvSpPr>
          <p:nvPr>
            <p:ph sz="quarter" idx="4"/>
          </p:nvPr>
        </p:nvSpPr>
        <p:spPr/>
        <p:txBody>
          <a:bodyPr/>
          <a:lstStyle/>
          <a:p>
            <a:r>
              <a:rPr lang="el-GR" i="1" dirty="0"/>
              <a:t>Ως μαθήτρια έβλεπα το σχολείο ως μια κυψέλη: κοινότητα που δημιουργεί και ασχολείται με τον πολιτισμό και την κοινωνία</a:t>
            </a:r>
            <a:endParaRPr lang="en-US" dirty="0"/>
          </a:p>
          <a:p>
            <a:endParaRPr lang="en-US" dirty="0"/>
          </a:p>
        </p:txBody>
      </p:sp>
      <p:sp>
        <p:nvSpPr>
          <p:cNvPr id="2" name="Title 1"/>
          <p:cNvSpPr>
            <a:spLocks noGrp="1"/>
          </p:cNvSpPr>
          <p:nvPr>
            <p:ph type="title"/>
          </p:nvPr>
        </p:nvSpPr>
        <p:spPr/>
        <p:txBody>
          <a:bodyPr/>
          <a:lstStyle/>
          <a:p>
            <a:pPr algn="ctr"/>
            <a:r>
              <a:rPr lang="el-GR" dirty="0" smtClean="0"/>
              <a:t>Η αφήγηση της Ν.Τ.</a:t>
            </a:r>
            <a:endParaRPr lang="en-US" dirty="0"/>
          </a:p>
        </p:txBody>
      </p:sp>
      <p:sp>
        <p:nvSpPr>
          <p:cNvPr id="5" name="Text Placeholder 4"/>
          <p:cNvSpPr>
            <a:spLocks noGrp="1"/>
          </p:cNvSpPr>
          <p:nvPr>
            <p:ph type="body" idx="3"/>
          </p:nvPr>
        </p:nvSpPr>
        <p:spPr/>
        <p:txBody>
          <a:bodyPr/>
          <a:lstStyle/>
          <a:p>
            <a:pPr algn="ctr"/>
            <a:r>
              <a:rPr lang="el-GR" dirty="0" smtClean="0"/>
              <a:t>Ερμηνευτικό πλαίσιο</a:t>
            </a:r>
            <a:endParaRPr lang="en-US" dirty="0"/>
          </a:p>
        </p:txBody>
      </p:sp>
    </p:spTree>
    <p:extLst>
      <p:ext uri="{BB962C8B-B14F-4D97-AF65-F5344CB8AC3E}">
        <p14:creationId xmlns:p14="http://schemas.microsoft.com/office/powerpoint/2010/main" val="939045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endParaRPr lang="el-GR" dirty="0" smtClean="0"/>
          </a:p>
          <a:p>
            <a:r>
              <a:rPr lang="el-GR" dirty="0" smtClean="0"/>
              <a:t>Ο </a:t>
            </a:r>
            <a:r>
              <a:rPr lang="el-GR" dirty="0"/>
              <a:t>προβληματισμός που μου προέκυψε σχετικά με το τι σημαίνει «</a:t>
            </a:r>
            <a:r>
              <a:rPr lang="el-GR" b="1" dirty="0"/>
              <a:t>αναστοχασμός</a:t>
            </a:r>
            <a:r>
              <a:rPr lang="el-GR" dirty="0"/>
              <a:t>», ποιες μορφές μπορεί να πάρει, τι αναδεικνύει, τι ωφέλειες μπορεί να προκαλέσει και, τέλος πάντων, η έννοια του αναστοχασμού, για πρώτη φορά σε μένα προβληματοποιείται. </a:t>
            </a:r>
            <a:endParaRPr lang="en-US" dirty="0"/>
          </a:p>
          <a:p>
            <a:r>
              <a:rPr lang="el-GR" dirty="0" smtClean="0"/>
              <a:t>Η </a:t>
            </a:r>
            <a:r>
              <a:rPr lang="el-GR" dirty="0"/>
              <a:t>διαδικασία, λοιπόν, που ζήσαμε με τις συναντήσεις μας, με βοήθησε να «χωνέψω», να εμπεδώσω την ιδέα πως υπάρχουν </a:t>
            </a:r>
            <a:r>
              <a:rPr lang="el-GR" b="1" dirty="0"/>
              <a:t>πολλές επαγγελματικές ταυτότητες</a:t>
            </a:r>
            <a:r>
              <a:rPr lang="el-GR" dirty="0"/>
              <a:t>, να νιώθω πιο ενδυναμωμένος στη δική μου ταυτότητα, αλλά και ταυτόχρονα να αποδέχομαι πιο επαγγελματικά, ας το πω έτσι, την επαγγελματική ταυτότητα του συναδέλφου.</a:t>
            </a:r>
            <a:endParaRPr lang="en-US" dirty="0"/>
          </a:p>
          <a:p>
            <a:r>
              <a:rPr lang="el-GR" dirty="0" smtClean="0"/>
              <a:t>Ένα </a:t>
            </a:r>
            <a:r>
              <a:rPr lang="el-GR" dirty="0"/>
              <a:t>πράγμα που επίσης αποκόμισα από αυτή τη διαδικασία </a:t>
            </a:r>
            <a:r>
              <a:rPr lang="el-GR" dirty="0" smtClean="0"/>
              <a:t>είναι </a:t>
            </a:r>
            <a:r>
              <a:rPr lang="el-GR" dirty="0"/>
              <a:t>η </a:t>
            </a:r>
            <a:r>
              <a:rPr lang="el-GR" b="1" dirty="0"/>
              <a:t>άμεση εξάρτηση του παρόντος από τις καταβολές μας αφενός και από τις προσπάθειές μας αφετέρου να βελτιώσουμε την επαγγελματική μας θέση</a:t>
            </a:r>
            <a:r>
              <a:rPr lang="el-GR" dirty="0"/>
              <a:t>.</a:t>
            </a:r>
            <a:endParaRPr lang="en-US" dirty="0"/>
          </a:p>
          <a:p>
            <a:endParaRPr lang="en-US" dirty="0"/>
          </a:p>
        </p:txBody>
      </p:sp>
      <p:sp>
        <p:nvSpPr>
          <p:cNvPr id="2" name="Title 1"/>
          <p:cNvSpPr>
            <a:spLocks noGrp="1"/>
          </p:cNvSpPr>
          <p:nvPr>
            <p:ph type="title"/>
          </p:nvPr>
        </p:nvSpPr>
        <p:spPr>
          <a:xfrm>
            <a:off x="457200" y="725714"/>
            <a:ext cx="8229600" cy="1219200"/>
          </a:xfrm>
        </p:spPr>
        <p:txBody>
          <a:bodyPr>
            <a:normAutofit fontScale="90000"/>
          </a:bodyPr>
          <a:lstStyle/>
          <a:p>
            <a:pPr algn="ctr"/>
            <a:r>
              <a:rPr lang="el-GR" dirty="0" smtClean="0"/>
              <a:t/>
            </a:r>
            <a:br>
              <a:rPr lang="el-GR" dirty="0" smtClean="0"/>
            </a:br>
            <a:r>
              <a:rPr lang="el-GR" dirty="0" smtClean="0"/>
              <a:t/>
            </a:r>
            <a:br>
              <a:rPr lang="el-GR" dirty="0" smtClean="0"/>
            </a:br>
            <a:r>
              <a:rPr lang="el-GR" dirty="0"/>
              <a:t/>
            </a:r>
            <a:br>
              <a:rPr lang="el-GR" dirty="0"/>
            </a:br>
            <a:r>
              <a:rPr lang="el-GR" sz="3100" dirty="0" smtClean="0"/>
              <a:t>Επέκταση του ερμηνευτικού πλαισίου</a:t>
            </a:r>
            <a:br>
              <a:rPr lang="el-GR" sz="3100" dirty="0" smtClean="0"/>
            </a:br>
            <a:r>
              <a:rPr lang="el-GR" sz="3100" b="1" dirty="0" smtClean="0"/>
              <a:t>Ο </a:t>
            </a:r>
            <a:r>
              <a:rPr lang="el-GR" sz="3100" b="1" dirty="0"/>
              <a:t>ρόλος των αφηγήσεων και των συζητήσεων: Αποτίμηση</a:t>
            </a:r>
            <a:r>
              <a:rPr lang="en-US" sz="3100" dirty="0"/>
              <a:t/>
            </a:r>
            <a:br>
              <a:rPr lang="en-US" sz="3100" dirty="0"/>
            </a:br>
            <a:endParaRPr lang="en-US" sz="3100" dirty="0"/>
          </a:p>
        </p:txBody>
      </p:sp>
    </p:spTree>
    <p:extLst>
      <p:ext uri="{BB962C8B-B14F-4D97-AF65-F5344CB8AC3E}">
        <p14:creationId xmlns:p14="http://schemas.microsoft.com/office/powerpoint/2010/main" val="670200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normAutofit fontScale="92500" lnSpcReduction="10000"/>
          </a:bodyPr>
          <a:lstStyle/>
          <a:p>
            <a:r>
              <a:rPr lang="el-GR" dirty="0"/>
              <a:t>Γενικά στη ζωή μου εκπλήσσομαι, όταν μου </a:t>
            </a:r>
            <a:r>
              <a:rPr lang="el-GR" i="1" dirty="0"/>
              <a:t>αποκαλύπτεται</a:t>
            </a:r>
            <a:r>
              <a:rPr lang="el-GR" dirty="0"/>
              <a:t> κάτι. Στο πλαίσιο αυτό θα έλεγα ότι μάλλον με εκπλήσσει (όχι βέβαια ότι με αφήνει άφωνο) στις αφηγήσεις μας η αιτιατή συνέπεια στις πράξεις μας. </a:t>
            </a:r>
            <a:endParaRPr lang="en-US" dirty="0"/>
          </a:p>
          <a:p>
            <a:r>
              <a:rPr lang="el-GR" dirty="0" smtClean="0"/>
              <a:t>Η </a:t>
            </a:r>
            <a:r>
              <a:rPr lang="el-GR" dirty="0"/>
              <a:t>σχέση παρελθόντος (κοινωνικού, εκπαιδευτικού, πολιτικού, αλλά και ανάπτυξης του χαρακτήρα συνολικά) με το παρόν μού αποκαλύπτεται πιο καθαρά στην αφήγηση της </a:t>
            </a:r>
            <a:r>
              <a:rPr lang="el-GR" dirty="0" smtClean="0"/>
              <a:t>Ν.Τ. </a:t>
            </a:r>
            <a:r>
              <a:rPr lang="el-GR" dirty="0"/>
              <a:t>Η εξέλιξη </a:t>
            </a:r>
            <a:r>
              <a:rPr lang="el-GR" dirty="0" smtClean="0"/>
              <a:t>επίσης μιας </a:t>
            </a:r>
            <a:r>
              <a:rPr lang="el-GR" dirty="0"/>
              <a:t>φιλτραρισμένης φιλοδοξίας (το όραμα της αλλαγής του κόσμου), η εξωραϊσμένη πάλη του υψηλού με την πραγματικότητα (μέσω των πολλαπλών ρόλων), η υποψία μιας πάλης ανάμεσα στο ιδιοτελές και το ανιδιοτελές, μου αποκαλύπτονται </a:t>
            </a:r>
            <a:r>
              <a:rPr lang="el-GR" dirty="0" smtClean="0"/>
              <a:t>πολύ </a:t>
            </a:r>
            <a:r>
              <a:rPr lang="el-GR" dirty="0"/>
              <a:t>καθαρά στην αφήγηση </a:t>
            </a:r>
            <a:r>
              <a:rPr lang="el-GR" dirty="0" smtClean="0"/>
              <a:t>της. </a:t>
            </a:r>
            <a:endParaRPr lang="en-US" dirty="0"/>
          </a:p>
          <a:p>
            <a:endParaRPr lang="en-US" dirty="0"/>
          </a:p>
        </p:txBody>
      </p:sp>
      <p:sp>
        <p:nvSpPr>
          <p:cNvPr id="8" name="Title 7"/>
          <p:cNvSpPr>
            <a:spLocks noGrp="1"/>
          </p:cNvSpPr>
          <p:nvPr>
            <p:ph type="title"/>
          </p:nvPr>
        </p:nvSpPr>
        <p:spPr/>
        <p:txBody>
          <a:bodyPr/>
          <a:lstStyle/>
          <a:p>
            <a:pPr algn="ctr"/>
            <a:r>
              <a:rPr lang="el-GR" dirty="0" smtClean="0"/>
              <a:t>Οι αφηγήσεις σε (αντι)παράθεση</a:t>
            </a:r>
            <a:endParaRPr lang="en-US" dirty="0"/>
          </a:p>
        </p:txBody>
      </p:sp>
    </p:spTree>
    <p:extLst>
      <p:ext uri="{BB962C8B-B14F-4D97-AF65-F5344CB8AC3E}">
        <p14:creationId xmlns:p14="http://schemas.microsoft.com/office/powerpoint/2010/main" val="1565313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l-GR" dirty="0" smtClean="0"/>
          </a:p>
          <a:p>
            <a:r>
              <a:rPr lang="el-GR" dirty="0" smtClean="0"/>
              <a:t>Η βιογραφία είναι μια προσωπική ανακατασκευή της «εκπαιδευτικής» εμπειρίας από τον εκπαιδευτικό. Οι «παραγωγοί ιστοριών ζωής» παρέχουν στοιχεία για τον ερευνητή συχνά σε χαλαρά δομημένες συνεντεύξεις. </a:t>
            </a:r>
          </a:p>
          <a:p>
            <a:r>
              <a:rPr lang="el-GR" dirty="0" smtClean="0"/>
              <a:t>Ο ερευνητής επιδιώκει να μετατρέψει την ιστορία ζωής σε βιογραφία ανασυνθέτοντας τις αφηγηματικές ενότητες (διακειμενική πρόσληψη)και εντάσσοντάς τις στο υπερκείμενο.</a:t>
            </a:r>
          </a:p>
        </p:txBody>
      </p:sp>
      <p:sp>
        <p:nvSpPr>
          <p:cNvPr id="2" name="Title 1"/>
          <p:cNvSpPr>
            <a:spLocks noGrp="1"/>
          </p:cNvSpPr>
          <p:nvPr>
            <p:ph type="title"/>
          </p:nvPr>
        </p:nvSpPr>
        <p:spPr>
          <a:xfrm>
            <a:off x="457200" y="720876"/>
            <a:ext cx="8229600" cy="1219200"/>
          </a:xfrm>
        </p:spPr>
        <p:txBody>
          <a:bodyPr>
            <a:normAutofit fontScale="90000"/>
          </a:bodyPr>
          <a:lstStyle/>
          <a:p>
            <a:pPr algn="ctr"/>
            <a:r>
              <a:rPr lang="el-GR" dirty="0" smtClean="0"/>
              <a:t>Έρευνα βιογραφιών:</a:t>
            </a:r>
            <a:br>
              <a:rPr lang="el-GR" dirty="0" smtClean="0"/>
            </a:br>
            <a:r>
              <a:rPr lang="el-GR" dirty="0" smtClean="0"/>
              <a:t>Βιογραφίες (</a:t>
            </a:r>
            <a:r>
              <a:rPr lang="en-US" dirty="0" smtClean="0"/>
              <a:t>life stories)</a:t>
            </a:r>
            <a:br>
              <a:rPr lang="en-US" dirty="0" smtClean="0"/>
            </a:br>
            <a:r>
              <a:rPr lang="el-GR" dirty="0" smtClean="0"/>
              <a:t>&amp; ιστορίες ζωής</a:t>
            </a:r>
            <a:r>
              <a:rPr lang="en-US" dirty="0" smtClean="0"/>
              <a:t> (life histories)</a:t>
            </a:r>
            <a:endParaRPr lang="en-US" dirty="0"/>
          </a:p>
        </p:txBody>
      </p:sp>
    </p:spTree>
    <p:extLst>
      <p:ext uri="{BB962C8B-B14F-4D97-AF65-F5344CB8AC3E}">
        <p14:creationId xmlns:p14="http://schemas.microsoft.com/office/powerpoint/2010/main" val="330728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l-GR" dirty="0" smtClean="0"/>
              <a:t>«</a:t>
            </a:r>
            <a:r>
              <a:rPr lang="el-GR" i="1" dirty="0" smtClean="0"/>
              <a:t>Η </a:t>
            </a:r>
            <a:r>
              <a:rPr lang="el-GR" i="1" dirty="0"/>
              <a:t>ιστορία των αφηγήσεων ξεκινά μαζί με την ιστορία της </a:t>
            </a:r>
            <a:r>
              <a:rPr lang="el-GR" i="1" dirty="0" smtClean="0"/>
              <a:t>ανθρωπότητας</a:t>
            </a:r>
            <a:r>
              <a:rPr lang="el-GR" i="1" dirty="0"/>
              <a:t>. </a:t>
            </a:r>
            <a:r>
              <a:rPr lang="el-GR" b="1" i="1" dirty="0"/>
              <a:t>Δεν υπάρχει και δεν θα μπορούσε να έχει υπάρξει ο κόσμος χωρίς αφηγήσεις</a:t>
            </a:r>
            <a:r>
              <a:rPr lang="el-GR" dirty="0"/>
              <a:t>». </a:t>
            </a:r>
            <a:endParaRPr lang="en-US" dirty="0"/>
          </a:p>
          <a:p>
            <a:pPr marL="0" indent="0">
              <a:buNone/>
            </a:pPr>
            <a:r>
              <a:rPr lang="el-GR" dirty="0" smtClean="0"/>
              <a:t>                           </a:t>
            </a:r>
            <a:r>
              <a:rPr lang="en-US" dirty="0" smtClean="0"/>
              <a:t>Ronald Barthes</a:t>
            </a:r>
            <a:r>
              <a:rPr lang="el-GR" dirty="0" smtClean="0"/>
              <a:t> (1966: 14)</a:t>
            </a:r>
            <a:endParaRPr lang="en-US" dirty="0" smtClean="0"/>
          </a:p>
          <a:p>
            <a:r>
              <a:rPr lang="el-GR" b="1" dirty="0" smtClean="0"/>
              <a:t>Αναπαριστάμενη</a:t>
            </a:r>
            <a:r>
              <a:rPr lang="el-GR" dirty="0" smtClean="0"/>
              <a:t> με συγκροτημένη γλώσσα, προφορική</a:t>
            </a:r>
            <a:r>
              <a:rPr lang="en-US" dirty="0" smtClean="0"/>
              <a:t> </a:t>
            </a:r>
            <a:r>
              <a:rPr lang="el-GR" dirty="0" smtClean="0"/>
              <a:t>ή γραπτή, με σταθερές ή κινούμενες εικόνες, με χειρονομίες,</a:t>
            </a:r>
            <a:r>
              <a:rPr lang="en-US" dirty="0" smtClean="0"/>
              <a:t> </a:t>
            </a:r>
            <a:r>
              <a:rPr lang="el-GR" dirty="0" smtClean="0"/>
              <a:t>ή/και με το οργανωμένο μίγμα όλων αυτών των συστημάτων</a:t>
            </a:r>
            <a:r>
              <a:rPr lang="en-US" dirty="0" smtClean="0"/>
              <a:t> </a:t>
            </a:r>
            <a:r>
              <a:rPr lang="el-GR" dirty="0" smtClean="0"/>
              <a:t>η </a:t>
            </a:r>
            <a:r>
              <a:rPr lang="el-GR" b="1" dirty="0" smtClean="0"/>
              <a:t>αφήγηση είναι παρούσα παντού</a:t>
            </a:r>
            <a:r>
              <a:rPr lang="el-GR" dirty="0" smtClean="0"/>
              <a:t>: στο μύθο, στην ιστορία, στην ιστορία μας</a:t>
            </a:r>
            <a:r>
              <a:rPr lang="en-US" dirty="0" smtClean="0"/>
              <a:t>, </a:t>
            </a:r>
            <a:r>
              <a:rPr lang="el-GR" dirty="0" smtClean="0"/>
              <a:t>στη νουβέλα, στο έπος, στην τραγωδία, στην κωμωδία,</a:t>
            </a:r>
            <a:r>
              <a:rPr lang="en-US" dirty="0" smtClean="0"/>
              <a:t> </a:t>
            </a:r>
            <a:r>
              <a:rPr lang="el-GR" dirty="0" smtClean="0"/>
              <a:t>στη ζωγραφική [...], στα βιτρό παράθυρα, στον κινηματογράφο,</a:t>
            </a:r>
            <a:r>
              <a:rPr lang="en-US" dirty="0" smtClean="0"/>
              <a:t> </a:t>
            </a:r>
            <a:r>
              <a:rPr lang="el-GR" dirty="0" smtClean="0"/>
              <a:t>στα κόμικς, στις ειδήσεις. </a:t>
            </a:r>
            <a:endParaRPr lang="en-US" dirty="0" smtClean="0"/>
          </a:p>
          <a:p>
            <a:pPr marL="0" indent="0">
              <a:buNone/>
            </a:pPr>
            <a:r>
              <a:rPr lang="en-US" dirty="0"/>
              <a:t> </a:t>
            </a:r>
            <a:r>
              <a:rPr lang="en-US" dirty="0" smtClean="0"/>
              <a:t>                                  </a:t>
            </a:r>
            <a:r>
              <a:rPr lang="el-GR" dirty="0" smtClean="0"/>
              <a:t>(Barthes</a:t>
            </a:r>
            <a:r>
              <a:rPr lang="en-US" dirty="0" smtClean="0"/>
              <a:t> </a:t>
            </a:r>
            <a:r>
              <a:rPr lang="el-GR" dirty="0" smtClean="0"/>
              <a:t>1977, 79)</a:t>
            </a:r>
          </a:p>
          <a:p>
            <a:endParaRPr lang="en-US" dirty="0"/>
          </a:p>
        </p:txBody>
      </p:sp>
      <p:sp>
        <p:nvSpPr>
          <p:cNvPr id="2" name="Title 1"/>
          <p:cNvSpPr>
            <a:spLocks noGrp="1"/>
          </p:cNvSpPr>
          <p:nvPr>
            <p:ph type="title"/>
          </p:nvPr>
        </p:nvSpPr>
        <p:spPr/>
        <p:txBody>
          <a:bodyPr>
            <a:normAutofit/>
          </a:bodyPr>
          <a:lstStyle/>
          <a:p>
            <a:pPr algn="ctr"/>
            <a:r>
              <a:rPr lang="el-GR" dirty="0" smtClean="0"/>
              <a:t>Αφήγηση...</a:t>
            </a:r>
            <a:endParaRPr lang="en-US" dirty="0"/>
          </a:p>
        </p:txBody>
      </p:sp>
    </p:spTree>
    <p:extLst>
      <p:ext uri="{BB962C8B-B14F-4D97-AF65-F5344CB8AC3E}">
        <p14:creationId xmlns:p14="http://schemas.microsoft.com/office/powerpoint/2010/main" val="4189428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Η ιστορία ζωής (</a:t>
            </a:r>
            <a:r>
              <a:rPr lang="en-US" dirty="0" smtClean="0"/>
              <a:t>life history) </a:t>
            </a:r>
            <a:r>
              <a:rPr lang="el-GR" dirty="0" smtClean="0"/>
              <a:t>βασίζεται στην ιστορία ζωής που αφηγείται ο εκπαιδευτικός (</a:t>
            </a:r>
            <a:r>
              <a:rPr lang="en-US" dirty="0" smtClean="0"/>
              <a:t>life story</a:t>
            </a:r>
            <a:r>
              <a:rPr lang="el-GR" dirty="0" smtClean="0"/>
              <a:t>), αλλά επιδιώκει να βασιστεί σ</a:t>
            </a:r>
            <a:r>
              <a:rPr lang="el-GR" dirty="0"/>
              <a:t>ε</a:t>
            </a:r>
            <a:r>
              <a:rPr lang="el-GR" dirty="0" smtClean="0"/>
              <a:t> ευρύτερες πληροφορίες: ιστορικά δεδομένα, το ευρύτερο πολιτισμικό και κοινωνικο-οικονομικό συγκείμενο. </a:t>
            </a:r>
          </a:p>
          <a:p>
            <a:r>
              <a:rPr lang="el-GR" dirty="0" smtClean="0"/>
              <a:t>Η φωνή, οι φωνές, οι λόγοι (από το μικροκείμενο στο υπερκείμενο)</a:t>
            </a:r>
          </a:p>
          <a:p>
            <a:r>
              <a:rPr lang="el-GR" dirty="0" smtClean="0"/>
              <a:t>Το ενδιαφέρον είναι να αναπτυχθεί ένας ευρύς διακειμενικός και υπερκειμενικός τρόπος ανάλυσης, που οδηγεί σε μια νέα αφήγηση, προϊόν συνομιλιών ανάμεσα σε αφηγήσεις </a:t>
            </a:r>
            <a:endParaRPr lang="en-US" dirty="0"/>
          </a:p>
        </p:txBody>
      </p:sp>
      <p:sp>
        <p:nvSpPr>
          <p:cNvPr id="2" name="Title 1"/>
          <p:cNvSpPr>
            <a:spLocks noGrp="1"/>
          </p:cNvSpPr>
          <p:nvPr>
            <p:ph type="title"/>
          </p:nvPr>
        </p:nvSpPr>
        <p:spPr/>
        <p:txBody>
          <a:bodyPr>
            <a:normAutofit fontScale="90000"/>
          </a:bodyPr>
          <a:lstStyle/>
          <a:p>
            <a:pPr algn="ctr"/>
            <a:r>
              <a:rPr lang="el-GR" dirty="0" smtClean="0"/>
              <a:t>Βιογραφίες (</a:t>
            </a:r>
            <a:r>
              <a:rPr lang="en-US" dirty="0" smtClean="0"/>
              <a:t>life stories)</a:t>
            </a:r>
            <a:br>
              <a:rPr lang="en-US" dirty="0" smtClean="0"/>
            </a:br>
            <a:r>
              <a:rPr lang="el-GR" dirty="0" smtClean="0"/>
              <a:t>&amp; ιστορίες ζωής</a:t>
            </a:r>
            <a:r>
              <a:rPr lang="en-US" dirty="0" smtClean="0"/>
              <a:t> (life histories)</a:t>
            </a:r>
            <a:endParaRPr lang="en-US" dirty="0"/>
          </a:p>
        </p:txBody>
      </p:sp>
    </p:spTree>
    <p:extLst>
      <p:ext uri="{BB962C8B-B14F-4D97-AF65-F5344CB8AC3E}">
        <p14:creationId xmlns:p14="http://schemas.microsoft.com/office/powerpoint/2010/main" val="3223163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l-GR" b="1" dirty="0"/>
              <a:t>Πρώτη αφηγηματική ενότητα: </a:t>
            </a:r>
            <a:r>
              <a:rPr lang="el-GR" dirty="0"/>
              <a:t>Η επιλογή του επαγγέλματος </a:t>
            </a:r>
            <a:endParaRPr lang="en-US" dirty="0"/>
          </a:p>
          <a:p>
            <a:r>
              <a:rPr lang="el-GR" b="1" dirty="0"/>
              <a:t>Δεύτερη αφηγηματική ενότητα: </a:t>
            </a:r>
            <a:r>
              <a:rPr lang="el-GR" dirty="0"/>
              <a:t>Η προετοιμασία για το επάγγελμα. Οι σπουδές</a:t>
            </a:r>
            <a:endParaRPr lang="en-US" dirty="0"/>
          </a:p>
          <a:p>
            <a:pPr marL="0" indent="0">
              <a:buNone/>
            </a:pPr>
            <a:r>
              <a:rPr lang="el-GR" i="1" dirty="0"/>
              <a:t>Ως φοιτήτρια </a:t>
            </a:r>
            <a:r>
              <a:rPr lang="el-GR" b="1" i="1" dirty="0"/>
              <a:t>είδα το σχολείο ως ένα συντηρητικό θεσμό</a:t>
            </a:r>
            <a:r>
              <a:rPr lang="el-GR" i="1" dirty="0"/>
              <a:t>, αυταρχικό που δεν αφήνει περιθώρια και που υπηρετεί το κατεστημένο. Άρχισε το πλαίσιο να μου φαίνεται ασφυκτικό ο τρόπος διδασκαλίας επίσης. Απέρριψα λοιπόν το σχολικό πλαίσιο και </a:t>
            </a:r>
            <a:r>
              <a:rPr lang="el-GR" b="1" i="1" dirty="0"/>
              <a:t>έστρεψα το ενδιαφέρον μου στην εξωσχολική αγωγή</a:t>
            </a:r>
            <a:r>
              <a:rPr lang="el-GR" i="1" dirty="0"/>
              <a:t>. Έτσι έμεινα για πολλά χρόνια εκτός σχολείου</a:t>
            </a:r>
            <a:r>
              <a:rPr lang="el-GR" dirty="0"/>
              <a:t>»</a:t>
            </a:r>
            <a:r>
              <a:rPr lang="el-GR" i="1" dirty="0"/>
              <a:t>.</a:t>
            </a:r>
            <a:r>
              <a:rPr lang="el-GR" dirty="0"/>
              <a:t> </a:t>
            </a:r>
            <a:endParaRPr lang="el-GR" dirty="0" smtClean="0"/>
          </a:p>
          <a:p>
            <a:r>
              <a:rPr lang="el-GR" b="1" dirty="0"/>
              <a:t>Τρίτη αφηγηματική ενότητα:</a:t>
            </a:r>
            <a:r>
              <a:rPr lang="el-GR" dirty="0"/>
              <a:t> η είσοδος στο επάγγελμα</a:t>
            </a:r>
          </a:p>
          <a:p>
            <a:pPr marL="0" indent="0">
              <a:buNone/>
            </a:pPr>
            <a:r>
              <a:rPr lang="el-GR" dirty="0"/>
              <a:t>α) Η εξωσχολική εκπαίδευση</a:t>
            </a:r>
            <a:r>
              <a:rPr lang="en-US" dirty="0"/>
              <a:t> </a:t>
            </a:r>
          </a:p>
          <a:p>
            <a:pPr marL="0" indent="0">
              <a:buNone/>
            </a:pPr>
            <a:r>
              <a:rPr lang="el-GR" i="1" dirty="0"/>
              <a:t> Ασχολήθηκα με </a:t>
            </a:r>
            <a:r>
              <a:rPr lang="el-GR" b="1" i="1" dirty="0"/>
              <a:t>‘το θέατρο στην εκπαίδευση</a:t>
            </a:r>
            <a:r>
              <a:rPr lang="el-GR" i="1" dirty="0"/>
              <a:t>’ που ήταν ένα μέσο αγωγής πιο ελεύθερο από τα μαθήματα του σχολείου και με προγράμματα Συλλόγων Γονέων και της Νέας Γενιάς. Για έξι χρόνια </a:t>
            </a:r>
            <a:r>
              <a:rPr lang="el-GR" b="1" i="1" dirty="0"/>
              <a:t>δούλεψα στον χώρο των κωφών </a:t>
            </a:r>
            <a:r>
              <a:rPr lang="el-GR" i="1" dirty="0"/>
              <a:t>που τους έβλεπα ως μια γλωσσική μειονότητα. Η δική μου δραστηριότητα (θέατρο κωφών) αποσκοπούσε μεταξύ των άλλων στην </a:t>
            </a:r>
            <a:r>
              <a:rPr lang="el-GR" b="1" i="1" dirty="0"/>
              <a:t>υπεράσπιση του δικαιώματος των κωφών για διαφοροποίηση</a:t>
            </a:r>
            <a:r>
              <a:rPr lang="el-GR" i="1" dirty="0"/>
              <a:t> (νοηματική γλώσσα). Με άλλα λόγια για μια περίοδο περίπου δέκα χρόνων οι προσδοκίες μου σχετίζονταν με την εξωσχολική εκπαίδευση. Παρέμειναν πάντως ίδιες. </a:t>
            </a:r>
            <a:r>
              <a:rPr lang="el-GR" dirty="0"/>
              <a:t>[…] </a:t>
            </a:r>
            <a:r>
              <a:rPr lang="el-GR" i="1" dirty="0"/>
              <a:t> </a:t>
            </a:r>
            <a:r>
              <a:rPr lang="el-GR" dirty="0"/>
              <a:t>[...]</a:t>
            </a:r>
            <a:r>
              <a:rPr lang="el-GR" i="1" dirty="0"/>
              <a:t> Αν και δεν ήταν μια σχολική εμπειρία υπήρξε σταθμός. </a:t>
            </a:r>
            <a:r>
              <a:rPr lang="el-GR" b="1" i="1" dirty="0"/>
              <a:t>Είδα αλλιώς την εκπαιδευτική διαδικασία. Πιο ουσιαστικά.</a:t>
            </a:r>
            <a:r>
              <a:rPr lang="el-GR" i="1" dirty="0"/>
              <a:t> Απαγκιστρώθηκα από την άλλη και είδα στόχους και διαδικασίες. Απελευθερώθηκα στην επαφή μου με τους μαθητές. </a:t>
            </a:r>
            <a:r>
              <a:rPr lang="el-GR" b="1" i="1" dirty="0"/>
              <a:t>Έγινα πιο παιχνιδιάρα και πιο δημιουργική. Υπήρχε ομάδα διδασκόντων</a:t>
            </a:r>
            <a:r>
              <a:rPr lang="el-GR" dirty="0"/>
              <a:t>»</a:t>
            </a:r>
            <a:r>
              <a:rPr lang="el-GR" i="1" dirty="0"/>
              <a:t>.</a:t>
            </a:r>
          </a:p>
          <a:p>
            <a:pPr marL="0" indent="0">
              <a:buNone/>
            </a:pPr>
            <a:r>
              <a:rPr lang="el-GR" dirty="0"/>
              <a:t>β) Η εργασία στο σχολείο ως αναπληρώτρια.</a:t>
            </a:r>
          </a:p>
          <a:p>
            <a:pPr marL="0" indent="0">
              <a:buNone/>
            </a:pPr>
            <a:r>
              <a:rPr lang="el-GR" i="1" dirty="0"/>
              <a:t>Ήμουν τελείως ξένο σώμα. </a:t>
            </a:r>
            <a:r>
              <a:rPr lang="el-GR" b="1" i="1" dirty="0"/>
              <a:t>Δεν υπήρχε καμιά συλλογικότητα</a:t>
            </a:r>
            <a:r>
              <a:rPr lang="el-GR" i="1" dirty="0"/>
              <a:t>. Η σχέση όμως με τους μαθητές ήταν υπέροχη. Το ίδιο και με το μάθημα. Με λίγα λόγια οι προσδοκίες μου δεν διαψεύστηκαν ούτε επαληθεύτηκαν. Είδα διαφορετικές όψεις</a:t>
            </a:r>
            <a:r>
              <a:rPr lang="el-GR" dirty="0"/>
              <a:t>». </a:t>
            </a:r>
          </a:p>
          <a:p>
            <a:pPr marL="0" indent="0">
              <a:buNone/>
            </a:pPr>
            <a:r>
              <a:rPr lang="el-GR" dirty="0"/>
              <a:t>γ) Τα πρώτα χρόνια του μόνιμου διορισμού</a:t>
            </a:r>
          </a:p>
          <a:p>
            <a:pPr marL="0" indent="0">
              <a:buNone/>
            </a:pPr>
            <a:r>
              <a:rPr lang="el-GR" i="1" dirty="0"/>
              <a:t>Ήταν μια περίοδος δοκιμαστική. Εξακολουθούσα να έχω τις ίδιες προσδοκίες από τον χώρο. Μου φαινόταν όμως πολύ δυσκολότερο να εκπληρωθούν στο σχολικό πλαίσιο από ότι στο εξωσχολικό. Πάντως δεν το απέκλεια</a:t>
            </a:r>
            <a:r>
              <a:rPr lang="en-US" dirty="0"/>
              <a:t> </a:t>
            </a:r>
            <a:endParaRPr lang="el-GR" dirty="0" smtClean="0"/>
          </a:p>
          <a:p>
            <a:pPr marL="0" indent="0">
              <a:buNone/>
            </a:pPr>
            <a:r>
              <a:rPr lang="el-GR" dirty="0" smtClean="0"/>
              <a:t>....</a:t>
            </a:r>
            <a:endParaRPr lang="en-US" dirty="0"/>
          </a:p>
          <a:p>
            <a:pPr marL="0" indent="0">
              <a:buNone/>
            </a:pPr>
            <a:endParaRPr lang="en-US" dirty="0"/>
          </a:p>
          <a:p>
            <a:endParaRPr lang="en-US" dirty="0"/>
          </a:p>
        </p:txBody>
      </p:sp>
      <p:sp>
        <p:nvSpPr>
          <p:cNvPr id="2" name="Title 1"/>
          <p:cNvSpPr>
            <a:spLocks noGrp="1"/>
          </p:cNvSpPr>
          <p:nvPr>
            <p:ph type="title"/>
          </p:nvPr>
        </p:nvSpPr>
        <p:spPr/>
        <p:txBody>
          <a:bodyPr>
            <a:normAutofit fontScale="90000"/>
          </a:bodyPr>
          <a:lstStyle/>
          <a:p>
            <a:pPr algn="ctr"/>
            <a:r>
              <a:rPr lang="el-GR" dirty="0" smtClean="0"/>
              <a:t>Επάνοδος στο παράδειγμα: η βιογραφία της Ν.Τ.</a:t>
            </a:r>
            <a:endParaRPr lang="en-US" dirty="0"/>
          </a:p>
        </p:txBody>
      </p:sp>
    </p:spTree>
    <p:extLst>
      <p:ext uri="{BB962C8B-B14F-4D97-AF65-F5344CB8AC3E}">
        <p14:creationId xmlns:p14="http://schemas.microsoft.com/office/powerpoint/2010/main" val="325426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l-GR" dirty="0"/>
              <a:t>Σε ένα τέτοιο πλαίσιο η αφηγήτρια-εκπαιδευτικός δεν τοποθετείται αφηγηματικά ως φοιτήτρια, που εξελίσσεται μέσα από μια διαδικασία μαθητείας, αλλά ως σκεπτόμενο πολιτικό υποκείμενο, που αναζητεί εκπαιδευτικούς τρόπους δράσης, </a:t>
            </a:r>
            <a:r>
              <a:rPr lang="el-GR" dirty="0" smtClean="0"/>
              <a:t>που να </a:t>
            </a:r>
            <a:r>
              <a:rPr lang="el-GR" dirty="0"/>
              <a:t>ανταποκρίνονται στις προσδοκίες της και τα εκπαιδευτικά της οράματα. </a:t>
            </a:r>
            <a:endParaRPr lang="el-GR" dirty="0" smtClean="0"/>
          </a:p>
          <a:p>
            <a:r>
              <a:rPr lang="el-GR" dirty="0" smtClean="0"/>
              <a:t>Η </a:t>
            </a:r>
            <a:r>
              <a:rPr lang="el-GR" dirty="0"/>
              <a:t>εξέλιξη έτσι της αφήγησης βρίσκεται σε απόλυτη συνέπεια με τον συνεκτικό αφηγηματικό άξονα, καθώς η αφηγήτρια όχι μόνο τοποθετείται αρνητικά απέναντι σε μια εξέλιξη που δημιουργεί ρήγματα στην κατασκευασμένη εικόνα αλλά και επανατοποθετείται με τρόπο συνεπή απέναντι σε αυτήν.    </a:t>
            </a:r>
            <a:endParaRPr lang="en-US" dirty="0"/>
          </a:p>
          <a:p>
            <a:endParaRPr lang="en-US" dirty="0"/>
          </a:p>
        </p:txBody>
      </p:sp>
      <p:sp>
        <p:nvSpPr>
          <p:cNvPr id="2" name="Title 1"/>
          <p:cNvSpPr>
            <a:spLocks noGrp="1"/>
          </p:cNvSpPr>
          <p:nvPr>
            <p:ph type="title"/>
          </p:nvPr>
        </p:nvSpPr>
        <p:spPr/>
        <p:txBody>
          <a:bodyPr>
            <a:normAutofit fontScale="90000"/>
          </a:bodyPr>
          <a:lstStyle/>
          <a:p>
            <a:r>
              <a:rPr lang="el-GR" dirty="0" smtClean="0"/>
              <a:t>Το ερμηνευτικό πλαίσιο του ερευνητή</a:t>
            </a:r>
            <a:endParaRPr lang="en-US" dirty="0"/>
          </a:p>
        </p:txBody>
      </p:sp>
    </p:spTree>
    <p:extLst>
      <p:ext uri="{BB962C8B-B14F-4D97-AF65-F5344CB8AC3E}">
        <p14:creationId xmlns:p14="http://schemas.microsoft.com/office/powerpoint/2010/main" val="3423465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Σε ποιο ιστορικό-πολιτικό πλαίσιο κατασκευάζεται η συγκεκριμένη εικόνα για τον εκπαιδευτικό; </a:t>
            </a:r>
          </a:p>
          <a:p>
            <a:r>
              <a:rPr lang="el-GR" dirty="0" smtClean="0"/>
              <a:t>Η εκπαίδευση των εκπαιδευτικών (ποιο το ακαδημαϊκό και επιστημολογικό συγκείμενο;)</a:t>
            </a:r>
          </a:p>
          <a:p>
            <a:r>
              <a:rPr lang="el-GR" dirty="0" smtClean="0"/>
              <a:t>Ποιο είναι το θεσμικό πλαίσιο και ποια η σχέση του με τις αναπαραστάσεις για το επάγγελμα του εκπαιδευτικού;</a:t>
            </a:r>
          </a:p>
          <a:p>
            <a:r>
              <a:rPr lang="el-GR" dirty="0" smtClean="0"/>
              <a:t>Πώς διαπλέκεται το προσωπικό με το ευρύτερο κοινωνικό και πολιτικό; (πώς κατασκευάζεται η αφήγηση σε συνομιλία με τους υπάρχοτες λόγους, κυρίαρχους &amp; εναλλακτικούς) </a:t>
            </a:r>
            <a:endParaRPr lang="en-US" dirty="0"/>
          </a:p>
        </p:txBody>
      </p:sp>
      <p:sp>
        <p:nvSpPr>
          <p:cNvPr id="2" name="Title 1"/>
          <p:cNvSpPr>
            <a:spLocks noGrp="1"/>
          </p:cNvSpPr>
          <p:nvPr>
            <p:ph type="title"/>
          </p:nvPr>
        </p:nvSpPr>
        <p:spPr/>
        <p:txBody>
          <a:bodyPr/>
          <a:lstStyle/>
          <a:p>
            <a:pPr algn="ctr"/>
            <a:r>
              <a:rPr lang="el-GR" dirty="0" smtClean="0"/>
              <a:t>Ερωτήματα</a:t>
            </a:r>
            <a:endParaRPr lang="en-US" dirty="0"/>
          </a:p>
        </p:txBody>
      </p:sp>
    </p:spTree>
    <p:extLst>
      <p:ext uri="{BB962C8B-B14F-4D97-AF65-F5344CB8AC3E}">
        <p14:creationId xmlns:p14="http://schemas.microsoft.com/office/powerpoint/2010/main" val="413371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 </a:t>
            </a:r>
            <a:r>
              <a:rPr lang="el-GR" dirty="0"/>
              <a:t>«</a:t>
            </a:r>
            <a:r>
              <a:rPr lang="el-GR" i="1" dirty="0"/>
              <a:t>Οι ερευνητές που υιοθετούν τη βιογραφική προσέγγιση </a:t>
            </a:r>
            <a:r>
              <a:rPr lang="el-GR" dirty="0"/>
              <a:t>[…] </a:t>
            </a:r>
            <a:r>
              <a:rPr lang="el-GR" i="1" dirty="0"/>
              <a:t>αναγνωρίζουν </a:t>
            </a:r>
            <a:r>
              <a:rPr lang="el-GR" i="1" dirty="0" smtClean="0"/>
              <a:t>τις </a:t>
            </a:r>
            <a:r>
              <a:rPr lang="el-GR" b="1" i="1" dirty="0"/>
              <a:t>βιογραφίες ως σύνθετα κοινωνικά μορφώματα</a:t>
            </a:r>
            <a:r>
              <a:rPr lang="el-GR" i="1" dirty="0"/>
              <a:t> και </a:t>
            </a:r>
            <a:r>
              <a:rPr lang="el-GR" i="1" dirty="0" smtClean="0"/>
              <a:t>αναμετρώνται </a:t>
            </a:r>
            <a:r>
              <a:rPr lang="el-GR" i="1" dirty="0"/>
              <a:t>με ερωτήματα που αφορούν στη δομή, στη λειτουργία και στις διαδικασίες σχηματισμού των μορφωμάτων αυτών. </a:t>
            </a:r>
            <a:r>
              <a:rPr lang="el-GR" b="1" i="1" dirty="0"/>
              <a:t>Η βιογραφία αναγνωρίζεται ως αποκρυστάλλωση των πολλαπλών διαμεσολαβήσεων του κοινωνικού στο ατομικό, ως συμπύκνωση της κοινωνικά και ιστορικά συγκροτημένης υποκειμενικότητας</a:t>
            </a:r>
            <a:r>
              <a:rPr lang="el-GR" dirty="0"/>
              <a:t>» </a:t>
            </a:r>
            <a:endParaRPr lang="el-GR" dirty="0" smtClean="0"/>
          </a:p>
          <a:p>
            <a:pPr marL="0" indent="0">
              <a:buNone/>
            </a:pPr>
            <a:r>
              <a:rPr lang="el-GR" dirty="0"/>
              <a:t> </a:t>
            </a:r>
            <a:r>
              <a:rPr lang="el-GR" dirty="0" smtClean="0"/>
              <a:t>                                                 (</a:t>
            </a:r>
            <a:r>
              <a:rPr lang="el-GR" dirty="0"/>
              <a:t>Τσιώλης, 2010: 364). </a:t>
            </a:r>
            <a:endParaRPr lang="en-US" dirty="0"/>
          </a:p>
          <a:p>
            <a:pPr marL="0" indent="0">
              <a:buNone/>
            </a:pPr>
            <a:r>
              <a:rPr lang="el-GR" dirty="0"/>
              <a:t> </a:t>
            </a:r>
            <a:endParaRPr lang="en-US" dirty="0"/>
          </a:p>
          <a:p>
            <a:endParaRPr lang="en-US" dirty="0"/>
          </a:p>
        </p:txBody>
      </p:sp>
      <p:sp>
        <p:nvSpPr>
          <p:cNvPr id="2" name="Title 1"/>
          <p:cNvSpPr>
            <a:spLocks noGrp="1"/>
          </p:cNvSpPr>
          <p:nvPr>
            <p:ph type="title"/>
          </p:nvPr>
        </p:nvSpPr>
        <p:spPr/>
        <p:txBody>
          <a:bodyPr>
            <a:normAutofit/>
          </a:bodyPr>
          <a:lstStyle/>
          <a:p>
            <a:pPr algn="ctr"/>
            <a:r>
              <a:rPr lang="el-GR" sz="3200" dirty="0" smtClean="0"/>
              <a:t>Βιογραφίες &amp; ιστορίες ζωής</a:t>
            </a:r>
            <a:br>
              <a:rPr lang="el-GR" sz="3200" dirty="0" smtClean="0"/>
            </a:br>
            <a:r>
              <a:rPr lang="el-GR" sz="3200" dirty="0" smtClean="0"/>
              <a:t>εκπαιδευτικών: από το ατομικό στο συλλογικό</a:t>
            </a:r>
            <a:endParaRPr lang="en-US" sz="3200" dirty="0"/>
          </a:p>
        </p:txBody>
      </p:sp>
    </p:spTree>
    <p:extLst>
      <p:ext uri="{BB962C8B-B14F-4D97-AF65-F5344CB8AC3E}">
        <p14:creationId xmlns:p14="http://schemas.microsoft.com/office/powerpoint/2010/main" val="2119139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l-GR" dirty="0" smtClean="0"/>
              <a:t>Οι </a:t>
            </a:r>
            <a:r>
              <a:rPr lang="el-GR" dirty="0"/>
              <a:t>αφηγηματικές συμβάσεις του πολιτισμικού και κοινωνικού πλαισίου επηρεάζουν καθοριστικά την αφηγηματική έκφραση των μελών, οπότε και την αναπαράσταση του εκπαιδευτικών συνθηκών μέσα στις οποίες ζει και δρα ο εκπαιδευτικός (</a:t>
            </a:r>
            <a:r>
              <a:rPr lang="en-US" dirty="0"/>
              <a:t>Connely</a:t>
            </a:r>
            <a:r>
              <a:rPr lang="el-GR" dirty="0"/>
              <a:t> &amp; </a:t>
            </a:r>
            <a:r>
              <a:rPr lang="en-US" dirty="0"/>
              <a:t>Clandinin</a:t>
            </a:r>
            <a:r>
              <a:rPr lang="el-GR" dirty="0"/>
              <a:t>, 1990: 2). </a:t>
            </a:r>
            <a:endParaRPr lang="el-GR" dirty="0" smtClean="0"/>
          </a:p>
          <a:p>
            <a:r>
              <a:rPr lang="el-GR" dirty="0" smtClean="0"/>
              <a:t>Η </a:t>
            </a:r>
            <a:r>
              <a:rPr lang="el-GR" dirty="0"/>
              <a:t>ίδια </a:t>
            </a:r>
            <a:r>
              <a:rPr lang="el-GR" dirty="0" smtClean="0"/>
              <a:t>η </a:t>
            </a:r>
            <a:r>
              <a:rPr lang="el-GR" dirty="0"/>
              <a:t>εμπειρία επηρεάζεται από τις συνθήκες και τις αλληλεπιδράσεις με το περιβάλλον και τον τρόπο με τον οποίο οι δράστες τις προσλαμβάνουν και τις διαχειρίζονται. </a:t>
            </a:r>
            <a:endParaRPr lang="el-GR" dirty="0" smtClean="0"/>
          </a:p>
          <a:p>
            <a:r>
              <a:rPr lang="el-GR" dirty="0" smtClean="0"/>
              <a:t>Πρόκειται </a:t>
            </a:r>
            <a:r>
              <a:rPr lang="el-GR" dirty="0"/>
              <a:t>δηλαδή για μια όχι μόνο ατομικά αλλά και κοινωνικά διαμορφωμένη </a:t>
            </a:r>
            <a:r>
              <a:rPr lang="el-GR" dirty="0" smtClean="0"/>
              <a:t>αφήγηση, που επηρεάζεται από την παράδοση. </a:t>
            </a:r>
            <a:endParaRPr lang="en-US" dirty="0"/>
          </a:p>
        </p:txBody>
      </p:sp>
      <p:sp>
        <p:nvSpPr>
          <p:cNvPr id="2" name="Title 1"/>
          <p:cNvSpPr>
            <a:spLocks noGrp="1"/>
          </p:cNvSpPr>
          <p:nvPr>
            <p:ph type="title"/>
          </p:nvPr>
        </p:nvSpPr>
        <p:spPr/>
        <p:txBody>
          <a:bodyPr>
            <a:normAutofit fontScale="90000"/>
          </a:bodyPr>
          <a:lstStyle/>
          <a:p>
            <a:pPr algn="ctr"/>
            <a:r>
              <a:rPr lang="el-GR" dirty="0" smtClean="0"/>
              <a:t>Η βιογραφία ως κοινωνικά διαμορφωμένη αφήγση</a:t>
            </a:r>
            <a:endParaRPr lang="en-US" dirty="0"/>
          </a:p>
        </p:txBody>
      </p:sp>
    </p:spTree>
    <p:extLst>
      <p:ext uri="{BB962C8B-B14F-4D97-AF65-F5344CB8AC3E}">
        <p14:creationId xmlns:p14="http://schemas.microsoft.com/office/powerpoint/2010/main" val="3430322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fontAlgn="base"/>
            <a:r>
              <a:rPr lang="el-GR" dirty="0" smtClean="0"/>
              <a:t>«</a:t>
            </a:r>
            <a:r>
              <a:rPr lang="el-GR" i="1" dirty="0" smtClean="0"/>
              <a:t>Η  </a:t>
            </a:r>
            <a:r>
              <a:rPr lang="el-GR" i="1" dirty="0"/>
              <a:t>ιστορία της ζωής μου είναι πάντα ενσωματωμένη στην ιστορία εκείνων των κοινοτήτων από τις οποίες προέρχομαι </a:t>
            </a:r>
            <a:r>
              <a:rPr lang="el-GR" i="1" dirty="0" smtClean="0"/>
              <a:t>και διαμόρφωσαν την </a:t>
            </a:r>
            <a:r>
              <a:rPr lang="el-GR" i="1" dirty="0"/>
              <a:t>ταυτότητά μου</a:t>
            </a:r>
            <a:r>
              <a:rPr lang="el-GR" dirty="0"/>
              <a:t>»</a:t>
            </a:r>
            <a:r>
              <a:rPr lang="el-GR" dirty="0" smtClean="0"/>
              <a:t>.</a:t>
            </a:r>
            <a:r>
              <a:rPr lang="el-GR" dirty="0"/>
              <a:t> </a:t>
            </a:r>
            <a:endParaRPr lang="en-US" dirty="0"/>
          </a:p>
          <a:p>
            <a:pPr fontAlgn="base"/>
            <a:r>
              <a:rPr lang="el-GR" dirty="0" smtClean="0"/>
              <a:t>«</a:t>
            </a:r>
            <a:r>
              <a:rPr lang="el-GR" i="1" dirty="0" smtClean="0"/>
              <a:t>Αυτό </a:t>
            </a:r>
            <a:r>
              <a:rPr lang="el-GR" i="1" dirty="0"/>
              <a:t>που είμαι, λοιπόν, είναι σε βασικό μέρος αυτό που κληρονομώ, ένα συγκεκριμένο παρελθόν που είναι παρόν σε κάποιο βαθμό στο παρόν μου. Βρίσκω τον εαυτό μου μέρος μιας ιστορίας και αυτό </a:t>
            </a:r>
            <a:r>
              <a:rPr lang="el-GR" i="1" dirty="0" smtClean="0"/>
              <a:t>είναι, </a:t>
            </a:r>
            <a:r>
              <a:rPr lang="el-GR" i="1" dirty="0"/>
              <a:t>είτε μου αρέσει είτε όχι, αν το αναγνωρίζω ή όχι, ένας από τους φορείς μιας παράδοσης. </a:t>
            </a:r>
            <a:r>
              <a:rPr lang="el-GR" dirty="0" smtClean="0"/>
              <a:t>[...]</a:t>
            </a:r>
            <a:r>
              <a:rPr lang="el-GR" i="1" dirty="0" smtClean="0"/>
              <a:t> </a:t>
            </a:r>
            <a:r>
              <a:rPr lang="el-GR" i="1" dirty="0"/>
              <a:t>οι πρακτικές έχουν πάντα ιστορίες </a:t>
            </a:r>
            <a:r>
              <a:rPr lang="el-GR" i="1" dirty="0" smtClean="0"/>
              <a:t>καιι </a:t>
            </a:r>
            <a:r>
              <a:rPr lang="el-GR" i="1" dirty="0"/>
              <a:t>σε οποιαδήποτε δεδομένη στιγμή η πρακτική εξαρτάται από έναν τρόπο κατανόησης που έχει μεταδοθεί συχνά μέσω πολλών γενεών. Και έτσι, στο βαθμό που οι αρετές υποστηρίζουν τις σχέσεις που απαιτούνται για τις πρακτικές, πρέπει να διατηρούν σχέσεις με το παρελθόν - και με το μέλλον - καθώς και με το παρόν. Αλλά οι παραδόσεις μέσω των οποίων μεταδίδονται και αναμορφώνονται συγκεκριμένες πρακτικές δεν υφίστανται ποτέ απομονωμένες για μεγαλύτερες κοινωνικές </a:t>
            </a:r>
            <a:r>
              <a:rPr lang="el-GR" i="1" dirty="0" smtClean="0"/>
              <a:t>παραδόσεις</a:t>
            </a:r>
            <a:r>
              <a:rPr lang="el-GR" dirty="0" smtClean="0"/>
              <a:t>».</a:t>
            </a:r>
            <a:endParaRPr lang="en-US" dirty="0"/>
          </a:p>
          <a:p>
            <a:endParaRPr lang="en-US" dirty="0"/>
          </a:p>
        </p:txBody>
      </p:sp>
      <p:sp>
        <p:nvSpPr>
          <p:cNvPr id="2" name="Title 1"/>
          <p:cNvSpPr>
            <a:spLocks noGrp="1"/>
          </p:cNvSpPr>
          <p:nvPr>
            <p:ph type="title"/>
          </p:nvPr>
        </p:nvSpPr>
        <p:spPr/>
        <p:txBody>
          <a:bodyPr/>
          <a:lstStyle/>
          <a:p>
            <a:r>
              <a:rPr lang="el-GR" dirty="0" smtClean="0"/>
              <a:t>MacIntyre </a:t>
            </a:r>
            <a:endParaRPr lang="en-US" dirty="0"/>
          </a:p>
        </p:txBody>
      </p:sp>
    </p:spTree>
    <p:extLst>
      <p:ext uri="{BB962C8B-B14F-4D97-AF65-F5344CB8AC3E}">
        <p14:creationId xmlns:p14="http://schemas.microsoft.com/office/powerpoint/2010/main" val="409519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fontAlgn="base"/>
            <a:r>
              <a:rPr lang="el-GR" dirty="0" smtClean="0"/>
              <a:t>Ο</a:t>
            </a:r>
            <a:r>
              <a:rPr lang="en-US" dirty="0" smtClean="0"/>
              <a:t>ι </a:t>
            </a:r>
            <a:r>
              <a:rPr lang="en-US" dirty="0"/>
              <a:t>άνθρωποι παράγουν αφηγήσεις για τους εαυτούς τους, οι οποίοι είναι «ιστορικοί» (δηλαδή που έχουν τη μορφή ιστοριών / αφηγήσεων)</a:t>
            </a:r>
          </a:p>
          <a:p>
            <a:pPr fontAlgn="base"/>
            <a:r>
              <a:rPr lang="el-GR" dirty="0"/>
              <a:t>Ο</a:t>
            </a:r>
            <a:r>
              <a:rPr lang="en-US" dirty="0" smtClean="0"/>
              <a:t> </a:t>
            </a:r>
            <a:r>
              <a:rPr lang="en-US" dirty="0"/>
              <a:t>κοινωνικός κόσμος είναι ο ίδιος «ιστορικός» (δηλαδή οι </a:t>
            </a:r>
            <a:r>
              <a:rPr lang="en-US" dirty="0" smtClean="0"/>
              <a:t>ιστορίες </a:t>
            </a:r>
            <a:r>
              <a:rPr lang="en-US" dirty="0"/>
              <a:t>κυκλοφορούν στη λαϊκή κουλτούρα, παρέχοντας μέσα που μπορούν να χρησιμοποιήσουν οι άνθρωποι για να οικοδομήσουν προσωπικές ταυτότητες και προσωπικές αφηγήσεις). Ο Ricoeur υποστηρίζει ότι η αφήγηση είναι ένα βασικό μέσο μέσω του οποίου οι άνθρωποι </a:t>
            </a:r>
            <a:r>
              <a:rPr lang="en-US" dirty="0" smtClean="0"/>
              <a:t>πα</a:t>
            </a:r>
            <a:r>
              <a:rPr lang="el-GR" dirty="0" smtClean="0"/>
              <a:t>ράγουν</a:t>
            </a:r>
            <a:r>
              <a:rPr lang="en-US" dirty="0" smtClean="0"/>
              <a:t> ταυτότητ</a:t>
            </a:r>
            <a:r>
              <a:rPr lang="el-GR" dirty="0" smtClean="0"/>
              <a:t>ες</a:t>
            </a:r>
            <a:r>
              <a:rPr lang="en-US" dirty="0" smtClean="0"/>
              <a:t>.</a:t>
            </a:r>
            <a:r>
              <a:rPr lang="en-US" dirty="0"/>
              <a:t> </a:t>
            </a:r>
          </a:p>
          <a:p>
            <a:pPr fontAlgn="base"/>
            <a:r>
              <a:rPr lang="en-US" dirty="0" smtClean="0"/>
              <a:t>Αφηγήσεις </a:t>
            </a:r>
            <a:r>
              <a:rPr lang="en-US" dirty="0"/>
              <a:t>συνδέουν το παρελθόν με το παρόν, αλλά ...δεν υπάρχει «αμερόληπτη αναφορά στο παρελθόν</a:t>
            </a:r>
          </a:p>
          <a:p>
            <a:endParaRPr lang="en-US" dirty="0"/>
          </a:p>
        </p:txBody>
      </p:sp>
      <p:sp>
        <p:nvSpPr>
          <p:cNvPr id="2" name="Title 1"/>
          <p:cNvSpPr>
            <a:spLocks noGrp="1"/>
          </p:cNvSpPr>
          <p:nvPr>
            <p:ph type="title"/>
          </p:nvPr>
        </p:nvSpPr>
        <p:spPr/>
        <p:txBody>
          <a:bodyPr>
            <a:normAutofit fontScale="90000"/>
          </a:bodyPr>
          <a:lstStyle/>
          <a:p>
            <a:r>
              <a:rPr lang="el-GR" dirty="0" smtClean="0"/>
              <a:t>Το συλλογικό στο ιστορικό του συγκείμενο</a:t>
            </a:r>
            <a:endParaRPr lang="en-US" dirty="0"/>
          </a:p>
        </p:txBody>
      </p:sp>
    </p:spTree>
    <p:extLst>
      <p:ext uri="{BB962C8B-B14F-4D97-AF65-F5344CB8AC3E}">
        <p14:creationId xmlns:p14="http://schemas.microsoft.com/office/powerpoint/2010/main" val="3243882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l-GR" dirty="0" smtClean="0"/>
              <a:t>Επιλογή του διδακτικού επαγγέλματος</a:t>
            </a:r>
          </a:p>
          <a:p>
            <a:r>
              <a:rPr lang="el-GR" b="1" dirty="0" smtClean="0"/>
              <a:t>Κοινωνική προέλευση </a:t>
            </a:r>
            <a:r>
              <a:rPr lang="mr-IN" dirty="0" smtClean="0"/>
              <a:t>–</a:t>
            </a:r>
            <a:r>
              <a:rPr lang="el-GR" dirty="0" smtClean="0"/>
              <a:t> επαγγελματική αναγνώριση</a:t>
            </a:r>
          </a:p>
          <a:p>
            <a:r>
              <a:rPr lang="el-GR" b="1" dirty="0" smtClean="0"/>
              <a:t>Φύλο,</a:t>
            </a:r>
            <a:r>
              <a:rPr lang="el-GR" dirty="0" smtClean="0"/>
              <a:t> γυναικεία εργασία και διδασκαλίκό επάγγελμα</a:t>
            </a:r>
          </a:p>
          <a:p>
            <a:r>
              <a:rPr lang="el-GR" b="1" dirty="0" smtClean="0"/>
              <a:t>Πλαίσιο σπουδών και διδασκαλικά ήθη</a:t>
            </a:r>
          </a:p>
          <a:p>
            <a:r>
              <a:rPr lang="el-GR" b="1" dirty="0" smtClean="0"/>
              <a:t>Φοίτηση</a:t>
            </a:r>
            <a:r>
              <a:rPr lang="el-GR" dirty="0" smtClean="0"/>
              <a:t> στην Ακαδημία: γνώσεις-αξίες-αντιλήψεις-πρακτικές</a:t>
            </a:r>
          </a:p>
          <a:p>
            <a:r>
              <a:rPr lang="el-GR" dirty="0" smtClean="0"/>
              <a:t>Διδασκαλική καριέρα και επαγγελματική πορεία</a:t>
            </a:r>
          </a:p>
          <a:p>
            <a:r>
              <a:rPr lang="el-GR" dirty="0" smtClean="0"/>
              <a:t>Ρόλος </a:t>
            </a:r>
            <a:r>
              <a:rPr lang="mr-IN" dirty="0" smtClean="0"/>
              <a:t>–</a:t>
            </a:r>
            <a:r>
              <a:rPr lang="el-GR" dirty="0" smtClean="0"/>
              <a:t> </a:t>
            </a:r>
            <a:r>
              <a:rPr lang="el-GR" b="1" dirty="0" smtClean="0"/>
              <a:t>αποστολή και δράση του δασκάλου</a:t>
            </a:r>
          </a:p>
          <a:p>
            <a:r>
              <a:rPr lang="el-GR" b="1" dirty="0" smtClean="0"/>
              <a:t>Εργασιακές συνθήκες </a:t>
            </a:r>
            <a:r>
              <a:rPr lang="mr-IN" dirty="0" smtClean="0"/>
              <a:t>–</a:t>
            </a:r>
            <a:r>
              <a:rPr lang="el-GR" dirty="0" smtClean="0"/>
              <a:t> σχολικός χώρος και χρόνος</a:t>
            </a:r>
          </a:p>
          <a:p>
            <a:r>
              <a:rPr lang="el-GR" dirty="0" smtClean="0"/>
              <a:t>Διδακτικές </a:t>
            </a:r>
            <a:r>
              <a:rPr lang="mr-IN" dirty="0" smtClean="0"/>
              <a:t>–</a:t>
            </a:r>
            <a:r>
              <a:rPr lang="el-GR" dirty="0" smtClean="0"/>
              <a:t> παιδαγωγικές αρχές</a:t>
            </a:r>
          </a:p>
          <a:p>
            <a:r>
              <a:rPr lang="el-GR" b="1" dirty="0" smtClean="0"/>
              <a:t>Ιδεολογία - πολιτική</a:t>
            </a:r>
            <a:endParaRPr lang="en-US" b="1" dirty="0"/>
          </a:p>
        </p:txBody>
      </p:sp>
      <p:sp>
        <p:nvSpPr>
          <p:cNvPr id="2" name="Title 1"/>
          <p:cNvSpPr>
            <a:spLocks noGrp="1"/>
          </p:cNvSpPr>
          <p:nvPr>
            <p:ph type="title"/>
          </p:nvPr>
        </p:nvSpPr>
        <p:spPr/>
        <p:txBody>
          <a:bodyPr>
            <a:normAutofit/>
          </a:bodyPr>
          <a:lstStyle/>
          <a:p>
            <a:r>
              <a:rPr lang="el-GR" sz="2000" b="1" dirty="0" smtClean="0"/>
              <a:t>Δέσποινα Καρακατσάνη (2012): Εκπαιδευτική θεωρία και διδακτική πράξη στη Μεταπολεμική Ελλάδα. Μια κοινωνική ιστορία του διδασκαλικού επαγγέλματος. Θεσσαλονίκη: Επίκεντρο.</a:t>
            </a:r>
            <a:endParaRPr lang="en-US" sz="2000" b="1" dirty="0"/>
          </a:p>
        </p:txBody>
      </p:sp>
    </p:spTree>
    <p:extLst>
      <p:ext uri="{BB962C8B-B14F-4D97-AF65-F5344CB8AC3E}">
        <p14:creationId xmlns:p14="http://schemas.microsoft.com/office/powerpoint/2010/main" val="17102623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75158"/>
          </a:xfrm>
        </p:spPr>
        <p:txBody>
          <a:bodyPr>
            <a:normAutofit fontScale="92500" lnSpcReduction="10000"/>
          </a:bodyPr>
          <a:lstStyle/>
          <a:p>
            <a:pPr lvl="0" fontAlgn="base"/>
            <a:r>
              <a:rPr lang="el-GR" dirty="0" smtClean="0"/>
              <a:t>Την </a:t>
            </a:r>
            <a:r>
              <a:rPr lang="el-GR" b="1" dirty="0"/>
              <a:t>προσωπική εκπαιδευτική θεωρία </a:t>
            </a:r>
            <a:r>
              <a:rPr lang="el-GR" dirty="0" smtClean="0"/>
              <a:t>τους στις </a:t>
            </a:r>
            <a:r>
              <a:rPr lang="el-GR" dirty="0"/>
              <a:t>ποικίλες εκφάνσεις της: ως δήλωση-εικόνα και ως πράξη</a:t>
            </a:r>
            <a:endParaRPr lang="en-US" dirty="0"/>
          </a:p>
          <a:p>
            <a:pPr fontAlgn="base"/>
            <a:r>
              <a:rPr lang="el-GR" b="1" dirty="0" smtClean="0"/>
              <a:t>Τις αναπαραστάσεις για το επάγγελμα του εκπαιδευτικού</a:t>
            </a:r>
            <a:r>
              <a:rPr lang="el-GR" dirty="0" smtClean="0"/>
              <a:t>, όπως διαμορφώνονται στη βάση κοινωνικών στερεοτύπων αλλά και ακαδημαϊκών επιστημολογικών παραδοχών</a:t>
            </a:r>
            <a:endParaRPr lang="en-US" dirty="0" smtClean="0"/>
          </a:p>
          <a:p>
            <a:pPr lvl="0" fontAlgn="base"/>
            <a:r>
              <a:rPr lang="el-GR" dirty="0" smtClean="0"/>
              <a:t>Το </a:t>
            </a:r>
            <a:r>
              <a:rPr lang="el-GR" b="1" dirty="0"/>
              <a:t>ευρύτερο εκπαιδευτικό συγκείμενο</a:t>
            </a:r>
            <a:r>
              <a:rPr lang="el-GR" dirty="0"/>
              <a:t>, εθνικό αλλά και παγκόσμιο, και </a:t>
            </a:r>
            <a:r>
              <a:rPr lang="el-GR" dirty="0" smtClean="0"/>
              <a:t>τις </a:t>
            </a:r>
            <a:r>
              <a:rPr lang="el-GR" dirty="0"/>
              <a:t>πολιτικές-πολιτισμικές και οικονομικές του ορίζουσες: ποιες είναι οι προσδοκίες από τον εκπαιδευτικό </a:t>
            </a:r>
            <a:r>
              <a:rPr lang="el-GR" dirty="0" smtClean="0"/>
              <a:t>αλλά και την εκπαιδευτική διαδικασία και </a:t>
            </a:r>
            <a:r>
              <a:rPr lang="el-GR" dirty="0"/>
              <a:t>πώς αυτές ορίζονται</a:t>
            </a:r>
            <a:r>
              <a:rPr lang="el-GR" dirty="0" smtClean="0"/>
              <a:t>;</a:t>
            </a:r>
          </a:p>
          <a:p>
            <a:pPr lvl="0" fontAlgn="base"/>
            <a:r>
              <a:rPr lang="el-GR" dirty="0" smtClean="0"/>
              <a:t>Την </a:t>
            </a:r>
            <a:r>
              <a:rPr lang="el-GR" b="1" dirty="0" smtClean="0"/>
              <a:t>διαπλοκή του προσωπικού και του επαγγελματικού-κοκινωνικού</a:t>
            </a:r>
            <a:endParaRPr lang="en-US" b="1" dirty="0"/>
          </a:p>
          <a:p>
            <a:endParaRPr lang="en-US" dirty="0"/>
          </a:p>
        </p:txBody>
      </p:sp>
      <p:sp>
        <p:nvSpPr>
          <p:cNvPr id="2" name="Title 1"/>
          <p:cNvSpPr>
            <a:spLocks noGrp="1"/>
          </p:cNvSpPr>
          <p:nvPr>
            <p:ph type="title"/>
          </p:nvPr>
        </p:nvSpPr>
        <p:spPr>
          <a:xfrm>
            <a:off x="457200" y="381000"/>
            <a:ext cx="8229600" cy="1219200"/>
          </a:xfrm>
        </p:spPr>
        <p:txBody>
          <a:bodyPr>
            <a:normAutofit fontScale="90000"/>
          </a:bodyPr>
          <a:lstStyle/>
          <a:p>
            <a:pPr algn="ctr"/>
            <a:r>
              <a:rPr lang="el-GR" sz="2800" b="1" dirty="0"/>
              <a:t>Επομένως στις ιστορίες ζωής των εκπαιδευτικών μπορούμε να εστιάσουμε σε παραμέτρους που αφορούν:</a:t>
            </a:r>
            <a:r>
              <a:rPr lang="en-US" sz="2800" b="1" dirty="0"/>
              <a:t/>
            </a:r>
            <a:br>
              <a:rPr lang="en-US" sz="2800" b="1" dirty="0"/>
            </a:br>
            <a:endParaRPr lang="en-US" sz="2800" b="1" dirty="0"/>
          </a:p>
        </p:txBody>
      </p:sp>
    </p:spTree>
    <p:extLst>
      <p:ext uri="{BB962C8B-B14F-4D97-AF65-F5344CB8AC3E}">
        <p14:creationId xmlns:p14="http://schemas.microsoft.com/office/powerpoint/2010/main" val="2780028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Παρούσα και σε κάθε μορφή λόγου μας (έναρθρου &amp; ενδιάθετου):  στις περιγραφές μας, στις συνομιλίες μας, στα γραπτά μας μα και στον στοχαμό μας...</a:t>
            </a:r>
          </a:p>
          <a:p>
            <a:r>
              <a:rPr lang="el-GR" dirty="0" smtClean="0"/>
              <a:t>Με την αφήγηση συγκροτούμε ουσιαστικά τον κόσμο μας όχι όμως γραμμικά και μονοσήμαντα, αλλά σε συνομιλία με άλλες αφηγήσεις (όλους τους δυνατούς-εναλλακτικούς κόσμους)  </a:t>
            </a:r>
          </a:p>
          <a:p>
            <a:endParaRPr lang="en-US" dirty="0"/>
          </a:p>
        </p:txBody>
      </p:sp>
      <p:sp>
        <p:nvSpPr>
          <p:cNvPr id="2" name="Title 1"/>
          <p:cNvSpPr>
            <a:spLocks noGrp="1"/>
          </p:cNvSpPr>
          <p:nvPr>
            <p:ph type="title"/>
          </p:nvPr>
        </p:nvSpPr>
        <p:spPr/>
        <p:txBody>
          <a:bodyPr>
            <a:normAutofit/>
          </a:bodyPr>
          <a:lstStyle/>
          <a:p>
            <a:pPr algn="ctr"/>
            <a:r>
              <a:rPr lang="el-GR" dirty="0" smtClean="0"/>
              <a:t>Αφήγηση...</a:t>
            </a:r>
            <a:endParaRPr lang="en-US" dirty="0"/>
          </a:p>
        </p:txBody>
      </p:sp>
    </p:spTree>
    <p:extLst>
      <p:ext uri="{BB962C8B-B14F-4D97-AF65-F5344CB8AC3E}">
        <p14:creationId xmlns:p14="http://schemas.microsoft.com/office/powerpoint/2010/main" val="143353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fontAlgn="base"/>
            <a:r>
              <a:rPr lang="el-GR" dirty="0"/>
              <a:t>Ε</a:t>
            </a:r>
            <a:r>
              <a:rPr lang="en-US" dirty="0" smtClean="0"/>
              <a:t>πικεντρώνεται </a:t>
            </a:r>
            <a:r>
              <a:rPr lang="en-US" dirty="0"/>
              <a:t>στους "τρόπους με τους οποίους οι άνθρωποι δημιουργούν και χρησιμοποιούν ιστορίες για την ερμηνεία του </a:t>
            </a:r>
            <a:r>
              <a:rPr lang="en-US" dirty="0" smtClean="0"/>
              <a:t>κόσμου”</a:t>
            </a:r>
            <a:endParaRPr lang="el-GR" dirty="0" smtClean="0"/>
          </a:p>
          <a:p>
            <a:pPr fontAlgn="base"/>
            <a:r>
              <a:rPr lang="en-US" dirty="0" smtClean="0"/>
              <a:t>ΔΕΝ </a:t>
            </a:r>
            <a:r>
              <a:rPr lang="en-US" dirty="0"/>
              <a:t>αντιμετωπίζει τις αφηγήσεις ως ιστορίες που μεταδίδουν μια σειρά γεγονότων για τον κόσμο και δεν ενδιαφέρεται πρωτίστως για το αν οι ιστορίες είναι «αληθείς» ή όχι (έτσι είναι πιο κοντά στον κοινωνικό κονστρουκτιβισμό παρά σε </a:t>
            </a:r>
            <a:r>
              <a:rPr lang="en-US" dirty="0" smtClean="0"/>
              <a:t>μ</a:t>
            </a:r>
            <a:r>
              <a:rPr lang="el-GR" dirty="0" smtClean="0"/>
              <a:t>ια</a:t>
            </a:r>
            <a:r>
              <a:rPr lang="en-US" dirty="0" smtClean="0"/>
              <a:t> </a:t>
            </a:r>
            <a:r>
              <a:rPr lang="en-US" dirty="0"/>
              <a:t>θετικιστική προσέγγιση της εκπαιδευτικής πραγματικότητας</a:t>
            </a:r>
            <a:r>
              <a:rPr lang="en-US" dirty="0" smtClean="0"/>
              <a:t>)</a:t>
            </a:r>
            <a:endParaRPr lang="el-GR" dirty="0" smtClean="0"/>
          </a:p>
          <a:p>
            <a:pPr fontAlgn="base"/>
            <a:r>
              <a:rPr lang="el-GR" dirty="0"/>
              <a:t>Θ</a:t>
            </a:r>
            <a:r>
              <a:rPr lang="en-US" dirty="0" smtClean="0"/>
              <a:t>εωρεί </a:t>
            </a:r>
            <a:r>
              <a:rPr lang="en-US" dirty="0"/>
              <a:t>τις αφηγήσεις ως κοινωνικά προϊόντα που παράγονται από τους ανθρώπους στο πλαίσιο συγκεκριμένων κοινωνικών, ιστορικών και πολιτιστικών </a:t>
            </a:r>
            <a:r>
              <a:rPr lang="en-US" dirty="0" smtClean="0"/>
              <a:t>συνθηκών</a:t>
            </a:r>
            <a:r>
              <a:rPr lang="en-US" dirty="0"/>
              <a:t> </a:t>
            </a:r>
            <a:endParaRPr lang="el-GR" dirty="0" smtClean="0"/>
          </a:p>
          <a:p>
            <a:pPr fontAlgn="base"/>
            <a:r>
              <a:rPr lang="el-GR" dirty="0"/>
              <a:t>Θ</a:t>
            </a:r>
            <a:r>
              <a:rPr lang="en-US" dirty="0" smtClean="0"/>
              <a:t>εωρεί </a:t>
            </a:r>
            <a:r>
              <a:rPr lang="en-US" dirty="0"/>
              <a:t>τις αφηγήσεις ως </a:t>
            </a:r>
            <a:r>
              <a:rPr lang="en-US" dirty="0" smtClean="0"/>
              <a:t>ερμηνευτικά </a:t>
            </a:r>
            <a:r>
              <a:rPr lang="en-US" dirty="0"/>
              <a:t>εργαλεία μέσω των οποίων οι άνθρωποι εκπροσωπούν τον εαυτό τους και τους κόσμους τους στον εαυτό τους </a:t>
            </a:r>
            <a:r>
              <a:rPr lang="el-GR" dirty="0" smtClean="0"/>
              <a:t>αλλά </a:t>
            </a:r>
            <a:r>
              <a:rPr lang="en-US" dirty="0" smtClean="0"/>
              <a:t>και </a:t>
            </a:r>
            <a:r>
              <a:rPr lang="en-US" dirty="0"/>
              <a:t>στους άλλους</a:t>
            </a:r>
          </a:p>
          <a:p>
            <a:pPr fontAlgn="base"/>
            <a:endParaRPr lang="en-US" dirty="0"/>
          </a:p>
          <a:p>
            <a:endParaRPr lang="en-US" dirty="0"/>
          </a:p>
        </p:txBody>
      </p:sp>
      <p:sp>
        <p:nvSpPr>
          <p:cNvPr id="2" name="Title 1"/>
          <p:cNvSpPr>
            <a:spLocks noGrp="1"/>
          </p:cNvSpPr>
          <p:nvPr>
            <p:ph type="title"/>
          </p:nvPr>
        </p:nvSpPr>
        <p:spPr>
          <a:xfrm>
            <a:off x="457200" y="304800"/>
            <a:ext cx="8229600" cy="1219200"/>
          </a:xfrm>
        </p:spPr>
        <p:txBody>
          <a:bodyPr>
            <a:normAutofit fontScale="90000"/>
          </a:bodyPr>
          <a:lstStyle/>
          <a:p>
            <a:pPr algn="ctr"/>
            <a:r>
              <a:rPr lang="el-GR" dirty="0" smtClean="0"/>
              <a:t/>
            </a:r>
            <a:br>
              <a:rPr lang="el-GR" dirty="0" smtClean="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n-US" dirty="0" smtClean="0"/>
              <a:t>Η </a:t>
            </a:r>
            <a:r>
              <a:rPr lang="el-GR" dirty="0" smtClean="0"/>
              <a:t>έρευνα </a:t>
            </a:r>
            <a:r>
              <a:rPr lang="en-US" dirty="0" smtClean="0"/>
              <a:t>των </a:t>
            </a:r>
            <a:r>
              <a:rPr lang="el-GR" dirty="0" smtClean="0"/>
              <a:t>βιογραφιών</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28678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96049"/>
          </a:xfrm>
        </p:spPr>
        <p:txBody>
          <a:bodyPr>
            <a:normAutofit fontScale="70000" lnSpcReduction="20000"/>
          </a:bodyPr>
          <a:lstStyle/>
          <a:p>
            <a:pPr lvl="0" fontAlgn="base"/>
            <a:r>
              <a:rPr lang="el-GR" dirty="0" smtClean="0"/>
              <a:t>Ο </a:t>
            </a:r>
            <a:r>
              <a:rPr lang="el-GR" dirty="0"/>
              <a:t>εμφανής επαγγελματικός εαυτός </a:t>
            </a:r>
            <a:r>
              <a:rPr lang="el-GR" dirty="0" smtClean="0"/>
              <a:t>(οι </a:t>
            </a:r>
            <a:r>
              <a:rPr lang="el-GR" dirty="0"/>
              <a:t>καθημερινές ρουτίνες) και </a:t>
            </a:r>
            <a:r>
              <a:rPr lang="el-GR" dirty="0" smtClean="0"/>
              <a:t>ο βαθύς/εσωτερικός εαυτός </a:t>
            </a:r>
            <a:r>
              <a:rPr lang="el-GR" dirty="0"/>
              <a:t>(ένα εσωτερικό αίσθημα, μια ηθική διάσταση, </a:t>
            </a:r>
            <a:r>
              <a:rPr lang="el-GR" dirty="0" smtClean="0"/>
              <a:t>δεσμευμένη </a:t>
            </a:r>
            <a:r>
              <a:rPr lang="el-GR" dirty="0"/>
              <a:t>σε έναν </a:t>
            </a:r>
            <a:r>
              <a:rPr lang="el-GR" dirty="0" smtClean="0"/>
              <a:t>σκοπό ιδεολογικά νοηματοδοτημένο) </a:t>
            </a:r>
            <a:endParaRPr lang="en-US" dirty="0"/>
          </a:p>
          <a:p>
            <a:pPr fontAlgn="base"/>
            <a:endParaRPr lang="en-US" dirty="0"/>
          </a:p>
          <a:p>
            <a:pPr lvl="0" fontAlgn="base"/>
            <a:r>
              <a:rPr lang="el-GR" dirty="0" smtClean="0"/>
              <a:t>Ο </a:t>
            </a:r>
            <a:r>
              <a:rPr lang="el-GR" dirty="0"/>
              <a:t>επαγγελματικός εαυτός και η σχολική κουλτούρα, στο πλαίσιο που διαμορφώνεται κατά την </a:t>
            </a:r>
            <a:r>
              <a:rPr lang="el-GR" dirty="0" smtClean="0"/>
              <a:t>ανάπτυξη των </a:t>
            </a:r>
            <a:r>
              <a:rPr lang="el-GR" dirty="0"/>
              <a:t>σχέσεων στους ενδιάμεσους χώρους ανάμεσα σε αυτό που «επιβάλλεται» και την δυναμική που αναπτύσσεται στο σχολείο.</a:t>
            </a:r>
            <a:endParaRPr lang="en-US" dirty="0"/>
          </a:p>
          <a:p>
            <a:pPr marL="0" indent="0" fontAlgn="base">
              <a:buNone/>
            </a:pPr>
            <a:r>
              <a:rPr lang="el-GR" dirty="0"/>
              <a:t> </a:t>
            </a:r>
            <a:endParaRPr lang="en-US" dirty="0"/>
          </a:p>
          <a:p>
            <a:pPr lvl="0" fontAlgn="base"/>
            <a:r>
              <a:rPr lang="el-GR" dirty="0" smtClean="0"/>
              <a:t>Ο</a:t>
            </a:r>
            <a:r>
              <a:rPr lang="en-US" dirty="0" smtClean="0"/>
              <a:t> </a:t>
            </a:r>
            <a:r>
              <a:rPr lang="en-US" dirty="0"/>
              <a:t>επαγγελματικός εαυτός και το πολιτισμικό και κοινωνικό πλαίσιο που </a:t>
            </a:r>
            <a:r>
              <a:rPr lang="el-GR" dirty="0"/>
              <a:t>αναγνωρίζει διαφορετικούς ρόλους ανάλογα με την τάξη, το </a:t>
            </a:r>
            <a:r>
              <a:rPr lang="el-GR" dirty="0" smtClean="0"/>
              <a:t>φύλο</a:t>
            </a:r>
            <a:r>
              <a:rPr lang="mr-IN" dirty="0" smtClean="0"/>
              <a:t>…</a:t>
            </a:r>
            <a:endParaRPr lang="en-US" i="1" dirty="0"/>
          </a:p>
          <a:p>
            <a:pPr marL="0" indent="0" fontAlgn="base">
              <a:buNone/>
            </a:pPr>
            <a:r>
              <a:rPr lang="el-GR" i="1" dirty="0"/>
              <a:t> </a:t>
            </a:r>
            <a:endParaRPr lang="en-US" i="1" dirty="0"/>
          </a:p>
          <a:p>
            <a:pPr lvl="0" fontAlgn="base"/>
            <a:r>
              <a:rPr lang="el-GR" dirty="0"/>
              <a:t>Η </a:t>
            </a:r>
            <a:r>
              <a:rPr lang="el-GR" dirty="0" smtClean="0"/>
              <a:t>επαγγελματική </a:t>
            </a:r>
            <a:r>
              <a:rPr lang="el-GR" dirty="0"/>
              <a:t>εμπειρία και η </a:t>
            </a:r>
            <a:r>
              <a:rPr lang="el-GR" dirty="0" smtClean="0"/>
              <a:t>κειμενική της (ανα)κατασκευή </a:t>
            </a:r>
            <a:r>
              <a:rPr lang="el-GR" dirty="0"/>
              <a:t>με την παρεμβολή της γλώσσας και του σημειωτικού συστήματος μέσα από μια διαικασία απόδοσης νοήματος με δηλώσεις και </a:t>
            </a:r>
            <a:r>
              <a:rPr lang="el-GR" dirty="0" smtClean="0"/>
              <a:t>συνδηλώσεις</a:t>
            </a:r>
          </a:p>
          <a:p>
            <a:pPr lvl="0" fontAlgn="base"/>
            <a:endParaRPr lang="el-GR" dirty="0" smtClean="0"/>
          </a:p>
          <a:p>
            <a:pPr lvl="0" fontAlgn="base"/>
            <a:r>
              <a:rPr lang="el-GR" dirty="0" smtClean="0"/>
              <a:t>Η βιογραφία ως κατασκευή-αφήγηση και ως συν-κατασκευή (αφηγητής &amp; ερευνητής)</a:t>
            </a:r>
            <a:endParaRPr lang="en-US" dirty="0"/>
          </a:p>
          <a:p>
            <a:endParaRPr lang="en-US" dirty="0"/>
          </a:p>
        </p:txBody>
      </p:sp>
      <p:sp>
        <p:nvSpPr>
          <p:cNvPr id="2" name="Title 1"/>
          <p:cNvSpPr>
            <a:spLocks noGrp="1"/>
          </p:cNvSpPr>
          <p:nvPr>
            <p:ph type="title"/>
          </p:nvPr>
        </p:nvSpPr>
        <p:spPr>
          <a:xfrm>
            <a:off x="457200" y="274638"/>
            <a:ext cx="8229600" cy="841370"/>
          </a:xfrm>
        </p:spPr>
        <p:txBody>
          <a:bodyPr>
            <a:noAutofit/>
          </a:bodyPr>
          <a:lstStyle/>
          <a:p>
            <a:pPr algn="ctr"/>
            <a:r>
              <a:rPr lang="el-GR" sz="3200" dirty="0" smtClean="0"/>
              <a:t>Μελετώντας τη ζωή του εκπαιδευτικού βρισκόμαστε σε ποικίλες διαμεσολαβήσεις</a:t>
            </a:r>
            <a:endParaRPr lang="en-US" sz="3200" dirty="0"/>
          </a:p>
        </p:txBody>
      </p:sp>
    </p:spTree>
    <p:extLst>
      <p:ext uri="{BB962C8B-B14F-4D97-AF65-F5344CB8AC3E}">
        <p14:creationId xmlns:p14="http://schemas.microsoft.com/office/powerpoint/2010/main" val="1989067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l-GR" dirty="0"/>
              <a:t>Πρώτοι οι </a:t>
            </a:r>
            <a:r>
              <a:rPr lang="en-US" dirty="0"/>
              <a:t>Pinar </a:t>
            </a:r>
            <a:r>
              <a:rPr lang="el-GR" dirty="0"/>
              <a:t>και </a:t>
            </a:r>
            <a:r>
              <a:rPr lang="en-US" dirty="0"/>
              <a:t>Grumet </a:t>
            </a:r>
            <a:r>
              <a:rPr lang="el-GR" dirty="0"/>
              <a:t>στις αρχές της δεκαετίας του 1970 εισηγούνται την αυτοβιογραφική μέθοδο ως μέθοδο έρευνας του τομέα των </a:t>
            </a:r>
            <a:r>
              <a:rPr lang="el-GR" dirty="0" smtClean="0"/>
              <a:t>ΑΠ</a:t>
            </a:r>
            <a:r>
              <a:rPr lang="el-GR" dirty="0"/>
              <a:t>. </a:t>
            </a:r>
            <a:endParaRPr lang="el-GR" dirty="0" smtClean="0"/>
          </a:p>
          <a:p>
            <a:r>
              <a:rPr lang="el-GR" dirty="0" smtClean="0"/>
              <a:t>Ο </a:t>
            </a:r>
            <a:r>
              <a:rPr lang="en-US" dirty="0"/>
              <a:t>Grumet</a:t>
            </a:r>
            <a:r>
              <a:rPr lang="el-GR" dirty="0"/>
              <a:t> (1976), προσεγγίζοντας τις αυτοβιογραφικές αφηγήσεις ως κείμενα που αναπαριστούν τον τρόπο με τον οποίο επιλέγουμε να οργανώσουμε και να ερμηνεύσουμε την εκπαιδευτική εμπειρία, τις θεωρεί ως μέσα με τα οποία μπορούμε να προσεγγίσουμε κριτικά ό,τι συντελείται κατά την ανάπτυξη του ΑΠ στην τάξη. </a:t>
            </a:r>
            <a:endParaRPr lang="el-GR" dirty="0" smtClean="0"/>
          </a:p>
          <a:p>
            <a:r>
              <a:rPr lang="el-GR" dirty="0" smtClean="0"/>
              <a:t>Η </a:t>
            </a:r>
            <a:r>
              <a:rPr lang="el-GR" dirty="0"/>
              <a:t>μέθοδος των ιστοριών ζωής αξιοποιήθηκε επίσης κατά την έρευνα του ΑΠ από τον </a:t>
            </a:r>
            <a:r>
              <a:rPr lang="en-US" dirty="0"/>
              <a:t>Goodson</a:t>
            </a:r>
            <a:r>
              <a:rPr lang="el-GR" dirty="0"/>
              <a:t> (1991 &amp; 1993), ο οποίος «</a:t>
            </a:r>
            <a:r>
              <a:rPr lang="el-GR" i="1" dirty="0"/>
              <a:t>συνέλεξε ιστορίες ζωής από βασικούς φορείς καινοτομίας και ειδικούς σε τομείς του ΑΠ</a:t>
            </a:r>
            <a:r>
              <a:rPr lang="el-GR" dirty="0"/>
              <a:t>» (</a:t>
            </a:r>
            <a:r>
              <a:rPr lang="en-US" dirty="0"/>
              <a:t>McKernan</a:t>
            </a:r>
            <a:r>
              <a:rPr lang="el-GR" dirty="0"/>
              <a:t>, 1996: 136).  </a:t>
            </a:r>
            <a:endParaRPr lang="en-US" dirty="0"/>
          </a:p>
          <a:p>
            <a:endParaRPr lang="en-US" dirty="0"/>
          </a:p>
        </p:txBody>
      </p:sp>
      <p:sp>
        <p:nvSpPr>
          <p:cNvPr id="2" name="Title 1"/>
          <p:cNvSpPr>
            <a:spLocks noGrp="1"/>
          </p:cNvSpPr>
          <p:nvPr>
            <p:ph type="title"/>
          </p:nvPr>
        </p:nvSpPr>
        <p:spPr/>
        <p:txBody>
          <a:bodyPr>
            <a:normAutofit fontScale="90000"/>
          </a:bodyPr>
          <a:lstStyle/>
          <a:p>
            <a:r>
              <a:rPr lang="el-GR" dirty="0" smtClean="0"/>
              <a:t>Η πορεία της έρευνας των αφηγήσεων και των ιστοριών ζωής</a:t>
            </a:r>
            <a:endParaRPr lang="en-US" dirty="0"/>
          </a:p>
        </p:txBody>
      </p:sp>
    </p:spTree>
    <p:extLst>
      <p:ext uri="{BB962C8B-B14F-4D97-AF65-F5344CB8AC3E}">
        <p14:creationId xmlns:p14="http://schemas.microsoft.com/office/powerpoint/2010/main" val="1009629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l-GR" dirty="0"/>
              <a:t>Από τα τέλη της δεκαετίας του 1980, στη βάση αυτού του διερευνητικού πλαισίου των αφηγήσεων προωθήθηκε στον Καναδά υπό την εποπτεία και τον συντονισμό κυρίως των </a:t>
            </a:r>
            <a:r>
              <a:rPr lang="en-US" dirty="0"/>
              <a:t>Clandinin</a:t>
            </a:r>
            <a:r>
              <a:rPr lang="el-GR" dirty="0"/>
              <a:t> &amp; </a:t>
            </a:r>
            <a:r>
              <a:rPr lang="en-US" dirty="0"/>
              <a:t>Connelly</a:t>
            </a:r>
            <a:r>
              <a:rPr lang="el-GR" dirty="0"/>
              <a:t>  μια ερευνητική προσέγγιση για τη μελέτη των ΑΠ </a:t>
            </a:r>
            <a:r>
              <a:rPr lang="el-GR" dirty="0" smtClean="0"/>
              <a:t>και της εκπαιδευτικής πράξης από </a:t>
            </a:r>
            <a:r>
              <a:rPr lang="el-GR" dirty="0"/>
              <a:t>την πλευρά των συμμετεχόντων (</a:t>
            </a:r>
            <a:r>
              <a:rPr lang="en-US" dirty="0"/>
              <a:t>Olson</a:t>
            </a:r>
            <a:r>
              <a:rPr lang="el-GR" dirty="0"/>
              <a:t>, 2000: 169</a:t>
            </a:r>
            <a:r>
              <a:rPr lang="el-GR" dirty="0" smtClean="0"/>
              <a:t>)</a:t>
            </a:r>
          </a:p>
          <a:p>
            <a:r>
              <a:rPr lang="el-GR" dirty="0"/>
              <a:t>Α</a:t>
            </a:r>
            <a:r>
              <a:rPr lang="el-GR" dirty="0" smtClean="0"/>
              <a:t>υτοδιερεύνηση </a:t>
            </a:r>
            <a:r>
              <a:rPr lang="el-GR" dirty="0"/>
              <a:t>των εκπαιδευτικών κυρίως μέσα από τις αφηγήσεις τους: αφήγηση της πρακτικής, αναστοχαστική αφήγηση της σχέσης τους με την πρακτική, αφήγηση μιας εναλλακτικής πρακτικής που αναδεικνύει την προσωπική εκπαιδευτική θεωρία. Οι έρευνες αυτές έδειξαν ότι η γνώση του εαυτού από τους εκπαιδευτικούς, η συνειδητοποίηση δηλαδή και η αιτιολόγηση των επιλογών τους, αποτελεί καθοριστικό παράγοντα για την νοηματοδότηση της εκπαιδευτικής </a:t>
            </a:r>
            <a:r>
              <a:rPr lang="el-GR" dirty="0" smtClean="0"/>
              <a:t>πράξης (</a:t>
            </a:r>
            <a:r>
              <a:rPr lang="en-US" dirty="0"/>
              <a:t>Connelly </a:t>
            </a:r>
            <a:r>
              <a:rPr lang="el-GR" dirty="0"/>
              <a:t>&amp; </a:t>
            </a:r>
            <a:r>
              <a:rPr lang="en-US" dirty="0"/>
              <a:t>Clandinin</a:t>
            </a:r>
            <a:r>
              <a:rPr lang="el-GR" dirty="0"/>
              <a:t>, 1988: 11</a:t>
            </a:r>
            <a:r>
              <a:rPr lang="el-GR" dirty="0" smtClean="0"/>
              <a:t>). </a:t>
            </a:r>
          </a:p>
          <a:p>
            <a:r>
              <a:rPr lang="el-GR" dirty="0" smtClean="0"/>
              <a:t>Η </a:t>
            </a:r>
            <a:r>
              <a:rPr lang="el-GR" dirty="0"/>
              <a:t>αυτ</a:t>
            </a:r>
            <a:r>
              <a:rPr lang="en-US" dirty="0"/>
              <a:t>o</a:t>
            </a:r>
            <a:r>
              <a:rPr lang="el-GR" dirty="0"/>
              <a:t>διερεύνηση μάλιστα είναι σημαντική όχι μόνο για την επαγγελματική αυτογνωσία αλλά και για τη δυνατότητα που παρέχει να προκύψει γνώση από το εκπαιδευτικό πεδίο, καθώς επιτρέπει στους εκπαιδευτικούς να αναγνωρίσουν αυτή τη γνώση, να την επεξεργαστούν. Αναγνωρίζουν έτσι τη φωνή τους και τη δύναμή της, οπότε ίσως διεκδικήσουν και μια πιο δραστική παρέμβαση στον σχεδιασμό του ΑΠ.</a:t>
            </a:r>
            <a:endParaRPr lang="en-US" dirty="0"/>
          </a:p>
          <a:p>
            <a:endParaRPr lang="en-US" dirty="0"/>
          </a:p>
        </p:txBody>
      </p:sp>
      <p:sp>
        <p:nvSpPr>
          <p:cNvPr id="2" name="Title 1"/>
          <p:cNvSpPr>
            <a:spLocks noGrp="1"/>
          </p:cNvSpPr>
          <p:nvPr>
            <p:ph type="title"/>
          </p:nvPr>
        </p:nvSpPr>
        <p:spPr/>
        <p:txBody>
          <a:bodyPr>
            <a:normAutofit fontScale="90000"/>
          </a:bodyPr>
          <a:lstStyle/>
          <a:p>
            <a:r>
              <a:rPr lang="el-GR" dirty="0"/>
              <a:t>Η πορεία της </a:t>
            </a:r>
            <a:r>
              <a:rPr lang="el-GR" dirty="0" smtClean="0"/>
              <a:t>έρευνας </a:t>
            </a:r>
            <a:r>
              <a:rPr lang="el-GR" dirty="0"/>
              <a:t>των αφηγήσεων και των ιστοριών ζωής</a:t>
            </a:r>
            <a:endParaRPr lang="en-US" dirty="0"/>
          </a:p>
        </p:txBody>
      </p:sp>
    </p:spTree>
    <p:extLst>
      <p:ext uri="{BB962C8B-B14F-4D97-AF65-F5344CB8AC3E}">
        <p14:creationId xmlns:p14="http://schemas.microsoft.com/office/powerpoint/2010/main" val="31753744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Έρευνες αφηγήσεων έχουν επίσης διεξαχθεί σε </a:t>
            </a:r>
            <a:r>
              <a:rPr lang="el-GR" dirty="0" smtClean="0"/>
              <a:t>προγράμματα </a:t>
            </a:r>
            <a:r>
              <a:rPr lang="el-GR" dirty="0"/>
              <a:t>επιμόρφωσης των εκπαιδευτικών, που αναπτύχθηκαν στο πλαίσιο συνεργασίας των σχολείων, ως επαγγελματικών κοινοτήτων, με ακαδημαϊκές ερευνητικές κοινότητες (</a:t>
            </a:r>
            <a:r>
              <a:rPr lang="en-US" dirty="0"/>
              <a:t>Elbaz</a:t>
            </a:r>
            <a:r>
              <a:rPr lang="el-GR" dirty="0"/>
              <a:t>-</a:t>
            </a:r>
            <a:r>
              <a:rPr lang="en-US" dirty="0"/>
              <a:t>Luwisch</a:t>
            </a:r>
            <a:r>
              <a:rPr lang="el-GR" dirty="0"/>
              <a:t>, 2010) και σε προγράμματα εκπαίδευσης εκπαιδευτικών (</a:t>
            </a:r>
            <a:r>
              <a:rPr lang="en-US" dirty="0"/>
              <a:t>Kelchtermans</a:t>
            </a:r>
            <a:r>
              <a:rPr lang="el-GR" dirty="0"/>
              <a:t> &amp; </a:t>
            </a:r>
            <a:r>
              <a:rPr lang="en-US" dirty="0"/>
              <a:t>Ballet</a:t>
            </a:r>
            <a:r>
              <a:rPr lang="el-GR" dirty="0"/>
              <a:t>, 2002). </a:t>
            </a:r>
            <a:endParaRPr lang="en-US" dirty="0"/>
          </a:p>
          <a:p>
            <a:endParaRPr lang="en-US" dirty="0"/>
          </a:p>
        </p:txBody>
      </p:sp>
      <p:sp>
        <p:nvSpPr>
          <p:cNvPr id="2" name="Title 1"/>
          <p:cNvSpPr>
            <a:spLocks noGrp="1"/>
          </p:cNvSpPr>
          <p:nvPr>
            <p:ph type="title"/>
          </p:nvPr>
        </p:nvSpPr>
        <p:spPr/>
        <p:txBody>
          <a:bodyPr>
            <a:normAutofit fontScale="90000"/>
          </a:bodyPr>
          <a:lstStyle/>
          <a:p>
            <a:r>
              <a:rPr lang="el-GR" dirty="0"/>
              <a:t>Η πορεία της </a:t>
            </a:r>
            <a:r>
              <a:rPr lang="el-GR" dirty="0" smtClean="0"/>
              <a:t>έρευνας </a:t>
            </a:r>
            <a:r>
              <a:rPr lang="el-GR" dirty="0"/>
              <a:t>των αφηγήσεων και των ιστοριών ζωής</a:t>
            </a:r>
            <a:endParaRPr lang="en-US" dirty="0"/>
          </a:p>
        </p:txBody>
      </p:sp>
    </p:spTree>
    <p:extLst>
      <p:ext uri="{BB962C8B-B14F-4D97-AF65-F5344CB8AC3E}">
        <p14:creationId xmlns:p14="http://schemas.microsoft.com/office/powerpoint/2010/main" val="3103373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Δεν είναι αναπαράσταση της εμπειρίας</a:t>
            </a:r>
          </a:p>
          <a:p>
            <a:r>
              <a:rPr lang="el-GR" dirty="0" smtClean="0"/>
              <a:t>Μια σύνθετη δυναμική διαδικασία ανακατασκευής στην οποία εμπλέκονται ποικίλοι «λόγοι» (</a:t>
            </a:r>
            <a:r>
              <a:rPr lang="en-US" dirty="0" smtClean="0"/>
              <a:t>discourses)</a:t>
            </a:r>
            <a:r>
              <a:rPr lang="el-GR" dirty="0" smtClean="0"/>
              <a:t>, προθέσεις &amp; συναισθήματα</a:t>
            </a:r>
          </a:p>
          <a:p>
            <a:r>
              <a:rPr lang="el-GR" dirty="0" smtClean="0"/>
              <a:t>Ερμηνεία &amp; κειμενοποίηση της εμπειρίας (</a:t>
            </a:r>
            <a:r>
              <a:rPr lang="en-US" dirty="0" smtClean="0"/>
              <a:t>textuality) (</a:t>
            </a:r>
            <a:r>
              <a:rPr lang="el-GR" dirty="0" smtClean="0"/>
              <a:t>ερμηνείες εμπειριών &amp; ζωής που συγκροτούνται καθώς οι εμπειρίες μετατρέπονται σε κείμενο)</a:t>
            </a:r>
            <a:endParaRPr lang="en-US" dirty="0"/>
          </a:p>
        </p:txBody>
      </p:sp>
      <p:sp>
        <p:nvSpPr>
          <p:cNvPr id="2" name="Title 1"/>
          <p:cNvSpPr>
            <a:spLocks noGrp="1"/>
          </p:cNvSpPr>
          <p:nvPr>
            <p:ph type="title"/>
          </p:nvPr>
        </p:nvSpPr>
        <p:spPr/>
        <p:txBody>
          <a:bodyPr>
            <a:normAutofit fontScale="90000"/>
          </a:bodyPr>
          <a:lstStyle/>
          <a:p>
            <a:pPr algn="ctr"/>
            <a:r>
              <a:rPr lang="el-GR" dirty="0" smtClean="0"/>
              <a:t>Αφήγηση: </a:t>
            </a:r>
            <a:br>
              <a:rPr lang="el-GR" dirty="0" smtClean="0"/>
            </a:br>
            <a:r>
              <a:rPr lang="el-GR" dirty="0" smtClean="0"/>
              <a:t>από την εμπειρία στο «κείμενο»</a:t>
            </a:r>
            <a:endParaRPr lang="en-US" dirty="0"/>
          </a:p>
        </p:txBody>
      </p:sp>
    </p:spTree>
    <p:extLst>
      <p:ext uri="{BB962C8B-B14F-4D97-AF65-F5344CB8AC3E}">
        <p14:creationId xmlns:p14="http://schemas.microsoft.com/office/powerpoint/2010/main" val="57692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Εμπειρία </a:t>
            </a:r>
            <a:r>
              <a:rPr lang="el-GR" dirty="0" smtClean="0">
                <a:latin typeface="Times New Roman"/>
                <a:ea typeface="Wingdings"/>
                <a:cs typeface="Times New Roman"/>
                <a:sym typeface="Wingdings"/>
              </a:rPr>
              <a:t>οπτική προσέγγισης - υποκειμενική πρόσληψη  </a:t>
            </a:r>
            <a:r>
              <a:rPr lang="el-GR" dirty="0"/>
              <a:t>συναινετικές γλωσσικές πρακτικές</a:t>
            </a:r>
            <a:r>
              <a:rPr lang="en-US" dirty="0" smtClean="0">
                <a:effectLst/>
              </a:rPr>
              <a:t> </a:t>
            </a:r>
            <a:r>
              <a:rPr lang="el-GR" dirty="0" smtClean="0">
                <a:latin typeface="Times New Roman"/>
                <a:ea typeface="Wingdings"/>
                <a:cs typeface="Times New Roman"/>
                <a:sym typeface="Wingdings"/>
              </a:rPr>
              <a:t></a:t>
            </a:r>
            <a:r>
              <a:rPr lang="en-US" dirty="0" smtClean="0">
                <a:latin typeface="Times New Roman"/>
                <a:ea typeface="Wingdings"/>
                <a:cs typeface="Times New Roman"/>
                <a:sym typeface="Wingdings"/>
              </a:rPr>
              <a:t> </a:t>
            </a:r>
            <a:r>
              <a:rPr lang="el-GR" dirty="0"/>
              <a:t>αφηγηματικό κείμενο, που ουσιαστικά οργανώνει και δίνει μια τελική μορφή σε αυτή την πρόσληψη</a:t>
            </a:r>
            <a:r>
              <a:rPr lang="en-US" dirty="0" smtClean="0">
                <a:effectLst/>
              </a:rPr>
              <a:t> </a:t>
            </a:r>
            <a:endParaRPr lang="el-GR" dirty="0" smtClean="0">
              <a:latin typeface="Times New Roman"/>
              <a:cs typeface="Times New Roman"/>
            </a:endParaRPr>
          </a:p>
          <a:p>
            <a:pPr marL="0" indent="0">
              <a:buNone/>
            </a:pPr>
            <a:r>
              <a:rPr lang="el-GR" dirty="0" smtClean="0"/>
              <a:t>   </a:t>
            </a:r>
          </a:p>
          <a:p>
            <a:pPr marL="0" indent="0">
              <a:buNone/>
            </a:pPr>
            <a:r>
              <a:rPr lang="el-GR" dirty="0"/>
              <a:t> </a:t>
            </a:r>
            <a:r>
              <a:rPr lang="el-GR" dirty="0" smtClean="0"/>
              <a:t>   Η αφήγηση:</a:t>
            </a:r>
            <a:endParaRPr lang="el-GR" dirty="0"/>
          </a:p>
          <a:p>
            <a:r>
              <a:rPr lang="el-GR" dirty="0" smtClean="0"/>
              <a:t>δεν </a:t>
            </a:r>
            <a:r>
              <a:rPr lang="el-GR" dirty="0"/>
              <a:t>είναι απλώς μια περιγραφή των συμβάντων </a:t>
            </a:r>
            <a:r>
              <a:rPr lang="el-GR" dirty="0" smtClean="0"/>
              <a:t>ούτε αναπαράστασή τους </a:t>
            </a:r>
          </a:p>
          <a:p>
            <a:r>
              <a:rPr lang="el-GR" dirty="0" smtClean="0"/>
              <a:t>αλλά ως κατασκευή συμπεριλαμβάνει </a:t>
            </a:r>
            <a:r>
              <a:rPr lang="el-GR" dirty="0"/>
              <a:t>αμέσως ή εμμέσως και την αιτιολόγηση και τα κίνητρα των δραστών, αποτελεί μια μορφή ερμηνείας της δράσης </a:t>
            </a:r>
            <a:endParaRPr lang="en-US" dirty="0"/>
          </a:p>
        </p:txBody>
      </p:sp>
      <p:sp>
        <p:nvSpPr>
          <p:cNvPr id="2" name="Title 1"/>
          <p:cNvSpPr>
            <a:spLocks noGrp="1"/>
          </p:cNvSpPr>
          <p:nvPr>
            <p:ph type="title"/>
          </p:nvPr>
        </p:nvSpPr>
        <p:spPr/>
        <p:txBody>
          <a:bodyPr>
            <a:normAutofit/>
          </a:bodyPr>
          <a:lstStyle/>
          <a:p>
            <a:pPr algn="ctr"/>
            <a:r>
              <a:rPr lang="el-GR" dirty="0" smtClean="0"/>
              <a:t>Εμπειρία - αφήγηση</a:t>
            </a:r>
            <a:endParaRPr lang="en-US" dirty="0"/>
          </a:p>
        </p:txBody>
      </p:sp>
    </p:spTree>
    <p:extLst>
      <p:ext uri="{BB962C8B-B14F-4D97-AF65-F5344CB8AC3E}">
        <p14:creationId xmlns:p14="http://schemas.microsoft.com/office/powerpoint/2010/main" val="382805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Μια βιογραφία </a:t>
            </a:r>
            <a:r>
              <a:rPr lang="el-GR" dirty="0"/>
              <a:t>δεν είναι και δεν μπορεί να είναι ένας τρόπος αναφοράς σε μια «ζωή όπως τη ζήσαμε». </a:t>
            </a:r>
            <a:endParaRPr lang="el-GR" dirty="0" smtClean="0"/>
          </a:p>
          <a:p>
            <a:r>
              <a:rPr lang="el-GR" dirty="0" smtClean="0"/>
              <a:t>Μια </a:t>
            </a:r>
            <a:r>
              <a:rPr lang="el-GR" dirty="0"/>
              <a:t>ζωή δημιουργείται ή κατασκευάζεται από την πράξη της </a:t>
            </a:r>
            <a:r>
              <a:rPr lang="el-GR" dirty="0" smtClean="0"/>
              <a:t>βιογραφίας</a:t>
            </a:r>
            <a:r>
              <a:rPr lang="el-GR" dirty="0"/>
              <a:t>. Είναι ένας τρόπος να ερμηνεύσουμε την εμπειρία - και να την ανακατασκευάσουμε και να την οικοδομήσουμε</a:t>
            </a:r>
            <a:r>
              <a:rPr lang="en-US" dirty="0"/>
              <a:t> </a:t>
            </a:r>
            <a:r>
              <a:rPr lang="el-GR" dirty="0"/>
              <a:t>εκ νέου . Τα δομικά μας εργαλεία είναι ερμηνευτικά .... </a:t>
            </a:r>
            <a:endParaRPr lang="en-US" dirty="0" smtClean="0"/>
          </a:p>
          <a:p>
            <a:r>
              <a:rPr lang="el-GR" dirty="0" smtClean="0"/>
              <a:t>Προφανώς</a:t>
            </a:r>
            <a:r>
              <a:rPr lang="el-GR" dirty="0"/>
              <a:t>, τότε, δεν υπάρχει μια «μοναδική» αληθινή, σωστή ή και πιστή </a:t>
            </a:r>
            <a:r>
              <a:rPr lang="el-GR" dirty="0" smtClean="0"/>
              <a:t>βιογραφία</a:t>
            </a:r>
            <a:r>
              <a:rPr lang="el-GR" dirty="0"/>
              <a:t>. </a:t>
            </a:r>
            <a:endParaRPr lang="el-GR" dirty="0" smtClean="0"/>
          </a:p>
          <a:p>
            <a:pPr marL="0" indent="0">
              <a:buNone/>
            </a:pPr>
            <a:r>
              <a:rPr lang="el-GR" dirty="0"/>
              <a:t> </a:t>
            </a:r>
            <a:r>
              <a:rPr lang="el-GR" dirty="0" smtClean="0"/>
              <a:t>                                         (</a:t>
            </a:r>
            <a:r>
              <a:rPr lang="el-GR" dirty="0"/>
              <a:t>Bruner, 1993: 38-39)</a:t>
            </a:r>
            <a:endParaRPr lang="en-US" dirty="0"/>
          </a:p>
          <a:p>
            <a:endParaRPr lang="en-US" dirty="0"/>
          </a:p>
          <a:p>
            <a:endParaRPr lang="en-US" dirty="0"/>
          </a:p>
        </p:txBody>
      </p:sp>
      <p:sp>
        <p:nvSpPr>
          <p:cNvPr id="2" name="Title 1"/>
          <p:cNvSpPr>
            <a:spLocks noGrp="1"/>
          </p:cNvSpPr>
          <p:nvPr>
            <p:ph type="title"/>
          </p:nvPr>
        </p:nvSpPr>
        <p:spPr/>
        <p:txBody>
          <a:bodyPr/>
          <a:lstStyle/>
          <a:p>
            <a:pPr algn="ctr"/>
            <a:r>
              <a:rPr lang="el-GR" dirty="0"/>
              <a:t>Βιογραφίες &amp; ιστορίες ζωής</a:t>
            </a:r>
            <a:endParaRPr lang="en-US" dirty="0"/>
          </a:p>
        </p:txBody>
      </p:sp>
    </p:spTree>
    <p:extLst>
      <p:ext uri="{BB962C8B-B14F-4D97-AF65-F5344CB8AC3E}">
        <p14:creationId xmlns:p14="http://schemas.microsoft.com/office/powerpoint/2010/main" val="1766864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fontAlgn="base"/>
            <a:r>
              <a:rPr lang="en-US" dirty="0"/>
              <a:t>Θα μπορούσαμε να μιλήσουμε </a:t>
            </a:r>
            <a:r>
              <a:rPr lang="en-US" b="1" dirty="0"/>
              <a:t>για πολλά είδη ζωής</a:t>
            </a:r>
            <a:r>
              <a:rPr lang="en-US" dirty="0"/>
              <a:t>: </a:t>
            </a:r>
          </a:p>
          <a:p>
            <a:pPr lvl="0" fontAlgn="base"/>
            <a:r>
              <a:rPr lang="en-US" b="1" dirty="0"/>
              <a:t>Η ζωή ως γεγονός</a:t>
            </a:r>
            <a:r>
              <a:rPr lang="en-US" dirty="0"/>
              <a:t>: αυτό που συνέβη </a:t>
            </a:r>
          </a:p>
          <a:p>
            <a:pPr lvl="0" fontAlgn="base"/>
            <a:r>
              <a:rPr lang="en-US" b="1" dirty="0"/>
              <a:t>Η ζωή ως βίωμα </a:t>
            </a:r>
            <a:r>
              <a:rPr lang="en-US" dirty="0"/>
              <a:t>(αισθήματα, συναισθήματα, επιθυμίες, σκέψεις &amp; νοηματοδοτήσεις): αυτό που νιώσαμε, η ανάγνωση αυτού που </a:t>
            </a:r>
            <a:r>
              <a:rPr lang="en-US" dirty="0" smtClean="0"/>
              <a:t>συνέβη</a:t>
            </a:r>
            <a:r>
              <a:rPr lang="el-GR" dirty="0" smtClean="0"/>
              <a:t> («προσωπική» πρόσληψη: ιδεολογία, αξίες, βιοθεωρία...) </a:t>
            </a:r>
            <a:endParaRPr lang="en-US" dirty="0"/>
          </a:p>
          <a:p>
            <a:pPr lvl="0" fontAlgn="base"/>
            <a:r>
              <a:rPr lang="en-US" b="1" dirty="0"/>
              <a:t>Η ζωή ως αφήγηση </a:t>
            </a:r>
            <a:r>
              <a:rPr lang="en-US" dirty="0"/>
              <a:t>(επηρεασμένη από τις πολιτιστικές συμβάσεις της αφήγησης, από το ακροατήριο και από το κοινωνικό πλαίσιο): αυτό που επιλέγουμε να παρουσιάσουμε, η </a:t>
            </a:r>
            <a:r>
              <a:rPr lang="en-US" dirty="0" smtClean="0"/>
              <a:t>ανακατασκευή </a:t>
            </a:r>
            <a:r>
              <a:rPr lang="en-US" dirty="0"/>
              <a:t>δηλαδή της εμπειρίας και της πρόσληψής της.</a:t>
            </a:r>
          </a:p>
          <a:p>
            <a:endParaRPr lang="en-US" dirty="0"/>
          </a:p>
        </p:txBody>
      </p:sp>
      <p:sp>
        <p:nvSpPr>
          <p:cNvPr id="2" name="Title 1"/>
          <p:cNvSpPr>
            <a:spLocks noGrp="1"/>
          </p:cNvSpPr>
          <p:nvPr>
            <p:ph type="title"/>
          </p:nvPr>
        </p:nvSpPr>
        <p:spPr/>
        <p:txBody>
          <a:bodyPr>
            <a:normAutofit fontScale="90000"/>
          </a:bodyPr>
          <a:lstStyle/>
          <a:p>
            <a:pPr algn="ctr"/>
            <a:r>
              <a:rPr lang="el-GR" dirty="0" smtClean="0"/>
              <a:t>Τα είδη της ζωής</a:t>
            </a:r>
            <a:br>
              <a:rPr lang="el-GR" dirty="0" smtClean="0"/>
            </a:br>
            <a:r>
              <a:rPr lang="en-US" dirty="0" smtClean="0"/>
              <a:t>Ivor Goodson</a:t>
            </a:r>
            <a:endParaRPr lang="en-US" dirty="0"/>
          </a:p>
        </p:txBody>
      </p:sp>
    </p:spTree>
    <p:extLst>
      <p:ext uri="{BB962C8B-B14F-4D97-AF65-F5344CB8AC3E}">
        <p14:creationId xmlns:p14="http://schemas.microsoft.com/office/powerpoint/2010/main" val="427685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US" dirty="0" smtClean="0"/>
              <a:t>Η </a:t>
            </a:r>
            <a:r>
              <a:rPr lang="en-US" dirty="0"/>
              <a:t>ζωή ως </a:t>
            </a:r>
            <a:r>
              <a:rPr lang="en-US" dirty="0" smtClean="0"/>
              <a:t>αφήγηση </a:t>
            </a:r>
            <a:r>
              <a:rPr lang="en-US" dirty="0"/>
              <a:t>μπορεί να διακριθεί σε δύο είδη: </a:t>
            </a:r>
          </a:p>
          <a:p>
            <a:pPr lvl="0" fontAlgn="base"/>
            <a:r>
              <a:rPr lang="en-US" dirty="0"/>
              <a:t>Η ζωή όπως την αφηγείται αυτός που την έζησε (</a:t>
            </a:r>
            <a:r>
              <a:rPr lang="en-US" b="1" dirty="0"/>
              <a:t>life story</a:t>
            </a:r>
            <a:r>
              <a:rPr lang="en-US" dirty="0"/>
              <a:t>)</a:t>
            </a:r>
          </a:p>
          <a:p>
            <a:pPr lvl="0" fontAlgn="base"/>
            <a:r>
              <a:rPr lang="en-US" dirty="0"/>
              <a:t>Η ζωή ως προϊόν της συνεργατικής διερεύνησης από τον αφηγητή –δημιουργό της και κάποιο ερευνητή σε ένα </a:t>
            </a:r>
            <a:r>
              <a:rPr lang="en-US" dirty="0" smtClean="0"/>
              <a:t>διακειμενικό</a:t>
            </a:r>
            <a:r>
              <a:rPr lang="el-GR" dirty="0" smtClean="0"/>
              <a:t>,</a:t>
            </a:r>
            <a:r>
              <a:rPr lang="en-US" dirty="0" smtClean="0"/>
              <a:t> δια</a:t>
            </a:r>
            <a:r>
              <a:rPr lang="en-US" dirty="0"/>
              <a:t>-συγκειμενικό </a:t>
            </a:r>
            <a:r>
              <a:rPr lang="el-GR" dirty="0" smtClean="0"/>
              <a:t>&amp; υπερκειμενικό </a:t>
            </a:r>
            <a:r>
              <a:rPr lang="en-US" dirty="0" smtClean="0"/>
              <a:t>πλαίσιο</a:t>
            </a:r>
            <a:r>
              <a:rPr lang="el-GR" dirty="0" smtClean="0"/>
              <a:t> </a:t>
            </a:r>
            <a:r>
              <a:rPr lang="en-US" dirty="0" smtClean="0"/>
              <a:t>(</a:t>
            </a:r>
            <a:r>
              <a:rPr lang="en-US" dirty="0"/>
              <a:t>ιστορία ζωής-</a:t>
            </a:r>
            <a:r>
              <a:rPr lang="en-US" b="1" dirty="0"/>
              <a:t>life history</a:t>
            </a:r>
            <a:r>
              <a:rPr lang="en-US" dirty="0"/>
              <a:t>).</a:t>
            </a:r>
          </a:p>
          <a:p>
            <a:endParaRPr lang="en-US" dirty="0"/>
          </a:p>
        </p:txBody>
      </p:sp>
      <p:sp>
        <p:nvSpPr>
          <p:cNvPr id="2" name="Title 1"/>
          <p:cNvSpPr>
            <a:spLocks noGrp="1"/>
          </p:cNvSpPr>
          <p:nvPr>
            <p:ph type="title"/>
          </p:nvPr>
        </p:nvSpPr>
        <p:spPr/>
        <p:txBody>
          <a:bodyPr>
            <a:normAutofit fontScale="90000"/>
          </a:bodyPr>
          <a:lstStyle/>
          <a:p>
            <a:pPr algn="ctr"/>
            <a:r>
              <a:rPr lang="el-GR" dirty="0" smtClean="0"/>
              <a:t>Τα είδη της ζωής</a:t>
            </a:r>
            <a:br>
              <a:rPr lang="el-GR" dirty="0" smtClean="0"/>
            </a:br>
            <a:r>
              <a:rPr lang="en-US" dirty="0" smtClean="0"/>
              <a:t>Ivor Goodson</a:t>
            </a:r>
            <a:endParaRPr lang="en-US" dirty="0"/>
          </a:p>
        </p:txBody>
      </p:sp>
    </p:spTree>
    <p:extLst>
      <p:ext uri="{BB962C8B-B14F-4D97-AF65-F5344CB8AC3E}">
        <p14:creationId xmlns:p14="http://schemas.microsoft.com/office/powerpoint/2010/main" val="19960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Η έρευνα των αφηγήσεων </a:t>
            </a:r>
            <a:r>
              <a:rPr lang="el-GR" dirty="0" smtClean="0"/>
              <a:t>και των βιογραφιών </a:t>
            </a:r>
            <a:r>
              <a:rPr lang="en-US" dirty="0" smtClean="0">
                <a:effectLst/>
              </a:rPr>
              <a:t> </a:t>
            </a:r>
            <a:r>
              <a:rPr lang="el-GR" dirty="0" smtClean="0"/>
              <a:t>απηχεί τη μετανεωτερική οπτική για την πολυφωνική και πολυεπίπεδη οικοδόμηση της γνώσης και την νομιμοποίηση της προσωπικής ερμηνείας. </a:t>
            </a:r>
          </a:p>
          <a:p>
            <a:r>
              <a:rPr lang="el-GR" dirty="0" smtClean="0"/>
              <a:t>Η προσωπική αφήγηση, στο πλαίσιο της αμφισβήτησης των «μεγάλων αφηγήσεων» της νεωτερικότητας, προσλαμβάνεται ως «τοπική» αφήγηση, ως κατασκευή του υποκειμένου που αφηγείται, που έχει αξία ως τέτοια και όχι ως ανάδυση μιας γνώσης, που ενυπάρχει ανεξάρτητα από την νοηματοδότησή της.</a:t>
            </a:r>
            <a:endParaRPr lang="en-US" dirty="0"/>
          </a:p>
        </p:txBody>
      </p:sp>
      <p:sp>
        <p:nvSpPr>
          <p:cNvPr id="2" name="Title 1"/>
          <p:cNvSpPr>
            <a:spLocks noGrp="1"/>
          </p:cNvSpPr>
          <p:nvPr>
            <p:ph type="title"/>
          </p:nvPr>
        </p:nvSpPr>
        <p:spPr/>
        <p:txBody>
          <a:bodyPr/>
          <a:lstStyle/>
          <a:p>
            <a:pPr algn="ctr"/>
            <a:r>
              <a:rPr lang="el-GR" dirty="0" smtClean="0"/>
              <a:t>Επιστημολογικό πλαίσιο</a:t>
            </a:r>
            <a:endParaRPr lang="en-US" dirty="0"/>
          </a:p>
        </p:txBody>
      </p:sp>
    </p:spTree>
    <p:extLst>
      <p:ext uri="{BB962C8B-B14F-4D97-AF65-F5344CB8AC3E}">
        <p14:creationId xmlns:p14="http://schemas.microsoft.com/office/powerpoint/2010/main" val="596840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5641</TotalTime>
  <Words>3195</Words>
  <Application>Microsoft Macintosh PowerPoint</Application>
  <PresentationFormat>On-screen Show (4:3)</PresentationFormat>
  <Paragraphs>163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Paper</vt:lpstr>
      <vt:lpstr>Εισαγωγή στη βιογραφική έρευνα ιστοριών ζωής εκπαιδευτικών: θεωρητικές και μεθοδολογικές διαστάσεις </vt:lpstr>
      <vt:lpstr>Αφήγηση...</vt:lpstr>
      <vt:lpstr>Αφήγηση...</vt:lpstr>
      <vt:lpstr>Αφήγηση:  από την εμπειρία στο «κείμενο»</vt:lpstr>
      <vt:lpstr>Εμπειρία - αφήγηση</vt:lpstr>
      <vt:lpstr>Βιογραφίες &amp; ιστορίες ζωής</vt:lpstr>
      <vt:lpstr>Τα είδη της ζωής Ivor Goodson</vt:lpstr>
      <vt:lpstr>Τα είδη της ζωής Ivor Goodson</vt:lpstr>
      <vt:lpstr>Επιστημολογικό πλαίσιο</vt:lpstr>
      <vt:lpstr>PowerPoint Presentation</vt:lpstr>
      <vt:lpstr>Εκπαίδευση &amp; εκπαιδευτικοί-εκπαιδευόμενοι</vt:lpstr>
      <vt:lpstr>Έρευνα αφηγήσεων  &amp; βιογραφίες εκπαιδευτικών </vt:lpstr>
      <vt:lpstr>Σε ένα τέτοιο πλαίσιο για τους ίδιους τους εκπαιδευτικούς</vt:lpstr>
      <vt:lpstr>Ένα παράδειγμα: αφηγήσεις δύο εκπαιδευτικών-φιλολόγων</vt:lpstr>
      <vt:lpstr>Η αφήγηση του Δ.Π.</vt:lpstr>
      <vt:lpstr>Η αφήγηση της Ν.Τ.</vt:lpstr>
      <vt:lpstr>   Επέκταση του ερμηνευτικού πλαισίου Ο ρόλος των αφηγήσεων και των συζητήσεων: Αποτίμηση </vt:lpstr>
      <vt:lpstr>Οι αφηγήσεις σε (αντι)παράθεση</vt:lpstr>
      <vt:lpstr>Έρευνα βιογραφιών: Βιογραφίες (life stories) &amp; ιστορίες ζωής (life histories)</vt:lpstr>
      <vt:lpstr>Βιογραφίες (life stories) &amp; ιστορίες ζωής (life histories)</vt:lpstr>
      <vt:lpstr>Επάνοδος στο παράδειγμα: η βιογραφία της Ν.Τ.</vt:lpstr>
      <vt:lpstr>Το ερμηνευτικό πλαίσιο του ερευνητή</vt:lpstr>
      <vt:lpstr>Ερωτήματα</vt:lpstr>
      <vt:lpstr>Βιογραφίες &amp; ιστορίες ζωής εκπαιδευτικών: από το ατομικό στο συλλογικό</vt:lpstr>
      <vt:lpstr>Η βιογραφία ως κοινωνικά διαμορφωμένη αφήγση</vt:lpstr>
      <vt:lpstr>MacIntyre </vt:lpstr>
      <vt:lpstr>Το συλλογικό στο ιστορικό του συγκείμενο</vt:lpstr>
      <vt:lpstr>Δέσποινα Καρακατσάνη (2012): Εκπαιδευτική θεωρία και διδακτική πράξη στη Μεταπολεμική Ελλάδα. Μια κοινωνική ιστορία του διδασκαλικού επαγγέλματος. Θεσσαλονίκη: Επίκεντρο.</vt:lpstr>
      <vt:lpstr>Επομένως στις ιστορίες ζωής των εκπαιδευτικών μπορούμε να εστιάσουμε σε παραμέτρους που αφορούν: </vt:lpstr>
      <vt:lpstr>     Η έρευνα των βιογραφιών: </vt:lpstr>
      <vt:lpstr>Μελετώντας τη ζωή του εκπαιδευτικού βρισκόμαστε σε ποικίλες διαμεσολαβήσεις</vt:lpstr>
      <vt:lpstr>Η πορεία της έρευνας των αφηγήσεων και των ιστοριών ζωής</vt:lpstr>
      <vt:lpstr>Η πορεία της έρευνας των αφηγήσεων και των ιστοριών ζωής</vt:lpstr>
      <vt:lpstr>Η πορεία της έρευνας των αφηγήσεων και των ιστοριών ζωής</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βιογραφική έρευνα ιστοριών ζωής εκπαιδευτικών: θεωρητικές και μεθοδολογικές διαστάσεις </dc:title>
  <dc:creator>Vassilis Tsafos</dc:creator>
  <cp:lastModifiedBy>Vassilis Tsafos</cp:lastModifiedBy>
  <cp:revision>62</cp:revision>
  <cp:lastPrinted>2019-01-25T20:02:05Z</cp:lastPrinted>
  <dcterms:created xsi:type="dcterms:W3CDTF">2019-01-23T19:40:14Z</dcterms:created>
  <dcterms:modified xsi:type="dcterms:W3CDTF">2019-02-12T09:07:37Z</dcterms:modified>
</cp:coreProperties>
</file>