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3"/>
  </p:notesMasterIdLst>
  <p:handoutMasterIdLst>
    <p:handoutMasterId r:id="rId24"/>
  </p:handoutMasterIdLst>
  <p:sldIdLst>
    <p:sldId id="298" r:id="rId2"/>
    <p:sldId id="491" r:id="rId3"/>
    <p:sldId id="492" r:id="rId4"/>
    <p:sldId id="493" r:id="rId5"/>
    <p:sldId id="496" r:id="rId6"/>
    <p:sldId id="494" r:id="rId7"/>
    <p:sldId id="495" r:id="rId8"/>
    <p:sldId id="511" r:id="rId9"/>
    <p:sldId id="497" r:id="rId10"/>
    <p:sldId id="498" r:id="rId11"/>
    <p:sldId id="499" r:id="rId12"/>
    <p:sldId id="500" r:id="rId13"/>
    <p:sldId id="501" r:id="rId14"/>
    <p:sldId id="502" r:id="rId15"/>
    <p:sldId id="503" r:id="rId16"/>
    <p:sldId id="504" r:id="rId17"/>
    <p:sldId id="505" r:id="rId18"/>
    <p:sldId id="506" r:id="rId19"/>
    <p:sldId id="509" r:id="rId20"/>
    <p:sldId id="507" r:id="rId21"/>
    <p:sldId id="51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63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4400FF-F533-4C56-80DE-B65DF15904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3397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B280D-0193-014C-A3B6-5B3DF2E8D9C7}" type="datetimeFigureOut">
              <a:rPr lang="en-US" smtClean="0"/>
              <a:t>8/23/24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207F2-1D76-BA47-9C68-9C3C69DA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207F2-1D76-BA47-9C68-9C3C69DA17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2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207F2-1D76-BA47-9C68-9C3C69DA17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2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4B0E2-7B61-4D20-A25E-7426A07E79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E7DF3-D90B-47CD-B2C8-2042C1822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7363E-F8F0-4D8C-BA27-21582E4E41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D0B5B-035A-4D8D-B645-2CBCF53909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ABE2D-AAC4-415C-BB62-A324BBDC39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4A6D5-02A2-4A72-8F69-71CFE6D6D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8E7EC-0E3A-464C-B614-155F4C2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0A44-425E-4F00-9378-D79B44DD01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E9E9E-2750-452C-B0A2-EEB2DCCE7A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11895-5CF4-45C6-A77B-4D7255F857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DCBCB93-7895-439F-93B8-4064CB99A6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290AE46-1FE6-4264-ACA3-8F67BC767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7258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b="1" dirty="0"/>
              <a:t>	</a:t>
            </a:r>
            <a:br>
              <a:rPr lang="el-GR" dirty="0"/>
            </a:b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dirty="0"/>
              <a:t>ΑΝΑΠΤΥΞΗ ΤΟΥ ΠΑΙΔΙΟΥ Ι</a:t>
            </a:r>
            <a:endParaRPr lang="en-US" dirty="0"/>
          </a:p>
          <a:p>
            <a:pPr algn="ctr" eaLnBrk="1" hangingPunct="1">
              <a:buFontTx/>
              <a:buNone/>
            </a:pPr>
            <a:endParaRPr lang="en-US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endParaRPr lang="el-GR" dirty="0"/>
          </a:p>
          <a:p>
            <a:pPr algn="ctr" eaLnBrk="1" hangingPunct="1">
              <a:buFontTx/>
              <a:buNone/>
            </a:pPr>
            <a:r>
              <a:rPr lang="el-GR" sz="2000" dirty="0"/>
              <a:t>Λήδα Αναγνωστάκη </a:t>
            </a:r>
          </a:p>
          <a:p>
            <a:pPr algn="ctr" eaLnBrk="1" hangingPunct="1">
              <a:buFontTx/>
              <a:buNone/>
            </a:pPr>
            <a:r>
              <a:rPr lang="el-GR" sz="2000" dirty="0"/>
              <a:t>ΤΕΑΠΗ/ΕΚΠΑ</a:t>
            </a:r>
            <a:endParaRPr lang="en-US" sz="2000" dirty="0"/>
          </a:p>
          <a:p>
            <a:pPr algn="ctr" eaLnBrk="1" hangingPunct="1">
              <a:buFontTx/>
              <a:buNone/>
            </a:pPr>
            <a:r>
              <a:rPr lang="en-US" sz="2000" dirty="0"/>
              <a:t>20</a:t>
            </a:r>
            <a:r>
              <a:rPr lang="el-GR" sz="2000" dirty="0"/>
              <a:t>24</a:t>
            </a:r>
            <a:r>
              <a:rPr lang="en-US" sz="2000" dirty="0"/>
              <a:t>-</a:t>
            </a:r>
            <a:r>
              <a:rPr lang="el-GR" sz="2000" dirty="0"/>
              <a:t>25</a:t>
            </a:r>
            <a:endParaRPr lang="en-US" sz="2000" dirty="0"/>
          </a:p>
          <a:p>
            <a:pPr algn="ctr" eaLnBrk="1" hangingPunct="1">
              <a:buFontTx/>
              <a:buNone/>
            </a:pPr>
            <a:endParaRPr lang="el-GR" sz="2000" dirty="0"/>
          </a:p>
          <a:p>
            <a:pPr algn="ctr" eaLnBrk="1" hangingPunct="1">
              <a:buFontTx/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2200" dirty="0"/>
              <a:t>Προ-επιστημονική ψυχολογία: φιλοσοφία (αλλά ήδη τίθενται ερωτήματα που απασχολούν την ψυχολογία ως τις ημέρες μας)</a:t>
            </a:r>
          </a:p>
          <a:p>
            <a:pPr>
              <a:buNone/>
            </a:pPr>
            <a:r>
              <a:rPr lang="el-GR" sz="2200" dirty="0"/>
              <a:t>Αρχαίοι Έλληνες (ερώτημα: σχέση σώματος και ψυχής)</a:t>
            </a:r>
          </a:p>
          <a:p>
            <a:pPr>
              <a:buNone/>
            </a:pPr>
            <a:r>
              <a:rPr lang="el-GR" sz="2200" dirty="0"/>
              <a:t>Πλάτωνας:</a:t>
            </a:r>
            <a:r>
              <a:rPr lang="el-GR" sz="2200" dirty="0">
                <a:solidFill>
                  <a:srgbClr val="FF6600"/>
                </a:solidFill>
              </a:rPr>
              <a:t>     </a:t>
            </a:r>
            <a:r>
              <a:rPr lang="el-GR" sz="2200" dirty="0"/>
              <a:t>  η ψυχή είναι ικανή να κατανοήσει τον</a:t>
            </a:r>
          </a:p>
          <a:p>
            <a:pPr>
              <a:buNone/>
            </a:pPr>
            <a:r>
              <a:rPr lang="el-GR" sz="2200" dirty="0"/>
              <a:t>                         κόσμο των ιδεών. Το σώμα τη φυλακίζει</a:t>
            </a:r>
          </a:p>
          <a:p>
            <a:pPr>
              <a:buNone/>
            </a:pPr>
            <a:r>
              <a:rPr lang="el-GR" sz="2200" dirty="0"/>
              <a:t>                  </a:t>
            </a:r>
          </a:p>
          <a:p>
            <a:pPr>
              <a:buNone/>
            </a:pPr>
            <a:r>
              <a:rPr lang="el-GR" sz="2200" dirty="0"/>
              <a:t>Αριστοτέλης: σώμα και ψυχή ως σύνολο</a:t>
            </a:r>
          </a:p>
          <a:p>
            <a:pPr>
              <a:buNone/>
            </a:pPr>
            <a:r>
              <a:rPr lang="el-GR" sz="2200" dirty="0"/>
              <a:t>				3 είδη ψυχής  θρεπτική ή φυτική</a:t>
            </a:r>
          </a:p>
          <a:p>
            <a:pPr>
              <a:buNone/>
            </a:pPr>
            <a:r>
              <a:rPr lang="el-GR" sz="2200" dirty="0"/>
              <a:t>                                                    αισθητική ή ζωική</a:t>
            </a:r>
          </a:p>
          <a:p>
            <a:pPr>
              <a:buNone/>
            </a:pPr>
            <a:r>
              <a:rPr lang="el-GR" sz="2200" dirty="0"/>
              <a:t>                                                    λογική ή ανθρώπινη </a:t>
            </a:r>
            <a:endParaRPr lang="en-US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Προ-επιστημονική ψυχολογία: φιλοσοφία (αλλά ήδη τίθενται ερωτήματα που απασχολούν την ψυχολογία ως τις ημέρες μας)</a:t>
            </a:r>
          </a:p>
          <a:p>
            <a:pPr>
              <a:buNone/>
            </a:pPr>
            <a:r>
              <a:rPr lang="el-GR" dirty="0"/>
              <a:t>17ος αιώνας. </a:t>
            </a:r>
            <a:endParaRPr lang="el-GR" dirty="0">
              <a:solidFill>
                <a:srgbClr val="FF6600"/>
              </a:solidFill>
            </a:endParaRPr>
          </a:p>
          <a:p>
            <a:pPr>
              <a:buNone/>
            </a:pPr>
            <a:r>
              <a:rPr lang="el-GR" dirty="0"/>
              <a:t> Φύση ή ανατροφή; (ερώτημα που απασχολεί ακόμα τους ψυχολόγους)</a:t>
            </a:r>
          </a:p>
          <a:p>
            <a:pPr>
              <a:buNone/>
            </a:pPr>
            <a:r>
              <a:rPr lang="el-GR" dirty="0">
                <a:solidFill>
                  <a:srgbClr val="FF6600"/>
                </a:solidFill>
              </a:rPr>
              <a:t>   </a:t>
            </a:r>
            <a:r>
              <a:rPr lang="el-GR" dirty="0"/>
              <a:t>Νατιβισμός ή εμπειρισμός; </a:t>
            </a:r>
          </a:p>
          <a:p>
            <a:pPr>
              <a:buNone/>
            </a:pPr>
            <a:r>
              <a:rPr lang="el-GR" dirty="0"/>
              <a:t>   Καρτέσιος: νατιβιστής (θεός, άπειρο, </a:t>
            </a:r>
          </a:p>
          <a:p>
            <a:pPr>
              <a:buNone/>
            </a:pPr>
            <a:r>
              <a:rPr lang="el-GR" dirty="0"/>
              <a:t>                        τελειότητα=έμφυτες ιδέες)</a:t>
            </a:r>
          </a:p>
          <a:p>
            <a:pPr>
              <a:buNone/>
            </a:pPr>
            <a:r>
              <a:rPr lang="el-GR" dirty="0"/>
              <a:t>   </a:t>
            </a:r>
            <a:r>
              <a:rPr lang="en-US" dirty="0"/>
              <a:t>John Locke: </a:t>
            </a:r>
            <a:r>
              <a:rPr lang="el-GR" dirty="0"/>
              <a:t>εμπειριστής (</a:t>
            </a:r>
            <a:r>
              <a:rPr lang="en-US" dirty="0"/>
              <a:t>tabula rasa</a:t>
            </a:r>
            <a:r>
              <a:rPr lang="el-GR" dirty="0"/>
              <a:t>)</a:t>
            </a:r>
          </a:p>
          <a:p>
            <a:endParaRPr lang="el-G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Αρχές της επιστημονικής ψυχολογίας: 19</a:t>
            </a:r>
            <a:r>
              <a:rPr lang="el-GR" baseline="30000" dirty="0"/>
              <a:t>ος</a:t>
            </a:r>
            <a:r>
              <a:rPr lang="el-GR" dirty="0"/>
              <a:t> αιώνας: μεγάλες ανακαλύψεις στη χημεία και φυσική (μόρια, άτομα)/ στην ανατομία /Δαρβίνος («Καταγωγή των ειδών» 1859)</a:t>
            </a:r>
          </a:p>
          <a:p>
            <a:r>
              <a:rPr lang="el-GR" dirty="0"/>
              <a:t>Τι είπε ο Κάρολος Δαρβίνος; </a:t>
            </a:r>
          </a:p>
          <a:p>
            <a:r>
              <a:rPr lang="el-GR" dirty="0"/>
              <a:t>Τα είδη επιβιώνουν μέσω της διαδικασίας της «φυσικής επιλογής». Με άλλα λόγια, τα άτομα με </a:t>
            </a:r>
            <a:r>
              <a:rPr lang="el-GR" dirty="0" err="1"/>
              <a:t>φαινότυπους</a:t>
            </a:r>
            <a:r>
              <a:rPr lang="el-GR" dirty="0"/>
              <a:t> (τα </a:t>
            </a:r>
            <a:r>
              <a:rPr lang="el-GR" dirty="0" err="1"/>
              <a:t>παρατηρήσιμα</a:t>
            </a:r>
            <a:r>
              <a:rPr lang="el-GR" dirty="0"/>
              <a:t> χαρακτηριστικά ενός οργανισμού) πιο προσαρμοστικούς στις περιβαλλοντικές συνθήκες επιβιώνουν και αναπαράγονται με μεγαλύτερη επιτυχία από άτομα με </a:t>
            </a:r>
            <a:r>
              <a:rPr lang="el-GR" dirty="0" err="1"/>
              <a:t>φαινότυπους</a:t>
            </a:r>
            <a:r>
              <a:rPr lang="el-GR" dirty="0"/>
              <a:t> λιγότερο προσαρμοστικούς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Ιστορική 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Εδραίωση της επιστημονικής ψυχολογίας: οι απαρχές (αλλά ήδη τίθενται ερωτήματα που απασχολούν την ψυχολογία ως τις ημέρες μας)</a:t>
            </a:r>
          </a:p>
          <a:p>
            <a:r>
              <a:rPr lang="el-GR" dirty="0"/>
              <a:t>Η επιστήμη της ψυχολογίας ε</a:t>
            </a:r>
            <a:r>
              <a:rPr lang="en-US" dirty="0" err="1"/>
              <a:t>δραιώνεται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1879 </a:t>
            </a:r>
            <a:r>
              <a:rPr lang="en-US" dirty="0" err="1"/>
              <a:t>με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ίδρυση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πρώτου</a:t>
            </a:r>
            <a:r>
              <a:rPr lang="en-US" dirty="0"/>
              <a:t> </a:t>
            </a:r>
            <a:r>
              <a:rPr lang="el-GR" dirty="0"/>
              <a:t>ψυχολογικού </a:t>
            </a:r>
            <a:r>
              <a:rPr lang="en-US" dirty="0" err="1"/>
              <a:t>εργαστηρίου</a:t>
            </a:r>
            <a:r>
              <a:rPr lang="en-US" dirty="0"/>
              <a:t> </a:t>
            </a:r>
            <a:r>
              <a:rPr lang="en-US" dirty="0" err="1"/>
              <a:t>από</a:t>
            </a:r>
            <a:r>
              <a:rPr lang="en-US" dirty="0"/>
              <a:t> </a:t>
            </a:r>
            <a:r>
              <a:rPr lang="en-US" dirty="0" err="1"/>
              <a:t>τον</a:t>
            </a:r>
            <a:r>
              <a:rPr lang="en-US" dirty="0"/>
              <a:t> W. Wundt</a:t>
            </a:r>
            <a:r>
              <a:rPr lang="el-GR" dirty="0"/>
              <a:t> </a:t>
            </a:r>
            <a:r>
              <a:rPr lang="en-US" dirty="0"/>
              <a:t>(1832-1920) </a:t>
            </a:r>
            <a:endParaRPr lang="el-GR" dirty="0"/>
          </a:p>
          <a:p>
            <a:r>
              <a:rPr lang="el-GR" dirty="0"/>
              <a:t>Με πειράματα μελετούσαν τις αισθήσεις, ιδιαίτερα την όραση, αλλά και την προσοχή, το συναίσθημα και τη μνήμη.</a:t>
            </a:r>
          </a:p>
          <a:p>
            <a:pPr>
              <a:buNone/>
            </a:pPr>
            <a:r>
              <a:rPr lang="el-GR" dirty="0"/>
              <a:t>	</a:t>
            </a:r>
            <a:r>
              <a:rPr lang="en-US" dirty="0" err="1"/>
              <a:t>Μέθοδος</a:t>
            </a:r>
            <a:r>
              <a:rPr lang="en-US" dirty="0"/>
              <a:t>: </a:t>
            </a:r>
            <a:r>
              <a:rPr lang="en-US" dirty="0" err="1"/>
              <a:t>Ενδοσκόπηση</a:t>
            </a:r>
            <a:r>
              <a:rPr lang="en-US" dirty="0"/>
              <a:t> (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υποκειμενική</a:t>
            </a:r>
            <a:r>
              <a:rPr lang="en-US" dirty="0"/>
              <a:t> </a:t>
            </a:r>
            <a:r>
              <a:rPr lang="en-US" dirty="0" err="1"/>
              <a:t>παρατήρηση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εμπειριών</a:t>
            </a:r>
            <a:r>
              <a:rPr lang="en-US" dirty="0"/>
              <a:t>) </a:t>
            </a:r>
          </a:p>
          <a:p>
            <a:pPr>
              <a:buNone/>
            </a:pPr>
            <a:r>
              <a:rPr lang="el-GR" dirty="0"/>
              <a:t>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Ιστορική 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Εδραίωση της επιστημονικής ψυχολογίας: οι απαρχές (αλλά ήδη τίθενται ερωτήματα που απασχολούν την ψυχολογία ως τις ημέρες μας)</a:t>
            </a:r>
          </a:p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l-GR" dirty="0">
                <a:solidFill>
                  <a:srgbClr val="000000"/>
                </a:solidFill>
              </a:rPr>
              <a:t>ι πρέπει να μελετά η ψυχολογία;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l-GR" dirty="0"/>
              <a:t>(ερώτημα που απασχολεί ακόμα τους ψυχολόγους</a:t>
            </a:r>
            <a:r>
              <a:rPr lang="en-US" dirty="0"/>
              <a:t>)</a:t>
            </a:r>
            <a:endParaRPr lang="el-GR" dirty="0"/>
          </a:p>
          <a:p>
            <a:r>
              <a:rPr lang="en-US" dirty="0"/>
              <a:t>E. B. </a:t>
            </a:r>
            <a:r>
              <a:rPr lang="en-US" dirty="0" err="1"/>
              <a:t>Tichener</a:t>
            </a:r>
            <a:r>
              <a:rPr lang="en-US" dirty="0"/>
              <a:t>: </a:t>
            </a:r>
            <a:r>
              <a:rPr lang="el-GR" dirty="0"/>
              <a:t>Στρουκτουραλισμός (δομισμός) (ανάλυση των δομών του νου)</a:t>
            </a:r>
            <a:r>
              <a:rPr lang="en-US" dirty="0"/>
              <a:t> </a:t>
            </a:r>
            <a:endParaRPr lang="el-GR" dirty="0"/>
          </a:p>
          <a:p>
            <a:r>
              <a:rPr lang="en-US" dirty="0"/>
              <a:t>William James</a:t>
            </a:r>
            <a:r>
              <a:rPr lang="el-GR" dirty="0"/>
              <a:t>: Λειτουργισμός (μελέτη της λειτουργίας του νου ώστε ο οργανισμός να μπορεί να προσαρμόζεται και να λειτουργεί στο περιβάλλον του)</a:t>
            </a:r>
            <a:r>
              <a:rPr lang="en-US" dirty="0"/>
              <a:t>. </a:t>
            </a:r>
            <a:r>
              <a:rPr lang="el-GR" dirty="0"/>
              <a:t>Έμφαση στη συμπεριφορά και ενδιαφέρον για τις ατομικές διαφορές στη μάθηση και στη μνήμη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αναδρομή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Εδραίωση της επιστημονικής ψυχολογίας: οι απαρχές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b="1" dirty="0"/>
              <a:t>Ψυχολογία </a:t>
            </a:r>
            <a:r>
              <a:rPr lang="en-US" b="1" dirty="0"/>
              <a:t>Gestalt</a:t>
            </a:r>
            <a:r>
              <a:rPr lang="el-GR" b="1" dirty="0"/>
              <a:t> (</a:t>
            </a:r>
            <a:r>
              <a:rPr lang="el-GR" dirty="0"/>
              <a:t>μορφή).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Κύριοι εκπρόσωποι: </a:t>
            </a:r>
            <a:r>
              <a:rPr lang="en-US" dirty="0"/>
              <a:t>Wertheimer</a:t>
            </a:r>
            <a:r>
              <a:rPr lang="el-GR" dirty="0"/>
              <a:t> </a:t>
            </a:r>
            <a:r>
              <a:rPr lang="en-US" dirty="0"/>
              <a:t>(1880-1943), </a:t>
            </a:r>
            <a:r>
              <a:rPr lang="en-US" dirty="0" err="1"/>
              <a:t>Kofka</a:t>
            </a:r>
            <a:r>
              <a:rPr lang="en-US" dirty="0"/>
              <a:t> (1866-1941)</a:t>
            </a:r>
            <a:r>
              <a:rPr lang="el-GR" dirty="0"/>
              <a:t> και</a:t>
            </a:r>
            <a:r>
              <a:rPr lang="en-US" dirty="0"/>
              <a:t> Kohler (1887- 1967) </a:t>
            </a:r>
          </a:p>
          <a:p>
            <a:pPr>
              <a:buNone/>
            </a:pP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   -</a:t>
            </a:r>
            <a:r>
              <a:rPr lang="el-GR" dirty="0"/>
              <a:t>Η εμπειρία γίνεται καλύτερα κατανοητή ως σύνολο</a:t>
            </a:r>
          </a:p>
          <a:p>
            <a:pPr>
              <a:buNone/>
            </a:pPr>
            <a:r>
              <a:rPr lang="el-GR" dirty="0"/>
              <a:t>   -Ο νους προσδίδει νόημα και δομή στα αντιληπτικά ερεθίσματα.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-228600"/>
            <a:ext cx="61722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nzo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9989" r="-19989"/>
          <a:stretch>
            <a:fillRect/>
          </a:stretch>
        </p:blipFill>
        <p:spPr/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(πλάνη Mueller-Lyer)</a:t>
            </a:r>
            <a:endParaRPr lang="en-US" dirty="0"/>
          </a:p>
        </p:txBody>
      </p:sp>
      <p:pic>
        <p:nvPicPr>
          <p:cNvPr id="4" name="Content Placeholder 3" descr="optical11_small.gif"/>
          <p:cNvPicPr>
            <a:picLocks noGrp="1" noChangeAspect="1"/>
          </p:cNvPicPr>
          <p:nvPr>
            <p:ph idx="1"/>
          </p:nvPr>
        </p:nvPicPr>
        <p:blipFill>
          <a:blip r:embed="rId2"/>
          <a:srcRect t="-438" b="-438"/>
          <a:stretch>
            <a:fillRect/>
          </a:stretch>
        </p:blipFill>
        <p:spPr/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/>
              <a:t>Νόμοι της</a:t>
            </a:r>
            <a:r>
              <a:rPr lang="el-GR" b="1" dirty="0"/>
              <a:t> </a:t>
            </a:r>
            <a:r>
              <a:rPr lang="en-US" b="1" dirty="0"/>
              <a:t>Gestalt</a:t>
            </a:r>
            <a:r>
              <a:rPr lang="el-GR" b="1" dirty="0"/>
              <a:t> </a:t>
            </a:r>
            <a:endParaRPr lang="el-GR" dirty="0"/>
          </a:p>
          <a:p>
            <a:r>
              <a:rPr lang="el-GR" dirty="0"/>
              <a:t>        Νόμος της εγγύτητας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l-GR" dirty="0"/>
              <a:t>            </a:t>
            </a:r>
            <a:r>
              <a:rPr lang="en-US" dirty="0"/>
              <a:t>**************</a:t>
            </a:r>
          </a:p>
          <a:p>
            <a:pPr>
              <a:buNone/>
            </a:pPr>
            <a:r>
              <a:rPr lang="el-GR" dirty="0"/>
              <a:t>            </a:t>
            </a:r>
            <a:r>
              <a:rPr lang="en-US" dirty="0"/>
              <a:t>**************</a:t>
            </a:r>
          </a:p>
          <a:p>
            <a:pPr>
              <a:buNone/>
            </a:pPr>
            <a:r>
              <a:rPr lang="el-GR" dirty="0"/>
              <a:t>            </a:t>
            </a:r>
            <a:r>
              <a:rPr lang="en-US" dirty="0"/>
              <a:t>**************</a:t>
            </a:r>
          </a:p>
          <a:p>
            <a:pPr>
              <a:buNone/>
            </a:pPr>
            <a:r>
              <a:rPr lang="en-US" dirty="0"/>
              <a:t>  </a:t>
            </a:r>
          </a:p>
          <a:p>
            <a:r>
              <a:rPr lang="el-GR" dirty="0"/>
              <a:t>        </a:t>
            </a:r>
            <a:r>
              <a:rPr lang="en-US" dirty="0" err="1"/>
              <a:t>Νόμος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συμμετρίας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l-GR" dirty="0"/>
              <a:t>            </a:t>
            </a:r>
            <a:r>
              <a:rPr lang="en-US" dirty="0"/>
              <a:t>[     ][     ][     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Περιγραφή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Στο</a:t>
            </a:r>
            <a:r>
              <a:rPr lang="en-US" dirty="0"/>
              <a:t> </a:t>
            </a:r>
            <a:r>
              <a:rPr lang="en-US" dirty="0" err="1"/>
              <a:t>μάθημα</a:t>
            </a:r>
            <a:r>
              <a:rPr lang="en-US" dirty="0"/>
              <a:t> </a:t>
            </a:r>
            <a:r>
              <a:rPr lang="en-US" dirty="0" err="1"/>
              <a:t>αυτό</a:t>
            </a:r>
            <a:r>
              <a:rPr lang="en-US" dirty="0"/>
              <a:t> </a:t>
            </a:r>
            <a:r>
              <a:rPr lang="en-US" dirty="0" err="1"/>
              <a:t>παρουσιάζεται</a:t>
            </a:r>
            <a:r>
              <a:rPr lang="en-US" dirty="0"/>
              <a:t>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βασικό</a:t>
            </a:r>
            <a:r>
              <a:rPr lang="en-US" dirty="0"/>
              <a:t> </a:t>
            </a:r>
            <a:r>
              <a:rPr lang="en-US" dirty="0" err="1"/>
              <a:t>πλαίσιο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αναπτυξιακής</a:t>
            </a:r>
            <a:r>
              <a:rPr lang="en-US" dirty="0"/>
              <a:t> </a:t>
            </a:r>
            <a:r>
              <a:rPr lang="en-US" dirty="0" err="1"/>
              <a:t>ψυχολογίας</a:t>
            </a:r>
            <a:r>
              <a:rPr lang="en-US" dirty="0"/>
              <a:t>. </a:t>
            </a:r>
            <a:r>
              <a:rPr lang="en-US" dirty="0" err="1"/>
              <a:t>Περιεχόμενα</a:t>
            </a:r>
            <a:r>
              <a:rPr lang="en-US" dirty="0"/>
              <a:t> </a:t>
            </a:r>
            <a:r>
              <a:rPr lang="en-US" dirty="0" err="1"/>
              <a:t>του</a:t>
            </a:r>
            <a:r>
              <a:rPr lang="en-US" dirty="0"/>
              <a:t> </a:t>
            </a:r>
            <a:r>
              <a:rPr lang="en-US" dirty="0" err="1"/>
              <a:t>μαθήματος</a:t>
            </a:r>
            <a:r>
              <a:rPr lang="en-US" dirty="0"/>
              <a:t> </a:t>
            </a:r>
            <a:r>
              <a:rPr lang="en-US" dirty="0" err="1"/>
              <a:t>αποτελούν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α</a:t>
            </a:r>
            <a:r>
              <a:rPr lang="en-US" dirty="0"/>
              <a:t>) </a:t>
            </a:r>
            <a:r>
              <a:rPr lang="en-US" dirty="0" err="1"/>
              <a:t>το</a:t>
            </a:r>
            <a:r>
              <a:rPr lang="en-US" dirty="0"/>
              <a:t> </a:t>
            </a:r>
            <a:r>
              <a:rPr lang="en-US" dirty="0" err="1"/>
              <a:t>αντικείμενο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ιστορία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αναπτυξιακής</a:t>
            </a:r>
            <a:r>
              <a:rPr lang="en-US" dirty="0"/>
              <a:t> </a:t>
            </a:r>
            <a:r>
              <a:rPr lang="en-US" dirty="0" err="1"/>
              <a:t>ψυχολογίας</a:t>
            </a:r>
            <a:r>
              <a:rPr lang="en-US" dirty="0"/>
              <a:t>, </a:t>
            </a:r>
          </a:p>
          <a:p>
            <a:pPr>
              <a:buNone/>
            </a:pPr>
            <a:r>
              <a:rPr lang="en-US" dirty="0" err="1"/>
              <a:t>β</a:t>
            </a:r>
            <a:r>
              <a:rPr lang="en-US" dirty="0"/>
              <a:t>) </a:t>
            </a:r>
            <a:r>
              <a:rPr lang="en-US" dirty="0" err="1"/>
              <a:t>ζητήματα</a:t>
            </a:r>
            <a:r>
              <a:rPr lang="en-US" dirty="0"/>
              <a:t> </a:t>
            </a:r>
            <a:r>
              <a:rPr lang="en-US" dirty="0" err="1"/>
              <a:t>μεθοδολογίας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αναπτυξιακή</a:t>
            </a:r>
            <a:r>
              <a:rPr lang="en-US" dirty="0"/>
              <a:t> </a:t>
            </a:r>
            <a:r>
              <a:rPr lang="en-US" dirty="0" err="1"/>
              <a:t>ψυχολογία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γ</a:t>
            </a:r>
            <a:r>
              <a:rPr lang="en-US" dirty="0"/>
              <a:t>) </a:t>
            </a:r>
            <a:r>
              <a:rPr lang="en-US" dirty="0" err="1"/>
              <a:t>βασικές</a:t>
            </a:r>
            <a:r>
              <a:rPr lang="en-US" dirty="0"/>
              <a:t> </a:t>
            </a:r>
            <a:r>
              <a:rPr lang="en-US" dirty="0" err="1"/>
              <a:t>θεωρίες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αναπτυξιακής</a:t>
            </a:r>
            <a:r>
              <a:rPr lang="en-US" dirty="0"/>
              <a:t> </a:t>
            </a:r>
            <a:r>
              <a:rPr lang="en-US" dirty="0" err="1"/>
              <a:t>ψυχολογίας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δ</a:t>
            </a:r>
            <a:r>
              <a:rPr lang="en-US" dirty="0"/>
              <a:t>) </a:t>
            </a:r>
            <a:r>
              <a:rPr lang="en-US" dirty="0" err="1"/>
              <a:t>βασικά</a:t>
            </a:r>
            <a:r>
              <a:rPr lang="en-US" dirty="0"/>
              <a:t> </a:t>
            </a:r>
            <a:r>
              <a:rPr lang="en-US" dirty="0" err="1"/>
              <a:t>ζητήματα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ανάπτυξης</a:t>
            </a:r>
            <a:r>
              <a:rPr lang="en-US" dirty="0"/>
              <a:t> (</a:t>
            </a:r>
            <a:r>
              <a:rPr lang="en-US" dirty="0" err="1"/>
              <a:t>πχ</a:t>
            </a:r>
            <a:r>
              <a:rPr lang="en-US" dirty="0"/>
              <a:t>. </a:t>
            </a:r>
            <a:r>
              <a:rPr lang="en-US" dirty="0" err="1"/>
              <a:t>Φύση</a:t>
            </a:r>
            <a:r>
              <a:rPr lang="en-US" dirty="0"/>
              <a:t> </a:t>
            </a:r>
            <a:r>
              <a:rPr lang="en-US" dirty="0" err="1"/>
              <a:t>ή</a:t>
            </a:r>
            <a:r>
              <a:rPr lang="en-US" dirty="0"/>
              <a:t> </a:t>
            </a:r>
            <a:r>
              <a:rPr lang="en-US" dirty="0" err="1"/>
              <a:t>Ανατροφή</a:t>
            </a:r>
            <a:r>
              <a:rPr lang="en-US" dirty="0"/>
              <a:t>;)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αναδρομή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Επιστημονική ψυχολογία μετά το 1920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Διαμορφώνονται οι «Μεγάλες Θεωρίες»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Ειδικότητες ψυχολόγων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2800" dirty="0"/>
              <a:t>Υπάρχουν διάφορες ειδικότητες ψυχολόγων </a:t>
            </a:r>
            <a:endParaRPr lang="el-GR" sz="2400" dirty="0"/>
          </a:p>
          <a:p>
            <a:r>
              <a:rPr lang="el-GR" sz="2800" dirty="0"/>
              <a:t>Αναπτυξιακοί ψυχολόγοι</a:t>
            </a:r>
          </a:p>
          <a:p>
            <a:r>
              <a:rPr lang="el-GR" sz="2800" dirty="0"/>
              <a:t>Πειραματικοί ψυχολόγοι</a:t>
            </a:r>
          </a:p>
          <a:p>
            <a:r>
              <a:rPr lang="el-GR" sz="2800" dirty="0"/>
              <a:t>Βιολογικοί ψυχολόγοι/Νευροψυχολόγοι</a:t>
            </a:r>
          </a:p>
          <a:p>
            <a:r>
              <a:rPr lang="el-GR" sz="2800" dirty="0"/>
              <a:t>Κοινωνικοί ψυχολόγοι</a:t>
            </a:r>
          </a:p>
          <a:p>
            <a:r>
              <a:rPr lang="el-GR" sz="2800" dirty="0"/>
              <a:t>Ψυχολόγοι της προσωπικότητας</a:t>
            </a:r>
          </a:p>
          <a:p>
            <a:r>
              <a:rPr lang="el-GR" sz="2800" dirty="0"/>
              <a:t>Κλινικοί ψυχολόγοι</a:t>
            </a:r>
          </a:p>
          <a:p>
            <a:r>
              <a:rPr lang="el-GR" sz="2800" dirty="0"/>
              <a:t>Σχολικοί ψυχολόγοι</a:t>
            </a:r>
          </a:p>
          <a:p>
            <a:r>
              <a:rPr lang="el-GR" sz="2800" dirty="0"/>
              <a:t>Βιομηχανικοί/οργανωτικοί ψυχολόγοι</a:t>
            </a:r>
          </a:p>
          <a:p>
            <a:r>
              <a:rPr lang="el-GR" sz="2800" dirty="0"/>
              <a:t>Αθλητικοί ψυχολόγοι</a:t>
            </a:r>
          </a:p>
          <a:p>
            <a:r>
              <a:rPr lang="el-GR" sz="2800" dirty="0"/>
              <a:t>Δικαστικοί ψυχολόγοι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Περίγραμμα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Ψυχολογία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Αναπτυξιακή</a:t>
            </a:r>
            <a:r>
              <a:rPr lang="en-US" dirty="0"/>
              <a:t> </a:t>
            </a:r>
            <a:r>
              <a:rPr lang="en-US" dirty="0" err="1"/>
              <a:t>ψυχολογία</a:t>
            </a:r>
            <a:r>
              <a:rPr lang="en-US" dirty="0"/>
              <a:t>: </a:t>
            </a:r>
            <a:r>
              <a:rPr lang="en-US" dirty="0" err="1"/>
              <a:t>τι</a:t>
            </a:r>
            <a:r>
              <a:rPr lang="en-US" dirty="0"/>
              <a:t> </a:t>
            </a:r>
            <a:r>
              <a:rPr lang="en-US" dirty="0" err="1"/>
              <a:t>είναι</a:t>
            </a:r>
            <a:r>
              <a:rPr lang="en-US" dirty="0"/>
              <a:t> </a:t>
            </a:r>
            <a:r>
              <a:rPr lang="en-US" dirty="0" err="1"/>
              <a:t>αυτή</a:t>
            </a:r>
            <a:r>
              <a:rPr lang="en-US" dirty="0"/>
              <a:t> </a:t>
            </a:r>
            <a:r>
              <a:rPr lang="en-US" dirty="0" err="1"/>
              <a:t>η</a:t>
            </a:r>
            <a:r>
              <a:rPr lang="en-US" dirty="0"/>
              <a:t> </a:t>
            </a:r>
            <a:r>
              <a:rPr lang="en-US" dirty="0" err="1"/>
              <a:t>επιστήμη</a:t>
            </a:r>
            <a:r>
              <a:rPr lang="en-US" dirty="0"/>
              <a:t>; </a:t>
            </a:r>
          </a:p>
          <a:p>
            <a:r>
              <a:rPr lang="en-US" dirty="0" err="1"/>
              <a:t>Ιστορική</a:t>
            </a:r>
            <a:r>
              <a:rPr lang="en-US" dirty="0"/>
              <a:t> </a:t>
            </a:r>
            <a:r>
              <a:rPr lang="en-US" dirty="0" err="1"/>
              <a:t>αναδρομή</a:t>
            </a:r>
            <a:endParaRPr lang="en-US" dirty="0"/>
          </a:p>
          <a:p>
            <a:r>
              <a:rPr lang="en-US" dirty="0" err="1"/>
              <a:t>Αντικείμενο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μέθοδος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αναπτυξιακής</a:t>
            </a:r>
            <a:r>
              <a:rPr lang="en-US" dirty="0"/>
              <a:t> </a:t>
            </a:r>
            <a:r>
              <a:rPr lang="en-US" dirty="0" err="1"/>
              <a:t>ψυχολογίας</a:t>
            </a:r>
            <a:endParaRPr lang="en-US" dirty="0"/>
          </a:p>
          <a:p>
            <a:r>
              <a:rPr lang="en-US" dirty="0" err="1"/>
              <a:t>Βασικά</a:t>
            </a:r>
            <a:r>
              <a:rPr lang="en-US" dirty="0"/>
              <a:t> </a:t>
            </a:r>
            <a:r>
              <a:rPr lang="en-US" dirty="0" err="1"/>
              <a:t>ζητήματα</a:t>
            </a:r>
            <a:r>
              <a:rPr lang="en-US" dirty="0"/>
              <a:t> </a:t>
            </a:r>
            <a:r>
              <a:rPr lang="en-US" dirty="0" err="1"/>
              <a:t>προβληματισμού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κρίσιμα</a:t>
            </a:r>
            <a:r>
              <a:rPr lang="en-US" dirty="0"/>
              <a:t> </a:t>
            </a:r>
            <a:r>
              <a:rPr lang="en-US" dirty="0" err="1"/>
              <a:t>ερωτήματα</a:t>
            </a:r>
            <a:r>
              <a:rPr lang="en-US" dirty="0"/>
              <a:t> </a:t>
            </a:r>
            <a:r>
              <a:rPr lang="en-US" dirty="0" err="1"/>
              <a:t>της</a:t>
            </a:r>
            <a:r>
              <a:rPr lang="en-US" dirty="0"/>
              <a:t> </a:t>
            </a:r>
            <a:r>
              <a:rPr lang="en-US" dirty="0" err="1"/>
              <a:t>αναπτυξιακής</a:t>
            </a:r>
            <a:r>
              <a:rPr lang="en-US" dirty="0"/>
              <a:t> </a:t>
            </a:r>
            <a:r>
              <a:rPr lang="en-US" dirty="0" err="1"/>
              <a:t>ψυχολογίας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Περίγραμμα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Θεωρίες</a:t>
            </a:r>
            <a:r>
              <a:rPr lang="en-US" dirty="0"/>
              <a:t> </a:t>
            </a:r>
            <a:r>
              <a:rPr lang="en-US" dirty="0" err="1"/>
              <a:t>για</a:t>
            </a:r>
            <a:r>
              <a:rPr lang="en-US" dirty="0"/>
              <a:t> </a:t>
            </a:r>
            <a:r>
              <a:rPr lang="en-US" dirty="0" err="1"/>
              <a:t>την</a:t>
            </a:r>
            <a:r>
              <a:rPr lang="en-US" dirty="0"/>
              <a:t> </a:t>
            </a:r>
            <a:r>
              <a:rPr lang="en-US" dirty="0" err="1"/>
              <a:t>ανάπτυξη</a:t>
            </a:r>
            <a:endParaRPr lang="en-US" dirty="0"/>
          </a:p>
          <a:p>
            <a:pPr lvl="1"/>
            <a:r>
              <a:rPr lang="en-US" sz="2595" dirty="0" err="1"/>
              <a:t>Οι</a:t>
            </a:r>
            <a:r>
              <a:rPr lang="en-US" sz="2595" dirty="0"/>
              <a:t> </a:t>
            </a:r>
            <a:r>
              <a:rPr lang="en-US" sz="2595" dirty="0" err="1"/>
              <a:t>Μεγάλες</a:t>
            </a:r>
            <a:r>
              <a:rPr lang="en-US" sz="2595" dirty="0"/>
              <a:t> </a:t>
            </a:r>
            <a:r>
              <a:rPr lang="en-US" sz="2595" dirty="0" err="1"/>
              <a:t>Θεωρίες</a:t>
            </a:r>
            <a:r>
              <a:rPr lang="en-US" sz="2595" dirty="0"/>
              <a:t> </a:t>
            </a:r>
          </a:p>
          <a:p>
            <a:pPr>
              <a:buNone/>
            </a:pPr>
            <a:r>
              <a:rPr lang="el-GR" sz="2200" dirty="0"/>
              <a:t>    </a:t>
            </a:r>
            <a:r>
              <a:rPr lang="en-US" sz="2200" dirty="0"/>
              <a:t>Freud (</a:t>
            </a:r>
            <a:r>
              <a:rPr lang="en-US" sz="2200" dirty="0" err="1"/>
              <a:t>ψυχαναλυτική</a:t>
            </a:r>
            <a:r>
              <a:rPr lang="en-US" sz="2200" dirty="0"/>
              <a:t> </a:t>
            </a:r>
            <a:r>
              <a:rPr lang="en-US" sz="2200" dirty="0" err="1"/>
              <a:t>θεωρία</a:t>
            </a:r>
            <a:r>
              <a:rPr lang="en-US" sz="2200" dirty="0"/>
              <a:t>), Erikson (</a:t>
            </a:r>
            <a:r>
              <a:rPr lang="en-US" sz="2200" dirty="0" err="1"/>
              <a:t>ψυχοκοινωνική</a:t>
            </a:r>
            <a:r>
              <a:rPr lang="en-US" sz="2200" dirty="0"/>
              <a:t> </a:t>
            </a:r>
            <a:r>
              <a:rPr lang="en-US" sz="2200" dirty="0" err="1"/>
              <a:t>θεωρία</a:t>
            </a:r>
            <a:r>
              <a:rPr lang="en-US" sz="2200" dirty="0"/>
              <a:t>), </a:t>
            </a:r>
            <a:r>
              <a:rPr lang="en-US" sz="2200" dirty="0" err="1"/>
              <a:t>Ανθρωπιστικές</a:t>
            </a:r>
            <a:r>
              <a:rPr lang="en-US" sz="2200" dirty="0"/>
              <a:t> </a:t>
            </a:r>
            <a:r>
              <a:rPr lang="en-US" sz="2200" dirty="0" err="1"/>
              <a:t>θεωρίες</a:t>
            </a:r>
            <a:r>
              <a:rPr lang="en-US" sz="2200" dirty="0"/>
              <a:t>, </a:t>
            </a:r>
            <a:r>
              <a:rPr lang="en-US" sz="2200" dirty="0" err="1"/>
              <a:t>Συμπεριφοριστικές</a:t>
            </a:r>
            <a:r>
              <a:rPr lang="en-US" sz="2200" dirty="0"/>
              <a:t> </a:t>
            </a:r>
            <a:r>
              <a:rPr lang="en-US" sz="2200" dirty="0" err="1"/>
              <a:t>θεωρίες</a:t>
            </a:r>
            <a:r>
              <a:rPr lang="en-US" sz="2200" dirty="0"/>
              <a:t>, </a:t>
            </a:r>
            <a:r>
              <a:rPr lang="en-US" sz="2200" dirty="0" err="1"/>
              <a:t>Θεωρίες</a:t>
            </a:r>
            <a:r>
              <a:rPr lang="en-US" sz="2200" dirty="0"/>
              <a:t> </a:t>
            </a:r>
            <a:r>
              <a:rPr lang="en-US" sz="2200" dirty="0" err="1"/>
              <a:t>της</a:t>
            </a:r>
            <a:r>
              <a:rPr lang="en-US" sz="2200" dirty="0"/>
              <a:t> </a:t>
            </a:r>
            <a:r>
              <a:rPr lang="en-US" sz="2200" dirty="0" err="1"/>
              <a:t>κοινωνικής</a:t>
            </a:r>
            <a:r>
              <a:rPr lang="en-US" sz="2200" dirty="0"/>
              <a:t> </a:t>
            </a:r>
            <a:r>
              <a:rPr lang="en-US" sz="2200" dirty="0" err="1"/>
              <a:t>μάθησης</a:t>
            </a:r>
            <a:r>
              <a:rPr lang="en-US" sz="2200" dirty="0"/>
              <a:t>, Piaget (</a:t>
            </a:r>
            <a:r>
              <a:rPr lang="en-US" sz="2200" dirty="0" err="1"/>
              <a:t>γνωστική-κονστρουκτιβιστική</a:t>
            </a:r>
            <a:r>
              <a:rPr lang="en-US" sz="2200" dirty="0"/>
              <a:t> </a:t>
            </a:r>
            <a:r>
              <a:rPr lang="en-US" sz="2200" dirty="0" err="1"/>
              <a:t>προσέγγιση</a:t>
            </a:r>
            <a:r>
              <a:rPr lang="en-US" sz="2200" dirty="0"/>
              <a:t>), </a:t>
            </a:r>
            <a:r>
              <a:rPr lang="en-US" sz="2200" dirty="0" err="1"/>
              <a:t>Vygotsky</a:t>
            </a:r>
            <a:r>
              <a:rPr lang="en-US" sz="2200" dirty="0"/>
              <a:t> (</a:t>
            </a:r>
            <a:r>
              <a:rPr lang="en-US" sz="2200" dirty="0" err="1"/>
              <a:t>κοινωνικοπολιτισμική</a:t>
            </a:r>
            <a:r>
              <a:rPr lang="en-US" sz="2200" dirty="0"/>
              <a:t> </a:t>
            </a:r>
            <a:r>
              <a:rPr lang="en-US" sz="2200" dirty="0" err="1"/>
              <a:t>προσέγγιση</a:t>
            </a:r>
            <a:r>
              <a:rPr lang="en-US" sz="2200" dirty="0"/>
              <a:t>)</a:t>
            </a:r>
          </a:p>
          <a:p>
            <a:pPr lvl="1"/>
            <a:r>
              <a:rPr lang="en-US" sz="2595" dirty="0" err="1"/>
              <a:t>Οι</a:t>
            </a:r>
            <a:r>
              <a:rPr lang="en-US" sz="2595" dirty="0"/>
              <a:t> </a:t>
            </a:r>
            <a:r>
              <a:rPr lang="en-US" sz="2595" dirty="0" err="1"/>
              <a:t>πιο</a:t>
            </a:r>
            <a:r>
              <a:rPr lang="en-US" sz="2595" dirty="0"/>
              <a:t> </a:t>
            </a:r>
            <a:r>
              <a:rPr lang="en-US" sz="2595" dirty="0" err="1"/>
              <a:t>σύγχρονες</a:t>
            </a:r>
            <a:r>
              <a:rPr lang="en-US" sz="2595" dirty="0"/>
              <a:t> </a:t>
            </a:r>
            <a:r>
              <a:rPr lang="en-US" sz="2595" dirty="0" err="1"/>
              <a:t>θεωρίες</a:t>
            </a:r>
            <a:endParaRPr lang="en-US" sz="2595" dirty="0"/>
          </a:p>
          <a:p>
            <a:pPr>
              <a:buNone/>
            </a:pPr>
            <a:r>
              <a:rPr lang="el-GR" sz="2200" dirty="0"/>
              <a:t>    </a:t>
            </a:r>
            <a:r>
              <a:rPr lang="en-US" sz="2200" dirty="0" err="1"/>
              <a:t>Εξελικτικές</a:t>
            </a:r>
            <a:r>
              <a:rPr lang="en-US" sz="2200" dirty="0"/>
              <a:t> </a:t>
            </a:r>
            <a:r>
              <a:rPr lang="en-US" sz="2200" dirty="0" err="1"/>
              <a:t>θεωρίες</a:t>
            </a:r>
            <a:r>
              <a:rPr lang="en-US" sz="2200" dirty="0"/>
              <a:t>, </a:t>
            </a:r>
            <a:r>
              <a:rPr lang="en-US" sz="2200" dirty="0" err="1"/>
              <a:t>Μοντέλα</a:t>
            </a:r>
            <a:r>
              <a:rPr lang="en-US" sz="2200" dirty="0"/>
              <a:t> </a:t>
            </a:r>
            <a:r>
              <a:rPr lang="en-US" sz="2200" dirty="0" err="1"/>
              <a:t>επεξεργασίας</a:t>
            </a:r>
            <a:r>
              <a:rPr lang="en-US" sz="2200" dirty="0"/>
              <a:t> </a:t>
            </a:r>
            <a:r>
              <a:rPr lang="en-US" sz="2200" dirty="0" err="1"/>
              <a:t>πληροφοριών</a:t>
            </a:r>
            <a:r>
              <a:rPr lang="en-US" sz="2200" dirty="0"/>
              <a:t>, </a:t>
            </a:r>
            <a:r>
              <a:rPr lang="en-US" sz="2200" dirty="0" err="1"/>
              <a:t>Θεωρίες</a:t>
            </a:r>
            <a:r>
              <a:rPr lang="en-US" sz="2200" dirty="0"/>
              <a:t> </a:t>
            </a:r>
            <a:r>
              <a:rPr lang="en-US" sz="2200" dirty="0" err="1"/>
              <a:t>συστημάτων</a:t>
            </a:r>
            <a:r>
              <a:rPr lang="en-US" sz="2200" dirty="0"/>
              <a:t>: </a:t>
            </a:r>
            <a:r>
              <a:rPr lang="en-US" sz="2200" dirty="0" err="1"/>
              <a:t>Bronfenbrenner</a:t>
            </a:r>
            <a:r>
              <a:rPr lang="en-US" sz="2200" dirty="0"/>
              <a:t> (</a:t>
            </a:r>
            <a:r>
              <a:rPr lang="en-US" sz="2200" dirty="0" err="1"/>
              <a:t>βιο-οικολογική</a:t>
            </a:r>
            <a:r>
              <a:rPr lang="en-US" sz="2200" dirty="0"/>
              <a:t> </a:t>
            </a:r>
            <a:r>
              <a:rPr lang="en-US" sz="2200" dirty="0" err="1"/>
              <a:t>προσέγγιση</a:t>
            </a:r>
            <a:r>
              <a:rPr lang="en-US" sz="2200" dirty="0"/>
              <a:t>).</a:t>
            </a:r>
            <a:endParaRPr lang="el-GR" sz="2200" dirty="0"/>
          </a:p>
          <a:p>
            <a:pPr>
              <a:buNone/>
            </a:pPr>
            <a:endParaRPr lang="en-US" sz="2200" dirty="0"/>
          </a:p>
          <a:p>
            <a:r>
              <a:rPr lang="en-US" dirty="0" err="1"/>
              <a:t>Φύση</a:t>
            </a:r>
            <a:r>
              <a:rPr lang="en-US" dirty="0"/>
              <a:t> </a:t>
            </a:r>
            <a:r>
              <a:rPr lang="en-US" dirty="0" err="1"/>
              <a:t>ή</a:t>
            </a:r>
            <a:r>
              <a:rPr lang="en-US" dirty="0"/>
              <a:t> </a:t>
            </a:r>
            <a:r>
              <a:rPr lang="en-US" dirty="0" err="1"/>
              <a:t>Ανατροφή</a:t>
            </a:r>
            <a:r>
              <a:rPr lang="en-US" dirty="0"/>
              <a:t>: </a:t>
            </a:r>
            <a:r>
              <a:rPr lang="en-US" dirty="0" err="1"/>
              <a:t>Προγεννητική</a:t>
            </a:r>
            <a:r>
              <a:rPr lang="en-US" dirty="0"/>
              <a:t> </a:t>
            </a:r>
            <a:r>
              <a:rPr lang="en-US" dirty="0" err="1"/>
              <a:t>περίοδο</a:t>
            </a:r>
            <a:r>
              <a:rPr lang="el-GR" dirty="0"/>
              <a:t>ς</a:t>
            </a:r>
            <a:r>
              <a:rPr lang="en-US" dirty="0"/>
              <a:t> </a:t>
            </a:r>
            <a:r>
              <a:rPr lang="en-US" dirty="0" err="1"/>
              <a:t>και</a:t>
            </a:r>
            <a:r>
              <a:rPr lang="en-US" dirty="0"/>
              <a:t> </a:t>
            </a:r>
            <a:r>
              <a:rPr lang="en-US" dirty="0" err="1"/>
              <a:t>τοκετός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Συγγράμματα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• C. Lightwood, M. Cole &amp; S.R. Cole (20</a:t>
            </a:r>
            <a:r>
              <a:rPr lang="el-GR" dirty="0"/>
              <a:t>22</a:t>
            </a:r>
            <a:r>
              <a:rPr lang="en-US" dirty="0"/>
              <a:t>). </a:t>
            </a:r>
            <a:r>
              <a:rPr lang="en-US" i="1" dirty="0" err="1"/>
              <a:t>Η</a:t>
            </a:r>
            <a:r>
              <a:rPr lang="en-US" i="1" dirty="0"/>
              <a:t> </a:t>
            </a:r>
            <a:r>
              <a:rPr lang="en-US" i="1" dirty="0" err="1"/>
              <a:t>Ανάπτυξη</a:t>
            </a:r>
            <a:r>
              <a:rPr lang="en-US" i="1" dirty="0"/>
              <a:t> </a:t>
            </a:r>
            <a:r>
              <a:rPr lang="en-US" i="1" dirty="0" err="1"/>
              <a:t>των</a:t>
            </a:r>
            <a:r>
              <a:rPr lang="en-US" i="1" dirty="0"/>
              <a:t> </a:t>
            </a:r>
            <a:r>
              <a:rPr lang="en-US" i="1" dirty="0" err="1"/>
              <a:t>Παιδιών</a:t>
            </a:r>
            <a:r>
              <a:rPr lang="en-US" i="1" dirty="0"/>
              <a:t>. </a:t>
            </a:r>
            <a:r>
              <a:rPr lang="en-US" dirty="0" err="1"/>
              <a:t>Αθήνα</a:t>
            </a:r>
            <a:r>
              <a:rPr lang="en-US" dirty="0"/>
              <a:t>: Gutenberg. </a:t>
            </a:r>
          </a:p>
          <a:p>
            <a:pPr>
              <a:buNone/>
            </a:pPr>
            <a:r>
              <a:rPr lang="en-US" dirty="0" err="1"/>
              <a:t>ή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• P. K. Smith, H. Cowie, &amp; M. Blades (2018). </a:t>
            </a:r>
            <a:r>
              <a:rPr lang="el-GR" i="1" dirty="0"/>
              <a:t>Κατανοώντας την Ανάπτυξη των Παιδιών</a:t>
            </a:r>
            <a:r>
              <a:rPr lang="el-GR" dirty="0"/>
              <a:t>. </a:t>
            </a:r>
            <a:r>
              <a:rPr lang="en-US" dirty="0" err="1"/>
              <a:t>Αθήν</a:t>
            </a:r>
            <a:r>
              <a:rPr lang="en-US" dirty="0"/>
              <a:t>α: </a:t>
            </a:r>
            <a:r>
              <a:rPr lang="en-US" dirty="0" err="1"/>
              <a:t>Εκδόσεις</a:t>
            </a:r>
            <a:r>
              <a:rPr lang="en-US" dirty="0"/>
              <a:t> </a:t>
            </a:r>
            <a:r>
              <a:rPr lang="el-GR" dirty="0" err="1"/>
              <a:t>Τζι</a:t>
            </a:r>
            <a:r>
              <a:rPr lang="en-US" dirty="0" err="1"/>
              <a:t>ό</a:t>
            </a:r>
            <a:r>
              <a:rPr lang="el-GR" dirty="0"/>
              <a:t>λα.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Τρόπος εξέτασης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Γραπτή </a:t>
            </a:r>
            <a:r>
              <a:rPr lang="en-US" dirty="0" err="1"/>
              <a:t>Εξετάση</a:t>
            </a:r>
            <a:r>
              <a:rPr lang="el-GR" dirty="0"/>
              <a:t> στην εξεταστική του Φεβρουαρίου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l-GR" dirty="0"/>
              <a:t>πολλαπλής επιλογής και μικρής ανάπτυξης)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Προ</a:t>
            </a:r>
            <a:r>
              <a:rPr lang="en-US" dirty="0"/>
              <a:t>α</a:t>
            </a:r>
            <a:r>
              <a:rPr lang="en-US" dirty="0" err="1"/>
              <a:t>ιρετική</a:t>
            </a:r>
            <a:r>
              <a:rPr lang="en-US" dirty="0"/>
              <a:t> α</a:t>
            </a:r>
            <a:r>
              <a:rPr lang="en-US" dirty="0" err="1"/>
              <a:t>τομική</a:t>
            </a:r>
            <a:r>
              <a:rPr lang="en-US" dirty="0"/>
              <a:t> </a:t>
            </a:r>
            <a:r>
              <a:rPr lang="en-US" dirty="0" err="1"/>
              <a:t>εργ</a:t>
            </a:r>
            <a:r>
              <a:rPr lang="en-US" dirty="0"/>
              <a:t>α</a:t>
            </a:r>
            <a:r>
              <a:rPr lang="en-US" dirty="0" err="1"/>
              <a:t>σί</a:t>
            </a:r>
            <a:r>
              <a:rPr lang="en-US" dirty="0"/>
              <a:t>α (</a:t>
            </a:r>
            <a:r>
              <a:rPr lang="en-US" dirty="0" err="1"/>
              <a:t>μέγιστη</a:t>
            </a:r>
            <a:r>
              <a:rPr lang="en-US" dirty="0"/>
              <a:t> βα</a:t>
            </a:r>
            <a:r>
              <a:rPr lang="en-US" dirty="0" err="1"/>
              <a:t>θμολογί</a:t>
            </a:r>
            <a:r>
              <a:rPr lang="en-US" dirty="0"/>
              <a:t>α </a:t>
            </a:r>
            <a:r>
              <a:rPr lang="el-GR" dirty="0"/>
              <a:t>2 </a:t>
            </a:r>
            <a:r>
              <a:rPr lang="el-GR" dirty="0" err="1"/>
              <a:t>μον</a:t>
            </a:r>
            <a:r>
              <a:rPr lang="en-US" dirty="0" err="1"/>
              <a:t>ά</a:t>
            </a:r>
            <a:r>
              <a:rPr lang="el-GR" dirty="0"/>
              <a:t>δες</a:t>
            </a:r>
            <a:r>
              <a:rPr lang="en-US" dirty="0"/>
              <a:t> π</a:t>
            </a:r>
            <a:r>
              <a:rPr lang="en-US" dirty="0" err="1"/>
              <a:t>ου</a:t>
            </a:r>
            <a:r>
              <a:rPr lang="en-US" dirty="0"/>
              <a:t> </a:t>
            </a:r>
            <a:r>
              <a:rPr lang="en-US" dirty="0" err="1"/>
              <a:t>θ</a:t>
            </a:r>
            <a:r>
              <a:rPr lang="en-US" dirty="0"/>
              <a:t>α π</a:t>
            </a:r>
            <a:r>
              <a:rPr lang="en-US" dirty="0" err="1"/>
              <a:t>ροστεθ</a:t>
            </a:r>
            <a:r>
              <a:rPr lang="el-GR" dirty="0" err="1"/>
              <a:t>ούν</a:t>
            </a:r>
            <a:r>
              <a:rPr lang="en-US" dirty="0"/>
              <a:t> </a:t>
            </a:r>
            <a:r>
              <a:rPr lang="en-US" dirty="0" err="1"/>
              <a:t>στο</a:t>
            </a:r>
            <a:r>
              <a:rPr lang="en-US" dirty="0"/>
              <a:t> βα</a:t>
            </a:r>
            <a:r>
              <a:rPr lang="en-US" dirty="0" err="1"/>
              <a:t>θμό</a:t>
            </a:r>
            <a:r>
              <a:rPr lang="en-US" dirty="0"/>
              <a:t> </a:t>
            </a:r>
            <a:r>
              <a:rPr lang="en-US" dirty="0" err="1"/>
              <a:t>των</a:t>
            </a:r>
            <a:r>
              <a:rPr lang="en-US" dirty="0"/>
              <a:t> </a:t>
            </a:r>
            <a:r>
              <a:rPr lang="en-US" dirty="0" err="1"/>
              <a:t>εξετάσεων</a:t>
            </a:r>
            <a:r>
              <a:rPr lang="el-GR" dirty="0"/>
              <a:t> </a:t>
            </a:r>
            <a:r>
              <a:rPr lang="el-GR" b="1" dirty="0"/>
              <a:t>εάν </a:t>
            </a:r>
            <a:r>
              <a:rPr lang="el-GR" dirty="0"/>
              <a:t>ένα γραπτό έχει πάρει </a:t>
            </a:r>
            <a:r>
              <a:rPr lang="el-GR" dirty="0" err="1"/>
              <a:t>προβιβάσιμο</a:t>
            </a:r>
            <a:r>
              <a:rPr lang="el-GR" dirty="0"/>
              <a:t> βαθμό</a:t>
            </a:r>
            <a:r>
              <a:rPr lang="en-US" dirty="0"/>
              <a:t>) 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Προαιρετική εργασία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38912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l-GR" sz="4900" dirty="0"/>
              <a:t>Η εργασία αφορά την </a:t>
            </a:r>
            <a:r>
              <a:rPr lang="el-GR" sz="4900" b="1" dirty="0"/>
              <a:t>π</a:t>
            </a:r>
            <a:r>
              <a:rPr lang="en-US" sz="4900" b="1" dirty="0" err="1"/>
              <a:t>ερίληψη</a:t>
            </a:r>
            <a:r>
              <a:rPr lang="en-US" sz="4900" b="1" dirty="0"/>
              <a:t> </a:t>
            </a:r>
            <a:r>
              <a:rPr lang="en-US" sz="4900" b="1" dirty="0" err="1"/>
              <a:t>ενός</a:t>
            </a:r>
            <a:r>
              <a:rPr lang="en-US" sz="4900" b="1" dirty="0"/>
              <a:t> </a:t>
            </a:r>
            <a:r>
              <a:rPr lang="en-US" sz="4900" b="1" dirty="0" err="1"/>
              <a:t>ε</a:t>
            </a:r>
            <a:r>
              <a:rPr lang="en-US" sz="4900" b="1" dirty="0"/>
              <a:t>π</a:t>
            </a:r>
            <a:r>
              <a:rPr lang="en-US" sz="4900" b="1" dirty="0" err="1"/>
              <a:t>ιστημονικού</a:t>
            </a:r>
            <a:r>
              <a:rPr lang="en-US" sz="4900" b="1" dirty="0"/>
              <a:t> </a:t>
            </a:r>
            <a:r>
              <a:rPr lang="en-US" sz="4900" b="1" dirty="0" err="1"/>
              <a:t>άρθρου</a:t>
            </a:r>
            <a:r>
              <a:rPr lang="en-US" sz="4900" b="1" dirty="0"/>
              <a:t> α</a:t>
            </a:r>
            <a:r>
              <a:rPr lang="en-US" sz="4900" b="1" dirty="0" err="1"/>
              <a:t>ν</a:t>
            </a:r>
            <a:r>
              <a:rPr lang="en-US" sz="4900" b="1" dirty="0"/>
              <a:t>απ</a:t>
            </a:r>
            <a:r>
              <a:rPr lang="en-US" sz="4900" b="1" dirty="0" err="1"/>
              <a:t>τυξι</a:t>
            </a:r>
            <a:r>
              <a:rPr lang="en-US" sz="4900" b="1" dirty="0"/>
              <a:t>α</a:t>
            </a:r>
            <a:r>
              <a:rPr lang="en-US" sz="4900" b="1" dirty="0" err="1"/>
              <a:t>κής</a:t>
            </a:r>
            <a:r>
              <a:rPr lang="en-US" sz="4900" b="1" dirty="0"/>
              <a:t> </a:t>
            </a:r>
            <a:r>
              <a:rPr lang="en-US" sz="4900" b="1" dirty="0" err="1"/>
              <a:t>ψυχολογί</a:t>
            </a:r>
            <a:r>
              <a:rPr lang="en-US" sz="4900" b="1" dirty="0"/>
              <a:t>α</a:t>
            </a:r>
            <a:r>
              <a:rPr lang="en-US" sz="4900" b="1" dirty="0" err="1"/>
              <a:t>ς</a:t>
            </a:r>
            <a:r>
              <a:rPr lang="el-GR" sz="4900" b="1" dirty="0"/>
              <a:t> </a:t>
            </a:r>
            <a:r>
              <a:rPr lang="el-GR" sz="4900" dirty="0"/>
              <a:t>που έχει δημοσιευτεί σε ελληνικό ή ξενόγλωσσο επιστημονικό περιοδικό</a:t>
            </a:r>
            <a:r>
              <a:rPr lang="en-US" sz="4900" dirty="0"/>
              <a:t>. </a:t>
            </a:r>
            <a:endParaRPr lang="el-GR" sz="4900" dirty="0"/>
          </a:p>
          <a:p>
            <a:pPr algn="just">
              <a:buNone/>
            </a:pPr>
            <a:r>
              <a:rPr lang="el-GR" sz="4900" dirty="0"/>
              <a:t>Τα επιστημονικά άρθρα έχουν πάντα μία συγκεκριμένη δομή: περίληψη, εισαγωγή, μεθοδολογία, αποτελέσματα, συζήτηση και βιβλιογραφία.</a:t>
            </a:r>
          </a:p>
          <a:p>
            <a:pPr algn="just">
              <a:buNone/>
            </a:pPr>
            <a:r>
              <a:rPr lang="el-GR" sz="4900" dirty="0"/>
              <a:t>Πρόσβαση σε επιστημονικά άρθρα θα έχετε μέσω της βιβλιοθήκης -σε έντυπα περιοδικά ή σε βάσεις δεδομένων (πχ. </a:t>
            </a:r>
            <a:r>
              <a:rPr lang="en-US" sz="4900" dirty="0" err="1"/>
              <a:t>PsychInfo</a:t>
            </a:r>
            <a:r>
              <a:rPr lang="en-US" sz="4900" dirty="0"/>
              <a:t>)</a:t>
            </a:r>
            <a:r>
              <a:rPr lang="el-GR" sz="4900" dirty="0"/>
              <a:t>-</a:t>
            </a:r>
            <a:r>
              <a:rPr lang="en-US" sz="4900" dirty="0"/>
              <a:t> </a:t>
            </a:r>
            <a:r>
              <a:rPr lang="el-GR" sz="4900" dirty="0"/>
              <a:t>ή σε μηχανές αναζήτησης και δίκτυα επιστημόνων (</a:t>
            </a:r>
            <a:r>
              <a:rPr lang="en-US" sz="4900" dirty="0"/>
              <a:t>Google Scholar, ResearchGate)</a:t>
            </a: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r>
              <a:rPr lang="el-GR" altLang="en-US" sz="4900" dirty="0">
                <a:ea typeface="ＭＳ Ｐゴシック" panose="020B0600070205080204" pitchFamily="34" charset="-128"/>
              </a:rPr>
              <a:t>           Εάν έχετε απορίες σχετικά με την </a:t>
            </a:r>
            <a:r>
              <a:rPr lang="el-GR" altLang="en-US" sz="4900" dirty="0" err="1">
                <a:ea typeface="ＭＳ Ｐゴシック" panose="020B0600070205080204" pitchFamily="34" charset="-128"/>
              </a:rPr>
              <a:t>καταληλότητα</a:t>
            </a:r>
            <a:r>
              <a:rPr lang="el-GR" altLang="en-US" sz="4900" dirty="0">
                <a:ea typeface="ＭＳ Ｐゴシック" panose="020B0600070205080204" pitchFamily="34" charset="-128"/>
              </a:rPr>
              <a:t> του άρθρου που επιλέξατε μπορείτε να το συζητήσουμε μαζί!</a:t>
            </a:r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altLang="en-US" sz="4900" dirty="0">
              <a:ea typeface="ＭＳ Ｐゴシック" panose="020B0600070205080204" pitchFamily="34" charset="-128"/>
            </a:endParaRP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9ED31732-BB2B-714B-A94A-229459ABDC6B}"/>
              </a:ext>
            </a:extLst>
          </p:cNvPr>
          <p:cNvSpPr/>
          <p:nvPr/>
        </p:nvSpPr>
        <p:spPr>
          <a:xfrm flipV="1">
            <a:off x="457200" y="5517231"/>
            <a:ext cx="637728" cy="72008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Προαιρετική εργασία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38912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el-GR" dirty="0"/>
              <a:t>	</a:t>
            </a:r>
            <a:endParaRPr lang="el-GR" sz="4900" dirty="0"/>
          </a:p>
          <a:p>
            <a:pPr algn="just">
              <a:buNone/>
            </a:pPr>
            <a:r>
              <a:rPr lang="el-GR" sz="4900" b="1" u="sng" dirty="0"/>
              <a:t>Προδιαγραφές</a:t>
            </a:r>
          </a:p>
          <a:p>
            <a:pPr algn="just">
              <a:buNone/>
            </a:pPr>
            <a:r>
              <a:rPr lang="el-GR" sz="5500" dirty="0"/>
              <a:t>Η εργασία θα παραδοθεί στο τελευταίο μάθημα πριν τις διακοπές των Χριστουγέννων.</a:t>
            </a:r>
            <a:endParaRPr lang="el-GR" sz="5500" u="sng" dirty="0"/>
          </a:p>
          <a:p>
            <a:pPr algn="just">
              <a:buNone/>
            </a:pPr>
            <a:r>
              <a:rPr lang="el-GR" sz="5500" dirty="0"/>
              <a:t>Έως </a:t>
            </a:r>
            <a:r>
              <a:rPr lang="el-GR" sz="5500"/>
              <a:t>1000 λέξεις</a:t>
            </a:r>
            <a:endParaRPr lang="el-GR" sz="5500" dirty="0"/>
          </a:p>
          <a:p>
            <a:pPr algn="just">
              <a:buNone/>
            </a:pPr>
            <a:r>
              <a:rPr lang="el-GR" sz="5500" dirty="0"/>
              <a:t>Εκτυπωμένη από Η/Υ, γραμματοσειρά </a:t>
            </a:r>
            <a:r>
              <a:rPr lang="en-US" sz="5500" dirty="0"/>
              <a:t>Arial, </a:t>
            </a:r>
            <a:r>
              <a:rPr lang="en-US" sz="5500" dirty="0" err="1"/>
              <a:t>μέ</a:t>
            </a:r>
            <a:r>
              <a:rPr lang="el-GR" sz="5500" dirty="0" err="1"/>
              <a:t>γεθος</a:t>
            </a:r>
            <a:r>
              <a:rPr lang="el-GR" sz="5500" dirty="0"/>
              <a:t> 12, διάστημα 1 ½ με το όνομα της φοιτήτριας/φοιτητή και το ΑΜ σε εμφανές σημείο</a:t>
            </a:r>
          </a:p>
          <a:p>
            <a:pPr algn="just">
              <a:buNone/>
            </a:pPr>
            <a:r>
              <a:rPr lang="el-GR" sz="5500" dirty="0"/>
              <a:t>Θα περιλαμβάνει μία περίληψη κάθε ενότητας του άρθρου (δηλ. εισαγωγή, μεθοδολογία, αποτελέσματα, συζήτηση)- σε ένα κείμενο με τελική συνοχή αλλά με χωριστές τις ενότητες (θα υπάρχει τίτλος της κάθε ενότητας)</a:t>
            </a:r>
          </a:p>
          <a:p>
            <a:pPr algn="just">
              <a:buNone/>
            </a:pPr>
            <a:r>
              <a:rPr lang="el-GR" sz="5500" dirty="0"/>
              <a:t>Όταν παραδώσετε την εργασία σας, θα παραδώσετε και μία φωτοτυπία του άρθρου που βρήκατε ολόκληρου (δηλαδή και με την περίληψη και τη βιβλιογραφία).</a:t>
            </a:r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  <a:p>
            <a:pPr algn="just">
              <a:buNone/>
            </a:pPr>
            <a:endParaRPr lang="el-GR" sz="4900" dirty="0"/>
          </a:p>
        </p:txBody>
      </p:sp>
    </p:spTree>
    <p:extLst>
      <p:ext uri="{BB962C8B-B14F-4D97-AF65-F5344CB8AC3E}">
        <p14:creationId xmlns:p14="http://schemas.microsoft.com/office/powerpoint/2010/main" val="356215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ψυχολογία;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el-GR" sz="2800" dirty="0"/>
              <a:t>Η Ψυχολογία ορίζεται ως η επιστημονική μελέτη της συμπεριφοράς και των νοητικών διεργασιών.</a:t>
            </a:r>
          </a:p>
          <a:p>
            <a:endParaRPr lang="el-GR" sz="2800" dirty="0"/>
          </a:p>
          <a:p>
            <a:r>
              <a:rPr lang="el-GR" sz="2800" dirty="0"/>
              <a:t>Επιστήμη είναι το οργανωμένο σώμα της εξακριβωμένης και τεκμηριωμένης γνώσης.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3668</TotalTime>
  <Words>1038</Words>
  <Application>Microsoft Macintosh PowerPoint</Application>
  <PresentationFormat>On-screen Show (4:3)</PresentationFormat>
  <Paragraphs>135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Constantia</vt:lpstr>
      <vt:lpstr>Times New Roman</vt:lpstr>
      <vt:lpstr>Wingdings 2</vt:lpstr>
      <vt:lpstr>Ροή</vt:lpstr>
      <vt:lpstr>PowerPoint Presentation</vt:lpstr>
      <vt:lpstr>Περιγραφή μαθήματος</vt:lpstr>
      <vt:lpstr>Περίγραμμα μαθήματος</vt:lpstr>
      <vt:lpstr>Περίγραμμα μαθήματος</vt:lpstr>
      <vt:lpstr>Συγγράμματα</vt:lpstr>
      <vt:lpstr>Τρόπος εξέτασης</vt:lpstr>
      <vt:lpstr>Προαιρετική εργασία</vt:lpstr>
      <vt:lpstr>Προαιρετική εργασία</vt:lpstr>
      <vt:lpstr>Τι είναι ψυχολογία;</vt:lpstr>
      <vt:lpstr>Ιστορική αναδρομή</vt:lpstr>
      <vt:lpstr>Ιστορική αναδρομή</vt:lpstr>
      <vt:lpstr>Ιστορική αναδρομή</vt:lpstr>
      <vt:lpstr>Ιστορική αναδρομή</vt:lpstr>
      <vt:lpstr>Ιστορική αναδρομή</vt:lpstr>
      <vt:lpstr>Ιστορική αναδρομή </vt:lpstr>
      <vt:lpstr>PowerPoint Presentation</vt:lpstr>
      <vt:lpstr>PowerPoint Presentation</vt:lpstr>
      <vt:lpstr>(πλάνη Mueller-Lyer)</vt:lpstr>
      <vt:lpstr>Ιστορική αναδρομή</vt:lpstr>
      <vt:lpstr>Ιστορική αναδρομή</vt:lpstr>
      <vt:lpstr>Ειδικότητες ψυχολόγων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</dc:creator>
  <cp:lastModifiedBy>Lida Anagnostaki</cp:lastModifiedBy>
  <cp:revision>339</cp:revision>
  <dcterms:created xsi:type="dcterms:W3CDTF">2018-09-22T09:31:02Z</dcterms:created>
  <dcterms:modified xsi:type="dcterms:W3CDTF">2024-08-23T05:42:49Z</dcterms:modified>
</cp:coreProperties>
</file>