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0"/>
  </p:notesMasterIdLst>
  <p:handoutMasterIdLst>
    <p:handoutMasterId r:id="rId21"/>
  </p:handoutMasterIdLst>
  <p:sldIdLst>
    <p:sldId id="298" r:id="rId2"/>
    <p:sldId id="299" r:id="rId3"/>
    <p:sldId id="300" r:id="rId4"/>
    <p:sldId id="301" r:id="rId5"/>
    <p:sldId id="302" r:id="rId6"/>
    <p:sldId id="303" r:id="rId7"/>
    <p:sldId id="304" r:id="rId8"/>
    <p:sldId id="305" r:id="rId9"/>
    <p:sldId id="306" r:id="rId10"/>
    <p:sldId id="311" r:id="rId11"/>
    <p:sldId id="312" r:id="rId12"/>
    <p:sldId id="315" r:id="rId13"/>
    <p:sldId id="307" r:id="rId14"/>
    <p:sldId id="308" r:id="rId15"/>
    <p:sldId id="309" r:id="rId16"/>
    <p:sldId id="313" r:id="rId17"/>
    <p:sldId id="314" r:id="rId18"/>
    <p:sldId id="310" r:id="rId1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663" autoAdjust="0"/>
  </p:normalViewPr>
  <p:slideViewPr>
    <p:cSldViewPr>
      <p:cViewPr varScale="1">
        <p:scale>
          <a:sx n="117" d="100"/>
          <a:sy n="117" d="100"/>
        </p:scale>
        <p:origin x="148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13D73-95E1-CB44-A78D-BCAE7ED6BCD7}" type="datetimeFigureOut">
              <a:rPr lang="en-US" smtClean="0"/>
              <a:pPr/>
              <a:t>8/23/24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0BA7D6-88B2-0942-A044-4F1A88B44B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8E2684F8-D621-9F4B-A0DF-448090901700}" type="slidenum">
              <a:rPr lang="en-US"/>
              <a:pPr/>
              <a:t>7</a:t>
            </a:fld>
            <a:endParaRPr lang="en-US"/>
          </a:p>
        </p:txBody>
      </p:sp>
      <p:sp>
        <p:nvSpPr>
          <p:cNvPr id="33793"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3794"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FC634880-6E47-714C-BC81-6A2BA5914365}" type="slidenum">
              <a:rPr lang="en-US"/>
              <a:pPr/>
              <a:t>8</a:t>
            </a:fld>
            <a:endParaRPr lang="en-US"/>
          </a:p>
        </p:txBody>
      </p:sp>
      <p:sp>
        <p:nvSpPr>
          <p:cNvPr id="34817"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FA6AEBB9-F26F-644B-8795-0CADB7312B08}" type="slidenum">
              <a:rPr lang="en-US"/>
              <a:pPr/>
              <a:t>13</a:t>
            </a:fld>
            <a:endParaRPr lang="en-US"/>
          </a:p>
        </p:txBody>
      </p:sp>
      <p:sp>
        <p:nvSpPr>
          <p:cNvPr id="35841"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2"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72F53E07-9980-6648-9D51-6D0C1E062AAA}" type="slidenum">
              <a:rPr lang="en-US"/>
              <a:pPr/>
              <a:t>14</a:t>
            </a:fld>
            <a:endParaRPr lang="en-US"/>
          </a:p>
        </p:txBody>
      </p:sp>
      <p:sp>
        <p:nvSpPr>
          <p:cNvPr id="36865"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6"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3225EDF2-A5CF-F44C-9FF5-857EAFD5343A}" type="slidenum">
              <a:rPr lang="en-US"/>
              <a:pPr/>
              <a:t>15</a:t>
            </a:fld>
            <a:endParaRPr lang="en-US"/>
          </a:p>
        </p:txBody>
      </p:sp>
      <p:sp>
        <p:nvSpPr>
          <p:cNvPr id="37889"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0"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3225EDF2-A5CF-F44C-9FF5-857EAFD5343A}" type="slidenum">
              <a:rPr lang="en-US"/>
              <a:pPr/>
              <a:t>16</a:t>
            </a:fld>
            <a:endParaRPr lang="en-US"/>
          </a:p>
        </p:txBody>
      </p:sp>
      <p:sp>
        <p:nvSpPr>
          <p:cNvPr id="37889"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0"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3225EDF2-A5CF-F44C-9FF5-857EAFD5343A}" type="slidenum">
              <a:rPr lang="en-US"/>
              <a:pPr/>
              <a:t>17</a:t>
            </a:fld>
            <a:endParaRPr lang="en-US"/>
          </a:p>
        </p:txBody>
      </p:sp>
      <p:sp>
        <p:nvSpPr>
          <p:cNvPr id="37889"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0"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p:cNvSpPr>
            <a:spLocks noGrp="1" noChangeArrowheads="1"/>
          </p:cNvSpPr>
          <p:nvPr>
            <p:ph type="dt"/>
          </p:nvPr>
        </p:nvSpPr>
        <p:spPr>
          <a:ln/>
        </p:spPr>
        <p:txBody>
          <a:bodyPr/>
          <a:lstStyle/>
          <a:p>
            <a:r>
              <a:rPr lang="en-US"/>
              <a:t>01/13/12</a:t>
            </a:r>
          </a:p>
        </p:txBody>
      </p:sp>
      <p:sp>
        <p:nvSpPr>
          <p:cNvPr id="5" name="Rectangle 7"/>
          <p:cNvSpPr>
            <a:spLocks noGrp="1" noChangeArrowheads="1"/>
          </p:cNvSpPr>
          <p:nvPr>
            <p:ph type="sldNum"/>
          </p:nvPr>
        </p:nvSpPr>
        <p:spPr>
          <a:ln/>
        </p:spPr>
        <p:txBody>
          <a:bodyPr/>
          <a:lstStyle/>
          <a:p>
            <a:fld id="{78E9B218-2333-3745-957E-ADE37902D9A2}" type="slidenum">
              <a:rPr lang="en-US"/>
              <a:pPr/>
              <a:t>18</a:t>
            </a:fld>
            <a:endParaRPr lang="en-US"/>
          </a:p>
        </p:txBody>
      </p:sp>
      <p:sp>
        <p:nvSpPr>
          <p:cNvPr id="38913" name="Text Box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8914" name="Text Box 2"/>
          <p:cNvSpPr txBox="1">
            <a:spLocks noGrp="1" noChangeArrowheads="1"/>
          </p:cNvSpPr>
          <p:nvPr>
            <p:ph type="body" idx="1"/>
          </p:nvPr>
        </p:nvSpPr>
        <p:spPr bwMode="auto">
          <a:xfrm>
            <a:off x="685800" y="4343400"/>
            <a:ext cx="5486400" cy="4114800"/>
          </a:xfrm>
          <a:prstGeom prst="rect">
            <a:avLst/>
          </a:prstGeom>
          <a:noFill/>
          <a:ln>
            <a:round/>
            <a:headEnd/>
            <a:tailEnd/>
          </a:ln>
        </p:spPr>
        <p:txBody>
          <a:bodyPr wrap="none" anchor="ctr">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066800"/>
            <a:ext cx="7924800" cy="5878531"/>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1</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(1905).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Πρότεινε την εξής διαίρεση της ψυχικής συσκευής: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    Συνειδητό, Προσυνειδητό, Ασυνείδητο</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Arial"/>
                <a:ea typeface="ＭＳ Ｐゴシック" charset="0"/>
                <a:cs typeface="ＭＳ Ｐゴシック" charset="0"/>
              </a:rPr>
              <a:t>Το ασυνείδητο (η μεγάλη «ανακάλυψη» του Freud) είναι ά-χρονο, και ά-λογο. Κάτι όπως στα όνειρα, που αποτελούν και κύριο τρόπο προσέγγισής του μαζί με τις παραδρομές και τους ελεύθερους συνειρμούς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Arial"/>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latin typeface="Arial"/>
                <a:ea typeface="ＭＳ Ｐゴシック" pitchFamily="-106" charset="-128"/>
                <a:cs typeface="ＭＳ Ｐゴシック" pitchFamily="-106" charset="-128"/>
              </a:rPr>
              <a:t>Πρέσβευε τον ψυχολογικό ντετερμινισμό (αιτιοκρατία): όλες οι σκέψεις και τα συναισθήματα έχουν κάποια αιτία. Τίποτα δεν είναι τυχαίο.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14400"/>
            <a:ext cx="7467600" cy="5493811"/>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2</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(1923). </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Πρότεινε την εξής διαίρεση της ψυχικής συσκευής:</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marL="514350" indent="-514350">
              <a:buFont typeface="Wingdings 3" pitchFamily="-106" charset="2"/>
              <a:buAutoNum type="arabicParenR"/>
              <a:defRPr/>
            </a:pPr>
            <a:r>
              <a:rPr lang="el-GR" u="sng" dirty="0">
                <a:latin typeface="Arial"/>
              </a:rPr>
              <a:t>Αυτό/Εκείνο/</a:t>
            </a:r>
            <a:r>
              <a:rPr lang="en-US" u="sng" dirty="0">
                <a:latin typeface="Arial"/>
              </a:rPr>
              <a:t>Id</a:t>
            </a:r>
            <a:r>
              <a:rPr lang="el-GR" u="sng" dirty="0">
                <a:latin typeface="Arial"/>
              </a:rPr>
              <a:t> : </a:t>
            </a:r>
            <a:r>
              <a:rPr lang="el-GR" dirty="0">
                <a:latin typeface="Arial"/>
              </a:rPr>
              <a:t>Το πιο πρωτόγονο. Εδρεύουν οι ενορμήσεις. 2 βασικές ενορμήσεις: της ζωής (</a:t>
            </a:r>
            <a:r>
              <a:rPr lang="en-US" dirty="0">
                <a:latin typeface="Arial"/>
              </a:rPr>
              <a:t>libido) </a:t>
            </a:r>
            <a:r>
              <a:rPr lang="el-GR" dirty="0">
                <a:latin typeface="Arial"/>
              </a:rPr>
              <a:t>και του θανάτου (καταστροφή). Αρχή της ευχαρίστησης. Είναι ασυνείδητο.</a:t>
            </a:r>
          </a:p>
          <a:p>
            <a:pPr marL="514350" indent="-514350">
              <a:buFont typeface="Wingdings 3" pitchFamily="-106" charset="2"/>
              <a:buAutoNum type="arabicParenR"/>
              <a:defRPr/>
            </a:pPr>
            <a:r>
              <a:rPr lang="el-GR" u="sng" dirty="0">
                <a:latin typeface="Arial"/>
              </a:rPr>
              <a:t>Εγώ:</a:t>
            </a:r>
            <a:r>
              <a:rPr lang="el-GR" dirty="0">
                <a:latin typeface="Arial"/>
              </a:rPr>
              <a:t>  Αρχή πραγματικότητας. Εκτελεστικό όργανο της προσωπικότητας. Ειναι κυρίως συνειδητό</a:t>
            </a:r>
          </a:p>
          <a:p>
            <a:pPr marL="514350" indent="-514350">
              <a:buFont typeface="Wingdings 3" pitchFamily="-106" charset="2"/>
              <a:buAutoNum type="arabicParenR"/>
              <a:defRPr/>
            </a:pPr>
            <a:r>
              <a:rPr lang="el-GR" u="sng" dirty="0">
                <a:latin typeface="Arial"/>
              </a:rPr>
              <a:t>Υπερεγώ:</a:t>
            </a:r>
            <a:r>
              <a:rPr lang="el-GR" dirty="0">
                <a:latin typeface="Arial"/>
              </a:rPr>
              <a:t> μετά το οιδιπόδειο. Εσωτερικευμένη αναπαράσταση κανόνων + ιδεώδες του Εγώ. Είναι εν μέρει συνειδητό</a:t>
            </a:r>
            <a:endParaRPr lang="el-GR"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685800"/>
            <a:ext cx="7162800" cy="5047535"/>
          </a:xfrm>
          <a:prstGeom prst="rect">
            <a:avLst/>
          </a:prstGeom>
        </p:spPr>
        <p:txBody>
          <a:bodyPr wrap="square">
            <a:spAutoFit/>
          </a:bodyPr>
          <a:lstStyle/>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b="1" dirty="0">
                <a:solidFill>
                  <a:srgbClr val="000000"/>
                </a:solidFill>
                <a:latin typeface="Calibri" charset="0"/>
                <a:ea typeface="ＭＳ Ｐゴシック" charset="0"/>
                <a:cs typeface="ＭＳ Ｐゴシック" charset="0"/>
              </a:rPr>
              <a:t>Οι δύο θεωρίες του Freu</a:t>
            </a:r>
            <a:r>
              <a:rPr lang="el-GR" dirty="0">
                <a:solidFill>
                  <a:srgbClr val="000000"/>
                </a:solidFill>
                <a:latin typeface="Calibri" charset="0"/>
                <a:ea typeface="ＭＳ Ｐゴシック" charset="0"/>
                <a:cs typeface="ＭＳ Ｐゴシック" charset="0"/>
              </a:rPr>
              <a:t>d</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dirty="0">
                <a:solidFill>
                  <a:srgbClr val="000000"/>
                </a:solidFill>
                <a:latin typeface="Calibri" charset="0"/>
                <a:ea typeface="ＭＳ Ｐゴシック" charset="0"/>
                <a:cs typeface="ＭＳ Ｐゴシック" charset="0"/>
              </a:rPr>
              <a:t>2</a:t>
            </a:r>
            <a:r>
              <a:rPr lang="el-GR" baseline="30000" dirty="0">
                <a:solidFill>
                  <a:srgbClr val="000000"/>
                </a:solidFill>
                <a:latin typeface="Calibri" charset="0"/>
                <a:ea typeface="ＭＳ Ｐゴシック" charset="0"/>
                <a:cs typeface="ＭＳ Ｐゴシック" charset="0"/>
              </a:rPr>
              <a:t>η</a:t>
            </a:r>
            <a:r>
              <a:rPr lang="el-GR" dirty="0">
                <a:solidFill>
                  <a:srgbClr val="000000"/>
                </a:solidFill>
                <a:latin typeface="Calibri" charset="0"/>
                <a:ea typeface="ＭＳ Ｐゴシック" charset="0"/>
                <a:cs typeface="ＭＳ Ｐゴシック" charset="0"/>
              </a:rPr>
              <a:t> Θεωρία (1923) (συν.)</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dirty="0">
              <a:solidFill>
                <a:srgbClr val="000000"/>
              </a:solidFill>
              <a:latin typeface="Calibri" charset="0"/>
              <a:ea typeface="ＭＳ Ｐゴシック" charset="0"/>
              <a:cs typeface="ＭＳ Ｐゴシック" charset="0"/>
            </a:endParaRPr>
          </a:p>
          <a:p>
            <a:pPr>
              <a:buFont typeface="Wingdings 3" pitchFamily="1" charset="2"/>
              <a:buNone/>
            </a:pPr>
            <a:r>
              <a:rPr lang="en-US" dirty="0" err="1">
                <a:solidFill>
                  <a:srgbClr val="000000"/>
                </a:solidFill>
                <a:latin typeface="Calibri" charset="0"/>
                <a:ea typeface="ＭＳ Ｐゴシック" charset="0"/>
                <a:cs typeface="ＭＳ Ｐゴシック" charset="0"/>
              </a:rPr>
              <a:t>Ο</a:t>
            </a:r>
            <a:r>
              <a:rPr lang="el-GR" dirty="0">
                <a:solidFill>
                  <a:srgbClr val="000000"/>
                </a:solidFill>
                <a:latin typeface="Calibri" charset="0"/>
                <a:ea typeface="ＭＳ Ｐゴシック" charset="0"/>
                <a:cs typeface="ＭＳ Ｐゴシック" charset="0"/>
              </a:rPr>
              <a:t>ι τρεις αυτές δομές της ψυχικής συσκευής βρίσκονται σε συνεχή σύγκρουση μεταξύ τους Οι συγκρούσεις δημιουργούν άγχος. Το Εγώ προσπαθεί να εξισορροπήσει τις εντάσεις χρησιμοποιώντας </a:t>
            </a:r>
            <a:r>
              <a:rPr lang="el-GR" b="1" dirty="0">
                <a:solidFill>
                  <a:srgbClr val="000000"/>
                </a:solidFill>
                <a:latin typeface="Calibri" charset="0"/>
                <a:ea typeface="ＭＳ Ｐゴシック" charset="0"/>
                <a:cs typeface="ＭＳ Ｐゴシック" charset="0"/>
              </a:rPr>
              <a:t>μηχανισμούς άμυνας</a:t>
            </a:r>
            <a:r>
              <a:rPr lang="el-GR" dirty="0">
                <a:solidFill>
                  <a:srgbClr val="000000"/>
                </a:solidFill>
                <a:latin typeface="Calibri" charset="0"/>
                <a:ea typeface="ＭＳ Ｐゴシック" charset="0"/>
                <a:cs typeface="ＭＳ Ｐゴシック" charset="0"/>
              </a:rPr>
              <a:t>: πχ.</a:t>
            </a:r>
            <a:r>
              <a:rPr lang="el-GR" i="1" dirty="0">
                <a:ea typeface="ＭＳ Ｐゴシック" pitchFamily="-106" charset="-128"/>
                <a:cs typeface="ＭＳ Ｐゴシック" pitchFamily="-106" charset="-128"/>
              </a:rPr>
              <a:t> Απώθηση, Προβολή, Παλινδρόμηση, Εκλογίκευση</a:t>
            </a:r>
          </a:p>
          <a:p>
            <a:pPr>
              <a:buFont typeface="Wingdings 3" pitchFamily="1" charset="2"/>
              <a:buNone/>
            </a:pPr>
            <a:endParaRPr lang="el-GR" i="1" dirty="0">
              <a:ea typeface="ＭＳ Ｐゴシック" pitchFamily="-106" charset="-128"/>
              <a:cs typeface="ＭＳ Ｐゴシック" pitchFamily="-106" charset="-128"/>
            </a:endParaRPr>
          </a:p>
          <a:p>
            <a:r>
              <a:rPr lang="el-GR" dirty="0">
                <a:solidFill>
                  <a:srgbClr val="000000"/>
                </a:solidFill>
                <a:latin typeface="Calibri" charset="0"/>
                <a:ea typeface="ＭＳ Ｐゴシック" charset="0"/>
                <a:cs typeface="ＭＳ Ｐゴシック" charset="0"/>
              </a:rPr>
              <a:t>Αν και αυτοί αποτύχουν: συμπτώματα. Τα συμπτώματα θεωρούνται τρόποι συμβιβασμού ώστε να μετριαστεί η σύγκρουση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Οι θεωρίες του </a:t>
            </a:r>
            <a:r>
              <a:rPr lang="en-US" sz="3200">
                <a:solidFill>
                  <a:srgbClr val="464653"/>
                </a:solidFill>
                <a:latin typeface="Bookman Old Style" charset="0"/>
                <a:ea typeface="ＭＳ Ｐゴシック" charset="0"/>
                <a:cs typeface="ＭＳ Ｐゴシック" charset="0"/>
              </a:rPr>
              <a:t>Freud (</a:t>
            </a:r>
            <a:r>
              <a:rPr lang="el-GR" sz="3200">
                <a:solidFill>
                  <a:srgbClr val="464653"/>
                </a:solidFill>
                <a:latin typeface="Cambria" charset="0"/>
                <a:ea typeface="ＭＳ Ｐゴシック" charset="0"/>
                <a:cs typeface="ＭＳ Ｐゴシック" charset="0"/>
              </a:rPr>
              <a:t>συνδυασμός)</a:t>
            </a:r>
          </a:p>
        </p:txBody>
      </p:sp>
      <p:grpSp>
        <p:nvGrpSpPr>
          <p:cNvPr id="2" name="Group 2"/>
          <p:cNvGrpSpPr>
            <a:grpSpLocks/>
          </p:cNvGrpSpPr>
          <p:nvPr/>
        </p:nvGrpSpPr>
        <p:grpSpPr bwMode="auto">
          <a:xfrm>
            <a:off x="457200" y="1219200"/>
            <a:ext cx="8228013" cy="4935538"/>
            <a:chOff x="288" y="768"/>
            <a:chExt cx="5183" cy="3109"/>
          </a:xfrm>
        </p:grpSpPr>
        <p:pic>
          <p:nvPicPr>
            <p:cNvPr id="12291" name="Picture 3"/>
            <p:cNvPicPr>
              <a:picLocks noChangeAspect="1" noChangeArrowheads="1"/>
            </p:cNvPicPr>
            <p:nvPr/>
          </p:nvPicPr>
          <p:blipFill>
            <a:blip r:embed="rId3"/>
            <a:srcRect l="-50818" r="-50818"/>
            <a:stretch>
              <a:fillRect/>
            </a:stretch>
          </p:blipFill>
          <p:spPr bwMode="auto">
            <a:xfrm>
              <a:off x="288" y="768"/>
              <a:ext cx="5184" cy="3110"/>
            </a:xfrm>
            <a:prstGeom prst="rect">
              <a:avLst/>
            </a:prstGeom>
            <a:noFill/>
            <a:ln w="9525">
              <a:noFill/>
              <a:round/>
              <a:headEnd/>
              <a:tailEnd/>
            </a:ln>
            <a:effectLst/>
          </p:spPr>
        </p:pic>
        <p:sp>
          <p:nvSpPr>
            <p:cNvPr id="12292" name="Text Box 4"/>
            <p:cNvSpPr txBox="1">
              <a:spLocks noChangeArrowheads="1"/>
            </p:cNvSpPr>
            <p:nvPr/>
          </p:nvSpPr>
          <p:spPr bwMode="auto">
            <a:xfrm>
              <a:off x="288" y="768"/>
              <a:ext cx="5184" cy="3110"/>
            </a:xfrm>
            <a:prstGeom prst="rect">
              <a:avLst/>
            </a:prstGeom>
            <a:noFill/>
            <a:ln w="9525">
              <a:noFill/>
              <a:round/>
              <a:headEnd/>
              <a:tailEnd/>
            </a:ln>
            <a:effectLst/>
          </p:spPr>
          <p:txBody>
            <a:bodyPr wrap="none" anchor="ctr">
              <a:prstTxWarp prst="textNoShape">
                <a:avLst/>
              </a:prstTxWarp>
            </a:bodyPr>
            <a:lstStyle/>
            <a:p>
              <a:endParaRPr lang="en-US"/>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dirty="0">
                <a:solidFill>
                  <a:srgbClr val="464653"/>
                </a:solidFill>
                <a:latin typeface="Cambria" charset="0"/>
                <a:ea typeface="ＭＳ Ｐゴシック" charset="0"/>
                <a:cs typeface="ＭＳ Ｐゴシック" charset="0"/>
              </a:rPr>
              <a:t>Ο Freud για την ανάπτυξη:Ψυχοσεξουαλική ανάπτυξη</a:t>
            </a:r>
          </a:p>
        </p:txBody>
      </p:sp>
      <p:sp>
        <p:nvSpPr>
          <p:cNvPr id="13314" name="Text Box 2"/>
          <p:cNvSpPr txBox="1">
            <a:spLocks noChangeArrowheads="1"/>
          </p:cNvSpPr>
          <p:nvPr/>
        </p:nvSpPr>
        <p:spPr bwMode="auto">
          <a:xfrm>
            <a:off x="457200" y="1219200"/>
            <a:ext cx="8229600" cy="493712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dirty="0">
                <a:solidFill>
                  <a:srgbClr val="000000"/>
                </a:solidFill>
                <a:latin typeface="Gill Sans MT" charset="0"/>
                <a:ea typeface="ＭＳ Ｐゴシック" charset="0"/>
                <a:cs typeface="ＭＳ Ｐゴシック" charset="0"/>
              </a:rPr>
              <a:t>Freud: </a:t>
            </a:r>
            <a:r>
              <a:rPr lang="el-GR" sz="2600" dirty="0">
                <a:solidFill>
                  <a:srgbClr val="000000"/>
                </a:solidFill>
                <a:latin typeface="Calibri" charset="0"/>
                <a:ea typeface="ＭＳ Ｐゴシック" charset="0"/>
                <a:cs typeface="ＭＳ Ｐゴシック" charset="0"/>
              </a:rPr>
              <a:t>Πρώτος μίλησε για τη σεξουαλικότητα των παιδιών και τη σημασία της. </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Στάδια ψυχοσεξουαλικής ανάπτυξης: Σε κάθε στάδιο αναζητείται ικανοποίηση από συγκεκριμένες σωματικές περιοχές και από δραστηριότητες που συνδέονται με τις περιοχές αυτές:</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Στοματικό στάδιο (1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Πρωκτικό Στάδιο (2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Φαλλικό Στάδιο (3-5 χρ.): Οιδιπόδειο σύμπλεγμα</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Λανθάνουσα περίοδος (6-12 χρ.)</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i="1" dirty="0">
                <a:solidFill>
                  <a:srgbClr val="000000"/>
                </a:solidFill>
                <a:latin typeface="Calibri" charset="0"/>
                <a:ea typeface="ＭＳ Ｐゴシック" charset="0"/>
                <a:cs typeface="ＭＳ Ｐゴシック" charset="0"/>
              </a:rPr>
              <a:t>Εφηβεία...: Γενετήσιο στάδιο</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Συνεχιστές </a:t>
            </a:r>
          </a:p>
        </p:txBody>
      </p:sp>
      <p:sp>
        <p:nvSpPr>
          <p:cNvPr id="14338" name="Text Box 2"/>
          <p:cNvSpPr txBox="1">
            <a:spLocks noChangeArrowheads="1"/>
          </p:cNvSpPr>
          <p:nvPr/>
        </p:nvSpPr>
        <p:spPr bwMode="auto">
          <a:xfrm>
            <a:off x="457200" y="1219200"/>
            <a:ext cx="8229600" cy="537527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Μεγ. Βρετανία: </a:t>
            </a:r>
            <a:r>
              <a:rPr lang="en-US" sz="2600" dirty="0">
                <a:solidFill>
                  <a:srgbClr val="000000"/>
                </a:solidFill>
                <a:latin typeface="Gill Sans MT" charset="0"/>
                <a:ea typeface="ＭＳ Ｐゴシック" charset="0"/>
                <a:cs typeface="ＭＳ Ｐゴシック" charset="0"/>
              </a:rPr>
              <a:t>Anna Freud </a:t>
            </a:r>
            <a:r>
              <a:rPr lang="en-US" sz="2600" dirty="0" err="1">
                <a:solidFill>
                  <a:srgbClr val="000000"/>
                </a:solidFill>
                <a:latin typeface="Gill Sans MT" charset="0"/>
                <a:ea typeface="ＭＳ Ｐゴシック" charset="0"/>
                <a:cs typeface="ＭＳ Ｐゴシック" charset="0"/>
              </a:rPr>
              <a:t>vs</a:t>
            </a:r>
            <a:r>
              <a:rPr lang="en-US" sz="2600" dirty="0">
                <a:solidFill>
                  <a:srgbClr val="000000"/>
                </a:solidFill>
                <a:latin typeface="Gill Sans MT" charset="0"/>
                <a:ea typeface="ＭＳ Ｐゴシック" charset="0"/>
                <a:cs typeface="ＭＳ Ｐゴシック" charset="0"/>
              </a:rPr>
              <a:t> Melanie Klein</a:t>
            </a:r>
            <a:r>
              <a:rPr lang="el-GR" sz="2600" dirty="0">
                <a:solidFill>
                  <a:srgbClr val="000000"/>
                </a:solidFill>
                <a:latin typeface="Calibri" charset="0"/>
                <a:ea typeface="ＭＳ Ｐゴシック" charset="0"/>
                <a:cs typeface="ＭＳ Ｐゴシック" charset="0"/>
              </a:rPr>
              <a:t>. Σχολή αντικειμενοτρόπων σχέσεων. Σημασία πρώτων χρόνων ζωής και της σχέσης με τη μητέρα</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				     Donald </a:t>
            </a:r>
            <a:r>
              <a:rPr lang="en-US" sz="2600" dirty="0" err="1">
                <a:solidFill>
                  <a:srgbClr val="000000"/>
                </a:solidFill>
                <a:latin typeface="Gill Sans MT" charset="0"/>
                <a:ea typeface="ＭＳ Ｐゴシック" charset="0"/>
                <a:cs typeface="ＭＳ Ｐゴシック" charset="0"/>
              </a:rPr>
              <a:t>Winnicott</a:t>
            </a:r>
            <a:r>
              <a:rPr lang="el-GR" sz="2600" dirty="0">
                <a:solidFill>
                  <a:srgbClr val="000000"/>
                </a:solidFill>
                <a:latin typeface="Calibri" charset="0"/>
                <a:ea typeface="ＭＳ Ｐゴシック" charset="0"/>
                <a:cs typeface="ＭＳ Ｐゴシック" charset="0"/>
              </a:rPr>
              <a:t>: τόνισε ιδιαίτερα τη σημασία της σχέσης με τη μητέρα, την «αρκετά καλή μητέρα», πρώιμη μητρική ενασχόληση, έννοια του μεταβατικού αντικειμένου.</a:t>
            </a: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	</a:t>
            </a: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p:txBody>
      </p:sp>
      <p:graphicFrame>
        <p:nvGraphicFramePr>
          <p:cNvPr id="14339" name="Group 3"/>
          <p:cNvGraphicFramePr>
            <a:graphicFrameLocks noGrp="1"/>
          </p:cNvGraphicFramePr>
          <p:nvPr/>
        </p:nvGraphicFramePr>
        <p:xfrm>
          <a:off x="4419600" y="4437000"/>
          <a:ext cx="2820988" cy="367920"/>
        </p:xfrm>
        <a:graphic>
          <a:graphicData uri="http://schemas.openxmlformats.org/drawingml/2006/table">
            <a:tbl>
              <a:tblPr/>
              <a:tblGrid>
                <a:gridCol w="1428488">
                  <a:extLst>
                    <a:ext uri="{9D8B030D-6E8A-4147-A177-3AD203B41FA5}">
                      <a16:colId xmlns:a16="http://schemas.microsoft.com/office/drawing/2014/main" val="20000"/>
                    </a:ext>
                  </a:extLst>
                </a:gridCol>
                <a:gridCol w="1392500">
                  <a:extLst>
                    <a:ext uri="{9D8B030D-6E8A-4147-A177-3AD203B41FA5}">
                      <a16:colId xmlns:a16="http://schemas.microsoft.com/office/drawing/2014/main" val="20001"/>
                    </a:ext>
                  </a:extLst>
                </a:gridCol>
              </a:tblGrid>
              <a:tr h="0">
                <a:tc>
                  <a:txBody>
                    <a:bodyPr/>
                    <a:lstStyle/>
                    <a:p>
                      <a:endParaRPr lang="en-US" dirty="0"/>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endParaRPr lang="en-US" dirty="0"/>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Συνεχιστές </a:t>
            </a:r>
          </a:p>
        </p:txBody>
      </p:sp>
      <p:sp>
        <p:nvSpPr>
          <p:cNvPr id="14338" name="Text Box 2"/>
          <p:cNvSpPr txBox="1">
            <a:spLocks noChangeArrowheads="1"/>
          </p:cNvSpPr>
          <p:nvPr/>
        </p:nvSpPr>
        <p:spPr bwMode="auto">
          <a:xfrm>
            <a:off x="457200" y="1219200"/>
            <a:ext cx="8229600" cy="537527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Erik </a:t>
            </a:r>
            <a:r>
              <a:rPr lang="en-US" sz="2600" dirty="0">
                <a:solidFill>
                  <a:srgbClr val="000000"/>
                </a:solidFill>
                <a:latin typeface="Gill Sans MT" charset="0"/>
                <a:ea typeface="ＭＳ Ｐゴシック" charset="0"/>
                <a:cs typeface="ＭＳ Ｐゴシック" charset="0"/>
              </a:rPr>
              <a:t>Erikson</a:t>
            </a:r>
            <a:r>
              <a:rPr lang="el-GR" sz="2600" dirty="0">
                <a:solidFill>
                  <a:srgbClr val="000000"/>
                </a:solidFill>
                <a:latin typeface="Calibri" charset="0"/>
                <a:ea typeface="ＭＳ Ｐゴシック" charset="0"/>
                <a:cs typeface="ＭＳ Ｐゴシック" charset="0"/>
              </a:rPr>
              <a:t>: Ψυχοκοινωνικά στάδια ανάπτυξης. Βασίστηκε στις ιδέες του Freud, αλλά τόνισε τη σημασία των κοινωνικών και πολιτισμικών παραγόντων και όχι των βιολογικών και θεωρούσε την ανάπτυξη μία δια βίου διαδικασία. Σε κάθε φάση της </a:t>
            </a:r>
            <a:r>
              <a:rPr lang="el-GR" sz="2600" dirty="0">
                <a:solidFill>
                  <a:srgbClr val="000000"/>
                </a:solidFill>
                <a:latin typeface="Gill Sans MT" charset="0"/>
                <a:ea typeface="ＭＳ Ｐゴシック" charset="0"/>
                <a:cs typeface="ＭＳ Ｐゴシック" charset="0"/>
              </a:rPr>
              <a:t>ζωής υπάρχει ένα συγκεκριμένο δίπολο:</a:t>
            </a:r>
            <a:endParaRPr lang="en-US" sz="2600" dirty="0">
              <a:solidFill>
                <a:srgbClr val="000000"/>
              </a:solidFill>
              <a:latin typeface="Gill Sans MT"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 </a:t>
            </a:r>
          </a:p>
        </p:txBody>
      </p:sp>
      <p:graphicFrame>
        <p:nvGraphicFramePr>
          <p:cNvPr id="14339" name="Group 3"/>
          <p:cNvGraphicFramePr>
            <a:graphicFrameLocks noGrp="1"/>
          </p:cNvGraphicFramePr>
          <p:nvPr>
            <p:extLst>
              <p:ext uri="{D42A27DB-BD31-4B8C-83A1-F6EECF244321}">
                <p14:modId xmlns:p14="http://schemas.microsoft.com/office/powerpoint/2010/main" val="2112320422"/>
              </p:ext>
            </p:extLst>
          </p:nvPr>
        </p:nvGraphicFramePr>
        <p:xfrm>
          <a:off x="1259632" y="3861048"/>
          <a:ext cx="6057156" cy="2844552"/>
        </p:xfrm>
        <a:graphic>
          <a:graphicData uri="http://schemas.openxmlformats.org/drawingml/2006/table">
            <a:tbl>
              <a:tblPr/>
              <a:tblGrid>
                <a:gridCol w="2730756">
                  <a:extLst>
                    <a:ext uri="{9D8B030D-6E8A-4147-A177-3AD203B41FA5}">
                      <a16:colId xmlns:a16="http://schemas.microsoft.com/office/drawing/2014/main" val="20000"/>
                    </a:ext>
                  </a:extLst>
                </a:gridCol>
                <a:gridCol w="3326400">
                  <a:extLst>
                    <a:ext uri="{9D8B030D-6E8A-4147-A177-3AD203B41FA5}">
                      <a16:colId xmlns:a16="http://schemas.microsoft.com/office/drawing/2014/main" val="20001"/>
                    </a:ext>
                  </a:extLst>
                </a:gridCol>
              </a:tblGrid>
              <a:tr h="71113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βασική εμπιστοσύνη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δυσπιστία: 1</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ος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ταυτότητα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σύγχυση ρόλων: εφηβεία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0"/>
                  </a:ext>
                </a:extLst>
              </a:tr>
              <a:tr h="71113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αυτονομία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ντροπή/ αμφιβολία: 2</a:t>
                      </a:r>
                      <a:r>
                        <a:rPr kumimoji="0" lang="en-US" sz="1600" b="0" i="1" u="none" strike="noStrike" cap="none" normalizeH="0" baseline="30000" dirty="0" err="1">
                          <a:ln>
                            <a:noFill/>
                          </a:ln>
                          <a:solidFill>
                            <a:srgbClr val="000000"/>
                          </a:solidFill>
                          <a:effectLst/>
                          <a:latin typeface="Calibri" charset="0"/>
                          <a:ea typeface="ＭＳ Ｐゴシック" charset="0"/>
                          <a:cs typeface="ＭＳ Ｐゴシック" charset="0"/>
                        </a:rPr>
                        <a:t>ο</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εγγύτητα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απομόνωση: νεαροί ενήλικες </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1"/>
                  </a:ext>
                </a:extLst>
              </a:tr>
              <a:tr h="71113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πρωτοβουλία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ενοχή: 3-6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δημιουργία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αποτελμάτωση: μέση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2"/>
                  </a:ext>
                </a:extLst>
              </a:tr>
              <a:tr h="711138">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αίσθημα κατωτερότητας: 7-12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ικανοποίηση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απελπισία: τρίτη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Συνεχιστές </a:t>
            </a:r>
          </a:p>
        </p:txBody>
      </p:sp>
      <p:sp>
        <p:nvSpPr>
          <p:cNvPr id="14338" name="Text Box 2"/>
          <p:cNvSpPr txBox="1">
            <a:spLocks noChangeArrowheads="1"/>
          </p:cNvSpPr>
          <p:nvPr/>
        </p:nvSpPr>
        <p:spPr bwMode="auto">
          <a:xfrm>
            <a:off x="457200" y="1219200"/>
            <a:ext cx="8229600" cy="537527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Erik </a:t>
            </a:r>
            <a:r>
              <a:rPr lang="en-US" sz="2600" dirty="0">
                <a:solidFill>
                  <a:srgbClr val="000000"/>
                </a:solidFill>
                <a:latin typeface="Gill Sans MT" charset="0"/>
                <a:ea typeface="ＭＳ Ｐゴシック" charset="0"/>
                <a:cs typeface="ＭＳ Ｐゴシック" charset="0"/>
              </a:rPr>
              <a:t>Erikson</a:t>
            </a:r>
            <a:r>
              <a:rPr lang="el-GR" sz="2600" dirty="0">
                <a:solidFill>
                  <a:srgbClr val="000000"/>
                </a:solidFill>
                <a:latin typeface="Calibri" charset="0"/>
                <a:ea typeface="ＭＳ Ｐゴシック" charset="0"/>
                <a:cs typeface="ＭＳ Ｐゴシック" charset="0"/>
              </a:rPr>
              <a:t>: Αυτά τα δίπολα αναφέρονται ως «κρίσεις», επειδή είναι πηγές σύγκρουσης μέσα στο άτομο. Το άτομο πρέπει να επιλύσει αυτή τη σύγκρουση σε κάθε φάση και αυτό γίνεται είτε θετικά είτε αρνητικά. Η προσωπικότητα ενός ατόμο διαμορφώνεται ανάλογα με την επίλυση αυτών των κρίσεων</a:t>
            </a:r>
            <a:endParaRPr lang="en-US" sz="2600" dirty="0">
              <a:solidFill>
                <a:srgbClr val="000000"/>
              </a:solidFill>
              <a:latin typeface="Gill Sans MT"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buFont typeface="Wingdings 3"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sz="2600" dirty="0">
              <a:solidFill>
                <a:srgbClr val="000000"/>
              </a:solidFill>
              <a:latin typeface="Calibri" charset="0"/>
              <a:ea typeface="ＭＳ Ｐゴシック" charset="0"/>
              <a:cs typeface="ＭＳ Ｐゴシック" charset="0"/>
            </a:endParaRPr>
          </a:p>
          <a:p>
            <a:pPr marL="271463" indent="-271463">
              <a:spcBef>
                <a:spcPts val="600"/>
              </a:spcBef>
              <a:buClr>
                <a:srgbClr val="727CA3"/>
              </a:buClr>
              <a:buSzPct val="76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dirty="0">
                <a:solidFill>
                  <a:srgbClr val="000000"/>
                </a:solidFill>
                <a:latin typeface="Calibri" charset="0"/>
                <a:ea typeface="ＭＳ Ｐゴシック" charset="0"/>
                <a:cs typeface="ＭＳ Ｐゴシック" charset="0"/>
              </a:rPr>
              <a:t> </a:t>
            </a:r>
          </a:p>
        </p:txBody>
      </p:sp>
      <p:graphicFrame>
        <p:nvGraphicFramePr>
          <p:cNvPr id="14339" name="Group 3"/>
          <p:cNvGraphicFramePr>
            <a:graphicFrameLocks noGrp="1"/>
          </p:cNvGraphicFramePr>
          <p:nvPr>
            <p:extLst>
              <p:ext uri="{D42A27DB-BD31-4B8C-83A1-F6EECF244321}">
                <p14:modId xmlns:p14="http://schemas.microsoft.com/office/powerpoint/2010/main" val="143468013"/>
              </p:ext>
            </p:extLst>
          </p:nvPr>
        </p:nvGraphicFramePr>
        <p:xfrm>
          <a:off x="1219200" y="3789040"/>
          <a:ext cx="6377136" cy="2992761"/>
        </p:xfrm>
        <a:graphic>
          <a:graphicData uri="http://schemas.openxmlformats.org/drawingml/2006/table">
            <a:tbl>
              <a:tblPr/>
              <a:tblGrid>
                <a:gridCol w="3114926">
                  <a:extLst>
                    <a:ext uri="{9D8B030D-6E8A-4147-A177-3AD203B41FA5}">
                      <a16:colId xmlns:a16="http://schemas.microsoft.com/office/drawing/2014/main" val="20000"/>
                    </a:ext>
                  </a:extLst>
                </a:gridCol>
                <a:gridCol w="3262210">
                  <a:extLst>
                    <a:ext uri="{9D8B030D-6E8A-4147-A177-3AD203B41FA5}">
                      <a16:colId xmlns:a16="http://schemas.microsoft.com/office/drawing/2014/main" val="20001"/>
                    </a:ext>
                  </a:extLst>
                </a:gridCol>
              </a:tblGrid>
              <a:tr h="788610">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βασική εμπιστοσύνη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δυσπιστία: 1</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ος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ταυτότητα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σύγχυση ρόλων: εφηβεία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0"/>
                  </a:ext>
                </a:extLst>
              </a:tr>
              <a:tr h="734717">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αυτονομία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ντροπή/ αμφιβολία: 2</a:t>
                      </a:r>
                      <a:r>
                        <a:rPr kumimoji="0" lang="el-GR" sz="1600" b="0" i="1" u="none" strike="noStrike" cap="none" normalizeH="0" baseline="30000" dirty="0">
                          <a:ln>
                            <a:noFill/>
                          </a:ln>
                          <a:solidFill>
                            <a:srgbClr val="000000"/>
                          </a:solidFill>
                          <a:effectLst/>
                          <a:latin typeface="Calibri" charset="0"/>
                          <a:ea typeface="ＭＳ Ｐゴシック" charset="0"/>
                          <a:cs typeface="ＭＳ Ｐゴシック" charset="0"/>
                        </a:rPr>
                        <a:t>ος</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χρόνος</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εγγύτητα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απομόνωση: νεαροί ενήλικες </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1"/>
                  </a:ext>
                </a:extLst>
              </a:tr>
              <a:tr h="734717">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πρωτοβουλία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ενοχή: 3-6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δημιουργία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αποτελμάτωση: μέση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F0F3F6"/>
                    </a:solidFill>
                  </a:tcPr>
                </a:tc>
                <a:extLst>
                  <a:ext uri="{0D108BD9-81ED-4DB2-BD59-A6C34878D82A}">
                    <a16:rowId xmlns:a16="http://schemas.microsoft.com/office/drawing/2014/main" val="10002"/>
                  </a:ext>
                </a:extLst>
              </a:tr>
              <a:tr h="734717">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ικανότητα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αίσθημα κατωτερότητας: 7-12 χρ.</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tc>
                  <a:txBody>
                    <a:bodyPr/>
                    <a:lstStyle/>
                    <a:p>
                      <a:pPr marL="0" marR="0" lvl="0" indent="0" algn="l" defTabSz="457200" rtl="0" eaLnBrk="1" fontAlgn="base" latinLnBrk="0" hangingPunct="1">
                        <a:lnSpc>
                          <a:spcPct val="10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ικανοποίηση </a:t>
                      </a:r>
                      <a:r>
                        <a:rPr kumimoji="0" lang="en-US" sz="1600" b="0" i="1" u="none" strike="noStrike" cap="none" normalizeH="0" baseline="0" dirty="0" err="1">
                          <a:ln>
                            <a:noFill/>
                          </a:ln>
                          <a:solidFill>
                            <a:srgbClr val="000000"/>
                          </a:solidFill>
                          <a:effectLst/>
                          <a:latin typeface="Gill Sans MT" charset="0"/>
                          <a:ea typeface="ＭＳ Ｐゴシック" charset="0"/>
                          <a:cs typeface="ＭＳ Ｐゴシック" charset="0"/>
                        </a:rPr>
                        <a:t>vs</a:t>
                      </a:r>
                      <a:r>
                        <a:rPr kumimoji="0" lang="el-GR" sz="1600" b="0" i="1" u="none" strike="noStrike" cap="none" normalizeH="0" baseline="0" dirty="0">
                          <a:ln>
                            <a:noFill/>
                          </a:ln>
                          <a:solidFill>
                            <a:srgbClr val="000000"/>
                          </a:solidFill>
                          <a:effectLst/>
                          <a:latin typeface="Calibri" charset="0"/>
                          <a:ea typeface="ＭＳ Ｐゴシック" charset="0"/>
                          <a:cs typeface="ＭＳ Ｐゴシック" charset="0"/>
                        </a:rPr>
                        <a:t> απελπισία: τρίτη ηλικία</a:t>
                      </a:r>
                    </a:p>
                  </a:txBody>
                  <a:tcPr marL="90000" marR="90000" marT="46800" marB="46800" horzOverflow="overflow">
                    <a:lnL w="5760" cap="flat" cmpd="sng" algn="ctr">
                      <a:solidFill>
                        <a:srgbClr val="9FB8CD"/>
                      </a:solidFill>
                      <a:prstDash val="solid"/>
                      <a:round/>
                      <a:headEnd type="none" w="med" len="med"/>
                      <a:tailEnd type="none" w="med" len="med"/>
                    </a:lnL>
                    <a:lnR w="5760" cap="flat" cmpd="sng" algn="ctr">
                      <a:solidFill>
                        <a:srgbClr val="9FB8CD"/>
                      </a:solidFill>
                      <a:prstDash val="solid"/>
                      <a:round/>
                      <a:headEnd type="none" w="med" len="med"/>
                      <a:tailEnd type="none" w="med" len="med"/>
                    </a:lnR>
                    <a:lnT w="5760" cap="flat" cmpd="sng" algn="ctr">
                      <a:solidFill>
                        <a:srgbClr val="9FB8CD"/>
                      </a:solidFill>
                      <a:prstDash val="solid"/>
                      <a:round/>
                      <a:headEnd type="none" w="med" len="med"/>
                      <a:tailEnd type="none" w="med" len="med"/>
                    </a:lnT>
                    <a:lnB w="5760" cap="flat" cmpd="sng" algn="ctr">
                      <a:solidFill>
                        <a:srgbClr val="9FB8CD"/>
                      </a:solidFill>
                      <a:prstDash val="solid"/>
                      <a:round/>
                      <a:headEnd type="none" w="med" len="med"/>
                      <a:tailEnd type="none" w="med" len="med"/>
                    </a:lnB>
                    <a:lnTlToBr>
                      <a:noFill/>
                    </a:lnTlToBr>
                    <a:lnBlToTr>
                      <a:noFill/>
                    </a:lnBlToTr>
                    <a:solidFill>
                      <a:srgbClr val="DFE6ED"/>
                    </a:solid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76200"/>
            <a:ext cx="8229600" cy="1066800"/>
          </a:xfrm>
          <a:prstGeom prst="rect">
            <a:avLst/>
          </a:prstGeom>
          <a:noFill/>
          <a:ln w="9525">
            <a:noFill/>
            <a:round/>
            <a:headEnd/>
            <a:tailEnd/>
          </a:ln>
          <a:effectLst/>
        </p:spPr>
        <p:txBody>
          <a:bodyPr anchor="b">
            <a:prstTxWarp prst="textNoShape">
              <a:avLst/>
            </a:prstTxWarp>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a:solidFill>
                  <a:srgbClr val="464653"/>
                </a:solidFill>
                <a:latin typeface="Cambria" charset="0"/>
                <a:ea typeface="ＭＳ Ｐゴシック" charset="0"/>
                <a:cs typeface="ＭＳ Ｐゴシック" charset="0"/>
              </a:rPr>
              <a:t>Αξιολόγηση και κριτική της ψυχαναλ. θεωρίας</a:t>
            </a:r>
          </a:p>
        </p:txBody>
      </p:sp>
      <p:sp>
        <p:nvSpPr>
          <p:cNvPr id="15362" name="Text Box 2"/>
          <p:cNvSpPr txBox="1">
            <a:spLocks noChangeArrowheads="1"/>
          </p:cNvSpPr>
          <p:nvPr/>
        </p:nvSpPr>
        <p:spPr bwMode="auto">
          <a:xfrm>
            <a:off x="457200" y="1219200"/>
            <a:ext cx="8229600" cy="4937125"/>
          </a:xfrm>
          <a:prstGeom prst="rect">
            <a:avLst/>
          </a:prstGeom>
          <a:noFill/>
          <a:ln w="9525">
            <a:noFill/>
            <a:round/>
            <a:headEnd/>
            <a:tailEnd/>
          </a:ln>
          <a:effectLst/>
        </p:spPr>
        <p:txBody>
          <a:bodyPr>
            <a:prstTxWarp prst="textNoShape">
              <a:avLst/>
            </a:prstTxWarp>
          </a:bodyPr>
          <a:lstStyle/>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Βαθιά επίδραση σε πολλούς τομείς</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Θεωρία περιεκτική και συνολική</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Γενική αποδοχή του «ασυνείδητου»</a:t>
            </a:r>
          </a:p>
          <a:p>
            <a:pPr marL="271463" indent="-271463">
              <a:spcBef>
                <a:spcPts val="600"/>
              </a:spcBef>
              <a:buClrTx/>
              <a:buSzPct val="76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Όμως: </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 Μη μετρήσιμες έννοιες</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 Αντίθετες ενέργειες πηγάζουν από ίδια αιτία;</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Πολιτισμικές επιδράσεις στη θεωρία (κυρίως όσον αφορά στη γυναικεία σεξουαλικότητα και ψυχισμό)</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 Κοινωνικο-πολιτική διάσταση του ανθρώπου;</a:t>
            </a:r>
          </a:p>
          <a:p>
            <a:pPr marL="271463" indent="-271463">
              <a:spcBef>
                <a:spcPts val="600"/>
              </a:spcBef>
              <a:buClr>
                <a:srgbClr val="727CA3"/>
              </a:buClr>
              <a:buSzPct val="76000"/>
              <a:buFont typeface="Wingdings 3"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600">
                <a:solidFill>
                  <a:srgbClr val="000000"/>
                </a:solidFill>
                <a:latin typeface="Calibri" charset="0"/>
                <a:ea typeface="ＭＳ Ｐゴシック" charset="0"/>
                <a:cs typeface="ＭＳ Ｐゴシック" charset="0"/>
              </a:rPr>
              <a:t>Για τη θεραπεία: κόστος/διάρκεια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Ανάγκη για ύπαρξη θεωρίας</a:t>
            </a:r>
            <a:endParaRPr lang="en-US" dirty="0"/>
          </a:p>
        </p:txBody>
      </p:sp>
      <p:sp>
        <p:nvSpPr>
          <p:cNvPr id="3" name="Content Placeholder 2"/>
          <p:cNvSpPr>
            <a:spLocks noGrp="1"/>
          </p:cNvSpPr>
          <p:nvPr>
            <p:ph idx="1"/>
          </p:nvPr>
        </p:nvSpPr>
        <p:spPr/>
        <p:txBody>
          <a:bodyPr/>
          <a:lstStyle/>
          <a:p>
            <a:r>
              <a:rPr lang="el-GR" dirty="0"/>
              <a:t>Τα δεδομένα που συλλέγουν οι αναπτυξιακοί ψυχολόγοι προσθέτουν κάτι στην κατανόηση της ανάπτυξης μόνο αν συγκεντρωθούν και ερμηνευθούν με βάση μία </a:t>
            </a:r>
            <a:r>
              <a:rPr lang="el-GR" b="1" dirty="0"/>
              <a:t>θεωρία </a:t>
            </a:r>
          </a:p>
          <a:p>
            <a:r>
              <a:rPr lang="el-GR" b="1" dirty="0"/>
              <a:t>Θεωρία: </a:t>
            </a:r>
            <a:r>
              <a:rPr lang="el-GR" dirty="0"/>
              <a:t>ένα συνεκτικό πλαίσιο ιδεών ή αρχών που καθοδηγεί την συλλογή και την ερμηνεία των δεδομένων. </a:t>
            </a:r>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Θεωρία και δεδομένα</a:t>
            </a:r>
            <a:endParaRPr lang="en-US" dirty="0"/>
          </a:p>
        </p:txBody>
      </p:sp>
      <p:sp>
        <p:nvSpPr>
          <p:cNvPr id="3" name="Content Placeholder 2"/>
          <p:cNvSpPr>
            <a:spLocks noGrp="1"/>
          </p:cNvSpPr>
          <p:nvPr>
            <p:ph idx="1"/>
          </p:nvPr>
        </p:nvSpPr>
        <p:spPr/>
        <p:txBody>
          <a:bodyPr/>
          <a:lstStyle/>
          <a:p>
            <a:r>
              <a:rPr lang="el-GR" dirty="0"/>
              <a:t>Χωρίς τη θεωρία δεν θα ξέραμε τι να κοιτάξουμε ή πώς να ερμηνεύσουμε ό,τι είδαμε</a:t>
            </a:r>
          </a:p>
          <a:p>
            <a:r>
              <a:rPr lang="el-GR" dirty="0"/>
              <a:t>Από την άλλη τα δεδομένα ελέγχουν τις θεωρίες και οι θεωρίες στη συνέχεια μεταβάλλονται για να ταιριάζουν στα δεδομένα</a:t>
            </a:r>
          </a:p>
          <a:p>
            <a:r>
              <a:rPr lang="el-GR" dirty="0"/>
              <a:t>Θεωρία και δεδομένα πάνε χέρι-χέρι!</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θεωρία στην αναπτυξιακή ψυχολογία</a:t>
            </a:r>
            <a:endParaRPr lang="en-US" dirty="0"/>
          </a:p>
        </p:txBody>
      </p:sp>
      <p:sp>
        <p:nvSpPr>
          <p:cNvPr id="3" name="Content Placeholder 2"/>
          <p:cNvSpPr>
            <a:spLocks noGrp="1"/>
          </p:cNvSpPr>
          <p:nvPr>
            <p:ph idx="1"/>
          </p:nvPr>
        </p:nvSpPr>
        <p:spPr/>
        <p:txBody>
          <a:bodyPr/>
          <a:lstStyle/>
          <a:p>
            <a:r>
              <a:rPr lang="el-GR" dirty="0"/>
              <a:t>Δεν υπάρχει μόνο μία προσέγγιση στην αναπτυξιακή ψυχολογία που είναι καθολικά αποδεκτή.</a:t>
            </a:r>
          </a:p>
          <a:p>
            <a:r>
              <a:rPr lang="el-GR" dirty="0"/>
              <a:t>Υπάρχουν διάφορες θεωρητικές προσεγγίσεις που διαφοροποιούνται σε σημαντικά θέματα: </a:t>
            </a:r>
          </a:p>
          <a:p>
            <a:pPr marL="514350" indent="-514350">
              <a:buAutoNum type="arabicPeriod"/>
            </a:pPr>
            <a:r>
              <a:rPr lang="el-GR" dirty="0"/>
              <a:t>Τομείς της ανάπτυξης που ερευνώνται (γνωστικός, συναισθηματικός κλπ)</a:t>
            </a:r>
          </a:p>
          <a:p>
            <a:pPr marL="514350" indent="-514350">
              <a:buAutoNum type="arabicPeriod"/>
            </a:pPr>
            <a:r>
              <a:rPr lang="el-GR" dirty="0"/>
              <a:t>Ερευνητικοί μέθοδοι που χρησιμοποιούνται</a:t>
            </a:r>
          </a:p>
          <a:p>
            <a:pPr marL="514350" indent="-514350">
              <a:buAutoNum type="arabicPeriod"/>
            </a:pPr>
            <a:r>
              <a:rPr lang="el-GR" dirty="0"/>
              <a:t>Τρόποι αντιμετώπισης των βασικών θεμάτων: πηγή ανάπτυξης, πλαστικότητα, συνέχεια/ασυνέχεια, ατομικές διαφορές</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Μεγάλες θεωρίες στην αναπτυξιακή ψυχολογία</a:t>
            </a:r>
            <a:endParaRPr lang="en-US" dirty="0"/>
          </a:p>
        </p:txBody>
      </p:sp>
      <p:sp>
        <p:nvSpPr>
          <p:cNvPr id="3" name="Content Placeholder 2"/>
          <p:cNvSpPr>
            <a:spLocks noGrp="1"/>
          </p:cNvSpPr>
          <p:nvPr>
            <p:ph idx="1"/>
          </p:nvPr>
        </p:nvSpPr>
        <p:spPr/>
        <p:txBody>
          <a:bodyPr/>
          <a:lstStyle/>
          <a:p>
            <a:r>
              <a:rPr lang="el-GR" dirty="0"/>
              <a:t>Ψυχαναλυτική/ψυχοδυναμική θεωρία</a:t>
            </a:r>
          </a:p>
          <a:p>
            <a:r>
              <a:rPr lang="el-GR" dirty="0"/>
              <a:t>Θεωρίες μάθησης/θεωρίες κοινωνικής μάθησης</a:t>
            </a:r>
          </a:p>
          <a:p>
            <a:r>
              <a:rPr lang="el-GR" dirty="0"/>
              <a:t>Κονστρουκτιβιστική (δομική) θεωρία του Piaget</a:t>
            </a:r>
          </a:p>
          <a:p>
            <a:r>
              <a:rPr lang="el-GR" dirty="0"/>
              <a:t>Κοινωνικοπολιτισμική θεωρία του Vygotsky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Μεγάλες θεωρίες στην αναπτυξιακή ψυχολογία</a:t>
            </a:r>
            <a:endParaRPr lang="en-US" dirty="0"/>
          </a:p>
        </p:txBody>
      </p:sp>
      <p:sp>
        <p:nvSpPr>
          <p:cNvPr id="3" name="Content Placeholder 2"/>
          <p:cNvSpPr>
            <a:spLocks noGrp="1"/>
          </p:cNvSpPr>
          <p:nvPr>
            <p:ph idx="1"/>
          </p:nvPr>
        </p:nvSpPr>
        <p:spPr/>
        <p:txBody>
          <a:bodyPr/>
          <a:lstStyle/>
          <a:p>
            <a:r>
              <a:rPr lang="el-GR" dirty="0"/>
              <a:t>Οι θεωρίες αυτές είναι «μεγάλες» γιατί έθεσαν τα θεμέλια για τη σύγχρονη θεώρηση της ανάπτυξης, αλλά και γιατί πρεσβεύουν ένα συνεκτικό τρόπο σκέψης που εξετάζει αρκετούς τομείς της ανάπτυξης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1219200" y="3657600"/>
            <a:ext cx="6858000" cy="1219200"/>
          </a:xfrm>
          <a:prstGeom prst="rect">
            <a:avLst/>
          </a:prstGeom>
          <a:noFill/>
          <a:ln w="9525">
            <a:noFill/>
            <a:round/>
            <a:headEnd/>
            <a:tailEnd/>
          </a:ln>
          <a:effectLst/>
        </p:spPr>
        <p:txBody>
          <a:bodyPr>
            <a:prstTxWarp prst="textNoShape">
              <a:avLst/>
            </a:prstTxWarp>
          </a:bodyP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800" dirty="0">
                <a:solidFill>
                  <a:srgbClr val="000000"/>
                </a:solidFill>
                <a:latin typeface="Cambria" charset="0"/>
                <a:ea typeface="ＭＳ Ｐゴシック" charset="0"/>
                <a:cs typeface="ＭＳ Ｐゴシック" charset="0"/>
              </a:rPr>
              <a:t>Μεγάλες Θεωρίες της Αναπτυξιακής Ψυχολογίας:</a:t>
            </a:r>
          </a:p>
        </p:txBody>
      </p:sp>
      <p:sp>
        <p:nvSpPr>
          <p:cNvPr id="10242" name="Text Box 2"/>
          <p:cNvSpPr txBox="1">
            <a:spLocks noChangeArrowheads="1"/>
          </p:cNvSpPr>
          <p:nvPr/>
        </p:nvSpPr>
        <p:spPr bwMode="auto">
          <a:xfrm>
            <a:off x="1143000" y="4953000"/>
            <a:ext cx="7086600" cy="811213"/>
          </a:xfrm>
          <a:prstGeom prst="rect">
            <a:avLst/>
          </a:prstGeom>
          <a:noFill/>
          <a:ln w="9525">
            <a:noFill/>
            <a:round/>
            <a:headEnd/>
            <a:tailEnd/>
          </a:ln>
          <a:effectLst/>
        </p:spPr>
        <p:txBody>
          <a:bodyPr>
            <a:prstTxWarp prst="textNoShape">
              <a:avLst/>
            </a:prstTxWarp>
          </a:bodyPr>
          <a:lstStyle/>
          <a:p>
            <a:pPr algn="r">
              <a:spcBef>
                <a:spcPts val="600"/>
              </a:spcBef>
              <a:buClrTx/>
              <a:buSzPct val="76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600" dirty="0">
                <a:solidFill>
                  <a:srgbClr val="464653"/>
                </a:solidFill>
                <a:latin typeface="Cambria" charset="0"/>
                <a:ea typeface="ＭＳ Ｐゴシック" charset="0"/>
                <a:cs typeface="ＭＳ Ｐゴシック" charset="0"/>
              </a:rPr>
              <a:t>Ψυχοδυναμική/ψυχαναλυτική θεωρία</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152400"/>
            <a:ext cx="8229600" cy="990600"/>
          </a:xfrm>
          <a:prstGeom prst="rect">
            <a:avLst/>
          </a:prstGeom>
          <a:noFill/>
          <a:ln w="9525">
            <a:noFill/>
            <a:round/>
            <a:headEnd/>
            <a:tailEnd/>
          </a:ln>
          <a:effectLst/>
        </p:spPr>
        <p:txBody>
          <a:bodyPr wrap="none" anchor="ctr">
            <a:prstTxWarp prst="textNoShape">
              <a:avLst/>
            </a:prstTxWarp>
          </a:bodyPr>
          <a:lstStyle/>
          <a:p>
            <a:endParaRPr lang="en-US"/>
          </a:p>
        </p:txBody>
      </p:sp>
      <p:grpSp>
        <p:nvGrpSpPr>
          <p:cNvPr id="2" name="Group 2"/>
          <p:cNvGrpSpPr>
            <a:grpSpLocks/>
          </p:cNvGrpSpPr>
          <p:nvPr/>
        </p:nvGrpSpPr>
        <p:grpSpPr bwMode="auto">
          <a:xfrm>
            <a:off x="457200" y="1219200"/>
            <a:ext cx="8228013" cy="4935538"/>
            <a:chOff x="288" y="768"/>
            <a:chExt cx="5183" cy="3109"/>
          </a:xfrm>
        </p:grpSpPr>
        <p:pic>
          <p:nvPicPr>
            <p:cNvPr id="11267" name="Picture 3"/>
            <p:cNvPicPr>
              <a:picLocks noChangeAspect="1" noChangeArrowheads="1"/>
            </p:cNvPicPr>
            <p:nvPr/>
          </p:nvPicPr>
          <p:blipFill>
            <a:blip r:embed="rId3"/>
            <a:srcRect l="-68135" r="-68135"/>
            <a:stretch>
              <a:fillRect/>
            </a:stretch>
          </p:blipFill>
          <p:spPr bwMode="auto">
            <a:xfrm>
              <a:off x="288" y="768"/>
              <a:ext cx="5184" cy="3110"/>
            </a:xfrm>
            <a:prstGeom prst="rect">
              <a:avLst/>
            </a:prstGeom>
            <a:noFill/>
            <a:ln w="9525">
              <a:noFill/>
              <a:round/>
              <a:headEnd/>
              <a:tailEnd/>
            </a:ln>
            <a:effectLst/>
          </p:spPr>
        </p:pic>
        <p:sp>
          <p:nvSpPr>
            <p:cNvPr id="11268" name="Text Box 4"/>
            <p:cNvSpPr txBox="1">
              <a:spLocks noChangeArrowheads="1"/>
            </p:cNvSpPr>
            <p:nvPr/>
          </p:nvSpPr>
          <p:spPr bwMode="auto">
            <a:xfrm>
              <a:off x="288" y="768"/>
              <a:ext cx="5184" cy="3110"/>
            </a:xfrm>
            <a:prstGeom prst="rect">
              <a:avLst/>
            </a:prstGeom>
            <a:noFill/>
            <a:ln w="9525">
              <a:noFill/>
              <a:round/>
              <a:headEnd/>
              <a:tailEnd/>
            </a:ln>
            <a:effectLst/>
          </p:spPr>
          <p:txBody>
            <a:bodyPr wrap="none" anchor="ctr">
              <a:prstTxWarp prst="textNoShape">
                <a:avLst/>
              </a:prstTxWarp>
            </a:bodyPr>
            <a:lstStyle/>
            <a:p>
              <a:endParaRPr lang="en-US"/>
            </a:p>
          </p:txBody>
        </p:sp>
      </p:grpSp>
      <p:sp>
        <p:nvSpPr>
          <p:cNvPr id="6" name="Rectangle 5"/>
          <p:cNvSpPr/>
          <p:nvPr/>
        </p:nvSpPr>
        <p:spPr>
          <a:xfrm>
            <a:off x="3008336" y="3198168"/>
            <a:ext cx="3127328" cy="461665"/>
          </a:xfrm>
          <a:prstGeom prst="rect">
            <a:avLst/>
          </a:prstGeom>
        </p:spPr>
        <p:txBody>
          <a:bodyPr wrap="none">
            <a:spAutoFit/>
          </a:bodyPr>
          <a:lstStyle/>
          <a:p>
            <a:r>
              <a:rPr lang="en-US" dirty="0">
                <a:solidFill>
                  <a:srgbClr val="7B9899"/>
                </a:solidFill>
                <a:ea typeface="ＭＳ Ｐゴシック" charset="0"/>
                <a:cs typeface="ＭＳ Ｐゴシック" charset="0"/>
              </a:rPr>
              <a:t>S. Freud (1856-1939)</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endParaRPr lang="en-US" dirty="0"/>
          </a:p>
        </p:txBody>
      </p:sp>
      <p:pic>
        <p:nvPicPr>
          <p:cNvPr id="3" name="Content Placeholder 3" descr="240px-Freud_Sofa.jpg"/>
          <p:cNvPicPr>
            <a:picLocks noChangeAspect="1"/>
          </p:cNvPicPr>
          <p:nvPr/>
        </p:nvPicPr>
        <p:blipFill>
          <a:blip r:embed="rId2"/>
          <a:srcRect l="-12508" r="-12508"/>
          <a:stretch>
            <a:fillRect/>
          </a:stretch>
        </p:blipFill>
        <p:spPr bwMode="auto">
          <a:xfrm>
            <a:off x="457200" y="1219200"/>
            <a:ext cx="8229600" cy="493712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4609</TotalTime>
  <Words>913</Words>
  <Application>Microsoft Macintosh PowerPoint</Application>
  <PresentationFormat>On-screen Show (4:3)</PresentationFormat>
  <Paragraphs>120</Paragraphs>
  <Slides>18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Bookman Old Style</vt:lpstr>
      <vt:lpstr>Calibri</vt:lpstr>
      <vt:lpstr>Cambria</vt:lpstr>
      <vt:lpstr>Constantia</vt:lpstr>
      <vt:lpstr>Gill Sans MT</vt:lpstr>
      <vt:lpstr>Times New Roman</vt:lpstr>
      <vt:lpstr>Wingdings 2</vt:lpstr>
      <vt:lpstr>Wingdings 3</vt:lpstr>
      <vt:lpstr>Ροή</vt:lpstr>
      <vt:lpstr>PowerPoint Presentation</vt:lpstr>
      <vt:lpstr>Ανάγκη για ύπαρξη θεωρίας</vt:lpstr>
      <vt:lpstr>Θεωρία και δεδομένα</vt:lpstr>
      <vt:lpstr>Η θεωρία στην αναπτυξιακή ψυχολογία</vt:lpstr>
      <vt:lpstr>Μεγάλες θεωρίες στην αναπτυξιακή ψυχολογία</vt:lpstr>
      <vt:lpstr>Μεγάλες θεωρίες στην αναπτυξιακή ψυχολογία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369</cp:revision>
  <dcterms:created xsi:type="dcterms:W3CDTF">2018-09-30T07:41:12Z</dcterms:created>
  <dcterms:modified xsi:type="dcterms:W3CDTF">2024-08-23T05:46:19Z</dcterms:modified>
</cp:coreProperties>
</file>