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handoutMasterIdLst>
    <p:handoutMasterId r:id="rId44"/>
  </p:handoutMasterIdLst>
  <p:sldIdLst>
    <p:sldId id="298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59" r:id="rId14"/>
    <p:sldId id="327" r:id="rId15"/>
    <p:sldId id="328" r:id="rId16"/>
    <p:sldId id="329" r:id="rId17"/>
    <p:sldId id="330" r:id="rId18"/>
    <p:sldId id="331" r:id="rId19"/>
    <p:sldId id="332" r:id="rId20"/>
    <p:sldId id="334" r:id="rId21"/>
    <p:sldId id="337" r:id="rId22"/>
    <p:sldId id="336" r:id="rId23"/>
    <p:sldId id="335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46" r:id="rId33"/>
    <p:sldId id="347" r:id="rId34"/>
    <p:sldId id="348" r:id="rId35"/>
    <p:sldId id="349" r:id="rId36"/>
    <p:sldId id="350" r:id="rId37"/>
    <p:sldId id="351" r:id="rId38"/>
    <p:sldId id="352" r:id="rId39"/>
    <p:sldId id="354" r:id="rId40"/>
    <p:sldId id="356" r:id="rId41"/>
    <p:sldId id="357" r:id="rId42"/>
    <p:sldId id="358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80" autoAdjust="0"/>
    <p:restoredTop sz="91713" autoAdjust="0"/>
  </p:normalViewPr>
  <p:slideViewPr>
    <p:cSldViewPr>
      <p:cViewPr varScale="1">
        <p:scale>
          <a:sx n="113" d="100"/>
          <a:sy n="113" d="100"/>
        </p:scale>
        <p:origin x="199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4400FF-F533-4C56-80DE-B65DF159044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3397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D4B0E2-7B61-4D20-A25E-7426A07E79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CE7DF3-D90B-47CD-B2C8-2042C1822C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7363E-F8F0-4D8C-BA27-21582E4E41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D0B5B-035A-4D8D-B645-2CBCF53909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ABE2D-AAC4-415C-BB62-A324BBDC39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4A6D5-02A2-4A72-8F69-71CFE6D6D8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8E7EC-0E3A-464C-B614-155F4C29CF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520A44-425E-4F00-9378-D79B44DD01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E9E9E-2750-452C-B0A2-EEB2DCCE7A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B11895-5CF4-45C6-A77B-4D7255F857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3DCBCB93-7895-439F-93B8-4064CB99A6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290AE46-1FE6-4264-ACA3-8F67BC767F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772400" cy="4725888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b="1" dirty="0"/>
              <a:t>	</a:t>
            </a:r>
            <a:br>
              <a:rPr lang="el-GR" dirty="0"/>
            </a:br>
            <a:endParaRPr lang="el-GR" dirty="0"/>
          </a:p>
          <a:p>
            <a:pPr algn="ctr" eaLnBrk="1" hangingPunct="1">
              <a:buFontTx/>
              <a:buNone/>
            </a:pPr>
            <a:endParaRPr lang="el-GR" dirty="0"/>
          </a:p>
          <a:p>
            <a:pPr algn="ctr" eaLnBrk="1" hangingPunct="1">
              <a:buFontTx/>
              <a:buNone/>
            </a:pPr>
            <a:r>
              <a:rPr lang="el-GR" dirty="0"/>
              <a:t>ΑΝΑΠΤΥΞΗ ΤΟΥ ΠΑΙΔΙΟΥ Ι</a:t>
            </a:r>
            <a:endParaRPr lang="en-US" dirty="0"/>
          </a:p>
          <a:p>
            <a:pPr algn="ctr" eaLnBrk="1" hangingPunct="1">
              <a:buFontTx/>
              <a:buNone/>
            </a:pPr>
            <a:endParaRPr lang="en-US" dirty="0"/>
          </a:p>
          <a:p>
            <a:pPr algn="ctr" eaLnBrk="1" hangingPunct="1">
              <a:buFontTx/>
              <a:buNone/>
            </a:pPr>
            <a:endParaRPr lang="el-GR" dirty="0"/>
          </a:p>
          <a:p>
            <a:pPr algn="ctr" eaLnBrk="1" hangingPunct="1">
              <a:buFontTx/>
              <a:buNone/>
            </a:pPr>
            <a:endParaRPr lang="el-GR" dirty="0"/>
          </a:p>
          <a:p>
            <a:pPr algn="ctr" eaLnBrk="1" hangingPunct="1">
              <a:buFontTx/>
              <a:buNone/>
            </a:pPr>
            <a:r>
              <a:rPr lang="el-GR" sz="2000" dirty="0"/>
              <a:t>Λήδα Αναγνωστάκη </a:t>
            </a:r>
          </a:p>
          <a:p>
            <a:pPr algn="ctr" eaLnBrk="1" hangingPunct="1">
              <a:buFontTx/>
              <a:buNone/>
            </a:pPr>
            <a:r>
              <a:rPr lang="el-GR" sz="2000" dirty="0"/>
              <a:t>ΤΕΑΠΗ/ΕΚΠΑ</a:t>
            </a:r>
            <a:endParaRPr lang="en-US" sz="2000" dirty="0"/>
          </a:p>
          <a:p>
            <a:pPr algn="ctr" eaLnBrk="1" hangingPunct="1">
              <a:buFontTx/>
              <a:buNone/>
            </a:pPr>
            <a:r>
              <a:rPr lang="en-US" sz="2000" dirty="0"/>
              <a:t>20</a:t>
            </a:r>
            <a:r>
              <a:rPr lang="el-GR" sz="2000" dirty="0"/>
              <a:t>24</a:t>
            </a:r>
            <a:r>
              <a:rPr lang="en-US" sz="2000" dirty="0"/>
              <a:t>-</a:t>
            </a:r>
            <a:r>
              <a:rPr lang="el-GR" sz="2000" dirty="0"/>
              <a:t>25</a:t>
            </a:r>
            <a:endParaRPr lang="en-US" sz="2000" dirty="0"/>
          </a:p>
          <a:p>
            <a:pPr algn="ctr" eaLnBrk="1" hangingPunct="1">
              <a:buFontTx/>
              <a:buNone/>
            </a:pPr>
            <a:endParaRPr lang="el-GR" sz="2000" dirty="0"/>
          </a:p>
          <a:p>
            <a:pPr algn="ctr" eaLnBrk="1" hangingPunct="1">
              <a:buFontTx/>
              <a:buNone/>
            </a:pPr>
            <a:endParaRPr lang="en-US" sz="24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Κλασική εξαρτημένη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 3" pitchFamily="1" charset="2"/>
              <a:buNone/>
            </a:pPr>
            <a:r>
              <a:rPr lang="el-GR" u="sng" dirty="0"/>
              <a:t>Πριν τη κλασική εξαρτημένη μάθηση:</a:t>
            </a:r>
          </a:p>
          <a:p>
            <a:pPr>
              <a:buFont typeface="Wingdings 3" pitchFamily="1" charset="2"/>
              <a:buNone/>
            </a:pPr>
            <a:r>
              <a:rPr lang="el-GR" dirty="0"/>
              <a:t>Εξαρτημένο ερέθισμα (κουδούνι)= καμία ή άσχετη απόκριση</a:t>
            </a:r>
          </a:p>
          <a:p>
            <a:pPr>
              <a:buFont typeface="Wingdings 3" pitchFamily="1" charset="2"/>
              <a:buNone/>
            </a:pPr>
            <a:r>
              <a:rPr lang="el-GR" dirty="0"/>
              <a:t>Ανεξάρτητο ερέθισμα (φαγητό)=ανεξάρτητη απόκριση (σιελόρροια) </a:t>
            </a:r>
            <a:endParaRPr lang="el-GR" u="sng" dirty="0"/>
          </a:p>
          <a:p>
            <a:pPr>
              <a:buFont typeface="Wingdings 3" pitchFamily="1" charset="2"/>
              <a:buNone/>
            </a:pPr>
            <a:r>
              <a:rPr lang="el-GR" u="sng" dirty="0"/>
              <a:t>Κατά τις δοκιμές (απόκτηση εξαρτημένης μάθησης)</a:t>
            </a:r>
          </a:p>
          <a:p>
            <a:pPr>
              <a:buFont typeface="Wingdings 3" pitchFamily="1" charset="2"/>
              <a:buNone/>
            </a:pPr>
            <a:r>
              <a:rPr lang="el-GR" dirty="0"/>
              <a:t>Εξαρτημένο ερέθισμα (κουδούνι)+ανεξάρτητο ερέθισμα (φαγητό)= ανεξάρτητη απόκριση (σιελόρροια)</a:t>
            </a:r>
          </a:p>
          <a:p>
            <a:pPr>
              <a:buFont typeface="Wingdings 3" pitchFamily="1" charset="2"/>
              <a:buNone/>
            </a:pPr>
            <a:r>
              <a:rPr lang="el-GR" u="sng" dirty="0"/>
              <a:t>Μετά την εξαρτημένη μάθηση</a:t>
            </a:r>
          </a:p>
          <a:p>
            <a:pPr>
              <a:buFont typeface="Wingdings 3" pitchFamily="1" charset="2"/>
              <a:buNone/>
            </a:pPr>
            <a:r>
              <a:rPr lang="el-GR" dirty="0"/>
              <a:t>Εξαρτημένο ερέθισμα (κουδούνι)=εξαρτημένη απόκριση (σιελόρροια)</a:t>
            </a:r>
          </a:p>
          <a:p>
            <a:pPr>
              <a:buFont typeface="Wingdings 3" pitchFamily="1" charset="2"/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Κλασική εξαρτημένη μάθηση </a:t>
            </a:r>
            <a:br>
              <a:rPr lang="el-GR" dirty="0"/>
            </a:br>
            <a:r>
              <a:rPr lang="el-GR" sz="4000" dirty="0"/>
              <a:t>(μέρος της σύγχρονης κουλτούρας)</a:t>
            </a:r>
            <a:endParaRPr lang="en-US" sz="4000" dirty="0"/>
          </a:p>
        </p:txBody>
      </p:sp>
      <p:pic>
        <p:nvPicPr>
          <p:cNvPr id="4" name="Content Placeholder 3" descr="Pavlov2.jpg"/>
          <p:cNvPicPr>
            <a:picLocks noGrp="1" noChangeAspect="1"/>
          </p:cNvPicPr>
          <p:nvPr/>
        </p:nvPicPr>
        <p:blipFill>
          <a:blip r:embed="rId2"/>
          <a:srcRect l="-60025" r="-60025"/>
          <a:stretch>
            <a:fillRect/>
          </a:stretch>
        </p:blipFill>
        <p:spPr bwMode="auto">
          <a:xfrm>
            <a:off x="755576" y="2204864"/>
            <a:ext cx="7488832" cy="3949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Κλασική εξαρτημένη μάθηση </a:t>
            </a:r>
            <a:br>
              <a:rPr lang="el-GR" dirty="0"/>
            </a:br>
            <a:r>
              <a:rPr lang="el-GR" sz="4000" dirty="0"/>
              <a:t>(μέρος της σύγχρονης κουλτούρας)</a:t>
            </a:r>
            <a:endParaRPr lang="en-US" sz="4000" dirty="0"/>
          </a:p>
        </p:txBody>
      </p:sp>
      <p:pic>
        <p:nvPicPr>
          <p:cNvPr id="4" name="Content Placeholder 3" descr="Pavlov3.jpg"/>
          <p:cNvPicPr>
            <a:picLocks noGrp="1" noChangeAspect="1"/>
          </p:cNvPicPr>
          <p:nvPr/>
        </p:nvPicPr>
        <p:blipFill>
          <a:blip r:embed="rId2"/>
          <a:srcRect l="-52263" r="-52263"/>
          <a:stretch>
            <a:fillRect/>
          </a:stretch>
        </p:blipFill>
        <p:spPr bwMode="auto">
          <a:xfrm>
            <a:off x="107504" y="1988840"/>
            <a:ext cx="8784976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ext, person, person&#10;&#10;Description automatically generated">
            <a:extLst>
              <a:ext uri="{FF2B5EF4-FFF2-40B4-BE49-F238E27FC236}">
                <a16:creationId xmlns:a16="http://schemas.microsoft.com/office/drawing/2014/main" id="{C45979B8-382C-216B-4C4F-A0FBC5AC11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325" y="1484784"/>
            <a:ext cx="5951349" cy="4389120"/>
          </a:xfrm>
          <a:noFill/>
        </p:spPr>
      </p:pic>
    </p:spTree>
    <p:extLst>
      <p:ext uri="{BB962C8B-B14F-4D97-AF65-F5344CB8AC3E}">
        <p14:creationId xmlns:p14="http://schemas.microsoft.com/office/powerpoint/2010/main" val="802115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Κλασική εξαρτημένη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Γενίκευση</a:t>
            </a:r>
            <a:r>
              <a:rPr lang="en-US" dirty="0"/>
              <a:t>: </a:t>
            </a:r>
            <a:r>
              <a:rPr lang="en-US" dirty="0" err="1"/>
              <a:t>ίδια</a:t>
            </a:r>
            <a:r>
              <a:rPr lang="en-US" dirty="0"/>
              <a:t> </a:t>
            </a:r>
            <a:r>
              <a:rPr lang="en-US" dirty="0" err="1"/>
              <a:t>αντίδραση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παρόμοια</a:t>
            </a:r>
            <a:r>
              <a:rPr lang="en-US" dirty="0"/>
              <a:t> </a:t>
            </a:r>
            <a:r>
              <a:rPr lang="en-US" dirty="0" err="1"/>
              <a:t>ερεθίσματα</a:t>
            </a:r>
            <a:r>
              <a:rPr lang="en-US" dirty="0"/>
              <a:t> </a:t>
            </a:r>
          </a:p>
          <a:p>
            <a:r>
              <a:rPr lang="en-US" dirty="0" err="1"/>
              <a:t>Διάκριση</a:t>
            </a:r>
            <a:r>
              <a:rPr lang="en-US" dirty="0"/>
              <a:t> </a:t>
            </a:r>
            <a:r>
              <a:rPr lang="en-US" dirty="0" err="1"/>
              <a:t>ή</a:t>
            </a:r>
            <a:r>
              <a:rPr lang="en-US" dirty="0"/>
              <a:t> </a:t>
            </a:r>
            <a:r>
              <a:rPr lang="en-US" dirty="0" err="1"/>
              <a:t>διαφοροποίηση</a:t>
            </a:r>
            <a:r>
              <a:rPr lang="en-US" dirty="0"/>
              <a:t>: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αντίδραση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κάθε</a:t>
            </a:r>
            <a:r>
              <a:rPr lang="en-US" dirty="0"/>
              <a:t> </a:t>
            </a:r>
            <a:r>
              <a:rPr lang="en-US" dirty="0" err="1"/>
              <a:t>ερέθισμα</a:t>
            </a:r>
            <a:r>
              <a:rPr lang="en-US" dirty="0"/>
              <a:t> </a:t>
            </a:r>
            <a:r>
              <a:rPr lang="en-US" dirty="0" err="1"/>
              <a:t>είναι</a:t>
            </a:r>
            <a:r>
              <a:rPr lang="en-US" dirty="0"/>
              <a:t> </a:t>
            </a:r>
            <a:r>
              <a:rPr lang="en-US" dirty="0" err="1"/>
              <a:t>ξεχωριστή</a:t>
            </a:r>
            <a:r>
              <a:rPr lang="en-US" dirty="0"/>
              <a:t> </a:t>
            </a:r>
          </a:p>
          <a:p>
            <a:r>
              <a:rPr lang="en-US" dirty="0" err="1"/>
              <a:t>Ενίσχυση</a:t>
            </a:r>
            <a:r>
              <a:rPr lang="en-US" dirty="0"/>
              <a:t>: </a:t>
            </a:r>
            <a:r>
              <a:rPr lang="en-US" dirty="0" err="1"/>
              <a:t>επανάληψη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σύνδεσης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ερεθισμάτων</a:t>
            </a:r>
            <a:endParaRPr lang="el-GR" dirty="0"/>
          </a:p>
          <a:p>
            <a:r>
              <a:rPr lang="en-US" dirty="0" err="1"/>
              <a:t>Εξαρτημένη</a:t>
            </a:r>
            <a:r>
              <a:rPr lang="en-US" dirty="0"/>
              <a:t> </a:t>
            </a:r>
            <a:r>
              <a:rPr lang="en-US" dirty="0" err="1"/>
              <a:t>μάθηση</a:t>
            </a:r>
            <a:r>
              <a:rPr lang="en-US" dirty="0"/>
              <a:t> </a:t>
            </a:r>
            <a:r>
              <a:rPr lang="en-US" dirty="0" err="1"/>
              <a:t>δευτέρου</a:t>
            </a:r>
            <a:r>
              <a:rPr lang="en-US" dirty="0"/>
              <a:t> </a:t>
            </a:r>
            <a:r>
              <a:rPr lang="en-US" dirty="0" err="1"/>
              <a:t>βαθμού</a:t>
            </a:r>
            <a:r>
              <a:rPr lang="en-US" dirty="0"/>
              <a:t>: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συνδέσεις</a:t>
            </a:r>
            <a:r>
              <a:rPr lang="en-US" dirty="0"/>
              <a:t> </a:t>
            </a:r>
            <a:r>
              <a:rPr lang="en-US" dirty="0" err="1"/>
              <a:t>μπορούν</a:t>
            </a:r>
            <a:r>
              <a:rPr lang="en-US" dirty="0"/>
              <a:t> </a:t>
            </a:r>
            <a:r>
              <a:rPr lang="en-US" dirty="0" err="1"/>
              <a:t>να</a:t>
            </a:r>
            <a:r>
              <a:rPr lang="en-US" dirty="0"/>
              <a:t> </a:t>
            </a:r>
            <a:r>
              <a:rPr lang="en-US" dirty="0" err="1"/>
              <a:t>βασιστούν</a:t>
            </a:r>
            <a:r>
              <a:rPr lang="en-US" dirty="0"/>
              <a:t> </a:t>
            </a:r>
            <a:r>
              <a:rPr lang="en-US" dirty="0" err="1"/>
              <a:t>όχι</a:t>
            </a:r>
            <a:r>
              <a:rPr lang="en-US" dirty="0"/>
              <a:t> </a:t>
            </a:r>
            <a:r>
              <a:rPr lang="en-US" dirty="0" err="1"/>
              <a:t>μόνο</a:t>
            </a:r>
            <a:r>
              <a:rPr lang="en-US" dirty="0"/>
              <a:t> </a:t>
            </a:r>
            <a:r>
              <a:rPr lang="en-US" dirty="0" err="1"/>
              <a:t>στα</a:t>
            </a:r>
            <a:r>
              <a:rPr lang="en-US" dirty="0"/>
              <a:t> </a:t>
            </a:r>
            <a:r>
              <a:rPr lang="en-US" dirty="0" err="1"/>
              <a:t>βιολογικά</a:t>
            </a:r>
            <a:r>
              <a:rPr lang="en-US" dirty="0"/>
              <a:t> </a:t>
            </a:r>
            <a:r>
              <a:rPr lang="en-US" dirty="0" err="1"/>
              <a:t>σημαντικά</a:t>
            </a:r>
            <a:r>
              <a:rPr lang="en-US" dirty="0"/>
              <a:t> </a:t>
            </a:r>
            <a:r>
              <a:rPr lang="en-US" dirty="0" err="1"/>
              <a:t>ερεθίσματα</a:t>
            </a:r>
            <a:r>
              <a:rPr lang="en-US" dirty="0"/>
              <a:t> </a:t>
            </a:r>
            <a:r>
              <a:rPr lang="en-US" dirty="0" err="1"/>
              <a:t>που</a:t>
            </a:r>
            <a:r>
              <a:rPr lang="en-US" dirty="0"/>
              <a:t> </a:t>
            </a:r>
            <a:r>
              <a:rPr lang="en-US" dirty="0" err="1"/>
              <a:t>προκαλούν</a:t>
            </a:r>
            <a:r>
              <a:rPr lang="en-US" dirty="0"/>
              <a:t> </a:t>
            </a:r>
            <a:r>
              <a:rPr lang="en-US" dirty="0" err="1"/>
              <a:t>ακούσιες</a:t>
            </a:r>
            <a:r>
              <a:rPr lang="en-US" dirty="0"/>
              <a:t> </a:t>
            </a:r>
            <a:r>
              <a:rPr lang="en-US" dirty="0" err="1"/>
              <a:t>αντιδράσεις</a:t>
            </a:r>
            <a:r>
              <a:rPr lang="en-US" dirty="0"/>
              <a:t>, </a:t>
            </a:r>
            <a:r>
              <a:rPr lang="en-US" dirty="0" err="1"/>
              <a:t>αλλά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επίκτητα</a:t>
            </a:r>
            <a:r>
              <a:rPr lang="en-US" dirty="0"/>
              <a:t> </a:t>
            </a:r>
            <a:r>
              <a:rPr lang="en-US" dirty="0" err="1"/>
              <a:t>που</a:t>
            </a:r>
            <a:r>
              <a:rPr lang="en-US" dirty="0"/>
              <a:t> </a:t>
            </a:r>
            <a:r>
              <a:rPr lang="en-US" dirty="0" err="1"/>
              <a:t>μπορεί</a:t>
            </a:r>
            <a:r>
              <a:rPr lang="en-US" dirty="0"/>
              <a:t> </a:t>
            </a:r>
            <a:r>
              <a:rPr lang="en-US" dirty="0" err="1"/>
              <a:t>να</a:t>
            </a:r>
            <a:r>
              <a:rPr lang="en-US" dirty="0"/>
              <a:t> </a:t>
            </a:r>
            <a:r>
              <a:rPr lang="en-US" dirty="0" err="1"/>
              <a:t>είναι</a:t>
            </a:r>
            <a:r>
              <a:rPr lang="en-US" dirty="0"/>
              <a:t> </a:t>
            </a:r>
            <a:r>
              <a:rPr lang="en-US" dirty="0" err="1"/>
              <a:t>άπειρα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αριθμό</a:t>
            </a:r>
            <a:r>
              <a:rPr lang="en-US" dirty="0"/>
              <a:t>. </a:t>
            </a:r>
            <a:r>
              <a:rPr lang="en-US" dirty="0" err="1"/>
              <a:t>Αυτό</a:t>
            </a:r>
            <a:r>
              <a:rPr lang="en-US" dirty="0"/>
              <a:t> </a:t>
            </a:r>
            <a:r>
              <a:rPr lang="en-US" dirty="0" err="1"/>
              <a:t>αυξάνει</a:t>
            </a:r>
            <a:r>
              <a:rPr lang="en-US" dirty="0"/>
              <a:t> </a:t>
            </a:r>
            <a:r>
              <a:rPr lang="en-US" dirty="0" err="1"/>
              <a:t>κατά</a:t>
            </a:r>
            <a:r>
              <a:rPr lang="en-US" dirty="0"/>
              <a:t> </a:t>
            </a:r>
            <a:r>
              <a:rPr lang="en-US" dirty="0" err="1"/>
              <a:t>πολύ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εύρος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κλασσικής</a:t>
            </a:r>
            <a:r>
              <a:rPr lang="en-US" dirty="0"/>
              <a:t> </a:t>
            </a:r>
            <a:r>
              <a:rPr lang="en-US" dirty="0" err="1"/>
              <a:t>εξαρτημένης</a:t>
            </a:r>
            <a:r>
              <a:rPr lang="en-US" dirty="0"/>
              <a:t> </a:t>
            </a:r>
            <a:r>
              <a:rPr lang="en-US" dirty="0" err="1"/>
              <a:t>μάθησης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Κλασική εξαρτημένη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Παράδειγμα</a:t>
            </a:r>
            <a:r>
              <a:rPr lang="en-US" dirty="0"/>
              <a:t> </a:t>
            </a:r>
            <a:r>
              <a:rPr lang="en-US" dirty="0" err="1"/>
              <a:t>εφαρμογής</a:t>
            </a:r>
            <a:r>
              <a:rPr lang="el-GR" dirty="0"/>
              <a:t> κλασικής εξαρτημένης μάθησης</a:t>
            </a:r>
            <a:r>
              <a:rPr lang="en-US" dirty="0"/>
              <a:t>:</a:t>
            </a:r>
            <a:endParaRPr lang="el-GR" dirty="0"/>
          </a:p>
          <a:p>
            <a:pPr>
              <a:buNone/>
            </a:pPr>
            <a:r>
              <a:rPr lang="el-GR" dirty="0"/>
              <a:t>Τα πειράματα του </a:t>
            </a:r>
            <a:r>
              <a:rPr lang="en-US" dirty="0"/>
              <a:t>John B. Watson </a:t>
            </a:r>
            <a:r>
              <a:rPr lang="el-GR" dirty="0"/>
              <a:t>με το μικρό </a:t>
            </a:r>
            <a:r>
              <a:rPr lang="en-US" dirty="0"/>
              <a:t>Albert </a:t>
            </a:r>
            <a:endParaRPr lang="el-GR" dirty="0"/>
          </a:p>
          <a:p>
            <a:pPr>
              <a:buNone/>
            </a:pPr>
            <a:r>
              <a:rPr lang="el-GR" dirty="0"/>
              <a:t>   [Διάσημο απόφθεγμα του </a:t>
            </a:r>
            <a:r>
              <a:rPr lang="en-US" dirty="0"/>
              <a:t>John B. Watson </a:t>
            </a:r>
            <a:r>
              <a:rPr lang="el-GR" dirty="0"/>
              <a:t>που δείχνει την πίστη του στη δύναμη (παντοδυναμία) της μάθησης: δώστε μου 10 βρέφη να τα αναθρέψω εγώ και θα κάνω το καθένα ό,τι επιλέξω: γιατρό, δικηγόρο, ζητιάνο ή κλέφτη (δηλ. οι κλίσεις, δυνατότητες και ταλέντα του κάθε παιδιού δεν έχουν σημασία)]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Κλασική εξαρτημένη μάθηση</a:t>
            </a:r>
            <a:endParaRPr lang="en-US" dirty="0"/>
          </a:p>
        </p:txBody>
      </p:sp>
      <p:pic>
        <p:nvPicPr>
          <p:cNvPr id="4" name="Content Placeholder 3" descr="1*hj6yvosUFQH1TsjFz70ICw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9305" r="-9305"/>
          <a:stretch>
            <a:fillRect/>
          </a:stretch>
        </p:blipFill>
        <p:spPr/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Κλασική εξαρτημένη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Έτσι εξηγούνται κάποιες φοβίες; </a:t>
            </a:r>
          </a:p>
          <a:p>
            <a:r>
              <a:rPr lang="el-GR" dirty="0"/>
              <a:t>Θεραπευτικές τεχνικές (π.χ. συστηματική απευαισθητοποίηση)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/>
              <a:t>Πώς διδάσκεις όμως κάτι καινούριο;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Συντελεστική εξαρτημένη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Στη συντελεστική εξαρτημένη μάθηση ορισμένες (και νέες) συμπεριφορές μαθαίνονται επειδή έχουν ένα (θετικό ή αρνητικό) αντίκτυπο στο περιβάλλον. </a:t>
            </a:r>
          </a:p>
          <a:p>
            <a:r>
              <a:rPr lang="el-GR" dirty="0"/>
              <a:t>Η πιθανότητα επανάληψης μια συμπεριφοράς εξαρτάται από τις συνέπειές της.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/>
              <a:t>Μεγάλες θεωρίες στην αναπτυξιακή ψυχολογία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Ψυχαναλυτική/ψυχοδυναμική θεωρία</a:t>
            </a:r>
          </a:p>
          <a:p>
            <a:r>
              <a:rPr lang="el-GR" dirty="0"/>
              <a:t>Θεωρίες μάθησης/θεωρίες κοινωνικής μάθησης</a:t>
            </a:r>
          </a:p>
          <a:p>
            <a:r>
              <a:rPr lang="el-GR" dirty="0"/>
              <a:t>Κονστρουκτιβιστική (δομική) θεωρία του Piaget</a:t>
            </a:r>
          </a:p>
          <a:p>
            <a:r>
              <a:rPr lang="el-GR" dirty="0"/>
              <a:t>Κοινωνικοπολιτισμική θεωρία του Vygotsky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Συντελεστική εξαρτημένη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n-US" dirty="0"/>
              <a:t>B.F. Skinner. </a:t>
            </a:r>
            <a:r>
              <a:rPr lang="el-GR" dirty="0"/>
              <a:t>«Κλουβί του </a:t>
            </a:r>
            <a:r>
              <a:rPr lang="en-US" dirty="0"/>
              <a:t>Skinner</a:t>
            </a:r>
            <a:r>
              <a:rPr lang="el-GR" dirty="0"/>
              <a:t>»: ποντίκι σε κλουβί πατάει το μοχλό και παίρνει κροκέτα φαγητού.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Συντελεστική εξαρτημένη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 </a:t>
            </a:r>
            <a:endParaRPr lang="en-US" dirty="0"/>
          </a:p>
        </p:txBody>
      </p:sp>
      <p:pic>
        <p:nvPicPr>
          <p:cNvPr id="5" name="Content Placeholder 3" descr="300px-Skinner_box.png"/>
          <p:cNvPicPr>
            <a:picLocks noGrp="1" noChangeAspect="1"/>
          </p:cNvPicPr>
          <p:nvPr/>
        </p:nvPicPr>
        <p:blipFill>
          <a:blip r:embed="rId2"/>
          <a:srcRect l="-33900" r="-33900"/>
          <a:stretch>
            <a:fillRect/>
          </a:stretch>
        </p:blipFill>
        <p:spPr bwMode="auto">
          <a:xfrm>
            <a:off x="381000" y="1828800"/>
            <a:ext cx="7848600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Συντελεστική εξαρτημένη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Όσο ενισχύεται η συμπεριφορά (βγαίνει κροκέτα φαγητού), αυξάνει ο ρυθμός που το ποντίκι πατάει το μοχλό. </a:t>
            </a:r>
          </a:p>
          <a:p>
            <a:r>
              <a:rPr lang="el-GR" dirty="0"/>
              <a:t>Αν αποσυνδεθεί παρατηρείται εκμηδένιση/εξάλειψη απόκρισης.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Συντελεστική εξαρτημένη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Ενίσχυση: αυξάνει την πιθανότητα της επιθυμητής συμπεριφοράς</a:t>
            </a:r>
          </a:p>
          <a:p>
            <a:pPr>
              <a:buFont typeface="Wingdings 3" pitchFamily="1" charset="2"/>
              <a:buNone/>
            </a:pPr>
            <a:r>
              <a:rPr lang="el-GR" dirty="0"/>
              <a:t>1) Θετική ενίσχυση (αμοιβή): Ένα ευχάριστο ερέθισμα που ακολουθεί μια επιθυμητή συμπεριφορά, πχ. φαγητό, υψηλός βαθμός σε διαγώνισμα, έπαινετικά λόγια</a:t>
            </a:r>
          </a:p>
          <a:p>
            <a:pPr>
              <a:buFont typeface="Wingdings 3" pitchFamily="1" charset="2"/>
              <a:buNone/>
            </a:pPr>
            <a:r>
              <a:rPr lang="el-GR" dirty="0"/>
              <a:t>2)Αρνητική ενίσχυση: Απομάκρυνση ενός δυσάρεστου ερεθίσματος μετά την εμφάνιση της επιθυμητής συμπεριφοράς, πχ. σταμάτημα του ηλεκτροσόκ, επιτρέπουμε στο παιδί να βγει από το δωμάτιό του όταν σταματήσει να έχει κρίση θυμού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0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Συντελεστική εξαρτημένη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2208"/>
            <a:ext cx="8229600" cy="4389120"/>
          </a:xfrm>
        </p:spPr>
        <p:txBody>
          <a:bodyPr/>
          <a:lstStyle/>
          <a:p>
            <a:r>
              <a:rPr lang="el-GR" dirty="0"/>
              <a:t>Τιμωρία: Αρνητικά ή αντίξοα γεγονότα χρησιμοποιούνται συχνά στη συντελεστική εξαρτημένη μάθηση. </a:t>
            </a:r>
          </a:p>
          <a:p>
            <a:r>
              <a:rPr lang="el-GR" dirty="0"/>
              <a:t>Στην τιμωρία μία απόκριση ακολουθείται από ένα αντίξοο ερέθισμα ή συμβάν το οποίο έχει ως αποτέλεσμα </a:t>
            </a:r>
            <a:r>
              <a:rPr lang="el-GR" b="1" dirty="0"/>
              <a:t>την αποδυνάμωση της απόκρισης σε μετέπειτα περιπτώσεις </a:t>
            </a:r>
          </a:p>
          <a:p>
            <a:r>
              <a:rPr lang="el-GR" dirty="0"/>
              <a:t>Άρα η τιμωρία θεωρείται ότι μειώνει την πιθανότητα εμφάνισης της ανεπιθύμητης συμπεριφοράς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Συντελεστική εξαρτημένη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Μειονεκτήματα τιμωρίας: </a:t>
            </a:r>
          </a:p>
          <a:p>
            <a:r>
              <a:rPr lang="el-GR" dirty="0"/>
              <a:t>Δεν δίνει εναλλακτικές (ίσως πιο ανεπιθύμητη συμπεριφορά μετά;)</a:t>
            </a:r>
          </a:p>
          <a:p>
            <a:r>
              <a:rPr lang="el-GR" dirty="0"/>
              <a:t>Κλασ. εξαρτημένη μάθηση: φόβος ή αντιπάθεια για τον τιμωρό ή το χώρο που συνέβη</a:t>
            </a:r>
          </a:p>
          <a:p>
            <a:r>
              <a:rPr lang="el-GR" dirty="0"/>
              <a:t>Ακραία ή πολύ οδυνηρή τιμωρία </a:t>
            </a:r>
            <a:r>
              <a:rPr lang="en-US" dirty="0"/>
              <a:t>–</a:t>
            </a:r>
            <a:r>
              <a:rPr lang="el-GR" dirty="0"/>
              <a:t> κυρίως σωματική: επιθετική συμπεριφορά (και μέσω μίμησης)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Συντελεστική εξαρτημένη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Υπάρχει «σωστός» τρόπος τιμωρίας; </a:t>
            </a:r>
          </a:p>
          <a:p>
            <a:r>
              <a:rPr lang="el-GR" dirty="0"/>
              <a:t>Πάντα με εξήγηση των λόγων που πρέπει να σταματήσει μία συμπεριφορά, και με προειδοποίηση ότι κάτι ενοχλεί (πχ. «</a:t>
            </a:r>
            <a:r>
              <a:rPr lang="en-US" dirty="0" err="1"/>
              <a:t>Α</a:t>
            </a:r>
            <a:r>
              <a:rPr lang="el-GR" dirty="0"/>
              <a:t>ν συνεχίσεις να πετάς το αντικείμενο αυτό θα πρέπει να το πάρω γιατί μπορεί να σπάσει και να χτυπήσεις/ω») συστηματική, ρεαλιστική, ανάλογη με την πράξη, </a:t>
            </a:r>
            <a:r>
              <a:rPr lang="el-GR" b="1" dirty="0"/>
              <a:t>ποτέ</a:t>
            </a:r>
            <a:r>
              <a:rPr lang="el-GR" dirty="0"/>
              <a:t> ακραία, </a:t>
            </a:r>
            <a:r>
              <a:rPr lang="el-GR" b="1" dirty="0"/>
              <a:t>ποτέ</a:t>
            </a:r>
            <a:r>
              <a:rPr lang="el-GR" dirty="0"/>
              <a:t> σωματική</a:t>
            </a:r>
          </a:p>
          <a:p>
            <a:r>
              <a:rPr lang="el-GR" dirty="0"/>
              <a:t>Αμέσως μετά την ανεπιθύμητη πράξη</a:t>
            </a:r>
          </a:p>
          <a:p>
            <a:r>
              <a:rPr lang="el-GR" dirty="0"/>
              <a:t>Δίνεται και αμείβεται εναλλακτική συμπεριφορά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Συντελεστική εξαρτημένη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θεωρητικοί της μάθησης υποστηρίζουν ότι πολλές πλευρές της προσωπικότητας, περιλαμβανομένων και προβληματικών συμπεριφορών, όπως η επιθετικότητα ή η εξάρτηση έχουν «μαθευτεί» και επομενως μπορούν να «ξεμαθευτούν». </a:t>
            </a:r>
          </a:p>
          <a:p>
            <a:r>
              <a:rPr lang="el-GR" dirty="0"/>
              <a:t>Αυτή η ιδέα οδήγησε στα προγράμματα «τροποποίησης της συμπεριφοράς»</a:t>
            </a:r>
          </a:p>
          <a:p>
            <a:r>
              <a:rPr lang="el-GR" dirty="0"/>
              <a:t>Τέτοια προγράμματα χρησιμοποιούνται συχνά με άτομα στο φάσμα του αυτισμού, προκειμένου να μάθουν λειτουργικες συμπεριφορές.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Συμπεριφοριστική θεωρία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Κριτική στη συμπεριφοριστική θεωρία</a:t>
            </a:r>
          </a:p>
          <a:p>
            <a:pPr>
              <a:buNone/>
            </a:pPr>
            <a:r>
              <a:rPr lang="en-US" dirty="0" err="1"/>
              <a:t>Έμφαση</a:t>
            </a:r>
            <a:r>
              <a:rPr lang="en-US" dirty="0"/>
              <a:t> </a:t>
            </a:r>
            <a:r>
              <a:rPr lang="en-US" dirty="0" err="1"/>
              <a:t>μόνο</a:t>
            </a:r>
            <a:r>
              <a:rPr lang="en-US" dirty="0"/>
              <a:t> </a:t>
            </a:r>
            <a:r>
              <a:rPr lang="en-US" dirty="0" err="1"/>
              <a:t>στο</a:t>
            </a:r>
            <a:r>
              <a:rPr lang="en-US" dirty="0"/>
              <a:t> </a:t>
            </a:r>
            <a:r>
              <a:rPr lang="en-US" dirty="0" err="1"/>
              <a:t>μετρήσιμο</a:t>
            </a:r>
            <a:r>
              <a:rPr lang="en-US" dirty="0"/>
              <a:t> </a:t>
            </a:r>
            <a:r>
              <a:rPr lang="en-US" dirty="0" err="1"/>
              <a:t>περιβάλλον</a:t>
            </a:r>
            <a:r>
              <a:rPr lang="en-US" dirty="0"/>
              <a:t> </a:t>
            </a:r>
            <a:endParaRPr lang="el-GR" dirty="0"/>
          </a:p>
          <a:p>
            <a:pPr>
              <a:buNone/>
            </a:pPr>
            <a:r>
              <a:rPr lang="en-US" dirty="0" err="1"/>
              <a:t>Ερμηνεία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συμπεριφοράς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l-GR" dirty="0"/>
              <a:t>βάση ένα</a:t>
            </a:r>
            <a:endParaRPr lang="en-US" dirty="0"/>
          </a:p>
          <a:p>
            <a:pPr>
              <a:buNone/>
            </a:pPr>
            <a:r>
              <a:rPr lang="en-US" dirty="0" err="1"/>
              <a:t>περιορισμένο</a:t>
            </a:r>
            <a:r>
              <a:rPr lang="en-US" dirty="0"/>
              <a:t> </a:t>
            </a:r>
            <a:r>
              <a:rPr lang="en-US" dirty="0" err="1"/>
              <a:t>φάσμα</a:t>
            </a:r>
            <a:r>
              <a:rPr lang="en-US" dirty="0"/>
              <a:t> </a:t>
            </a:r>
            <a:r>
              <a:rPr lang="en-US" dirty="0" err="1"/>
              <a:t>εννοιών</a:t>
            </a:r>
            <a:r>
              <a:rPr lang="en-US" dirty="0"/>
              <a:t> </a:t>
            </a:r>
            <a:endParaRPr lang="el-GR" dirty="0"/>
          </a:p>
          <a:p>
            <a:pPr>
              <a:buNone/>
            </a:pPr>
            <a:r>
              <a:rPr lang="en-US" dirty="0"/>
              <a:t> </a:t>
            </a:r>
            <a:r>
              <a:rPr lang="en-US" dirty="0" err="1"/>
              <a:t>Αποφυγή</a:t>
            </a:r>
            <a:r>
              <a:rPr lang="en-US" dirty="0"/>
              <a:t> </a:t>
            </a:r>
            <a:r>
              <a:rPr lang="en-US" dirty="0" err="1"/>
              <a:t>εννοιών</a:t>
            </a:r>
            <a:r>
              <a:rPr lang="en-US" dirty="0"/>
              <a:t> </a:t>
            </a:r>
            <a:r>
              <a:rPr lang="en-US" dirty="0" err="1"/>
              <a:t>όπως</a:t>
            </a:r>
            <a:r>
              <a:rPr lang="en-US" dirty="0"/>
              <a:t> «</a:t>
            </a:r>
            <a:r>
              <a:rPr lang="en-US" dirty="0" err="1"/>
              <a:t>σκέψη</a:t>
            </a:r>
            <a:r>
              <a:rPr lang="en-US" dirty="0"/>
              <a:t>», «</a:t>
            </a:r>
            <a:r>
              <a:rPr lang="en-US" dirty="0" err="1"/>
              <a:t>συναίσθημα</a:t>
            </a:r>
            <a:r>
              <a:rPr lang="en-US" dirty="0"/>
              <a:t>», «</a:t>
            </a:r>
            <a:r>
              <a:rPr lang="en-US" dirty="0" err="1"/>
              <a:t>επιθυμία</a:t>
            </a:r>
            <a:r>
              <a:rPr lang="en-US" dirty="0"/>
              <a:t>» </a:t>
            </a:r>
            <a:endParaRPr lang="el-GR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Εν τέλει φαίνεται ότι βιολογικοί και γνωστικοί (ενδεχομένως και συναισθηματικοί) παράγοντες παίζουν ρόλο στο τι θα μάθουμε και πόσο γρήγορα θα το μάθουμε</a:t>
            </a:r>
            <a:endParaRPr lang="en-US" dirty="0"/>
          </a:p>
          <a:p>
            <a:pPr>
              <a:buNone/>
            </a:pPr>
            <a:r>
              <a:rPr lang="el-GR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Μετάβαση στην κοινωνικο-γνωστική θεωρία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err="1"/>
              <a:t>Α</a:t>
            </a:r>
            <a:r>
              <a:rPr lang="en-US" dirty="0"/>
              <a:t>π</a:t>
            </a:r>
            <a:r>
              <a:rPr lang="en-US" dirty="0" err="1"/>
              <a:t>ο</a:t>
            </a:r>
            <a:r>
              <a:rPr lang="en-US" dirty="0"/>
              <a:t>́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συμ</a:t>
            </a:r>
            <a:r>
              <a:rPr lang="en-US" dirty="0"/>
              <a:t>π</a:t>
            </a:r>
            <a:r>
              <a:rPr lang="en-US" dirty="0" err="1"/>
              <a:t>εριφορισμο</a:t>
            </a:r>
            <a:r>
              <a:rPr lang="en-US" dirty="0"/>
              <a:t>́ </a:t>
            </a:r>
            <a:r>
              <a:rPr lang="en-US" dirty="0" err="1"/>
              <a:t>στην</a:t>
            </a:r>
            <a:r>
              <a:rPr lang="en-US" dirty="0"/>
              <a:t> </a:t>
            </a:r>
            <a:r>
              <a:rPr lang="en-US" dirty="0" err="1"/>
              <a:t>κοινωνικη</a:t>
            </a:r>
            <a:r>
              <a:rPr lang="en-US" dirty="0"/>
              <a:t>́ </a:t>
            </a:r>
            <a:r>
              <a:rPr lang="en-US" dirty="0" err="1"/>
              <a:t>μ</a:t>
            </a:r>
            <a:r>
              <a:rPr lang="en-US" dirty="0"/>
              <a:t>ά</a:t>
            </a:r>
            <a:r>
              <a:rPr lang="en-US" dirty="0" err="1"/>
              <a:t>θηση</a:t>
            </a:r>
            <a:r>
              <a:rPr lang="en-US" dirty="0"/>
              <a:t> (</a:t>
            </a:r>
            <a:r>
              <a:rPr lang="en-US" dirty="0" err="1"/>
              <a:t>μ</a:t>
            </a:r>
            <a:r>
              <a:rPr lang="en-US" dirty="0"/>
              <a:t>ά</a:t>
            </a:r>
            <a:r>
              <a:rPr lang="en-US" dirty="0" err="1"/>
              <a:t>θηση</a:t>
            </a:r>
            <a:r>
              <a:rPr lang="en-US" dirty="0"/>
              <a:t> </a:t>
            </a:r>
            <a:r>
              <a:rPr lang="en-US" dirty="0" err="1"/>
              <a:t>μέσω</a:t>
            </a:r>
            <a:r>
              <a:rPr lang="en-US" dirty="0"/>
              <a:t> πα</a:t>
            </a:r>
            <a:r>
              <a:rPr lang="en-US" dirty="0" err="1"/>
              <a:t>ρ</a:t>
            </a:r>
            <a:r>
              <a:rPr lang="en-US" dirty="0"/>
              <a:t>α</a:t>
            </a:r>
            <a:r>
              <a:rPr lang="en-US" dirty="0" err="1"/>
              <a:t>τήρησης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μίμηση</a:t>
            </a:r>
            <a:r>
              <a:rPr lang="en-US" dirty="0"/>
              <a:t> π</a:t>
            </a:r>
            <a:r>
              <a:rPr lang="en-US" dirty="0" err="1"/>
              <a:t>ροτυ</a:t>
            </a:r>
            <a:r>
              <a:rPr lang="en-US" dirty="0"/>
              <a:t>́π</a:t>
            </a:r>
            <a:r>
              <a:rPr lang="en-US" dirty="0" err="1"/>
              <a:t>ου</a:t>
            </a:r>
            <a:r>
              <a:rPr lang="en-US" dirty="0"/>
              <a:t>)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στη</a:t>
            </a:r>
            <a:r>
              <a:rPr lang="el-GR" dirty="0"/>
              <a:t>ν  </a:t>
            </a:r>
            <a:r>
              <a:rPr lang="el-GR" dirty="0" err="1"/>
              <a:t>κοινωνικο</a:t>
            </a:r>
            <a:r>
              <a:rPr lang="el-GR" dirty="0"/>
              <a:t>-</a:t>
            </a:r>
            <a:r>
              <a:rPr lang="en-US" dirty="0" err="1"/>
              <a:t>γνωστικη</a:t>
            </a:r>
            <a:r>
              <a:rPr lang="en-US" dirty="0"/>
              <a:t>́ </a:t>
            </a:r>
            <a:r>
              <a:rPr lang="en-US" dirty="0" err="1"/>
              <a:t>θεωρι</a:t>
            </a:r>
            <a:r>
              <a:rPr lang="en-US" dirty="0"/>
              <a:t>́α: </a:t>
            </a:r>
          </a:p>
          <a:p>
            <a:pPr>
              <a:buNone/>
            </a:pPr>
            <a:r>
              <a:rPr lang="en-US" dirty="0"/>
              <a:t>Albert Bandura (1925-</a:t>
            </a:r>
            <a:r>
              <a:rPr lang="el-GR" dirty="0"/>
              <a:t> </a:t>
            </a:r>
            <a:r>
              <a:rPr lang="en-US" dirty="0"/>
              <a:t>2021)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Θεωρίες μάθησης/θεωρίες κοινωνικής μάθησης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Κύριος</a:t>
            </a:r>
            <a:r>
              <a:rPr lang="en-US" dirty="0"/>
              <a:t> </a:t>
            </a:r>
            <a:r>
              <a:rPr lang="en-US" dirty="0" err="1"/>
              <a:t>μηχανισμός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ανάπτυξης</a:t>
            </a:r>
            <a:r>
              <a:rPr lang="en-US" dirty="0"/>
              <a:t> </a:t>
            </a:r>
            <a:r>
              <a:rPr lang="en-US" dirty="0" err="1"/>
              <a:t>είναι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μάθηση</a:t>
            </a:r>
            <a:r>
              <a:rPr lang="en-US" dirty="0"/>
              <a:t>, </a:t>
            </a:r>
            <a:r>
              <a:rPr lang="en-US" dirty="0" err="1"/>
              <a:t>δηλαδή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διεργασία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οποία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συμπεριφορά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οργανισμού</a:t>
            </a:r>
            <a:r>
              <a:rPr lang="en-US" dirty="0"/>
              <a:t> </a:t>
            </a:r>
            <a:r>
              <a:rPr lang="en-US" dirty="0" err="1"/>
              <a:t>τροποποιείται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εμπειρία</a:t>
            </a:r>
            <a:r>
              <a:rPr lang="en-US" dirty="0"/>
              <a:t> </a:t>
            </a:r>
          </a:p>
          <a:p>
            <a:r>
              <a:rPr lang="en-US" dirty="0" err="1"/>
              <a:t>Συνεχής</a:t>
            </a:r>
            <a:r>
              <a:rPr lang="en-US" dirty="0"/>
              <a:t> </a:t>
            </a:r>
            <a:r>
              <a:rPr lang="en-US" dirty="0" err="1"/>
              <a:t>πορεία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ανάπτυξης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Κοινωνική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Βασικές έννοιες που εισήγαγε ο A. Bandura:</a:t>
            </a:r>
          </a:p>
          <a:p>
            <a:pPr>
              <a:buNone/>
            </a:pPr>
            <a:endParaRPr lang="el-GR" dirty="0"/>
          </a:p>
          <a:p>
            <a:r>
              <a:rPr lang="en-US" dirty="0" err="1"/>
              <a:t>Παρατήρηση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μίμηση</a:t>
            </a:r>
            <a:r>
              <a:rPr lang="en-US" dirty="0"/>
              <a:t> </a:t>
            </a:r>
            <a:r>
              <a:rPr lang="en-US" dirty="0" err="1"/>
              <a:t>προτύπου</a:t>
            </a:r>
            <a:r>
              <a:rPr lang="en-US" dirty="0"/>
              <a:t> </a:t>
            </a:r>
          </a:p>
          <a:p>
            <a:r>
              <a:rPr lang="en-US" dirty="0" err="1"/>
              <a:t>Έμμεση</a:t>
            </a:r>
            <a:r>
              <a:rPr lang="en-US" dirty="0"/>
              <a:t> </a:t>
            </a:r>
            <a:r>
              <a:rPr lang="en-US" dirty="0" err="1"/>
              <a:t>ενίσχυση</a:t>
            </a:r>
            <a:r>
              <a:rPr lang="en-US" dirty="0"/>
              <a:t> </a:t>
            </a:r>
          </a:p>
          <a:p>
            <a:r>
              <a:rPr lang="en-US" dirty="0" err="1"/>
              <a:t>Διάκριση</a:t>
            </a:r>
            <a:r>
              <a:rPr lang="en-US" dirty="0"/>
              <a:t> </a:t>
            </a:r>
            <a:r>
              <a:rPr lang="en-US" dirty="0" err="1"/>
              <a:t>μάθησης-συμπεριφοράς</a:t>
            </a:r>
            <a:r>
              <a:rPr lang="en-US" dirty="0"/>
              <a:t> </a:t>
            </a:r>
          </a:p>
          <a:p>
            <a:r>
              <a:rPr lang="en-US" dirty="0" err="1"/>
              <a:t>Διαμεσολαβητικοί</a:t>
            </a:r>
            <a:r>
              <a:rPr lang="en-US" dirty="0"/>
              <a:t> </a:t>
            </a:r>
            <a:r>
              <a:rPr lang="en-US" dirty="0" err="1"/>
              <a:t>παράγοντες</a:t>
            </a:r>
            <a:r>
              <a:rPr lang="en-US" dirty="0"/>
              <a:t> </a:t>
            </a:r>
            <a:r>
              <a:rPr lang="en-US" dirty="0" err="1"/>
              <a:t>όπως</a:t>
            </a:r>
            <a:r>
              <a:rPr lang="en-US" dirty="0"/>
              <a:t> </a:t>
            </a:r>
            <a:r>
              <a:rPr lang="en-US" dirty="0" err="1"/>
              <a:t>προσδοκίες</a:t>
            </a:r>
            <a:r>
              <a:rPr lang="en-US" dirty="0"/>
              <a:t>, </a:t>
            </a:r>
            <a:r>
              <a:rPr lang="en-US" dirty="0" err="1"/>
              <a:t>προηγούμενη</a:t>
            </a:r>
            <a:r>
              <a:rPr lang="en-US" dirty="0"/>
              <a:t> </a:t>
            </a:r>
            <a:r>
              <a:rPr lang="en-US" dirty="0" err="1"/>
              <a:t>γνώση</a:t>
            </a:r>
            <a:r>
              <a:rPr lang="en-US" dirty="0"/>
              <a:t> </a:t>
            </a:r>
            <a:r>
              <a:rPr lang="en-US" dirty="0" err="1"/>
              <a:t>κλπ</a:t>
            </a:r>
            <a:r>
              <a:rPr lang="en-US" dirty="0"/>
              <a:t>. </a:t>
            </a:r>
          </a:p>
          <a:p>
            <a:r>
              <a:rPr lang="en-US" dirty="0" err="1"/>
              <a:t>Γνωστικές</a:t>
            </a:r>
            <a:r>
              <a:rPr lang="en-US" dirty="0"/>
              <a:t> </a:t>
            </a:r>
            <a:r>
              <a:rPr lang="en-US" dirty="0" err="1"/>
              <a:t>λειτουργίες</a:t>
            </a:r>
            <a:r>
              <a:rPr lang="en-US" dirty="0"/>
              <a:t> </a:t>
            </a:r>
            <a:r>
              <a:rPr lang="en-US" dirty="0" err="1"/>
              <a:t>διαμεσολαβούν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μάθηση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Κοινωνική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κοινωνικός</a:t>
            </a:r>
            <a:r>
              <a:rPr lang="en-US" dirty="0"/>
              <a:t> </a:t>
            </a:r>
            <a:r>
              <a:rPr lang="en-US" dirty="0" err="1"/>
              <a:t>παράγοντας</a:t>
            </a:r>
            <a:r>
              <a:rPr lang="en-US" dirty="0"/>
              <a:t>: </a:t>
            </a:r>
            <a:r>
              <a:rPr lang="en-US" dirty="0" err="1"/>
              <a:t>μπορούμε</a:t>
            </a:r>
            <a:r>
              <a:rPr lang="en-US" dirty="0"/>
              <a:t> </a:t>
            </a:r>
            <a:r>
              <a:rPr lang="en-US" dirty="0" err="1"/>
              <a:t>να</a:t>
            </a:r>
            <a:r>
              <a:rPr lang="en-US" dirty="0"/>
              <a:t> </a:t>
            </a:r>
            <a:r>
              <a:rPr lang="en-US" dirty="0" err="1"/>
              <a:t>μάθουμε</a:t>
            </a:r>
            <a:r>
              <a:rPr lang="en-US" dirty="0"/>
              <a:t> </a:t>
            </a:r>
            <a:r>
              <a:rPr lang="en-US" dirty="0" err="1"/>
              <a:t>παρατηρώντας</a:t>
            </a:r>
            <a:r>
              <a:rPr lang="en-US" dirty="0"/>
              <a:t> </a:t>
            </a:r>
            <a:r>
              <a:rPr lang="en-US" dirty="0" err="1"/>
              <a:t>άλλους</a:t>
            </a:r>
            <a:r>
              <a:rPr lang="en-US" dirty="0"/>
              <a:t>. </a:t>
            </a:r>
          </a:p>
          <a:p>
            <a:r>
              <a:rPr lang="en-US" dirty="0" err="1"/>
              <a:t>Μάθηση</a:t>
            </a:r>
            <a:r>
              <a:rPr lang="en-US" dirty="0"/>
              <a:t> </a:t>
            </a:r>
            <a:r>
              <a:rPr lang="en-US" dirty="0" err="1"/>
              <a:t>μέσω</a:t>
            </a:r>
            <a:r>
              <a:rPr lang="en-US" dirty="0"/>
              <a:t> </a:t>
            </a:r>
            <a:r>
              <a:rPr lang="en-US" dirty="0" err="1"/>
              <a:t>προτύπου</a:t>
            </a:r>
            <a:r>
              <a:rPr lang="en-US" dirty="0"/>
              <a:t>: </a:t>
            </a:r>
            <a:r>
              <a:rPr lang="en-US" dirty="0" err="1"/>
              <a:t>Πειράματα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κούκλα</a:t>
            </a:r>
            <a:r>
              <a:rPr lang="en-US" dirty="0"/>
              <a:t> </a:t>
            </a:r>
            <a:r>
              <a:rPr lang="en-US" dirty="0" err="1"/>
              <a:t>Bobo</a:t>
            </a:r>
            <a:r>
              <a:rPr lang="el-GR" dirty="0"/>
              <a:t> </a:t>
            </a:r>
            <a:r>
              <a:rPr lang="en-US" dirty="0"/>
              <a:t>-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βίαιη</a:t>
            </a:r>
            <a:r>
              <a:rPr lang="en-US" dirty="0"/>
              <a:t> </a:t>
            </a:r>
            <a:r>
              <a:rPr lang="en-US" dirty="0" err="1"/>
              <a:t>συμπεριφορά</a:t>
            </a:r>
            <a:r>
              <a:rPr lang="en-US" dirty="0"/>
              <a:t> </a:t>
            </a:r>
            <a:r>
              <a:rPr lang="en-US" dirty="0" err="1"/>
              <a:t>μαθαίνεται</a:t>
            </a:r>
            <a:r>
              <a:rPr lang="en-US" dirty="0"/>
              <a:t> </a:t>
            </a:r>
            <a:r>
              <a:rPr lang="el-GR" dirty="0"/>
              <a:t>(κάνουμε αυτό που βλέπουμε)</a:t>
            </a:r>
            <a:r>
              <a:rPr lang="en-US" dirty="0"/>
              <a:t>... </a:t>
            </a:r>
            <a:r>
              <a:rPr lang="en-GR" dirty="0"/>
              <a:t>https://www.youtube.com/watch?v=eqNaLerMNOE </a:t>
            </a:r>
            <a:endParaRPr lang="en-US" dirty="0"/>
          </a:p>
          <a:p>
            <a:r>
              <a:rPr lang="en-US" dirty="0" err="1"/>
              <a:t>Ενίσχυση</a:t>
            </a:r>
            <a:r>
              <a:rPr lang="en-US" dirty="0"/>
              <a:t> </a:t>
            </a:r>
            <a:r>
              <a:rPr lang="en-US" dirty="0" err="1"/>
              <a:t>ή</a:t>
            </a:r>
            <a:r>
              <a:rPr lang="en-US" dirty="0"/>
              <a:t> </a:t>
            </a:r>
            <a:r>
              <a:rPr lang="en-US" dirty="0" err="1"/>
              <a:t>τιμωρία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προτύπου</a:t>
            </a:r>
            <a:r>
              <a:rPr lang="en-US" dirty="0"/>
              <a:t> (</a:t>
            </a:r>
            <a:r>
              <a:rPr lang="en-US" dirty="0" err="1"/>
              <a:t>πείραμα</a:t>
            </a:r>
            <a:r>
              <a:rPr lang="en-US" dirty="0"/>
              <a:t> </a:t>
            </a:r>
            <a:r>
              <a:rPr lang="en-US" dirty="0" err="1"/>
              <a:t>όπου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βίαιη</a:t>
            </a:r>
            <a:r>
              <a:rPr lang="en-US" dirty="0"/>
              <a:t> </a:t>
            </a:r>
            <a:r>
              <a:rPr lang="en-US" dirty="0" err="1"/>
              <a:t>συμπεριφορά</a:t>
            </a:r>
            <a:r>
              <a:rPr lang="en-US" dirty="0"/>
              <a:t> </a:t>
            </a:r>
            <a:r>
              <a:rPr lang="en-US" dirty="0" err="1"/>
              <a:t>ενισχύεται</a:t>
            </a:r>
            <a:r>
              <a:rPr lang="en-US" dirty="0"/>
              <a:t>): </a:t>
            </a:r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παρατηρητής</a:t>
            </a:r>
            <a:r>
              <a:rPr lang="en-US" dirty="0"/>
              <a:t> </a:t>
            </a:r>
            <a:r>
              <a:rPr lang="en-US" dirty="0" err="1"/>
              <a:t>δεν</a:t>
            </a:r>
            <a:r>
              <a:rPr lang="en-US" dirty="0"/>
              <a:t> </a:t>
            </a:r>
            <a:r>
              <a:rPr lang="en-US" dirty="0" err="1"/>
              <a:t>περιμένει</a:t>
            </a:r>
            <a:r>
              <a:rPr lang="en-US" dirty="0"/>
              <a:t> </a:t>
            </a:r>
            <a:r>
              <a:rPr lang="en-US" dirty="0" err="1"/>
              <a:t>άμεση</a:t>
            </a:r>
            <a:r>
              <a:rPr lang="en-US" dirty="0"/>
              <a:t> </a:t>
            </a:r>
            <a:r>
              <a:rPr lang="en-US" dirty="0" err="1"/>
              <a:t>ενίσχυση</a:t>
            </a:r>
            <a:r>
              <a:rPr lang="en-US" dirty="0"/>
              <a:t> </a:t>
            </a:r>
            <a:r>
              <a:rPr lang="en-US" dirty="0" err="1"/>
              <a:t>ή</a:t>
            </a:r>
            <a:r>
              <a:rPr lang="en-US" dirty="0"/>
              <a:t> </a:t>
            </a:r>
            <a:r>
              <a:rPr lang="en-US" dirty="0" err="1"/>
              <a:t>τιμωρία</a:t>
            </a:r>
            <a:r>
              <a:rPr lang="en-US" dirty="0"/>
              <a:t> </a:t>
            </a:r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ίδιος</a:t>
            </a:r>
            <a:r>
              <a:rPr lang="el-GR" dirty="0"/>
              <a:t>, αρκεί που το βλέπει σε κάποιον άλλο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Κοινωνική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μάθηση</a:t>
            </a:r>
            <a:r>
              <a:rPr lang="en-US" dirty="0"/>
              <a:t> </a:t>
            </a:r>
            <a:r>
              <a:rPr lang="en-US" dirty="0" err="1"/>
              <a:t>δεν</a:t>
            </a:r>
            <a:r>
              <a:rPr lang="en-US" dirty="0"/>
              <a:t> </a:t>
            </a:r>
            <a:r>
              <a:rPr lang="en-US" dirty="0" err="1"/>
              <a:t>συνεπάγεται</a:t>
            </a:r>
            <a:r>
              <a:rPr lang="en-US" dirty="0"/>
              <a:t> </a:t>
            </a:r>
            <a:r>
              <a:rPr lang="en-US" dirty="0" err="1"/>
              <a:t>απαραίτητα</a:t>
            </a:r>
            <a:r>
              <a:rPr lang="en-US" dirty="0"/>
              <a:t> </a:t>
            </a:r>
            <a:r>
              <a:rPr lang="en-US" dirty="0" err="1"/>
              <a:t>αλλαγή</a:t>
            </a:r>
            <a:r>
              <a:rPr lang="en-US" dirty="0"/>
              <a:t> </a:t>
            </a:r>
            <a:r>
              <a:rPr lang="en-US" dirty="0" err="1"/>
              <a:t>στη</a:t>
            </a:r>
            <a:r>
              <a:rPr lang="en-US" dirty="0"/>
              <a:t> </a:t>
            </a:r>
            <a:r>
              <a:rPr lang="en-US" dirty="0" err="1"/>
              <a:t>συμπεριφορά</a:t>
            </a:r>
            <a:r>
              <a:rPr lang="el-GR" dirty="0"/>
              <a:t>. Μπορεί κάτι να το έχω μάθει και να το έχω «αποθηκεύσει» για μελλοντική χρήση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Κοινωνική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Προϋποθέσεις</a:t>
            </a:r>
            <a:r>
              <a:rPr lang="en-US" dirty="0"/>
              <a:t> </a:t>
            </a:r>
            <a:r>
              <a:rPr lang="en-US" dirty="0" err="1"/>
              <a:t>για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κοινωνική</a:t>
            </a:r>
            <a:r>
              <a:rPr lang="en-US" dirty="0"/>
              <a:t> </a:t>
            </a:r>
            <a:r>
              <a:rPr lang="en-US" dirty="0" err="1"/>
              <a:t>μάθηση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 err="1"/>
              <a:t>Α</a:t>
            </a:r>
            <a:r>
              <a:rPr lang="en-US" dirty="0"/>
              <a:t>) </a:t>
            </a:r>
            <a:r>
              <a:rPr lang="en-US" dirty="0" err="1"/>
              <a:t>Προσοχη</a:t>
            </a:r>
            <a:r>
              <a:rPr lang="en-US" dirty="0"/>
              <a:t>́</a:t>
            </a:r>
            <a:endParaRPr lang="el-GR" dirty="0"/>
          </a:p>
          <a:p>
            <a:pPr>
              <a:buNone/>
            </a:pPr>
            <a:r>
              <a:rPr lang="en-US" dirty="0" err="1"/>
              <a:t>Β</a:t>
            </a:r>
            <a:r>
              <a:rPr lang="en-US" dirty="0"/>
              <a:t>) </a:t>
            </a:r>
            <a:r>
              <a:rPr lang="en-US" dirty="0" err="1"/>
              <a:t>Μνήμη</a:t>
            </a:r>
            <a:r>
              <a:rPr lang="en-US" dirty="0"/>
              <a:t> (</a:t>
            </a:r>
            <a:r>
              <a:rPr lang="en-US" dirty="0" err="1"/>
              <a:t>χρει</a:t>
            </a:r>
            <a:r>
              <a:rPr lang="en-US" dirty="0"/>
              <a:t>ά</a:t>
            </a:r>
            <a:r>
              <a:rPr lang="en-US" dirty="0" err="1"/>
              <a:t>ζετ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πα</a:t>
            </a:r>
            <a:r>
              <a:rPr lang="en-US" dirty="0" err="1"/>
              <a:t>ν</a:t>
            </a:r>
            <a:r>
              <a:rPr lang="en-US" dirty="0"/>
              <a:t>α</a:t>
            </a:r>
            <a:r>
              <a:rPr lang="en-US" dirty="0" err="1"/>
              <a:t>λήψεις</a:t>
            </a:r>
            <a:r>
              <a:rPr lang="en-US" dirty="0"/>
              <a:t>)</a:t>
            </a:r>
            <a:endParaRPr lang="el-GR" dirty="0"/>
          </a:p>
          <a:p>
            <a:pPr>
              <a:buNone/>
            </a:pPr>
            <a:r>
              <a:rPr lang="en-US" dirty="0" err="1"/>
              <a:t>Γ</a:t>
            </a:r>
            <a:r>
              <a:rPr lang="en-US" dirty="0"/>
              <a:t>) </a:t>
            </a:r>
            <a:r>
              <a:rPr lang="en-US" dirty="0" err="1"/>
              <a:t>Ικ</a:t>
            </a:r>
            <a:r>
              <a:rPr lang="en-US" dirty="0"/>
              <a:t>α</a:t>
            </a:r>
            <a:r>
              <a:rPr lang="en-US" dirty="0" err="1"/>
              <a:t>νότητ</a:t>
            </a:r>
            <a:r>
              <a:rPr lang="en-US" dirty="0"/>
              <a:t>α α</a:t>
            </a:r>
            <a:r>
              <a:rPr lang="en-US" dirty="0" err="1"/>
              <a:t>ν</a:t>
            </a:r>
            <a:r>
              <a:rPr lang="en-US" dirty="0"/>
              <a:t>απα</a:t>
            </a:r>
            <a:r>
              <a:rPr lang="en-US" dirty="0" err="1"/>
              <a:t>ρ</a:t>
            </a:r>
            <a:r>
              <a:rPr lang="en-US" dirty="0"/>
              <a:t>α</a:t>
            </a:r>
            <a:r>
              <a:rPr lang="en-US" dirty="0" err="1"/>
              <a:t>γωγής</a:t>
            </a:r>
            <a:r>
              <a:rPr lang="en-US" dirty="0"/>
              <a:t> (</a:t>
            </a:r>
            <a:r>
              <a:rPr lang="en-US" dirty="0" err="1"/>
              <a:t>μικρ</a:t>
            </a:r>
            <a:r>
              <a:rPr lang="en-US" dirty="0"/>
              <a:t>ά πα</a:t>
            </a:r>
            <a:r>
              <a:rPr lang="en-US" dirty="0" err="1"/>
              <a:t>ιδι</a:t>
            </a:r>
            <a:r>
              <a:rPr lang="en-US" dirty="0"/>
              <a:t>ά;) </a:t>
            </a:r>
          </a:p>
          <a:p>
            <a:pPr>
              <a:buNone/>
            </a:pPr>
            <a:r>
              <a:rPr lang="en-US" dirty="0" err="1"/>
              <a:t>Δ</a:t>
            </a:r>
            <a:r>
              <a:rPr lang="en-US" dirty="0"/>
              <a:t>) </a:t>
            </a:r>
            <a:r>
              <a:rPr lang="en-US" dirty="0" err="1"/>
              <a:t>Κίνητρο</a:t>
            </a:r>
            <a:r>
              <a:rPr lang="en-US" dirty="0"/>
              <a:t> (</a:t>
            </a:r>
            <a:r>
              <a:rPr lang="en-US" dirty="0" err="1"/>
              <a:t>σημ</a:t>
            </a:r>
            <a:r>
              <a:rPr lang="en-US" dirty="0"/>
              <a:t>α</a:t>
            </a:r>
            <a:r>
              <a:rPr lang="en-US" dirty="0" err="1"/>
              <a:t>σι</a:t>
            </a:r>
            <a:r>
              <a:rPr lang="en-US" dirty="0"/>
              <a:t>́α </a:t>
            </a:r>
            <a:r>
              <a:rPr lang="en-US" dirty="0" err="1"/>
              <a:t>ν</a:t>
            </a:r>
            <a:r>
              <a:rPr lang="en-US" dirty="0"/>
              <a:t>α </a:t>
            </a:r>
            <a:r>
              <a:rPr lang="en-US" dirty="0" err="1"/>
              <a:t>έχει</a:t>
            </a:r>
            <a:r>
              <a:rPr lang="en-US" dirty="0"/>
              <a:t> </a:t>
            </a:r>
            <a:r>
              <a:rPr lang="en-US" dirty="0" err="1"/>
              <a:t>ενισχυθει</a:t>
            </a:r>
            <a:r>
              <a:rPr lang="en-US" dirty="0"/>
              <a:t>́ </a:t>
            </a:r>
            <a:r>
              <a:rPr lang="en-US" dirty="0" err="1"/>
              <a:t>το</a:t>
            </a:r>
            <a:r>
              <a:rPr lang="en-US" dirty="0"/>
              <a:t> π</a:t>
            </a:r>
            <a:r>
              <a:rPr lang="en-US" dirty="0" err="1"/>
              <a:t>ρότυ</a:t>
            </a:r>
            <a:r>
              <a:rPr lang="en-US" dirty="0"/>
              <a:t>π</a:t>
            </a:r>
            <a:r>
              <a:rPr lang="en-US" dirty="0" err="1"/>
              <a:t>ο</a:t>
            </a:r>
            <a:r>
              <a:rPr lang="en-US" dirty="0"/>
              <a:t>, α</a:t>
            </a:r>
            <a:r>
              <a:rPr lang="en-US" dirty="0" err="1"/>
              <a:t>λλ</a:t>
            </a:r>
            <a:r>
              <a:rPr lang="en-US" dirty="0"/>
              <a:t>ά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εσωτερικ</a:t>
            </a:r>
            <a:r>
              <a:rPr lang="en-US" dirty="0"/>
              <a:t>ά </a:t>
            </a:r>
            <a:r>
              <a:rPr lang="en-US" dirty="0" err="1"/>
              <a:t>κίνητρ</a:t>
            </a:r>
            <a:r>
              <a:rPr lang="en-US" dirty="0"/>
              <a:t>α, π</a:t>
            </a:r>
            <a:r>
              <a:rPr lang="en-US" dirty="0" err="1"/>
              <a:t>χ</a:t>
            </a:r>
            <a:r>
              <a:rPr lang="en-US" dirty="0"/>
              <a:t>. </a:t>
            </a:r>
            <a:r>
              <a:rPr lang="en-US" dirty="0" err="1"/>
              <a:t>υπερηφάνεια</a:t>
            </a:r>
            <a:r>
              <a:rPr lang="en-US" dirty="0"/>
              <a:t>, </a:t>
            </a:r>
            <a:r>
              <a:rPr lang="en-US" dirty="0" err="1"/>
              <a:t>ικανοποίηση</a:t>
            </a:r>
            <a:r>
              <a:rPr lang="en-US" dirty="0"/>
              <a:t> </a:t>
            </a:r>
            <a:r>
              <a:rPr lang="en-US" dirty="0" err="1"/>
              <a:t>επίτευξης</a:t>
            </a:r>
            <a:r>
              <a:rPr lang="en-US" dirty="0"/>
              <a:t> </a:t>
            </a:r>
            <a:r>
              <a:rPr lang="en-US" dirty="0" err="1"/>
              <a:t>στόχου</a:t>
            </a:r>
            <a:r>
              <a:rPr lang="en-US" dirty="0"/>
              <a:t>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Κοινωνική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Μεγαλύτερη</a:t>
            </a:r>
            <a:r>
              <a:rPr lang="en-US" dirty="0"/>
              <a:t> </a:t>
            </a:r>
            <a:r>
              <a:rPr lang="en-US" dirty="0" err="1"/>
              <a:t>επιτυχία</a:t>
            </a:r>
            <a:r>
              <a:rPr lang="en-US" dirty="0"/>
              <a:t> </a:t>
            </a:r>
            <a:r>
              <a:rPr lang="en-US" dirty="0" err="1"/>
              <a:t>κοινωνικής</a:t>
            </a:r>
            <a:r>
              <a:rPr lang="en-US" dirty="0"/>
              <a:t> </a:t>
            </a:r>
            <a:r>
              <a:rPr lang="en-US" dirty="0" err="1"/>
              <a:t>μάθησης</a:t>
            </a:r>
            <a:r>
              <a:rPr lang="en-US" dirty="0"/>
              <a:t> </a:t>
            </a:r>
            <a:r>
              <a:rPr lang="el-GR" dirty="0"/>
              <a:t>όταν:</a:t>
            </a:r>
            <a:endParaRPr lang="en-US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n-US" dirty="0"/>
              <a:t>• </a:t>
            </a:r>
            <a:r>
              <a:rPr lang="en-US" dirty="0" err="1"/>
              <a:t>Πρότυπο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κύρος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επιθυμία</a:t>
            </a:r>
            <a:r>
              <a:rPr lang="en-US" dirty="0"/>
              <a:t> </a:t>
            </a:r>
            <a:r>
              <a:rPr lang="en-US" dirty="0" err="1"/>
              <a:t>για</a:t>
            </a:r>
            <a:r>
              <a:rPr lang="en-US" dirty="0"/>
              <a:t> </a:t>
            </a:r>
            <a:r>
              <a:rPr lang="en-US" dirty="0" err="1"/>
              <a:t>ταύτιση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dirty="0" err="1"/>
              <a:t>Πεποίθηση</a:t>
            </a:r>
            <a:r>
              <a:rPr lang="en-US" dirty="0"/>
              <a:t> </a:t>
            </a:r>
            <a:r>
              <a:rPr lang="en-US" dirty="0" err="1"/>
              <a:t>για</a:t>
            </a:r>
            <a:r>
              <a:rPr lang="en-US" dirty="0"/>
              <a:t> «</a:t>
            </a:r>
            <a:r>
              <a:rPr lang="en-US" dirty="0" err="1"/>
              <a:t>αυτο-αποτελεσματικότητα</a:t>
            </a:r>
            <a:r>
              <a:rPr lang="en-US" dirty="0"/>
              <a:t>» (self-efficacy).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Κοινωνικό-γνωστική θεωρία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Κοινωνικη-γνωστική</a:t>
            </a:r>
            <a:r>
              <a:rPr lang="en-US" dirty="0"/>
              <a:t> </a:t>
            </a:r>
            <a:r>
              <a:rPr lang="en-US" dirty="0" err="1"/>
              <a:t>θεωρία</a:t>
            </a:r>
            <a:r>
              <a:rPr lang="el-GR" dirty="0"/>
              <a:t> του </a:t>
            </a:r>
            <a:r>
              <a:rPr lang="en-US" dirty="0"/>
              <a:t>A. </a:t>
            </a:r>
            <a:r>
              <a:rPr lang="en-US" dirty="0" err="1"/>
              <a:t>Bandura</a:t>
            </a:r>
            <a:r>
              <a:rPr lang="en-US" dirty="0"/>
              <a:t> </a:t>
            </a:r>
            <a:endParaRPr lang="el-GR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• </a:t>
            </a:r>
            <a:r>
              <a:rPr lang="el-GR" dirty="0"/>
              <a:t>Τέσσερα β</a:t>
            </a:r>
            <a:r>
              <a:rPr lang="en-US" dirty="0" err="1"/>
              <a:t>ασικά</a:t>
            </a:r>
            <a:r>
              <a:rPr lang="en-US" dirty="0"/>
              <a:t> </a:t>
            </a:r>
            <a:r>
              <a:rPr lang="en-US" dirty="0" err="1"/>
              <a:t>σημεία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θεωρίας</a:t>
            </a:r>
            <a:r>
              <a:rPr lang="en-US" dirty="0"/>
              <a:t>: </a:t>
            </a:r>
          </a:p>
          <a:p>
            <a:pPr>
              <a:buNone/>
            </a:pPr>
            <a:r>
              <a:rPr lang="en-US" dirty="0"/>
              <a:t>1)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άνθρωποι</a:t>
            </a:r>
            <a:r>
              <a:rPr lang="en-US" dirty="0"/>
              <a:t> </a:t>
            </a:r>
            <a:r>
              <a:rPr lang="en-US" dirty="0" err="1"/>
              <a:t>χρησιμοποιούν</a:t>
            </a:r>
            <a:r>
              <a:rPr lang="en-US" dirty="0"/>
              <a:t> </a:t>
            </a:r>
            <a:r>
              <a:rPr lang="en-US" dirty="0" err="1"/>
              <a:t>σύμβολα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προβλέψεις</a:t>
            </a:r>
            <a:r>
              <a:rPr lang="en-US" dirty="0"/>
              <a:t> </a:t>
            </a:r>
            <a:r>
              <a:rPr lang="en-US" dirty="0" err="1"/>
              <a:t>για</a:t>
            </a:r>
            <a:r>
              <a:rPr lang="en-US" dirty="0"/>
              <a:t> </a:t>
            </a:r>
            <a:r>
              <a:rPr lang="en-US" dirty="0" err="1"/>
              <a:t>να</a:t>
            </a:r>
            <a:r>
              <a:rPr lang="en-US" dirty="0"/>
              <a:t> </a:t>
            </a:r>
            <a:r>
              <a:rPr lang="en-US" dirty="0" err="1"/>
              <a:t>αποφασίσουν</a:t>
            </a:r>
            <a:r>
              <a:rPr lang="en-US" dirty="0"/>
              <a:t> </a:t>
            </a:r>
            <a:r>
              <a:rPr lang="en-US" dirty="0" err="1"/>
              <a:t>πώς</a:t>
            </a:r>
            <a:r>
              <a:rPr lang="en-US" dirty="0"/>
              <a:t> </a:t>
            </a:r>
            <a:r>
              <a:rPr lang="en-US" dirty="0" err="1"/>
              <a:t>θα</a:t>
            </a:r>
            <a:r>
              <a:rPr lang="en-US" dirty="0"/>
              <a:t> </a:t>
            </a:r>
            <a:r>
              <a:rPr lang="en-US" dirty="0" err="1"/>
              <a:t>ενεργήσουν</a:t>
            </a:r>
            <a:r>
              <a:rPr lang="en-US" dirty="0"/>
              <a:t>. </a:t>
            </a:r>
            <a:r>
              <a:rPr lang="en-US" dirty="0" err="1"/>
              <a:t>Φαντάζονται</a:t>
            </a:r>
            <a:r>
              <a:rPr lang="en-US" dirty="0"/>
              <a:t> </a:t>
            </a:r>
            <a:r>
              <a:rPr lang="en-US" dirty="0" err="1"/>
              <a:t>πιθανές</a:t>
            </a:r>
            <a:r>
              <a:rPr lang="en-US" dirty="0"/>
              <a:t> </a:t>
            </a:r>
            <a:r>
              <a:rPr lang="en-US" dirty="0" err="1"/>
              <a:t>εκβάσεις</a:t>
            </a:r>
            <a:r>
              <a:rPr lang="en-US" dirty="0"/>
              <a:t>, </a:t>
            </a:r>
            <a:r>
              <a:rPr lang="en-US" dirty="0" err="1"/>
              <a:t>ορίζουν</a:t>
            </a:r>
            <a:r>
              <a:rPr lang="en-US" dirty="0"/>
              <a:t> </a:t>
            </a:r>
            <a:r>
              <a:rPr lang="en-US" dirty="0" err="1"/>
              <a:t>στόχους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αναπτύσσουν</a:t>
            </a:r>
            <a:r>
              <a:rPr lang="en-US" dirty="0"/>
              <a:t> </a:t>
            </a:r>
            <a:r>
              <a:rPr lang="en-US" dirty="0" err="1"/>
              <a:t>στρατηγικές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Κοινωνικό-γνωστική θεωρία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Κοινωνικη-γνωστική</a:t>
            </a:r>
            <a:r>
              <a:rPr lang="en-US" dirty="0"/>
              <a:t> </a:t>
            </a:r>
            <a:r>
              <a:rPr lang="en-US" dirty="0" err="1"/>
              <a:t>θεωρία</a:t>
            </a:r>
            <a:r>
              <a:rPr lang="el-GR" dirty="0"/>
              <a:t> του </a:t>
            </a:r>
            <a:r>
              <a:rPr lang="en-US" dirty="0"/>
              <a:t>A. </a:t>
            </a:r>
            <a:r>
              <a:rPr lang="en-US" dirty="0" err="1"/>
              <a:t>Bandura</a:t>
            </a:r>
            <a:r>
              <a:rPr lang="en-US" dirty="0"/>
              <a:t> </a:t>
            </a:r>
            <a:endParaRPr lang="el-GR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• </a:t>
            </a:r>
            <a:r>
              <a:rPr lang="el-GR" dirty="0"/>
              <a:t>Τέσσερα β</a:t>
            </a:r>
            <a:r>
              <a:rPr lang="en-US" dirty="0" err="1"/>
              <a:t>ασικά</a:t>
            </a:r>
            <a:r>
              <a:rPr lang="en-US" dirty="0"/>
              <a:t> </a:t>
            </a:r>
            <a:r>
              <a:rPr lang="en-US" dirty="0" err="1"/>
              <a:t>σημεία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θεωρίας</a:t>
            </a:r>
            <a:r>
              <a:rPr lang="en-US" dirty="0"/>
              <a:t>: </a:t>
            </a:r>
          </a:p>
          <a:p>
            <a:pPr>
              <a:buNone/>
            </a:pPr>
            <a:r>
              <a:rPr lang="en-US" dirty="0"/>
              <a:t>2) </a:t>
            </a:r>
            <a:r>
              <a:rPr lang="en-US" dirty="0" err="1"/>
              <a:t>αμοιβαία</a:t>
            </a:r>
            <a:r>
              <a:rPr lang="en-US" dirty="0"/>
              <a:t> </a:t>
            </a:r>
            <a:r>
              <a:rPr lang="en-US" dirty="0" err="1"/>
              <a:t>αιτιοκρατία</a:t>
            </a:r>
            <a:r>
              <a:rPr lang="en-US" dirty="0"/>
              <a:t> (</a:t>
            </a:r>
            <a:r>
              <a:rPr lang="en-US" dirty="0" err="1"/>
              <a:t>ή</a:t>
            </a:r>
            <a:r>
              <a:rPr lang="en-US" dirty="0"/>
              <a:t> </a:t>
            </a:r>
            <a:r>
              <a:rPr lang="en-US" dirty="0" err="1"/>
              <a:t>αμοιβαίος</a:t>
            </a:r>
            <a:r>
              <a:rPr lang="en-US" dirty="0"/>
              <a:t> </a:t>
            </a:r>
            <a:r>
              <a:rPr lang="en-US" dirty="0" err="1"/>
              <a:t>ετεροκαθορισμός</a:t>
            </a:r>
            <a:r>
              <a:rPr lang="en-US" dirty="0"/>
              <a:t>): </a:t>
            </a:r>
            <a:r>
              <a:rPr lang="en-US" dirty="0" err="1"/>
              <a:t>όχι</a:t>
            </a:r>
            <a:r>
              <a:rPr lang="en-US" dirty="0"/>
              <a:t> </a:t>
            </a:r>
            <a:r>
              <a:rPr lang="en-US" dirty="0" err="1"/>
              <a:t>μόνο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περιβάλλον</a:t>
            </a:r>
            <a:r>
              <a:rPr lang="en-US" dirty="0"/>
              <a:t> </a:t>
            </a:r>
            <a:r>
              <a:rPr lang="en-US" dirty="0" err="1"/>
              <a:t>επηρεάζει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συμπεριφορά</a:t>
            </a:r>
            <a:r>
              <a:rPr lang="en-US" dirty="0"/>
              <a:t> </a:t>
            </a:r>
            <a:r>
              <a:rPr lang="en-US" dirty="0" err="1"/>
              <a:t>αλλά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αντίστροφα</a:t>
            </a:r>
            <a:r>
              <a:rPr lang="el-GR" dirty="0"/>
              <a:t>: μία συμπεριφορά επηρεάζει το περιβάλλον. Πρόκειται για </a:t>
            </a:r>
            <a:r>
              <a:rPr lang="en-US" dirty="0" err="1"/>
              <a:t>αμοιβαία</a:t>
            </a:r>
            <a:r>
              <a:rPr lang="en-US" dirty="0"/>
              <a:t> </a:t>
            </a:r>
            <a:r>
              <a:rPr lang="en-US" dirty="0" err="1"/>
              <a:t>σχέση</a:t>
            </a:r>
            <a:r>
              <a:rPr lang="en-US" dirty="0"/>
              <a:t>.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άνθρωποι</a:t>
            </a:r>
            <a:r>
              <a:rPr lang="en-US" dirty="0"/>
              <a:t> </a:t>
            </a:r>
            <a:r>
              <a:rPr lang="el-GR" dirty="0"/>
              <a:t>ε</a:t>
            </a:r>
            <a:r>
              <a:rPr lang="en-US" dirty="0" err="1"/>
              <a:t>πηρεάζουν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συμπεριφορά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άλλων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διαμορφώνονται</a:t>
            </a:r>
            <a:r>
              <a:rPr lang="en-US" dirty="0"/>
              <a:t> </a:t>
            </a:r>
            <a:r>
              <a:rPr lang="en-US" dirty="0" err="1"/>
              <a:t>από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συμπεριφορά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άλλων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Κοινωνικό-γνωστική θεωρία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Κοινωνικη-γνωστική</a:t>
            </a:r>
            <a:r>
              <a:rPr lang="en-US" dirty="0"/>
              <a:t> </a:t>
            </a:r>
            <a:r>
              <a:rPr lang="en-US" dirty="0" err="1"/>
              <a:t>θεωρία</a:t>
            </a:r>
            <a:r>
              <a:rPr lang="el-GR" dirty="0"/>
              <a:t> του </a:t>
            </a:r>
            <a:r>
              <a:rPr lang="en-US" dirty="0"/>
              <a:t>A. </a:t>
            </a:r>
            <a:r>
              <a:rPr lang="en-US" dirty="0" err="1"/>
              <a:t>Bandura</a:t>
            </a:r>
            <a:r>
              <a:rPr lang="en-US" dirty="0"/>
              <a:t> </a:t>
            </a:r>
            <a:endParaRPr lang="el-GR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• </a:t>
            </a:r>
            <a:r>
              <a:rPr lang="el-GR" dirty="0"/>
              <a:t>Τέσσερα β</a:t>
            </a:r>
            <a:r>
              <a:rPr lang="en-US" dirty="0" err="1"/>
              <a:t>ασικά</a:t>
            </a:r>
            <a:r>
              <a:rPr lang="en-US" dirty="0"/>
              <a:t> </a:t>
            </a:r>
            <a:r>
              <a:rPr lang="en-US" dirty="0" err="1"/>
              <a:t>σημεία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θεωρίας</a:t>
            </a:r>
            <a:r>
              <a:rPr lang="en-US" dirty="0"/>
              <a:t>: </a:t>
            </a:r>
          </a:p>
          <a:p>
            <a:pPr>
              <a:buNone/>
            </a:pPr>
            <a:r>
              <a:rPr lang="en-US" dirty="0"/>
              <a:t>3) </a:t>
            </a:r>
            <a:r>
              <a:rPr lang="en-US" dirty="0" err="1"/>
              <a:t>αυτο-ρύθμιση</a:t>
            </a:r>
            <a:r>
              <a:rPr lang="en-US" dirty="0"/>
              <a:t>: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εσωτερική</a:t>
            </a:r>
            <a:r>
              <a:rPr lang="en-US" dirty="0"/>
              <a:t> </a:t>
            </a:r>
            <a:r>
              <a:rPr lang="en-US" dirty="0" err="1"/>
              <a:t>αξιολόγηση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συμπεριφοράς</a:t>
            </a:r>
            <a:r>
              <a:rPr lang="en-US" dirty="0"/>
              <a:t>. </a:t>
            </a:r>
            <a:r>
              <a:rPr lang="en-US" dirty="0" err="1"/>
              <a:t>Δεν</a:t>
            </a:r>
            <a:r>
              <a:rPr lang="en-US" dirty="0"/>
              <a:t> </a:t>
            </a:r>
            <a:r>
              <a:rPr lang="en-US" dirty="0" err="1"/>
              <a:t>μεταβάλλουμε</a:t>
            </a:r>
            <a:r>
              <a:rPr lang="en-US" dirty="0"/>
              <a:t> </a:t>
            </a:r>
            <a:r>
              <a:rPr lang="en-US" dirty="0" err="1"/>
              <a:t>συνεχώς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συμπεριφορά</a:t>
            </a:r>
            <a:r>
              <a:rPr lang="en-US" dirty="0"/>
              <a:t> </a:t>
            </a:r>
            <a:r>
              <a:rPr lang="en-US" dirty="0" err="1"/>
              <a:t>μας</a:t>
            </a:r>
            <a:r>
              <a:rPr lang="en-US" dirty="0"/>
              <a:t> </a:t>
            </a:r>
            <a:r>
              <a:rPr lang="en-US" dirty="0" err="1"/>
              <a:t>ανάλογα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στιγμή</a:t>
            </a:r>
            <a:r>
              <a:rPr lang="en-US" dirty="0"/>
              <a:t>, </a:t>
            </a:r>
            <a:r>
              <a:rPr lang="en-US" dirty="0" err="1"/>
              <a:t>αλλά</a:t>
            </a:r>
            <a:r>
              <a:rPr lang="en-US" dirty="0"/>
              <a:t> </a:t>
            </a:r>
            <a:r>
              <a:rPr lang="en-US" dirty="0" err="1"/>
              <a:t>υπάρχει</a:t>
            </a:r>
            <a:r>
              <a:rPr lang="en-US" dirty="0"/>
              <a:t> </a:t>
            </a:r>
            <a:r>
              <a:rPr lang="en-US" dirty="0" err="1"/>
              <a:t>κάποια</a:t>
            </a:r>
            <a:r>
              <a:rPr lang="en-US" dirty="0"/>
              <a:t> </a:t>
            </a:r>
            <a:r>
              <a:rPr lang="en-US" dirty="0" err="1"/>
              <a:t>σταθερότητα</a:t>
            </a:r>
            <a:r>
              <a:rPr lang="en-US" dirty="0"/>
              <a:t>.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μεγαλύτερο</a:t>
            </a:r>
            <a:r>
              <a:rPr lang="en-US" dirty="0"/>
              <a:t> </a:t>
            </a:r>
            <a:r>
              <a:rPr lang="en-US" dirty="0" err="1"/>
              <a:t>μέρος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συμπεριφοράς</a:t>
            </a:r>
            <a:r>
              <a:rPr lang="en-US" dirty="0"/>
              <a:t> </a:t>
            </a:r>
            <a:r>
              <a:rPr lang="en-US" dirty="0" err="1"/>
              <a:t>μας</a:t>
            </a:r>
            <a:r>
              <a:rPr lang="en-US" dirty="0"/>
              <a:t> </a:t>
            </a:r>
            <a:r>
              <a:rPr lang="en-US" dirty="0" err="1"/>
              <a:t>προέρχεται</a:t>
            </a:r>
            <a:r>
              <a:rPr lang="en-US" dirty="0"/>
              <a:t> </a:t>
            </a:r>
            <a:r>
              <a:rPr lang="en-US" dirty="0" err="1"/>
              <a:t>από</a:t>
            </a:r>
            <a:r>
              <a:rPr lang="en-US" dirty="0"/>
              <a:t> </a:t>
            </a:r>
            <a:r>
              <a:rPr lang="en-US" dirty="0" err="1"/>
              <a:t>εσωτερικές</a:t>
            </a:r>
            <a:r>
              <a:rPr lang="en-US" dirty="0"/>
              <a:t> </a:t>
            </a:r>
            <a:r>
              <a:rPr lang="en-US" dirty="0" err="1"/>
              <a:t>διεργασίες</a:t>
            </a:r>
            <a:r>
              <a:rPr lang="en-US" dirty="0"/>
              <a:t> </a:t>
            </a:r>
            <a:r>
              <a:rPr lang="en-US" dirty="0" err="1"/>
              <a:t>αυτο-ρύθμισης</a:t>
            </a:r>
            <a:r>
              <a:rPr lang="en-US" dirty="0"/>
              <a:t> (</a:t>
            </a:r>
            <a:r>
              <a:rPr lang="en-US" dirty="0" err="1"/>
              <a:t>όχι</a:t>
            </a:r>
            <a:r>
              <a:rPr lang="en-US" dirty="0"/>
              <a:t> </a:t>
            </a:r>
            <a:r>
              <a:rPr lang="en-US" dirty="0" err="1"/>
              <a:t>αμοιβή-τιμωρία</a:t>
            </a:r>
            <a:r>
              <a:rPr lang="en-US" dirty="0"/>
              <a:t>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Κοινωνικό-γνωστική θεωρία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Κοινωνικη-γνωστική</a:t>
            </a:r>
            <a:r>
              <a:rPr lang="en-US" dirty="0"/>
              <a:t> </a:t>
            </a:r>
            <a:r>
              <a:rPr lang="en-US" dirty="0" err="1"/>
              <a:t>θεωρία</a:t>
            </a:r>
            <a:r>
              <a:rPr lang="el-GR" dirty="0"/>
              <a:t> του </a:t>
            </a:r>
            <a:r>
              <a:rPr lang="en-US" dirty="0"/>
              <a:t>A. </a:t>
            </a:r>
            <a:r>
              <a:rPr lang="en-US" dirty="0" err="1"/>
              <a:t>Bandura</a:t>
            </a:r>
            <a:r>
              <a:rPr lang="en-US" dirty="0"/>
              <a:t> </a:t>
            </a:r>
            <a:endParaRPr lang="el-GR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• </a:t>
            </a:r>
            <a:r>
              <a:rPr lang="el-GR" dirty="0"/>
              <a:t>Τέσσερα β</a:t>
            </a:r>
            <a:r>
              <a:rPr lang="en-US" dirty="0" err="1"/>
              <a:t>ασικά</a:t>
            </a:r>
            <a:r>
              <a:rPr lang="en-US" dirty="0"/>
              <a:t> </a:t>
            </a:r>
            <a:r>
              <a:rPr lang="en-US" dirty="0" err="1"/>
              <a:t>σημεία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θεωρίας</a:t>
            </a:r>
            <a:r>
              <a:rPr lang="en-US" dirty="0"/>
              <a:t>: </a:t>
            </a:r>
          </a:p>
          <a:p>
            <a:pPr>
              <a:buNone/>
            </a:pPr>
            <a:r>
              <a:rPr lang="en-US" dirty="0"/>
              <a:t>4) </a:t>
            </a:r>
            <a:r>
              <a:rPr lang="en-US" dirty="0" err="1"/>
              <a:t>αυτεπάρκεια</a:t>
            </a:r>
            <a:r>
              <a:rPr lang="en-US" dirty="0"/>
              <a:t>: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αντίληψη</a:t>
            </a:r>
            <a:r>
              <a:rPr lang="en-US" dirty="0"/>
              <a:t> </a:t>
            </a:r>
            <a:r>
              <a:rPr lang="en-US" dirty="0" err="1"/>
              <a:t>που</a:t>
            </a:r>
            <a:r>
              <a:rPr lang="en-US" dirty="0"/>
              <a:t> </a:t>
            </a:r>
            <a:r>
              <a:rPr lang="en-US" dirty="0" err="1"/>
              <a:t>έχουμε</a:t>
            </a:r>
            <a:r>
              <a:rPr lang="en-US" dirty="0"/>
              <a:t> </a:t>
            </a:r>
            <a:r>
              <a:rPr lang="en-US" dirty="0" err="1"/>
              <a:t>για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ικανότητά</a:t>
            </a:r>
            <a:r>
              <a:rPr lang="en-US" dirty="0"/>
              <a:t> </a:t>
            </a:r>
            <a:r>
              <a:rPr lang="en-US" dirty="0" err="1"/>
              <a:t>μας</a:t>
            </a:r>
            <a:r>
              <a:rPr lang="en-US" dirty="0"/>
              <a:t> </a:t>
            </a:r>
            <a:r>
              <a:rPr lang="en-US" dirty="0" err="1"/>
              <a:t>να</a:t>
            </a:r>
            <a:r>
              <a:rPr lang="en-US" dirty="0"/>
              <a:t> </a:t>
            </a:r>
            <a:r>
              <a:rPr lang="en-US" dirty="0" err="1"/>
              <a:t>αντιμετωπίζουμε</a:t>
            </a:r>
            <a:r>
              <a:rPr lang="en-US" dirty="0"/>
              <a:t> </a:t>
            </a:r>
            <a:r>
              <a:rPr lang="en-US" dirty="0" err="1"/>
              <a:t>καταστάσεις</a:t>
            </a:r>
            <a:r>
              <a:rPr lang="en-US" dirty="0"/>
              <a:t>. </a:t>
            </a:r>
            <a:r>
              <a:rPr lang="en-US" dirty="0" err="1"/>
              <a:t>Αυτή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αντίληψη</a:t>
            </a:r>
            <a:r>
              <a:rPr lang="en-US" dirty="0"/>
              <a:t> </a:t>
            </a:r>
            <a:r>
              <a:rPr lang="en-US" dirty="0" err="1"/>
              <a:t>που</a:t>
            </a:r>
            <a:r>
              <a:rPr lang="en-US" dirty="0"/>
              <a:t> </a:t>
            </a:r>
            <a:r>
              <a:rPr lang="en-US" dirty="0" err="1"/>
              <a:t>έχουμε</a:t>
            </a:r>
            <a:r>
              <a:rPr lang="en-US" dirty="0"/>
              <a:t> </a:t>
            </a:r>
            <a:r>
              <a:rPr lang="en-US" dirty="0" err="1"/>
              <a:t>για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αποτελεσματικότητά</a:t>
            </a:r>
            <a:r>
              <a:rPr lang="en-US" dirty="0"/>
              <a:t> </a:t>
            </a:r>
            <a:r>
              <a:rPr lang="en-US" dirty="0" err="1"/>
              <a:t>μας</a:t>
            </a:r>
            <a:r>
              <a:rPr lang="en-US" dirty="0"/>
              <a:t>, </a:t>
            </a:r>
            <a:r>
              <a:rPr lang="en-US" dirty="0" err="1"/>
              <a:t>επηρεάζει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σκέψη</a:t>
            </a:r>
            <a:r>
              <a:rPr lang="en-US" dirty="0"/>
              <a:t>, </a:t>
            </a:r>
            <a:r>
              <a:rPr lang="en-US" dirty="0" err="1"/>
              <a:t>τα</a:t>
            </a:r>
            <a:r>
              <a:rPr lang="en-US" dirty="0"/>
              <a:t> </a:t>
            </a:r>
            <a:r>
              <a:rPr lang="en-US" dirty="0" err="1"/>
              <a:t>κίνητρα</a:t>
            </a:r>
            <a:r>
              <a:rPr lang="en-US" dirty="0"/>
              <a:t>,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απόδοση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συναισθηματική</a:t>
            </a:r>
            <a:r>
              <a:rPr lang="en-US" dirty="0"/>
              <a:t> </a:t>
            </a:r>
            <a:r>
              <a:rPr lang="en-US" dirty="0" err="1"/>
              <a:t>μας</a:t>
            </a:r>
            <a:r>
              <a:rPr lang="en-US" dirty="0"/>
              <a:t> </a:t>
            </a:r>
            <a:r>
              <a:rPr lang="en-US" dirty="0" err="1"/>
              <a:t>διέγερση</a:t>
            </a:r>
            <a:r>
              <a:rPr lang="en-US" dirty="0"/>
              <a:t>. </a:t>
            </a:r>
            <a:r>
              <a:rPr lang="en-US" dirty="0" err="1"/>
              <a:t>Προσδιορίζει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</a:t>
            </a:r>
            <a:r>
              <a:rPr lang="en-US" dirty="0" err="1"/>
              <a:t>στόχους</a:t>
            </a:r>
            <a:r>
              <a:rPr lang="en-US" dirty="0"/>
              <a:t> </a:t>
            </a:r>
            <a:r>
              <a:rPr lang="en-US" dirty="0" err="1"/>
              <a:t>που</a:t>
            </a:r>
            <a:r>
              <a:rPr lang="en-US" dirty="0"/>
              <a:t> </a:t>
            </a:r>
            <a:r>
              <a:rPr lang="en-US" dirty="0" err="1"/>
              <a:t>θέτουμε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προσπάθεια</a:t>
            </a:r>
            <a:r>
              <a:rPr lang="en-US" dirty="0"/>
              <a:t> </a:t>
            </a:r>
            <a:r>
              <a:rPr lang="en-US" dirty="0" err="1"/>
              <a:t>επίτευξης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. 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Autofit/>
          </a:bodyPr>
          <a:lstStyle/>
          <a:p>
            <a:r>
              <a:rPr lang="el-GR" sz="3800" dirty="0"/>
              <a:t>Μετάβαση στη γνωστική προσέγγιση της μάθησης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/>
              <a:t>Η γνωστική προσέγγιση της μάθησης θεωρεί ότι:</a:t>
            </a:r>
          </a:p>
          <a:p>
            <a:r>
              <a:rPr lang="el-GR" dirty="0"/>
              <a:t>Η</a:t>
            </a:r>
            <a:r>
              <a:rPr lang="en-US" dirty="0"/>
              <a:t> </a:t>
            </a:r>
            <a:r>
              <a:rPr lang="en-US" dirty="0" err="1"/>
              <a:t>ουσία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μάθησης</a:t>
            </a:r>
            <a:r>
              <a:rPr lang="en-US" dirty="0"/>
              <a:t> </a:t>
            </a:r>
            <a:r>
              <a:rPr lang="en-US" dirty="0" err="1"/>
              <a:t>βρίσκεται</a:t>
            </a:r>
            <a:r>
              <a:rPr lang="en-US" dirty="0"/>
              <a:t> </a:t>
            </a:r>
            <a:r>
              <a:rPr lang="en-US" dirty="0" err="1"/>
              <a:t>στην</a:t>
            </a:r>
            <a:r>
              <a:rPr lang="en-US" dirty="0"/>
              <a:t> </a:t>
            </a:r>
            <a:r>
              <a:rPr lang="en-US" dirty="0" err="1"/>
              <a:t>ικανότητα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οργανισμού</a:t>
            </a:r>
            <a:r>
              <a:rPr lang="en-US" dirty="0"/>
              <a:t> </a:t>
            </a:r>
            <a:r>
              <a:rPr lang="en-US" dirty="0" err="1"/>
              <a:t>να</a:t>
            </a:r>
            <a:r>
              <a:rPr lang="en-US" dirty="0"/>
              <a:t> </a:t>
            </a:r>
            <a:r>
              <a:rPr lang="en-US" dirty="0" err="1"/>
              <a:t>αναπαριστά</a:t>
            </a:r>
            <a:r>
              <a:rPr lang="en-US" dirty="0"/>
              <a:t> </a:t>
            </a:r>
            <a:r>
              <a:rPr lang="en-US" dirty="0" err="1"/>
              <a:t>νοερά</a:t>
            </a:r>
            <a:r>
              <a:rPr lang="en-US" dirty="0"/>
              <a:t> </a:t>
            </a:r>
            <a:r>
              <a:rPr lang="en-US" dirty="0" err="1"/>
              <a:t>πλευρές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κόσμου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να</a:t>
            </a:r>
            <a:r>
              <a:rPr lang="en-US" dirty="0"/>
              <a:t> </a:t>
            </a:r>
            <a:r>
              <a:rPr lang="en-US" dirty="0" err="1"/>
              <a:t>ενεργεί</a:t>
            </a:r>
            <a:r>
              <a:rPr lang="en-US" dirty="0"/>
              <a:t> </a:t>
            </a:r>
            <a:r>
              <a:rPr lang="en-US" dirty="0" err="1"/>
              <a:t>πάνω</a:t>
            </a:r>
            <a:r>
              <a:rPr lang="en-US" dirty="0"/>
              <a:t> </a:t>
            </a:r>
            <a:r>
              <a:rPr lang="en-US" dirty="0" err="1"/>
              <a:t>στις</a:t>
            </a:r>
            <a:r>
              <a:rPr lang="en-US" dirty="0"/>
              <a:t> </a:t>
            </a:r>
            <a:r>
              <a:rPr lang="en-US" dirty="0" err="1"/>
              <a:t>νοερές</a:t>
            </a:r>
            <a:r>
              <a:rPr lang="en-US" dirty="0"/>
              <a:t> </a:t>
            </a:r>
            <a:r>
              <a:rPr lang="en-US" dirty="0" err="1"/>
              <a:t>αναπαραστάσεις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όχι</a:t>
            </a:r>
            <a:r>
              <a:rPr lang="en-US" dirty="0"/>
              <a:t> </a:t>
            </a:r>
            <a:r>
              <a:rPr lang="en-US" dirty="0" err="1"/>
              <a:t>στον</a:t>
            </a:r>
            <a:r>
              <a:rPr lang="en-US" dirty="0"/>
              <a:t> </a:t>
            </a:r>
            <a:r>
              <a:rPr lang="en-US" dirty="0" err="1"/>
              <a:t>ίδιο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κόσμο</a:t>
            </a:r>
            <a:r>
              <a:rPr lang="en-US" dirty="0"/>
              <a:t>. </a:t>
            </a:r>
            <a:r>
              <a:rPr lang="el-GR" dirty="0"/>
              <a:t>(Υπάρχει ας πούμε η δυνατότητα ακόμα και σε ποντίκια να φτιάχνουν νοητικούς χάρτες!)</a:t>
            </a:r>
            <a:endParaRPr lang="en-US" dirty="0"/>
          </a:p>
          <a:p>
            <a:r>
              <a:rPr lang="el-GR" dirty="0"/>
              <a:t>Ο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λειτουργίες</a:t>
            </a:r>
            <a:r>
              <a:rPr lang="en-US" dirty="0"/>
              <a:t> </a:t>
            </a:r>
            <a:r>
              <a:rPr lang="en-US" dirty="0" err="1"/>
              <a:t>που</a:t>
            </a:r>
            <a:r>
              <a:rPr lang="en-US" dirty="0"/>
              <a:t> </a:t>
            </a:r>
            <a:r>
              <a:rPr lang="en-US" dirty="0" err="1"/>
              <a:t>εκτελούνται</a:t>
            </a:r>
            <a:r>
              <a:rPr lang="en-US" dirty="0"/>
              <a:t> </a:t>
            </a:r>
            <a:r>
              <a:rPr lang="en-US" dirty="0" err="1"/>
              <a:t>στις</a:t>
            </a:r>
            <a:r>
              <a:rPr lang="en-US" dirty="0"/>
              <a:t> </a:t>
            </a:r>
            <a:r>
              <a:rPr lang="en-US" dirty="0" err="1"/>
              <a:t>νοητικές</a:t>
            </a:r>
            <a:r>
              <a:rPr lang="en-US" dirty="0"/>
              <a:t> </a:t>
            </a:r>
            <a:r>
              <a:rPr lang="en-US" dirty="0" err="1"/>
              <a:t>αναπαραστάσεις</a:t>
            </a:r>
            <a:r>
              <a:rPr lang="en-US" dirty="0"/>
              <a:t> </a:t>
            </a:r>
            <a:r>
              <a:rPr lang="en-US" dirty="0" err="1"/>
              <a:t>είναι</a:t>
            </a:r>
            <a:r>
              <a:rPr lang="en-US" dirty="0"/>
              <a:t> </a:t>
            </a:r>
            <a:r>
              <a:rPr lang="en-US" dirty="0" err="1"/>
              <a:t>πιο</a:t>
            </a:r>
            <a:r>
              <a:rPr lang="en-US" dirty="0"/>
              <a:t> </a:t>
            </a:r>
            <a:r>
              <a:rPr lang="en-US" dirty="0" err="1"/>
              <a:t>σύνθετες</a:t>
            </a:r>
            <a:r>
              <a:rPr lang="en-US" dirty="0"/>
              <a:t> </a:t>
            </a:r>
            <a:r>
              <a:rPr lang="en-US" dirty="0" err="1"/>
              <a:t>από</a:t>
            </a:r>
            <a:r>
              <a:rPr lang="en-US" dirty="0"/>
              <a:t> </a:t>
            </a:r>
            <a:r>
              <a:rPr lang="en-US" dirty="0" err="1"/>
              <a:t>απλούς</a:t>
            </a:r>
            <a:r>
              <a:rPr lang="en-US" dirty="0"/>
              <a:t> </a:t>
            </a:r>
            <a:r>
              <a:rPr lang="en-US" dirty="0" err="1"/>
              <a:t>συσχετισμούς</a:t>
            </a:r>
            <a:r>
              <a:rPr lang="en-US" dirty="0"/>
              <a:t>: </a:t>
            </a:r>
            <a:r>
              <a:rPr lang="en-US" dirty="0" err="1"/>
              <a:t>νοερή</a:t>
            </a:r>
            <a:r>
              <a:rPr lang="en-US" dirty="0"/>
              <a:t> </a:t>
            </a:r>
            <a:r>
              <a:rPr lang="en-US" dirty="0" err="1"/>
              <a:t>δοκιμή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λάθος</a:t>
            </a:r>
            <a:r>
              <a:rPr lang="en-US" dirty="0"/>
              <a:t>, </a:t>
            </a:r>
            <a:r>
              <a:rPr lang="en-US" dirty="0" err="1"/>
              <a:t>κατάστρωση</a:t>
            </a:r>
            <a:r>
              <a:rPr lang="en-US" dirty="0"/>
              <a:t> </a:t>
            </a:r>
            <a:r>
              <a:rPr lang="en-US" dirty="0" err="1"/>
              <a:t>μιας</a:t>
            </a:r>
            <a:r>
              <a:rPr lang="en-US" dirty="0"/>
              <a:t> </a:t>
            </a:r>
            <a:r>
              <a:rPr lang="en-US" dirty="0" err="1"/>
              <a:t>στρατηγικής</a:t>
            </a:r>
            <a:r>
              <a:rPr lang="el-GR" dirty="0"/>
              <a:t> κλπ.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είναι η «μάθηση»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r>
              <a:rPr lang="el-GR" dirty="0"/>
              <a:t>Π</a:t>
            </a:r>
            <a:r>
              <a:rPr lang="en-US" dirty="0" err="1"/>
              <a:t>ρόκειται</a:t>
            </a:r>
            <a:r>
              <a:rPr lang="en-US" dirty="0"/>
              <a:t> </a:t>
            </a:r>
            <a:r>
              <a:rPr lang="en-US" dirty="0" err="1"/>
              <a:t>για</a:t>
            </a:r>
            <a:r>
              <a:rPr lang="en-US" dirty="0"/>
              <a:t> </a:t>
            </a:r>
            <a:r>
              <a:rPr lang="en-US" dirty="0" err="1"/>
              <a:t>μια</a:t>
            </a:r>
            <a:r>
              <a:rPr lang="en-US" dirty="0"/>
              <a:t> </a:t>
            </a:r>
            <a:r>
              <a:rPr lang="en-US" dirty="0" err="1"/>
              <a:t>σχετικά</a:t>
            </a:r>
            <a:r>
              <a:rPr lang="en-US" dirty="0"/>
              <a:t> </a:t>
            </a:r>
            <a:r>
              <a:rPr lang="en-US" dirty="0" err="1"/>
              <a:t>μόνιμη</a:t>
            </a:r>
            <a:r>
              <a:rPr lang="en-US" dirty="0"/>
              <a:t> </a:t>
            </a:r>
            <a:r>
              <a:rPr lang="en-US" dirty="0" err="1"/>
              <a:t>αλλαγή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συμπεριφοράς</a:t>
            </a:r>
            <a:r>
              <a:rPr lang="en-US" dirty="0"/>
              <a:t> </a:t>
            </a:r>
            <a:r>
              <a:rPr lang="en-US" dirty="0" err="1"/>
              <a:t>που</a:t>
            </a:r>
            <a:r>
              <a:rPr lang="en-US" dirty="0"/>
              <a:t> </a:t>
            </a:r>
            <a:r>
              <a:rPr lang="en-US" dirty="0" err="1"/>
              <a:t>συμβαίνει</a:t>
            </a:r>
            <a:r>
              <a:rPr lang="en-US" dirty="0"/>
              <a:t> </a:t>
            </a:r>
            <a:r>
              <a:rPr lang="en-US" dirty="0" err="1"/>
              <a:t>ως</a:t>
            </a:r>
            <a:r>
              <a:rPr lang="en-US" dirty="0"/>
              <a:t> </a:t>
            </a:r>
            <a:r>
              <a:rPr lang="en-US" dirty="0" err="1"/>
              <a:t>αποτέλεσμα</a:t>
            </a:r>
            <a:r>
              <a:rPr lang="en-US" dirty="0"/>
              <a:t> </a:t>
            </a:r>
            <a:r>
              <a:rPr lang="en-US" dirty="0" err="1"/>
              <a:t>εμπειρίας</a:t>
            </a:r>
            <a:r>
              <a:rPr lang="en-US" dirty="0"/>
              <a:t>. </a:t>
            </a:r>
          </a:p>
          <a:p>
            <a:r>
              <a:rPr lang="en-US" dirty="0" err="1"/>
              <a:t>Σχετίζεται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γνώσεις</a:t>
            </a:r>
            <a:r>
              <a:rPr lang="en-US" dirty="0"/>
              <a:t>, </a:t>
            </a:r>
            <a:r>
              <a:rPr lang="en-US" dirty="0" err="1"/>
              <a:t>ικανότητες</a:t>
            </a:r>
            <a:r>
              <a:rPr lang="en-US" dirty="0"/>
              <a:t>, </a:t>
            </a:r>
            <a:r>
              <a:rPr lang="en-US" dirty="0" err="1"/>
              <a:t>δεξιότητες</a:t>
            </a:r>
            <a:r>
              <a:rPr lang="en-US" dirty="0"/>
              <a:t>, </a:t>
            </a:r>
            <a:r>
              <a:rPr lang="en-US" dirty="0" err="1"/>
              <a:t>εμπειρίες</a:t>
            </a:r>
            <a:r>
              <a:rPr lang="en-US" dirty="0"/>
              <a:t>, </a:t>
            </a:r>
            <a:r>
              <a:rPr lang="en-US" dirty="0" err="1"/>
              <a:t>που</a:t>
            </a:r>
            <a:r>
              <a:rPr lang="en-US" dirty="0"/>
              <a:t> </a:t>
            </a:r>
            <a:r>
              <a:rPr lang="en-US" dirty="0" err="1"/>
              <a:t>οδηγούν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αλλαγή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συμπεριφοράς</a:t>
            </a:r>
            <a:r>
              <a:rPr lang="en-US" dirty="0"/>
              <a:t>. </a:t>
            </a:r>
          </a:p>
          <a:p>
            <a:r>
              <a:rPr lang="en-US" dirty="0" err="1"/>
              <a:t>Αλλαγές</a:t>
            </a:r>
            <a:r>
              <a:rPr lang="en-US" dirty="0"/>
              <a:t> </a:t>
            </a:r>
            <a:r>
              <a:rPr lang="en-US" dirty="0" err="1"/>
              <a:t>στη</a:t>
            </a:r>
            <a:r>
              <a:rPr lang="en-US" dirty="0"/>
              <a:t> </a:t>
            </a:r>
            <a:r>
              <a:rPr lang="en-US" dirty="0" err="1"/>
              <a:t>συμπεριφορά</a:t>
            </a:r>
            <a:r>
              <a:rPr lang="en-US" dirty="0"/>
              <a:t> </a:t>
            </a:r>
            <a:r>
              <a:rPr lang="en-US" dirty="0" err="1"/>
              <a:t>που</a:t>
            </a:r>
            <a:r>
              <a:rPr lang="en-US" dirty="0"/>
              <a:t> </a:t>
            </a:r>
            <a:r>
              <a:rPr lang="en-US" dirty="0" err="1"/>
              <a:t>οφείλονται</a:t>
            </a:r>
            <a:r>
              <a:rPr lang="en-US" dirty="0"/>
              <a:t> </a:t>
            </a:r>
            <a:r>
              <a:rPr lang="en-US" dirty="0" err="1"/>
              <a:t>στην</a:t>
            </a:r>
            <a:r>
              <a:rPr lang="en-US" dirty="0"/>
              <a:t> </a:t>
            </a:r>
            <a:r>
              <a:rPr lang="en-US" dirty="0" err="1"/>
              <a:t>ωρίμανση</a:t>
            </a:r>
            <a:r>
              <a:rPr lang="en-US" dirty="0"/>
              <a:t> </a:t>
            </a:r>
            <a:r>
              <a:rPr lang="en-US" dirty="0" err="1"/>
              <a:t>ή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προσωρινές</a:t>
            </a:r>
            <a:r>
              <a:rPr lang="en-US" dirty="0"/>
              <a:t> </a:t>
            </a:r>
            <a:r>
              <a:rPr lang="en-US" dirty="0" err="1"/>
              <a:t>καταστάσεις</a:t>
            </a:r>
            <a:r>
              <a:rPr lang="en-US" dirty="0"/>
              <a:t> </a:t>
            </a:r>
            <a:r>
              <a:rPr lang="en-US" dirty="0" err="1"/>
              <a:t>στις</a:t>
            </a:r>
            <a:r>
              <a:rPr lang="en-US" dirty="0"/>
              <a:t> </a:t>
            </a:r>
            <a:r>
              <a:rPr lang="en-US" dirty="0" err="1"/>
              <a:t>οποίες</a:t>
            </a:r>
            <a:r>
              <a:rPr lang="en-US" dirty="0"/>
              <a:t> </a:t>
            </a:r>
            <a:r>
              <a:rPr lang="en-US" dirty="0" err="1"/>
              <a:t>βρίσκεται</a:t>
            </a:r>
            <a:r>
              <a:rPr lang="en-US" dirty="0"/>
              <a:t> </a:t>
            </a:r>
            <a:r>
              <a:rPr lang="en-US" dirty="0" err="1"/>
              <a:t>ένα</a:t>
            </a:r>
            <a:r>
              <a:rPr lang="en-US" dirty="0"/>
              <a:t> </a:t>
            </a:r>
            <a:r>
              <a:rPr lang="en-US" dirty="0" err="1"/>
              <a:t>άτομο</a:t>
            </a:r>
            <a:r>
              <a:rPr lang="en-US" dirty="0"/>
              <a:t> (</a:t>
            </a:r>
            <a:r>
              <a:rPr lang="en-US" dirty="0" err="1"/>
              <a:t>π.χ</a:t>
            </a:r>
            <a:r>
              <a:rPr lang="en-US" dirty="0"/>
              <a:t>. </a:t>
            </a:r>
            <a:r>
              <a:rPr lang="en-US" dirty="0" err="1"/>
              <a:t>κούραση</a:t>
            </a:r>
            <a:r>
              <a:rPr lang="en-US" dirty="0"/>
              <a:t>) </a:t>
            </a:r>
            <a:r>
              <a:rPr lang="en-US" dirty="0" err="1"/>
              <a:t>δεν</a:t>
            </a:r>
            <a:r>
              <a:rPr lang="en-US" dirty="0"/>
              <a:t> </a:t>
            </a:r>
            <a:r>
              <a:rPr lang="en-US" dirty="0" err="1"/>
              <a:t>θεωρούνται</a:t>
            </a:r>
            <a:r>
              <a:rPr lang="en-US" dirty="0"/>
              <a:t> </a:t>
            </a:r>
            <a:r>
              <a:rPr lang="en-US" dirty="0" err="1"/>
              <a:t>περιπτώσεις</a:t>
            </a:r>
            <a:r>
              <a:rPr lang="en-US" dirty="0"/>
              <a:t> </a:t>
            </a:r>
            <a:r>
              <a:rPr lang="en-US" dirty="0" err="1"/>
              <a:t>μάθησης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Autofit/>
          </a:bodyPr>
          <a:lstStyle/>
          <a:p>
            <a:r>
              <a:rPr lang="el-GR" sz="3800" dirty="0"/>
              <a:t>Γνωστική προσέγγιση της μάθησης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r>
              <a:rPr lang="el-GR" dirty="0"/>
              <a:t>Η λύση στην οποία φτάνει κανείς σε ένα πρόβλημα μπορεί να φαίνεται «αιφνίδια» (πειράματα με χιμπατζή του Kohler), αλλά</a:t>
            </a:r>
          </a:p>
          <a:p>
            <a:r>
              <a:rPr lang="el-GR" dirty="0"/>
              <a:t>Η νοητική αναπαράσταση αντέχει στο χρόνο, και</a:t>
            </a:r>
          </a:p>
          <a:p>
            <a:r>
              <a:rPr lang="el-GR" dirty="0"/>
              <a:t>Η νοητική αναπαράσταση μεταφέρεται εύκολα σε άλλες καταστάσεις γιατί είναι αρκετά αφηρημένη</a:t>
            </a:r>
            <a:endParaRPr lang="en-US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501014"/>
          </a:xfrm>
        </p:spPr>
        <p:txBody>
          <a:bodyPr>
            <a:noAutofit/>
          </a:bodyPr>
          <a:lstStyle/>
          <a:p>
            <a:r>
              <a:rPr lang="el-GR" sz="3800" dirty="0"/>
              <a:t>Γνωστική προσέγγιση της μάθησης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Content Placeholder 3" descr="images Kohler.jpg"/>
          <p:cNvPicPr>
            <a:picLocks noGrp="1" noChangeAspect="1"/>
          </p:cNvPicPr>
          <p:nvPr/>
        </p:nvPicPr>
        <p:blipFill>
          <a:blip r:embed="rId2"/>
          <a:srcRect l="-19588" r="-19588"/>
          <a:stretch>
            <a:fillRect/>
          </a:stretch>
        </p:blipFill>
        <p:spPr bwMode="auto">
          <a:xfrm>
            <a:off x="215900" y="1785938"/>
            <a:ext cx="8229600" cy="493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Autofit/>
          </a:bodyPr>
          <a:lstStyle/>
          <a:p>
            <a:r>
              <a:rPr lang="el-GR" sz="3800" dirty="0"/>
              <a:t>Γνωστική προσέγγιση της μάθησης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r>
              <a:rPr lang="el-GR" dirty="0"/>
              <a:t>Επίσης, η</a:t>
            </a:r>
            <a:r>
              <a:rPr lang="en-US" dirty="0"/>
              <a:t> </a:t>
            </a:r>
            <a:r>
              <a:rPr lang="el-GR" dirty="0"/>
              <a:t>γ</a:t>
            </a:r>
            <a:r>
              <a:rPr lang="en-US" dirty="0" err="1"/>
              <a:t>νωστική</a:t>
            </a:r>
            <a:r>
              <a:rPr lang="en-US" dirty="0"/>
              <a:t> </a:t>
            </a:r>
            <a:r>
              <a:rPr lang="el-GR" dirty="0"/>
              <a:t>θεωρία πρεσβεύει ότι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μάθηση</a:t>
            </a:r>
            <a:r>
              <a:rPr lang="en-US" dirty="0"/>
              <a:t> </a:t>
            </a:r>
            <a:r>
              <a:rPr lang="en-US" dirty="0" err="1"/>
              <a:t>διαμεσολαβείται</a:t>
            </a:r>
            <a:r>
              <a:rPr lang="en-US" dirty="0"/>
              <a:t> </a:t>
            </a:r>
            <a:r>
              <a:rPr lang="en-US" dirty="0" err="1"/>
              <a:t>από</a:t>
            </a:r>
            <a:r>
              <a:rPr lang="en-US" dirty="0"/>
              <a:t> </a:t>
            </a:r>
            <a:r>
              <a:rPr lang="en-US" dirty="0" err="1"/>
              <a:t>γνωστικούς</a:t>
            </a:r>
            <a:r>
              <a:rPr lang="en-US" dirty="0"/>
              <a:t> </a:t>
            </a:r>
            <a:r>
              <a:rPr lang="en-US" dirty="0" err="1"/>
              <a:t>παράγοντες</a:t>
            </a:r>
            <a:r>
              <a:rPr lang="en-US" dirty="0"/>
              <a:t> (</a:t>
            </a:r>
            <a:r>
              <a:rPr lang="en-US" dirty="0" err="1"/>
              <a:t>τι</a:t>
            </a:r>
            <a:r>
              <a:rPr lang="en-US" dirty="0"/>
              <a:t> </a:t>
            </a:r>
            <a:r>
              <a:rPr lang="en-US" dirty="0" err="1"/>
              <a:t>ξέρει</a:t>
            </a:r>
            <a:r>
              <a:rPr lang="en-US" dirty="0"/>
              <a:t> </a:t>
            </a:r>
            <a:r>
              <a:rPr lang="en-US" dirty="0" err="1"/>
              <a:t>ο</a:t>
            </a:r>
            <a:r>
              <a:rPr lang="en-US" dirty="0"/>
              <a:t> </a:t>
            </a:r>
            <a:r>
              <a:rPr lang="en-US" dirty="0" err="1"/>
              <a:t>οργανισμός</a:t>
            </a:r>
            <a:r>
              <a:rPr lang="en-US" dirty="0"/>
              <a:t>, </a:t>
            </a:r>
            <a:r>
              <a:rPr lang="en-US" dirty="0" err="1"/>
              <a:t>τι</a:t>
            </a:r>
            <a:r>
              <a:rPr lang="en-US" dirty="0"/>
              <a:t> </a:t>
            </a:r>
            <a:r>
              <a:rPr lang="en-US" dirty="0" err="1"/>
              <a:t>προσδοκά</a:t>
            </a:r>
            <a:r>
              <a:rPr lang="en-US" dirty="0"/>
              <a:t> </a:t>
            </a:r>
            <a:r>
              <a:rPr lang="en-US" dirty="0" err="1"/>
              <a:t>κλπ</a:t>
            </a:r>
            <a:r>
              <a:rPr lang="en-US" dirty="0"/>
              <a:t>.)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γνωστικές</a:t>
            </a:r>
            <a:r>
              <a:rPr lang="en-US" dirty="0"/>
              <a:t> </a:t>
            </a:r>
            <a:r>
              <a:rPr lang="en-US" dirty="0" err="1"/>
              <a:t>διαδικασίες</a:t>
            </a:r>
            <a:r>
              <a:rPr lang="en-US" dirty="0"/>
              <a:t> (</a:t>
            </a:r>
            <a:r>
              <a:rPr lang="en-US" dirty="0" err="1"/>
              <a:t>προσοχή</a:t>
            </a:r>
            <a:r>
              <a:rPr lang="en-US" dirty="0"/>
              <a:t>, </a:t>
            </a:r>
            <a:r>
              <a:rPr lang="en-US" dirty="0" err="1"/>
              <a:t>μνήμη</a:t>
            </a:r>
            <a:r>
              <a:rPr lang="en-US" dirty="0"/>
              <a:t> </a:t>
            </a:r>
            <a:r>
              <a:rPr lang="en-US" dirty="0" err="1"/>
              <a:t>κλπ</a:t>
            </a:r>
            <a:r>
              <a:rPr lang="en-US" dirty="0"/>
              <a:t>.)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δεν</a:t>
            </a:r>
            <a:r>
              <a:rPr lang="en-US" dirty="0"/>
              <a:t> </a:t>
            </a:r>
            <a:r>
              <a:rPr lang="en-US" dirty="0" err="1"/>
              <a:t>πρόκειται</a:t>
            </a:r>
            <a:r>
              <a:rPr lang="en-US" dirty="0"/>
              <a:t> </a:t>
            </a:r>
            <a:r>
              <a:rPr lang="en-US" dirty="0" err="1"/>
              <a:t>για</a:t>
            </a:r>
            <a:r>
              <a:rPr lang="en-US" dirty="0"/>
              <a:t> </a:t>
            </a:r>
            <a:r>
              <a:rPr lang="en-US" dirty="0" err="1"/>
              <a:t>απλές</a:t>
            </a:r>
            <a:r>
              <a:rPr lang="en-US" dirty="0"/>
              <a:t> </a:t>
            </a:r>
            <a:r>
              <a:rPr lang="en-US" dirty="0" err="1"/>
              <a:t>συσχετίσεις</a:t>
            </a:r>
            <a:r>
              <a:rPr lang="el-GR" dirty="0"/>
              <a:t> ή απλές αποκρίσεις στα ερεθίσματα του περιβάλλοντος</a:t>
            </a:r>
            <a:r>
              <a:rPr lang="en-US" dirty="0"/>
              <a:t>. </a:t>
            </a:r>
            <a:r>
              <a:rPr lang="el-GR" dirty="0"/>
              <a:t>Η μάθηση εν τέλει εξαρτάται από τη γνωστική λειτουργία του κάθε ατόμου.</a:t>
            </a:r>
            <a:endParaRPr lang="en-US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Είδη μάθησης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Δεν</a:t>
            </a:r>
            <a:r>
              <a:rPr lang="en-US" dirty="0"/>
              <a:t> </a:t>
            </a:r>
            <a:r>
              <a:rPr lang="en-US" dirty="0" err="1"/>
              <a:t>είναι</a:t>
            </a:r>
            <a:r>
              <a:rPr lang="en-US" dirty="0"/>
              <a:t> </a:t>
            </a:r>
            <a:r>
              <a:rPr lang="en-US" dirty="0" err="1"/>
              <a:t>όλες</a:t>
            </a:r>
            <a:r>
              <a:rPr lang="en-US" dirty="0"/>
              <a:t>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περιπτώσεις</a:t>
            </a:r>
            <a:r>
              <a:rPr lang="en-US" dirty="0"/>
              <a:t> </a:t>
            </a:r>
            <a:r>
              <a:rPr lang="en-US" dirty="0" err="1"/>
              <a:t>μάθησης</a:t>
            </a:r>
            <a:r>
              <a:rPr lang="en-US" dirty="0"/>
              <a:t>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ίδιες</a:t>
            </a:r>
            <a:r>
              <a:rPr lang="en-US" dirty="0"/>
              <a:t>. </a:t>
            </a:r>
            <a:r>
              <a:rPr lang="en-US" dirty="0" err="1"/>
              <a:t>Διακρίνουμε</a:t>
            </a:r>
            <a:r>
              <a:rPr lang="en-US" dirty="0"/>
              <a:t> </a:t>
            </a:r>
            <a:r>
              <a:rPr lang="en-US" dirty="0" err="1"/>
              <a:t>τα</a:t>
            </a:r>
            <a:r>
              <a:rPr lang="en-US" dirty="0"/>
              <a:t> </a:t>
            </a:r>
            <a:r>
              <a:rPr lang="en-US" dirty="0" err="1"/>
              <a:t>εξής</a:t>
            </a:r>
            <a:r>
              <a:rPr lang="en-US" dirty="0"/>
              <a:t> </a:t>
            </a:r>
            <a:r>
              <a:rPr lang="en-US" dirty="0" err="1"/>
              <a:t>βασικά</a:t>
            </a:r>
            <a:r>
              <a:rPr lang="en-US" dirty="0"/>
              <a:t> </a:t>
            </a:r>
            <a:r>
              <a:rPr lang="en-US" dirty="0" err="1"/>
              <a:t>είδη</a:t>
            </a:r>
            <a:r>
              <a:rPr lang="en-US" dirty="0"/>
              <a:t> </a:t>
            </a:r>
            <a:r>
              <a:rPr lang="en-US" dirty="0" err="1"/>
              <a:t>μάθησης</a:t>
            </a:r>
            <a:r>
              <a:rPr lang="en-US" dirty="0"/>
              <a:t>: </a:t>
            </a:r>
          </a:p>
          <a:p>
            <a:pPr>
              <a:buNone/>
            </a:pPr>
            <a:r>
              <a:rPr lang="en-US" dirty="0"/>
              <a:t>1. </a:t>
            </a:r>
            <a:r>
              <a:rPr lang="en-US" dirty="0" err="1"/>
              <a:t>Εξοικείωση</a:t>
            </a:r>
            <a:r>
              <a:rPr lang="en-US" dirty="0"/>
              <a:t>: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απλούστερη</a:t>
            </a:r>
            <a:r>
              <a:rPr lang="en-US" dirty="0"/>
              <a:t> </a:t>
            </a:r>
            <a:r>
              <a:rPr lang="en-US" dirty="0" err="1"/>
              <a:t>μορφή</a:t>
            </a:r>
            <a:r>
              <a:rPr lang="en-US" dirty="0"/>
              <a:t> </a:t>
            </a:r>
            <a:r>
              <a:rPr lang="en-US" dirty="0" err="1"/>
              <a:t>μάθησης</a:t>
            </a:r>
            <a:r>
              <a:rPr lang="en-US" dirty="0"/>
              <a:t>. </a:t>
            </a:r>
            <a:r>
              <a:rPr lang="en-US" dirty="0" err="1"/>
              <a:t>Σημαίνει</a:t>
            </a:r>
            <a:r>
              <a:rPr lang="en-US" dirty="0"/>
              <a:t> </a:t>
            </a:r>
            <a:r>
              <a:rPr lang="en-US" dirty="0" err="1"/>
              <a:t>ότι</a:t>
            </a:r>
            <a:r>
              <a:rPr lang="en-US" dirty="0"/>
              <a:t> </a:t>
            </a:r>
            <a:r>
              <a:rPr lang="en-US" dirty="0" err="1"/>
              <a:t>μαθαίνουμε</a:t>
            </a:r>
            <a:r>
              <a:rPr lang="en-US" dirty="0"/>
              <a:t> </a:t>
            </a:r>
            <a:r>
              <a:rPr lang="en-US" dirty="0" err="1"/>
              <a:t>να</a:t>
            </a:r>
            <a:r>
              <a:rPr lang="en-US" dirty="0"/>
              <a:t> </a:t>
            </a:r>
            <a:r>
              <a:rPr lang="en-US" dirty="0" err="1"/>
              <a:t>αγνοούμε</a:t>
            </a:r>
            <a:r>
              <a:rPr lang="en-US" dirty="0"/>
              <a:t> </a:t>
            </a:r>
            <a:r>
              <a:rPr lang="en-US" dirty="0" err="1"/>
              <a:t>ένα</a:t>
            </a:r>
            <a:r>
              <a:rPr lang="en-US" dirty="0"/>
              <a:t> </a:t>
            </a:r>
            <a:r>
              <a:rPr lang="en-US" dirty="0" err="1"/>
              <a:t>ερέθισμα</a:t>
            </a:r>
            <a:r>
              <a:rPr lang="en-US" dirty="0"/>
              <a:t> </a:t>
            </a:r>
            <a:r>
              <a:rPr lang="en-US" dirty="0" err="1"/>
              <a:t>που</a:t>
            </a:r>
            <a:r>
              <a:rPr lang="en-US" dirty="0"/>
              <a:t> </a:t>
            </a:r>
            <a:r>
              <a:rPr lang="en-US" dirty="0" err="1"/>
              <a:t>μας</a:t>
            </a:r>
            <a:r>
              <a:rPr lang="en-US" dirty="0"/>
              <a:t> </a:t>
            </a:r>
            <a:r>
              <a:rPr lang="en-US" dirty="0" err="1"/>
              <a:t>γίνεται</a:t>
            </a:r>
            <a:r>
              <a:rPr lang="en-US" dirty="0"/>
              <a:t> </a:t>
            </a:r>
            <a:r>
              <a:rPr lang="en-US" dirty="0" err="1"/>
              <a:t>οικείο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που</a:t>
            </a:r>
            <a:r>
              <a:rPr lang="en-US" dirty="0"/>
              <a:t> </a:t>
            </a:r>
            <a:r>
              <a:rPr lang="en-US" dirty="0" err="1"/>
              <a:t>δεν</a:t>
            </a:r>
            <a:r>
              <a:rPr lang="en-US" dirty="0"/>
              <a:t> </a:t>
            </a:r>
            <a:r>
              <a:rPr lang="en-US" dirty="0" err="1"/>
              <a:t>έχει</a:t>
            </a:r>
            <a:r>
              <a:rPr lang="en-US" dirty="0"/>
              <a:t> </a:t>
            </a:r>
            <a:r>
              <a:rPr lang="en-US" dirty="0" err="1"/>
              <a:t>σοβαρές</a:t>
            </a:r>
            <a:r>
              <a:rPr lang="en-US" dirty="0"/>
              <a:t> </a:t>
            </a:r>
            <a:r>
              <a:rPr lang="en-US" dirty="0" err="1"/>
              <a:t>συνέπειες</a:t>
            </a:r>
            <a:r>
              <a:rPr lang="en-US" dirty="0"/>
              <a:t> (</a:t>
            </a:r>
            <a:r>
              <a:rPr lang="en-US" dirty="0" err="1"/>
              <a:t>π.χ</a:t>
            </a:r>
            <a:r>
              <a:rPr lang="en-US" dirty="0"/>
              <a:t>.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κτύποι</a:t>
            </a:r>
            <a:r>
              <a:rPr lang="en-US" dirty="0"/>
              <a:t> </a:t>
            </a:r>
            <a:r>
              <a:rPr lang="en-US" dirty="0" err="1"/>
              <a:t>ενός</a:t>
            </a:r>
            <a:r>
              <a:rPr lang="en-US" dirty="0"/>
              <a:t> </a:t>
            </a:r>
            <a:r>
              <a:rPr lang="en-US" dirty="0" err="1"/>
              <a:t>ρολογιού</a:t>
            </a:r>
            <a:r>
              <a:rPr lang="en-US" dirty="0"/>
              <a:t>) </a:t>
            </a:r>
          </a:p>
          <a:p>
            <a:pPr>
              <a:buNone/>
            </a:pPr>
            <a:r>
              <a:rPr lang="en-US" dirty="0"/>
              <a:t>2. </a:t>
            </a:r>
            <a:r>
              <a:rPr lang="en-US" dirty="0" err="1"/>
              <a:t>Κλασσική</a:t>
            </a:r>
            <a:r>
              <a:rPr lang="en-US" dirty="0"/>
              <a:t> </a:t>
            </a:r>
            <a:r>
              <a:rPr lang="en-US" dirty="0" err="1"/>
              <a:t>εξαρτημένη</a:t>
            </a:r>
            <a:r>
              <a:rPr lang="en-US" dirty="0"/>
              <a:t> </a:t>
            </a:r>
            <a:r>
              <a:rPr lang="en-US" dirty="0" err="1"/>
              <a:t>μάθηση</a:t>
            </a:r>
            <a:r>
              <a:rPr lang="en-US" dirty="0"/>
              <a:t> </a:t>
            </a:r>
            <a:endParaRPr lang="el-GR" dirty="0"/>
          </a:p>
          <a:p>
            <a:pPr>
              <a:buNone/>
            </a:pPr>
            <a:r>
              <a:rPr lang="en-US" dirty="0"/>
              <a:t>3. </a:t>
            </a:r>
            <a:r>
              <a:rPr lang="en-US" dirty="0" err="1"/>
              <a:t>Συντελεστική</a:t>
            </a:r>
            <a:r>
              <a:rPr lang="en-US" dirty="0"/>
              <a:t> </a:t>
            </a:r>
            <a:r>
              <a:rPr lang="en-US" dirty="0" err="1"/>
              <a:t>μάθηση</a:t>
            </a:r>
            <a:endParaRPr lang="el-GR" dirty="0"/>
          </a:p>
          <a:p>
            <a:pPr>
              <a:buNone/>
            </a:pPr>
            <a:r>
              <a:rPr lang="en-US" dirty="0"/>
              <a:t>4. </a:t>
            </a:r>
            <a:r>
              <a:rPr lang="en-US" dirty="0" err="1"/>
              <a:t>Κοινωνική</a:t>
            </a:r>
            <a:r>
              <a:rPr lang="en-US" dirty="0"/>
              <a:t> </a:t>
            </a:r>
            <a:r>
              <a:rPr lang="en-US" dirty="0" err="1"/>
              <a:t>μάθηση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5. </a:t>
            </a:r>
            <a:r>
              <a:rPr lang="en-US" dirty="0" err="1"/>
              <a:t>Περίπλοκη</a:t>
            </a:r>
            <a:r>
              <a:rPr lang="en-US" dirty="0"/>
              <a:t> </a:t>
            </a:r>
            <a:r>
              <a:rPr lang="en-US" dirty="0" err="1"/>
              <a:t>μάθηση</a:t>
            </a:r>
            <a:r>
              <a:rPr lang="en-US" dirty="0"/>
              <a:t> </a:t>
            </a:r>
            <a:r>
              <a:rPr lang="en-US" dirty="0" err="1"/>
              <a:t>ή</a:t>
            </a:r>
            <a:r>
              <a:rPr lang="en-US" dirty="0"/>
              <a:t> </a:t>
            </a:r>
            <a:r>
              <a:rPr lang="en-US" dirty="0" err="1"/>
              <a:t>μάθηση</a:t>
            </a:r>
            <a:r>
              <a:rPr lang="en-US" dirty="0"/>
              <a:t> </a:t>
            </a:r>
            <a:r>
              <a:rPr lang="en-US" dirty="0" err="1"/>
              <a:t>ως</a:t>
            </a:r>
            <a:r>
              <a:rPr lang="en-US" dirty="0"/>
              <a:t> </a:t>
            </a:r>
            <a:r>
              <a:rPr lang="en-US" dirty="0" err="1"/>
              <a:t>γνωστική</a:t>
            </a:r>
            <a:r>
              <a:rPr lang="en-US" dirty="0"/>
              <a:t> </a:t>
            </a:r>
            <a:r>
              <a:rPr lang="en-US" dirty="0" err="1"/>
              <a:t>επεξεργασία</a:t>
            </a:r>
            <a:r>
              <a:rPr lang="en-US" dirty="0"/>
              <a:t> </a:t>
            </a:r>
            <a:r>
              <a:rPr lang="en-US" dirty="0" err="1"/>
              <a:t>ερεθισμάτων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Συμπεριφορισμός και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Αρχικά με τη μάθηση έχει ασχοληθεί η σχολή του Συμπεριφορισμού</a:t>
            </a:r>
          </a:p>
          <a:p>
            <a:r>
              <a:rPr lang="el-GR" dirty="0"/>
              <a:t>Ε-Α</a:t>
            </a:r>
          </a:p>
          <a:p>
            <a:r>
              <a:rPr lang="el-GR" dirty="0"/>
              <a:t>Οι συσχετίσεις είναι ο θεμέλιος λίθος κάθε μάθησης.  Μάθηση πολύπλοκων πραγμάτων, πχ. γλώσσα, είναι θέμα μάθησης πολλών συσχετίσεων.</a:t>
            </a:r>
          </a:p>
          <a:p>
            <a:r>
              <a:rPr lang="el-GR" dirty="0"/>
              <a:t>Οι βασικοί νόμοι της μάθησης ισχύουν ανεξάρτητα από το τι μαθαίνεται και ποιος το μαθαίνει. </a:t>
            </a:r>
          </a:p>
          <a:p>
            <a:r>
              <a:rPr lang="el-GR" dirty="0"/>
              <a:t>Οι δύο περιπτώσεις μάθησης που έχουν μελετηθεί από Συμπεριφοριστική πλευρά είναι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Συμπεριφορισμός και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Οι δύο τρόποι μάθησης που έχουν μελετηθεί από την άποψη του Συμπεριφορισμού είναι:</a:t>
            </a:r>
          </a:p>
          <a:p>
            <a:pPr>
              <a:buNone/>
            </a:pPr>
            <a:endParaRPr lang="el-GR" dirty="0"/>
          </a:p>
          <a:p>
            <a:pPr marL="514350" indent="-514350">
              <a:buAutoNum type="arabicPeriod"/>
            </a:pPr>
            <a:r>
              <a:rPr lang="el-GR" dirty="0"/>
              <a:t>Η κλασσική εξαρτημένη μάθηση (Pavlov, Watson)</a:t>
            </a:r>
          </a:p>
          <a:p>
            <a:pPr marL="514350" indent="-514350">
              <a:buAutoNum type="arabicPeriod"/>
            </a:pPr>
            <a:r>
              <a:rPr lang="el-GR" dirty="0"/>
              <a:t>Η συντελεστική μάθηση (Skinner)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Κλασική εξαρτημένη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Κλασική εξαρτημένη μάθηση είναι μία διεργασία μάθησης στην οποία ένα προηγουμένως ουδέτερο ερέθισμα συνδέεται με ένα άλλο ερέθισμα, όταν παρουσιάζονται επανειλημμένα μαζί.</a:t>
            </a:r>
          </a:p>
          <a:p>
            <a:r>
              <a:rPr lang="en-US" sz="2400" dirty="0"/>
              <a:t>Ivan Pavlov</a:t>
            </a:r>
            <a:r>
              <a:rPr lang="el-GR" sz="2400" dirty="0"/>
              <a:t> (1904)/ πείραμα: ο σκύλος του </a:t>
            </a:r>
            <a:r>
              <a:rPr lang="en-US" sz="2400" dirty="0"/>
              <a:t>Pavlov</a:t>
            </a:r>
            <a:r>
              <a:rPr lang="el-GR" sz="2400" dirty="0"/>
              <a:t>:</a:t>
            </a:r>
          </a:p>
          <a:p>
            <a:pPr>
              <a:buNone/>
            </a:pPr>
            <a:r>
              <a:rPr lang="el-GR" sz="2400" dirty="0"/>
              <a:t>	</a:t>
            </a:r>
            <a:r>
              <a:rPr lang="en-US" sz="2400" dirty="0" err="1"/>
              <a:t>Ο</a:t>
            </a:r>
            <a:r>
              <a:rPr lang="en-US" sz="2400" dirty="0"/>
              <a:t> Pavlov, </a:t>
            </a:r>
            <a:r>
              <a:rPr lang="en-US" sz="2400" dirty="0" err="1"/>
              <a:t>Ρώσος</a:t>
            </a:r>
            <a:r>
              <a:rPr lang="en-US" sz="2400" dirty="0"/>
              <a:t> </a:t>
            </a:r>
            <a:r>
              <a:rPr lang="en-US" sz="2400" dirty="0" err="1"/>
              <a:t>φυσιολόγος</a:t>
            </a:r>
            <a:r>
              <a:rPr lang="en-US" sz="2400" dirty="0"/>
              <a:t>, </a:t>
            </a:r>
            <a:r>
              <a:rPr lang="en-US" sz="2400" dirty="0" err="1"/>
              <a:t>μελετώντας</a:t>
            </a:r>
            <a:r>
              <a:rPr lang="en-US" sz="2400" dirty="0"/>
              <a:t> </a:t>
            </a:r>
            <a:r>
              <a:rPr lang="en-US" sz="2400" dirty="0" err="1"/>
              <a:t>την</a:t>
            </a:r>
            <a:r>
              <a:rPr lang="en-US" sz="2400" dirty="0"/>
              <a:t> </a:t>
            </a:r>
            <a:r>
              <a:rPr lang="en-US" sz="2400" dirty="0" err="1"/>
              <a:t>πέψη</a:t>
            </a:r>
            <a:r>
              <a:rPr lang="en-US" sz="2400" dirty="0"/>
              <a:t> </a:t>
            </a:r>
            <a:r>
              <a:rPr lang="en-US" sz="2400" dirty="0" err="1"/>
              <a:t>διαπίστωσε</a:t>
            </a:r>
            <a:r>
              <a:rPr lang="en-US" sz="2400" dirty="0"/>
              <a:t> </a:t>
            </a:r>
            <a:r>
              <a:rPr lang="en-US" sz="2400" dirty="0" err="1"/>
              <a:t>ότι</a:t>
            </a:r>
            <a:r>
              <a:rPr lang="en-US" sz="2400" dirty="0"/>
              <a:t> </a:t>
            </a:r>
            <a:r>
              <a:rPr lang="en-US" sz="2400" dirty="0" err="1"/>
              <a:t>το</a:t>
            </a:r>
            <a:r>
              <a:rPr lang="en-US" sz="2400" dirty="0"/>
              <a:t> </a:t>
            </a:r>
            <a:r>
              <a:rPr lang="en-US" sz="2400" dirty="0" err="1"/>
              <a:t>στόμα</a:t>
            </a:r>
            <a:r>
              <a:rPr lang="en-US" sz="2400" dirty="0"/>
              <a:t> </a:t>
            </a:r>
            <a:r>
              <a:rPr lang="en-US" sz="2400" dirty="0" err="1"/>
              <a:t>ενός</a:t>
            </a:r>
            <a:r>
              <a:rPr lang="en-US" sz="2400" dirty="0"/>
              <a:t> </a:t>
            </a:r>
            <a:r>
              <a:rPr lang="en-US" sz="2400" dirty="0" err="1"/>
              <a:t>σκύλου</a:t>
            </a:r>
            <a:r>
              <a:rPr lang="en-US" sz="2400" dirty="0"/>
              <a:t> </a:t>
            </a:r>
            <a:r>
              <a:rPr lang="en-US" sz="2400" dirty="0" err="1"/>
              <a:t>γέμιζε</a:t>
            </a:r>
            <a:r>
              <a:rPr lang="en-US" sz="2400" dirty="0"/>
              <a:t> </a:t>
            </a:r>
            <a:r>
              <a:rPr lang="en-US" sz="2400" dirty="0" err="1"/>
              <a:t>σάλια</a:t>
            </a:r>
            <a:r>
              <a:rPr lang="en-US" sz="2400" dirty="0"/>
              <a:t> </a:t>
            </a:r>
            <a:r>
              <a:rPr lang="en-US" sz="2400" dirty="0" err="1"/>
              <a:t>με</a:t>
            </a:r>
            <a:r>
              <a:rPr lang="en-US" sz="2400" dirty="0"/>
              <a:t> </a:t>
            </a:r>
            <a:r>
              <a:rPr lang="en-US" sz="2400" dirty="0" err="1"/>
              <a:t>τη</a:t>
            </a:r>
            <a:r>
              <a:rPr lang="en-US" sz="2400" dirty="0"/>
              <a:t> </a:t>
            </a:r>
            <a:r>
              <a:rPr lang="en-US" sz="2400" dirty="0" err="1"/>
              <a:t>θέα</a:t>
            </a:r>
            <a:r>
              <a:rPr lang="en-US" sz="2400" dirty="0"/>
              <a:t> </a:t>
            </a:r>
            <a:r>
              <a:rPr lang="el-GR" sz="2400" dirty="0"/>
              <a:t>και </a:t>
            </a:r>
            <a:r>
              <a:rPr lang="en-US" sz="2400" dirty="0" err="1"/>
              <a:t>μόνο</a:t>
            </a:r>
            <a:r>
              <a:rPr lang="en-US" sz="2400" dirty="0"/>
              <a:t> </a:t>
            </a:r>
            <a:r>
              <a:rPr lang="en-US" sz="2400" dirty="0" err="1"/>
              <a:t>του</a:t>
            </a:r>
            <a:r>
              <a:rPr lang="en-US" sz="2400" dirty="0"/>
              <a:t> </a:t>
            </a:r>
            <a:r>
              <a:rPr lang="en-US" sz="2400" dirty="0" err="1"/>
              <a:t>πιάτου</a:t>
            </a:r>
            <a:r>
              <a:rPr lang="en-US" sz="2400" dirty="0"/>
              <a:t> </a:t>
            </a:r>
            <a:r>
              <a:rPr lang="el-GR" sz="2400" dirty="0"/>
              <a:t>(άδειου) </a:t>
            </a:r>
            <a:r>
              <a:rPr lang="en-US" sz="2400" dirty="0" err="1"/>
              <a:t>και</a:t>
            </a:r>
            <a:r>
              <a:rPr lang="en-US" sz="2400" dirty="0"/>
              <a:t> </a:t>
            </a:r>
            <a:r>
              <a:rPr lang="en-US" sz="2400" dirty="0" err="1"/>
              <a:t>όχι</a:t>
            </a:r>
            <a:r>
              <a:rPr lang="en-US" sz="2400" dirty="0"/>
              <a:t> </a:t>
            </a:r>
            <a:r>
              <a:rPr lang="en-US" sz="2400" dirty="0" err="1"/>
              <a:t>της</a:t>
            </a:r>
            <a:r>
              <a:rPr lang="en-US" sz="2400" dirty="0"/>
              <a:t> </a:t>
            </a:r>
            <a:r>
              <a:rPr lang="en-US" sz="2400" dirty="0" err="1"/>
              <a:t>τροφής</a:t>
            </a:r>
            <a:r>
              <a:rPr lang="en-US" sz="2400" dirty="0"/>
              <a:t>. </a:t>
            </a:r>
            <a:r>
              <a:rPr lang="el-GR" sz="2400" dirty="0"/>
              <a:t>Οπότε αποφάσισε να κάνει το διάσημο πείραμα με το κουδούνι...</a:t>
            </a:r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Κλασική εξαρτημένη μάθηση</a:t>
            </a:r>
            <a:endParaRPr lang="en-US" dirty="0"/>
          </a:p>
        </p:txBody>
      </p:sp>
      <p:pic>
        <p:nvPicPr>
          <p:cNvPr id="4" name="Content Placeholder 3" descr="dog-training-18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7703" r="-17703"/>
          <a:stretch>
            <a:fillRect/>
          </a:stretch>
        </p:blipFill>
        <p:spPr/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4738</TotalTime>
  <Words>1807</Words>
  <Application>Microsoft Macintosh PowerPoint</Application>
  <PresentationFormat>On-screen Show (4:3)</PresentationFormat>
  <Paragraphs>181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Calibri</vt:lpstr>
      <vt:lpstr>Constantia</vt:lpstr>
      <vt:lpstr>Times New Roman</vt:lpstr>
      <vt:lpstr>Wingdings 2</vt:lpstr>
      <vt:lpstr>Wingdings 3</vt:lpstr>
      <vt:lpstr>Ροή</vt:lpstr>
      <vt:lpstr>PowerPoint Presentation</vt:lpstr>
      <vt:lpstr>Μεγάλες θεωρίες στην αναπτυξιακή ψυχολογία</vt:lpstr>
      <vt:lpstr>Θεωρίες μάθησης/θεωρίες κοινωνικής μάθησης</vt:lpstr>
      <vt:lpstr>Τι είναι η «μάθηση»</vt:lpstr>
      <vt:lpstr>Είδη μάθησης</vt:lpstr>
      <vt:lpstr>Συμπεριφορισμός και μάθηση</vt:lpstr>
      <vt:lpstr>Συμπεριφορισμός και μάθηση</vt:lpstr>
      <vt:lpstr>Κλασική εξαρτημένη μάθηση</vt:lpstr>
      <vt:lpstr>Κλασική εξαρτημένη μάθηση</vt:lpstr>
      <vt:lpstr>Κλασική εξαρτημένη μάθηση</vt:lpstr>
      <vt:lpstr>Κλασική εξαρτημένη μάθηση  (μέρος της σύγχρονης κουλτούρας)</vt:lpstr>
      <vt:lpstr>Κλασική εξαρτημένη μάθηση  (μέρος της σύγχρονης κουλτούρας)</vt:lpstr>
      <vt:lpstr>PowerPoint Presentation</vt:lpstr>
      <vt:lpstr>Κλασική εξαρτημένη μάθηση</vt:lpstr>
      <vt:lpstr>Κλασική εξαρτημένη μάθηση</vt:lpstr>
      <vt:lpstr>Κλασική εξαρτημένη μάθηση</vt:lpstr>
      <vt:lpstr>Κλασική εξαρτημένη μάθηση</vt:lpstr>
      <vt:lpstr>PowerPoint Presentation</vt:lpstr>
      <vt:lpstr>Συντελεστική εξαρτημένη μάθηση</vt:lpstr>
      <vt:lpstr>Συντελεστική εξαρτημένη μάθηση</vt:lpstr>
      <vt:lpstr>Συντελεστική εξαρτημένη μάθηση</vt:lpstr>
      <vt:lpstr>Συντελεστική εξαρτημένη μάθηση</vt:lpstr>
      <vt:lpstr>Συντελεστική εξαρτημένη μάθηση</vt:lpstr>
      <vt:lpstr>Συντελεστική εξαρτημένη μάθηση</vt:lpstr>
      <vt:lpstr>Συντελεστική εξαρτημένη μάθηση</vt:lpstr>
      <vt:lpstr>Συντελεστική εξαρτημένη μάθηση</vt:lpstr>
      <vt:lpstr>Συντελεστική εξαρτημένη μάθηση</vt:lpstr>
      <vt:lpstr>Συμπεριφοριστική θεωρία</vt:lpstr>
      <vt:lpstr>Μετάβαση στην κοινωνικο-γνωστική θεωρία</vt:lpstr>
      <vt:lpstr>Κοινωνική μάθηση</vt:lpstr>
      <vt:lpstr>Κοινωνική μάθηση</vt:lpstr>
      <vt:lpstr>Κοινωνική μάθηση</vt:lpstr>
      <vt:lpstr>Κοινωνική μάθηση</vt:lpstr>
      <vt:lpstr>Κοινωνική μάθηση</vt:lpstr>
      <vt:lpstr>Κοινωνικό-γνωστική θεωρία</vt:lpstr>
      <vt:lpstr>Κοινωνικό-γνωστική θεωρία</vt:lpstr>
      <vt:lpstr>Κοινωνικό-γνωστική θεωρία</vt:lpstr>
      <vt:lpstr>Κοινωνικό-γνωστική θεωρία</vt:lpstr>
      <vt:lpstr>Μετάβαση στη γνωστική προσέγγιση της μάθησης</vt:lpstr>
      <vt:lpstr>Γνωστική προσέγγιση της μάθησης</vt:lpstr>
      <vt:lpstr>Γνωστική προσέγγιση της μάθησης</vt:lpstr>
      <vt:lpstr>Γνωστική προσέγγιση της μάθησης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</dc:creator>
  <cp:lastModifiedBy>Lida Anagnostaki</cp:lastModifiedBy>
  <cp:revision>409</cp:revision>
  <dcterms:created xsi:type="dcterms:W3CDTF">2018-09-26T09:00:22Z</dcterms:created>
  <dcterms:modified xsi:type="dcterms:W3CDTF">2024-08-23T05:46:53Z</dcterms:modified>
</cp:coreProperties>
</file>