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5" r:id="rId1"/>
  </p:sldMasterIdLst>
  <p:handoutMasterIdLst>
    <p:handoutMasterId r:id="rId27"/>
  </p:handoutMasterIdLst>
  <p:sldIdLst>
    <p:sldId id="298" r:id="rId2"/>
    <p:sldId id="300" r:id="rId3"/>
    <p:sldId id="303" r:id="rId4"/>
    <p:sldId id="301" r:id="rId5"/>
    <p:sldId id="304" r:id="rId6"/>
    <p:sldId id="306" r:id="rId7"/>
    <p:sldId id="305" r:id="rId8"/>
    <p:sldId id="318" r:id="rId9"/>
    <p:sldId id="307" r:id="rId10"/>
    <p:sldId id="308" r:id="rId11"/>
    <p:sldId id="309" r:id="rId12"/>
    <p:sldId id="310" r:id="rId13"/>
    <p:sldId id="311" r:id="rId14"/>
    <p:sldId id="312" r:id="rId15"/>
    <p:sldId id="313" r:id="rId16"/>
    <p:sldId id="314" r:id="rId17"/>
    <p:sldId id="315" r:id="rId18"/>
    <p:sldId id="319" r:id="rId19"/>
    <p:sldId id="324" r:id="rId20"/>
    <p:sldId id="320" r:id="rId21"/>
    <p:sldId id="323" r:id="rId22"/>
    <p:sldId id="321" r:id="rId23"/>
    <p:sldId id="322" r:id="rId24"/>
    <p:sldId id="316" r:id="rId25"/>
    <p:sldId id="317" r:id="rId26"/>
  </p:sldIdLst>
  <p:sldSz cx="9144000" cy="6858000" type="screen4x3"/>
  <p:notesSz cx="6858000" cy="9144000"/>
  <p:defaultTextStyle>
    <a:defPPr>
      <a:defRPr lang="en-US"/>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6690" autoAdjust="0"/>
    <p:restoredTop sz="94663" autoAdjust="0"/>
  </p:normalViewPr>
  <p:slideViewPr>
    <p:cSldViewPr>
      <p:cViewPr varScale="1">
        <p:scale>
          <a:sx n="117" d="100"/>
          <a:sy n="117" d="100"/>
        </p:scale>
        <p:origin x="1992" y="17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204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handoutMaster" Target="handoutMasters/handoutMaster1.xml"/><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1250"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pPr>
              <a:defRPr/>
            </a:pPr>
            <a:endParaRPr lang="el-GR"/>
          </a:p>
        </p:txBody>
      </p:sp>
      <p:sp>
        <p:nvSpPr>
          <p:cNvPr id="181251" name="Rectangle 3"/>
          <p:cNvSpPr>
            <a:spLocks noGrp="1" noChangeArrowheads="1"/>
          </p:cNvSpPr>
          <p:nvPr>
            <p:ph type="dt" sz="quarter"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pPr>
              <a:defRPr/>
            </a:pPr>
            <a:endParaRPr lang="el-GR"/>
          </a:p>
        </p:txBody>
      </p:sp>
      <p:sp>
        <p:nvSpPr>
          <p:cNvPr id="181252" name="Rectangle 4"/>
          <p:cNvSpPr>
            <a:spLocks noGrp="1" noChangeArrowheads="1"/>
          </p:cNvSpPr>
          <p:nvPr>
            <p:ph type="ftr" sz="quarter" idx="2"/>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pPr>
              <a:defRPr/>
            </a:pPr>
            <a:endParaRPr lang="el-GR"/>
          </a:p>
        </p:txBody>
      </p:sp>
      <p:sp>
        <p:nvSpPr>
          <p:cNvPr id="181253" name="Rectangle 5"/>
          <p:cNvSpPr>
            <a:spLocks noGrp="1" noChangeArrowheads="1"/>
          </p:cNvSpPr>
          <p:nvPr>
            <p:ph type="sldNum" sz="quarter" idx="3"/>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pPr>
              <a:defRPr/>
            </a:pPr>
            <a:fld id="{9F4400FF-F533-4C56-80DE-B65DF159044D}" type="slidenum">
              <a:rPr lang="el-GR"/>
              <a:pPr>
                <a:defRPr/>
              </a:pPr>
              <a:t>‹#›</a:t>
            </a:fld>
            <a:endParaRPr lang="el-GR"/>
          </a:p>
        </p:txBody>
      </p:sp>
    </p:spTree>
    <p:extLst>
      <p:ext uri="{BB962C8B-B14F-4D97-AF65-F5344CB8AC3E}">
        <p14:creationId xmlns:p14="http://schemas.microsoft.com/office/powerpoint/2010/main" val="1983397365"/>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l-GR"/>
              <a:t>Στυλ κύριου υπότιτλου</a:t>
            </a:r>
            <a:endParaRPr kumimoji="0" lang="en-US"/>
          </a:p>
        </p:txBody>
      </p:sp>
      <p:sp>
        <p:nvSpPr>
          <p:cNvPr id="30" name="Date Placeholder 29"/>
          <p:cNvSpPr>
            <a:spLocks noGrp="1"/>
          </p:cNvSpPr>
          <p:nvPr>
            <p:ph type="dt" sz="half" idx="10"/>
          </p:nvPr>
        </p:nvSpPr>
        <p:spPr/>
        <p:txBody>
          <a:bodyPr/>
          <a:lstStyle/>
          <a:p>
            <a:pPr>
              <a:defRPr/>
            </a:pPr>
            <a:endParaRPr lang="en-US"/>
          </a:p>
        </p:txBody>
      </p:sp>
      <p:sp>
        <p:nvSpPr>
          <p:cNvPr id="19" name="Footer Placeholder 18"/>
          <p:cNvSpPr>
            <a:spLocks noGrp="1"/>
          </p:cNvSpPr>
          <p:nvPr>
            <p:ph type="ftr" sz="quarter" idx="11"/>
          </p:nvPr>
        </p:nvSpPr>
        <p:spPr/>
        <p:txBody>
          <a:bodyPr/>
          <a:lstStyle/>
          <a:p>
            <a:pPr>
              <a:defRPr/>
            </a:pPr>
            <a:endParaRPr lang="en-US"/>
          </a:p>
        </p:txBody>
      </p:sp>
      <p:sp>
        <p:nvSpPr>
          <p:cNvPr id="27" name="Slide Number Placeholder 26"/>
          <p:cNvSpPr>
            <a:spLocks noGrp="1"/>
          </p:cNvSpPr>
          <p:nvPr>
            <p:ph type="sldNum" sz="quarter" idx="12"/>
          </p:nvPr>
        </p:nvSpPr>
        <p:spPr/>
        <p:txBody>
          <a:bodyPr/>
          <a:lstStyle/>
          <a:p>
            <a:pPr>
              <a:defRPr/>
            </a:pPr>
            <a:fld id="{01D4B0E2-7B61-4D20-A25E-7426A07E79C6}"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7BCE7DF3-D90B-47CD-B2C8-2042C1822C6D}" type="slidenum">
              <a:rPr lang="en-US" smtClean="0"/>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l-GR"/>
              <a:t>Στυλ κύριου τίτλου</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9347363E-F8F0-4D8C-BA27-21582E4E4165}" type="slidenum">
              <a:rPr lang="en-US" smtClean="0"/>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Περιεχόμεν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l-GR"/>
              <a:t>Στυλ κύριου τίτλου</a:t>
            </a:r>
            <a:endParaRPr kumimoji="0" lang="en-US"/>
          </a:p>
        </p:txBody>
      </p:sp>
      <p:sp>
        <p:nvSpPr>
          <p:cNvPr id="3" name="Content Placeholder 2"/>
          <p:cNvSpPr>
            <a:spLocks noGrp="1"/>
          </p:cNvSpPr>
          <p:nvPr>
            <p:ph idx="1"/>
          </p:nvPr>
        </p:nvSpPr>
        <p:spPr/>
        <p:txBody>
          <a:body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294D0B5B-035A-4D8D-B645-2CBCF53909CC}" type="slidenum">
              <a:rPr lang="en-US" smtClean="0"/>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l-GR"/>
              <a:t>Στυλ υποδείγματος κειμένου</a:t>
            </a:r>
          </a:p>
        </p:txBody>
      </p:sp>
      <p:sp>
        <p:nvSpPr>
          <p:cNvPr id="4" name="Date Placeholder 3"/>
          <p:cNvSpPr>
            <a:spLocks noGrp="1"/>
          </p:cNvSpPr>
          <p:nvPr>
            <p:ph type="dt" sz="half" idx="10"/>
          </p:nvPr>
        </p:nvSpPr>
        <p:spPr/>
        <p:txBody>
          <a:bodyPr/>
          <a:lstStyle/>
          <a:p>
            <a:pPr>
              <a:defRPr/>
            </a:pPr>
            <a:endParaRPr lang="en-US"/>
          </a:p>
        </p:txBody>
      </p:sp>
      <p:sp>
        <p:nvSpPr>
          <p:cNvPr id="5" name="Footer Placeholder 4"/>
          <p:cNvSpPr>
            <a:spLocks noGrp="1"/>
          </p:cNvSpPr>
          <p:nvPr>
            <p:ph type="ftr" sz="quarter" idx="11"/>
          </p:nvPr>
        </p:nvSpPr>
        <p:spPr/>
        <p:txBody>
          <a:bodyPr/>
          <a:lstStyle/>
          <a:p>
            <a:pPr>
              <a:defRPr/>
            </a:pPr>
            <a:endParaRPr lang="en-US"/>
          </a:p>
        </p:txBody>
      </p:sp>
      <p:sp>
        <p:nvSpPr>
          <p:cNvPr id="6" name="Slide Number Placeholder 5"/>
          <p:cNvSpPr>
            <a:spLocks noGrp="1"/>
          </p:cNvSpPr>
          <p:nvPr>
            <p:ph type="sldNum" sz="quarter" idx="12"/>
          </p:nvPr>
        </p:nvSpPr>
        <p:spPr/>
        <p:txBody>
          <a:bodyPr/>
          <a:lstStyle/>
          <a:p>
            <a:pPr>
              <a:defRPr/>
            </a:pPr>
            <a:fld id="{D16ABE2D-AAC4-415C-BB62-A324BBDC394B}" type="slidenum">
              <a:rPr lang="en-US" smtClean="0"/>
              <a:pPr>
                <a:defRPr/>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l-GR"/>
              <a:t>Στυλ κύριου τίτλου</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8214A6D5-02A2-4A72-8F69-71CFE6D6D833}" type="slidenum">
              <a:rPr lang="en-US" smtClean="0"/>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l-GR"/>
              <a:t>Στυλ κύριου τίτλου</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l-GR"/>
              <a:t>Στυλ υποδείγματος κειμένου</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7" name="Date Placeholder 6"/>
          <p:cNvSpPr>
            <a:spLocks noGrp="1"/>
          </p:cNvSpPr>
          <p:nvPr>
            <p:ph type="dt" sz="half" idx="10"/>
          </p:nvPr>
        </p:nvSpPr>
        <p:spPr/>
        <p:txBody>
          <a:bodyPr/>
          <a:lstStyle/>
          <a:p>
            <a:pPr>
              <a:defRPr/>
            </a:pPr>
            <a:endParaRPr lang="en-US"/>
          </a:p>
        </p:txBody>
      </p:sp>
      <p:sp>
        <p:nvSpPr>
          <p:cNvPr id="8" name="Footer Placeholder 7"/>
          <p:cNvSpPr>
            <a:spLocks noGrp="1"/>
          </p:cNvSpPr>
          <p:nvPr>
            <p:ph type="ftr" sz="quarter" idx="11"/>
          </p:nvPr>
        </p:nvSpPr>
        <p:spPr/>
        <p:txBody>
          <a:bodyPr/>
          <a:lstStyle/>
          <a:p>
            <a:pPr>
              <a:defRPr/>
            </a:pPr>
            <a:endParaRPr lang="en-US"/>
          </a:p>
        </p:txBody>
      </p:sp>
      <p:sp>
        <p:nvSpPr>
          <p:cNvPr id="9" name="Slide Number Placeholder 8"/>
          <p:cNvSpPr>
            <a:spLocks noGrp="1"/>
          </p:cNvSpPr>
          <p:nvPr>
            <p:ph type="sldNum" sz="quarter" idx="12"/>
          </p:nvPr>
        </p:nvSpPr>
        <p:spPr/>
        <p:txBody>
          <a:bodyPr/>
          <a:lstStyle/>
          <a:p>
            <a:pPr>
              <a:defRPr/>
            </a:pPr>
            <a:fld id="{5308E7EC-0E3A-464C-B614-155F4C29CFCB}" type="slidenum">
              <a:rPr lang="en-US" smtClean="0"/>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Date Placeholder 2"/>
          <p:cNvSpPr>
            <a:spLocks noGrp="1"/>
          </p:cNvSpPr>
          <p:nvPr>
            <p:ph type="dt" sz="half" idx="10"/>
          </p:nvPr>
        </p:nvSpPr>
        <p:spPr/>
        <p:txBody>
          <a:bodyPr/>
          <a:lstStyle/>
          <a:p>
            <a:pPr>
              <a:defRPr/>
            </a:pPr>
            <a:endParaRPr lang="en-US"/>
          </a:p>
        </p:txBody>
      </p:sp>
      <p:sp>
        <p:nvSpPr>
          <p:cNvPr id="4" name="Footer Placeholder 3"/>
          <p:cNvSpPr>
            <a:spLocks noGrp="1"/>
          </p:cNvSpPr>
          <p:nvPr>
            <p:ph type="ftr" sz="quarter" idx="11"/>
          </p:nvPr>
        </p:nvSpPr>
        <p:spPr/>
        <p:txBody>
          <a:bodyPr/>
          <a:lstStyle/>
          <a:p>
            <a:pPr>
              <a:defRPr/>
            </a:pPr>
            <a:endParaRPr lang="en-US"/>
          </a:p>
        </p:txBody>
      </p:sp>
      <p:sp>
        <p:nvSpPr>
          <p:cNvPr id="5" name="Slide Number Placeholder 4"/>
          <p:cNvSpPr>
            <a:spLocks noGrp="1"/>
          </p:cNvSpPr>
          <p:nvPr>
            <p:ph type="sldNum" sz="quarter" idx="12"/>
          </p:nvPr>
        </p:nvSpPr>
        <p:spPr/>
        <p:txBody>
          <a:bodyPr/>
          <a:lstStyle/>
          <a:p>
            <a:pPr>
              <a:defRPr/>
            </a:pPr>
            <a:fld id="{43520A44-425E-4F00-9378-D79B44DD0187}" type="slidenum">
              <a:rPr lang="en-US" smtClean="0"/>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pPr>
              <a:defRPr/>
            </a:pPr>
            <a:endParaRPr lang="en-US"/>
          </a:p>
        </p:txBody>
      </p:sp>
      <p:sp>
        <p:nvSpPr>
          <p:cNvPr id="3" name="Footer Placeholder 2"/>
          <p:cNvSpPr>
            <a:spLocks noGrp="1"/>
          </p:cNvSpPr>
          <p:nvPr>
            <p:ph type="ftr" sz="quarter" idx="11"/>
          </p:nvPr>
        </p:nvSpPr>
        <p:spPr/>
        <p:txBody>
          <a:bodyPr/>
          <a:lstStyle/>
          <a:p>
            <a:pPr>
              <a:defRPr/>
            </a:pPr>
            <a:endParaRPr lang="en-US"/>
          </a:p>
        </p:txBody>
      </p:sp>
      <p:sp>
        <p:nvSpPr>
          <p:cNvPr id="4" name="Slide Number Placeholder 3"/>
          <p:cNvSpPr>
            <a:spLocks noGrp="1"/>
          </p:cNvSpPr>
          <p:nvPr>
            <p:ph type="sldNum" sz="quarter" idx="12"/>
          </p:nvPr>
        </p:nvSpPr>
        <p:spPr/>
        <p:txBody>
          <a:bodyPr/>
          <a:lstStyle/>
          <a:p>
            <a:pPr>
              <a:defRPr/>
            </a:pPr>
            <a:fld id="{7B8E9E9E-2750-452C-B0A2-EEB2DCCE7AFA}" type="slidenum">
              <a:rPr lang="en-US" smtClean="0"/>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l-GR"/>
              <a:t>Στυλ κύριου τίτλου</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l-GR"/>
              <a:t>Στυλ υποδείγματος κειμένου</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l-GR"/>
              <a:t>Στυλ υποδείγματος κειμένου</a:t>
            </a:r>
          </a:p>
          <a:p>
            <a:pPr lvl="1" eaLnBrk="1" latinLnBrk="0" hangingPunct="1"/>
            <a:r>
              <a:rPr lang="el-GR"/>
              <a:t>Δεύτερου επιπέδου</a:t>
            </a:r>
          </a:p>
          <a:p>
            <a:pPr lvl="2" eaLnBrk="1" latinLnBrk="0" hangingPunct="1"/>
            <a:r>
              <a:rPr lang="el-GR"/>
              <a:t>Τρίτου επιπέδου</a:t>
            </a:r>
          </a:p>
          <a:p>
            <a:pPr lvl="3" eaLnBrk="1" latinLnBrk="0" hangingPunct="1"/>
            <a:r>
              <a:rPr lang="el-GR"/>
              <a:t>Τέταρτου επιπέδου</a:t>
            </a:r>
          </a:p>
          <a:p>
            <a:pPr lvl="4" eaLnBrk="1" latinLnBrk="0" hangingPunct="1"/>
            <a:r>
              <a:rPr lang="el-GR"/>
              <a:t>Πέμπτου επιπέδου</a:t>
            </a:r>
            <a:endParaRPr kumimoji="0" lang="en-US"/>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p:txBody>
          <a:bodyPr/>
          <a:lstStyle/>
          <a:p>
            <a:pPr>
              <a:defRPr/>
            </a:pPr>
            <a:fld id="{22B11895-5CF4-45C6-A77B-4D7255F85792}" type="slidenum">
              <a:rPr lang="en-US" smtClean="0"/>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Εικόνα με λεζάντα">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l-GR"/>
              <a:t>Στυλ κύριου τίτλου</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l-GR"/>
              <a:t>Στυλ υποδείγματος κειμένου</a:t>
            </a:r>
          </a:p>
        </p:txBody>
      </p:sp>
      <p:sp>
        <p:nvSpPr>
          <p:cNvPr id="5" name="Date Placeholder 4"/>
          <p:cNvSpPr>
            <a:spLocks noGrp="1"/>
          </p:cNvSpPr>
          <p:nvPr>
            <p:ph type="dt" sz="half" idx="10"/>
          </p:nvPr>
        </p:nvSpPr>
        <p:spPr/>
        <p:txBody>
          <a:bodyPr/>
          <a:lstStyle/>
          <a:p>
            <a:pPr>
              <a:defRPr/>
            </a:pPr>
            <a:endParaRPr lang="en-US"/>
          </a:p>
        </p:txBody>
      </p:sp>
      <p:sp>
        <p:nvSpPr>
          <p:cNvPr id="6" name="Footer Placeholder 5"/>
          <p:cNvSpPr>
            <a:spLocks noGrp="1"/>
          </p:cNvSpPr>
          <p:nvPr>
            <p:ph type="ftr" sz="quarter" idx="11"/>
          </p:nvPr>
        </p:nvSpPr>
        <p:spPr/>
        <p:txBody>
          <a:bodyPr/>
          <a:lstStyle/>
          <a:p>
            <a:pPr>
              <a:defRPr/>
            </a:pPr>
            <a:endParaRPr lang="en-US"/>
          </a:p>
        </p:txBody>
      </p:sp>
      <p:sp>
        <p:nvSpPr>
          <p:cNvPr id="7" name="Slide Number Placeholder 6"/>
          <p:cNvSpPr>
            <a:spLocks noGrp="1"/>
          </p:cNvSpPr>
          <p:nvPr>
            <p:ph type="sldNum" sz="quarter" idx="12"/>
          </p:nvPr>
        </p:nvSpPr>
        <p:spPr>
          <a:xfrm>
            <a:off x="8077200" y="6356350"/>
            <a:ext cx="609600" cy="365125"/>
          </a:xfrm>
        </p:spPr>
        <p:txBody>
          <a:bodyPr/>
          <a:lstStyle/>
          <a:p>
            <a:pPr>
              <a:defRPr/>
            </a:pPr>
            <a:fld id="{3DCBCB93-7895-439F-93B8-4064CB99A62D}" type="slidenum">
              <a:rPr lang="en-US" smtClean="0"/>
              <a:pPr>
                <a:defRPr/>
              </a:pPr>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l-GR"/>
              <a:t>Κάντε κλικ στο εικονίδιο για να προσθέσετε μια εικόνα</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l-GR"/>
              <a:t>Στυλ κύριου τίτλου</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l-GR"/>
              <a:t>Στυλ υποδείγματος κειμένου</a:t>
            </a:r>
          </a:p>
          <a:p>
            <a:pPr lvl="1" eaLnBrk="1" latinLnBrk="0" hangingPunct="1"/>
            <a:r>
              <a:rPr kumimoji="0" lang="el-GR"/>
              <a:t>Δεύτερου επιπέδου</a:t>
            </a:r>
          </a:p>
          <a:p>
            <a:pPr lvl="2" eaLnBrk="1" latinLnBrk="0" hangingPunct="1"/>
            <a:r>
              <a:rPr kumimoji="0" lang="el-GR"/>
              <a:t>Τρίτου επιπέδου</a:t>
            </a:r>
          </a:p>
          <a:p>
            <a:pPr lvl="3" eaLnBrk="1" latinLnBrk="0" hangingPunct="1"/>
            <a:r>
              <a:rPr kumimoji="0" lang="el-GR"/>
              <a:t>Τέταρτου επιπέδου</a:t>
            </a:r>
          </a:p>
          <a:p>
            <a:pPr lvl="4" eaLnBrk="1" latinLnBrk="0" hangingPunct="1"/>
            <a:r>
              <a:rPr kumimoji="0" lang="el-GR"/>
              <a:t>Πέμπτου επιπέδου</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pPr>
              <a:defRPr/>
            </a:pPr>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pPr>
              <a:defRPr/>
            </a:pPr>
            <a:fld id="{9290AE46-1FE6-4264-ACA3-8F67BC767FB5}" type="slidenum">
              <a:rPr lang="en-US" smtClean="0"/>
              <a:pPr>
                <a:defRPr/>
              </a:pPr>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86" r:id="rId1"/>
    <p:sldLayoutId id="2147483687" r:id="rId2"/>
    <p:sldLayoutId id="2147483688" r:id="rId3"/>
    <p:sldLayoutId id="2147483689" r:id="rId4"/>
    <p:sldLayoutId id="2147483690" r:id="rId5"/>
    <p:sldLayoutId id="2147483691" r:id="rId6"/>
    <p:sldLayoutId id="2147483692" r:id="rId7"/>
    <p:sldLayoutId id="2147483693" r:id="rId8"/>
    <p:sldLayoutId id="2147483694" r:id="rId9"/>
    <p:sldLayoutId id="2147483695" r:id="rId10"/>
    <p:sldLayoutId id="2147483696"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0" name="Rectangle 3"/>
          <p:cNvSpPr>
            <a:spLocks noGrp="1" noChangeArrowheads="1"/>
          </p:cNvSpPr>
          <p:nvPr>
            <p:ph idx="1"/>
          </p:nvPr>
        </p:nvSpPr>
        <p:spPr>
          <a:xfrm>
            <a:off x="609600" y="1295400"/>
            <a:ext cx="7772400" cy="4725888"/>
          </a:xfrm>
        </p:spPr>
        <p:txBody>
          <a:bodyPr>
            <a:normAutofit/>
          </a:bodyPr>
          <a:lstStyle/>
          <a:p>
            <a:pPr algn="ctr" eaLnBrk="1" hangingPunct="1">
              <a:buFontTx/>
              <a:buNone/>
            </a:pPr>
            <a:r>
              <a:rPr lang="en-US" b="1" dirty="0"/>
              <a:t>	</a:t>
            </a:r>
            <a:br>
              <a:rPr lang="el-GR" dirty="0"/>
            </a:br>
            <a:endParaRPr lang="el-GR" dirty="0"/>
          </a:p>
          <a:p>
            <a:pPr algn="ctr" eaLnBrk="1" hangingPunct="1">
              <a:buFontTx/>
              <a:buNone/>
            </a:pPr>
            <a:endParaRPr lang="el-GR" dirty="0"/>
          </a:p>
          <a:p>
            <a:pPr algn="ctr" eaLnBrk="1" hangingPunct="1">
              <a:buFontTx/>
              <a:buNone/>
            </a:pPr>
            <a:r>
              <a:rPr lang="el-GR" dirty="0"/>
              <a:t>ΑΝΑΠΤΥΞΗ ΤΟΥ ΠΑΙΔΙΟΥ Ι</a:t>
            </a:r>
            <a:endParaRPr lang="en-US" dirty="0"/>
          </a:p>
          <a:p>
            <a:pPr algn="ctr" eaLnBrk="1" hangingPunct="1">
              <a:buFontTx/>
              <a:buNone/>
            </a:pPr>
            <a:endParaRPr lang="en-US" dirty="0"/>
          </a:p>
          <a:p>
            <a:pPr algn="ctr" eaLnBrk="1" hangingPunct="1">
              <a:buFontTx/>
              <a:buNone/>
            </a:pPr>
            <a:endParaRPr lang="el-GR" dirty="0"/>
          </a:p>
          <a:p>
            <a:pPr algn="ctr" eaLnBrk="1" hangingPunct="1">
              <a:buFontTx/>
              <a:buNone/>
            </a:pPr>
            <a:endParaRPr lang="el-GR" dirty="0"/>
          </a:p>
          <a:p>
            <a:pPr algn="ctr" eaLnBrk="1" hangingPunct="1">
              <a:buFontTx/>
              <a:buNone/>
            </a:pPr>
            <a:r>
              <a:rPr lang="el-GR" sz="2000" dirty="0"/>
              <a:t>Λήδα Αναγνωστάκη </a:t>
            </a:r>
          </a:p>
          <a:p>
            <a:pPr algn="ctr" eaLnBrk="1" hangingPunct="1">
              <a:buFontTx/>
              <a:buNone/>
            </a:pPr>
            <a:r>
              <a:rPr lang="el-GR" sz="2000" dirty="0"/>
              <a:t>ΤΕΑΠΗ/ΕΚΠΑ</a:t>
            </a:r>
            <a:endParaRPr lang="en-US" sz="2000" dirty="0"/>
          </a:p>
          <a:p>
            <a:pPr algn="ctr" eaLnBrk="1" hangingPunct="1">
              <a:buFontTx/>
              <a:buNone/>
            </a:pPr>
            <a:r>
              <a:rPr lang="en-US" sz="2000" dirty="0"/>
              <a:t>20</a:t>
            </a:r>
            <a:r>
              <a:rPr lang="el-GR" sz="2000" dirty="0"/>
              <a:t>24</a:t>
            </a:r>
            <a:r>
              <a:rPr lang="en-US" sz="2000" dirty="0"/>
              <a:t>-</a:t>
            </a:r>
            <a:r>
              <a:rPr lang="el-GR" sz="2000" dirty="0"/>
              <a:t>25</a:t>
            </a:r>
            <a:endParaRPr lang="en-US" sz="2000" dirty="0"/>
          </a:p>
          <a:p>
            <a:pPr algn="ctr" eaLnBrk="1" hangingPunct="1">
              <a:buFontTx/>
              <a:buNone/>
            </a:pPr>
            <a:endParaRPr lang="el-GR" sz="2000" dirty="0"/>
          </a:p>
          <a:p>
            <a:pPr algn="ctr" eaLnBrk="1" hangingPunct="1">
              <a:buFontTx/>
              <a:buNone/>
            </a:pPr>
            <a:endParaRPr lang="en-US" sz="2400" i="1"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Σύγχρονες θεωρίες</a:t>
            </a:r>
            <a:endParaRPr lang="en-US" dirty="0"/>
          </a:p>
        </p:txBody>
      </p:sp>
      <p:sp>
        <p:nvSpPr>
          <p:cNvPr id="3" name="Content Placeholder 2"/>
          <p:cNvSpPr>
            <a:spLocks noGrp="1"/>
          </p:cNvSpPr>
          <p:nvPr>
            <p:ph idx="1"/>
          </p:nvPr>
        </p:nvSpPr>
        <p:spPr>
          <a:xfrm>
            <a:off x="251520" y="1847088"/>
            <a:ext cx="8229600" cy="4389120"/>
          </a:xfrm>
        </p:spPr>
        <p:txBody>
          <a:bodyPr>
            <a:normAutofit lnSpcReduction="10000"/>
          </a:bodyPr>
          <a:lstStyle/>
          <a:p>
            <a:r>
              <a:rPr lang="el-GR" dirty="0"/>
              <a:t>Οι μεγάλες θεωρίες (ψυχοδυναμική, θεωρίες μάθησης, θεωρία του Piaget, </a:t>
            </a:r>
            <a:r>
              <a:rPr lang="el-GR" dirty="0" err="1"/>
              <a:t>θεωρ</a:t>
            </a:r>
            <a:r>
              <a:rPr lang="en-US" dirty="0" err="1"/>
              <a:t>ί</a:t>
            </a:r>
            <a:r>
              <a:rPr lang="el-GR" dirty="0"/>
              <a:t>α του Vygotsky) ασκούν ακόμα τεράστια επίδραση στην κατανόησή μας για την ανάπτυξη του παιδιού. </a:t>
            </a:r>
          </a:p>
          <a:p>
            <a:r>
              <a:rPr lang="el-GR" dirty="0"/>
              <a:t>Ταυτόχρονα, υπάρχουν σύγχρονες αναπτυξιακές θεωρίες που ασκούν επίδραση στην κατανόησή μας για αυτό το επιστημονικό πεδίο</a:t>
            </a:r>
          </a:p>
          <a:p>
            <a:r>
              <a:rPr lang="el-GR" dirty="0"/>
              <a:t>Οι πιο σημαντικές σύγχρονες θεωρίες είναι οι:</a:t>
            </a:r>
          </a:p>
          <a:p>
            <a:pPr>
              <a:buNone/>
            </a:pPr>
            <a:r>
              <a:rPr lang="el-GR" dirty="0"/>
              <a:t>α) </a:t>
            </a:r>
            <a:r>
              <a:rPr lang="el-GR" b="1" dirty="0"/>
              <a:t>εξελικτικές,</a:t>
            </a:r>
            <a:r>
              <a:rPr lang="el-GR" dirty="0"/>
              <a:t> β) </a:t>
            </a:r>
            <a:r>
              <a:rPr lang="el-GR" b="1" dirty="0"/>
              <a:t>θεωρίες επεξεργασίας πληροφοριών</a:t>
            </a:r>
            <a:r>
              <a:rPr lang="el-GR" dirty="0"/>
              <a:t>, γ) </a:t>
            </a:r>
            <a:r>
              <a:rPr lang="el-GR" b="1" dirty="0"/>
              <a:t>θεωρίες συστημάτων </a:t>
            </a:r>
            <a:r>
              <a:rPr lang="el-GR" dirty="0"/>
              <a:t>και δ) </a:t>
            </a:r>
            <a:r>
              <a:rPr lang="el-GR" b="1" dirty="0"/>
              <a:t>κριτικές θεωριες</a:t>
            </a:r>
            <a:endParaRPr lang="en-US" b="1"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Εξελικτικές θεωρίες</a:t>
            </a:r>
            <a:endParaRPr lang="en-US" dirty="0"/>
          </a:p>
        </p:txBody>
      </p:sp>
      <p:sp>
        <p:nvSpPr>
          <p:cNvPr id="3" name="Content Placeholder 2"/>
          <p:cNvSpPr>
            <a:spLocks noGrp="1"/>
          </p:cNvSpPr>
          <p:nvPr>
            <p:ph idx="1"/>
          </p:nvPr>
        </p:nvSpPr>
        <p:spPr/>
        <p:txBody>
          <a:bodyPr/>
          <a:lstStyle/>
          <a:p>
            <a:r>
              <a:rPr lang="el-GR" dirty="0"/>
              <a:t>Αντλούν το όνομά τους από τη Δαρβίνεια θεωρία για την Εξέλιξη των ειδών</a:t>
            </a:r>
          </a:p>
          <a:p>
            <a:endParaRPr lang="el-GR" dirty="0"/>
          </a:p>
          <a:p>
            <a:r>
              <a:rPr lang="el-GR" dirty="0"/>
              <a:t>Προσπαθούν να ερμηνεύσουν πώς συμβάλλει μία ανθρώπινη συμπεριφορά στην επιβίωση του είδους και να εξετάσουν πώς το εξελικτικό μας παρελθόν συνεχίζει να επηρεάζει την ατομική μας ανάπτυξη</a:t>
            </a:r>
            <a:endParaRPr lang="en-US"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Εξελικτικές θεωρίες</a:t>
            </a:r>
            <a:endParaRPr lang="en-US" dirty="0"/>
          </a:p>
        </p:txBody>
      </p:sp>
      <p:sp>
        <p:nvSpPr>
          <p:cNvPr id="3" name="Content Placeholder 2"/>
          <p:cNvSpPr>
            <a:spLocks noGrp="1"/>
          </p:cNvSpPr>
          <p:nvPr>
            <p:ph idx="1"/>
          </p:nvPr>
        </p:nvSpPr>
        <p:spPr/>
        <p:txBody>
          <a:bodyPr/>
          <a:lstStyle/>
          <a:p>
            <a:endParaRPr lang="el-GR" dirty="0"/>
          </a:p>
          <a:p>
            <a:r>
              <a:rPr lang="el-GR" dirty="0"/>
              <a:t>Σύμφωνα με τις εξελικτικές θεωρίες, τα είδη αναπτύσσονται όπως αναπτύσσονται επειδή τα άτομα με χαρακτηριστικά που ευνοούν την επιβίωση σε συγκεκριμένο περιβάλλον, τελικά επιβιώνουν, αναπαράγονται και μεταβιβάζουν τα χαρακτηριστικά τους στους απογόνους τους</a:t>
            </a: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Εξελικτικές θεωρίες</a:t>
            </a:r>
            <a:endParaRPr lang="en-US" dirty="0"/>
          </a:p>
        </p:txBody>
      </p:sp>
      <p:sp>
        <p:nvSpPr>
          <p:cNvPr id="3" name="Content Placeholder 2"/>
          <p:cNvSpPr>
            <a:spLocks noGrp="1"/>
          </p:cNvSpPr>
          <p:nvPr>
            <p:ph idx="1"/>
          </p:nvPr>
        </p:nvSpPr>
        <p:spPr/>
        <p:txBody>
          <a:bodyPr/>
          <a:lstStyle/>
          <a:p>
            <a:r>
              <a:rPr lang="el-GR" dirty="0"/>
              <a:t>Παράδειγμα εφαρμογής της εξελικτικής θεωρίας: πώς/γιατί τα βρέφη προσελκύουν την φροντίδα των γονέων τους;</a:t>
            </a:r>
          </a:p>
          <a:p>
            <a:pPr>
              <a:buNone/>
            </a:pPr>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Εξελικτικές θεωρίες</a:t>
            </a:r>
            <a:endParaRPr lang="en-US" dirty="0"/>
          </a:p>
        </p:txBody>
      </p:sp>
      <p:sp>
        <p:nvSpPr>
          <p:cNvPr id="3" name="Content Placeholder 2"/>
          <p:cNvSpPr>
            <a:spLocks noGrp="1"/>
          </p:cNvSpPr>
          <p:nvPr>
            <p:ph idx="1"/>
          </p:nvPr>
        </p:nvSpPr>
        <p:spPr/>
        <p:txBody>
          <a:bodyPr/>
          <a:lstStyle/>
          <a:p>
            <a:r>
              <a:rPr lang="el-GR" dirty="0"/>
              <a:t>Παράδειγμα εφαρμογής της εξελικτικής θεωρίας: πώς/γιατί τα βρέφη προσελκύουν την φροντίδα των γονέων τους;</a:t>
            </a:r>
          </a:p>
          <a:p>
            <a:r>
              <a:rPr lang="el-GR" dirty="0"/>
              <a:t>Απάντηση:</a:t>
            </a:r>
          </a:p>
          <a:p>
            <a:pPr>
              <a:buNone/>
            </a:pPr>
            <a:r>
              <a:rPr lang="el-GR" dirty="0"/>
              <a:t>Έχουν χαρακτηριστικά που μας φαίνονται όμορφα (πχ. μεγάλο κεφάλι) και έχουν προικοδοτηθεί με ικανότητες που τραβούν την προσοχή των γονέων (πχ. προτίμηση να κοιτούν πρόσωπα)</a:t>
            </a:r>
          </a:p>
          <a:p>
            <a:pPr>
              <a:buNone/>
            </a:pPr>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Θεωρίες επεξεργασίας πληροφοριών </a:t>
            </a:r>
            <a:endParaRPr lang="en-US" dirty="0"/>
          </a:p>
        </p:txBody>
      </p:sp>
      <p:sp>
        <p:nvSpPr>
          <p:cNvPr id="3" name="Content Placeholder 2"/>
          <p:cNvSpPr>
            <a:spLocks noGrp="1"/>
          </p:cNvSpPr>
          <p:nvPr>
            <p:ph idx="1"/>
          </p:nvPr>
        </p:nvSpPr>
        <p:spPr/>
        <p:txBody>
          <a:bodyPr>
            <a:normAutofit/>
          </a:bodyPr>
          <a:lstStyle/>
          <a:p>
            <a:r>
              <a:rPr lang="el-GR" dirty="0"/>
              <a:t>Συγκρίνεται η λειτουργία της σκέψης με την λετουργία ενός ηλεκτρονικού υπολογιστή, δηλαδή εξετάζουν πώς το παιδί επεξεργάζεται, αποθηκεύει, οργανώνει και ανασύρει πληροφορίες και ποιοι είναι οι πιο αποτελεσματικοί τρόποι για αυτό</a:t>
            </a: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Θεωρίες επεξεργασίας πληροφοριών </a:t>
            </a:r>
            <a:endParaRPr lang="en-US" dirty="0"/>
          </a:p>
        </p:txBody>
      </p:sp>
      <p:sp>
        <p:nvSpPr>
          <p:cNvPr id="3" name="Content Placeholder 2"/>
          <p:cNvSpPr>
            <a:spLocks noGrp="1"/>
          </p:cNvSpPr>
          <p:nvPr>
            <p:ph idx="1"/>
          </p:nvPr>
        </p:nvSpPr>
        <p:spPr/>
        <p:txBody>
          <a:bodyPr>
            <a:normAutofit/>
          </a:bodyPr>
          <a:lstStyle/>
          <a:p>
            <a:r>
              <a:rPr lang="el-GR" dirty="0"/>
              <a:t>Όπως και ο Η/Υ περιλαμβάνει το λειτουργικό του σύστημα (σκληρός δίσκος) που ορίζει την χωρητικότητα της αποθήκευσης ή την ταχύτητα επεξεργασίας, έτσι και ο ανθρώπινος νους έχει ορισμένες εγκεφαλικές δομές και νευρωνικά στοιχεία που μελετώνται με βάση αυτή τη θεωρία της ανάπτυξης </a:t>
            </a:r>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Θεωρίες επεξεργασίας πληροφοριών </a:t>
            </a:r>
            <a:endParaRPr lang="en-US" dirty="0"/>
          </a:p>
        </p:txBody>
      </p:sp>
      <p:sp>
        <p:nvSpPr>
          <p:cNvPr id="3" name="Content Placeholder 2"/>
          <p:cNvSpPr>
            <a:spLocks noGrp="1"/>
          </p:cNvSpPr>
          <p:nvPr>
            <p:ph idx="1"/>
          </p:nvPr>
        </p:nvSpPr>
        <p:spPr/>
        <p:txBody>
          <a:bodyPr>
            <a:normAutofit/>
          </a:bodyPr>
          <a:lstStyle/>
          <a:p>
            <a:r>
              <a:rPr lang="el-GR" dirty="0"/>
              <a:t>Παράλληλα μελετάται και το «λογισμικό» σύστημα της ανθρώπινης σκέψης (τα αντίστοιχα προγράμματα του Η/Υ), όπως οι τεχνικές μάθησης ή μνήμης</a:t>
            </a:r>
          </a:p>
          <a:p>
            <a:endParaRPr lang="el-GR" dirty="0"/>
          </a:p>
          <a:p>
            <a:r>
              <a:rPr lang="el-GR" dirty="0"/>
              <a:t>Οι θεωρίες επεξεργασίας συστημάτων έχουν συμβάλει σημαντικά στην κατανόηση θεμάτων όπως η προσοχή και η μνήμη και η στρατηγική επίλυσης προβλημάτων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Θεωρίες συστημάτων</a:t>
            </a:r>
            <a:endParaRPr lang="en-US" dirty="0"/>
          </a:p>
        </p:txBody>
      </p:sp>
      <p:sp>
        <p:nvSpPr>
          <p:cNvPr id="3" name="Content Placeholder 2"/>
          <p:cNvSpPr>
            <a:spLocks noGrp="1"/>
          </p:cNvSpPr>
          <p:nvPr>
            <p:ph idx="1"/>
          </p:nvPr>
        </p:nvSpPr>
        <p:spPr/>
        <p:txBody>
          <a:bodyPr/>
          <a:lstStyle/>
          <a:p>
            <a:r>
              <a:rPr lang="el-GR" dirty="0"/>
              <a:t>Αντιλαμβάνονται την ανάπτυξη σε σχέση με σύνθετα σύνολα που αποτελούνται από μέρη (δηλαδή, συσσήματα) και εξετάζουν πώς τα σύνολα αυτά και τα μέρη τους οργανώνονται, αλληλεπιδρούν και αλλάζουν με την πάροδο του χρόνου. </a:t>
            </a:r>
          </a:p>
          <a:p>
            <a:r>
              <a:rPr lang="el-GR" dirty="0"/>
              <a:t>Η πλήρης κατανόηση της ανάπτυξης απαιτεί την αναγνώριση της «πολλαπλής, αμοιβαίας και συνεχούς αλληλεπίδρασης όλων των επιπέδων του αναπτυσσόμενου συστήματος, από το μοριακό έως το πολιτισμικό» </a:t>
            </a:r>
            <a:r>
              <a:rPr lang="el-GR" sz="1800" dirty="0"/>
              <a:t>Esther Thelen</a:t>
            </a:r>
            <a:endParaRPr lang="el-GR"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Θεωρίες συστημάτων: θεωρία των δυναμικών συστημάτων</a:t>
            </a:r>
            <a:endParaRPr lang="en-US" dirty="0"/>
          </a:p>
        </p:txBody>
      </p:sp>
      <p:sp>
        <p:nvSpPr>
          <p:cNvPr id="3" name="Content Placeholder 2"/>
          <p:cNvSpPr>
            <a:spLocks noGrp="1"/>
          </p:cNvSpPr>
          <p:nvPr>
            <p:ph idx="1"/>
          </p:nvPr>
        </p:nvSpPr>
        <p:spPr/>
        <p:txBody>
          <a:bodyPr>
            <a:normAutofit/>
          </a:bodyPr>
          <a:lstStyle/>
          <a:p>
            <a:r>
              <a:rPr lang="el-GR" dirty="0"/>
              <a:t>Εξετάζει πώς νέα σύνθετα συστήματα συμπεριφοράς (πχ. η συμπεριφορά ενός βρέφους να πιάσει κάτι που βλέπει, δηλαδή ο </a:t>
            </a:r>
            <a:r>
              <a:rPr lang="el-GR" dirty="0" err="1"/>
              <a:t>οπτικοκινητικός</a:t>
            </a:r>
            <a:r>
              <a:rPr lang="el-GR" dirty="0"/>
              <a:t> </a:t>
            </a:r>
            <a:r>
              <a:rPr lang="el-GR" dirty="0" err="1"/>
              <a:t>συντομισμός</a:t>
            </a:r>
            <a:r>
              <a:rPr lang="el-GR" dirty="0"/>
              <a:t>) αναπτύσσονται από την αλληλεπίδραση λιγότερο σύνθετων μερών.</a:t>
            </a:r>
          </a:p>
        </p:txBody>
      </p:sp>
    </p:spTree>
    <p:extLst>
      <p:ext uri="{BB962C8B-B14F-4D97-AF65-F5344CB8AC3E}">
        <p14:creationId xmlns:p14="http://schemas.microsoft.com/office/powerpoint/2010/main" val="74718347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Το πολιτισμικό πλαισιο της ανάπτυξης </a:t>
            </a:r>
            <a:endParaRPr lang="en-US" dirty="0"/>
          </a:p>
        </p:txBody>
      </p:sp>
      <p:sp>
        <p:nvSpPr>
          <p:cNvPr id="3" name="Content Placeholder 2"/>
          <p:cNvSpPr>
            <a:spLocks noGrp="1"/>
          </p:cNvSpPr>
          <p:nvPr>
            <p:ph idx="1"/>
          </p:nvPr>
        </p:nvSpPr>
        <p:spPr/>
        <p:txBody>
          <a:bodyPr/>
          <a:lstStyle/>
          <a:p>
            <a:r>
              <a:rPr lang="en-US" dirty="0" err="1"/>
              <a:t>Η</a:t>
            </a:r>
            <a:r>
              <a:rPr lang="en-US" dirty="0"/>
              <a:t> </a:t>
            </a:r>
            <a:r>
              <a:rPr lang="en-US" dirty="0" err="1"/>
              <a:t>φύση</a:t>
            </a:r>
            <a:r>
              <a:rPr lang="en-US" dirty="0"/>
              <a:t> </a:t>
            </a:r>
            <a:r>
              <a:rPr lang="en-US" dirty="0" err="1"/>
              <a:t>και</a:t>
            </a:r>
            <a:r>
              <a:rPr lang="en-US" dirty="0"/>
              <a:t> </a:t>
            </a:r>
            <a:r>
              <a:rPr lang="en-US" dirty="0" err="1"/>
              <a:t>η</a:t>
            </a:r>
            <a:r>
              <a:rPr lang="en-US" dirty="0"/>
              <a:t> </a:t>
            </a:r>
            <a:r>
              <a:rPr lang="en-US" dirty="0" err="1"/>
              <a:t>εμπειρία</a:t>
            </a:r>
            <a:r>
              <a:rPr lang="en-US" dirty="0"/>
              <a:t> </a:t>
            </a:r>
            <a:r>
              <a:rPr lang="en-US" dirty="0" err="1"/>
              <a:t>είναι</a:t>
            </a:r>
            <a:r>
              <a:rPr lang="en-US" dirty="0"/>
              <a:t> </a:t>
            </a:r>
            <a:r>
              <a:rPr lang="en-US" dirty="0" err="1"/>
              <a:t>εξίσου</a:t>
            </a:r>
            <a:r>
              <a:rPr lang="en-US" dirty="0"/>
              <a:t> </a:t>
            </a:r>
            <a:r>
              <a:rPr lang="en-US" dirty="0" err="1"/>
              <a:t>σημαντικές</a:t>
            </a:r>
            <a:r>
              <a:rPr lang="en-US" dirty="0"/>
              <a:t> </a:t>
            </a:r>
          </a:p>
          <a:p>
            <a:r>
              <a:rPr lang="en-US" dirty="0" err="1"/>
              <a:t>Ενεργητικός</a:t>
            </a:r>
            <a:r>
              <a:rPr lang="en-US" dirty="0"/>
              <a:t> </a:t>
            </a:r>
            <a:r>
              <a:rPr lang="en-US" dirty="0" err="1"/>
              <a:t>ρόλος</a:t>
            </a:r>
            <a:r>
              <a:rPr lang="en-US" dirty="0"/>
              <a:t> </a:t>
            </a:r>
            <a:r>
              <a:rPr lang="en-US" dirty="0" err="1"/>
              <a:t>του</a:t>
            </a:r>
            <a:r>
              <a:rPr lang="en-US" dirty="0"/>
              <a:t> </a:t>
            </a:r>
            <a:r>
              <a:rPr lang="en-US" dirty="0" err="1"/>
              <a:t>υποκειμένου</a:t>
            </a:r>
            <a:r>
              <a:rPr lang="en-US" dirty="0"/>
              <a:t> </a:t>
            </a:r>
            <a:r>
              <a:rPr lang="en-US" dirty="0" err="1"/>
              <a:t>στη</a:t>
            </a:r>
            <a:r>
              <a:rPr lang="en-US" dirty="0"/>
              <a:t> </a:t>
            </a:r>
          </a:p>
          <a:p>
            <a:pPr>
              <a:buNone/>
            </a:pPr>
            <a:r>
              <a:rPr lang="el-GR" dirty="0"/>
              <a:t>  </a:t>
            </a:r>
            <a:r>
              <a:rPr lang="en-US" dirty="0" err="1"/>
              <a:t>διαμόρφωση</a:t>
            </a:r>
            <a:r>
              <a:rPr lang="en-US" dirty="0"/>
              <a:t> </a:t>
            </a:r>
            <a:r>
              <a:rPr lang="en-US" dirty="0" err="1"/>
              <a:t>της</a:t>
            </a:r>
            <a:r>
              <a:rPr lang="en-US" dirty="0"/>
              <a:t> </a:t>
            </a:r>
            <a:r>
              <a:rPr lang="en-US" dirty="0" err="1"/>
              <a:t>ανάπτυξης</a:t>
            </a:r>
            <a:r>
              <a:rPr lang="el-GR" dirty="0"/>
              <a:t>, </a:t>
            </a:r>
          </a:p>
          <a:p>
            <a:pPr>
              <a:buNone/>
            </a:pPr>
            <a:r>
              <a:rPr lang="el-GR" dirty="0"/>
              <a:t>ΑΛΛΑ</a:t>
            </a:r>
            <a:r>
              <a:rPr lang="en-US" dirty="0"/>
              <a:t> </a:t>
            </a:r>
          </a:p>
          <a:p>
            <a:r>
              <a:rPr lang="en-US" dirty="0" err="1"/>
              <a:t>Βιολογικοί</a:t>
            </a:r>
            <a:r>
              <a:rPr lang="en-US" dirty="0"/>
              <a:t> </a:t>
            </a:r>
            <a:r>
              <a:rPr lang="en-US" dirty="0" err="1"/>
              <a:t>και</a:t>
            </a:r>
            <a:r>
              <a:rPr lang="en-US" dirty="0"/>
              <a:t> </a:t>
            </a:r>
            <a:r>
              <a:rPr lang="en-US" dirty="0" err="1"/>
              <a:t>περιβαλλοντικοί</a:t>
            </a:r>
            <a:r>
              <a:rPr lang="en-US" dirty="0"/>
              <a:t> </a:t>
            </a:r>
            <a:r>
              <a:rPr lang="en-US" dirty="0" err="1"/>
              <a:t>παράγοντες</a:t>
            </a:r>
            <a:r>
              <a:rPr lang="en-US" dirty="0"/>
              <a:t> </a:t>
            </a:r>
            <a:r>
              <a:rPr lang="en-US" dirty="0" err="1"/>
              <a:t>συνδυάζονται</a:t>
            </a:r>
            <a:r>
              <a:rPr lang="en-US" dirty="0"/>
              <a:t> </a:t>
            </a:r>
            <a:r>
              <a:rPr lang="en-US" dirty="0" err="1"/>
              <a:t>και</a:t>
            </a:r>
            <a:r>
              <a:rPr lang="en-US" dirty="0"/>
              <a:t> </a:t>
            </a:r>
            <a:r>
              <a:rPr lang="en-US" dirty="0" err="1"/>
              <a:t>αλληλεπιδρούν</a:t>
            </a:r>
            <a:r>
              <a:rPr lang="en-US" dirty="0"/>
              <a:t> </a:t>
            </a:r>
            <a:r>
              <a:rPr lang="en-US" dirty="0" err="1"/>
              <a:t>σε</a:t>
            </a:r>
            <a:r>
              <a:rPr lang="en-US" dirty="0"/>
              <a:t> </a:t>
            </a:r>
            <a:r>
              <a:rPr lang="en-US" dirty="0" err="1"/>
              <a:t>συγκεκριμένο</a:t>
            </a:r>
            <a:r>
              <a:rPr lang="en-US" dirty="0"/>
              <a:t> </a:t>
            </a:r>
            <a:r>
              <a:rPr lang="en-US" dirty="0" err="1"/>
              <a:t>κοινωνικο-πολιτισμικό</a:t>
            </a:r>
            <a:r>
              <a:rPr lang="en-US" dirty="0"/>
              <a:t> </a:t>
            </a:r>
            <a:r>
              <a:rPr lang="en-US" dirty="0" err="1"/>
              <a:t>και</a:t>
            </a:r>
            <a:r>
              <a:rPr lang="en-US" dirty="0"/>
              <a:t> </a:t>
            </a:r>
            <a:r>
              <a:rPr lang="en-US" dirty="0" err="1"/>
              <a:t>ιστορικό</a:t>
            </a:r>
            <a:r>
              <a:rPr lang="en-US" dirty="0"/>
              <a:t> </a:t>
            </a:r>
            <a:r>
              <a:rPr lang="en-US" dirty="0" err="1"/>
              <a:t>πλαίσιο</a:t>
            </a:r>
            <a:r>
              <a:rPr lang="en-US" dirty="0"/>
              <a:t> </a:t>
            </a: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Θεωρίες συστημάτων: θεωρία οικολογικών συστημάτων</a:t>
            </a:r>
            <a:endParaRPr lang="en-US" dirty="0"/>
          </a:p>
        </p:txBody>
      </p:sp>
      <p:sp>
        <p:nvSpPr>
          <p:cNvPr id="3" name="Content Placeholder 2"/>
          <p:cNvSpPr>
            <a:spLocks noGrp="1"/>
          </p:cNvSpPr>
          <p:nvPr>
            <p:ph idx="1"/>
          </p:nvPr>
        </p:nvSpPr>
        <p:spPr/>
        <p:txBody>
          <a:bodyPr/>
          <a:lstStyle/>
          <a:p>
            <a:r>
              <a:rPr lang="el-GR" dirty="0"/>
              <a:t>Η πιο επιδραστική θεωρία συστημάτων είναι η </a:t>
            </a:r>
            <a:r>
              <a:rPr lang="el-GR" b="1" dirty="0"/>
              <a:t>θεωρία οικολογικών συστημάτων </a:t>
            </a:r>
            <a:r>
              <a:rPr lang="el-GR" dirty="0"/>
              <a:t>του </a:t>
            </a:r>
            <a:r>
              <a:rPr lang="el-GR" b="1" dirty="0"/>
              <a:t>Uri Bronfebrenner </a:t>
            </a:r>
            <a:r>
              <a:rPr lang="el-GR" dirty="0"/>
              <a:t>(1917 Μόσχα- 2005 Ίθακα, ΝΥ)</a:t>
            </a:r>
            <a:endParaRPr lang="el-GR" b="1" dirty="0"/>
          </a:p>
          <a:p>
            <a:pPr>
              <a:buNone/>
            </a:pPr>
            <a:endParaRPr lang="el-GR" dirty="0"/>
          </a:p>
          <a:p>
            <a:r>
              <a:rPr lang="el-GR" dirty="0"/>
              <a:t>Σύμφωνα με τη θεωρία των οικολογικών συστημάτων, το αναπτυσσόμενο παιδί βρίσκεται στο κέντρο μίας ομάδας τεσσάρων εγκιβωτισμένων συστημάτων που αλληλεπιδρούν </a:t>
            </a:r>
          </a:p>
          <a:p>
            <a:endParaRPr lang="el-GR"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Θεωρίες συστημάτων</a:t>
            </a:r>
            <a:endParaRPr lang="en-US" dirty="0"/>
          </a:p>
        </p:txBody>
      </p:sp>
      <p:pic>
        <p:nvPicPr>
          <p:cNvPr id="5" name="Content Placeholder 4" descr="668524d12539d2d194f6b189c7ac5fba.jpg"/>
          <p:cNvPicPr>
            <a:picLocks noGrp="1" noChangeAspect="1"/>
          </p:cNvPicPr>
          <p:nvPr>
            <p:ph idx="1"/>
          </p:nvPr>
        </p:nvPicPr>
        <p:blipFill>
          <a:blip r:embed="rId2"/>
          <a:srcRect l="-37032" r="-37032"/>
          <a:stretch>
            <a:fillRect/>
          </a:stretch>
        </p:blipFill>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Θεωρίες συστημάτων</a:t>
            </a:r>
            <a:endParaRPr lang="en-US" dirty="0"/>
          </a:p>
        </p:txBody>
      </p:sp>
      <p:sp>
        <p:nvSpPr>
          <p:cNvPr id="3" name="Content Placeholder 2"/>
          <p:cNvSpPr>
            <a:spLocks noGrp="1"/>
          </p:cNvSpPr>
          <p:nvPr>
            <p:ph idx="1"/>
          </p:nvPr>
        </p:nvSpPr>
        <p:spPr>
          <a:xfrm>
            <a:off x="457200" y="1935480"/>
            <a:ext cx="8229600" cy="4589864"/>
          </a:xfrm>
        </p:spPr>
        <p:txBody>
          <a:bodyPr>
            <a:normAutofit fontScale="55000" lnSpcReduction="20000"/>
          </a:bodyPr>
          <a:lstStyle/>
          <a:p>
            <a:pPr>
              <a:buNone/>
            </a:pPr>
            <a:r>
              <a:rPr lang="en-US" dirty="0" err="1"/>
              <a:t>i</a:t>
            </a:r>
            <a:r>
              <a:rPr lang="en-US" dirty="0"/>
              <a:t>. </a:t>
            </a:r>
            <a:r>
              <a:rPr lang="en-US" sz="3600" dirty="0" err="1"/>
              <a:t>Μικροσύστημα</a:t>
            </a:r>
            <a:r>
              <a:rPr lang="en-US" sz="3600" dirty="0"/>
              <a:t>: </a:t>
            </a:r>
            <a:r>
              <a:rPr lang="en-US" sz="3600" dirty="0" err="1"/>
              <a:t>οι</a:t>
            </a:r>
            <a:r>
              <a:rPr lang="en-US" sz="3600" dirty="0"/>
              <a:t> </a:t>
            </a:r>
            <a:r>
              <a:rPr lang="en-US" sz="3600" dirty="0" err="1"/>
              <a:t>δραστηριότητες</a:t>
            </a:r>
            <a:r>
              <a:rPr lang="en-US" sz="3600" dirty="0"/>
              <a:t>, </a:t>
            </a:r>
            <a:r>
              <a:rPr lang="en-US" sz="3600" dirty="0" err="1"/>
              <a:t>οι</a:t>
            </a:r>
            <a:r>
              <a:rPr lang="en-US" sz="3600" dirty="0"/>
              <a:t> </a:t>
            </a:r>
            <a:r>
              <a:rPr lang="en-US" sz="3600" dirty="0" err="1"/>
              <a:t>ρόλοι</a:t>
            </a:r>
            <a:r>
              <a:rPr lang="en-US" sz="3600" dirty="0"/>
              <a:t> </a:t>
            </a:r>
            <a:r>
              <a:rPr lang="en-US" sz="3600" dirty="0" err="1"/>
              <a:t>και</a:t>
            </a:r>
            <a:r>
              <a:rPr lang="en-US" sz="3600" dirty="0"/>
              <a:t> </a:t>
            </a:r>
            <a:r>
              <a:rPr lang="en-US" sz="3600" dirty="0" err="1"/>
              <a:t>οι</a:t>
            </a:r>
            <a:r>
              <a:rPr lang="en-US" sz="3600" dirty="0"/>
              <a:t> </a:t>
            </a:r>
            <a:r>
              <a:rPr lang="en-US" sz="3600" dirty="0" err="1"/>
              <a:t>αλληλεπιδράσεις</a:t>
            </a:r>
            <a:r>
              <a:rPr lang="en-US" sz="3600" dirty="0"/>
              <a:t> </a:t>
            </a:r>
            <a:r>
              <a:rPr lang="en-US" sz="3600" dirty="0" err="1"/>
              <a:t>του</a:t>
            </a:r>
            <a:r>
              <a:rPr lang="en-US" sz="3600" dirty="0"/>
              <a:t> </a:t>
            </a:r>
            <a:r>
              <a:rPr lang="en-US" sz="3600" dirty="0" err="1"/>
              <a:t>ατόμου</a:t>
            </a:r>
            <a:r>
              <a:rPr lang="en-US" sz="3600" dirty="0"/>
              <a:t> </a:t>
            </a:r>
            <a:r>
              <a:rPr lang="en-US" sz="3600" dirty="0" err="1"/>
              <a:t>με</a:t>
            </a:r>
            <a:r>
              <a:rPr lang="en-US" sz="3600" dirty="0"/>
              <a:t> </a:t>
            </a:r>
            <a:r>
              <a:rPr lang="en-US" sz="3600" dirty="0" err="1"/>
              <a:t>το</a:t>
            </a:r>
            <a:r>
              <a:rPr lang="en-US" sz="3600" dirty="0"/>
              <a:t> </a:t>
            </a:r>
            <a:r>
              <a:rPr lang="en-US" sz="3600" dirty="0" err="1"/>
              <a:t>άμεσο</a:t>
            </a:r>
            <a:r>
              <a:rPr lang="en-US" sz="3600" dirty="0"/>
              <a:t> </a:t>
            </a:r>
            <a:r>
              <a:rPr lang="en-US" sz="3600" dirty="0" err="1"/>
              <a:t>περιβάλλον</a:t>
            </a:r>
            <a:r>
              <a:rPr lang="en-US" sz="3600" dirty="0"/>
              <a:t> </a:t>
            </a:r>
            <a:r>
              <a:rPr lang="en-US" sz="3600" dirty="0" err="1"/>
              <a:t>του</a:t>
            </a:r>
            <a:r>
              <a:rPr lang="en-US" sz="3600" dirty="0"/>
              <a:t> (</a:t>
            </a:r>
            <a:r>
              <a:rPr lang="en-US" sz="3600" dirty="0" err="1"/>
              <a:t>π.χ</a:t>
            </a:r>
            <a:r>
              <a:rPr lang="en-US" sz="3600" dirty="0"/>
              <a:t>. </a:t>
            </a:r>
            <a:r>
              <a:rPr lang="en-US" sz="3600" dirty="0" err="1"/>
              <a:t>του</a:t>
            </a:r>
            <a:r>
              <a:rPr lang="en-US" sz="3600" dirty="0"/>
              <a:t> </a:t>
            </a:r>
            <a:r>
              <a:rPr lang="en-US" sz="3600" dirty="0" err="1"/>
              <a:t>παιδιού</a:t>
            </a:r>
            <a:r>
              <a:rPr lang="en-US" sz="3600" dirty="0"/>
              <a:t> </a:t>
            </a:r>
            <a:r>
              <a:rPr lang="en-US" sz="3600" dirty="0" err="1"/>
              <a:t>με</a:t>
            </a:r>
            <a:r>
              <a:rPr lang="en-US" sz="3600" dirty="0"/>
              <a:t> </a:t>
            </a:r>
            <a:r>
              <a:rPr lang="en-US" sz="3600" dirty="0" err="1"/>
              <a:t>την</a:t>
            </a:r>
            <a:r>
              <a:rPr lang="en-US" sz="3600" dirty="0"/>
              <a:t> </a:t>
            </a:r>
            <a:r>
              <a:rPr lang="en-US" sz="3600" dirty="0" err="1"/>
              <a:t>οικογένεια</a:t>
            </a:r>
            <a:r>
              <a:rPr lang="en-US" sz="3600" dirty="0"/>
              <a:t>, </a:t>
            </a:r>
            <a:r>
              <a:rPr lang="en-US" sz="3600" dirty="0" err="1"/>
              <a:t>με</a:t>
            </a:r>
            <a:r>
              <a:rPr lang="en-US" sz="3600" dirty="0"/>
              <a:t> </a:t>
            </a:r>
            <a:r>
              <a:rPr lang="en-US" sz="3600" dirty="0" err="1"/>
              <a:t>το</a:t>
            </a:r>
            <a:r>
              <a:rPr lang="en-US" sz="3600" dirty="0"/>
              <a:t> </a:t>
            </a:r>
            <a:r>
              <a:rPr lang="en-US" sz="3600" dirty="0" err="1"/>
              <a:t>σχολείο</a:t>
            </a:r>
            <a:r>
              <a:rPr lang="en-US" sz="3600" dirty="0"/>
              <a:t> </a:t>
            </a:r>
            <a:r>
              <a:rPr lang="en-US" sz="3600" dirty="0" err="1"/>
              <a:t>κλπ</a:t>
            </a:r>
            <a:r>
              <a:rPr lang="en-US" sz="3600" dirty="0"/>
              <a:t>.)</a:t>
            </a:r>
          </a:p>
          <a:p>
            <a:pPr>
              <a:buNone/>
            </a:pPr>
            <a:r>
              <a:rPr lang="en-US" sz="3600" dirty="0"/>
              <a:t>ii. </a:t>
            </a:r>
            <a:r>
              <a:rPr lang="en-US" sz="3600" dirty="0" err="1"/>
              <a:t>Μεσοσύστημα</a:t>
            </a:r>
            <a:r>
              <a:rPr lang="en-US" sz="3600" dirty="0"/>
              <a:t>: </a:t>
            </a:r>
            <a:r>
              <a:rPr lang="en-US" sz="3600" dirty="0" err="1"/>
              <a:t>οι</a:t>
            </a:r>
            <a:r>
              <a:rPr lang="en-US" sz="3600" dirty="0"/>
              <a:t> </a:t>
            </a:r>
            <a:r>
              <a:rPr lang="en-US" sz="3600" dirty="0" err="1"/>
              <a:t>αλληλεπιδράσεις</a:t>
            </a:r>
            <a:r>
              <a:rPr lang="en-US" sz="3600" dirty="0"/>
              <a:t> </a:t>
            </a:r>
            <a:r>
              <a:rPr lang="en-US" sz="3600" dirty="0" err="1"/>
              <a:t>μεταξύ</a:t>
            </a:r>
            <a:r>
              <a:rPr lang="en-US" sz="3600" dirty="0"/>
              <a:t> </a:t>
            </a:r>
            <a:r>
              <a:rPr lang="en-US" sz="3600" dirty="0" err="1"/>
              <a:t>δύο</a:t>
            </a:r>
            <a:r>
              <a:rPr lang="en-US" sz="3600" dirty="0"/>
              <a:t> </a:t>
            </a:r>
            <a:r>
              <a:rPr lang="en-US" sz="3600" dirty="0" err="1"/>
              <a:t>ή</a:t>
            </a:r>
            <a:r>
              <a:rPr lang="en-US" sz="3600" dirty="0"/>
              <a:t> </a:t>
            </a:r>
            <a:r>
              <a:rPr lang="en-US" sz="3600" dirty="0" err="1"/>
              <a:t>περισσότερων</a:t>
            </a:r>
            <a:r>
              <a:rPr lang="en-US" sz="3600" dirty="0"/>
              <a:t> </a:t>
            </a:r>
            <a:r>
              <a:rPr lang="en-US" sz="3600" dirty="0" err="1"/>
              <a:t>μικροσυστημάτων</a:t>
            </a:r>
            <a:r>
              <a:rPr lang="en-US" sz="3600" dirty="0"/>
              <a:t> (</a:t>
            </a:r>
            <a:r>
              <a:rPr lang="en-US" sz="3600" dirty="0" err="1"/>
              <a:t>π.χ</a:t>
            </a:r>
            <a:r>
              <a:rPr lang="en-US" sz="3600" dirty="0"/>
              <a:t>. </a:t>
            </a:r>
            <a:r>
              <a:rPr lang="en-US" sz="3600" dirty="0" err="1"/>
              <a:t>οικογένεια</a:t>
            </a:r>
            <a:r>
              <a:rPr lang="en-US" sz="3600" dirty="0"/>
              <a:t>- </a:t>
            </a:r>
            <a:r>
              <a:rPr lang="en-US" sz="3600" dirty="0" err="1"/>
              <a:t>σχολείο</a:t>
            </a:r>
            <a:r>
              <a:rPr lang="el-GR" sz="3600" dirty="0"/>
              <a:t>, πχ. παρακολούθηση της μαθησιακης πορείας των παιδιών από τους γονείς</a:t>
            </a:r>
            <a:r>
              <a:rPr lang="en-US" sz="3600" dirty="0"/>
              <a:t>)</a:t>
            </a:r>
          </a:p>
          <a:p>
            <a:pPr>
              <a:buNone/>
            </a:pPr>
            <a:r>
              <a:rPr lang="en-US" sz="3600" dirty="0"/>
              <a:t>iii. </a:t>
            </a:r>
            <a:r>
              <a:rPr lang="en-US" sz="3600" dirty="0" err="1"/>
              <a:t>Εξωσύστημα</a:t>
            </a:r>
            <a:r>
              <a:rPr lang="en-US" sz="3600" dirty="0"/>
              <a:t>: </a:t>
            </a:r>
            <a:r>
              <a:rPr lang="en-US" sz="3600" dirty="0" err="1"/>
              <a:t>τα</a:t>
            </a:r>
            <a:r>
              <a:rPr lang="en-US" sz="3600" dirty="0"/>
              <a:t> </a:t>
            </a:r>
            <a:r>
              <a:rPr lang="en-US" sz="3600" dirty="0" err="1"/>
              <a:t>κοινωνικά</a:t>
            </a:r>
            <a:r>
              <a:rPr lang="en-US" sz="3600" dirty="0"/>
              <a:t> </a:t>
            </a:r>
            <a:r>
              <a:rPr lang="en-US" sz="3600" dirty="0" err="1"/>
              <a:t>πλαίσια</a:t>
            </a:r>
            <a:r>
              <a:rPr lang="en-US" sz="3600" dirty="0"/>
              <a:t> </a:t>
            </a:r>
            <a:r>
              <a:rPr lang="en-US" sz="3600" dirty="0" err="1"/>
              <a:t>και</a:t>
            </a:r>
            <a:r>
              <a:rPr lang="en-US" sz="3600" dirty="0"/>
              <a:t> </a:t>
            </a:r>
            <a:r>
              <a:rPr lang="en-US" sz="3600" dirty="0" err="1"/>
              <a:t>οι</a:t>
            </a:r>
            <a:r>
              <a:rPr lang="en-US" sz="3600" dirty="0"/>
              <a:t> </a:t>
            </a:r>
            <a:r>
              <a:rPr lang="en-US" sz="3600" dirty="0" err="1"/>
              <a:t>οργανισμοί</a:t>
            </a:r>
            <a:r>
              <a:rPr lang="en-US" sz="3600" dirty="0"/>
              <a:t> </a:t>
            </a:r>
            <a:r>
              <a:rPr lang="en-US" sz="3600" dirty="0" err="1"/>
              <a:t>πέρα</a:t>
            </a:r>
            <a:r>
              <a:rPr lang="en-US" sz="3600" dirty="0"/>
              <a:t> </a:t>
            </a:r>
            <a:r>
              <a:rPr lang="en-US" sz="3600" dirty="0" err="1"/>
              <a:t>από</a:t>
            </a:r>
            <a:r>
              <a:rPr lang="en-US" sz="3600" dirty="0"/>
              <a:t> </a:t>
            </a:r>
            <a:r>
              <a:rPr lang="en-US" sz="3600" dirty="0" err="1"/>
              <a:t>την</a:t>
            </a:r>
            <a:r>
              <a:rPr lang="en-US" sz="3600" dirty="0"/>
              <a:t> </a:t>
            </a:r>
            <a:r>
              <a:rPr lang="en-US" sz="3600" dirty="0" err="1"/>
              <a:t>άμεση</a:t>
            </a:r>
            <a:r>
              <a:rPr lang="en-US" sz="3600" dirty="0"/>
              <a:t> </a:t>
            </a:r>
            <a:r>
              <a:rPr lang="en-US" sz="3600" dirty="0" err="1"/>
              <a:t>εμπειρία</a:t>
            </a:r>
            <a:r>
              <a:rPr lang="en-US" sz="3600" dirty="0"/>
              <a:t> </a:t>
            </a:r>
            <a:r>
              <a:rPr lang="en-US" sz="3600" dirty="0" err="1"/>
              <a:t>του</a:t>
            </a:r>
            <a:r>
              <a:rPr lang="en-US" sz="3600" dirty="0"/>
              <a:t> </a:t>
            </a:r>
            <a:r>
              <a:rPr lang="en-US" sz="3600" dirty="0" err="1"/>
              <a:t>ατόμου</a:t>
            </a:r>
            <a:r>
              <a:rPr lang="en-US" sz="3600" dirty="0"/>
              <a:t>, </a:t>
            </a:r>
            <a:r>
              <a:rPr lang="en-US" sz="3600" dirty="0" err="1"/>
              <a:t>που</a:t>
            </a:r>
            <a:r>
              <a:rPr lang="en-US" sz="3600" dirty="0"/>
              <a:t> </a:t>
            </a:r>
            <a:r>
              <a:rPr lang="en-US" sz="3600" dirty="0" err="1"/>
              <a:t>όμως</a:t>
            </a:r>
            <a:r>
              <a:rPr lang="en-US" sz="3600" dirty="0"/>
              <a:t> </a:t>
            </a:r>
            <a:r>
              <a:rPr lang="en-US" sz="3600" dirty="0" err="1"/>
              <a:t>το</a:t>
            </a:r>
            <a:r>
              <a:rPr lang="en-US" sz="3600" dirty="0"/>
              <a:t> </a:t>
            </a:r>
            <a:r>
              <a:rPr lang="en-US" sz="3600" dirty="0" err="1"/>
              <a:t>επηρεάζουν</a:t>
            </a:r>
            <a:r>
              <a:rPr lang="en-US" sz="3600" dirty="0"/>
              <a:t> (</a:t>
            </a:r>
            <a:r>
              <a:rPr lang="en-US" sz="3600" dirty="0" err="1"/>
              <a:t>π.χ</a:t>
            </a:r>
            <a:r>
              <a:rPr lang="en-US" sz="3600" dirty="0"/>
              <a:t>. </a:t>
            </a:r>
            <a:r>
              <a:rPr lang="en-US" sz="3600" dirty="0" err="1"/>
              <a:t>η</a:t>
            </a:r>
            <a:r>
              <a:rPr lang="en-US" sz="3600" dirty="0"/>
              <a:t> </a:t>
            </a:r>
            <a:r>
              <a:rPr lang="en-US" sz="3600" dirty="0" err="1"/>
              <a:t>ποιότητα</a:t>
            </a:r>
            <a:r>
              <a:rPr lang="en-US" sz="3600" dirty="0"/>
              <a:t> </a:t>
            </a:r>
            <a:r>
              <a:rPr lang="en-US" sz="3600" dirty="0" err="1"/>
              <a:t>της</a:t>
            </a:r>
            <a:r>
              <a:rPr lang="en-US" sz="3600" dirty="0"/>
              <a:t> </a:t>
            </a:r>
            <a:r>
              <a:rPr lang="en-US" sz="3600" dirty="0" err="1"/>
              <a:t>εκπαίδευσης</a:t>
            </a:r>
            <a:r>
              <a:rPr lang="en-US" sz="3600" dirty="0"/>
              <a:t>, </a:t>
            </a:r>
            <a:r>
              <a:rPr lang="el-GR" sz="3600" dirty="0"/>
              <a:t>οι συνθήκες εργασίας των γονέων</a:t>
            </a:r>
            <a:r>
              <a:rPr lang="en-US" sz="3600" dirty="0"/>
              <a:t>)</a:t>
            </a:r>
          </a:p>
          <a:p>
            <a:pPr>
              <a:buNone/>
            </a:pPr>
            <a:r>
              <a:rPr lang="en-US" sz="3600" dirty="0"/>
              <a:t>iv. </a:t>
            </a:r>
            <a:r>
              <a:rPr lang="en-US" sz="3600" dirty="0" err="1"/>
              <a:t>Μ</a:t>
            </a:r>
            <a:r>
              <a:rPr lang="en-US" sz="3600" dirty="0"/>
              <a:t>α</a:t>
            </a:r>
            <a:r>
              <a:rPr lang="en-US" sz="3600" dirty="0" err="1"/>
              <a:t>κροσύστημ</a:t>
            </a:r>
            <a:r>
              <a:rPr lang="en-US" sz="3600" dirty="0"/>
              <a:t>α: </a:t>
            </a:r>
            <a:r>
              <a:rPr lang="en-US" sz="3600" dirty="0" err="1"/>
              <a:t>Οι</a:t>
            </a:r>
            <a:r>
              <a:rPr lang="en-US" sz="3600" dirty="0"/>
              <a:t> α</a:t>
            </a:r>
            <a:r>
              <a:rPr lang="en-US" sz="3600" dirty="0" err="1"/>
              <a:t>ξίες</a:t>
            </a:r>
            <a:r>
              <a:rPr lang="en-US" sz="3600" dirty="0"/>
              <a:t>, </a:t>
            </a:r>
            <a:r>
              <a:rPr lang="en-US" sz="3600" dirty="0" err="1"/>
              <a:t>νόμοι</a:t>
            </a:r>
            <a:r>
              <a:rPr lang="en-US" sz="3600" dirty="0"/>
              <a:t> </a:t>
            </a:r>
            <a:r>
              <a:rPr lang="en-US" sz="3600" dirty="0" err="1"/>
              <a:t>κ</a:t>
            </a:r>
            <a:r>
              <a:rPr lang="en-US" sz="3600" dirty="0"/>
              <a:t>α</a:t>
            </a:r>
            <a:r>
              <a:rPr lang="en-US" sz="3600" dirty="0" err="1"/>
              <a:t>ι</a:t>
            </a:r>
            <a:r>
              <a:rPr lang="en-US" sz="3600" dirty="0"/>
              <a:t> </a:t>
            </a:r>
            <a:r>
              <a:rPr lang="en-US" sz="3600" dirty="0" err="1"/>
              <a:t>συνήθειες</a:t>
            </a:r>
            <a:r>
              <a:rPr lang="en-US" sz="3600" dirty="0"/>
              <a:t> </a:t>
            </a:r>
            <a:r>
              <a:rPr lang="en-US" sz="3600" dirty="0" err="1"/>
              <a:t>της</a:t>
            </a:r>
            <a:r>
              <a:rPr lang="en-US" sz="3600" dirty="0"/>
              <a:t> </a:t>
            </a:r>
            <a:r>
              <a:rPr lang="en-US" sz="3600" dirty="0" err="1"/>
              <a:t>κοινωνι</a:t>
            </a:r>
            <a:r>
              <a:rPr lang="en-US" sz="3600" dirty="0"/>
              <a:t>́α</a:t>
            </a:r>
            <a:r>
              <a:rPr lang="en-US" sz="3600" dirty="0" err="1"/>
              <a:t>ς</a:t>
            </a:r>
            <a:r>
              <a:rPr lang="en-US" sz="3600" dirty="0"/>
              <a:t> </a:t>
            </a:r>
            <a:r>
              <a:rPr lang="en-US" sz="3600" dirty="0" err="1"/>
              <a:t>μέσ</a:t>
            </a:r>
            <a:r>
              <a:rPr lang="en-US" sz="3600" dirty="0"/>
              <a:t>α </a:t>
            </a:r>
            <a:r>
              <a:rPr lang="en-US" sz="3600" dirty="0" err="1"/>
              <a:t>στην</a:t>
            </a:r>
            <a:r>
              <a:rPr lang="en-US" sz="3600" dirty="0"/>
              <a:t> </a:t>
            </a:r>
            <a:r>
              <a:rPr lang="en-US" sz="3600" dirty="0" err="1"/>
              <a:t>ο</a:t>
            </a:r>
            <a:r>
              <a:rPr lang="en-US" sz="3600" dirty="0"/>
              <a:t>π</a:t>
            </a:r>
            <a:r>
              <a:rPr lang="en-US" sz="3600" dirty="0" err="1"/>
              <a:t>οι</a:t>
            </a:r>
            <a:r>
              <a:rPr lang="en-US" sz="3600" dirty="0"/>
              <a:t>́α </a:t>
            </a:r>
            <a:r>
              <a:rPr lang="en-US" sz="3600" dirty="0" err="1"/>
              <a:t>ζει</a:t>
            </a:r>
            <a:r>
              <a:rPr lang="en-US" sz="3600" dirty="0"/>
              <a:t> </a:t>
            </a:r>
            <a:r>
              <a:rPr lang="en-US" sz="3600" dirty="0" err="1"/>
              <a:t>το</a:t>
            </a:r>
            <a:r>
              <a:rPr lang="en-US" sz="3600" dirty="0"/>
              <a:t> ά</a:t>
            </a:r>
            <a:r>
              <a:rPr lang="en-US" sz="3600" dirty="0" err="1"/>
              <a:t>τομο</a:t>
            </a:r>
            <a:endParaRPr lang="el-GR" sz="3600" dirty="0"/>
          </a:p>
          <a:p>
            <a:pPr>
              <a:buNone/>
            </a:pPr>
            <a:r>
              <a:rPr lang="en-US" sz="3600" dirty="0"/>
              <a:t>v. </a:t>
            </a:r>
            <a:r>
              <a:rPr lang="el-GR" sz="3600" dirty="0"/>
              <a:t>Λαμβάνουμε </a:t>
            </a:r>
            <a:r>
              <a:rPr lang="el-GR" sz="3600" dirty="0" err="1"/>
              <a:t>υπ’όψιν</a:t>
            </a:r>
            <a:r>
              <a:rPr lang="el-GR" sz="3600" dirty="0"/>
              <a:t> και το </a:t>
            </a:r>
            <a:r>
              <a:rPr lang="el-GR" sz="3600" dirty="0" err="1"/>
              <a:t>χρονοσύστημα</a:t>
            </a:r>
            <a:r>
              <a:rPr lang="el-GR" sz="3600" dirty="0"/>
              <a:t> (που πλαισιώνει όλα τα άλλα </a:t>
            </a:r>
            <a:r>
              <a:rPr lang="el-GR" sz="3600" dirty="0" err="1"/>
              <a:t>συστημάτα</a:t>
            </a:r>
            <a:r>
              <a:rPr lang="el-GR" sz="3600" dirty="0"/>
              <a:t> και αφορά το χρόνο που συμβαίνουν καθοριστικά προσωπικά, κοινωνικά, περιβαλλοντικά γεγονότα (πχ. διαζύγιο, φονικές πλημμύρες, πόλεμος) </a:t>
            </a: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Θεωρίες συστημάτων</a:t>
            </a:r>
            <a:endParaRPr lang="en-US" dirty="0"/>
          </a:p>
        </p:txBody>
      </p:sp>
      <p:sp>
        <p:nvSpPr>
          <p:cNvPr id="3" name="Content Placeholder 2"/>
          <p:cNvSpPr>
            <a:spLocks noGrp="1"/>
          </p:cNvSpPr>
          <p:nvPr>
            <p:ph idx="1"/>
          </p:nvPr>
        </p:nvSpPr>
        <p:spPr/>
        <p:txBody>
          <a:bodyPr>
            <a:normAutofit/>
          </a:bodyPr>
          <a:lstStyle/>
          <a:p>
            <a:pPr>
              <a:buNone/>
            </a:pPr>
            <a:endParaRPr lang="el-GR" dirty="0"/>
          </a:p>
          <a:p>
            <a:pPr>
              <a:buNone/>
            </a:pPr>
            <a:r>
              <a:rPr lang="el-GR" dirty="0"/>
              <a:t>Με βάση τη θεωρία των οικολογικών συστημάτων, πώς σκέφτεστε ότι επηρέασε </a:t>
            </a:r>
          </a:p>
          <a:p>
            <a:pPr>
              <a:buNone/>
            </a:pPr>
            <a:endParaRPr lang="el-GR" dirty="0"/>
          </a:p>
          <a:p>
            <a:pPr>
              <a:buNone/>
            </a:pPr>
            <a:r>
              <a:rPr lang="el-GR" dirty="0"/>
              <a:t>α)η σύγχρονη ελληνική κρίση ή </a:t>
            </a:r>
          </a:p>
          <a:p>
            <a:pPr>
              <a:buNone/>
            </a:pPr>
            <a:r>
              <a:rPr lang="el-GR" dirty="0"/>
              <a:t>β) η καραντίνα </a:t>
            </a:r>
          </a:p>
          <a:p>
            <a:pPr>
              <a:buNone/>
            </a:pPr>
            <a:endParaRPr lang="el-GR" dirty="0"/>
          </a:p>
          <a:p>
            <a:pPr>
              <a:buNone/>
            </a:pPr>
            <a:r>
              <a:rPr lang="el-GR" dirty="0"/>
              <a:t>την ανάπτυξη των παιδιών; </a:t>
            </a: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Κριτικές θεωρίες</a:t>
            </a:r>
            <a:endParaRPr lang="en-US" dirty="0"/>
          </a:p>
        </p:txBody>
      </p:sp>
      <p:sp>
        <p:nvSpPr>
          <p:cNvPr id="3" name="Content Placeholder 2"/>
          <p:cNvSpPr>
            <a:spLocks noGrp="1"/>
          </p:cNvSpPr>
          <p:nvPr>
            <p:ph idx="1"/>
          </p:nvPr>
        </p:nvSpPr>
        <p:spPr/>
        <p:txBody>
          <a:bodyPr>
            <a:normAutofit/>
          </a:bodyPr>
          <a:lstStyle/>
          <a:p>
            <a:r>
              <a:rPr lang="el-GR" dirty="0"/>
              <a:t>Διακρίνονται όχι μόνο για τον τρόπο που εξετάζουν την ανάπτυξη, αλλά κυρίως για τον τρόπο που κρίνουν τη μεροληψία στις παραδοσιακές θεωρίες ανάπτυξης λόγω </a:t>
            </a:r>
            <a:r>
              <a:rPr lang="el-GR"/>
              <a:t>συγκεκριμένου πολιτισμικού </a:t>
            </a:r>
            <a:r>
              <a:rPr lang="el-GR" dirty="0"/>
              <a:t>υπόβαθρου</a:t>
            </a:r>
          </a:p>
          <a:p>
            <a:r>
              <a:rPr lang="el-GR" dirty="0"/>
              <a:t>Για παράδειγμα, οι φεμινιστικές προσεγγίσεις εξετάζουν πως το φύλο και οι αντιληψεις για το φύλο επηρεάζουν την ανάπτυξη ενός παιδιού (πχ. </a:t>
            </a:r>
            <a:r>
              <a:rPr lang="en-US" dirty="0" err="1"/>
              <a:t>Μ</a:t>
            </a:r>
            <a:r>
              <a:rPr lang="el-GR" dirty="0"/>
              <a:t>πορεί ένα κορίτσι να είναι καλό στα μαθηματικά;) Παράλληλα, κάνουν κριτική και στις κρατούσες θεωρίες ανάπτυξης (πχ. ψυχαναλυτική θεωρία) </a:t>
            </a:r>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l-GR" dirty="0"/>
              <a:t>Κριτικές θεωρίες</a:t>
            </a:r>
            <a:endParaRPr lang="en-US" dirty="0"/>
          </a:p>
        </p:txBody>
      </p:sp>
      <p:sp>
        <p:nvSpPr>
          <p:cNvPr id="3" name="Content Placeholder 2"/>
          <p:cNvSpPr>
            <a:spLocks noGrp="1"/>
          </p:cNvSpPr>
          <p:nvPr>
            <p:ph idx="1"/>
          </p:nvPr>
        </p:nvSpPr>
        <p:spPr/>
        <p:txBody>
          <a:bodyPr>
            <a:normAutofit/>
          </a:bodyPr>
          <a:lstStyle/>
          <a:p>
            <a:r>
              <a:rPr lang="el-GR" dirty="0"/>
              <a:t>Άλλες κριτικές θεωρίες εξετάζουν πώς επηρεάζεται η ανάπτυξη από τη φυλη, την εθνότητα και την κοινωνικο-οικονομική κατάσταση. Πχ. </a:t>
            </a:r>
            <a:r>
              <a:rPr lang="en-US" dirty="0" err="1"/>
              <a:t>Π</a:t>
            </a:r>
            <a:r>
              <a:rPr lang="el-GR" dirty="0"/>
              <a:t>ολλές παραδοσιακές προσεγγίσεις της ανάπτυξης στρέφονται μεροληπτικά σε χαρακτηριστικά/ιδιότητες που είναι πιο τυπικές σε δυτικούς απ’ότι σε μη δυτικούς πολιτισμούς (πχ. </a:t>
            </a:r>
            <a:r>
              <a:rPr lang="en-US" dirty="0" err="1"/>
              <a:t>Α</a:t>
            </a:r>
            <a:r>
              <a:rPr lang="el-GR"/>
              <a:t>τομικότητα-συλλογικότητα) </a:t>
            </a:r>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Το πολιτισμικό πλαισιο της ανάπτυξης </a:t>
            </a:r>
            <a:endParaRPr lang="en-US" dirty="0"/>
          </a:p>
        </p:txBody>
      </p:sp>
      <p:sp>
        <p:nvSpPr>
          <p:cNvPr id="3" name="Content Placeholder 2"/>
          <p:cNvSpPr>
            <a:spLocks noGrp="1"/>
          </p:cNvSpPr>
          <p:nvPr>
            <p:ph idx="1"/>
          </p:nvPr>
        </p:nvSpPr>
        <p:spPr/>
        <p:txBody>
          <a:bodyPr/>
          <a:lstStyle/>
          <a:p>
            <a:r>
              <a:rPr lang="en-US" dirty="0" err="1"/>
              <a:t>Οι</a:t>
            </a:r>
            <a:r>
              <a:rPr lang="en-US" dirty="0"/>
              <a:t> </a:t>
            </a:r>
            <a:r>
              <a:rPr lang="en-US" dirty="0" err="1"/>
              <a:t>δραστηριότητες</a:t>
            </a:r>
            <a:r>
              <a:rPr lang="en-US" dirty="0"/>
              <a:t> </a:t>
            </a:r>
            <a:r>
              <a:rPr lang="en-US" dirty="0" err="1"/>
              <a:t>και</a:t>
            </a:r>
            <a:r>
              <a:rPr lang="en-US" dirty="0"/>
              <a:t> </a:t>
            </a:r>
            <a:r>
              <a:rPr lang="en-US" dirty="0" err="1"/>
              <a:t>ο</a:t>
            </a:r>
            <a:r>
              <a:rPr lang="en-US" dirty="0"/>
              <a:t> </a:t>
            </a:r>
            <a:r>
              <a:rPr lang="en-US" dirty="0" err="1"/>
              <a:t>τρόπος</a:t>
            </a:r>
            <a:r>
              <a:rPr lang="en-US" dirty="0"/>
              <a:t> </a:t>
            </a:r>
            <a:r>
              <a:rPr lang="en-US" dirty="0" err="1"/>
              <a:t>ζωής</a:t>
            </a:r>
            <a:r>
              <a:rPr lang="en-US" dirty="0"/>
              <a:t> </a:t>
            </a:r>
            <a:r>
              <a:rPr lang="en-US" dirty="0" err="1"/>
              <a:t>μιας</a:t>
            </a:r>
            <a:r>
              <a:rPr lang="en-US" dirty="0"/>
              <a:t> </a:t>
            </a:r>
            <a:r>
              <a:rPr lang="en-US" dirty="0" err="1"/>
              <a:t>γενιάς</a:t>
            </a:r>
            <a:r>
              <a:rPr lang="en-US" dirty="0"/>
              <a:t> </a:t>
            </a:r>
            <a:r>
              <a:rPr lang="en-US" dirty="0" err="1"/>
              <a:t>έχει</a:t>
            </a:r>
            <a:r>
              <a:rPr lang="en-US" dirty="0"/>
              <a:t> </a:t>
            </a:r>
            <a:r>
              <a:rPr lang="en-US" dirty="0" err="1"/>
              <a:t>διαμορφωθεί</a:t>
            </a:r>
            <a:r>
              <a:rPr lang="en-US" dirty="0"/>
              <a:t> </a:t>
            </a:r>
            <a:r>
              <a:rPr lang="en-US" dirty="0" err="1"/>
              <a:t>από</a:t>
            </a:r>
            <a:r>
              <a:rPr lang="en-US" dirty="0"/>
              <a:t> </a:t>
            </a:r>
            <a:r>
              <a:rPr lang="en-US" dirty="0" err="1"/>
              <a:t>τις</a:t>
            </a:r>
            <a:r>
              <a:rPr lang="en-US" dirty="0"/>
              <a:t> </a:t>
            </a:r>
            <a:r>
              <a:rPr lang="en-US" dirty="0" err="1"/>
              <a:t>εμπειρίες</a:t>
            </a:r>
            <a:r>
              <a:rPr lang="en-US" dirty="0"/>
              <a:t> </a:t>
            </a:r>
            <a:r>
              <a:rPr lang="en-US" dirty="0" err="1"/>
              <a:t>των</a:t>
            </a:r>
            <a:r>
              <a:rPr lang="en-US" dirty="0"/>
              <a:t> </a:t>
            </a:r>
            <a:r>
              <a:rPr lang="en-US" dirty="0" err="1"/>
              <a:t>προηγούμενων</a:t>
            </a:r>
            <a:r>
              <a:rPr lang="en-US" dirty="0"/>
              <a:t> </a:t>
            </a:r>
            <a:r>
              <a:rPr lang="en-US" dirty="0" err="1"/>
              <a:t>οι</a:t>
            </a:r>
            <a:r>
              <a:rPr lang="en-US" dirty="0"/>
              <a:t> </a:t>
            </a:r>
            <a:r>
              <a:rPr lang="en-US" dirty="0" err="1"/>
              <a:t>οποίες</a:t>
            </a:r>
            <a:r>
              <a:rPr lang="en-US" dirty="0"/>
              <a:t> </a:t>
            </a:r>
            <a:r>
              <a:rPr lang="en-US" dirty="0" err="1"/>
              <a:t>αποκρυσταλλώνονται</a:t>
            </a:r>
            <a:r>
              <a:rPr lang="en-US" dirty="0"/>
              <a:t> </a:t>
            </a:r>
            <a:r>
              <a:rPr lang="en-US" dirty="0" err="1"/>
              <a:t>στον</a:t>
            </a:r>
            <a:r>
              <a:rPr lang="en-US" dirty="0"/>
              <a:t> </a:t>
            </a:r>
            <a:r>
              <a:rPr lang="en-US" dirty="0" err="1"/>
              <a:t>πολιτισμό</a:t>
            </a:r>
            <a:r>
              <a:rPr lang="en-US" dirty="0"/>
              <a:t> </a:t>
            </a:r>
            <a:r>
              <a:rPr lang="en-US" dirty="0" err="1"/>
              <a:t>και</a:t>
            </a:r>
            <a:r>
              <a:rPr lang="en-US" dirty="0"/>
              <a:t> </a:t>
            </a:r>
            <a:r>
              <a:rPr lang="en-US" dirty="0" err="1"/>
              <a:t>κληρονομούνται</a:t>
            </a:r>
            <a:r>
              <a:rPr lang="en-US" dirty="0"/>
              <a:t> </a:t>
            </a:r>
            <a:r>
              <a:rPr lang="en-US" dirty="0" err="1"/>
              <a:t>από</a:t>
            </a:r>
            <a:r>
              <a:rPr lang="en-US" dirty="0"/>
              <a:t> </a:t>
            </a:r>
            <a:r>
              <a:rPr lang="en-US" dirty="0" err="1"/>
              <a:t>γενιά</a:t>
            </a:r>
            <a:r>
              <a:rPr lang="en-US" dirty="0"/>
              <a:t> </a:t>
            </a:r>
            <a:r>
              <a:rPr lang="en-US" dirty="0" err="1"/>
              <a:t>σε</a:t>
            </a:r>
            <a:r>
              <a:rPr lang="en-US" dirty="0"/>
              <a:t> </a:t>
            </a:r>
            <a:r>
              <a:rPr lang="en-US" dirty="0" err="1"/>
              <a:t>γενιά</a:t>
            </a:r>
            <a:r>
              <a:rPr lang="en-US" dirty="0"/>
              <a:t> </a:t>
            </a:r>
            <a:r>
              <a:rPr lang="en-US" dirty="0" err="1"/>
              <a:t>μέσω</a:t>
            </a:r>
            <a:r>
              <a:rPr lang="en-US" dirty="0"/>
              <a:t> </a:t>
            </a:r>
            <a:r>
              <a:rPr lang="en-US" dirty="0" err="1"/>
              <a:t>του</a:t>
            </a:r>
            <a:r>
              <a:rPr lang="en-US" dirty="0"/>
              <a:t> </a:t>
            </a:r>
            <a:r>
              <a:rPr lang="en-US" dirty="0" err="1"/>
              <a:t>πολιτισμού</a:t>
            </a:r>
            <a:r>
              <a:rPr lang="en-US" dirty="0"/>
              <a:t> </a:t>
            </a:r>
            <a:r>
              <a:rPr lang="en-US" dirty="0" err="1"/>
              <a:t>και</a:t>
            </a:r>
            <a:r>
              <a:rPr lang="en-US" dirty="0"/>
              <a:t> </a:t>
            </a:r>
            <a:r>
              <a:rPr lang="en-US" dirty="0" err="1"/>
              <a:t>των</a:t>
            </a:r>
            <a:r>
              <a:rPr lang="en-US" dirty="0"/>
              <a:t> </a:t>
            </a:r>
            <a:r>
              <a:rPr lang="en-US" dirty="0" err="1"/>
              <a:t>εργαλείων</a:t>
            </a:r>
            <a:r>
              <a:rPr lang="en-US" dirty="0"/>
              <a:t> </a:t>
            </a:r>
            <a:r>
              <a:rPr lang="en-US" dirty="0" err="1"/>
              <a:t>του</a:t>
            </a:r>
            <a:r>
              <a:rPr lang="en-US" dirty="0"/>
              <a:t> </a:t>
            </a:r>
            <a:endParaRPr lang="el-GR" dirty="0"/>
          </a:p>
          <a:p>
            <a:endParaRPr lang="el-GR" dirty="0"/>
          </a:p>
          <a:p>
            <a:r>
              <a:rPr lang="en-US" dirty="0" err="1"/>
              <a:t>Σημαντικός</a:t>
            </a:r>
            <a:r>
              <a:rPr lang="en-US" dirty="0"/>
              <a:t> </a:t>
            </a:r>
            <a:r>
              <a:rPr lang="en-US" dirty="0" err="1"/>
              <a:t>εκπρόσωπος</a:t>
            </a:r>
            <a:r>
              <a:rPr lang="en-US" dirty="0"/>
              <a:t> </a:t>
            </a:r>
            <a:r>
              <a:rPr lang="el-GR" dirty="0"/>
              <a:t>των θεωριών που εστιάζουν στο πολιτισμικό πλαισιο </a:t>
            </a:r>
            <a:r>
              <a:rPr lang="en-US" dirty="0" err="1"/>
              <a:t>ο</a:t>
            </a:r>
            <a:r>
              <a:rPr lang="en-US" dirty="0"/>
              <a:t> </a:t>
            </a:r>
            <a:r>
              <a:rPr lang="el-GR" dirty="0"/>
              <a:t>Ρώσος ψυχολόγος </a:t>
            </a:r>
            <a:r>
              <a:rPr lang="en-US" dirty="0"/>
              <a:t>Lev </a:t>
            </a:r>
            <a:r>
              <a:rPr lang="en-US" dirty="0" err="1"/>
              <a:t>Vygotsky</a:t>
            </a:r>
            <a:r>
              <a:rPr lang="en-US" dirty="0"/>
              <a:t> (1896- 1934)</a:t>
            </a:r>
            <a:r>
              <a:rPr lang="el-GR" dirty="0"/>
              <a:t> και η κοινωνικο-πολιτισμική του θεωρία</a:t>
            </a:r>
            <a:r>
              <a:rPr lang="en-US" dirty="0"/>
              <a:t> </a:t>
            </a:r>
          </a:p>
          <a:p>
            <a:endParaRPr lang="en-US" dirty="0"/>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Η κοινωνικοπολιτισμική θεωρία του Vygotsky</a:t>
            </a:r>
            <a:endParaRPr lang="en-US" dirty="0"/>
          </a:p>
        </p:txBody>
      </p:sp>
      <p:sp>
        <p:nvSpPr>
          <p:cNvPr id="3" name="Content Placeholder 2"/>
          <p:cNvSpPr>
            <a:spLocks noGrp="1"/>
          </p:cNvSpPr>
          <p:nvPr>
            <p:ph idx="1"/>
          </p:nvPr>
        </p:nvSpPr>
        <p:spPr/>
        <p:txBody>
          <a:bodyPr/>
          <a:lstStyle/>
          <a:p>
            <a:r>
              <a:rPr lang="en-US" dirty="0" err="1"/>
              <a:t>Τα</a:t>
            </a:r>
            <a:r>
              <a:rPr lang="en-US" dirty="0"/>
              <a:t> </a:t>
            </a:r>
            <a:r>
              <a:rPr lang="en-US" dirty="0" err="1"/>
              <a:t>παιδιά</a:t>
            </a:r>
            <a:r>
              <a:rPr lang="en-US" dirty="0"/>
              <a:t> </a:t>
            </a:r>
            <a:r>
              <a:rPr lang="en-US" dirty="0" err="1"/>
              <a:t>δε</a:t>
            </a:r>
            <a:r>
              <a:rPr lang="en-US" dirty="0"/>
              <a:t> </a:t>
            </a:r>
            <a:r>
              <a:rPr lang="en-US" dirty="0" err="1"/>
              <a:t>μεγαλώνουν</a:t>
            </a:r>
            <a:r>
              <a:rPr lang="en-US" dirty="0"/>
              <a:t> </a:t>
            </a:r>
            <a:r>
              <a:rPr lang="en-US" dirty="0" err="1"/>
              <a:t>απομονωμένα</a:t>
            </a:r>
            <a:r>
              <a:rPr lang="en-US" dirty="0"/>
              <a:t> </a:t>
            </a:r>
            <a:r>
              <a:rPr lang="en-US" dirty="0" err="1"/>
              <a:t>αλλά</a:t>
            </a:r>
            <a:r>
              <a:rPr lang="en-US" dirty="0"/>
              <a:t> </a:t>
            </a:r>
            <a:r>
              <a:rPr lang="en-US" dirty="0" err="1"/>
              <a:t>αναπτύσσονται</a:t>
            </a:r>
            <a:r>
              <a:rPr lang="en-US" dirty="0"/>
              <a:t> </a:t>
            </a:r>
            <a:r>
              <a:rPr lang="en-US" dirty="0" err="1"/>
              <a:t>μέσα</a:t>
            </a:r>
            <a:r>
              <a:rPr lang="en-US" dirty="0"/>
              <a:t> </a:t>
            </a:r>
            <a:r>
              <a:rPr lang="en-US" dirty="0" err="1"/>
              <a:t>σε</a:t>
            </a:r>
            <a:r>
              <a:rPr lang="en-US" dirty="0"/>
              <a:t> </a:t>
            </a:r>
            <a:r>
              <a:rPr lang="en-US" dirty="0" err="1"/>
              <a:t>κοινωνικοπολιτισμικά</a:t>
            </a:r>
            <a:r>
              <a:rPr lang="en-US" dirty="0"/>
              <a:t> </a:t>
            </a:r>
            <a:r>
              <a:rPr lang="en-US" dirty="0" err="1"/>
              <a:t>πλαίσια</a:t>
            </a:r>
            <a:r>
              <a:rPr lang="en-US" dirty="0"/>
              <a:t> </a:t>
            </a:r>
          </a:p>
          <a:p>
            <a:r>
              <a:rPr lang="en-US" dirty="0" err="1"/>
              <a:t>Αυτά</a:t>
            </a:r>
            <a:r>
              <a:rPr lang="en-US" dirty="0"/>
              <a:t> </a:t>
            </a:r>
            <a:r>
              <a:rPr lang="en-US" dirty="0" err="1"/>
              <a:t>τα</a:t>
            </a:r>
            <a:r>
              <a:rPr lang="en-US" dirty="0"/>
              <a:t> </a:t>
            </a:r>
            <a:r>
              <a:rPr lang="en-US" dirty="0" err="1"/>
              <a:t>πλαίσια</a:t>
            </a:r>
            <a:r>
              <a:rPr lang="en-US" dirty="0"/>
              <a:t> </a:t>
            </a:r>
            <a:r>
              <a:rPr lang="en-US" dirty="0" err="1"/>
              <a:t>διαμορφώνονται</a:t>
            </a:r>
            <a:r>
              <a:rPr lang="en-US" dirty="0"/>
              <a:t> </a:t>
            </a:r>
            <a:r>
              <a:rPr lang="en-US" dirty="0" err="1"/>
              <a:t>από</a:t>
            </a:r>
            <a:r>
              <a:rPr lang="en-US" dirty="0"/>
              <a:t> </a:t>
            </a:r>
            <a:r>
              <a:rPr lang="en-US" dirty="0" err="1"/>
              <a:t>κοινωνικές</a:t>
            </a:r>
            <a:r>
              <a:rPr lang="en-US" dirty="0"/>
              <a:t> </a:t>
            </a:r>
            <a:r>
              <a:rPr lang="en-US" dirty="0" err="1"/>
              <a:t>σχέσεις</a:t>
            </a:r>
            <a:r>
              <a:rPr lang="en-US" dirty="0"/>
              <a:t> </a:t>
            </a:r>
            <a:r>
              <a:rPr lang="en-US" dirty="0" err="1"/>
              <a:t>και</a:t>
            </a:r>
            <a:r>
              <a:rPr lang="en-US" dirty="0"/>
              <a:t> </a:t>
            </a:r>
            <a:r>
              <a:rPr lang="en-US" dirty="0" err="1"/>
              <a:t>αλληλεπιδράσεις</a:t>
            </a:r>
            <a:r>
              <a:rPr lang="en-US" dirty="0"/>
              <a:t> </a:t>
            </a:r>
            <a:r>
              <a:rPr lang="en-US" dirty="0" err="1"/>
              <a:t>οι</a:t>
            </a:r>
            <a:r>
              <a:rPr lang="en-US" dirty="0"/>
              <a:t> </a:t>
            </a:r>
            <a:r>
              <a:rPr lang="en-US" dirty="0" err="1"/>
              <a:t>οποίες</a:t>
            </a:r>
            <a:r>
              <a:rPr lang="en-US" dirty="0"/>
              <a:t> </a:t>
            </a:r>
            <a:r>
              <a:rPr lang="en-US" dirty="0" err="1"/>
              <a:t>βασίζονται</a:t>
            </a:r>
            <a:r>
              <a:rPr lang="en-US" dirty="0"/>
              <a:t> </a:t>
            </a:r>
            <a:r>
              <a:rPr lang="en-US" dirty="0" err="1"/>
              <a:t>στη</a:t>
            </a:r>
            <a:r>
              <a:rPr lang="en-US" dirty="0"/>
              <a:t> </a:t>
            </a:r>
            <a:r>
              <a:rPr lang="en-US" dirty="0" err="1"/>
              <a:t>γενικότερη</a:t>
            </a:r>
            <a:r>
              <a:rPr lang="en-US" dirty="0"/>
              <a:t> </a:t>
            </a:r>
            <a:r>
              <a:rPr lang="en-US" dirty="0" err="1"/>
              <a:t>κοινωνική</a:t>
            </a:r>
            <a:r>
              <a:rPr lang="en-US" dirty="0"/>
              <a:t> </a:t>
            </a:r>
            <a:r>
              <a:rPr lang="en-US" dirty="0" err="1"/>
              <a:t>οργάνωση</a:t>
            </a:r>
            <a:r>
              <a:rPr lang="en-US" dirty="0"/>
              <a:t> </a:t>
            </a:r>
            <a:r>
              <a:rPr lang="en-US" dirty="0" err="1"/>
              <a:t>και</a:t>
            </a:r>
            <a:r>
              <a:rPr lang="en-US" dirty="0"/>
              <a:t> </a:t>
            </a:r>
            <a:r>
              <a:rPr lang="en-US" dirty="0" err="1"/>
              <a:t>τους</a:t>
            </a:r>
            <a:r>
              <a:rPr lang="en-US" dirty="0"/>
              <a:t> </a:t>
            </a:r>
            <a:r>
              <a:rPr lang="en-US" dirty="0" err="1"/>
              <a:t>θεσμούς</a:t>
            </a:r>
            <a:r>
              <a:rPr lang="en-US" dirty="0"/>
              <a:t> </a:t>
            </a:r>
            <a:r>
              <a:rPr lang="en-US" dirty="0" err="1"/>
              <a:t>της</a:t>
            </a:r>
            <a:r>
              <a:rPr lang="en-US" dirty="0"/>
              <a:t> </a:t>
            </a:r>
            <a:r>
              <a:rPr lang="en-US" dirty="0" err="1"/>
              <a:t>και</a:t>
            </a:r>
            <a:r>
              <a:rPr lang="en-US" dirty="0"/>
              <a:t> </a:t>
            </a:r>
            <a:r>
              <a:rPr lang="en-US" dirty="0" err="1"/>
              <a:t>σε</a:t>
            </a:r>
            <a:r>
              <a:rPr lang="en-US" dirty="0"/>
              <a:t> </a:t>
            </a:r>
            <a:r>
              <a:rPr lang="en-US" dirty="0" err="1"/>
              <a:t>συστήματα</a:t>
            </a:r>
            <a:r>
              <a:rPr lang="en-US" dirty="0"/>
              <a:t> </a:t>
            </a:r>
            <a:r>
              <a:rPr lang="en-US" b="1" dirty="0" err="1"/>
              <a:t>σημείων</a:t>
            </a:r>
            <a:r>
              <a:rPr lang="en-US" dirty="0"/>
              <a:t> (</a:t>
            </a:r>
            <a:r>
              <a:rPr lang="en-US" dirty="0" err="1"/>
              <a:t>πολιτισμικά</a:t>
            </a:r>
            <a:r>
              <a:rPr lang="en-US" dirty="0"/>
              <a:t> </a:t>
            </a:r>
            <a:r>
              <a:rPr lang="en-US" dirty="0" err="1"/>
              <a:t>ή</a:t>
            </a:r>
            <a:r>
              <a:rPr lang="en-US" dirty="0"/>
              <a:t> </a:t>
            </a:r>
            <a:r>
              <a:rPr lang="en-US" dirty="0" err="1"/>
              <a:t>ψυχολογικά</a:t>
            </a:r>
            <a:r>
              <a:rPr lang="en-US" dirty="0"/>
              <a:t> </a:t>
            </a:r>
            <a:r>
              <a:rPr lang="en-US" dirty="0" err="1"/>
              <a:t>εργαλεία</a:t>
            </a:r>
            <a:r>
              <a:rPr lang="el-GR" dirty="0"/>
              <a:t>, πχ. ο λόγος</a:t>
            </a:r>
            <a:r>
              <a:rPr lang="en-US" dirty="0"/>
              <a:t>) </a:t>
            </a:r>
            <a:r>
              <a:rPr lang="en-US" dirty="0" err="1"/>
              <a:t>που</a:t>
            </a:r>
            <a:r>
              <a:rPr lang="en-US" dirty="0"/>
              <a:t> </a:t>
            </a:r>
            <a:r>
              <a:rPr lang="en-US" dirty="0" err="1"/>
              <a:t>αποτελούν</a:t>
            </a:r>
            <a:r>
              <a:rPr lang="en-US" dirty="0"/>
              <a:t> </a:t>
            </a:r>
            <a:r>
              <a:rPr lang="en-US" dirty="0" err="1"/>
              <a:t>την</a:t>
            </a:r>
            <a:r>
              <a:rPr lang="en-US" dirty="0"/>
              <a:t> </a:t>
            </a:r>
            <a:r>
              <a:rPr lang="en-US" dirty="0" err="1"/>
              <a:t>πολιτισμική</a:t>
            </a:r>
            <a:r>
              <a:rPr lang="en-US" dirty="0"/>
              <a:t> </a:t>
            </a:r>
            <a:r>
              <a:rPr lang="en-US" dirty="0" err="1"/>
              <a:t>κληρονομιά</a:t>
            </a:r>
            <a:r>
              <a:rPr lang="en-US" dirty="0"/>
              <a:t> </a:t>
            </a:r>
            <a:r>
              <a:rPr lang="en-US" dirty="0" err="1"/>
              <a:t>μιας</a:t>
            </a:r>
            <a:r>
              <a:rPr lang="en-US" dirty="0"/>
              <a:t> </a:t>
            </a:r>
            <a:r>
              <a:rPr lang="en-US" dirty="0" err="1"/>
              <a:t>κοινωνίας</a:t>
            </a:r>
            <a:r>
              <a:rPr lang="en-US" dirty="0"/>
              <a:t> </a:t>
            </a:r>
            <a:r>
              <a:rPr lang="en-US" dirty="0" err="1"/>
              <a:t>και</a:t>
            </a:r>
            <a:r>
              <a:rPr lang="en-US" dirty="0"/>
              <a:t> </a:t>
            </a:r>
            <a:r>
              <a:rPr lang="en-US" b="1" dirty="0" err="1"/>
              <a:t>διαμεσολαβούν</a:t>
            </a:r>
            <a:r>
              <a:rPr lang="en-US" dirty="0"/>
              <a:t> </a:t>
            </a:r>
            <a:r>
              <a:rPr lang="en-US" dirty="0" err="1"/>
              <a:t>την</a:t>
            </a:r>
            <a:r>
              <a:rPr lang="en-US" dirty="0"/>
              <a:t> </a:t>
            </a:r>
            <a:r>
              <a:rPr lang="en-US" dirty="0" err="1"/>
              <a:t>κοινωνική</a:t>
            </a:r>
            <a:r>
              <a:rPr lang="en-US" dirty="0"/>
              <a:t> </a:t>
            </a:r>
            <a:r>
              <a:rPr lang="en-US" dirty="0" err="1"/>
              <a:t>αλληλεπίδραση</a:t>
            </a:r>
            <a:r>
              <a:rPr lang="en-US" dirty="0"/>
              <a:t> </a:t>
            </a:r>
          </a:p>
          <a:p>
            <a:endParaRPr lang="en-US"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Η κοινωνικοπολιτισμική θεωρία του Vygotsky</a:t>
            </a:r>
            <a:endParaRPr lang="en-US" dirty="0"/>
          </a:p>
        </p:txBody>
      </p:sp>
      <p:sp>
        <p:nvSpPr>
          <p:cNvPr id="3" name="Content Placeholder 2"/>
          <p:cNvSpPr>
            <a:spLocks noGrp="1"/>
          </p:cNvSpPr>
          <p:nvPr>
            <p:ph idx="1"/>
          </p:nvPr>
        </p:nvSpPr>
        <p:spPr/>
        <p:txBody>
          <a:bodyPr/>
          <a:lstStyle/>
          <a:p>
            <a:r>
              <a:rPr lang="el-GR" dirty="0"/>
              <a:t>Άρα, σύμφωνα με τη θεωρία του Vygotsky, η φύση και η ανατροφή διαμορφώνουν την ανάπτυξη όχι άμεσα, αλλά έμμεσα καθώς διαμεσολαβεί ο πολιτισμός. </a:t>
            </a:r>
          </a:p>
          <a:p>
            <a:r>
              <a:rPr lang="en-US" dirty="0" err="1"/>
              <a:t>Τα</a:t>
            </a:r>
            <a:r>
              <a:rPr lang="en-US" dirty="0"/>
              <a:t> </a:t>
            </a:r>
            <a:r>
              <a:rPr lang="en-US" dirty="0" err="1"/>
              <a:t>παιδιά</a:t>
            </a:r>
            <a:r>
              <a:rPr lang="en-US" dirty="0"/>
              <a:t> </a:t>
            </a:r>
            <a:r>
              <a:rPr lang="en-US" dirty="0" err="1"/>
              <a:t>μαθαίνουν</a:t>
            </a:r>
            <a:r>
              <a:rPr lang="en-US" dirty="0"/>
              <a:t> </a:t>
            </a:r>
            <a:r>
              <a:rPr lang="en-US" dirty="0" err="1"/>
              <a:t>και</a:t>
            </a:r>
            <a:r>
              <a:rPr lang="en-US" dirty="0"/>
              <a:t> </a:t>
            </a:r>
            <a:r>
              <a:rPr lang="en-US" dirty="0" err="1"/>
              <a:t>αναπτύσσονται</a:t>
            </a:r>
            <a:r>
              <a:rPr lang="en-US" dirty="0"/>
              <a:t> </a:t>
            </a:r>
            <a:r>
              <a:rPr lang="en-US" dirty="0" err="1"/>
              <a:t>σε</a:t>
            </a:r>
            <a:r>
              <a:rPr lang="en-US" dirty="0"/>
              <a:t> </a:t>
            </a:r>
            <a:r>
              <a:rPr lang="en-US" dirty="0" err="1"/>
              <a:t>κοινωνικοπολιτισμικά</a:t>
            </a:r>
            <a:r>
              <a:rPr lang="en-US" dirty="0"/>
              <a:t> </a:t>
            </a:r>
            <a:r>
              <a:rPr lang="en-US" dirty="0" err="1"/>
              <a:t>πλαίσια</a:t>
            </a:r>
            <a:r>
              <a:rPr lang="en-US" dirty="0"/>
              <a:t> </a:t>
            </a:r>
            <a:r>
              <a:rPr lang="en-US" dirty="0" err="1"/>
              <a:t>στα</a:t>
            </a:r>
            <a:r>
              <a:rPr lang="en-US" dirty="0"/>
              <a:t> </a:t>
            </a:r>
            <a:r>
              <a:rPr lang="en-US" dirty="0" err="1"/>
              <a:t>οποία</a:t>
            </a:r>
            <a:r>
              <a:rPr lang="en-US" dirty="0"/>
              <a:t> </a:t>
            </a:r>
            <a:r>
              <a:rPr lang="en-US" dirty="0" err="1"/>
              <a:t>συμμετέχουν</a:t>
            </a:r>
            <a:r>
              <a:rPr lang="en-US" dirty="0"/>
              <a:t> </a:t>
            </a:r>
            <a:r>
              <a:rPr lang="en-US" dirty="0" err="1"/>
              <a:t>μαζί</a:t>
            </a:r>
            <a:r>
              <a:rPr lang="en-US" dirty="0"/>
              <a:t> </a:t>
            </a:r>
            <a:r>
              <a:rPr lang="en-US" dirty="0" err="1"/>
              <a:t>με</a:t>
            </a:r>
            <a:r>
              <a:rPr lang="en-US" dirty="0"/>
              <a:t> </a:t>
            </a:r>
            <a:r>
              <a:rPr lang="en-US" dirty="0" err="1"/>
              <a:t>πιο</a:t>
            </a:r>
            <a:r>
              <a:rPr lang="en-US" dirty="0"/>
              <a:t> «</a:t>
            </a:r>
            <a:r>
              <a:rPr lang="en-US" dirty="0" err="1"/>
              <a:t>έμπειρα</a:t>
            </a:r>
            <a:r>
              <a:rPr lang="en-US" dirty="0"/>
              <a:t>» </a:t>
            </a:r>
            <a:r>
              <a:rPr lang="en-US" dirty="0" err="1"/>
              <a:t>μέλη</a:t>
            </a:r>
            <a:r>
              <a:rPr lang="en-US" dirty="0"/>
              <a:t> </a:t>
            </a:r>
            <a:r>
              <a:rPr lang="en-US" dirty="0" err="1"/>
              <a:t>της</a:t>
            </a:r>
            <a:r>
              <a:rPr lang="en-US" dirty="0"/>
              <a:t> </a:t>
            </a:r>
            <a:r>
              <a:rPr lang="en-US" dirty="0" err="1"/>
              <a:t>κοινωνίας</a:t>
            </a:r>
            <a:r>
              <a:rPr lang="en-US" dirty="0"/>
              <a:t>, </a:t>
            </a:r>
            <a:r>
              <a:rPr lang="en-US" dirty="0" err="1"/>
              <a:t>που</a:t>
            </a:r>
            <a:r>
              <a:rPr lang="en-US" dirty="0"/>
              <a:t> </a:t>
            </a:r>
            <a:r>
              <a:rPr lang="en-US" dirty="0" err="1"/>
              <a:t>είναι</a:t>
            </a:r>
            <a:r>
              <a:rPr lang="en-US" dirty="0"/>
              <a:t> </a:t>
            </a:r>
            <a:r>
              <a:rPr lang="en-US" dirty="0" err="1"/>
              <a:t>φορείς</a:t>
            </a:r>
            <a:r>
              <a:rPr lang="en-US" dirty="0"/>
              <a:t> </a:t>
            </a:r>
            <a:r>
              <a:rPr lang="en-US" dirty="0" err="1"/>
              <a:t>της</a:t>
            </a:r>
            <a:r>
              <a:rPr lang="en-US" dirty="0"/>
              <a:t> </a:t>
            </a:r>
            <a:r>
              <a:rPr lang="en-US" dirty="0" err="1"/>
              <a:t>πολιτισμικής</a:t>
            </a:r>
            <a:r>
              <a:rPr lang="en-US" dirty="0"/>
              <a:t> </a:t>
            </a:r>
            <a:r>
              <a:rPr lang="en-US" dirty="0" err="1"/>
              <a:t>κληρονομιάς</a:t>
            </a:r>
            <a:r>
              <a:rPr lang="en-US" dirty="0"/>
              <a:t> </a:t>
            </a:r>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Η κοινωνικοπολιτισμική θεωρία του Vygotsky</a:t>
            </a:r>
            <a:endParaRPr lang="en-US" dirty="0"/>
          </a:p>
        </p:txBody>
      </p:sp>
      <p:sp>
        <p:nvSpPr>
          <p:cNvPr id="3" name="Content Placeholder 2"/>
          <p:cNvSpPr>
            <a:spLocks noGrp="1"/>
          </p:cNvSpPr>
          <p:nvPr>
            <p:ph idx="1"/>
          </p:nvPr>
        </p:nvSpPr>
        <p:spPr/>
        <p:txBody>
          <a:bodyPr/>
          <a:lstStyle/>
          <a:p>
            <a:r>
              <a:rPr lang="el-GR" dirty="0"/>
              <a:t>Μία από τις σημαντικοτερες συνεισφορές της θεωρίας του Vygotsky, είναι η έννοια της </a:t>
            </a:r>
            <a:r>
              <a:rPr lang="el-GR" b="1" dirty="0"/>
              <a:t>Ζώνης Επικείμενης Αναπτυξης</a:t>
            </a:r>
          </a:p>
          <a:p>
            <a:r>
              <a:rPr lang="el-GR" dirty="0"/>
              <a:t>Η </a:t>
            </a:r>
            <a:r>
              <a:rPr lang="el-GR" b="1" dirty="0"/>
              <a:t>Ζώνη Επικείμενης Αναπτυξης </a:t>
            </a:r>
            <a:r>
              <a:rPr lang="el-GR" dirty="0"/>
              <a:t>ορίζεται ως η απόσταση μεταξύ αυτού που μπορούν να επιτύχουν τα παιδιά από μόνα τους (το «πραγματικό επίπεδο ανάπτυξης») και αυτού που μπορούν να επιτύχουν όταν αλληλεπιδρούν με άλλους που είναι πιο ικανοί (πιο ικανοί συνομήλικοι, μεγαλύτερα παιδιά, ενήλικες)</a:t>
            </a:r>
            <a:endParaRPr lang="el-GR" b="1" dirty="0"/>
          </a:p>
          <a:p>
            <a:endParaRPr lang="en-US" b="1"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Η κοινωνικοπολιτισμική θεωρία του Vygotsky</a:t>
            </a:r>
            <a:endParaRPr lang="en-US" dirty="0"/>
          </a:p>
        </p:txBody>
      </p:sp>
      <p:sp>
        <p:nvSpPr>
          <p:cNvPr id="3" name="Content Placeholder 2"/>
          <p:cNvSpPr>
            <a:spLocks noGrp="1"/>
          </p:cNvSpPr>
          <p:nvPr>
            <p:ph idx="1"/>
          </p:nvPr>
        </p:nvSpPr>
        <p:spPr/>
        <p:txBody>
          <a:bodyPr>
            <a:normAutofit/>
          </a:bodyPr>
          <a:lstStyle/>
          <a:p>
            <a:r>
              <a:rPr lang="en-US" dirty="0" err="1"/>
              <a:t>Μέσα</a:t>
            </a:r>
            <a:r>
              <a:rPr lang="en-US" dirty="0"/>
              <a:t> </a:t>
            </a:r>
            <a:r>
              <a:rPr lang="en-US" dirty="0" err="1"/>
              <a:t>στη</a:t>
            </a:r>
            <a:r>
              <a:rPr lang="en-US" dirty="0"/>
              <a:t> </a:t>
            </a:r>
            <a:r>
              <a:rPr lang="en-US" dirty="0" err="1"/>
              <a:t>ΖΕΑ</a:t>
            </a:r>
            <a:r>
              <a:rPr lang="en-US" dirty="0"/>
              <a:t>, </a:t>
            </a:r>
            <a:r>
              <a:rPr lang="en-US" dirty="0" err="1"/>
              <a:t>οι</a:t>
            </a:r>
            <a:r>
              <a:rPr lang="en-US" dirty="0"/>
              <a:t> </a:t>
            </a:r>
            <a:r>
              <a:rPr lang="en-US" dirty="0" err="1"/>
              <a:t>πιο</a:t>
            </a:r>
            <a:r>
              <a:rPr lang="en-US" dirty="0"/>
              <a:t> «</a:t>
            </a:r>
            <a:r>
              <a:rPr lang="en-US" dirty="0" err="1"/>
              <a:t>έμπειροι</a:t>
            </a:r>
            <a:r>
              <a:rPr lang="en-US" dirty="0"/>
              <a:t>» </a:t>
            </a:r>
            <a:r>
              <a:rPr lang="en-US" dirty="0" err="1"/>
              <a:t>δημιουργούν</a:t>
            </a:r>
            <a:r>
              <a:rPr lang="en-US" dirty="0"/>
              <a:t> </a:t>
            </a:r>
            <a:r>
              <a:rPr lang="en-US" dirty="0" err="1"/>
              <a:t>ευκαιρίες</a:t>
            </a:r>
            <a:r>
              <a:rPr lang="en-US" dirty="0"/>
              <a:t> </a:t>
            </a:r>
            <a:r>
              <a:rPr lang="en-US" dirty="0" err="1"/>
              <a:t>ώστε</a:t>
            </a:r>
            <a:r>
              <a:rPr lang="en-US" dirty="0"/>
              <a:t> </a:t>
            </a:r>
            <a:r>
              <a:rPr lang="en-US" dirty="0" err="1"/>
              <a:t>τα</a:t>
            </a:r>
            <a:r>
              <a:rPr lang="en-US" dirty="0"/>
              <a:t> </a:t>
            </a:r>
            <a:r>
              <a:rPr lang="en-US" dirty="0" err="1"/>
              <a:t>παιδιά</a:t>
            </a:r>
            <a:r>
              <a:rPr lang="en-US" dirty="0"/>
              <a:t> </a:t>
            </a:r>
            <a:r>
              <a:rPr lang="en-US" dirty="0" err="1"/>
              <a:t>συμμετέχουν</a:t>
            </a:r>
            <a:r>
              <a:rPr lang="en-US" dirty="0"/>
              <a:t> </a:t>
            </a:r>
            <a:r>
              <a:rPr lang="en-US" dirty="0" err="1"/>
              <a:t>σε</a:t>
            </a:r>
            <a:r>
              <a:rPr lang="en-US" dirty="0"/>
              <a:t> </a:t>
            </a:r>
            <a:r>
              <a:rPr lang="en-US" dirty="0" err="1"/>
              <a:t>δραστηριότητα</a:t>
            </a:r>
            <a:r>
              <a:rPr lang="en-US" dirty="0"/>
              <a:t> </a:t>
            </a:r>
            <a:r>
              <a:rPr lang="en-US" dirty="0" err="1"/>
              <a:t>που</a:t>
            </a:r>
            <a:r>
              <a:rPr lang="en-US" dirty="0"/>
              <a:t> </a:t>
            </a:r>
            <a:r>
              <a:rPr lang="en-US" dirty="0" err="1"/>
              <a:t>ξεπερνάει</a:t>
            </a:r>
            <a:r>
              <a:rPr lang="en-US" dirty="0"/>
              <a:t> </a:t>
            </a:r>
            <a:r>
              <a:rPr lang="en-US" dirty="0" err="1"/>
              <a:t>το</a:t>
            </a:r>
            <a:r>
              <a:rPr lang="en-US" dirty="0"/>
              <a:t> </a:t>
            </a:r>
            <a:r>
              <a:rPr lang="en-US" dirty="0" err="1"/>
              <a:t>πραγματικό</a:t>
            </a:r>
            <a:r>
              <a:rPr lang="en-US" dirty="0"/>
              <a:t> </a:t>
            </a:r>
            <a:r>
              <a:rPr lang="en-US" dirty="0" err="1"/>
              <a:t>επίπεδο</a:t>
            </a:r>
            <a:r>
              <a:rPr lang="en-US" dirty="0"/>
              <a:t> </a:t>
            </a:r>
            <a:r>
              <a:rPr lang="en-US" dirty="0" err="1"/>
              <a:t>ανάπτυξης</a:t>
            </a:r>
            <a:r>
              <a:rPr lang="el-GR" dirty="0"/>
              <a:t> τους, και χρησιμοποιώντας της ως βάση, οδηγούνται πέρα από αυτή.</a:t>
            </a:r>
          </a:p>
          <a:p>
            <a:r>
              <a:rPr lang="el-GR" dirty="0"/>
              <a:t>Για να βοηθήσει σωστά το παιδί ο πιο «έμπειρος» χρειάζεται να αντιλαμβάνεται τις ικανότητες και τα σήματα που εκπέμπει το παιδί</a:t>
            </a:r>
          </a:p>
          <a:p>
            <a:pPr>
              <a:buNone/>
            </a:pPr>
            <a:endParaRPr lang="el-GR" dirty="0"/>
          </a:p>
          <a:p>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Η κοινωνικοπολιτισμική θεωρία του Vygotsky</a:t>
            </a:r>
            <a:endParaRPr lang="en-US" dirty="0"/>
          </a:p>
        </p:txBody>
      </p:sp>
      <p:sp>
        <p:nvSpPr>
          <p:cNvPr id="3" name="Content Placeholder 2"/>
          <p:cNvSpPr>
            <a:spLocks noGrp="1"/>
          </p:cNvSpPr>
          <p:nvPr>
            <p:ph idx="1"/>
          </p:nvPr>
        </p:nvSpPr>
        <p:spPr/>
        <p:txBody>
          <a:bodyPr>
            <a:normAutofit/>
          </a:bodyPr>
          <a:lstStyle/>
          <a:p>
            <a:r>
              <a:rPr lang="en-US" dirty="0" err="1"/>
              <a:t>ΖΕΑ</a:t>
            </a:r>
            <a:r>
              <a:rPr lang="el-GR" dirty="0"/>
              <a:t> και κατευθυντήριες δραστηριότητες:</a:t>
            </a:r>
          </a:p>
          <a:p>
            <a:endParaRPr lang="en-US" dirty="0"/>
          </a:p>
          <a:p>
            <a:pPr>
              <a:buNone/>
            </a:pPr>
            <a:r>
              <a:rPr lang="en-US" dirty="0"/>
              <a:t>•</a:t>
            </a:r>
            <a:r>
              <a:rPr lang="en-US" dirty="0" err="1"/>
              <a:t>Προσχολική</a:t>
            </a:r>
            <a:r>
              <a:rPr lang="en-US" dirty="0"/>
              <a:t> </a:t>
            </a:r>
            <a:r>
              <a:rPr lang="en-US" dirty="0" err="1"/>
              <a:t>ηλικία</a:t>
            </a:r>
            <a:r>
              <a:rPr lang="en-US" dirty="0"/>
              <a:t>: </a:t>
            </a:r>
            <a:r>
              <a:rPr lang="en-US" dirty="0" err="1"/>
              <a:t>συμβολικό</a:t>
            </a:r>
            <a:r>
              <a:rPr lang="en-US" dirty="0"/>
              <a:t> </a:t>
            </a:r>
            <a:r>
              <a:rPr lang="en-US" dirty="0" err="1"/>
              <a:t>παιχνίδι</a:t>
            </a:r>
            <a:r>
              <a:rPr lang="en-US" dirty="0"/>
              <a:t> </a:t>
            </a:r>
          </a:p>
          <a:p>
            <a:pPr>
              <a:buNone/>
            </a:pPr>
            <a:r>
              <a:rPr lang="en-US" dirty="0"/>
              <a:t>•</a:t>
            </a:r>
            <a:r>
              <a:rPr lang="en-US" dirty="0" err="1"/>
              <a:t>Σχολική</a:t>
            </a:r>
            <a:r>
              <a:rPr lang="en-US" dirty="0"/>
              <a:t> </a:t>
            </a:r>
            <a:r>
              <a:rPr lang="en-US" dirty="0" err="1"/>
              <a:t>ηλικία</a:t>
            </a:r>
            <a:r>
              <a:rPr lang="en-US" dirty="0"/>
              <a:t>: </a:t>
            </a:r>
            <a:r>
              <a:rPr lang="en-US" dirty="0" err="1"/>
              <a:t>σχολική</a:t>
            </a:r>
            <a:r>
              <a:rPr lang="en-US" dirty="0"/>
              <a:t> </a:t>
            </a:r>
            <a:r>
              <a:rPr lang="en-US" dirty="0" err="1"/>
              <a:t>εκπαίδευση</a:t>
            </a:r>
            <a:r>
              <a:rPr lang="en-US" dirty="0"/>
              <a:t> </a:t>
            </a:r>
          </a:p>
          <a:p>
            <a:pPr>
              <a:buNone/>
            </a:pPr>
            <a:endParaRPr lang="el-GR" dirty="0"/>
          </a:p>
          <a:p>
            <a:endParaRPr lang="en-US"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l-GR" dirty="0"/>
              <a:t>Η κοινωνικοπολιτισμική θεωρία του Vygotsky</a:t>
            </a:r>
            <a:endParaRPr lang="en-US" dirty="0"/>
          </a:p>
        </p:txBody>
      </p:sp>
      <p:sp>
        <p:nvSpPr>
          <p:cNvPr id="3" name="Content Placeholder 2"/>
          <p:cNvSpPr>
            <a:spLocks noGrp="1"/>
          </p:cNvSpPr>
          <p:nvPr>
            <p:ph idx="1"/>
          </p:nvPr>
        </p:nvSpPr>
        <p:spPr/>
        <p:txBody>
          <a:bodyPr>
            <a:normAutofit/>
          </a:bodyPr>
          <a:lstStyle/>
          <a:p>
            <a:pPr>
              <a:buNone/>
            </a:pPr>
            <a:endParaRPr lang="el-GR" dirty="0"/>
          </a:p>
          <a:p>
            <a:r>
              <a:rPr lang="el-GR" dirty="0"/>
              <a:t>Η έννοια της ΖΕΑ έχει άμεση επίδραση στη μεθόδους διδασκαλίας</a:t>
            </a:r>
            <a:endParaRPr lang="en-US" dirty="0"/>
          </a:p>
          <a:p>
            <a:endParaRPr lang="el-GR" dirty="0"/>
          </a:p>
          <a:p>
            <a:r>
              <a:rPr lang="el-GR" dirty="0"/>
              <a:t>Vygotsky: </a:t>
            </a:r>
            <a:r>
              <a:rPr lang="en-US" dirty="0"/>
              <a:t>«</a:t>
            </a:r>
            <a:r>
              <a:rPr lang="en-US" dirty="0" err="1"/>
              <a:t>Η</a:t>
            </a:r>
            <a:r>
              <a:rPr lang="en-US" dirty="0"/>
              <a:t> </a:t>
            </a:r>
            <a:r>
              <a:rPr lang="en-US" dirty="0" err="1"/>
              <a:t>μόνη</a:t>
            </a:r>
            <a:r>
              <a:rPr lang="en-US" dirty="0"/>
              <a:t> </a:t>
            </a:r>
            <a:r>
              <a:rPr lang="en-US" dirty="0" err="1"/>
              <a:t>καλή</a:t>
            </a:r>
            <a:r>
              <a:rPr lang="en-US" dirty="0"/>
              <a:t> </a:t>
            </a:r>
            <a:r>
              <a:rPr lang="en-US" dirty="0" err="1"/>
              <a:t>διδασκαλία</a:t>
            </a:r>
            <a:r>
              <a:rPr lang="en-US" dirty="0"/>
              <a:t> </a:t>
            </a:r>
            <a:r>
              <a:rPr lang="en-US" dirty="0" err="1"/>
              <a:t>είναι</a:t>
            </a:r>
            <a:r>
              <a:rPr lang="en-US" dirty="0"/>
              <a:t> </a:t>
            </a:r>
            <a:r>
              <a:rPr lang="en-US" dirty="0" err="1"/>
              <a:t>αυτή</a:t>
            </a:r>
            <a:r>
              <a:rPr lang="en-US" dirty="0"/>
              <a:t> </a:t>
            </a:r>
            <a:r>
              <a:rPr lang="en-US" dirty="0" err="1"/>
              <a:t>ξυπνάει</a:t>
            </a:r>
            <a:r>
              <a:rPr lang="en-US" dirty="0"/>
              <a:t> </a:t>
            </a:r>
            <a:r>
              <a:rPr lang="en-US" dirty="0" err="1"/>
              <a:t>και</a:t>
            </a:r>
            <a:r>
              <a:rPr lang="en-US" dirty="0"/>
              <a:t> </a:t>
            </a:r>
            <a:r>
              <a:rPr lang="en-US" dirty="0" err="1"/>
              <a:t>δίνει</a:t>
            </a:r>
            <a:r>
              <a:rPr lang="en-US" dirty="0"/>
              <a:t> </a:t>
            </a:r>
            <a:r>
              <a:rPr lang="en-US" dirty="0" err="1"/>
              <a:t>ζωή</a:t>
            </a:r>
            <a:r>
              <a:rPr lang="en-US" dirty="0"/>
              <a:t> </a:t>
            </a:r>
            <a:r>
              <a:rPr lang="en-US" dirty="0" err="1"/>
              <a:t>σε</a:t>
            </a:r>
            <a:r>
              <a:rPr lang="en-US" dirty="0"/>
              <a:t> </a:t>
            </a:r>
            <a:r>
              <a:rPr lang="en-US" dirty="0" err="1"/>
              <a:t>εκείνες</a:t>
            </a:r>
            <a:r>
              <a:rPr lang="en-US" dirty="0"/>
              <a:t> </a:t>
            </a:r>
            <a:r>
              <a:rPr lang="en-US" dirty="0" err="1"/>
              <a:t>τις</a:t>
            </a:r>
            <a:r>
              <a:rPr lang="en-US" dirty="0"/>
              <a:t> </a:t>
            </a:r>
            <a:r>
              <a:rPr lang="en-US" dirty="0" err="1"/>
              <a:t>λειτουργίες</a:t>
            </a:r>
            <a:r>
              <a:rPr lang="en-US" dirty="0"/>
              <a:t> </a:t>
            </a:r>
            <a:r>
              <a:rPr lang="en-US" dirty="0" err="1"/>
              <a:t>που</a:t>
            </a:r>
            <a:r>
              <a:rPr lang="en-US" dirty="0"/>
              <a:t> </a:t>
            </a:r>
            <a:r>
              <a:rPr lang="en-US" dirty="0" err="1"/>
              <a:t>βρίσκονται</a:t>
            </a:r>
            <a:r>
              <a:rPr lang="en-US" dirty="0"/>
              <a:t> </a:t>
            </a:r>
            <a:r>
              <a:rPr lang="en-US" dirty="0" err="1"/>
              <a:t>στη</a:t>
            </a:r>
            <a:r>
              <a:rPr lang="en-US" dirty="0"/>
              <a:t> </a:t>
            </a:r>
            <a:r>
              <a:rPr lang="en-US" dirty="0" err="1"/>
              <a:t>διαδικασία</a:t>
            </a:r>
            <a:r>
              <a:rPr lang="en-US" dirty="0"/>
              <a:t> </a:t>
            </a:r>
            <a:r>
              <a:rPr lang="en-US" dirty="0" err="1"/>
              <a:t>της</a:t>
            </a:r>
            <a:r>
              <a:rPr lang="en-US" dirty="0"/>
              <a:t> </a:t>
            </a:r>
            <a:r>
              <a:rPr lang="en-US" dirty="0" err="1"/>
              <a:t>ωρίμανσης</a:t>
            </a:r>
            <a:r>
              <a:rPr lang="en-US" dirty="0"/>
              <a:t>, </a:t>
            </a:r>
            <a:r>
              <a:rPr lang="en-US" dirty="0" err="1"/>
              <a:t>αυτές</a:t>
            </a:r>
            <a:r>
              <a:rPr lang="en-US" dirty="0"/>
              <a:t> </a:t>
            </a:r>
            <a:r>
              <a:rPr lang="en-US" dirty="0" err="1"/>
              <a:t>που</a:t>
            </a:r>
            <a:r>
              <a:rPr lang="en-US" dirty="0"/>
              <a:t> </a:t>
            </a:r>
            <a:r>
              <a:rPr lang="en-US" dirty="0" err="1"/>
              <a:t>βρίσκονται</a:t>
            </a:r>
            <a:r>
              <a:rPr lang="en-US" dirty="0"/>
              <a:t> </a:t>
            </a:r>
            <a:r>
              <a:rPr lang="en-US" dirty="0" err="1"/>
              <a:t>μέσα</a:t>
            </a:r>
            <a:r>
              <a:rPr lang="en-US" dirty="0"/>
              <a:t> </a:t>
            </a:r>
            <a:r>
              <a:rPr lang="en-US" dirty="0" err="1"/>
              <a:t>στη</a:t>
            </a:r>
            <a:r>
              <a:rPr lang="en-US" dirty="0"/>
              <a:t> </a:t>
            </a:r>
            <a:r>
              <a:rPr lang="en-US" dirty="0" err="1"/>
              <a:t>ΖΕΑ</a:t>
            </a:r>
            <a:r>
              <a:rPr lang="en-US"/>
              <a:t>» </a:t>
            </a:r>
            <a:endParaRPr lang="en-US" dirty="0"/>
          </a:p>
          <a:p>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Ροή">
  <a:themeElements>
    <a:clrScheme name="Ροή">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F49100"/>
      </a:hlink>
      <a:folHlink>
        <a:srgbClr val="85DFD0"/>
      </a:folHlink>
    </a:clrScheme>
    <a:fontScheme name="Ροή">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Ροή">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effectStyle>
        <a:effectStyle>
          <a:effectLst>
            <a:outerShdw blurRad="57150" dist="38100" dir="5400000" algn="ctr" rotWithShape="0">
              <a:schemeClr val="phClr">
                <a:shade val="9000"/>
                <a:alpha val="48000"/>
                <a:satMod val="105000"/>
              </a:schemeClr>
            </a:outerShdw>
          </a:effectLst>
          <a:scene3d>
            <a:camera prst="orthographicFront">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ppt/theme/theme2.xml><?xml version="1.0" encoding="utf-8"?>
<a:theme xmlns:a="http://schemas.openxmlformats.org/drawingml/2006/main" name="Θέμα του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4821</TotalTime>
  <Words>1290</Words>
  <Application>Microsoft Macintosh PowerPoint</Application>
  <PresentationFormat>On-screen Show (4:3)</PresentationFormat>
  <Paragraphs>96</Paragraphs>
  <Slides>25</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25</vt:i4>
      </vt:variant>
    </vt:vector>
  </HeadingPairs>
  <TitlesOfParts>
    <vt:vector size="30" baseType="lpstr">
      <vt:lpstr>Calibri</vt:lpstr>
      <vt:lpstr>Constantia</vt:lpstr>
      <vt:lpstr>Times New Roman</vt:lpstr>
      <vt:lpstr>Wingdings 2</vt:lpstr>
      <vt:lpstr>Ροή</vt:lpstr>
      <vt:lpstr>PowerPoint Presentation</vt:lpstr>
      <vt:lpstr>Το πολιτισμικό πλαισιο της ανάπτυξης </vt:lpstr>
      <vt:lpstr>Το πολιτισμικό πλαισιο της ανάπτυξης </vt:lpstr>
      <vt:lpstr>Η κοινωνικοπολιτισμική θεωρία του Vygotsky</vt:lpstr>
      <vt:lpstr>Η κοινωνικοπολιτισμική θεωρία του Vygotsky</vt:lpstr>
      <vt:lpstr>Η κοινωνικοπολιτισμική θεωρία του Vygotsky</vt:lpstr>
      <vt:lpstr>Η κοινωνικοπολιτισμική θεωρία του Vygotsky</vt:lpstr>
      <vt:lpstr>Η κοινωνικοπολιτισμική θεωρία του Vygotsky</vt:lpstr>
      <vt:lpstr>Η κοινωνικοπολιτισμική θεωρία του Vygotsky</vt:lpstr>
      <vt:lpstr>Σύγχρονες θεωρίες</vt:lpstr>
      <vt:lpstr>Εξελικτικές θεωρίες</vt:lpstr>
      <vt:lpstr>Εξελικτικές θεωρίες</vt:lpstr>
      <vt:lpstr>Εξελικτικές θεωρίες</vt:lpstr>
      <vt:lpstr>Εξελικτικές θεωρίες</vt:lpstr>
      <vt:lpstr>Θεωρίες επεξεργασίας πληροφοριών </vt:lpstr>
      <vt:lpstr>Θεωρίες επεξεργασίας πληροφοριών </vt:lpstr>
      <vt:lpstr>Θεωρίες επεξεργασίας πληροφοριών </vt:lpstr>
      <vt:lpstr>Θεωρίες συστημάτων</vt:lpstr>
      <vt:lpstr>Θεωρίες συστημάτων: θεωρία των δυναμικών συστημάτων</vt:lpstr>
      <vt:lpstr>Θεωρίες συστημάτων: θεωρία οικολογικών συστημάτων</vt:lpstr>
      <vt:lpstr>Θεωρίες συστημάτων</vt:lpstr>
      <vt:lpstr>Θεωρίες συστημάτων</vt:lpstr>
      <vt:lpstr>Θεωρίες συστημάτων</vt:lpstr>
      <vt:lpstr>Κριτικές θεωρίες</vt:lpstr>
      <vt:lpstr>Κριτικές θεωρίες</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christina</dc:creator>
  <cp:lastModifiedBy>Lida Anagnostaki</cp:lastModifiedBy>
  <cp:revision>405</cp:revision>
  <dcterms:created xsi:type="dcterms:W3CDTF">2018-09-28T05:38:47Z</dcterms:created>
  <dcterms:modified xsi:type="dcterms:W3CDTF">2024-08-23T05:50:17Z</dcterms:modified>
</cp:coreProperties>
</file>