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handoutMasterIdLst>
    <p:handoutMasterId r:id="rId26"/>
  </p:handoutMasterIdLst>
  <p:sldIdLst>
    <p:sldId id="298" r:id="rId2"/>
    <p:sldId id="514" r:id="rId3"/>
    <p:sldId id="491" r:id="rId4"/>
    <p:sldId id="492" r:id="rId5"/>
    <p:sldId id="493" r:id="rId6"/>
    <p:sldId id="495" r:id="rId7"/>
    <p:sldId id="496" r:id="rId8"/>
    <p:sldId id="497" r:id="rId9"/>
    <p:sldId id="498" r:id="rId10"/>
    <p:sldId id="499" r:id="rId11"/>
    <p:sldId id="500" r:id="rId12"/>
    <p:sldId id="501" r:id="rId13"/>
    <p:sldId id="502" r:id="rId14"/>
    <p:sldId id="503" r:id="rId15"/>
    <p:sldId id="506" r:id="rId16"/>
    <p:sldId id="504" r:id="rId17"/>
    <p:sldId id="505" r:id="rId18"/>
    <p:sldId id="507" r:id="rId19"/>
    <p:sldId id="508" r:id="rId20"/>
    <p:sldId id="509" r:id="rId21"/>
    <p:sldId id="510" r:id="rId22"/>
    <p:sldId id="511" r:id="rId23"/>
    <p:sldId id="512" r:id="rId24"/>
    <p:sldId id="513"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55" autoAdjust="0"/>
    <p:restoredTop sz="94694" autoAdjust="0"/>
  </p:normalViewPr>
  <p:slideViewPr>
    <p:cSldViewPr>
      <p:cViewPr varScale="1">
        <p:scale>
          <a:sx n="121" d="100"/>
          <a:sy n="121" d="100"/>
        </p:scale>
        <p:origin x="164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dirty="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2.Τομείς της ανάπτυξης </a:t>
            </a:r>
            <a:endParaRPr lang="en-US" sz="3400" dirty="0"/>
          </a:p>
        </p:txBody>
      </p:sp>
      <p:sp>
        <p:nvSpPr>
          <p:cNvPr id="3" name="Content Placeholder 2"/>
          <p:cNvSpPr>
            <a:spLocks noGrp="1"/>
          </p:cNvSpPr>
          <p:nvPr>
            <p:ph idx="1"/>
          </p:nvPr>
        </p:nvSpPr>
        <p:spPr/>
        <p:txBody>
          <a:bodyPr>
            <a:normAutofit fontScale="92500" lnSpcReduction="10000"/>
          </a:bodyPr>
          <a:lstStyle/>
          <a:p>
            <a:r>
              <a:rPr lang="el-GR" dirty="0"/>
              <a:t>Ζητήματα προβληματισμού:</a:t>
            </a:r>
          </a:p>
          <a:p>
            <a:pPr>
              <a:buNone/>
            </a:pPr>
            <a:r>
              <a:rPr lang="en-US" dirty="0" err="1"/>
              <a:t>Α</a:t>
            </a:r>
            <a:r>
              <a:rPr lang="el-GR" dirty="0"/>
              <a:t>) </a:t>
            </a:r>
            <a:r>
              <a:rPr lang="en-US" dirty="0" err="1"/>
              <a:t>Διχοτόμηση</a:t>
            </a:r>
            <a:r>
              <a:rPr lang="en-US" dirty="0"/>
              <a:t> </a:t>
            </a:r>
            <a:r>
              <a:rPr lang="en-US" dirty="0" err="1"/>
              <a:t>σωματικού</a:t>
            </a:r>
            <a:r>
              <a:rPr lang="en-US" dirty="0"/>
              <a:t> (</a:t>
            </a:r>
            <a:r>
              <a:rPr lang="en-US" dirty="0" err="1"/>
              <a:t>μεταβολές</a:t>
            </a:r>
            <a:r>
              <a:rPr lang="en-US" dirty="0"/>
              <a:t> </a:t>
            </a:r>
            <a:r>
              <a:rPr lang="en-US" dirty="0" err="1"/>
              <a:t>στο</a:t>
            </a:r>
            <a:r>
              <a:rPr lang="en-US" dirty="0"/>
              <a:t> </a:t>
            </a:r>
            <a:r>
              <a:rPr lang="en-US" dirty="0" err="1"/>
              <a:t>σχήμα</a:t>
            </a:r>
            <a:r>
              <a:rPr lang="en-US" dirty="0"/>
              <a:t>, </a:t>
            </a:r>
            <a:r>
              <a:rPr lang="en-US" dirty="0" err="1"/>
              <a:t>στο</a:t>
            </a:r>
            <a:r>
              <a:rPr lang="en-US" dirty="0"/>
              <a:t> </a:t>
            </a:r>
            <a:r>
              <a:rPr lang="en-US" dirty="0" err="1"/>
              <a:t>μέγεθος</a:t>
            </a:r>
            <a:r>
              <a:rPr lang="en-US" dirty="0"/>
              <a:t>, </a:t>
            </a:r>
            <a:r>
              <a:rPr lang="en-US" dirty="0" err="1"/>
              <a:t>στη</a:t>
            </a:r>
            <a:r>
              <a:rPr lang="en-US" dirty="0"/>
              <a:t> </a:t>
            </a:r>
            <a:r>
              <a:rPr lang="en-US" dirty="0" err="1"/>
              <a:t>δομή</a:t>
            </a:r>
            <a:r>
              <a:rPr lang="en-US" dirty="0"/>
              <a:t> </a:t>
            </a:r>
            <a:r>
              <a:rPr lang="en-US" dirty="0" err="1"/>
              <a:t>του</a:t>
            </a:r>
            <a:r>
              <a:rPr lang="en-US" dirty="0"/>
              <a:t> </a:t>
            </a:r>
            <a:r>
              <a:rPr lang="en-US" dirty="0" err="1"/>
              <a:t>εγκεφάλου</a:t>
            </a:r>
            <a:r>
              <a:rPr lang="en-US" dirty="0"/>
              <a:t>, </a:t>
            </a:r>
            <a:r>
              <a:rPr lang="en-US" dirty="0" err="1"/>
              <a:t>στις</a:t>
            </a:r>
            <a:r>
              <a:rPr lang="el-GR" dirty="0"/>
              <a:t> </a:t>
            </a:r>
            <a:r>
              <a:rPr lang="en-US" dirty="0" err="1"/>
              <a:t>αισθητηριακές</a:t>
            </a:r>
            <a:r>
              <a:rPr lang="en-US" dirty="0"/>
              <a:t> </a:t>
            </a:r>
            <a:r>
              <a:rPr lang="en-US" dirty="0" err="1"/>
              <a:t>ικανότητες</a:t>
            </a:r>
            <a:r>
              <a:rPr lang="en-US" dirty="0"/>
              <a:t>, </a:t>
            </a:r>
            <a:r>
              <a:rPr lang="en-US" dirty="0" err="1"/>
              <a:t>στις</a:t>
            </a:r>
            <a:r>
              <a:rPr lang="en-US" dirty="0"/>
              <a:t> </a:t>
            </a:r>
            <a:r>
              <a:rPr lang="en-US" dirty="0" err="1"/>
              <a:t>κινητικές</a:t>
            </a:r>
            <a:r>
              <a:rPr lang="en-US" dirty="0"/>
              <a:t> </a:t>
            </a:r>
            <a:r>
              <a:rPr lang="en-US" dirty="0" err="1"/>
              <a:t>δεξιότητες</a:t>
            </a:r>
            <a:r>
              <a:rPr lang="en-US" dirty="0"/>
              <a:t>)</a:t>
            </a:r>
            <a:r>
              <a:rPr lang="el-GR" dirty="0"/>
              <a:t> και </a:t>
            </a:r>
            <a:r>
              <a:rPr lang="en-US" dirty="0" err="1"/>
              <a:t>ψυχολογικού</a:t>
            </a:r>
            <a:r>
              <a:rPr lang="en-US" dirty="0"/>
              <a:t> </a:t>
            </a:r>
            <a:r>
              <a:rPr lang="en-US" dirty="0" err="1"/>
              <a:t>πεδίου</a:t>
            </a:r>
            <a:r>
              <a:rPr lang="el-GR" dirty="0"/>
              <a:t> (πρβλ. σώμα-ψυχή στην αρχαία ελληνική φιλοσοφία)</a:t>
            </a:r>
            <a:r>
              <a:rPr lang="en-US" dirty="0"/>
              <a:t> </a:t>
            </a:r>
          </a:p>
          <a:p>
            <a:pPr>
              <a:buNone/>
            </a:pPr>
            <a:r>
              <a:rPr lang="el-GR" dirty="0"/>
              <a:t>Β) </a:t>
            </a:r>
            <a:r>
              <a:rPr lang="en-US" dirty="0" err="1"/>
              <a:t>Κατάτμηση</a:t>
            </a:r>
            <a:r>
              <a:rPr lang="en-US" dirty="0"/>
              <a:t> </a:t>
            </a:r>
            <a:r>
              <a:rPr lang="en-US" dirty="0" err="1"/>
              <a:t>του</a:t>
            </a:r>
            <a:r>
              <a:rPr lang="en-US" dirty="0"/>
              <a:t> </a:t>
            </a:r>
            <a:r>
              <a:rPr lang="en-US" dirty="0" err="1"/>
              <a:t>ψυχολογικού</a:t>
            </a:r>
            <a:r>
              <a:rPr lang="en-US" dirty="0"/>
              <a:t> </a:t>
            </a:r>
            <a:r>
              <a:rPr lang="en-US" dirty="0" err="1"/>
              <a:t>πεδίου</a:t>
            </a:r>
            <a:r>
              <a:rPr lang="en-US" dirty="0"/>
              <a:t> </a:t>
            </a:r>
            <a:r>
              <a:rPr lang="en-US" dirty="0" err="1"/>
              <a:t>σε</a:t>
            </a:r>
            <a:r>
              <a:rPr lang="en-US" dirty="0"/>
              <a:t> </a:t>
            </a:r>
            <a:r>
              <a:rPr lang="en-US" dirty="0" err="1"/>
              <a:t>γνωστικό</a:t>
            </a:r>
            <a:r>
              <a:rPr lang="en-US" dirty="0"/>
              <a:t> </a:t>
            </a:r>
            <a:r>
              <a:rPr lang="en-US" dirty="0" err="1"/>
              <a:t>πεδίο</a:t>
            </a:r>
            <a:r>
              <a:rPr lang="en-US" dirty="0"/>
              <a:t> (</a:t>
            </a:r>
            <a:r>
              <a:rPr lang="en-US" dirty="0" err="1"/>
              <a:t>π.χ</a:t>
            </a:r>
            <a:r>
              <a:rPr lang="en-US" dirty="0"/>
              <a:t>. </a:t>
            </a:r>
            <a:r>
              <a:rPr lang="en-US" dirty="0" err="1"/>
              <a:t>αντίληψη</a:t>
            </a:r>
            <a:r>
              <a:rPr lang="en-US" dirty="0"/>
              <a:t>, </a:t>
            </a:r>
            <a:r>
              <a:rPr lang="en-US" dirty="0" err="1"/>
              <a:t>σκέψη</a:t>
            </a:r>
            <a:r>
              <a:rPr lang="en-US" dirty="0"/>
              <a:t>, </a:t>
            </a:r>
            <a:r>
              <a:rPr lang="en-US" dirty="0" err="1"/>
              <a:t>γλώσσα</a:t>
            </a:r>
            <a:r>
              <a:rPr lang="en-US" dirty="0"/>
              <a:t>), </a:t>
            </a:r>
            <a:r>
              <a:rPr lang="en-US" dirty="0" err="1"/>
              <a:t>συναισθηματικό</a:t>
            </a:r>
            <a:r>
              <a:rPr lang="en-US" dirty="0"/>
              <a:t> </a:t>
            </a:r>
            <a:r>
              <a:rPr lang="en-US" dirty="0" err="1"/>
              <a:t>πεδίο</a:t>
            </a:r>
            <a:r>
              <a:rPr lang="en-US" dirty="0"/>
              <a:t>, </a:t>
            </a:r>
            <a:r>
              <a:rPr lang="en-US" dirty="0" err="1"/>
              <a:t>πεδίο</a:t>
            </a:r>
            <a:r>
              <a:rPr lang="en-US" dirty="0"/>
              <a:t> </a:t>
            </a:r>
            <a:r>
              <a:rPr lang="en-US" dirty="0" err="1"/>
              <a:t>προσωπικότητας</a:t>
            </a:r>
            <a:r>
              <a:rPr lang="en-US" dirty="0"/>
              <a:t> (</a:t>
            </a:r>
            <a:r>
              <a:rPr lang="en-US" dirty="0" err="1"/>
              <a:t>απόκτηση</a:t>
            </a:r>
            <a:r>
              <a:rPr lang="en-US" dirty="0"/>
              <a:t> </a:t>
            </a:r>
            <a:r>
              <a:rPr lang="en-US" dirty="0" err="1"/>
              <a:t>σχετικά</a:t>
            </a:r>
            <a:r>
              <a:rPr lang="en-US" dirty="0"/>
              <a:t> </a:t>
            </a:r>
            <a:r>
              <a:rPr lang="en-US" dirty="0" err="1"/>
              <a:t>σταθερών</a:t>
            </a:r>
            <a:r>
              <a:rPr lang="en-US" dirty="0"/>
              <a:t> </a:t>
            </a:r>
            <a:r>
              <a:rPr lang="en-US" dirty="0" err="1"/>
              <a:t>και</a:t>
            </a:r>
            <a:r>
              <a:rPr lang="en-US" dirty="0"/>
              <a:t> </a:t>
            </a:r>
            <a:r>
              <a:rPr lang="en-US" dirty="0" err="1"/>
              <a:t>μόνιμων</a:t>
            </a:r>
            <a:r>
              <a:rPr lang="en-US" dirty="0"/>
              <a:t> </a:t>
            </a:r>
            <a:r>
              <a:rPr lang="en-US" dirty="0" err="1"/>
              <a:t>χαρακτηριστικών</a:t>
            </a:r>
            <a:r>
              <a:rPr lang="en-US" dirty="0"/>
              <a:t> </a:t>
            </a:r>
            <a:r>
              <a:rPr lang="en-US" dirty="0" err="1"/>
              <a:t>καθώς</a:t>
            </a:r>
            <a:r>
              <a:rPr lang="en-US" dirty="0"/>
              <a:t> </a:t>
            </a:r>
            <a:r>
              <a:rPr lang="en-US" dirty="0" err="1"/>
              <a:t>και</a:t>
            </a:r>
            <a:r>
              <a:rPr lang="en-US" dirty="0"/>
              <a:t> </a:t>
            </a:r>
            <a:r>
              <a:rPr lang="en-US" dirty="0" err="1"/>
              <a:t>της</a:t>
            </a:r>
            <a:r>
              <a:rPr lang="en-US" dirty="0"/>
              <a:t> </a:t>
            </a:r>
            <a:r>
              <a:rPr lang="en-US" dirty="0" err="1"/>
              <a:t>αντίληψης</a:t>
            </a:r>
            <a:r>
              <a:rPr lang="en-US" dirty="0"/>
              <a:t> </a:t>
            </a:r>
            <a:r>
              <a:rPr lang="en-US" dirty="0" err="1"/>
              <a:t>του</a:t>
            </a:r>
            <a:r>
              <a:rPr lang="en-US" dirty="0"/>
              <a:t> </a:t>
            </a:r>
            <a:r>
              <a:rPr lang="en-US" dirty="0" err="1"/>
              <a:t>εαυτού</a:t>
            </a:r>
            <a:r>
              <a:rPr lang="en-US" dirty="0"/>
              <a:t>)</a:t>
            </a:r>
            <a:r>
              <a:rPr lang="el-GR" dirty="0"/>
              <a:t>,</a:t>
            </a:r>
            <a:r>
              <a:rPr lang="en-US" dirty="0"/>
              <a:t> </a:t>
            </a:r>
            <a:r>
              <a:rPr lang="en-US" dirty="0" err="1"/>
              <a:t>κοινωνικό</a:t>
            </a:r>
            <a:r>
              <a:rPr lang="en-US" dirty="0"/>
              <a:t> </a:t>
            </a:r>
            <a:r>
              <a:rPr lang="en-US" dirty="0" err="1"/>
              <a:t>πεδίο</a:t>
            </a:r>
            <a:r>
              <a:rPr lang="en-US" dirty="0"/>
              <a:t> </a:t>
            </a:r>
          </a:p>
          <a:p>
            <a:r>
              <a:rPr lang="el-GR" dirty="0"/>
              <a:t>Είναι κάθε τομέας πραγματικά ανεξάρτητος;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2.Τομείς της ανάπτυξης </a:t>
            </a:r>
            <a:endParaRPr lang="en-US" sz="3400" dirty="0"/>
          </a:p>
        </p:txBody>
      </p:sp>
      <p:sp>
        <p:nvSpPr>
          <p:cNvPr id="3" name="Content Placeholder 2"/>
          <p:cNvSpPr>
            <a:spLocks noGrp="1"/>
          </p:cNvSpPr>
          <p:nvPr>
            <p:ph idx="1"/>
          </p:nvPr>
        </p:nvSpPr>
        <p:spPr/>
        <p:txBody>
          <a:bodyPr>
            <a:normAutofit/>
          </a:bodyPr>
          <a:lstStyle/>
          <a:p>
            <a:r>
              <a:rPr lang="el-GR" dirty="0"/>
              <a:t>Η ανάπτυξη κάθε τομέα βρίσκεται σε αλληλεξάρτηση από τους άλλους</a:t>
            </a:r>
          </a:p>
          <a:p>
            <a:r>
              <a:rPr lang="el-GR" dirty="0"/>
              <a:t>Πχ. οι αλλαγές στο σώμα (κατάκτηση βάδισης) είναι αφετηρία για μία σειρά αλλαγών σε συναισθηματικό και γνωστικό επίπεδο (μεγαλύτερη ανεξαρτησία από τους γονείς, εξερεύνηση του χώρου) που με τη σειρά τους δίνουν μεγαλύτερη ώθηση και ευκαιρίες για εξάσκηση για καλύτερο κινητικό συντονισμό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3.Πλαίσια ανάπτυξης </a:t>
            </a:r>
            <a:endParaRPr lang="en-US" sz="3400" dirty="0"/>
          </a:p>
        </p:txBody>
      </p:sp>
      <p:sp>
        <p:nvSpPr>
          <p:cNvPr id="3" name="Content Placeholder 2"/>
          <p:cNvSpPr>
            <a:spLocks noGrp="1"/>
          </p:cNvSpPr>
          <p:nvPr>
            <p:ph idx="1"/>
          </p:nvPr>
        </p:nvSpPr>
        <p:spPr>
          <a:xfrm>
            <a:off x="457200" y="2133600"/>
            <a:ext cx="8229600" cy="4191000"/>
          </a:xfrm>
        </p:spPr>
        <p:txBody>
          <a:bodyPr>
            <a:normAutofit/>
          </a:bodyPr>
          <a:lstStyle/>
          <a:p>
            <a:r>
              <a:rPr lang="el-GR" dirty="0"/>
              <a:t>Η ανάπτυξη επηρεάζεται από τα πλαίσια στα οποία ζει το άτομο στα οποία περιλαμβάνεται:</a:t>
            </a:r>
          </a:p>
          <a:p>
            <a:pPr>
              <a:buNone/>
            </a:pPr>
            <a:r>
              <a:rPr lang="el-GR" dirty="0"/>
              <a:t>	το φυσικό περιβάλλον, οι πολιτισμικές αντιλήψεις και πρακτικές, η οικογένεια και οι συνομήλικοι, η γειτονιά και η κοινότητα, οι θεσμοί (κράτος, σχολείο)</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3.Πλαίσια ανάπτυξης </a:t>
            </a:r>
            <a:endParaRPr lang="en-US" sz="3400" dirty="0"/>
          </a:p>
        </p:txBody>
      </p:sp>
      <p:sp>
        <p:nvSpPr>
          <p:cNvPr id="3" name="Content Placeholder 2"/>
          <p:cNvSpPr>
            <a:spLocks noGrp="1"/>
          </p:cNvSpPr>
          <p:nvPr>
            <p:ph idx="1"/>
          </p:nvPr>
        </p:nvSpPr>
        <p:spPr/>
        <p:txBody>
          <a:bodyPr>
            <a:normAutofit/>
          </a:bodyPr>
          <a:lstStyle/>
          <a:p>
            <a:pPr>
              <a:buNone/>
            </a:pPr>
            <a:endParaRPr lang="el-GR" dirty="0"/>
          </a:p>
          <a:p>
            <a:pPr>
              <a:buNone/>
            </a:pPr>
            <a:r>
              <a:rPr lang="el-GR" dirty="0"/>
              <a:t>Ζητήματα προβληματισμού: είναι εν τέλει η</a:t>
            </a:r>
            <a:r>
              <a:rPr lang="en-US" dirty="0"/>
              <a:t> </a:t>
            </a:r>
            <a:r>
              <a:rPr lang="en-US" dirty="0" err="1"/>
              <a:t>ανάπτυξη</a:t>
            </a:r>
            <a:r>
              <a:rPr lang="en-US" dirty="0"/>
              <a:t> </a:t>
            </a:r>
            <a:r>
              <a:rPr lang="en-US" dirty="0" err="1"/>
              <a:t>ξεδίπλωμα</a:t>
            </a:r>
            <a:r>
              <a:rPr lang="en-US" dirty="0"/>
              <a:t> </a:t>
            </a:r>
            <a:r>
              <a:rPr lang="en-US" dirty="0" err="1"/>
              <a:t>προκαθορισμένων</a:t>
            </a:r>
            <a:r>
              <a:rPr lang="el-GR" dirty="0"/>
              <a:t> </a:t>
            </a:r>
            <a:r>
              <a:rPr lang="en-US" dirty="0" err="1"/>
              <a:t>χαρακτηριστικών</a:t>
            </a:r>
            <a:r>
              <a:rPr lang="el-GR" dirty="0"/>
              <a:t>; </a:t>
            </a:r>
            <a:r>
              <a:rPr lang="en-US" dirty="0" err="1"/>
              <a:t>Π</a:t>
            </a:r>
            <a:r>
              <a:rPr lang="el-GR" dirty="0"/>
              <a:t>όσο ικανοί είμαστε να κατανοήσουμε την επίδραση όλων των πολλαπλών, διαφορετικών πλαισίων; </a:t>
            </a:r>
            <a:r>
              <a:rPr lang="en-US" dirty="0"/>
              <a:t> </a:t>
            </a:r>
            <a:r>
              <a:rPr lang="el-GR" dirty="0"/>
              <a:t> </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Ιστορική αναδρομή</a:t>
            </a:r>
            <a:endParaRPr lang="en-US" dirty="0"/>
          </a:p>
        </p:txBody>
      </p:sp>
      <p:sp>
        <p:nvSpPr>
          <p:cNvPr id="3" name="Content Placeholder 2"/>
          <p:cNvSpPr>
            <a:spLocks noGrp="1"/>
          </p:cNvSpPr>
          <p:nvPr>
            <p:ph idx="1"/>
          </p:nvPr>
        </p:nvSpPr>
        <p:spPr/>
        <p:txBody>
          <a:bodyPr/>
          <a:lstStyle/>
          <a:p>
            <a:r>
              <a:rPr lang="en-US" dirty="0" err="1"/>
              <a:t>Μ</a:t>
            </a:r>
            <a:r>
              <a:rPr lang="el-GR" dirty="0"/>
              <a:t>εγάλες αλλαγές σε σχέση με το πώς αντιλαμβανόμαστε τα παιδιά και τις ανάγκες τους ακόμα και σε διάστημα λίγων δεκαετιών (πχ. αντιλήψεις για τη σωματική τιμωρία ή το πώς πρέπει να είναι μία «παιδική χαρά»)</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Ιστορική αναδρομή</a:t>
            </a:r>
            <a:endParaRPr lang="en-US" dirty="0"/>
          </a:p>
        </p:txBody>
      </p:sp>
      <p:sp>
        <p:nvSpPr>
          <p:cNvPr id="3" name="Content Placeholder 2"/>
          <p:cNvSpPr>
            <a:spLocks noGrp="1"/>
          </p:cNvSpPr>
          <p:nvPr>
            <p:ph idx="1"/>
          </p:nvPr>
        </p:nvSpPr>
        <p:spPr/>
        <p:txBody>
          <a:bodyPr/>
          <a:lstStyle/>
          <a:p>
            <a:r>
              <a:rPr lang="el-GR" dirty="0"/>
              <a:t>Μέχρι το 16</a:t>
            </a:r>
            <a:r>
              <a:rPr lang="el-GR" baseline="30000" dirty="0"/>
              <a:t>ο</a:t>
            </a:r>
            <a:r>
              <a:rPr lang="el-GR" dirty="0"/>
              <a:t> αιώνα οι άνθρωποι δεν σκεφτονταν ιδιαίτερα τα παιδιά και τις ανάγκες τους. </a:t>
            </a:r>
          </a:p>
          <a:p>
            <a:r>
              <a:rPr lang="el-GR" dirty="0"/>
              <a:t>Τα παιδιά θεωρούνταν «ενήλικες σε μικρογραφία», ενώ η φροντίδα γινόταν με βάση αυτή την πεποίθηση (έμεναν πολύ ώρα μόνα τους, οι τιμωρίες ήταν σκληρές καθώς δεν γίνονταν αντιληπτές οι παιδικές ανάγκες και ικανότητες, κλπ)</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Unknown.jpeg"/>
          <p:cNvPicPr>
            <a:picLocks noGrp="1" noChangeAspect="1"/>
          </p:cNvPicPr>
          <p:nvPr>
            <p:ph idx="1"/>
          </p:nvPr>
        </p:nvPicPr>
        <p:blipFill>
          <a:blip r:embed="rId2"/>
          <a:srcRect l="-11371" r="-11371"/>
          <a:stretch>
            <a:fillRect/>
          </a:stretch>
        </p:blipFill>
        <p:spPr>
          <a:xfrm>
            <a:off x="457200" y="1412776"/>
            <a:ext cx="8229600" cy="438912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Ιστορική αναδρομή</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l-GR" dirty="0"/>
              <a:t>Φιλοσοφικοί πρόδρομοι σ</a:t>
            </a:r>
            <a:r>
              <a:rPr lang="en-US" dirty="0" err="1"/>
              <a:t>υναντώνται</a:t>
            </a:r>
            <a:r>
              <a:rPr lang="en-US" dirty="0"/>
              <a:t> </a:t>
            </a:r>
            <a:r>
              <a:rPr lang="en-US" dirty="0" err="1"/>
              <a:t>στις</a:t>
            </a:r>
            <a:r>
              <a:rPr lang="en-US" dirty="0"/>
              <a:t> </a:t>
            </a:r>
            <a:r>
              <a:rPr lang="en-US" dirty="0" err="1"/>
              <a:t>μορφές</a:t>
            </a:r>
            <a:r>
              <a:rPr lang="en-US" dirty="0"/>
              <a:t> </a:t>
            </a:r>
            <a:r>
              <a:rPr lang="en-US" dirty="0" err="1"/>
              <a:t>των</a:t>
            </a:r>
            <a:r>
              <a:rPr lang="el-GR" dirty="0"/>
              <a:t>:</a:t>
            </a:r>
            <a:r>
              <a:rPr lang="en-US" dirty="0"/>
              <a:t> </a:t>
            </a:r>
            <a:endParaRPr lang="el-GR" dirty="0"/>
          </a:p>
          <a:p>
            <a:pPr>
              <a:buNone/>
            </a:pPr>
            <a:endParaRPr lang="en-US" dirty="0"/>
          </a:p>
          <a:p>
            <a:pPr>
              <a:buNone/>
            </a:pPr>
            <a:r>
              <a:rPr lang="en-US" dirty="0"/>
              <a:t>John Locke (1632-1704) (“Some Thoughts Concerning Education”) </a:t>
            </a:r>
            <a:r>
              <a:rPr lang="el-GR" dirty="0"/>
              <a:t>και </a:t>
            </a:r>
          </a:p>
          <a:p>
            <a:pPr>
              <a:buNone/>
            </a:pPr>
            <a:r>
              <a:rPr lang="en-US" dirty="0"/>
              <a:t>J. J. Rousseau (1712-1778) (“Emile”)</a:t>
            </a:r>
          </a:p>
          <a:p>
            <a:pPr>
              <a:buNone/>
            </a:pPr>
            <a:endParaRPr lang="el-GR" dirty="0"/>
          </a:p>
          <a:p>
            <a:pPr>
              <a:buNone/>
            </a:pPr>
            <a:r>
              <a:rPr lang="el-GR" dirty="0"/>
              <a:t>   οι</a:t>
            </a:r>
            <a:r>
              <a:rPr lang="en-US" dirty="0"/>
              <a:t> </a:t>
            </a:r>
            <a:r>
              <a:rPr lang="en-US" dirty="0" err="1"/>
              <a:t>οποίοι</a:t>
            </a:r>
            <a:r>
              <a:rPr lang="en-US" dirty="0"/>
              <a:t> </a:t>
            </a:r>
            <a:r>
              <a:rPr lang="en-US" dirty="0" err="1"/>
              <a:t>παρά</a:t>
            </a:r>
            <a:r>
              <a:rPr lang="en-US" dirty="0"/>
              <a:t> </a:t>
            </a:r>
            <a:r>
              <a:rPr lang="en-US" dirty="0" err="1"/>
              <a:t>τις</a:t>
            </a:r>
            <a:r>
              <a:rPr lang="en-US" dirty="0"/>
              <a:t> </a:t>
            </a:r>
            <a:r>
              <a:rPr lang="en-US" dirty="0" err="1"/>
              <a:t>διαφορές</a:t>
            </a:r>
            <a:r>
              <a:rPr lang="en-US" dirty="0"/>
              <a:t> </a:t>
            </a:r>
            <a:r>
              <a:rPr lang="en-US" dirty="0" err="1"/>
              <a:t>τους</a:t>
            </a:r>
            <a:r>
              <a:rPr lang="en-US" dirty="0"/>
              <a:t> </a:t>
            </a:r>
            <a:r>
              <a:rPr lang="en-US" dirty="0" err="1"/>
              <a:t>υποστήριξαν</a:t>
            </a:r>
            <a:r>
              <a:rPr lang="en-US" dirty="0"/>
              <a:t> </a:t>
            </a:r>
            <a:r>
              <a:rPr lang="en-US" dirty="0" err="1"/>
              <a:t>την</a:t>
            </a:r>
            <a:r>
              <a:rPr lang="en-US" dirty="0"/>
              <a:t> </a:t>
            </a:r>
            <a:r>
              <a:rPr lang="en-US" dirty="0" err="1"/>
              <a:t>αναγκαιότητα</a:t>
            </a:r>
            <a:r>
              <a:rPr lang="en-US" dirty="0"/>
              <a:t> </a:t>
            </a:r>
            <a:r>
              <a:rPr lang="en-US" dirty="0" err="1"/>
              <a:t>μιας</a:t>
            </a:r>
            <a:r>
              <a:rPr lang="en-US" dirty="0"/>
              <a:t> </a:t>
            </a:r>
            <a:r>
              <a:rPr lang="en-US" dirty="0" err="1"/>
              <a:t>αντιαυταρχικής</a:t>
            </a:r>
            <a:r>
              <a:rPr lang="en-US" dirty="0"/>
              <a:t> </a:t>
            </a:r>
            <a:r>
              <a:rPr lang="en-US" dirty="0" err="1"/>
              <a:t>εκπαίδευσης</a:t>
            </a:r>
            <a:r>
              <a:rPr lang="en-US" dirty="0"/>
              <a:t> </a:t>
            </a:r>
            <a:r>
              <a:rPr lang="en-US" dirty="0" err="1"/>
              <a:t>που</a:t>
            </a:r>
            <a:r>
              <a:rPr lang="en-US" dirty="0"/>
              <a:t> </a:t>
            </a:r>
            <a:r>
              <a:rPr lang="en-US" dirty="0" err="1"/>
              <a:t>να</a:t>
            </a:r>
            <a:r>
              <a:rPr lang="en-US" dirty="0"/>
              <a:t> </a:t>
            </a:r>
            <a:r>
              <a:rPr lang="en-US" dirty="0" err="1"/>
              <a:t>βασίζεται</a:t>
            </a:r>
            <a:r>
              <a:rPr lang="en-US" dirty="0"/>
              <a:t> </a:t>
            </a:r>
            <a:r>
              <a:rPr lang="en-US" dirty="0" err="1"/>
              <a:t>στην</a:t>
            </a:r>
            <a:r>
              <a:rPr lang="en-US" dirty="0"/>
              <a:t> </a:t>
            </a:r>
            <a:r>
              <a:rPr lang="en-US" dirty="0" err="1"/>
              <a:t>αγάπη</a:t>
            </a:r>
            <a:r>
              <a:rPr lang="en-US" dirty="0"/>
              <a:t> </a:t>
            </a:r>
            <a:r>
              <a:rPr lang="en-US" dirty="0" err="1"/>
              <a:t>και</a:t>
            </a:r>
            <a:r>
              <a:rPr lang="en-US" dirty="0"/>
              <a:t> </a:t>
            </a:r>
            <a:r>
              <a:rPr lang="en-US" dirty="0" err="1"/>
              <a:t>την</a:t>
            </a:r>
            <a:r>
              <a:rPr lang="en-US" dirty="0"/>
              <a:t> </a:t>
            </a:r>
            <a:r>
              <a:rPr lang="en-US" dirty="0" err="1"/>
              <a:t>πειθώ</a:t>
            </a:r>
            <a:r>
              <a:rPr lang="en-US" dirty="0"/>
              <a:t> </a:t>
            </a:r>
            <a:r>
              <a:rPr lang="en-US" dirty="0" err="1"/>
              <a:t>αντί</a:t>
            </a:r>
            <a:r>
              <a:rPr lang="en-US" dirty="0"/>
              <a:t> </a:t>
            </a:r>
            <a:r>
              <a:rPr lang="en-US" dirty="0" err="1"/>
              <a:t>για</a:t>
            </a:r>
            <a:r>
              <a:rPr lang="en-US" dirty="0"/>
              <a:t> </a:t>
            </a:r>
            <a:r>
              <a:rPr lang="en-US" dirty="0" err="1"/>
              <a:t>την</a:t>
            </a:r>
            <a:r>
              <a:rPr lang="en-US" dirty="0"/>
              <a:t> </a:t>
            </a:r>
            <a:r>
              <a:rPr lang="en-US" dirty="0" err="1"/>
              <a:t>τιμωρία</a:t>
            </a:r>
            <a:r>
              <a:rPr lang="el-GR" dirty="0"/>
              <a:t>. Οι απόψεις τους είχαν απήχηση στην εποχή τους (βλ. εκπαιδευτικό σύστημα μετά τη Γαλλική Επανάσταση)</a:t>
            </a:r>
            <a:endParaRPr lang="en-US" dirty="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lstStyle/>
          <a:p>
            <a:pPr>
              <a:buNone/>
            </a:pPr>
            <a:r>
              <a:rPr lang="en-US" dirty="0" err="1"/>
              <a:t>Σημαντικός</a:t>
            </a:r>
            <a:r>
              <a:rPr lang="en-US" dirty="0"/>
              <a:t> </a:t>
            </a:r>
            <a:r>
              <a:rPr lang="en-US" dirty="0" err="1"/>
              <a:t>παράγοντας</a:t>
            </a:r>
            <a:r>
              <a:rPr lang="en-US" dirty="0"/>
              <a:t> </a:t>
            </a:r>
            <a:r>
              <a:rPr lang="en-US" dirty="0" err="1"/>
              <a:t>για</a:t>
            </a:r>
            <a:r>
              <a:rPr lang="en-US" dirty="0"/>
              <a:t> </a:t>
            </a:r>
            <a:r>
              <a:rPr lang="en-US" dirty="0" err="1"/>
              <a:t>την</a:t>
            </a:r>
            <a:r>
              <a:rPr lang="en-US" dirty="0"/>
              <a:t> </a:t>
            </a:r>
            <a:r>
              <a:rPr lang="en-US" dirty="0" err="1"/>
              <a:t>αύξηση</a:t>
            </a:r>
            <a:r>
              <a:rPr lang="en-US" dirty="0"/>
              <a:t> </a:t>
            </a:r>
            <a:r>
              <a:rPr lang="en-US" dirty="0" err="1"/>
              <a:t>τ</a:t>
            </a:r>
            <a:r>
              <a:rPr lang="el-GR" dirty="0"/>
              <a:t>ου </a:t>
            </a:r>
            <a:r>
              <a:rPr lang="en-US" dirty="0" err="1"/>
              <a:t>ενδιαφέροντος</a:t>
            </a:r>
            <a:r>
              <a:rPr lang="en-US" dirty="0"/>
              <a:t> </a:t>
            </a:r>
            <a:r>
              <a:rPr lang="en-US" dirty="0" err="1"/>
              <a:t>για</a:t>
            </a:r>
            <a:r>
              <a:rPr lang="en-US" dirty="0"/>
              <a:t> </a:t>
            </a:r>
            <a:r>
              <a:rPr lang="en-US" dirty="0" err="1"/>
              <a:t>τα</a:t>
            </a:r>
            <a:r>
              <a:rPr lang="en-US" dirty="0"/>
              <a:t> </a:t>
            </a:r>
            <a:r>
              <a:rPr lang="en-US" dirty="0" err="1"/>
              <a:t>παιδιά</a:t>
            </a:r>
            <a:r>
              <a:rPr lang="en-US" dirty="0"/>
              <a:t> </a:t>
            </a:r>
            <a:r>
              <a:rPr lang="en-US" dirty="0" err="1"/>
              <a:t>ήταν</a:t>
            </a:r>
            <a:r>
              <a:rPr lang="en-US" dirty="0"/>
              <a:t> </a:t>
            </a:r>
            <a:r>
              <a:rPr lang="en-US" dirty="0" err="1"/>
              <a:t>η</a:t>
            </a:r>
            <a:r>
              <a:rPr lang="en-US" dirty="0"/>
              <a:t> </a:t>
            </a:r>
            <a:r>
              <a:rPr lang="en-US" dirty="0" err="1"/>
              <a:t>βιομηχανική</a:t>
            </a:r>
            <a:r>
              <a:rPr lang="en-US" dirty="0"/>
              <a:t> </a:t>
            </a:r>
            <a:r>
              <a:rPr lang="en-US" dirty="0" err="1"/>
              <a:t>επανάσταση</a:t>
            </a:r>
            <a:r>
              <a:rPr lang="en-US" dirty="0"/>
              <a:t> </a:t>
            </a:r>
            <a:r>
              <a:rPr lang="en-US" dirty="0" err="1"/>
              <a:t>και</a:t>
            </a:r>
            <a:r>
              <a:rPr lang="en-US" dirty="0"/>
              <a:t> </a:t>
            </a:r>
            <a:r>
              <a:rPr lang="en-US" dirty="0" err="1"/>
              <a:t>οι</a:t>
            </a:r>
            <a:r>
              <a:rPr lang="en-US" dirty="0"/>
              <a:t> </a:t>
            </a:r>
            <a:r>
              <a:rPr lang="en-US" dirty="0" err="1"/>
              <a:t>αλλαγές</a:t>
            </a:r>
            <a:r>
              <a:rPr lang="en-US" dirty="0"/>
              <a:t> </a:t>
            </a:r>
            <a:r>
              <a:rPr lang="en-US" dirty="0" err="1"/>
              <a:t>που</a:t>
            </a:r>
            <a:r>
              <a:rPr lang="en-US" dirty="0"/>
              <a:t> </a:t>
            </a:r>
            <a:r>
              <a:rPr lang="en-US" dirty="0" err="1"/>
              <a:t>έφερε</a:t>
            </a:r>
            <a:r>
              <a:rPr lang="en-US" dirty="0"/>
              <a:t> </a:t>
            </a:r>
            <a:r>
              <a:rPr lang="en-US" dirty="0" err="1"/>
              <a:t>σε</a:t>
            </a:r>
            <a:r>
              <a:rPr lang="en-US" dirty="0"/>
              <a:t> </a:t>
            </a:r>
            <a:r>
              <a:rPr lang="en-US" dirty="0" err="1"/>
              <a:t>Ευρώπη</a:t>
            </a:r>
            <a:r>
              <a:rPr lang="en-US" dirty="0"/>
              <a:t> </a:t>
            </a:r>
            <a:r>
              <a:rPr lang="en-US" dirty="0" err="1"/>
              <a:t>και</a:t>
            </a:r>
            <a:r>
              <a:rPr lang="en-US" dirty="0"/>
              <a:t> </a:t>
            </a:r>
            <a:r>
              <a:rPr lang="en-US" dirty="0" err="1"/>
              <a:t>Αμερική</a:t>
            </a:r>
            <a:r>
              <a:rPr lang="el-GR" dirty="0"/>
              <a:t> με την μετατόπιση από τις αγροτικές στις αστικές συνθήκες ζωής</a:t>
            </a:r>
          </a:p>
          <a:p>
            <a:pPr marL="514350" indent="-514350">
              <a:buAutoNum type="arabicPeriod"/>
            </a:pPr>
            <a:r>
              <a:rPr lang="en-US" dirty="0" err="1"/>
              <a:t>Τ</a:t>
            </a:r>
            <a:r>
              <a:rPr lang="el-GR" dirty="0"/>
              <a:t>ο ποσοστό των γεννήσεων μειώθηκε</a:t>
            </a:r>
          </a:p>
          <a:p>
            <a:pPr marL="514350" indent="-514350">
              <a:buAutoNum type="arabicPeriod"/>
            </a:pPr>
            <a:r>
              <a:rPr lang="el-GR" dirty="0"/>
              <a:t>Το ποσοστό της παιδικής θνησιμότητας μειώθηκε</a:t>
            </a:r>
          </a:p>
          <a:p>
            <a:pPr marL="514350" indent="-514350">
              <a:buAutoNum type="arabicPeriod"/>
            </a:pPr>
            <a:r>
              <a:rPr lang="el-GR" dirty="0"/>
              <a:t>Τα παιδιά είτε πήγαιναν πλέον στο σχολείο είτε εργαζόντουσαν στα εργοστάσια ως εργάτες</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lstStyle/>
          <a:p>
            <a:r>
              <a:rPr lang="en-US" dirty="0" err="1"/>
              <a:t>Οι</a:t>
            </a:r>
            <a:r>
              <a:rPr lang="en-US" dirty="0"/>
              <a:t> </a:t>
            </a:r>
            <a:r>
              <a:rPr lang="en-US" dirty="0" err="1"/>
              <a:t>συνθήκες</a:t>
            </a:r>
            <a:r>
              <a:rPr lang="en-US" dirty="0"/>
              <a:t> </a:t>
            </a:r>
            <a:r>
              <a:rPr lang="en-US" dirty="0" err="1"/>
              <a:t>απασχόλησης</a:t>
            </a:r>
            <a:r>
              <a:rPr lang="en-US" dirty="0"/>
              <a:t> </a:t>
            </a:r>
            <a:r>
              <a:rPr lang="en-US" dirty="0" err="1"/>
              <a:t>των</a:t>
            </a:r>
            <a:r>
              <a:rPr lang="en-US" dirty="0"/>
              <a:t> </a:t>
            </a:r>
            <a:r>
              <a:rPr lang="en-US" dirty="0" err="1"/>
              <a:t>παιδιών</a:t>
            </a:r>
            <a:r>
              <a:rPr lang="el-GR" dirty="0"/>
              <a:t> </a:t>
            </a:r>
            <a:r>
              <a:rPr lang="el-GR"/>
              <a:t>στα εργοστάσια</a:t>
            </a:r>
            <a:r>
              <a:rPr lang="en-US" dirty="0"/>
              <a:t> </a:t>
            </a:r>
            <a:r>
              <a:rPr lang="en-US" dirty="0" err="1"/>
              <a:t>οδήγησ</a:t>
            </a:r>
            <a:r>
              <a:rPr lang="en-US" dirty="0"/>
              <a:t>α</a:t>
            </a:r>
            <a:r>
              <a:rPr lang="en-US" dirty="0" err="1"/>
              <a:t>ν</a:t>
            </a:r>
            <a:r>
              <a:rPr lang="en-US" dirty="0"/>
              <a:t> </a:t>
            </a:r>
            <a:r>
              <a:rPr lang="en-US" dirty="0" err="1"/>
              <a:t>σε</a:t>
            </a:r>
            <a:r>
              <a:rPr lang="en-US" dirty="0"/>
              <a:t> α</a:t>
            </a:r>
            <a:r>
              <a:rPr lang="en-US" dirty="0" err="1"/>
              <a:t>ίσθημ</a:t>
            </a:r>
            <a:r>
              <a:rPr lang="en-US" dirty="0"/>
              <a:t>α </a:t>
            </a:r>
            <a:r>
              <a:rPr lang="en-US" dirty="0" err="1"/>
              <a:t>κοινωνικής</a:t>
            </a:r>
            <a:r>
              <a:rPr lang="en-US" dirty="0"/>
              <a:t> </a:t>
            </a:r>
            <a:r>
              <a:rPr lang="en-US" dirty="0" err="1"/>
              <a:t>ευθύνης</a:t>
            </a:r>
            <a:r>
              <a:rPr lang="en-US" dirty="0"/>
              <a:t> </a:t>
            </a:r>
            <a:r>
              <a:rPr lang="en-US" dirty="0" err="1"/>
              <a:t>κ</a:t>
            </a:r>
            <a:r>
              <a:rPr lang="en-US" dirty="0"/>
              <a:t>α</a:t>
            </a:r>
            <a:r>
              <a:rPr lang="en-US" dirty="0" err="1"/>
              <a:t>ι</a:t>
            </a:r>
            <a:r>
              <a:rPr lang="en-US" dirty="0"/>
              <a:t> </a:t>
            </a:r>
            <a:r>
              <a:rPr lang="en-US" dirty="0" err="1"/>
              <a:t>η</a:t>
            </a:r>
            <a:r>
              <a:rPr lang="en-US" dirty="0"/>
              <a:t> </a:t>
            </a:r>
            <a:r>
              <a:rPr lang="en-US" dirty="0" err="1"/>
              <a:t>ε</a:t>
            </a:r>
            <a:r>
              <a:rPr lang="en-US" dirty="0"/>
              <a:t>π</a:t>
            </a:r>
            <a:r>
              <a:rPr lang="en-US" dirty="0" err="1"/>
              <a:t>ίδρ</a:t>
            </a:r>
            <a:r>
              <a:rPr lang="en-US" dirty="0"/>
              <a:t>α</a:t>
            </a:r>
            <a:r>
              <a:rPr lang="en-US" dirty="0" err="1"/>
              <a:t>ση</a:t>
            </a:r>
            <a:r>
              <a:rPr lang="en-US" dirty="0"/>
              <a:t> </a:t>
            </a:r>
            <a:r>
              <a:rPr lang="en-US" dirty="0" err="1"/>
              <a:t>των</a:t>
            </a:r>
            <a:r>
              <a:rPr lang="en-US" dirty="0"/>
              <a:t> </a:t>
            </a:r>
            <a:r>
              <a:rPr lang="en-US" dirty="0" err="1"/>
              <a:t>συνθηκών</a:t>
            </a:r>
            <a:r>
              <a:rPr lang="en-US" dirty="0"/>
              <a:t> </a:t>
            </a:r>
            <a:r>
              <a:rPr lang="en-US" dirty="0" err="1"/>
              <a:t>εργ</a:t>
            </a:r>
            <a:r>
              <a:rPr lang="en-US" dirty="0"/>
              <a:t>α</a:t>
            </a:r>
            <a:r>
              <a:rPr lang="en-US" dirty="0" err="1"/>
              <a:t>σι</a:t>
            </a:r>
            <a:r>
              <a:rPr lang="en-US" dirty="0"/>
              <a:t>́α</a:t>
            </a:r>
            <a:r>
              <a:rPr lang="en-US" dirty="0" err="1"/>
              <a:t>ς</a:t>
            </a:r>
            <a:r>
              <a:rPr lang="en-US" dirty="0"/>
              <a:t> </a:t>
            </a:r>
            <a:r>
              <a:rPr lang="en-US" dirty="0" err="1"/>
              <a:t>στ</a:t>
            </a:r>
            <a:r>
              <a:rPr lang="en-US" dirty="0"/>
              <a:t>α πα</a:t>
            </a:r>
            <a:r>
              <a:rPr lang="en-US" dirty="0" err="1"/>
              <a:t>ιδι</a:t>
            </a:r>
            <a:r>
              <a:rPr lang="en-US" dirty="0"/>
              <a:t>ά ά</a:t>
            </a:r>
            <a:r>
              <a:rPr lang="en-US" dirty="0" err="1"/>
              <a:t>ρχισε</a:t>
            </a:r>
            <a:r>
              <a:rPr lang="en-US" dirty="0"/>
              <a:t> </a:t>
            </a:r>
            <a:r>
              <a:rPr lang="en-US" dirty="0" err="1"/>
              <a:t>ν</a:t>
            </a:r>
            <a:r>
              <a:rPr lang="en-US" dirty="0"/>
              <a:t>α απ</a:t>
            </a:r>
            <a:r>
              <a:rPr lang="en-US" dirty="0" err="1"/>
              <a:t>οτελει</a:t>
            </a:r>
            <a:r>
              <a:rPr lang="en-US" dirty="0"/>
              <a:t>́ α</a:t>
            </a:r>
            <a:r>
              <a:rPr lang="en-US" dirty="0" err="1"/>
              <a:t>ντικείμενο</a:t>
            </a:r>
            <a:r>
              <a:rPr lang="en-US" dirty="0"/>
              <a:t> </a:t>
            </a:r>
            <a:r>
              <a:rPr lang="en-US" dirty="0" err="1"/>
              <a:t>γι</a:t>
            </a:r>
            <a:r>
              <a:rPr lang="en-US" dirty="0"/>
              <a:t>α </a:t>
            </a:r>
            <a:r>
              <a:rPr lang="en-US" dirty="0" err="1"/>
              <a:t>φιλ</a:t>
            </a:r>
            <a:r>
              <a:rPr lang="en-US" dirty="0"/>
              <a:t>α</a:t>
            </a:r>
            <a:r>
              <a:rPr lang="en-US" dirty="0" err="1"/>
              <a:t>νθρω</a:t>
            </a:r>
            <a:r>
              <a:rPr lang="en-US" dirty="0"/>
              <a:t>π</a:t>
            </a:r>
            <a:r>
              <a:rPr lang="en-US" dirty="0" err="1"/>
              <a:t>ικές</a:t>
            </a:r>
            <a:r>
              <a:rPr lang="en-US" dirty="0"/>
              <a:t>, </a:t>
            </a:r>
            <a:r>
              <a:rPr lang="en-US" dirty="0" err="1"/>
              <a:t>ι</a:t>
            </a:r>
            <a:r>
              <a:rPr lang="en-US" dirty="0"/>
              <a:t>α</a:t>
            </a:r>
            <a:r>
              <a:rPr lang="en-US" dirty="0" err="1"/>
              <a:t>τρικές</a:t>
            </a:r>
            <a:r>
              <a:rPr lang="en-US" dirty="0"/>
              <a:t> </a:t>
            </a:r>
            <a:r>
              <a:rPr lang="en-US" dirty="0" err="1"/>
              <a:t>κ</a:t>
            </a:r>
            <a:r>
              <a:rPr lang="en-US" dirty="0"/>
              <a:t>α</a:t>
            </a:r>
            <a:r>
              <a:rPr lang="en-US" dirty="0" err="1"/>
              <a:t>ι</a:t>
            </a:r>
            <a:r>
              <a:rPr lang="en-US" dirty="0"/>
              <a:t> ά</a:t>
            </a:r>
            <a:r>
              <a:rPr lang="en-US" dirty="0" err="1"/>
              <a:t>λλες</a:t>
            </a:r>
            <a:r>
              <a:rPr lang="en-US" dirty="0"/>
              <a:t> </a:t>
            </a:r>
            <a:r>
              <a:rPr lang="en-US" dirty="0" err="1"/>
              <a:t>ε</a:t>
            </a:r>
            <a:r>
              <a:rPr lang="en-US" dirty="0"/>
              <a:t>π</a:t>
            </a:r>
            <a:r>
              <a:rPr lang="en-US" dirty="0" err="1"/>
              <a:t>ιστημονικές</a:t>
            </a:r>
            <a:r>
              <a:rPr lang="en-US" dirty="0"/>
              <a:t> </a:t>
            </a:r>
            <a:r>
              <a:rPr lang="en-US" dirty="0" err="1"/>
              <a:t>δρ</a:t>
            </a:r>
            <a:r>
              <a:rPr lang="en-US" dirty="0"/>
              <a:t>α</a:t>
            </a:r>
            <a:r>
              <a:rPr lang="en-US" dirty="0" err="1"/>
              <a:t>στηριότητες</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Ανάπτυξη</a:t>
            </a:r>
            <a:endParaRPr lang="en-US" dirty="0"/>
          </a:p>
        </p:txBody>
      </p:sp>
      <p:sp>
        <p:nvSpPr>
          <p:cNvPr id="3" name="Content Placeholder 2"/>
          <p:cNvSpPr>
            <a:spLocks noGrp="1"/>
          </p:cNvSpPr>
          <p:nvPr>
            <p:ph idx="1"/>
          </p:nvPr>
        </p:nvSpPr>
        <p:spPr/>
        <p:txBody>
          <a:bodyPr/>
          <a:lstStyle/>
          <a:p>
            <a:r>
              <a:rPr lang="en-US" dirty="0" err="1"/>
              <a:t>Ανάπτυξη</a:t>
            </a:r>
            <a:r>
              <a:rPr lang="en-US" dirty="0"/>
              <a:t>: </a:t>
            </a:r>
            <a:r>
              <a:rPr lang="en-US" dirty="0" err="1"/>
              <a:t>οι</a:t>
            </a:r>
            <a:r>
              <a:rPr lang="en-US" dirty="0"/>
              <a:t> </a:t>
            </a:r>
            <a:r>
              <a:rPr lang="en-US" dirty="0" err="1"/>
              <a:t>μεταβολές</a:t>
            </a:r>
            <a:r>
              <a:rPr lang="en-US" dirty="0"/>
              <a:t> </a:t>
            </a:r>
            <a:r>
              <a:rPr lang="en-US" dirty="0" err="1"/>
              <a:t>που</a:t>
            </a:r>
            <a:r>
              <a:rPr lang="en-US" dirty="0"/>
              <a:t> </a:t>
            </a:r>
            <a:r>
              <a:rPr lang="en-US" dirty="0" err="1"/>
              <a:t>συντελούνται</a:t>
            </a:r>
            <a:r>
              <a:rPr lang="en-US" dirty="0"/>
              <a:t> </a:t>
            </a:r>
            <a:r>
              <a:rPr lang="en-US" dirty="0" err="1"/>
              <a:t>με</a:t>
            </a:r>
            <a:r>
              <a:rPr lang="en-US" dirty="0"/>
              <a:t> </a:t>
            </a:r>
            <a:r>
              <a:rPr lang="en-US" dirty="0" err="1"/>
              <a:t>την</a:t>
            </a:r>
            <a:r>
              <a:rPr lang="en-US" dirty="0"/>
              <a:t> </a:t>
            </a:r>
            <a:r>
              <a:rPr lang="en-US" dirty="0" err="1"/>
              <a:t>πάροδο</a:t>
            </a:r>
            <a:r>
              <a:rPr lang="en-US" dirty="0"/>
              <a:t> </a:t>
            </a:r>
            <a:r>
              <a:rPr lang="en-US" dirty="0" err="1"/>
              <a:t>του</a:t>
            </a:r>
            <a:r>
              <a:rPr lang="en-US" dirty="0"/>
              <a:t> </a:t>
            </a:r>
            <a:r>
              <a:rPr lang="en-US" dirty="0" err="1"/>
              <a:t>χρόνου</a:t>
            </a:r>
            <a:r>
              <a:rPr lang="en-US" dirty="0"/>
              <a:t> </a:t>
            </a:r>
            <a:r>
              <a:rPr lang="en-US" dirty="0" err="1"/>
              <a:t>στη</a:t>
            </a:r>
            <a:r>
              <a:rPr lang="en-US" dirty="0"/>
              <a:t> </a:t>
            </a:r>
            <a:r>
              <a:rPr lang="en-US" dirty="0" err="1"/>
              <a:t>σωματική</a:t>
            </a:r>
            <a:r>
              <a:rPr lang="en-US" dirty="0"/>
              <a:t> </a:t>
            </a:r>
            <a:r>
              <a:rPr lang="en-US" dirty="0" err="1"/>
              <a:t>δομή</a:t>
            </a:r>
            <a:r>
              <a:rPr lang="en-US" dirty="0"/>
              <a:t>, </a:t>
            </a:r>
            <a:r>
              <a:rPr lang="en-US" dirty="0" err="1"/>
              <a:t>στις</a:t>
            </a:r>
            <a:r>
              <a:rPr lang="en-US" dirty="0"/>
              <a:t> </a:t>
            </a:r>
            <a:r>
              <a:rPr lang="en-US" dirty="0" err="1"/>
              <a:t>νοητικές</a:t>
            </a:r>
            <a:r>
              <a:rPr lang="en-US" dirty="0"/>
              <a:t> </a:t>
            </a:r>
            <a:r>
              <a:rPr lang="en-US" dirty="0" err="1"/>
              <a:t>λειτουργίες</a:t>
            </a:r>
            <a:r>
              <a:rPr lang="en-US" dirty="0"/>
              <a:t> </a:t>
            </a:r>
            <a:r>
              <a:rPr lang="en-US" dirty="0" err="1"/>
              <a:t>και</a:t>
            </a:r>
            <a:r>
              <a:rPr lang="en-US" dirty="0"/>
              <a:t> </a:t>
            </a:r>
            <a:r>
              <a:rPr lang="en-US" dirty="0" err="1"/>
              <a:t>στη</a:t>
            </a:r>
            <a:r>
              <a:rPr lang="en-US" dirty="0"/>
              <a:t> </a:t>
            </a:r>
            <a:r>
              <a:rPr lang="en-US" dirty="0" err="1"/>
              <a:t>συμπεριφορά</a:t>
            </a:r>
            <a:r>
              <a:rPr lang="en-US" dirty="0"/>
              <a:t> </a:t>
            </a:r>
            <a:r>
              <a:rPr lang="en-US" dirty="0" err="1"/>
              <a:t>ενός</a:t>
            </a:r>
            <a:r>
              <a:rPr lang="en-US" dirty="0"/>
              <a:t> </a:t>
            </a:r>
            <a:r>
              <a:rPr lang="en-US" dirty="0" err="1"/>
              <a:t>ανθρώπου</a:t>
            </a:r>
            <a:r>
              <a:rPr lang="en-US" dirty="0"/>
              <a:t> </a:t>
            </a:r>
            <a:r>
              <a:rPr lang="en-US" dirty="0" err="1"/>
              <a:t>ως</a:t>
            </a:r>
            <a:r>
              <a:rPr lang="en-US" dirty="0"/>
              <a:t> </a:t>
            </a:r>
            <a:r>
              <a:rPr lang="en-US" dirty="0" err="1"/>
              <a:t>αποτέλεσμα</a:t>
            </a:r>
            <a:r>
              <a:rPr lang="en-US" dirty="0"/>
              <a:t> </a:t>
            </a:r>
            <a:r>
              <a:rPr lang="en-US" dirty="0" err="1"/>
              <a:t>τόσο</a:t>
            </a:r>
            <a:r>
              <a:rPr lang="en-US" dirty="0"/>
              <a:t> </a:t>
            </a:r>
            <a:r>
              <a:rPr lang="en-US" dirty="0" err="1"/>
              <a:t>βιολογικών</a:t>
            </a:r>
            <a:r>
              <a:rPr lang="en-US" dirty="0"/>
              <a:t> </a:t>
            </a:r>
            <a:r>
              <a:rPr lang="en-US" dirty="0" err="1"/>
              <a:t>όσο</a:t>
            </a:r>
            <a:r>
              <a:rPr lang="en-US" dirty="0"/>
              <a:t> </a:t>
            </a:r>
            <a:r>
              <a:rPr lang="en-US" dirty="0" err="1"/>
              <a:t>και</a:t>
            </a:r>
            <a:r>
              <a:rPr lang="en-US" dirty="0"/>
              <a:t> </a:t>
            </a:r>
            <a:r>
              <a:rPr lang="en-US" dirty="0" err="1"/>
              <a:t>περιβαλλοντικών</a:t>
            </a:r>
            <a:r>
              <a:rPr lang="en-US" dirty="0"/>
              <a:t> </a:t>
            </a:r>
            <a:r>
              <a:rPr lang="en-US" dirty="0" err="1"/>
              <a:t>επιδράσεων</a:t>
            </a:r>
            <a:r>
              <a:rPr lang="en-US" dirty="0"/>
              <a:t>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normAutofit fontScale="92500"/>
          </a:bodyPr>
          <a:lstStyle/>
          <a:p>
            <a:pPr>
              <a:buNone/>
            </a:pPr>
            <a:r>
              <a:rPr lang="en-US" dirty="0" err="1"/>
              <a:t>Μια</a:t>
            </a:r>
            <a:r>
              <a:rPr lang="en-US" dirty="0"/>
              <a:t> </a:t>
            </a:r>
            <a:r>
              <a:rPr lang="en-US" dirty="0" err="1"/>
              <a:t>δεύτερη</a:t>
            </a:r>
            <a:r>
              <a:rPr lang="en-US" dirty="0"/>
              <a:t> </a:t>
            </a:r>
            <a:r>
              <a:rPr lang="en-US" dirty="0" err="1"/>
              <a:t>δυναμική</a:t>
            </a:r>
            <a:r>
              <a:rPr lang="en-US" dirty="0"/>
              <a:t> </a:t>
            </a:r>
            <a:r>
              <a:rPr lang="en-US" dirty="0" err="1"/>
              <a:t>που</a:t>
            </a:r>
            <a:r>
              <a:rPr lang="en-US" dirty="0"/>
              <a:t> </a:t>
            </a:r>
            <a:r>
              <a:rPr lang="en-US" dirty="0" err="1"/>
              <a:t>επέβαλε</a:t>
            </a:r>
            <a:r>
              <a:rPr lang="en-US" dirty="0"/>
              <a:t> </a:t>
            </a:r>
            <a:r>
              <a:rPr lang="en-US" dirty="0" err="1"/>
              <a:t>τη</a:t>
            </a:r>
            <a:r>
              <a:rPr lang="en-US" dirty="0"/>
              <a:t> </a:t>
            </a:r>
            <a:r>
              <a:rPr lang="en-US" dirty="0" err="1"/>
              <a:t>μελέτη</a:t>
            </a:r>
            <a:r>
              <a:rPr lang="en-US" dirty="0"/>
              <a:t> </a:t>
            </a:r>
            <a:r>
              <a:rPr lang="en-US" dirty="0" err="1"/>
              <a:t>του</a:t>
            </a:r>
            <a:r>
              <a:rPr lang="el-GR" dirty="0"/>
              <a:t> </a:t>
            </a:r>
            <a:r>
              <a:rPr lang="en-US" dirty="0" err="1"/>
              <a:t>παιδιού</a:t>
            </a:r>
            <a:r>
              <a:rPr lang="en-US" dirty="0"/>
              <a:t> </a:t>
            </a:r>
            <a:r>
              <a:rPr lang="en-US" dirty="0" err="1"/>
              <a:t>προέρχεται</a:t>
            </a:r>
            <a:r>
              <a:rPr lang="en-US" dirty="0"/>
              <a:t> </a:t>
            </a:r>
            <a:r>
              <a:rPr lang="en-US" dirty="0" err="1"/>
              <a:t>από</a:t>
            </a:r>
            <a:r>
              <a:rPr lang="en-US" dirty="0"/>
              <a:t> </a:t>
            </a:r>
            <a:r>
              <a:rPr lang="en-US" dirty="0" err="1"/>
              <a:t>το</a:t>
            </a:r>
            <a:r>
              <a:rPr lang="en-US" dirty="0"/>
              <a:t> </a:t>
            </a:r>
            <a:r>
              <a:rPr lang="en-US" dirty="0" err="1"/>
              <a:t>γενικότερο</a:t>
            </a:r>
            <a:r>
              <a:rPr lang="en-US" dirty="0"/>
              <a:t> </a:t>
            </a:r>
            <a:r>
              <a:rPr lang="en-US" dirty="0" err="1"/>
              <a:t>ενδιαφέρον</a:t>
            </a:r>
            <a:r>
              <a:rPr lang="en-US" dirty="0"/>
              <a:t>: </a:t>
            </a:r>
          </a:p>
          <a:p>
            <a:pPr>
              <a:buNone/>
            </a:pPr>
            <a:r>
              <a:rPr lang="en-US" dirty="0"/>
              <a:t>•</a:t>
            </a:r>
            <a:r>
              <a:rPr lang="en-US" dirty="0" err="1"/>
              <a:t>για</a:t>
            </a:r>
            <a:r>
              <a:rPr lang="en-US" dirty="0"/>
              <a:t> </a:t>
            </a:r>
            <a:r>
              <a:rPr lang="en-US" dirty="0" err="1"/>
              <a:t>τη</a:t>
            </a:r>
            <a:r>
              <a:rPr lang="en-US" dirty="0"/>
              <a:t> </a:t>
            </a:r>
            <a:r>
              <a:rPr lang="en-US" dirty="0" err="1"/>
              <a:t>μελέτη</a:t>
            </a:r>
            <a:r>
              <a:rPr lang="en-US" dirty="0"/>
              <a:t> </a:t>
            </a:r>
            <a:r>
              <a:rPr lang="en-US" dirty="0" err="1"/>
              <a:t>του</a:t>
            </a:r>
            <a:r>
              <a:rPr lang="en-US" dirty="0"/>
              <a:t> </a:t>
            </a:r>
            <a:r>
              <a:rPr lang="en-US" dirty="0" err="1"/>
              <a:t>ανθρώπινου</a:t>
            </a:r>
            <a:r>
              <a:rPr lang="en-US" dirty="0"/>
              <a:t> </a:t>
            </a:r>
            <a:r>
              <a:rPr lang="en-US" dirty="0" err="1"/>
              <a:t>γένους</a:t>
            </a:r>
            <a:r>
              <a:rPr lang="en-US" dirty="0"/>
              <a:t> </a:t>
            </a:r>
            <a:r>
              <a:rPr lang="en-US" dirty="0" err="1"/>
              <a:t>και</a:t>
            </a:r>
            <a:r>
              <a:rPr lang="en-US" dirty="0"/>
              <a:t> </a:t>
            </a:r>
            <a:r>
              <a:rPr lang="en-US" dirty="0" err="1"/>
              <a:t>της</a:t>
            </a:r>
            <a:r>
              <a:rPr lang="en-US" dirty="0"/>
              <a:t> </a:t>
            </a:r>
            <a:r>
              <a:rPr lang="en-US" dirty="0" err="1"/>
              <a:t>ζωής</a:t>
            </a:r>
            <a:r>
              <a:rPr lang="en-US" dirty="0"/>
              <a:t> </a:t>
            </a:r>
            <a:r>
              <a:rPr lang="el-GR" dirty="0"/>
              <a:t>γενικά</a:t>
            </a:r>
            <a:endParaRPr lang="en-US" dirty="0"/>
          </a:p>
          <a:p>
            <a:pPr>
              <a:buNone/>
            </a:pPr>
            <a:r>
              <a:rPr lang="en-US" dirty="0"/>
              <a:t>•</a:t>
            </a:r>
            <a:r>
              <a:rPr lang="el-GR" dirty="0"/>
              <a:t>και ιδιαίτερα για</a:t>
            </a:r>
            <a:r>
              <a:rPr lang="en-US" dirty="0"/>
              <a:t> </a:t>
            </a:r>
            <a:r>
              <a:rPr lang="en-US" dirty="0" err="1"/>
              <a:t>την</a:t>
            </a:r>
            <a:r>
              <a:rPr lang="en-US" dirty="0"/>
              <a:t> </a:t>
            </a:r>
            <a:r>
              <a:rPr lang="en-US" dirty="0" err="1"/>
              <a:t>κατανόηση</a:t>
            </a:r>
            <a:r>
              <a:rPr lang="en-US" dirty="0"/>
              <a:t> </a:t>
            </a:r>
            <a:r>
              <a:rPr lang="en-US" dirty="0" err="1"/>
              <a:t>με</a:t>
            </a:r>
            <a:r>
              <a:rPr lang="en-US" dirty="0"/>
              <a:t> </a:t>
            </a:r>
            <a:r>
              <a:rPr lang="en-US" dirty="0" err="1"/>
              <a:t>τις</a:t>
            </a:r>
            <a:r>
              <a:rPr lang="en-US" dirty="0"/>
              <a:t> </a:t>
            </a:r>
            <a:r>
              <a:rPr lang="en-US" dirty="0" err="1"/>
              <a:t>μεθόδους</a:t>
            </a:r>
            <a:r>
              <a:rPr lang="en-US" dirty="0"/>
              <a:t> </a:t>
            </a:r>
            <a:r>
              <a:rPr lang="en-US" dirty="0" err="1"/>
              <a:t>της</a:t>
            </a:r>
            <a:r>
              <a:rPr lang="en-US" dirty="0"/>
              <a:t> </a:t>
            </a:r>
            <a:r>
              <a:rPr lang="en-US" dirty="0" err="1"/>
              <a:t>επιστήμης</a:t>
            </a:r>
            <a:r>
              <a:rPr lang="en-US" dirty="0"/>
              <a:t> </a:t>
            </a:r>
            <a:r>
              <a:rPr lang="en-US" dirty="0" err="1"/>
              <a:t>εννοιών</a:t>
            </a:r>
            <a:r>
              <a:rPr lang="en-US" dirty="0"/>
              <a:t> </a:t>
            </a:r>
            <a:r>
              <a:rPr lang="en-US" dirty="0" err="1"/>
              <a:t>όπως</a:t>
            </a:r>
            <a:r>
              <a:rPr lang="en-US" dirty="0"/>
              <a:t> </a:t>
            </a:r>
            <a:r>
              <a:rPr lang="en-US" dirty="0" err="1"/>
              <a:t>νόηση</a:t>
            </a:r>
            <a:r>
              <a:rPr lang="en-US" dirty="0"/>
              <a:t>, </a:t>
            </a:r>
            <a:r>
              <a:rPr lang="en-US" dirty="0" err="1"/>
              <a:t>βούληση</a:t>
            </a:r>
            <a:r>
              <a:rPr lang="en-US" dirty="0"/>
              <a:t>, </a:t>
            </a:r>
            <a:r>
              <a:rPr lang="en-US" dirty="0" err="1"/>
              <a:t>συνείδηση</a:t>
            </a:r>
            <a:r>
              <a:rPr lang="en-US" dirty="0"/>
              <a:t> </a:t>
            </a:r>
            <a:r>
              <a:rPr lang="en-US" dirty="0" err="1"/>
              <a:t>κλπ</a:t>
            </a:r>
            <a:r>
              <a:rPr lang="en-US" dirty="0"/>
              <a:t>. </a:t>
            </a:r>
            <a:r>
              <a:rPr lang="en-US" dirty="0" err="1"/>
              <a:t>Αυτό</a:t>
            </a:r>
            <a:r>
              <a:rPr lang="en-US" dirty="0"/>
              <a:t> </a:t>
            </a:r>
            <a:r>
              <a:rPr lang="en-US" dirty="0" err="1"/>
              <a:t>οδήγησε</a:t>
            </a:r>
            <a:r>
              <a:rPr lang="en-US" dirty="0"/>
              <a:t> </a:t>
            </a:r>
            <a:r>
              <a:rPr lang="en-US" dirty="0" err="1"/>
              <a:t>στη</a:t>
            </a:r>
            <a:r>
              <a:rPr lang="en-US" dirty="0"/>
              <a:t> </a:t>
            </a:r>
            <a:r>
              <a:rPr lang="en-US" dirty="0" err="1"/>
              <a:t>μελέτη</a:t>
            </a:r>
            <a:r>
              <a:rPr lang="en-US" dirty="0"/>
              <a:t> </a:t>
            </a:r>
            <a:r>
              <a:rPr lang="en-US" dirty="0" err="1"/>
              <a:t>της</a:t>
            </a:r>
            <a:r>
              <a:rPr lang="en-US" dirty="0"/>
              <a:t> </a:t>
            </a:r>
            <a:r>
              <a:rPr lang="en-US" dirty="0" err="1"/>
              <a:t>ανάπτυξης</a:t>
            </a:r>
            <a:r>
              <a:rPr lang="en-US" dirty="0"/>
              <a:t> </a:t>
            </a:r>
            <a:r>
              <a:rPr lang="en-US" dirty="0" err="1"/>
              <a:t>αυτών</a:t>
            </a:r>
            <a:r>
              <a:rPr lang="en-US" dirty="0"/>
              <a:t> </a:t>
            </a:r>
            <a:r>
              <a:rPr lang="en-US" dirty="0" err="1"/>
              <a:t>των</a:t>
            </a:r>
            <a:r>
              <a:rPr lang="en-US" dirty="0"/>
              <a:t> </a:t>
            </a:r>
            <a:r>
              <a:rPr lang="en-US" dirty="0" err="1"/>
              <a:t>φαινομένων</a:t>
            </a:r>
            <a:r>
              <a:rPr lang="en-US" dirty="0"/>
              <a:t> </a:t>
            </a:r>
            <a:r>
              <a:rPr lang="en-US" dirty="0" err="1"/>
              <a:t>σε</a:t>
            </a:r>
            <a:r>
              <a:rPr lang="en-US" dirty="0"/>
              <a:t> </a:t>
            </a:r>
            <a:r>
              <a:rPr lang="en-US" dirty="0" err="1"/>
              <a:t>κάθε</a:t>
            </a:r>
            <a:r>
              <a:rPr lang="en-US" dirty="0"/>
              <a:t> </a:t>
            </a:r>
            <a:r>
              <a:rPr lang="en-US" dirty="0" err="1"/>
              <a:t>ανθρώπινο</a:t>
            </a:r>
            <a:r>
              <a:rPr lang="el-GR" dirty="0"/>
              <a:t> </a:t>
            </a:r>
            <a:r>
              <a:rPr lang="en-US" dirty="0" err="1"/>
              <a:t>ον</a:t>
            </a:r>
            <a:r>
              <a:rPr lang="el-GR" dirty="0"/>
              <a:t>, ιδιαίτερα στα παιδιά</a:t>
            </a:r>
            <a:r>
              <a:rPr lang="en-US" dirty="0"/>
              <a:t> </a:t>
            </a:r>
            <a:r>
              <a:rPr lang="en-US" dirty="0" err="1"/>
              <a:t>με</a:t>
            </a:r>
            <a:r>
              <a:rPr lang="en-US" dirty="0"/>
              <a:t> </a:t>
            </a:r>
            <a:r>
              <a:rPr lang="en-US" dirty="0" err="1"/>
              <a:t>το</a:t>
            </a:r>
            <a:r>
              <a:rPr lang="en-US" dirty="0"/>
              <a:t> </a:t>
            </a:r>
            <a:r>
              <a:rPr lang="en-US" dirty="0" err="1"/>
              <a:t>σκεπτικό</a:t>
            </a:r>
            <a:r>
              <a:rPr lang="en-US" dirty="0"/>
              <a:t> </a:t>
            </a:r>
            <a:r>
              <a:rPr lang="en-US" dirty="0" err="1"/>
              <a:t>ότι</a:t>
            </a:r>
            <a:r>
              <a:rPr lang="en-US" dirty="0"/>
              <a:t> </a:t>
            </a:r>
            <a:r>
              <a:rPr lang="en-US" dirty="0" err="1"/>
              <a:t>η</a:t>
            </a:r>
            <a:r>
              <a:rPr lang="en-US" dirty="0"/>
              <a:t> </a:t>
            </a:r>
            <a:r>
              <a:rPr lang="en-US" dirty="0" err="1"/>
              <a:t>μελέτη</a:t>
            </a:r>
            <a:r>
              <a:rPr lang="en-US" dirty="0"/>
              <a:t> </a:t>
            </a:r>
            <a:r>
              <a:rPr lang="en-US" dirty="0" err="1"/>
              <a:t>της</a:t>
            </a:r>
            <a:r>
              <a:rPr lang="en-US" dirty="0"/>
              <a:t> </a:t>
            </a:r>
            <a:r>
              <a:rPr lang="en-US" dirty="0" err="1"/>
              <a:t>γένεσης</a:t>
            </a:r>
            <a:r>
              <a:rPr lang="en-US" dirty="0"/>
              <a:t> </a:t>
            </a:r>
            <a:r>
              <a:rPr lang="en-US" dirty="0" err="1"/>
              <a:t>των</a:t>
            </a:r>
            <a:r>
              <a:rPr lang="en-US" dirty="0"/>
              <a:t> </a:t>
            </a:r>
            <a:r>
              <a:rPr lang="en-US" dirty="0" err="1"/>
              <a:t>ψυχολογικών</a:t>
            </a:r>
            <a:r>
              <a:rPr lang="en-US" dirty="0"/>
              <a:t> </a:t>
            </a:r>
            <a:r>
              <a:rPr lang="en-US" dirty="0" err="1"/>
              <a:t>φαινομένων</a:t>
            </a:r>
            <a:r>
              <a:rPr lang="en-US" dirty="0"/>
              <a:t> </a:t>
            </a:r>
            <a:r>
              <a:rPr lang="en-US" dirty="0" err="1"/>
              <a:t>μπορεί</a:t>
            </a:r>
            <a:r>
              <a:rPr lang="en-US" dirty="0"/>
              <a:t> </a:t>
            </a:r>
            <a:r>
              <a:rPr lang="en-US" dirty="0" err="1"/>
              <a:t>να</a:t>
            </a:r>
            <a:r>
              <a:rPr lang="en-US" dirty="0"/>
              <a:t> </a:t>
            </a:r>
            <a:r>
              <a:rPr lang="en-US" dirty="0" err="1"/>
              <a:t>φωτίσει</a:t>
            </a:r>
            <a:r>
              <a:rPr lang="en-US" dirty="0"/>
              <a:t> </a:t>
            </a:r>
            <a:r>
              <a:rPr lang="en-US" dirty="0" err="1"/>
              <a:t>τη</a:t>
            </a:r>
            <a:r>
              <a:rPr lang="en-US" dirty="0"/>
              <a:t> </a:t>
            </a:r>
            <a:r>
              <a:rPr lang="en-US" dirty="0" err="1"/>
              <a:t>μελέτη</a:t>
            </a:r>
            <a:r>
              <a:rPr lang="en-US" dirty="0"/>
              <a:t> </a:t>
            </a:r>
            <a:r>
              <a:rPr lang="en-US" dirty="0" err="1"/>
              <a:t>της</a:t>
            </a:r>
            <a:r>
              <a:rPr lang="en-US" dirty="0"/>
              <a:t> </a:t>
            </a:r>
            <a:r>
              <a:rPr lang="en-US" dirty="0" err="1"/>
              <a:t>τελικής</a:t>
            </a:r>
            <a:r>
              <a:rPr lang="en-US" dirty="0"/>
              <a:t> </a:t>
            </a:r>
            <a:r>
              <a:rPr lang="en-US" dirty="0" err="1"/>
              <a:t>τους</a:t>
            </a:r>
            <a:r>
              <a:rPr lang="en-US" dirty="0"/>
              <a:t> </a:t>
            </a:r>
            <a:r>
              <a:rPr lang="en-US" dirty="0" err="1"/>
              <a:t>μορφής</a:t>
            </a:r>
            <a:r>
              <a:rPr lang="en-US" dirty="0"/>
              <a:t> </a:t>
            </a:r>
            <a:r>
              <a:rPr lang="en-US" dirty="0" err="1"/>
              <a:t>και</a:t>
            </a:r>
            <a:r>
              <a:rPr lang="en-US" dirty="0"/>
              <a:t> </a:t>
            </a:r>
            <a:r>
              <a:rPr lang="en-US" dirty="0" err="1"/>
              <a:t>λειτουργίας</a:t>
            </a:r>
            <a:r>
              <a:rPr lang="en-US" dirty="0"/>
              <a:t>. </a:t>
            </a:r>
          </a:p>
          <a:p>
            <a:pPr>
              <a:buNone/>
            </a:pP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normAutofit/>
          </a:bodyPr>
          <a:lstStyle/>
          <a:p>
            <a:pPr>
              <a:buNone/>
            </a:pPr>
            <a:r>
              <a:rPr lang="el-GR" dirty="0"/>
              <a:t>Αποφασιστικό για την ανάπτυξη του επιστημονικού ενδιαφέροντος για τα παιδιά είναι η εκδοση της «Καταγωγής των ειδών» του Δαρβίνου το 1859.</a:t>
            </a:r>
          </a:p>
          <a:p>
            <a:pPr>
              <a:buNone/>
            </a:pPr>
            <a:r>
              <a:rPr lang="el-GR" dirty="0"/>
              <a:t>Η οντογενετική ανάπτυξη μας δίνει στοιχεία για τη φυλογενετική ανάπτυξη; </a:t>
            </a:r>
          </a:p>
          <a:p>
            <a:pPr>
              <a:buNone/>
            </a:pPr>
            <a:r>
              <a:rPr lang="el-GR" dirty="0"/>
              <a:t>Η απάντηση είναι να παρατηρήσουμε τα παιδιά.</a:t>
            </a:r>
          </a:p>
          <a:p>
            <a:pPr>
              <a:buNone/>
            </a:pPr>
            <a:r>
              <a:rPr lang="el-GR" dirty="0"/>
              <a:t>Πολύ γνωστή η συστηματική παρατήρηση του Δαρβίνου των 3 πρώτων χρόνων του γιου του </a:t>
            </a:r>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normAutofit lnSpcReduction="10000"/>
          </a:bodyPr>
          <a:lstStyle/>
          <a:p>
            <a:pPr>
              <a:buNone/>
            </a:pPr>
            <a:r>
              <a:rPr lang="el-GR" dirty="0"/>
              <a:t>   Επιστημονική μέθοδος παρατήρησης από τον William Preyer (1841-1897) που επίσης παρατήρησε τα 3 πρώτα χρόνια του γιου του, αλλά με έμφαση στην επιστημονικότητα του τρόπου μελέτης για τον οποίο κατέγραψε κανόνες, πχ.</a:t>
            </a:r>
          </a:p>
          <a:p>
            <a:r>
              <a:rPr lang="el-GR" dirty="0"/>
              <a:t>Να βασίζεστε σε άμεσες παρατηρήσεις και όχι σε αναφορές άλλων προσώπων</a:t>
            </a:r>
          </a:p>
          <a:p>
            <a:r>
              <a:rPr lang="en-US" dirty="0" err="1"/>
              <a:t>Ν</a:t>
            </a:r>
            <a:r>
              <a:rPr lang="el-GR" dirty="0"/>
              <a:t>α καταγράφετε αμέσως τις παρατηρήσεις ώστε να μην ξεχάσετε τις λεπτομέρειες</a:t>
            </a:r>
          </a:p>
          <a:p>
            <a:r>
              <a:rPr lang="el-GR" dirty="0"/>
              <a:t>Πρέπει να καταγράφονται όλες οι συμπεριφορές, ακόμα και αυτές που φαίνονται αδιάφορες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800" dirty="0"/>
              <a:t>Ιστορική αναδρομή: Η πορεία προς την Αναπτυξιακή Ψυχολογία</a:t>
            </a:r>
            <a:endParaRPr lang="en-US" sz="3800" dirty="0"/>
          </a:p>
        </p:txBody>
      </p:sp>
      <p:sp>
        <p:nvSpPr>
          <p:cNvPr id="3" name="Content Placeholder 2"/>
          <p:cNvSpPr>
            <a:spLocks noGrp="1"/>
          </p:cNvSpPr>
          <p:nvPr>
            <p:ph idx="1"/>
          </p:nvPr>
        </p:nvSpPr>
        <p:spPr/>
        <p:txBody>
          <a:bodyPr>
            <a:normAutofit/>
          </a:bodyPr>
          <a:lstStyle/>
          <a:p>
            <a:r>
              <a:rPr lang="el-GR" dirty="0"/>
              <a:t>Mark Baldwin (1861-1934): Για πρώτη φορά διατύπωσε μία θεωρία σταδίων για την ανάπτυξη του παιδιού, καθώς υποστήριζε ότι τα παιδιά δεν έχουν τα ίδια χαρακτηριστικά σκέψης με τους ενήλικες «εν κρυπτώ», αλλά ποιοτικά διαφορετικά χαρακτηριστικά που υφίστανται αλλαγές μέχρι να φτάσει το παιδί στην ωριμότητα</a:t>
            </a:r>
          </a:p>
          <a:p>
            <a:pPr>
              <a:buNone/>
            </a:pPr>
            <a:endParaRPr lang="el-GR" dirty="0"/>
          </a:p>
          <a:p>
            <a:r>
              <a:rPr lang="el-GR" dirty="0"/>
              <a:t>Alfred Binet (1857-1911): 1905, το πρώτο «τεστ νοημοσύνης»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Ιστορική αναδρομή</a:t>
            </a:r>
            <a:endParaRPr lang="en-US" dirty="0"/>
          </a:p>
        </p:txBody>
      </p:sp>
      <p:sp>
        <p:nvSpPr>
          <p:cNvPr id="3" name="Content Placeholder 2"/>
          <p:cNvSpPr>
            <a:spLocks noGrp="1"/>
          </p:cNvSpPr>
          <p:nvPr>
            <p:ph idx="1"/>
          </p:nvPr>
        </p:nvSpPr>
        <p:spPr/>
        <p:txBody>
          <a:bodyPr>
            <a:normAutofit lnSpcReduction="10000"/>
          </a:bodyPr>
          <a:lstStyle/>
          <a:p>
            <a:r>
              <a:rPr lang="el-GR" dirty="0"/>
              <a:t>Στις αρχές του 20</a:t>
            </a:r>
            <a:r>
              <a:rPr lang="el-GR" baseline="30000" dirty="0"/>
              <a:t>ου</a:t>
            </a:r>
            <a:r>
              <a:rPr lang="el-GR" dirty="0"/>
              <a:t> αιώνα, η μελετη της ανάπτυξης είναι πλέον αναγνωρισμένο πεδίο επιστημονικής έρευνας και η έρευνα υποστηρίζεται από πανεπιστήμια και μεγάλα ιδρύματα</a:t>
            </a:r>
          </a:p>
          <a:p>
            <a:r>
              <a:rPr lang="el-GR" dirty="0"/>
              <a:t>Μεγάλο μέρος του έργου επικεντρώθηκε στις αναπτυξιακές αλλαγές που συμβαίνουν κατά τη διάρκεια της βρεφικής και παιδικής ηλικίας, αλλά υπήρχαν και ειδικές έρευνες πχ. </a:t>
            </a:r>
            <a:r>
              <a:rPr lang="el-GR" dirty="0" err="1"/>
              <a:t>ε</a:t>
            </a:r>
            <a:r>
              <a:rPr lang="el-GR"/>
              <a:t>κπαίδευση </a:t>
            </a:r>
            <a:r>
              <a:rPr lang="el-GR" dirty="0"/>
              <a:t>χαρισματικών παιδιών ή επιπτώσεις της παρακολούθησης κινηματογραφικών ταινιών κλπ.</a:t>
            </a:r>
          </a:p>
          <a:p>
            <a:r>
              <a:rPr lang="el-GR" dirty="0"/>
              <a:t>Μετά το 1920: Οι μεγάλες θεωρίες!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Αναπτυξιακή επιστήμη</a:t>
            </a:r>
            <a:endParaRPr lang="en-US" dirty="0"/>
          </a:p>
        </p:txBody>
      </p:sp>
      <p:sp>
        <p:nvSpPr>
          <p:cNvPr id="3" name="Content Placeholder 2"/>
          <p:cNvSpPr>
            <a:spLocks noGrp="1"/>
          </p:cNvSpPr>
          <p:nvPr>
            <p:ph idx="1"/>
          </p:nvPr>
        </p:nvSpPr>
        <p:spPr/>
        <p:txBody>
          <a:bodyPr>
            <a:normAutofit/>
          </a:bodyPr>
          <a:lstStyle/>
          <a:p>
            <a:r>
              <a:rPr lang="el-GR" dirty="0"/>
              <a:t>Αναπτυξιακή επιστήμη: ένα πεδίο μελέτης που μελετά τις σωματικές, νοητικές και συναισθηματικές αλλαγές </a:t>
            </a:r>
            <a:r>
              <a:rPr lang="en-US" dirty="0" err="1"/>
              <a:t>που</a:t>
            </a:r>
            <a:r>
              <a:rPr lang="en-US" dirty="0"/>
              <a:t> </a:t>
            </a:r>
            <a:r>
              <a:rPr lang="en-US" dirty="0" err="1"/>
              <a:t>διέρχονται</a:t>
            </a:r>
            <a:r>
              <a:rPr lang="en-US" dirty="0"/>
              <a:t> </a:t>
            </a:r>
            <a:r>
              <a:rPr lang="en-US" dirty="0" err="1"/>
              <a:t>οι</a:t>
            </a:r>
            <a:r>
              <a:rPr lang="en-US" dirty="0"/>
              <a:t> </a:t>
            </a:r>
            <a:r>
              <a:rPr lang="en-US" dirty="0" err="1"/>
              <a:t>άνθρωποι</a:t>
            </a:r>
            <a:r>
              <a:rPr lang="en-US" dirty="0"/>
              <a:t> </a:t>
            </a:r>
            <a:r>
              <a:rPr lang="en-US" dirty="0" err="1"/>
              <a:t>καθώς</a:t>
            </a:r>
            <a:r>
              <a:rPr lang="en-US" dirty="0"/>
              <a:t> </a:t>
            </a:r>
            <a:r>
              <a:rPr lang="en-US" dirty="0" err="1"/>
              <a:t>μεγαλώνουν</a:t>
            </a:r>
            <a:r>
              <a:rPr lang="en-US" dirty="0"/>
              <a:t>, </a:t>
            </a:r>
            <a:r>
              <a:rPr lang="en-US" dirty="0" err="1"/>
              <a:t>δηλαδή</a:t>
            </a:r>
            <a:r>
              <a:rPr lang="en-US" dirty="0"/>
              <a:t> </a:t>
            </a:r>
            <a:r>
              <a:rPr lang="en-US" dirty="0" err="1"/>
              <a:t>από</a:t>
            </a:r>
            <a:r>
              <a:rPr lang="en-US" dirty="0"/>
              <a:t> </a:t>
            </a:r>
            <a:r>
              <a:rPr lang="en-US" dirty="0" err="1"/>
              <a:t>τη</a:t>
            </a:r>
            <a:r>
              <a:rPr lang="en-US" dirty="0"/>
              <a:t> </a:t>
            </a:r>
            <a:r>
              <a:rPr lang="en-US" dirty="0" err="1"/>
              <a:t>σύλληψη</a:t>
            </a:r>
            <a:r>
              <a:rPr lang="en-US" dirty="0"/>
              <a:t> </a:t>
            </a:r>
            <a:r>
              <a:rPr lang="en-US" dirty="0" err="1"/>
              <a:t>και</a:t>
            </a:r>
            <a:r>
              <a:rPr lang="en-US" dirty="0"/>
              <a:t> </a:t>
            </a:r>
            <a:r>
              <a:rPr lang="en-US" dirty="0" err="1"/>
              <a:t>σ</a:t>
            </a:r>
            <a:r>
              <a:rPr lang="en-US" dirty="0"/>
              <a:t>’ </a:t>
            </a:r>
            <a:r>
              <a:rPr lang="en-US" dirty="0" err="1"/>
              <a:t>ολόκληρη</a:t>
            </a:r>
            <a:r>
              <a:rPr lang="en-US" dirty="0"/>
              <a:t> </a:t>
            </a:r>
            <a:r>
              <a:rPr lang="en-US" dirty="0" err="1"/>
              <a:t>τη</a:t>
            </a:r>
            <a:r>
              <a:rPr lang="en-US" dirty="0"/>
              <a:t> </a:t>
            </a:r>
            <a:r>
              <a:rPr lang="en-US" dirty="0" err="1"/>
              <a:t>ζωή</a:t>
            </a:r>
            <a:r>
              <a:rPr lang="el-GR" dirty="0"/>
              <a:t> τους</a:t>
            </a:r>
            <a:r>
              <a:rPr lang="en-US" dirty="0"/>
              <a:t>. </a:t>
            </a:r>
            <a:endParaRPr lang="el-GR" dirty="0"/>
          </a:p>
          <a:p>
            <a:r>
              <a:rPr lang="el-GR" dirty="0"/>
              <a:t>Πολλές επιστημονικές ειδικότητες ασχολούνται με την αναπτυξιακή επιστήμη (βλ. «αναπτυξιολόγοι» ειδικότητα της παιδιατρικής που ασχολείται με την ανάπτυξη με έμφαση κατά κύριο λόγο σε βιολογικό επίπεδο)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Αναπτυξιακή ψυχολογία</a:t>
            </a:r>
            <a:endParaRPr lang="en-US" dirty="0"/>
          </a:p>
        </p:txBody>
      </p:sp>
      <p:sp>
        <p:nvSpPr>
          <p:cNvPr id="3" name="Content Placeholder 2"/>
          <p:cNvSpPr>
            <a:spLocks noGrp="1"/>
          </p:cNvSpPr>
          <p:nvPr>
            <p:ph idx="1"/>
          </p:nvPr>
        </p:nvSpPr>
        <p:spPr/>
        <p:txBody>
          <a:bodyPr>
            <a:normAutofit fontScale="92500" lnSpcReduction="10000"/>
          </a:bodyPr>
          <a:lstStyle/>
          <a:p>
            <a:r>
              <a:rPr lang="el-GR" dirty="0"/>
              <a:t>Αναπτυξιακή ψυχολογία: ένα πεδίο μελέτης που μελετά τις </a:t>
            </a:r>
            <a:r>
              <a:rPr lang="el-GR" b="1" dirty="0"/>
              <a:t>νοητικές και συναισθηματικές </a:t>
            </a:r>
            <a:r>
              <a:rPr lang="el-GR" dirty="0"/>
              <a:t>αλλαγές </a:t>
            </a:r>
            <a:r>
              <a:rPr lang="en-US" dirty="0" err="1"/>
              <a:t>που</a:t>
            </a:r>
            <a:r>
              <a:rPr lang="en-US" dirty="0"/>
              <a:t> </a:t>
            </a:r>
            <a:r>
              <a:rPr lang="en-US" dirty="0" err="1"/>
              <a:t>διέρχονται</a:t>
            </a:r>
            <a:r>
              <a:rPr lang="en-US" dirty="0"/>
              <a:t> </a:t>
            </a:r>
            <a:r>
              <a:rPr lang="en-US" dirty="0" err="1"/>
              <a:t>οι</a:t>
            </a:r>
            <a:r>
              <a:rPr lang="en-US" dirty="0"/>
              <a:t> </a:t>
            </a:r>
            <a:r>
              <a:rPr lang="en-US" dirty="0" err="1"/>
              <a:t>άνθρωποι</a:t>
            </a:r>
            <a:r>
              <a:rPr lang="en-US" dirty="0"/>
              <a:t> </a:t>
            </a:r>
            <a:r>
              <a:rPr lang="en-US" dirty="0" err="1"/>
              <a:t>καθώς</a:t>
            </a:r>
            <a:r>
              <a:rPr lang="en-US" dirty="0"/>
              <a:t> </a:t>
            </a:r>
            <a:r>
              <a:rPr lang="en-US" dirty="0" err="1"/>
              <a:t>μεγαλώνουν</a:t>
            </a:r>
            <a:r>
              <a:rPr lang="en-US" dirty="0"/>
              <a:t>, </a:t>
            </a:r>
            <a:r>
              <a:rPr lang="en-US" dirty="0" err="1"/>
              <a:t>δηλαδή</a:t>
            </a:r>
            <a:r>
              <a:rPr lang="en-US" dirty="0"/>
              <a:t> </a:t>
            </a:r>
            <a:r>
              <a:rPr lang="en-US" dirty="0" err="1"/>
              <a:t>από</a:t>
            </a:r>
            <a:r>
              <a:rPr lang="en-US" dirty="0"/>
              <a:t> </a:t>
            </a:r>
            <a:r>
              <a:rPr lang="en-US" dirty="0" err="1"/>
              <a:t>τη</a:t>
            </a:r>
            <a:r>
              <a:rPr lang="en-US" dirty="0"/>
              <a:t> </a:t>
            </a:r>
            <a:r>
              <a:rPr lang="en-US" dirty="0" err="1"/>
              <a:t>σύλληψη</a:t>
            </a:r>
            <a:r>
              <a:rPr lang="en-US" dirty="0"/>
              <a:t> </a:t>
            </a:r>
            <a:r>
              <a:rPr lang="en-US" dirty="0" err="1"/>
              <a:t>και</a:t>
            </a:r>
            <a:r>
              <a:rPr lang="en-US" dirty="0"/>
              <a:t> </a:t>
            </a:r>
            <a:r>
              <a:rPr lang="en-US" dirty="0" err="1"/>
              <a:t>σ</a:t>
            </a:r>
            <a:r>
              <a:rPr lang="en-US" dirty="0"/>
              <a:t>’ </a:t>
            </a:r>
            <a:r>
              <a:rPr lang="en-US" dirty="0" err="1"/>
              <a:t>ολόκληρη</a:t>
            </a:r>
            <a:r>
              <a:rPr lang="en-US" dirty="0"/>
              <a:t> </a:t>
            </a:r>
            <a:r>
              <a:rPr lang="en-US" dirty="0" err="1"/>
              <a:t>τη</a:t>
            </a:r>
            <a:r>
              <a:rPr lang="en-US" dirty="0"/>
              <a:t> </a:t>
            </a:r>
            <a:r>
              <a:rPr lang="en-US" dirty="0" err="1"/>
              <a:t>ζωή</a:t>
            </a:r>
            <a:r>
              <a:rPr lang="el-GR" dirty="0"/>
              <a:t> τους</a:t>
            </a:r>
            <a:r>
              <a:rPr lang="en-US" dirty="0"/>
              <a:t>. </a:t>
            </a:r>
            <a:endParaRPr lang="el-GR" dirty="0"/>
          </a:p>
          <a:p>
            <a:r>
              <a:rPr lang="el-GR" dirty="0"/>
              <a:t>Η αναπτυξιακή ψυχολογία έχει εξελιχθεί</a:t>
            </a:r>
            <a:r>
              <a:rPr lang="en-US" dirty="0"/>
              <a:t> </a:t>
            </a:r>
            <a:r>
              <a:rPr lang="en-US" dirty="0" err="1"/>
              <a:t>από</a:t>
            </a:r>
            <a:r>
              <a:rPr lang="en-US" dirty="0"/>
              <a:t> </a:t>
            </a:r>
            <a:r>
              <a:rPr lang="en-US" dirty="0" err="1"/>
              <a:t>εφαρμοσμένη</a:t>
            </a:r>
            <a:r>
              <a:rPr lang="en-US" dirty="0"/>
              <a:t> </a:t>
            </a:r>
            <a:r>
              <a:rPr lang="en-US" dirty="0" err="1"/>
              <a:t>επιστήμη</a:t>
            </a:r>
            <a:r>
              <a:rPr lang="en-US" dirty="0"/>
              <a:t> </a:t>
            </a:r>
            <a:r>
              <a:rPr lang="en-US" dirty="0" err="1"/>
              <a:t>με</a:t>
            </a:r>
            <a:r>
              <a:rPr lang="en-US" dirty="0"/>
              <a:t> </a:t>
            </a:r>
            <a:r>
              <a:rPr lang="en-US" dirty="0" err="1"/>
              <a:t>κύριο</a:t>
            </a:r>
            <a:r>
              <a:rPr lang="en-US" dirty="0"/>
              <a:t> </a:t>
            </a:r>
            <a:r>
              <a:rPr lang="en-US" dirty="0" err="1"/>
              <a:t>αντικείμενο</a:t>
            </a:r>
            <a:r>
              <a:rPr lang="en-US" dirty="0"/>
              <a:t> </a:t>
            </a:r>
            <a:r>
              <a:rPr lang="en-US" dirty="0" err="1"/>
              <a:t>τη</a:t>
            </a:r>
            <a:r>
              <a:rPr lang="en-US" dirty="0"/>
              <a:t> </a:t>
            </a:r>
            <a:r>
              <a:rPr lang="en-US" dirty="0" err="1"/>
              <a:t>διαπαιδαγώγηση</a:t>
            </a:r>
            <a:r>
              <a:rPr lang="en-US" dirty="0"/>
              <a:t> </a:t>
            </a:r>
            <a:r>
              <a:rPr lang="en-US" dirty="0" err="1"/>
              <a:t>του</a:t>
            </a:r>
            <a:r>
              <a:rPr lang="en-US" dirty="0"/>
              <a:t> </a:t>
            </a:r>
            <a:r>
              <a:rPr lang="en-US" dirty="0" err="1"/>
              <a:t>παιδιού</a:t>
            </a:r>
            <a:r>
              <a:rPr lang="el-GR" dirty="0"/>
              <a:t>,</a:t>
            </a:r>
            <a:r>
              <a:rPr lang="en-US" dirty="0"/>
              <a:t> </a:t>
            </a:r>
            <a:r>
              <a:rPr lang="en-US" dirty="0" err="1"/>
              <a:t>σε</a:t>
            </a:r>
            <a:r>
              <a:rPr lang="en-US" dirty="0"/>
              <a:t> </a:t>
            </a:r>
            <a:r>
              <a:rPr lang="en-US" dirty="0" err="1"/>
              <a:t>μια</a:t>
            </a:r>
            <a:r>
              <a:rPr lang="en-US" dirty="0"/>
              <a:t> </a:t>
            </a:r>
            <a:r>
              <a:rPr lang="en-US" dirty="0" err="1"/>
              <a:t>θεωρητική</a:t>
            </a:r>
            <a:r>
              <a:rPr lang="en-US" dirty="0"/>
              <a:t> </a:t>
            </a:r>
            <a:r>
              <a:rPr lang="en-US" dirty="0" err="1"/>
              <a:t>επιστήμη</a:t>
            </a:r>
            <a:r>
              <a:rPr lang="en-US" dirty="0"/>
              <a:t> </a:t>
            </a:r>
            <a:r>
              <a:rPr lang="en-US" dirty="0" err="1"/>
              <a:t>της</a:t>
            </a:r>
            <a:r>
              <a:rPr lang="en-US" dirty="0"/>
              <a:t> </a:t>
            </a:r>
            <a:r>
              <a:rPr lang="en-US" dirty="0" err="1"/>
              <a:t>ψυχολογικής</a:t>
            </a:r>
            <a:r>
              <a:rPr lang="en-US" dirty="0"/>
              <a:t> </a:t>
            </a:r>
            <a:r>
              <a:rPr lang="en-US" dirty="0" err="1"/>
              <a:t>ανάπτυξης</a:t>
            </a:r>
            <a:r>
              <a:rPr lang="el-GR" dirty="0"/>
              <a:t>.</a:t>
            </a:r>
          </a:p>
          <a:p>
            <a:r>
              <a:rPr lang="el-GR" dirty="0"/>
              <a:t>Σήμερα, η μελέτη στα πλαίσια της αναπτυξιακής ψυχολογίας </a:t>
            </a:r>
            <a:r>
              <a:rPr lang="en-US" dirty="0" err="1"/>
              <a:t>στοχεύει</a:t>
            </a:r>
            <a:r>
              <a:rPr lang="en-US" dirty="0"/>
              <a:t> </a:t>
            </a:r>
            <a:r>
              <a:rPr lang="en-US" dirty="0" err="1"/>
              <a:t>στην</a:t>
            </a:r>
            <a:r>
              <a:rPr lang="en-US" dirty="0"/>
              <a:t> </a:t>
            </a:r>
            <a:r>
              <a:rPr lang="en-US" dirty="0" err="1"/>
              <a:t>περιγραφή</a:t>
            </a:r>
            <a:r>
              <a:rPr lang="en-US" dirty="0"/>
              <a:t> </a:t>
            </a:r>
            <a:r>
              <a:rPr lang="en-US" dirty="0" err="1"/>
              <a:t>και</a:t>
            </a:r>
            <a:r>
              <a:rPr lang="en-US" dirty="0"/>
              <a:t> </a:t>
            </a:r>
            <a:r>
              <a:rPr lang="en-US" dirty="0" err="1"/>
              <a:t>την</a:t>
            </a:r>
            <a:r>
              <a:rPr lang="en-US" dirty="0"/>
              <a:t> </a:t>
            </a:r>
            <a:r>
              <a:rPr lang="en-US" dirty="0" err="1"/>
              <a:t>εξήγηση</a:t>
            </a:r>
            <a:r>
              <a:rPr lang="en-US" dirty="0"/>
              <a:t> </a:t>
            </a:r>
            <a:r>
              <a:rPr lang="en-US" dirty="0" err="1"/>
              <a:t>των</a:t>
            </a:r>
            <a:r>
              <a:rPr lang="en-US" dirty="0"/>
              <a:t> </a:t>
            </a:r>
            <a:r>
              <a:rPr lang="en-US" dirty="0" err="1"/>
              <a:t>νόμων</a:t>
            </a:r>
            <a:r>
              <a:rPr lang="en-US" dirty="0"/>
              <a:t> </a:t>
            </a:r>
            <a:r>
              <a:rPr lang="en-US" dirty="0" err="1"/>
              <a:t>της</a:t>
            </a:r>
            <a:r>
              <a:rPr lang="en-US" dirty="0"/>
              <a:t> </a:t>
            </a:r>
            <a:r>
              <a:rPr lang="en-US" dirty="0" err="1"/>
              <a:t>ανάπτυξης</a:t>
            </a:r>
            <a:r>
              <a:rPr lang="en-US" dirty="0"/>
              <a:t> </a:t>
            </a:r>
            <a:r>
              <a:rPr lang="en-US" dirty="0" err="1"/>
              <a:t>καθώς</a:t>
            </a:r>
            <a:r>
              <a:rPr lang="en-US" dirty="0"/>
              <a:t> </a:t>
            </a:r>
            <a:r>
              <a:rPr lang="en-US" dirty="0" err="1"/>
              <a:t>και</a:t>
            </a:r>
            <a:r>
              <a:rPr lang="en-US" dirty="0"/>
              <a:t> </a:t>
            </a:r>
            <a:r>
              <a:rPr lang="en-US" dirty="0" err="1"/>
              <a:t>την</a:t>
            </a:r>
            <a:r>
              <a:rPr lang="en-US" dirty="0"/>
              <a:t> </a:t>
            </a:r>
            <a:r>
              <a:rPr lang="en-US" dirty="0" err="1"/>
              <a:t>παραγωγή</a:t>
            </a:r>
            <a:r>
              <a:rPr lang="en-US" dirty="0"/>
              <a:t> </a:t>
            </a:r>
            <a:r>
              <a:rPr lang="en-US" dirty="0" err="1"/>
              <a:t>εφαρμοσμένης</a:t>
            </a:r>
            <a:r>
              <a:rPr lang="en-US" dirty="0"/>
              <a:t> </a:t>
            </a:r>
            <a:r>
              <a:rPr lang="en-US" dirty="0" err="1"/>
              <a:t>γνώσης</a:t>
            </a:r>
            <a:r>
              <a:rPr lang="en-US" dirty="0"/>
              <a:t> </a:t>
            </a:r>
            <a:endParaRPr lang="el-GR" dirty="0"/>
          </a:p>
          <a:p>
            <a:endParaRPr lang="en-US" dirty="0"/>
          </a:p>
          <a:p>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Αναπτυξιακοί ψυχολόγοι</a:t>
            </a:r>
            <a:endParaRPr lang="en-US" dirty="0"/>
          </a:p>
        </p:txBody>
      </p:sp>
      <p:sp>
        <p:nvSpPr>
          <p:cNvPr id="3" name="Content Placeholder 2"/>
          <p:cNvSpPr>
            <a:spLocks noGrp="1"/>
          </p:cNvSpPr>
          <p:nvPr>
            <p:ph idx="1"/>
          </p:nvPr>
        </p:nvSpPr>
        <p:spPr/>
        <p:txBody>
          <a:bodyPr/>
          <a:lstStyle/>
          <a:p>
            <a:r>
              <a:rPr lang="en-US" dirty="0" err="1"/>
              <a:t>Οι</a:t>
            </a:r>
            <a:r>
              <a:rPr lang="en-US" dirty="0"/>
              <a:t> </a:t>
            </a:r>
            <a:r>
              <a:rPr lang="en-US" dirty="0" err="1"/>
              <a:t>αναπτυξιακοί</a:t>
            </a:r>
            <a:r>
              <a:rPr lang="en-US" dirty="0"/>
              <a:t> </a:t>
            </a:r>
            <a:r>
              <a:rPr lang="en-US" dirty="0" err="1"/>
              <a:t>ψυχολόγοι</a:t>
            </a:r>
            <a:r>
              <a:rPr lang="en-US" dirty="0"/>
              <a:t> </a:t>
            </a:r>
            <a:r>
              <a:rPr lang="en-US" dirty="0" err="1"/>
              <a:t>ασχολούνται</a:t>
            </a:r>
            <a:r>
              <a:rPr lang="en-US" dirty="0"/>
              <a:t> </a:t>
            </a:r>
            <a:r>
              <a:rPr lang="en-US" dirty="0" err="1"/>
              <a:t>με</a:t>
            </a:r>
            <a:r>
              <a:rPr lang="en-US" dirty="0"/>
              <a:t> </a:t>
            </a:r>
            <a:r>
              <a:rPr lang="en-US" dirty="0" err="1"/>
              <a:t>την</a:t>
            </a:r>
            <a:r>
              <a:rPr lang="en-US" dirty="0"/>
              <a:t> </a:t>
            </a:r>
            <a:r>
              <a:rPr lang="en-US" dirty="0" err="1"/>
              <a:t>έρευνα</a:t>
            </a:r>
            <a:r>
              <a:rPr lang="en-US" dirty="0"/>
              <a:t> </a:t>
            </a:r>
            <a:r>
              <a:rPr lang="en-US" dirty="0" err="1"/>
              <a:t>και</a:t>
            </a:r>
            <a:r>
              <a:rPr lang="en-US" dirty="0"/>
              <a:t> </a:t>
            </a:r>
            <a:r>
              <a:rPr lang="en-US" dirty="0" err="1"/>
              <a:t>τη</a:t>
            </a:r>
            <a:r>
              <a:rPr lang="en-US" dirty="0"/>
              <a:t> </a:t>
            </a:r>
            <a:r>
              <a:rPr lang="en-US" dirty="0" err="1"/>
              <a:t>θεωρία</a:t>
            </a:r>
            <a:r>
              <a:rPr lang="en-US" dirty="0"/>
              <a:t> </a:t>
            </a:r>
            <a:r>
              <a:rPr lang="en-US" dirty="0" err="1"/>
              <a:t>προσπαθώντας</a:t>
            </a:r>
            <a:r>
              <a:rPr lang="en-US" dirty="0"/>
              <a:t> </a:t>
            </a:r>
            <a:r>
              <a:rPr lang="en-US" dirty="0" err="1"/>
              <a:t>να</a:t>
            </a:r>
            <a:r>
              <a:rPr lang="en-US" dirty="0"/>
              <a:t> </a:t>
            </a:r>
            <a:r>
              <a:rPr lang="en-US" dirty="0" err="1"/>
              <a:t>δώσουν</a:t>
            </a:r>
            <a:r>
              <a:rPr lang="en-US" dirty="0"/>
              <a:t> </a:t>
            </a:r>
            <a:r>
              <a:rPr lang="en-US" dirty="0" err="1"/>
              <a:t>απαντήσεις</a:t>
            </a:r>
            <a:r>
              <a:rPr lang="en-US" dirty="0"/>
              <a:t> </a:t>
            </a:r>
            <a:r>
              <a:rPr lang="en-US" dirty="0" err="1"/>
              <a:t>σε</a:t>
            </a:r>
            <a:r>
              <a:rPr lang="en-US" dirty="0"/>
              <a:t> </a:t>
            </a:r>
            <a:r>
              <a:rPr lang="en-US" dirty="0" err="1"/>
              <a:t>κρίσιμα</a:t>
            </a:r>
            <a:r>
              <a:rPr lang="en-US" dirty="0"/>
              <a:t> </a:t>
            </a:r>
            <a:r>
              <a:rPr lang="en-US" dirty="0" err="1"/>
              <a:t>ερωτήματα</a:t>
            </a:r>
            <a:r>
              <a:rPr lang="en-US" dirty="0"/>
              <a:t> </a:t>
            </a:r>
            <a:r>
              <a:rPr lang="en-US" dirty="0" err="1"/>
              <a:t>σχετικά</a:t>
            </a:r>
            <a:r>
              <a:rPr lang="en-US" dirty="0"/>
              <a:t> </a:t>
            </a:r>
            <a:r>
              <a:rPr lang="en-US" dirty="0" err="1"/>
              <a:t>με</a:t>
            </a:r>
            <a:r>
              <a:rPr lang="en-US" dirty="0"/>
              <a:t> </a:t>
            </a:r>
            <a:r>
              <a:rPr lang="en-US" dirty="0" err="1"/>
              <a:t>την</a:t>
            </a:r>
            <a:r>
              <a:rPr lang="en-US" dirty="0"/>
              <a:t> </a:t>
            </a:r>
            <a:r>
              <a:rPr lang="en-US" dirty="0" err="1"/>
              <a:t>ανάπτυξη</a:t>
            </a:r>
            <a:r>
              <a:rPr lang="en-US" dirty="0"/>
              <a:t>. </a:t>
            </a:r>
          </a:p>
          <a:p>
            <a:r>
              <a:rPr lang="el-GR" dirty="0"/>
              <a:t>Παράλληλα, μπορούν να εργάζονται σε νοσοκομεία, κέντρα παιδικής φροντίδας, σχολεία κλπ., όπου αξιολογούν την ανάπτυξη των παιδιών </a:t>
            </a:r>
          </a:p>
          <a:p>
            <a:r>
              <a:rPr lang="el-GR" dirty="0"/>
              <a:t>Επινοούν θεραπείες για παιδιά </a:t>
            </a:r>
          </a:p>
          <a:p>
            <a:r>
              <a:rPr lang="el-GR" dirty="0"/>
              <a:t>Βοηθούν με τις γνώσεις τους στο σχεδιασμό κατάλληλων περιβάλλοντων για παιδιά με δυσκολίες</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1. Περίοδοι ανάπτυξης</a:t>
            </a:r>
            <a:endParaRPr lang="en-US" sz="3400" dirty="0"/>
          </a:p>
        </p:txBody>
      </p:sp>
      <p:sp>
        <p:nvSpPr>
          <p:cNvPr id="3" name="Content Placeholder 2"/>
          <p:cNvSpPr>
            <a:spLocks noGrp="1"/>
          </p:cNvSpPr>
          <p:nvPr>
            <p:ph idx="1"/>
          </p:nvPr>
        </p:nvSpPr>
        <p:spPr/>
        <p:txBody>
          <a:bodyPr>
            <a:normAutofit/>
          </a:bodyPr>
          <a:lstStyle/>
          <a:p>
            <a:r>
              <a:rPr lang="en-US" dirty="0" err="1"/>
              <a:t>Η</a:t>
            </a:r>
            <a:r>
              <a:rPr lang="en-US" dirty="0"/>
              <a:t> </a:t>
            </a:r>
            <a:r>
              <a:rPr lang="en-US" dirty="0" err="1"/>
              <a:t>ανάπτυξη</a:t>
            </a:r>
            <a:r>
              <a:rPr lang="en-US" dirty="0"/>
              <a:t> </a:t>
            </a:r>
            <a:r>
              <a:rPr lang="el-GR" dirty="0"/>
              <a:t>α</a:t>
            </a:r>
            <a:r>
              <a:rPr lang="en-US" dirty="0" err="1"/>
              <a:t>ρχίζει</a:t>
            </a:r>
            <a:r>
              <a:rPr lang="en-US" dirty="0"/>
              <a:t> </a:t>
            </a:r>
            <a:r>
              <a:rPr lang="en-US" dirty="0" err="1"/>
              <a:t>με</a:t>
            </a:r>
            <a:r>
              <a:rPr lang="en-US" dirty="0"/>
              <a:t> </a:t>
            </a:r>
            <a:r>
              <a:rPr lang="en-US" dirty="0" err="1"/>
              <a:t>τη</a:t>
            </a:r>
            <a:r>
              <a:rPr lang="en-US" dirty="0"/>
              <a:t> </a:t>
            </a:r>
            <a:r>
              <a:rPr lang="en-US" dirty="0" err="1"/>
              <a:t>σύλληψη</a:t>
            </a:r>
            <a:r>
              <a:rPr lang="en-US" dirty="0"/>
              <a:t> </a:t>
            </a:r>
            <a:r>
              <a:rPr lang="en-US" dirty="0" err="1"/>
              <a:t>και</a:t>
            </a:r>
            <a:r>
              <a:rPr lang="en-US" dirty="0"/>
              <a:t> </a:t>
            </a:r>
            <a:r>
              <a:rPr lang="en-US" dirty="0" err="1"/>
              <a:t>συνεχίζεται</a:t>
            </a:r>
            <a:r>
              <a:rPr lang="en-US" dirty="0"/>
              <a:t> </a:t>
            </a:r>
            <a:r>
              <a:rPr lang="en-US" dirty="0" err="1"/>
              <a:t>σε</a:t>
            </a:r>
            <a:r>
              <a:rPr lang="en-US" dirty="0"/>
              <a:t> </a:t>
            </a:r>
            <a:r>
              <a:rPr lang="en-US" dirty="0" err="1"/>
              <a:t>όλη</a:t>
            </a:r>
            <a:r>
              <a:rPr lang="en-US" dirty="0"/>
              <a:t> </a:t>
            </a:r>
            <a:r>
              <a:rPr lang="en-US" dirty="0" err="1"/>
              <a:t>τη</a:t>
            </a:r>
            <a:r>
              <a:rPr lang="en-US" dirty="0"/>
              <a:t> </a:t>
            </a:r>
            <a:r>
              <a:rPr lang="en-US" dirty="0" err="1"/>
              <a:t>διάρκεια</a:t>
            </a:r>
            <a:r>
              <a:rPr lang="en-US" dirty="0"/>
              <a:t> </a:t>
            </a:r>
            <a:r>
              <a:rPr lang="en-US" dirty="0" err="1"/>
              <a:t>της</a:t>
            </a:r>
            <a:r>
              <a:rPr lang="en-US" dirty="0"/>
              <a:t> </a:t>
            </a:r>
            <a:r>
              <a:rPr lang="en-US" dirty="0" err="1"/>
              <a:t>ζωής</a:t>
            </a:r>
            <a:r>
              <a:rPr lang="en-US" dirty="0"/>
              <a:t>. </a:t>
            </a:r>
            <a:endParaRPr lang="el-GR" dirty="0"/>
          </a:p>
          <a:p>
            <a:r>
              <a:rPr lang="en-US" dirty="0" err="1"/>
              <a:t>Η</a:t>
            </a:r>
            <a:r>
              <a:rPr lang="en-US" dirty="0"/>
              <a:t> </a:t>
            </a:r>
            <a:r>
              <a:rPr lang="en-US" dirty="0" err="1"/>
              <a:t>αναπτυξιακή</a:t>
            </a:r>
            <a:r>
              <a:rPr lang="en-US" dirty="0"/>
              <a:t> </a:t>
            </a:r>
            <a:r>
              <a:rPr lang="en-US" dirty="0" err="1"/>
              <a:t>αλλαγή</a:t>
            </a:r>
            <a:r>
              <a:rPr lang="en-US" dirty="0"/>
              <a:t> </a:t>
            </a:r>
            <a:r>
              <a:rPr lang="en-US" dirty="0" err="1"/>
              <a:t>είναι</a:t>
            </a:r>
            <a:r>
              <a:rPr lang="en-US" dirty="0"/>
              <a:t> </a:t>
            </a:r>
            <a:r>
              <a:rPr lang="en-US" dirty="0" err="1"/>
              <a:t>πιο</a:t>
            </a:r>
            <a:r>
              <a:rPr lang="en-US" dirty="0"/>
              <a:t> </a:t>
            </a:r>
            <a:r>
              <a:rPr lang="en-US" dirty="0" err="1"/>
              <a:t>εμφανής</a:t>
            </a:r>
            <a:r>
              <a:rPr lang="en-US" dirty="0"/>
              <a:t> </a:t>
            </a:r>
            <a:r>
              <a:rPr lang="en-US" dirty="0" err="1"/>
              <a:t>και</a:t>
            </a:r>
            <a:r>
              <a:rPr lang="en-US" dirty="0"/>
              <a:t> </a:t>
            </a:r>
            <a:r>
              <a:rPr lang="en-US" dirty="0" err="1"/>
              <a:t>πιο</a:t>
            </a:r>
            <a:r>
              <a:rPr lang="en-US" dirty="0"/>
              <a:t> </a:t>
            </a:r>
            <a:r>
              <a:rPr lang="en-US" dirty="0" err="1"/>
              <a:t>ραγδαία</a:t>
            </a:r>
            <a:r>
              <a:rPr lang="en-US" dirty="0"/>
              <a:t> </a:t>
            </a:r>
            <a:r>
              <a:rPr lang="en-US" dirty="0" err="1"/>
              <a:t>στα</a:t>
            </a:r>
            <a:r>
              <a:rPr lang="en-US" dirty="0"/>
              <a:t> </a:t>
            </a:r>
            <a:r>
              <a:rPr lang="en-US" dirty="0" err="1"/>
              <a:t>πρώτα</a:t>
            </a:r>
            <a:r>
              <a:rPr lang="en-US" dirty="0"/>
              <a:t> </a:t>
            </a:r>
            <a:r>
              <a:rPr lang="en-US" dirty="0" err="1"/>
              <a:t>χρόνια</a:t>
            </a:r>
            <a:r>
              <a:rPr lang="en-US" dirty="0"/>
              <a:t> </a:t>
            </a:r>
            <a:r>
              <a:rPr lang="en-US" dirty="0" err="1"/>
              <a:t>της</a:t>
            </a:r>
            <a:r>
              <a:rPr lang="en-US" dirty="0"/>
              <a:t> </a:t>
            </a:r>
            <a:r>
              <a:rPr lang="en-US" dirty="0" err="1"/>
              <a:t>ζωής</a:t>
            </a:r>
            <a:r>
              <a:rPr lang="en-US" dirty="0"/>
              <a:t>, </a:t>
            </a:r>
            <a:r>
              <a:rPr lang="en-US" dirty="0" err="1"/>
              <a:t>γι</a:t>
            </a:r>
            <a:r>
              <a:rPr lang="en-US" dirty="0"/>
              <a:t>’ </a:t>
            </a:r>
            <a:r>
              <a:rPr lang="en-US" dirty="0" err="1"/>
              <a:t>αυτό</a:t>
            </a:r>
            <a:r>
              <a:rPr lang="en-US" dirty="0"/>
              <a:t> </a:t>
            </a:r>
            <a:r>
              <a:rPr lang="en-US" dirty="0" err="1"/>
              <a:t>το</a:t>
            </a:r>
            <a:r>
              <a:rPr lang="en-US" dirty="0"/>
              <a:t> </a:t>
            </a:r>
            <a:r>
              <a:rPr lang="en-US" dirty="0" err="1"/>
              <a:t>ηλικιακό</a:t>
            </a:r>
            <a:r>
              <a:rPr lang="en-US" dirty="0"/>
              <a:t> </a:t>
            </a:r>
            <a:r>
              <a:rPr lang="en-US" dirty="0" err="1"/>
              <a:t>εύρος</a:t>
            </a:r>
            <a:r>
              <a:rPr lang="en-US" dirty="0"/>
              <a:t> </a:t>
            </a:r>
            <a:r>
              <a:rPr lang="en-US" dirty="0" err="1"/>
              <a:t>που</a:t>
            </a:r>
            <a:r>
              <a:rPr lang="en-US" dirty="0"/>
              <a:t> </a:t>
            </a:r>
            <a:r>
              <a:rPr lang="en-US" dirty="0" err="1"/>
              <a:t>συνδέεται</a:t>
            </a:r>
            <a:r>
              <a:rPr lang="en-US" dirty="0"/>
              <a:t> </a:t>
            </a:r>
            <a:r>
              <a:rPr lang="en-US" dirty="0" err="1"/>
              <a:t>με</a:t>
            </a:r>
            <a:r>
              <a:rPr lang="en-US" dirty="0"/>
              <a:t> </a:t>
            </a:r>
            <a:r>
              <a:rPr lang="en-US" dirty="0" err="1"/>
              <a:t>τις</a:t>
            </a:r>
            <a:r>
              <a:rPr lang="en-US" dirty="0"/>
              <a:t> </a:t>
            </a:r>
            <a:r>
              <a:rPr lang="en-US" dirty="0" err="1"/>
              <a:t>αναπτυξιακές</a:t>
            </a:r>
            <a:r>
              <a:rPr lang="en-US" dirty="0"/>
              <a:t> </a:t>
            </a:r>
            <a:r>
              <a:rPr lang="en-US" dirty="0" err="1"/>
              <a:t>περιόδους</a:t>
            </a:r>
            <a:r>
              <a:rPr lang="en-US" dirty="0"/>
              <a:t> </a:t>
            </a:r>
            <a:r>
              <a:rPr lang="en-US" dirty="0" err="1"/>
              <a:t>είναι</a:t>
            </a:r>
            <a:r>
              <a:rPr lang="en-US" dirty="0"/>
              <a:t> </a:t>
            </a:r>
            <a:r>
              <a:rPr lang="en-US" dirty="0" err="1"/>
              <a:t>πιο</a:t>
            </a:r>
            <a:r>
              <a:rPr lang="en-US" dirty="0"/>
              <a:t> </a:t>
            </a:r>
            <a:r>
              <a:rPr lang="en-US" dirty="0" err="1"/>
              <a:t>σύντομο</a:t>
            </a:r>
            <a:r>
              <a:rPr lang="en-US" dirty="0"/>
              <a:t> </a:t>
            </a:r>
            <a:r>
              <a:rPr lang="en-US" dirty="0" err="1"/>
              <a:t>στις</a:t>
            </a:r>
            <a:r>
              <a:rPr lang="en-US" dirty="0"/>
              <a:t> </a:t>
            </a:r>
            <a:r>
              <a:rPr lang="en-US" dirty="0" err="1"/>
              <a:t>αρχικές</a:t>
            </a:r>
            <a:r>
              <a:rPr lang="en-US" dirty="0"/>
              <a:t> </a:t>
            </a:r>
            <a:r>
              <a:rPr lang="en-US" dirty="0" err="1"/>
              <a:t>και</a:t>
            </a:r>
            <a:r>
              <a:rPr lang="en-US" dirty="0"/>
              <a:t> </a:t>
            </a:r>
            <a:r>
              <a:rPr lang="en-US" dirty="0" err="1"/>
              <a:t>μεγαλώνει</a:t>
            </a:r>
            <a:r>
              <a:rPr lang="en-US" dirty="0"/>
              <a:t> </a:t>
            </a:r>
            <a:r>
              <a:rPr lang="en-US" dirty="0" err="1"/>
              <a:t>σταδιακά</a:t>
            </a:r>
            <a:r>
              <a:rPr lang="en-US" dirty="0"/>
              <a:t> </a:t>
            </a:r>
            <a:r>
              <a:rPr lang="en-US" dirty="0" err="1"/>
              <a:t>καθώς</a:t>
            </a:r>
            <a:r>
              <a:rPr lang="en-US" dirty="0"/>
              <a:t> </a:t>
            </a:r>
            <a:r>
              <a:rPr lang="en-US" dirty="0" err="1"/>
              <a:t>η</a:t>
            </a:r>
            <a:r>
              <a:rPr lang="en-US" dirty="0"/>
              <a:t> </a:t>
            </a:r>
            <a:r>
              <a:rPr lang="en-US" dirty="0" err="1"/>
              <a:t>ανάπτυξη</a:t>
            </a:r>
            <a:r>
              <a:rPr lang="en-US" dirty="0"/>
              <a:t> </a:t>
            </a:r>
            <a:r>
              <a:rPr lang="en-US" dirty="0" err="1"/>
              <a:t>συνεχίζεται</a:t>
            </a:r>
            <a:r>
              <a:rPr lang="en-US" dirty="0"/>
              <a:t>.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1. Περίοδοι ανάπτυξης</a:t>
            </a:r>
            <a:endParaRPr lang="en-US" sz="3400" dirty="0"/>
          </a:p>
        </p:txBody>
      </p:sp>
      <p:sp>
        <p:nvSpPr>
          <p:cNvPr id="3" name="Content Placeholder 2"/>
          <p:cNvSpPr>
            <a:spLocks noGrp="1"/>
          </p:cNvSpPr>
          <p:nvPr>
            <p:ph idx="1"/>
          </p:nvPr>
        </p:nvSpPr>
        <p:spPr/>
        <p:txBody>
          <a:bodyPr/>
          <a:lstStyle/>
          <a:p>
            <a:r>
              <a:rPr lang="en-US" dirty="0" err="1"/>
              <a:t>Προγεννητική</a:t>
            </a:r>
            <a:r>
              <a:rPr lang="en-US" dirty="0"/>
              <a:t>: </a:t>
            </a:r>
            <a:r>
              <a:rPr lang="en-US" dirty="0" err="1"/>
              <a:t>σύλληψη</a:t>
            </a:r>
            <a:r>
              <a:rPr lang="en-US" dirty="0"/>
              <a:t>- </a:t>
            </a:r>
            <a:r>
              <a:rPr lang="en-US" dirty="0" err="1"/>
              <a:t>γέννηση</a:t>
            </a:r>
            <a:endParaRPr lang="el-GR" dirty="0"/>
          </a:p>
          <a:p>
            <a:r>
              <a:rPr lang="en-US" dirty="0"/>
              <a:t> </a:t>
            </a:r>
            <a:r>
              <a:rPr lang="en-US" dirty="0" err="1"/>
              <a:t>Βρεφική</a:t>
            </a:r>
            <a:r>
              <a:rPr lang="en-US" dirty="0"/>
              <a:t> </a:t>
            </a:r>
            <a:r>
              <a:rPr lang="en-US" dirty="0" err="1"/>
              <a:t>ηλικία</a:t>
            </a:r>
            <a:r>
              <a:rPr lang="en-US" dirty="0"/>
              <a:t>: γέννηση-18/24 </a:t>
            </a:r>
            <a:r>
              <a:rPr lang="en-US" dirty="0" err="1"/>
              <a:t>μήνες</a:t>
            </a:r>
            <a:r>
              <a:rPr lang="en-US" dirty="0"/>
              <a:t> </a:t>
            </a:r>
            <a:endParaRPr lang="el-GR" dirty="0"/>
          </a:p>
          <a:p>
            <a:r>
              <a:rPr lang="en-US" dirty="0" err="1"/>
              <a:t>Νηπιακή</a:t>
            </a:r>
            <a:r>
              <a:rPr lang="en-US" dirty="0"/>
              <a:t> </a:t>
            </a:r>
            <a:r>
              <a:rPr lang="en-US" dirty="0" err="1"/>
              <a:t>ηλικία</a:t>
            </a:r>
            <a:r>
              <a:rPr lang="en-US" dirty="0"/>
              <a:t>: 18 μηνών-2/3 </a:t>
            </a:r>
            <a:r>
              <a:rPr lang="en-US" dirty="0" err="1"/>
              <a:t>ετών</a:t>
            </a:r>
            <a:r>
              <a:rPr lang="en-US" dirty="0"/>
              <a:t> </a:t>
            </a:r>
            <a:endParaRPr lang="el-GR" dirty="0"/>
          </a:p>
          <a:p>
            <a:r>
              <a:rPr lang="en-US" dirty="0" err="1"/>
              <a:t>Πρώτη</a:t>
            </a:r>
            <a:r>
              <a:rPr lang="en-US" dirty="0"/>
              <a:t> </a:t>
            </a:r>
            <a:r>
              <a:rPr lang="en-US" dirty="0" err="1"/>
              <a:t>παιδική</a:t>
            </a:r>
            <a:r>
              <a:rPr lang="en-US" dirty="0"/>
              <a:t> </a:t>
            </a:r>
            <a:r>
              <a:rPr lang="en-US" dirty="0" err="1"/>
              <a:t>ηλικία</a:t>
            </a:r>
            <a:r>
              <a:rPr lang="en-US" dirty="0"/>
              <a:t>: 2/3 ετών-5/6 </a:t>
            </a:r>
            <a:r>
              <a:rPr lang="en-US" dirty="0" err="1"/>
              <a:t>ετών</a:t>
            </a:r>
            <a:r>
              <a:rPr lang="en-US" dirty="0"/>
              <a:t> </a:t>
            </a:r>
            <a:endParaRPr lang="el-GR" dirty="0"/>
          </a:p>
          <a:p>
            <a:r>
              <a:rPr lang="en-US" dirty="0" err="1"/>
              <a:t>Μέση</a:t>
            </a:r>
            <a:r>
              <a:rPr lang="en-US" dirty="0"/>
              <a:t> </a:t>
            </a:r>
            <a:r>
              <a:rPr lang="en-US" dirty="0" err="1"/>
              <a:t>παιδική</a:t>
            </a:r>
            <a:r>
              <a:rPr lang="en-US" dirty="0"/>
              <a:t> </a:t>
            </a:r>
            <a:r>
              <a:rPr lang="en-US" dirty="0" err="1"/>
              <a:t>ηλικία</a:t>
            </a:r>
            <a:r>
              <a:rPr lang="en-US" dirty="0"/>
              <a:t>: 5/6 ετών-12 </a:t>
            </a:r>
            <a:r>
              <a:rPr lang="en-US" dirty="0" err="1"/>
              <a:t>ετών</a:t>
            </a:r>
            <a:r>
              <a:rPr lang="en-US" dirty="0"/>
              <a:t> </a:t>
            </a:r>
            <a:endParaRPr lang="el-GR" dirty="0"/>
          </a:p>
          <a:p>
            <a:r>
              <a:rPr lang="en-US" dirty="0" err="1"/>
              <a:t>Εφηβεία</a:t>
            </a:r>
            <a:r>
              <a:rPr lang="en-US" dirty="0"/>
              <a:t>: </a:t>
            </a:r>
            <a:r>
              <a:rPr lang="en-US" dirty="0" err="1"/>
              <a:t>περίπου</a:t>
            </a:r>
            <a:r>
              <a:rPr lang="en-US" dirty="0"/>
              <a:t> 12 ετών-18/21 </a:t>
            </a:r>
            <a:r>
              <a:rPr lang="en-US" dirty="0" err="1"/>
              <a:t>ετών</a:t>
            </a:r>
            <a:r>
              <a:rPr lang="en-US" dirty="0"/>
              <a:t> </a:t>
            </a:r>
            <a:endParaRPr lang="el-GR" dirty="0"/>
          </a:p>
          <a:p>
            <a:r>
              <a:rPr lang="en-US" dirty="0" err="1"/>
              <a:t>Νεότητα</a:t>
            </a:r>
            <a:r>
              <a:rPr lang="en-US" dirty="0"/>
              <a:t>: 18/21 </a:t>
            </a:r>
            <a:r>
              <a:rPr lang="en-US" dirty="0" err="1"/>
              <a:t>ετών</a:t>
            </a:r>
            <a:r>
              <a:rPr lang="en-US" dirty="0"/>
              <a:t> – 40 </a:t>
            </a:r>
            <a:r>
              <a:rPr lang="en-US" dirty="0" err="1"/>
              <a:t>ετών</a:t>
            </a:r>
            <a:r>
              <a:rPr lang="en-US" dirty="0"/>
              <a:t> </a:t>
            </a:r>
          </a:p>
          <a:p>
            <a:r>
              <a:rPr lang="en-US" dirty="0" err="1"/>
              <a:t>Μέση</a:t>
            </a:r>
            <a:r>
              <a:rPr lang="en-US" dirty="0"/>
              <a:t> </a:t>
            </a:r>
            <a:r>
              <a:rPr lang="en-US" dirty="0" err="1"/>
              <a:t>ηλικία</a:t>
            </a:r>
            <a:r>
              <a:rPr lang="en-US" dirty="0"/>
              <a:t>: 40-60/65 </a:t>
            </a:r>
            <a:endParaRPr lang="el-GR" dirty="0"/>
          </a:p>
          <a:p>
            <a:r>
              <a:rPr lang="en-US" dirty="0" err="1"/>
              <a:t>Τρίτη</a:t>
            </a:r>
            <a:r>
              <a:rPr lang="en-US" dirty="0"/>
              <a:t> </a:t>
            </a:r>
            <a:r>
              <a:rPr lang="en-US" dirty="0" err="1"/>
              <a:t>ηλικία</a:t>
            </a:r>
            <a:r>
              <a:rPr lang="en-US" dirty="0"/>
              <a:t>: 60/65- </a:t>
            </a:r>
            <a:r>
              <a:rPr lang="en-US" dirty="0" err="1"/>
              <a:t>θάνατος</a:t>
            </a:r>
            <a:r>
              <a:rPr lang="en-US" dirty="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400" dirty="0"/>
              <a:t>Βασικοί παράμετροι της αναπτυξιακής ψυχολογίας: 1. Περίοδοι ανάπτυξης</a:t>
            </a:r>
            <a:endParaRPr lang="en-US" sz="3400" dirty="0"/>
          </a:p>
        </p:txBody>
      </p:sp>
      <p:sp>
        <p:nvSpPr>
          <p:cNvPr id="3" name="Content Placeholder 2"/>
          <p:cNvSpPr>
            <a:spLocks noGrp="1"/>
          </p:cNvSpPr>
          <p:nvPr>
            <p:ph idx="1"/>
          </p:nvPr>
        </p:nvSpPr>
        <p:spPr/>
        <p:txBody>
          <a:bodyPr>
            <a:normAutofit/>
          </a:bodyPr>
          <a:lstStyle/>
          <a:p>
            <a:r>
              <a:rPr lang="el-GR" dirty="0"/>
              <a:t>Ζητήματα προβληματισμού: </a:t>
            </a:r>
          </a:p>
          <a:p>
            <a:pPr>
              <a:buNone/>
            </a:pPr>
            <a:r>
              <a:rPr lang="en-US" dirty="0" err="1"/>
              <a:t>Έχουν</a:t>
            </a:r>
            <a:r>
              <a:rPr lang="en-US" dirty="0"/>
              <a:t> </a:t>
            </a:r>
            <a:r>
              <a:rPr lang="en-US" dirty="0" err="1"/>
              <a:t>αυτές</a:t>
            </a:r>
            <a:r>
              <a:rPr lang="en-US" dirty="0"/>
              <a:t> </a:t>
            </a:r>
            <a:r>
              <a:rPr lang="en-US" dirty="0" err="1"/>
              <a:t>οι</a:t>
            </a:r>
            <a:r>
              <a:rPr lang="en-US" dirty="0"/>
              <a:t> </a:t>
            </a:r>
            <a:r>
              <a:rPr lang="en-US" dirty="0" err="1"/>
              <a:t>περίοδοι</a:t>
            </a:r>
            <a:r>
              <a:rPr lang="en-US" dirty="0"/>
              <a:t> </a:t>
            </a:r>
            <a:r>
              <a:rPr lang="en-US" dirty="0" err="1"/>
              <a:t>οικουμενικό</a:t>
            </a:r>
            <a:r>
              <a:rPr lang="en-US" dirty="0"/>
              <a:t> </a:t>
            </a:r>
            <a:r>
              <a:rPr lang="en-US" dirty="0" err="1"/>
              <a:t>χαρακτήρα</a:t>
            </a:r>
            <a:r>
              <a:rPr lang="en-US" dirty="0"/>
              <a:t>;</a:t>
            </a:r>
            <a:r>
              <a:rPr lang="el-GR" dirty="0"/>
              <a:t> </a:t>
            </a:r>
            <a:endParaRPr lang="en-US" dirty="0"/>
          </a:p>
          <a:p>
            <a:pPr>
              <a:buNone/>
            </a:pPr>
            <a:r>
              <a:rPr lang="el-GR" dirty="0"/>
              <a:t>Είναι η</a:t>
            </a:r>
            <a:r>
              <a:rPr lang="en-US" dirty="0"/>
              <a:t> </a:t>
            </a:r>
            <a:r>
              <a:rPr lang="en-US" dirty="0" err="1"/>
              <a:t>ανάπτυξη</a:t>
            </a:r>
            <a:r>
              <a:rPr lang="en-US" dirty="0"/>
              <a:t> </a:t>
            </a:r>
            <a:r>
              <a:rPr lang="en-US" dirty="0" err="1"/>
              <a:t>ξεδίπλωμα</a:t>
            </a:r>
            <a:r>
              <a:rPr lang="en-US" dirty="0"/>
              <a:t> </a:t>
            </a:r>
            <a:r>
              <a:rPr lang="en-US" dirty="0" err="1"/>
              <a:t>προκαθορισμένων</a:t>
            </a:r>
            <a:r>
              <a:rPr lang="el-GR" dirty="0"/>
              <a:t> </a:t>
            </a:r>
            <a:r>
              <a:rPr lang="en-US" dirty="0" err="1"/>
              <a:t>χαρακτηριστικών</a:t>
            </a:r>
            <a:r>
              <a:rPr lang="en-US" dirty="0"/>
              <a:t> </a:t>
            </a:r>
            <a:r>
              <a:rPr lang="en-US" dirty="0" err="1"/>
              <a:t>σε</a:t>
            </a:r>
            <a:r>
              <a:rPr lang="en-US" dirty="0"/>
              <a:t> </a:t>
            </a:r>
            <a:r>
              <a:rPr lang="en-US" dirty="0" err="1"/>
              <a:t>προκαθορισμένες</a:t>
            </a:r>
            <a:r>
              <a:rPr lang="en-US" dirty="0"/>
              <a:t> </a:t>
            </a:r>
            <a:r>
              <a:rPr lang="en-US" dirty="0" err="1"/>
              <a:t>στιγμές</a:t>
            </a:r>
            <a:r>
              <a:rPr lang="en-US" dirty="0"/>
              <a:t>, </a:t>
            </a:r>
            <a:r>
              <a:rPr lang="el-GR" dirty="0"/>
              <a:t>(οπότε μπορούμε να μιλάμε για</a:t>
            </a:r>
            <a:r>
              <a:rPr lang="en-US" dirty="0"/>
              <a:t> </a:t>
            </a:r>
            <a:r>
              <a:rPr lang="en-US" dirty="0" err="1"/>
              <a:t>οικουμενικά</a:t>
            </a:r>
            <a:r>
              <a:rPr lang="en-US" dirty="0"/>
              <a:t> </a:t>
            </a:r>
            <a:r>
              <a:rPr lang="en-US" dirty="0" err="1"/>
              <a:t>χαρακτηριστικά</a:t>
            </a:r>
            <a:r>
              <a:rPr lang="el-GR" dirty="0"/>
              <a:t>);</a:t>
            </a:r>
          </a:p>
          <a:p>
            <a:pPr>
              <a:buNone/>
            </a:pPr>
            <a:r>
              <a:rPr lang="el-GR" dirty="0"/>
              <a:t>Συστηματική κριτική (κυρίως από τις «κριτικές» θεωρίες)</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400" dirty="0"/>
              <a:t>Βασικοί παράμετροι της αναπτυξιακής ψυχολογίας: </a:t>
            </a:r>
            <a:br>
              <a:rPr lang="el-GR" sz="3400" dirty="0"/>
            </a:br>
            <a:r>
              <a:rPr lang="el-GR" sz="3400" dirty="0"/>
              <a:t>2.Τομείς της ανάπτυξης </a:t>
            </a:r>
            <a:endParaRPr lang="en-US" sz="3400" dirty="0"/>
          </a:p>
        </p:txBody>
      </p:sp>
      <p:sp>
        <p:nvSpPr>
          <p:cNvPr id="3" name="Content Placeholder 2"/>
          <p:cNvSpPr>
            <a:spLocks noGrp="1"/>
          </p:cNvSpPr>
          <p:nvPr>
            <p:ph idx="1"/>
          </p:nvPr>
        </p:nvSpPr>
        <p:spPr/>
        <p:txBody>
          <a:bodyPr>
            <a:normAutofit/>
          </a:bodyPr>
          <a:lstStyle/>
          <a:p>
            <a:r>
              <a:rPr lang="el-GR" dirty="0"/>
              <a:t>Σε κάθε περίοδο ανάπτυξης τα άτομα υφίστανται σημαντικές αλλαγές σε διάφορους τομείς: </a:t>
            </a:r>
          </a:p>
          <a:p>
            <a:pPr>
              <a:buNone/>
            </a:pPr>
            <a:r>
              <a:rPr lang="el-GR" dirty="0"/>
              <a:t>   </a:t>
            </a:r>
            <a:r>
              <a:rPr lang="en-US" dirty="0" err="1"/>
              <a:t>Σ</a:t>
            </a:r>
            <a:r>
              <a:rPr lang="el-GR" dirty="0"/>
              <a:t>ωματικό, Γνωστικό (Νοητικό), Συναισθηματικό, Κοινωνικό</a:t>
            </a:r>
          </a:p>
          <a:p>
            <a:pPr>
              <a:buNone/>
            </a:pPr>
            <a:r>
              <a:rPr lang="el-GR" dirty="0"/>
              <a:t>Οι τομείς αυτοί εξετάζονται συνήθως ξεχωριστά από τους αναπτυξιολόγους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3813</TotalTime>
  <Words>1423</Words>
  <Application>Microsoft Macintosh PowerPoint</Application>
  <PresentationFormat>On-screen Show (4:3)</PresentationFormat>
  <Paragraphs>101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Constantia</vt:lpstr>
      <vt:lpstr>Times New Roman</vt:lpstr>
      <vt:lpstr>Wingdings 2</vt:lpstr>
      <vt:lpstr>Ροή</vt:lpstr>
      <vt:lpstr>PowerPoint Presentation</vt:lpstr>
      <vt:lpstr>Ανάπτυξη</vt:lpstr>
      <vt:lpstr>Αναπτυξιακή επιστήμη</vt:lpstr>
      <vt:lpstr>Αναπτυξιακή ψυχολογία</vt:lpstr>
      <vt:lpstr>Αναπτυξιακοί ψυχολόγοι</vt:lpstr>
      <vt:lpstr>Βασικοί παράμετροι της αναπτυξιακής ψυχολογίας:  1. Περίοδοι ανάπτυξης</vt:lpstr>
      <vt:lpstr>Βασικοί παράμετροι της αναπτυξιακής ψυχολογίας:  1. Περίοδοι ανάπτυξης</vt:lpstr>
      <vt:lpstr>Βασικοί παράμετροι της αναπτυξιακής ψυχολογίας: 1. Περίοδοι ανάπτυξης</vt:lpstr>
      <vt:lpstr>Βασικοί παράμετροι της αναπτυξιακής ψυχολογίας:  2.Τομείς της ανάπτυξης </vt:lpstr>
      <vt:lpstr>Βασικοί παράμετροι της αναπτυξιακής ψυχολογίας:  2.Τομείς της ανάπτυξης </vt:lpstr>
      <vt:lpstr>Βασικοί παράμετροι της αναπτυξιακής ψυχολογίας:  2.Τομείς της ανάπτυξης </vt:lpstr>
      <vt:lpstr>Βασικοί παράμετροι της αναπτυξιακής ψυχολογίας:  3.Πλαίσια ανάπτυξης </vt:lpstr>
      <vt:lpstr>Βασικοί παράμετροι της αναπτυξιακής ψυχολογίας:  3.Πλαίσια ανάπτυξης </vt:lpstr>
      <vt:lpstr>Ιστορική αναδρομή</vt:lpstr>
      <vt:lpstr>Ιστορική αναδρομή</vt:lpstr>
      <vt:lpstr>PowerPoint Presentation</vt:lpstr>
      <vt:lpstr>Ιστορική αναδρομή</vt:lpstr>
      <vt:lpstr>Ιστορική αναδρομή: Η πορεία προς την Αναπτυξιακή Ψυχολογία</vt:lpstr>
      <vt:lpstr>Ιστορική αναδρομή: Η πορεία προς την Αναπτυξιακή Ψυχολογία</vt:lpstr>
      <vt:lpstr>Ιστορική αναδρομή: Η πορεία προς την Αναπτυξιακή Ψυχολογία</vt:lpstr>
      <vt:lpstr>Ιστορική αναδρομή: Η πορεία προς την Αναπτυξιακή Ψυχολογία</vt:lpstr>
      <vt:lpstr>Ιστορική αναδρομή: Η πορεία προς την Αναπτυξιακή Ψυχολογία</vt:lpstr>
      <vt:lpstr>Ιστορική αναδρομή: Η πορεία προς την Αναπτυξιακή Ψυχολογία</vt:lpstr>
      <vt:lpstr>Ιστορική αναδρομή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350</cp:revision>
  <dcterms:created xsi:type="dcterms:W3CDTF">2018-10-07T06:35:32Z</dcterms:created>
  <dcterms:modified xsi:type="dcterms:W3CDTF">2025-09-27T10:01:02Z</dcterms:modified>
</cp:coreProperties>
</file>