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5" r:id="rId1"/>
  </p:sldMasterIdLst>
  <p:handoutMasterIdLst>
    <p:handoutMasterId r:id="rId21"/>
  </p:handoutMasterIdLst>
  <p:sldIdLst>
    <p:sldId id="298" r:id="rId2"/>
    <p:sldId id="299" r:id="rId3"/>
    <p:sldId id="300" r:id="rId4"/>
    <p:sldId id="301" r:id="rId5"/>
    <p:sldId id="302" r:id="rId6"/>
    <p:sldId id="303" r:id="rId7"/>
    <p:sldId id="304" r:id="rId8"/>
    <p:sldId id="305" r:id="rId9"/>
    <p:sldId id="306" r:id="rId10"/>
    <p:sldId id="307" r:id="rId11"/>
    <p:sldId id="308" r:id="rId12"/>
    <p:sldId id="309" r:id="rId13"/>
    <p:sldId id="310" r:id="rId14"/>
    <p:sldId id="311" r:id="rId15"/>
    <p:sldId id="312" r:id="rId16"/>
    <p:sldId id="313" r:id="rId17"/>
    <p:sldId id="314" r:id="rId18"/>
    <p:sldId id="315" r:id="rId19"/>
    <p:sldId id="316" r:id="rId20"/>
  </p:sldIdLst>
  <p:sldSz cx="9144000" cy="6858000" type="screen4x3"/>
  <p:notesSz cx="6858000" cy="9144000"/>
  <p:defaultTextStyle>
    <a:defPPr>
      <a:defRPr lang="en-U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1" autoAdjust="0"/>
    <p:restoredTop sz="94694" autoAdjust="0"/>
  </p:normalViewPr>
  <p:slideViewPr>
    <p:cSldViewPr>
      <p:cViewPr varScale="1">
        <p:scale>
          <a:sx n="121" d="100"/>
          <a:sy n="121" d="100"/>
        </p:scale>
        <p:origin x="1904" y="17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204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1250"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pPr>
              <a:defRPr/>
            </a:pPr>
            <a:endParaRPr lang="el-GR"/>
          </a:p>
        </p:txBody>
      </p:sp>
      <p:sp>
        <p:nvSpPr>
          <p:cNvPr id="181251" name="Rectangle 3"/>
          <p:cNvSpPr>
            <a:spLocks noGrp="1" noChangeArrowheads="1"/>
          </p:cNvSpPr>
          <p:nvPr>
            <p:ph type="dt" sz="quarter"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pPr>
              <a:defRPr/>
            </a:pPr>
            <a:endParaRPr lang="el-GR"/>
          </a:p>
        </p:txBody>
      </p:sp>
      <p:sp>
        <p:nvSpPr>
          <p:cNvPr id="181252" name="Rectangle 4"/>
          <p:cNvSpPr>
            <a:spLocks noGrp="1" noChangeArrowheads="1"/>
          </p:cNvSpPr>
          <p:nvPr>
            <p:ph type="ftr" sz="quarter" idx="2"/>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pPr>
              <a:defRPr/>
            </a:pPr>
            <a:endParaRPr lang="el-GR"/>
          </a:p>
        </p:txBody>
      </p:sp>
      <p:sp>
        <p:nvSpPr>
          <p:cNvPr id="181253" name="Rectangle 5"/>
          <p:cNvSpPr>
            <a:spLocks noGrp="1" noChangeArrowheads="1"/>
          </p:cNvSpPr>
          <p:nvPr>
            <p:ph type="sldNum" sz="quarter" idx="3"/>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pPr>
              <a:defRPr/>
            </a:pPr>
            <a:fld id="{9F4400FF-F533-4C56-80DE-B65DF159044D}" type="slidenum">
              <a:rPr lang="el-GR"/>
              <a:pPr>
                <a:defRPr/>
              </a:pPr>
              <a:t>‹#›</a:t>
            </a:fld>
            <a:endParaRPr lang="el-GR"/>
          </a:p>
        </p:txBody>
      </p:sp>
    </p:spTree>
    <p:extLst>
      <p:ext uri="{BB962C8B-B14F-4D97-AF65-F5344CB8AC3E}">
        <p14:creationId xmlns:p14="http://schemas.microsoft.com/office/powerpoint/2010/main" val="1983397365"/>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l-GR"/>
              <a:t>Στυλ κύριου τίτλου</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l-GR"/>
              <a:t>Στυλ κύριου υπότιτλου</a:t>
            </a:r>
            <a:endParaRPr kumimoji="0" lang="en-US"/>
          </a:p>
        </p:txBody>
      </p:sp>
      <p:sp>
        <p:nvSpPr>
          <p:cNvPr id="30" name="Date Placeholder 29"/>
          <p:cNvSpPr>
            <a:spLocks noGrp="1"/>
          </p:cNvSpPr>
          <p:nvPr>
            <p:ph type="dt" sz="half" idx="10"/>
          </p:nvPr>
        </p:nvSpPr>
        <p:spPr/>
        <p:txBody>
          <a:bodyPr/>
          <a:lstStyle/>
          <a:p>
            <a:pPr>
              <a:defRPr/>
            </a:pPr>
            <a:endParaRPr lang="en-US"/>
          </a:p>
        </p:txBody>
      </p:sp>
      <p:sp>
        <p:nvSpPr>
          <p:cNvPr id="19" name="Footer Placeholder 18"/>
          <p:cNvSpPr>
            <a:spLocks noGrp="1"/>
          </p:cNvSpPr>
          <p:nvPr>
            <p:ph type="ftr" sz="quarter" idx="11"/>
          </p:nvPr>
        </p:nvSpPr>
        <p:spPr/>
        <p:txBody>
          <a:bodyPr/>
          <a:lstStyle/>
          <a:p>
            <a:pPr>
              <a:defRPr/>
            </a:pPr>
            <a:endParaRPr lang="en-US"/>
          </a:p>
        </p:txBody>
      </p:sp>
      <p:sp>
        <p:nvSpPr>
          <p:cNvPr id="27" name="Slide Number Placeholder 26"/>
          <p:cNvSpPr>
            <a:spLocks noGrp="1"/>
          </p:cNvSpPr>
          <p:nvPr>
            <p:ph type="sldNum" sz="quarter" idx="12"/>
          </p:nvPr>
        </p:nvSpPr>
        <p:spPr/>
        <p:txBody>
          <a:bodyPr/>
          <a:lstStyle/>
          <a:p>
            <a:pPr>
              <a:defRPr/>
            </a:pPr>
            <a:fld id="{01D4B0E2-7B61-4D20-A25E-7426A07E79C6}" type="slidenum">
              <a:rPr lang="en-US" smtClean="0"/>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l-GR"/>
              <a:t>Στυλ κύριου τίτλου</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l-GR"/>
              <a:t>Στυλ υποδείγματος κειμένου</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7BCE7DF3-D90B-47CD-B2C8-2042C1822C6D}" type="slidenum">
              <a:rPr lang="en-US" smtClean="0"/>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l-GR"/>
              <a:t>Στυλ κύριου τίτλου</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l-GR"/>
              <a:t>Στυλ υποδείγματος κειμένου</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9347363E-F8F0-4D8C-BA27-21582E4E4165}" type="slidenum">
              <a:rPr lang="en-US" smtClean="0"/>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l-GR"/>
              <a:t>Στυλ κύριου τίτλου</a:t>
            </a:r>
            <a:endParaRPr kumimoji="0" lang="en-US"/>
          </a:p>
        </p:txBody>
      </p:sp>
      <p:sp>
        <p:nvSpPr>
          <p:cNvPr id="3" name="Content Placeholder 2"/>
          <p:cNvSpPr>
            <a:spLocks noGrp="1"/>
          </p:cNvSpPr>
          <p:nvPr>
            <p:ph idx="1"/>
          </p:nvPr>
        </p:nvSpPr>
        <p:spPr/>
        <p:txBody>
          <a:bodyPr/>
          <a:lstStyle/>
          <a:p>
            <a:pPr lvl="0" eaLnBrk="1" latinLnBrk="0" hangingPunct="1"/>
            <a:r>
              <a:rPr lang="el-GR"/>
              <a:t>Στυλ υποδείγματος κειμένου</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294D0B5B-035A-4D8D-B645-2CBCF53909CC}" type="slidenum">
              <a:rPr lang="en-US" smtClean="0"/>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l-GR"/>
              <a:t>Στυλ κύριου τίτλου</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l-GR"/>
              <a:t>Στυλ υποδείγματος κειμένου</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D16ABE2D-AAC4-415C-BB62-A324BBDC394B}" type="slidenum">
              <a:rPr lang="en-US" smtClean="0"/>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l-GR"/>
              <a:t>Στυλ κύριου τίτλου</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l-GR"/>
              <a:t>Στυλ υποδείγματος κειμένου</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l-GR"/>
              <a:t>Στυλ υποδείγματος κειμένου</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8214A6D5-02A2-4A72-8F69-71CFE6D6D833}" type="slidenum">
              <a:rPr lang="en-US" smtClean="0"/>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l-GR"/>
              <a:t>Στυλ κύριου τίτλου</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l-GR"/>
              <a:t>Στυλ υποδείγματος κειμένου</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l-GR"/>
              <a:t>Στυλ υποδείγματος κειμένου</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l-GR"/>
              <a:t>Στυλ υποδείγματος κειμένου</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l-GR"/>
              <a:t>Στυλ υποδείγματος κειμένου</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7" name="Date Placeholder 6"/>
          <p:cNvSpPr>
            <a:spLocks noGrp="1"/>
          </p:cNvSpPr>
          <p:nvPr>
            <p:ph type="dt" sz="half" idx="10"/>
          </p:nvPr>
        </p:nvSpPr>
        <p:spPr/>
        <p:txBody>
          <a:bodyPr/>
          <a:lstStyle/>
          <a:p>
            <a:pPr>
              <a:defRPr/>
            </a:pPr>
            <a:endParaRPr lang="en-US"/>
          </a:p>
        </p:txBody>
      </p:sp>
      <p:sp>
        <p:nvSpPr>
          <p:cNvPr id="8" name="Footer Placeholder 7"/>
          <p:cNvSpPr>
            <a:spLocks noGrp="1"/>
          </p:cNvSpPr>
          <p:nvPr>
            <p:ph type="ftr" sz="quarter" idx="11"/>
          </p:nvPr>
        </p:nvSpPr>
        <p:spPr/>
        <p:txBody>
          <a:bodyPr/>
          <a:lstStyle/>
          <a:p>
            <a:pPr>
              <a:defRPr/>
            </a:pPr>
            <a:endParaRPr lang="en-US"/>
          </a:p>
        </p:txBody>
      </p:sp>
      <p:sp>
        <p:nvSpPr>
          <p:cNvPr id="9" name="Slide Number Placeholder 8"/>
          <p:cNvSpPr>
            <a:spLocks noGrp="1"/>
          </p:cNvSpPr>
          <p:nvPr>
            <p:ph type="sldNum" sz="quarter" idx="12"/>
          </p:nvPr>
        </p:nvSpPr>
        <p:spPr/>
        <p:txBody>
          <a:bodyPr/>
          <a:lstStyle/>
          <a:p>
            <a:pPr>
              <a:defRPr/>
            </a:pPr>
            <a:fld id="{5308E7EC-0E3A-464C-B614-155F4C29CFCB}" type="slidenum">
              <a:rPr lang="en-US" smtClean="0"/>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l-GR"/>
              <a:t>Στυλ κύριου τίτλου</a:t>
            </a:r>
            <a:endParaRPr kumimoji="0" lang="en-US"/>
          </a:p>
        </p:txBody>
      </p:sp>
      <p:sp>
        <p:nvSpPr>
          <p:cNvPr id="3" name="Date Placeholder 2"/>
          <p:cNvSpPr>
            <a:spLocks noGrp="1"/>
          </p:cNvSpPr>
          <p:nvPr>
            <p:ph type="dt" sz="half" idx="10"/>
          </p:nvPr>
        </p:nvSpPr>
        <p:spPr/>
        <p:txBody>
          <a:bodyPr/>
          <a:lstStyle/>
          <a:p>
            <a:pPr>
              <a:defRPr/>
            </a:pPr>
            <a:endParaRPr lang="en-US"/>
          </a:p>
        </p:txBody>
      </p:sp>
      <p:sp>
        <p:nvSpPr>
          <p:cNvPr id="4" name="Footer Placeholder 3"/>
          <p:cNvSpPr>
            <a:spLocks noGrp="1"/>
          </p:cNvSpPr>
          <p:nvPr>
            <p:ph type="ftr" sz="quarter" idx="11"/>
          </p:nvPr>
        </p:nvSpPr>
        <p:spPr/>
        <p:txBody>
          <a:bodyPr/>
          <a:lstStyle/>
          <a:p>
            <a:pPr>
              <a:defRPr/>
            </a:pPr>
            <a:endParaRPr lang="en-US"/>
          </a:p>
        </p:txBody>
      </p:sp>
      <p:sp>
        <p:nvSpPr>
          <p:cNvPr id="5" name="Slide Number Placeholder 4"/>
          <p:cNvSpPr>
            <a:spLocks noGrp="1"/>
          </p:cNvSpPr>
          <p:nvPr>
            <p:ph type="sldNum" sz="quarter" idx="12"/>
          </p:nvPr>
        </p:nvSpPr>
        <p:spPr/>
        <p:txBody>
          <a:bodyPr/>
          <a:lstStyle/>
          <a:p>
            <a:pPr>
              <a:defRPr/>
            </a:pPr>
            <a:fld id="{43520A44-425E-4F00-9378-D79B44DD0187}" type="slidenum">
              <a:rPr lang="en-US" smtClean="0"/>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n-US"/>
          </a:p>
        </p:txBody>
      </p:sp>
      <p:sp>
        <p:nvSpPr>
          <p:cNvPr id="3" name="Footer Placeholder 2"/>
          <p:cNvSpPr>
            <a:spLocks noGrp="1"/>
          </p:cNvSpPr>
          <p:nvPr>
            <p:ph type="ftr" sz="quarter" idx="11"/>
          </p:nvPr>
        </p:nvSpPr>
        <p:spPr/>
        <p:txBody>
          <a:bodyPr/>
          <a:lstStyle/>
          <a:p>
            <a:pPr>
              <a:defRPr/>
            </a:pPr>
            <a:endParaRPr lang="en-US"/>
          </a:p>
        </p:txBody>
      </p:sp>
      <p:sp>
        <p:nvSpPr>
          <p:cNvPr id="4" name="Slide Number Placeholder 3"/>
          <p:cNvSpPr>
            <a:spLocks noGrp="1"/>
          </p:cNvSpPr>
          <p:nvPr>
            <p:ph type="sldNum" sz="quarter" idx="12"/>
          </p:nvPr>
        </p:nvSpPr>
        <p:spPr/>
        <p:txBody>
          <a:bodyPr/>
          <a:lstStyle/>
          <a:p>
            <a:pPr>
              <a:defRPr/>
            </a:pPr>
            <a:fld id="{7B8E9E9E-2750-452C-B0A2-EEB2DCCE7AFA}" type="slidenum">
              <a:rPr lang="en-US" smtClean="0"/>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l-GR"/>
              <a:t>Στυλ κύριου τίτλου</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l-GR"/>
              <a:t>Στυλ υποδείγματος κειμένου</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l-GR"/>
              <a:t>Στυλ υποδείγματος κειμένου</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22B11895-5CF4-45C6-A77B-4D7255F85792}" type="slidenum">
              <a:rPr lang="en-US" smtClean="0"/>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l-GR"/>
              <a:t>Στυλ κύριου τίτλου</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l-GR"/>
              <a:t>Στυλ υποδείγματος κειμένου</a:t>
            </a:r>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a:xfrm>
            <a:off x="8077200" y="6356350"/>
            <a:ext cx="609600" cy="365125"/>
          </a:xfrm>
        </p:spPr>
        <p:txBody>
          <a:bodyPr/>
          <a:lstStyle/>
          <a:p>
            <a:pPr>
              <a:defRPr/>
            </a:pPr>
            <a:fld id="{3DCBCB93-7895-439F-93B8-4064CB99A62D}" type="slidenum">
              <a:rPr lang="en-US" smtClean="0"/>
              <a:pPr>
                <a:defRPr/>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l-GR"/>
              <a:t>Κάντε κλικ στο εικονίδιο για να προσθέσετε μια εικόνα</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l-GR"/>
              <a:t>Στυλ κύριου τίτλου</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l-GR"/>
              <a:t>Στυλ υποδείγματος κειμένου</a:t>
            </a:r>
          </a:p>
          <a:p>
            <a:pPr lvl="1" eaLnBrk="1" latinLnBrk="0" hangingPunct="1"/>
            <a:r>
              <a:rPr kumimoji="0" lang="el-GR"/>
              <a:t>Δεύτερου επιπέδου</a:t>
            </a:r>
          </a:p>
          <a:p>
            <a:pPr lvl="2" eaLnBrk="1" latinLnBrk="0" hangingPunct="1"/>
            <a:r>
              <a:rPr kumimoji="0" lang="el-GR"/>
              <a:t>Τρίτου επιπέδου</a:t>
            </a:r>
          </a:p>
          <a:p>
            <a:pPr lvl="3" eaLnBrk="1" latinLnBrk="0" hangingPunct="1"/>
            <a:r>
              <a:rPr kumimoji="0" lang="el-GR"/>
              <a:t>Τέταρτου επιπέδου</a:t>
            </a:r>
          </a:p>
          <a:p>
            <a:pPr lvl="4" eaLnBrk="1" latinLnBrk="0" hangingPunct="1"/>
            <a:r>
              <a:rPr kumimoji="0" lang="el-GR"/>
              <a:t>Πέμπτου επιπέδου</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a:defRPr/>
            </a:pPr>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a:defRPr/>
            </a:pPr>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pPr>
              <a:defRPr/>
            </a:pPr>
            <a:fld id="{9290AE46-1FE6-4264-ACA3-8F67BC767FB5}" type="slidenum">
              <a:rPr lang="en-US" smtClean="0"/>
              <a:pPr>
                <a:defRPr/>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86" r:id="rId1"/>
    <p:sldLayoutId id="2147483687" r:id="rId2"/>
    <p:sldLayoutId id="2147483688" r:id="rId3"/>
    <p:sldLayoutId id="2147483689" r:id="rId4"/>
    <p:sldLayoutId id="2147483690" r:id="rId5"/>
    <p:sldLayoutId id="2147483691" r:id="rId6"/>
    <p:sldLayoutId id="2147483692" r:id="rId7"/>
    <p:sldLayoutId id="2147483693" r:id="rId8"/>
    <p:sldLayoutId id="2147483694" r:id="rId9"/>
    <p:sldLayoutId id="2147483695" r:id="rId10"/>
    <p:sldLayoutId id="2147483696"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3"/>
          <p:cNvSpPr>
            <a:spLocks noGrp="1" noChangeArrowheads="1"/>
          </p:cNvSpPr>
          <p:nvPr>
            <p:ph idx="1"/>
          </p:nvPr>
        </p:nvSpPr>
        <p:spPr>
          <a:xfrm>
            <a:off x="609600" y="1295400"/>
            <a:ext cx="7772400" cy="4725888"/>
          </a:xfrm>
        </p:spPr>
        <p:txBody>
          <a:bodyPr>
            <a:normAutofit/>
          </a:bodyPr>
          <a:lstStyle/>
          <a:p>
            <a:pPr algn="ctr" eaLnBrk="1" hangingPunct="1">
              <a:buFontTx/>
              <a:buNone/>
            </a:pPr>
            <a:r>
              <a:rPr lang="en-US" b="1" dirty="0"/>
              <a:t>	</a:t>
            </a:r>
            <a:br>
              <a:rPr lang="el-GR" dirty="0"/>
            </a:br>
            <a:endParaRPr lang="el-GR" dirty="0"/>
          </a:p>
          <a:p>
            <a:pPr algn="ctr" eaLnBrk="1" hangingPunct="1">
              <a:buFontTx/>
              <a:buNone/>
            </a:pPr>
            <a:endParaRPr lang="el-GR" dirty="0"/>
          </a:p>
          <a:p>
            <a:pPr algn="ctr" eaLnBrk="1" hangingPunct="1">
              <a:buFontTx/>
              <a:buNone/>
            </a:pPr>
            <a:r>
              <a:rPr lang="el-GR" dirty="0"/>
              <a:t>ΑΝΑΠΤΥΞΗ ΤΟΥ ΠΑΙΔΙΟΥ Ι</a:t>
            </a:r>
            <a:endParaRPr lang="en-US" dirty="0"/>
          </a:p>
          <a:p>
            <a:pPr algn="ctr" eaLnBrk="1" hangingPunct="1">
              <a:buFontTx/>
              <a:buNone/>
            </a:pPr>
            <a:endParaRPr lang="en-US" dirty="0"/>
          </a:p>
          <a:p>
            <a:pPr algn="ctr" eaLnBrk="1" hangingPunct="1">
              <a:buFontTx/>
              <a:buNone/>
            </a:pPr>
            <a:endParaRPr lang="el-GR" dirty="0"/>
          </a:p>
          <a:p>
            <a:pPr algn="ctr" eaLnBrk="1" hangingPunct="1">
              <a:buFontTx/>
              <a:buNone/>
            </a:pPr>
            <a:endParaRPr lang="el-GR" dirty="0"/>
          </a:p>
          <a:p>
            <a:pPr algn="ctr" eaLnBrk="1" hangingPunct="1">
              <a:buFontTx/>
              <a:buNone/>
            </a:pPr>
            <a:r>
              <a:rPr lang="el-GR" sz="2000" dirty="0"/>
              <a:t>Λήδα Αναγνωστάκη</a:t>
            </a:r>
          </a:p>
          <a:p>
            <a:pPr algn="ctr" eaLnBrk="1" hangingPunct="1">
              <a:buFontTx/>
              <a:buNone/>
            </a:pPr>
            <a:r>
              <a:rPr lang="el-GR" sz="2000" dirty="0"/>
              <a:t>ΤΕΑΠΗ/ΕΚΠΑ</a:t>
            </a:r>
            <a:endParaRPr lang="en-US" sz="2000" dirty="0"/>
          </a:p>
          <a:p>
            <a:pPr algn="ctr" eaLnBrk="1" hangingPunct="1">
              <a:buFontTx/>
              <a:buNone/>
            </a:pPr>
            <a:r>
              <a:rPr lang="en-US" sz="2000" dirty="0"/>
              <a:t>20</a:t>
            </a:r>
            <a:r>
              <a:rPr lang="el-GR" sz="2000" dirty="0"/>
              <a:t>25</a:t>
            </a:r>
            <a:r>
              <a:rPr lang="en-US" sz="2000" dirty="0"/>
              <a:t>-</a:t>
            </a:r>
            <a:r>
              <a:rPr lang="el-GR" sz="2000" dirty="0"/>
              <a:t>26</a:t>
            </a:r>
            <a:endParaRPr lang="en-US" sz="2000" dirty="0"/>
          </a:p>
          <a:p>
            <a:pPr algn="ctr" eaLnBrk="1" hangingPunct="1">
              <a:buFontTx/>
              <a:buNone/>
            </a:pPr>
            <a:endParaRPr lang="el-GR" sz="2000" dirty="0"/>
          </a:p>
          <a:p>
            <a:pPr algn="ctr" eaLnBrk="1" hangingPunct="1">
              <a:buFontTx/>
              <a:buNone/>
            </a:pPr>
            <a:endParaRPr lang="en-US" sz="2400" i="1"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2. Πλαστικότητα</a:t>
            </a:r>
            <a:endParaRPr lang="en-US" dirty="0"/>
          </a:p>
        </p:txBody>
      </p:sp>
      <p:sp>
        <p:nvSpPr>
          <p:cNvPr id="3" name="Content Placeholder 2"/>
          <p:cNvSpPr>
            <a:spLocks noGrp="1"/>
          </p:cNvSpPr>
          <p:nvPr>
            <p:ph idx="1"/>
          </p:nvPr>
        </p:nvSpPr>
        <p:spPr/>
        <p:txBody>
          <a:bodyPr>
            <a:normAutofit/>
          </a:bodyPr>
          <a:lstStyle/>
          <a:p>
            <a:r>
              <a:rPr lang="el-GR" b="1" dirty="0"/>
              <a:t>Υπάρχουν κ</a:t>
            </a:r>
            <a:r>
              <a:rPr lang="en-US" b="1" dirty="0" err="1"/>
              <a:t>ρίσιμες</a:t>
            </a:r>
            <a:r>
              <a:rPr lang="en-US" b="1" dirty="0"/>
              <a:t> </a:t>
            </a:r>
            <a:r>
              <a:rPr lang="en-US" b="1" dirty="0" err="1"/>
              <a:t>περίοδοι</a:t>
            </a:r>
            <a:r>
              <a:rPr lang="en-US" b="1" dirty="0"/>
              <a:t> </a:t>
            </a:r>
            <a:r>
              <a:rPr lang="el-GR" b="1" dirty="0"/>
              <a:t>στην ανάπτυξη του ανθρώπου; </a:t>
            </a:r>
          </a:p>
          <a:p>
            <a:r>
              <a:rPr lang="en-US" b="1" dirty="0" err="1"/>
              <a:t>Ευαίσθητη</a:t>
            </a:r>
            <a:r>
              <a:rPr lang="en-US" b="1" dirty="0"/>
              <a:t> </a:t>
            </a:r>
            <a:r>
              <a:rPr lang="en-US" b="1" dirty="0" err="1"/>
              <a:t>περίοδο</a:t>
            </a:r>
            <a:r>
              <a:rPr lang="el-GR" b="1" dirty="0"/>
              <a:t>ς</a:t>
            </a:r>
            <a:r>
              <a:rPr lang="en-US" dirty="0"/>
              <a:t>:</a:t>
            </a:r>
            <a:r>
              <a:rPr lang="el-GR" dirty="0"/>
              <a:t> η χρονική φάση στην ανάπτυξη ενός οργανισμού κατά την οποία μία ιδιαίτερη εμπειρία (ή η έλλειψή της) έχει πιο έντονη επίδραση στην οργανισμό από ό,τι η ίδια εμπειρία καποια άλλη στιγμή.</a:t>
            </a:r>
          </a:p>
          <a:p>
            <a:pPr>
              <a:buNone/>
            </a:pPr>
            <a:r>
              <a:rPr lang="el-GR" dirty="0"/>
              <a:t>Παράδειγμα ευαίσθητης περιόδου: απόκτηση γλώσσας τα πρώτα χρόνια της ζωής του ανθρώπου</a:t>
            </a:r>
            <a:endParaRPr lang="en-US" dirty="0"/>
          </a:p>
          <a:p>
            <a:endParaRPr lang="en-US" dirty="0"/>
          </a:p>
          <a:p>
            <a:pPr>
              <a:buNone/>
            </a:pP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3. Συνέχεια ή ασυνέχεια </a:t>
            </a:r>
            <a:endParaRPr lang="en-US" dirty="0"/>
          </a:p>
        </p:txBody>
      </p:sp>
      <p:sp>
        <p:nvSpPr>
          <p:cNvPr id="3" name="Content Placeholder 2"/>
          <p:cNvSpPr>
            <a:spLocks noGrp="1"/>
          </p:cNvSpPr>
          <p:nvPr>
            <p:ph idx="1"/>
          </p:nvPr>
        </p:nvSpPr>
        <p:spPr/>
        <p:txBody>
          <a:bodyPr>
            <a:normAutofit/>
          </a:bodyPr>
          <a:lstStyle/>
          <a:p>
            <a:r>
              <a:rPr lang="el-GR" dirty="0"/>
              <a:t>Είναι η ανάπτυξη </a:t>
            </a:r>
            <a:r>
              <a:rPr lang="el-GR" b="1" dirty="0"/>
              <a:t>συνεχής</a:t>
            </a:r>
            <a:r>
              <a:rPr lang="el-GR" dirty="0"/>
              <a:t> με σταδιακή συσσώρευση μικρών αλλαγών, η </a:t>
            </a:r>
            <a:r>
              <a:rPr lang="el-GR" b="1" dirty="0"/>
              <a:t>ασυνεχής</a:t>
            </a:r>
            <a:r>
              <a:rPr lang="el-GR" dirty="0"/>
              <a:t> με αιφνίδιες ριζικές αλλαγές;  </a:t>
            </a:r>
          </a:p>
          <a:p>
            <a:pPr>
              <a:buNone/>
            </a:pPr>
            <a:endParaRPr lang="el-GR" dirty="0"/>
          </a:p>
          <a:p>
            <a:r>
              <a:rPr lang="el-GR" dirty="0"/>
              <a:t>Αυτοί που υποστηρίζουν τη συνέχεια της ανάπτυξης, δίνουν έμφαση στην ποσοτική αλλαγή. Μιλούν για </a:t>
            </a:r>
            <a:r>
              <a:rPr lang="en-US" dirty="0" err="1"/>
              <a:t>βαθμιαίες</a:t>
            </a:r>
            <a:r>
              <a:rPr lang="en-US" dirty="0"/>
              <a:t> </a:t>
            </a:r>
            <a:r>
              <a:rPr lang="en-US" dirty="0" err="1"/>
              <a:t>μεταβολές</a:t>
            </a:r>
            <a:r>
              <a:rPr lang="en-US" dirty="0"/>
              <a:t> </a:t>
            </a:r>
            <a:r>
              <a:rPr lang="en-US" dirty="0" err="1"/>
              <a:t>που</a:t>
            </a:r>
            <a:r>
              <a:rPr lang="en-US" dirty="0"/>
              <a:t> </a:t>
            </a:r>
            <a:r>
              <a:rPr lang="en-US" dirty="0" err="1"/>
              <a:t>καταλήγουν</a:t>
            </a:r>
            <a:r>
              <a:rPr lang="en-US" dirty="0"/>
              <a:t> </a:t>
            </a:r>
            <a:r>
              <a:rPr lang="en-US" dirty="0" err="1"/>
              <a:t>σε</a:t>
            </a:r>
            <a:r>
              <a:rPr lang="en-US" dirty="0"/>
              <a:t> </a:t>
            </a:r>
            <a:r>
              <a:rPr lang="en-US" dirty="0" err="1"/>
              <a:t>ολοένα</a:t>
            </a:r>
            <a:r>
              <a:rPr lang="en-US" dirty="0"/>
              <a:t> </a:t>
            </a:r>
            <a:r>
              <a:rPr lang="en-US" dirty="0" err="1"/>
              <a:t>αυξανόμενη</a:t>
            </a:r>
            <a:r>
              <a:rPr lang="en-US" dirty="0"/>
              <a:t> </a:t>
            </a:r>
            <a:r>
              <a:rPr lang="en-US" dirty="0" err="1"/>
              <a:t>οργάνωση</a:t>
            </a:r>
            <a:r>
              <a:rPr lang="en-US" dirty="0"/>
              <a:t> </a:t>
            </a:r>
            <a:r>
              <a:rPr lang="en-US" dirty="0" err="1"/>
              <a:t>και</a:t>
            </a:r>
            <a:r>
              <a:rPr lang="en-US" dirty="0"/>
              <a:t> </a:t>
            </a:r>
            <a:r>
              <a:rPr lang="en-US" dirty="0" err="1"/>
              <a:t>λειτουργικότητα</a:t>
            </a:r>
            <a:r>
              <a:rPr lang="en-US" dirty="0"/>
              <a:t> </a:t>
            </a:r>
          </a:p>
          <a:p>
            <a:pPr>
              <a:buNone/>
            </a:pPr>
            <a:endParaRPr lang="el-G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3. Συνέχεια ή ασυνέχεια </a:t>
            </a:r>
            <a:endParaRPr lang="en-US" dirty="0"/>
          </a:p>
        </p:txBody>
      </p:sp>
      <p:sp>
        <p:nvSpPr>
          <p:cNvPr id="3" name="Content Placeholder 2"/>
          <p:cNvSpPr>
            <a:spLocks noGrp="1"/>
          </p:cNvSpPr>
          <p:nvPr>
            <p:ph idx="1"/>
          </p:nvPr>
        </p:nvSpPr>
        <p:spPr/>
        <p:txBody>
          <a:bodyPr>
            <a:normAutofit/>
          </a:bodyPr>
          <a:lstStyle/>
          <a:p>
            <a:r>
              <a:rPr lang="el-GR" dirty="0"/>
              <a:t>Αυτοί που υποστηρίζουν την ασυνέχεια της ανάπτυξης, δίνουν έμφαση στην ποιοτική αλλαγή της συμπεριφοράς. Οι ποιοτικές αλλαγές αυτές εμφανίζονται σε συγκεκριμένα σημεία της ανάπτυξης (πχ. βάδισμα του παιδιού) Τα νέα σχήματα συμπεριφοράς αποτελούν τα </a:t>
            </a:r>
            <a:r>
              <a:rPr lang="el-GR" b="1" dirty="0"/>
              <a:t>Αναπτυξιακά Στάδια. </a:t>
            </a:r>
            <a:r>
              <a:rPr lang="el-GR" dirty="0"/>
              <a:t>Αναπτυξιακά </a:t>
            </a:r>
            <a:r>
              <a:rPr lang="en-US" dirty="0" err="1"/>
              <a:t>Στάδια</a:t>
            </a:r>
            <a:r>
              <a:rPr lang="en-US" dirty="0"/>
              <a:t>: </a:t>
            </a:r>
            <a:r>
              <a:rPr lang="en-US" dirty="0" err="1"/>
              <a:t>διακριτές</a:t>
            </a:r>
            <a:r>
              <a:rPr lang="en-US" dirty="0"/>
              <a:t> </a:t>
            </a:r>
            <a:r>
              <a:rPr lang="en-US" dirty="0" err="1"/>
              <a:t>περίοδοι</a:t>
            </a:r>
            <a:r>
              <a:rPr lang="en-US" dirty="0"/>
              <a:t> </a:t>
            </a:r>
            <a:r>
              <a:rPr lang="en-US" dirty="0" err="1"/>
              <a:t>με</a:t>
            </a:r>
            <a:r>
              <a:rPr lang="en-US" dirty="0"/>
              <a:t> </a:t>
            </a:r>
            <a:r>
              <a:rPr lang="en-US" dirty="0" err="1"/>
              <a:t>αιφνίδιες</a:t>
            </a:r>
            <a:r>
              <a:rPr lang="en-US" dirty="0"/>
              <a:t> </a:t>
            </a:r>
            <a:r>
              <a:rPr lang="en-US" dirty="0" err="1"/>
              <a:t>μεταβάσεις</a:t>
            </a:r>
            <a:r>
              <a:rPr lang="en-US" dirty="0"/>
              <a:t> </a:t>
            </a:r>
            <a:r>
              <a:rPr lang="en-US" dirty="0" err="1"/>
              <a:t>από</a:t>
            </a:r>
            <a:r>
              <a:rPr lang="en-US" dirty="0"/>
              <a:t> </a:t>
            </a:r>
            <a:r>
              <a:rPr lang="en-US" dirty="0" err="1"/>
              <a:t>τη</a:t>
            </a:r>
            <a:r>
              <a:rPr lang="en-US" dirty="0"/>
              <a:t> </a:t>
            </a:r>
            <a:r>
              <a:rPr lang="en-US" dirty="0" err="1"/>
              <a:t>μια</a:t>
            </a:r>
            <a:r>
              <a:rPr lang="en-US" dirty="0"/>
              <a:t> </a:t>
            </a:r>
            <a:r>
              <a:rPr lang="en-US" dirty="0" err="1"/>
              <a:t>περίοδο</a:t>
            </a:r>
            <a:r>
              <a:rPr lang="en-US" dirty="0"/>
              <a:t> </a:t>
            </a:r>
            <a:r>
              <a:rPr lang="en-US" dirty="0" err="1"/>
              <a:t>στην</a:t>
            </a:r>
            <a:r>
              <a:rPr lang="en-US" dirty="0"/>
              <a:t> </a:t>
            </a:r>
            <a:r>
              <a:rPr lang="en-US" dirty="0" err="1"/>
              <a:t>επόμενη</a:t>
            </a:r>
            <a:r>
              <a:rPr lang="en-US" dirty="0"/>
              <a:t>. </a:t>
            </a:r>
          </a:p>
          <a:p>
            <a:pPr>
              <a:buNone/>
            </a:pPr>
            <a:r>
              <a:rPr lang="en-US" dirty="0"/>
              <a:t> </a:t>
            </a:r>
          </a:p>
          <a:p>
            <a:endParaRPr lang="el-G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3. Συνέχεια ή ασυνέχεια </a:t>
            </a:r>
            <a:endParaRPr lang="en-US" dirty="0"/>
          </a:p>
        </p:txBody>
      </p:sp>
      <p:sp>
        <p:nvSpPr>
          <p:cNvPr id="3" name="Content Placeholder 2"/>
          <p:cNvSpPr>
            <a:spLocks noGrp="1"/>
          </p:cNvSpPr>
          <p:nvPr>
            <p:ph idx="1"/>
          </p:nvPr>
        </p:nvSpPr>
        <p:spPr/>
        <p:txBody>
          <a:bodyPr>
            <a:normAutofit/>
          </a:bodyPr>
          <a:lstStyle/>
          <a:p>
            <a:r>
              <a:rPr lang="el-GR" b="1" dirty="0"/>
              <a:t>Αναπτυξιακά Στάδια:</a:t>
            </a:r>
            <a:r>
              <a:rPr lang="en-US" dirty="0"/>
              <a:t> </a:t>
            </a:r>
            <a:r>
              <a:rPr lang="en-US" dirty="0" err="1"/>
              <a:t>διακριτές</a:t>
            </a:r>
            <a:r>
              <a:rPr lang="en-US" dirty="0"/>
              <a:t> </a:t>
            </a:r>
            <a:r>
              <a:rPr lang="en-US" dirty="0" err="1"/>
              <a:t>περίοδοι</a:t>
            </a:r>
            <a:r>
              <a:rPr lang="en-US" dirty="0"/>
              <a:t> </a:t>
            </a:r>
            <a:r>
              <a:rPr lang="en-US" dirty="0" err="1"/>
              <a:t>με</a:t>
            </a:r>
            <a:r>
              <a:rPr lang="en-US" dirty="0"/>
              <a:t> </a:t>
            </a:r>
            <a:r>
              <a:rPr lang="en-US" dirty="0" err="1"/>
              <a:t>αιφνίδιες</a:t>
            </a:r>
            <a:r>
              <a:rPr lang="en-US" dirty="0"/>
              <a:t> </a:t>
            </a:r>
            <a:r>
              <a:rPr lang="en-US" dirty="0" err="1"/>
              <a:t>μεταβάσεις</a:t>
            </a:r>
            <a:r>
              <a:rPr lang="en-US" dirty="0"/>
              <a:t> </a:t>
            </a:r>
            <a:r>
              <a:rPr lang="en-US" dirty="0" err="1"/>
              <a:t>από</a:t>
            </a:r>
            <a:r>
              <a:rPr lang="en-US" dirty="0"/>
              <a:t> </a:t>
            </a:r>
            <a:r>
              <a:rPr lang="en-US" dirty="0" err="1"/>
              <a:t>τη</a:t>
            </a:r>
            <a:r>
              <a:rPr lang="en-US" dirty="0"/>
              <a:t> </a:t>
            </a:r>
            <a:r>
              <a:rPr lang="en-US" dirty="0" err="1"/>
              <a:t>μια</a:t>
            </a:r>
            <a:r>
              <a:rPr lang="en-US" dirty="0"/>
              <a:t> </a:t>
            </a:r>
            <a:r>
              <a:rPr lang="en-US" dirty="0" err="1"/>
              <a:t>περίοδο</a:t>
            </a:r>
            <a:r>
              <a:rPr lang="en-US" dirty="0"/>
              <a:t> </a:t>
            </a:r>
            <a:r>
              <a:rPr lang="en-US" dirty="0" err="1"/>
              <a:t>στην</a:t>
            </a:r>
            <a:r>
              <a:rPr lang="en-US" dirty="0"/>
              <a:t> </a:t>
            </a:r>
            <a:r>
              <a:rPr lang="en-US" dirty="0" err="1"/>
              <a:t>επόμενη</a:t>
            </a:r>
            <a:r>
              <a:rPr lang="en-US" dirty="0"/>
              <a:t>. </a:t>
            </a:r>
            <a:endParaRPr lang="el-GR" dirty="0"/>
          </a:p>
          <a:p>
            <a:pPr>
              <a:buNone/>
            </a:pPr>
            <a:r>
              <a:rPr lang="el-GR" dirty="0"/>
              <a:t>Βασικά χαρακτηριστικά τους: </a:t>
            </a:r>
          </a:p>
          <a:p>
            <a:pPr marL="514350" indent="-514350">
              <a:buAutoNum type="arabicPeriod"/>
            </a:pPr>
            <a:r>
              <a:rPr lang="el-GR" dirty="0"/>
              <a:t>Διακρίνονται από ποιοτικές αλλαγές (πχ. άλλο το μπουσούλημα και άλλο το βάδισμα)</a:t>
            </a:r>
          </a:p>
          <a:p>
            <a:pPr marL="514350" indent="-514350">
              <a:buAutoNum type="arabicPeriod"/>
            </a:pPr>
            <a:r>
              <a:rPr lang="el-GR" dirty="0"/>
              <a:t>Η μετάβαση από το ένα στάδιο στο επόμενο χαρακτηρίζεται από ταυτόχρονες αλλαγές στους περισσότερους τομείς της ανάπτυξης του παιδιού (πχ. βάδισμα, λέξεις, δείχνουν με το δάχτυλο) </a:t>
            </a:r>
          </a:p>
          <a:p>
            <a:pPr marL="514350" indent="-514350">
              <a:buAutoNum type="arabicPeriod"/>
            </a:pPr>
            <a:endParaRPr lang="en-US" dirty="0"/>
          </a:p>
          <a:p>
            <a:endParaRPr lang="el-G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3. Συνέχεια ή ασυνέχεια </a:t>
            </a:r>
            <a:endParaRPr lang="en-US" dirty="0"/>
          </a:p>
        </p:txBody>
      </p:sp>
      <p:sp>
        <p:nvSpPr>
          <p:cNvPr id="3" name="Content Placeholder 2"/>
          <p:cNvSpPr>
            <a:spLocks noGrp="1"/>
          </p:cNvSpPr>
          <p:nvPr>
            <p:ph idx="1"/>
          </p:nvPr>
        </p:nvSpPr>
        <p:spPr/>
        <p:txBody>
          <a:bodyPr>
            <a:normAutofit/>
          </a:bodyPr>
          <a:lstStyle/>
          <a:p>
            <a:pPr>
              <a:buNone/>
            </a:pPr>
            <a:r>
              <a:rPr lang="el-GR" dirty="0"/>
              <a:t>Βασικά χαρακτηριστικά </a:t>
            </a:r>
            <a:r>
              <a:rPr lang="el-GR" b="1" dirty="0"/>
              <a:t>Αναπτυξιακών Σταδίων</a:t>
            </a:r>
            <a:r>
              <a:rPr lang="el-GR" dirty="0"/>
              <a:t> (συν.): </a:t>
            </a:r>
          </a:p>
          <a:p>
            <a:pPr marL="514350" indent="-514350">
              <a:buNone/>
            </a:pPr>
            <a:r>
              <a:rPr lang="el-GR" dirty="0"/>
              <a:t>3.  Η αλλαγή δεν παίρνει πολύ χρόνο</a:t>
            </a:r>
          </a:p>
          <a:p>
            <a:pPr marL="514350" indent="-514350">
              <a:buNone/>
            </a:pPr>
            <a:r>
              <a:rPr lang="el-GR" dirty="0"/>
              <a:t>4. Οι πολυάριθμες αλλαγές σε όλους του αναπτυξιακούς τομείς δημιουργούν ένα συνεκτικό σχήμα (πχ. βάδισμα, δείχνουν με το δάχτυλο, λέξεις, άλλου τύπου σχέσεις με τους γονείς)</a:t>
            </a:r>
            <a:endParaRPr lang="en-US" dirty="0"/>
          </a:p>
          <a:p>
            <a:pPr>
              <a:buNone/>
            </a:pPr>
            <a:r>
              <a:rPr lang="en-US" dirty="0"/>
              <a:t> </a:t>
            </a:r>
          </a:p>
          <a:p>
            <a:endParaRPr lang="el-G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3. Συνέχεια ή ασυνέχεια </a:t>
            </a:r>
            <a:endParaRPr lang="en-US" dirty="0"/>
          </a:p>
        </p:txBody>
      </p:sp>
      <p:sp>
        <p:nvSpPr>
          <p:cNvPr id="3" name="Content Placeholder 2"/>
          <p:cNvSpPr>
            <a:spLocks noGrp="1"/>
          </p:cNvSpPr>
          <p:nvPr>
            <p:ph idx="1"/>
          </p:nvPr>
        </p:nvSpPr>
        <p:spPr/>
        <p:txBody>
          <a:bodyPr>
            <a:normAutofit/>
          </a:bodyPr>
          <a:lstStyle/>
          <a:p>
            <a:pPr>
              <a:buNone/>
            </a:pPr>
            <a:r>
              <a:rPr lang="el-GR" dirty="0"/>
              <a:t>Πρόβλημα για τους υποστηρικτές των </a:t>
            </a:r>
            <a:r>
              <a:rPr lang="el-GR" b="1" dirty="0"/>
              <a:t>Αναπτυξιακών Σταδίων</a:t>
            </a:r>
            <a:r>
              <a:rPr lang="el-GR" dirty="0"/>
              <a:t>:</a:t>
            </a:r>
          </a:p>
          <a:p>
            <a:pPr>
              <a:buNone/>
            </a:pPr>
            <a:r>
              <a:rPr lang="el-GR" dirty="0"/>
              <a:t> Πολλές φορές τα παιδιά φαίνεται να βρίσκονται σε ένα στάδιο στη μία περίπτωση και σε ένα διαφορετικό στάδιο σε άλλη (άρα όχι ένα συνεκτικό, συνολικό σχήμα);</a:t>
            </a:r>
          </a:p>
          <a:p>
            <a:pPr>
              <a:buNone/>
            </a:pPr>
            <a:r>
              <a:rPr lang="el-GR" dirty="0"/>
              <a:t>Πχ. </a:t>
            </a:r>
            <a:r>
              <a:rPr lang="en-US" dirty="0" err="1"/>
              <a:t>Ε</a:t>
            </a:r>
            <a:r>
              <a:rPr lang="el-GR" dirty="0"/>
              <a:t>γωκεντρισμός: ένα παιδί μπορεί να δείχνει εγωκεντρισμό στη συνομιλία με τη μητέρα του, αλλά να κατανοεί τις ανάγκες του μικρού του αδερφού...</a:t>
            </a:r>
            <a:endParaRPr lang="en-US" dirty="0"/>
          </a:p>
          <a:p>
            <a:pPr>
              <a:buNone/>
            </a:pPr>
            <a:r>
              <a:rPr lang="en-US" dirty="0"/>
              <a:t> </a:t>
            </a:r>
          </a:p>
          <a:p>
            <a:endParaRPr lang="el-G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Ατομικές διαφορές</a:t>
            </a:r>
            <a:endParaRPr lang="en-US" dirty="0"/>
          </a:p>
        </p:txBody>
      </p:sp>
      <p:sp>
        <p:nvSpPr>
          <p:cNvPr id="3" name="Content Placeholder 2"/>
          <p:cNvSpPr>
            <a:spLocks noGrp="1"/>
          </p:cNvSpPr>
          <p:nvPr>
            <p:ph idx="1"/>
          </p:nvPr>
        </p:nvSpPr>
        <p:spPr/>
        <p:txBody>
          <a:bodyPr>
            <a:normAutofit fontScale="92500"/>
          </a:bodyPr>
          <a:lstStyle/>
          <a:p>
            <a:pPr marL="514350" indent="-514350">
              <a:buNone/>
            </a:pPr>
            <a:r>
              <a:rPr lang="el-GR" dirty="0"/>
              <a:t>      Υπάρχει ειδικός τομέας της ψυχολογίας που ασχολείται ακριβώς με τις ατομικές διαφορές. Κεντρικά ερωτήματα: </a:t>
            </a:r>
          </a:p>
          <a:p>
            <a:pPr marL="514350" indent="-514350">
              <a:buNone/>
            </a:pPr>
            <a:endParaRPr lang="el-GR" dirty="0"/>
          </a:p>
          <a:p>
            <a:pPr marL="514350" indent="-514350">
              <a:buNone/>
            </a:pPr>
            <a:r>
              <a:rPr lang="el-GR" dirty="0"/>
              <a:t>1) </a:t>
            </a:r>
            <a:r>
              <a:rPr lang="en-US" dirty="0" err="1"/>
              <a:t>Γιατί</a:t>
            </a:r>
            <a:r>
              <a:rPr lang="en-US" dirty="0"/>
              <a:t> </a:t>
            </a:r>
            <a:r>
              <a:rPr lang="en-US" dirty="0" err="1"/>
              <a:t>μοιάζουμε</a:t>
            </a:r>
            <a:r>
              <a:rPr lang="en-US" dirty="0"/>
              <a:t>/</a:t>
            </a:r>
            <a:r>
              <a:rPr lang="el-GR" dirty="0"/>
              <a:t> </a:t>
            </a:r>
            <a:r>
              <a:rPr lang="en-US" dirty="0" err="1"/>
              <a:t>διαφέρουμε</a:t>
            </a:r>
            <a:r>
              <a:rPr lang="en-US" dirty="0"/>
              <a:t> </a:t>
            </a:r>
            <a:r>
              <a:rPr lang="en-US" dirty="0" err="1"/>
              <a:t>μεταξύ</a:t>
            </a:r>
            <a:r>
              <a:rPr lang="en-US" dirty="0"/>
              <a:t> </a:t>
            </a:r>
            <a:r>
              <a:rPr lang="en-US" dirty="0" err="1"/>
              <a:t>μας</a:t>
            </a:r>
            <a:r>
              <a:rPr lang="en-US" dirty="0"/>
              <a:t>; </a:t>
            </a:r>
            <a:endParaRPr lang="el-GR" dirty="0"/>
          </a:p>
          <a:p>
            <a:pPr marL="514350" indent="-514350">
              <a:buAutoNum type="arabicParenR"/>
            </a:pPr>
            <a:endParaRPr lang="el-GR" dirty="0"/>
          </a:p>
          <a:p>
            <a:pPr marL="514350" indent="-514350">
              <a:buNone/>
            </a:pPr>
            <a:r>
              <a:rPr lang="el-GR" dirty="0"/>
              <a:t>Το ερώτημα πάλι σχετίζεται με το κεντρικό ερώτημα φύση/ανατροφή</a:t>
            </a:r>
          </a:p>
          <a:p>
            <a:pPr>
              <a:buNone/>
            </a:pPr>
            <a:endParaRPr lang="en-US" dirty="0"/>
          </a:p>
          <a:p>
            <a:pPr>
              <a:buNone/>
            </a:pPr>
            <a:r>
              <a:rPr lang="el-GR" dirty="0"/>
              <a:t>Οι διαφορές μας είναι αποτέλεσμα κληρονομικότητας ή περιβάλλοντος; </a:t>
            </a:r>
          </a:p>
          <a:p>
            <a:pPr>
              <a:buNone/>
            </a:pP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Ατομικές διαφορές</a:t>
            </a:r>
            <a:endParaRPr lang="en-US" dirty="0"/>
          </a:p>
        </p:txBody>
      </p:sp>
      <p:sp>
        <p:nvSpPr>
          <p:cNvPr id="3" name="Content Placeholder 2"/>
          <p:cNvSpPr>
            <a:spLocks noGrp="1"/>
          </p:cNvSpPr>
          <p:nvPr>
            <p:ph idx="1"/>
          </p:nvPr>
        </p:nvSpPr>
        <p:spPr/>
        <p:txBody>
          <a:bodyPr>
            <a:normAutofit/>
          </a:bodyPr>
          <a:lstStyle/>
          <a:p>
            <a:pPr>
              <a:buNone/>
            </a:pPr>
            <a:r>
              <a:rPr lang="el-GR" dirty="0"/>
              <a:t>2) </a:t>
            </a:r>
            <a:r>
              <a:rPr lang="en-US" dirty="0" err="1"/>
              <a:t>Πόσο</a:t>
            </a:r>
            <a:r>
              <a:rPr lang="en-US" dirty="0"/>
              <a:t> </a:t>
            </a:r>
            <a:r>
              <a:rPr lang="en-US" dirty="0" err="1"/>
              <a:t>σταθερά</a:t>
            </a:r>
            <a:r>
              <a:rPr lang="en-US" dirty="0"/>
              <a:t> </a:t>
            </a:r>
            <a:r>
              <a:rPr lang="en-US" dirty="0" err="1"/>
              <a:t>είναι</a:t>
            </a:r>
            <a:r>
              <a:rPr lang="en-US" dirty="0"/>
              <a:t> </a:t>
            </a:r>
            <a:r>
              <a:rPr lang="en-US" dirty="0" err="1"/>
              <a:t>τα</a:t>
            </a:r>
            <a:r>
              <a:rPr lang="en-US" dirty="0"/>
              <a:t> </a:t>
            </a:r>
            <a:r>
              <a:rPr lang="en-US" dirty="0" err="1"/>
              <a:t>ατομικά</a:t>
            </a:r>
            <a:r>
              <a:rPr lang="en-US" dirty="0"/>
              <a:t> </a:t>
            </a:r>
            <a:r>
              <a:rPr lang="en-US" dirty="0" err="1"/>
              <a:t>χαρακτηριστικά</a:t>
            </a:r>
            <a:r>
              <a:rPr lang="en-US" dirty="0"/>
              <a:t>; </a:t>
            </a:r>
            <a:endParaRPr lang="el-GR" dirty="0"/>
          </a:p>
          <a:p>
            <a:pPr>
              <a:buNone/>
            </a:pPr>
            <a:endParaRPr lang="el-GR" dirty="0"/>
          </a:p>
          <a:p>
            <a:pPr>
              <a:buNone/>
            </a:pPr>
            <a:r>
              <a:rPr lang="el-GR" dirty="0"/>
              <a:t>Η επιστημονική απόδειξη της σταθερότητας είναι δύσκολη. Δεν υπάρχουν κατάλληλα διαχρονικά εργαλεία. Οι έρευνες έχουν καταλήξει ότι υπάρχει μέτρια σταθερότητα των χαρακτηριστικών (πχ. κοινωνική συστολή, επεξεργασία οπτικών πληροφοριών) που μπορούν να μετρηθούν διαχρονικά</a:t>
            </a:r>
            <a:endParaRPr lang="en-US" dirty="0"/>
          </a:p>
          <a:p>
            <a:endParaRPr lang="el-GR" dirty="0"/>
          </a:p>
          <a:p>
            <a:pPr>
              <a:buNone/>
            </a:pP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Ατομικές διαφορές</a:t>
            </a:r>
            <a:endParaRPr lang="en-US" dirty="0"/>
          </a:p>
        </p:txBody>
      </p:sp>
      <p:sp>
        <p:nvSpPr>
          <p:cNvPr id="3" name="Content Placeholder 2"/>
          <p:cNvSpPr>
            <a:spLocks noGrp="1"/>
          </p:cNvSpPr>
          <p:nvPr>
            <p:ph idx="1"/>
          </p:nvPr>
        </p:nvSpPr>
        <p:spPr/>
        <p:txBody>
          <a:bodyPr>
            <a:normAutofit/>
          </a:bodyPr>
          <a:lstStyle/>
          <a:p>
            <a:pPr>
              <a:buNone/>
            </a:pPr>
            <a:r>
              <a:rPr lang="el-GR" dirty="0"/>
              <a:t>2) </a:t>
            </a:r>
            <a:r>
              <a:rPr lang="en-US" dirty="0" err="1"/>
              <a:t>Πόσο</a:t>
            </a:r>
            <a:r>
              <a:rPr lang="en-US" dirty="0"/>
              <a:t> </a:t>
            </a:r>
            <a:r>
              <a:rPr lang="en-US" dirty="0" err="1"/>
              <a:t>σταθερά</a:t>
            </a:r>
            <a:r>
              <a:rPr lang="en-US" dirty="0"/>
              <a:t> </a:t>
            </a:r>
            <a:r>
              <a:rPr lang="en-US" dirty="0" err="1"/>
              <a:t>είναι</a:t>
            </a:r>
            <a:r>
              <a:rPr lang="en-US" dirty="0"/>
              <a:t> </a:t>
            </a:r>
            <a:r>
              <a:rPr lang="en-US" dirty="0" err="1"/>
              <a:t>τα</a:t>
            </a:r>
            <a:r>
              <a:rPr lang="en-US" dirty="0"/>
              <a:t> </a:t>
            </a:r>
            <a:r>
              <a:rPr lang="en-US" dirty="0" err="1"/>
              <a:t>ατομικά</a:t>
            </a:r>
            <a:r>
              <a:rPr lang="en-US" dirty="0"/>
              <a:t> </a:t>
            </a:r>
            <a:r>
              <a:rPr lang="en-US" dirty="0" err="1"/>
              <a:t>χαρακτηριστικά</a:t>
            </a:r>
            <a:r>
              <a:rPr lang="en-US" dirty="0"/>
              <a:t>; </a:t>
            </a:r>
            <a:r>
              <a:rPr lang="el-GR" dirty="0"/>
              <a:t>(συν.)</a:t>
            </a:r>
          </a:p>
          <a:p>
            <a:pPr>
              <a:buNone/>
            </a:pPr>
            <a:endParaRPr lang="el-GR" dirty="0"/>
          </a:p>
          <a:p>
            <a:pPr>
              <a:buNone/>
            </a:pPr>
            <a:r>
              <a:rPr lang="el-GR" dirty="0"/>
              <a:t>Ο βαθμός της διαχρονικής σταθερότητας εξαρτάται εν μερει και από τη σταθερότητα του περιβάλλοντος, πχ. </a:t>
            </a:r>
            <a:r>
              <a:rPr lang="en-US" dirty="0" err="1"/>
              <a:t>Υ</a:t>
            </a:r>
            <a:r>
              <a:rPr lang="el-GR" dirty="0"/>
              <a:t>ιοθεσία παιδιών που μεγάλωναν σε ιδρύματα, ή μεγάλη αλλαγή στη ζωή ενός παιδιού, όπως μετανάστευση)</a:t>
            </a:r>
          </a:p>
          <a:p>
            <a:pPr>
              <a:buNone/>
            </a:pP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l-GR" sz="4000" dirty="0"/>
              <a:t>Μεγάλες θεωρίες και βασικά θέματα της αναπτυξιακής ψυχολογίας </a:t>
            </a:r>
            <a:endParaRPr lang="en-US" sz="4000" dirty="0"/>
          </a:p>
        </p:txBody>
      </p:sp>
      <p:sp>
        <p:nvSpPr>
          <p:cNvPr id="3" name="Content Placeholder 2"/>
          <p:cNvSpPr>
            <a:spLocks noGrp="1"/>
          </p:cNvSpPr>
          <p:nvPr>
            <p:ph idx="1"/>
          </p:nvPr>
        </p:nvSpPr>
        <p:spPr/>
        <p:txBody>
          <a:bodyPr/>
          <a:lstStyle/>
          <a:p>
            <a:endParaRPr lang="el-GR" dirty="0"/>
          </a:p>
          <a:p>
            <a:r>
              <a:rPr lang="el-GR" dirty="0"/>
              <a:t>Οι μεγάλες θεωρίες της αναπτυξιακής ψυχολογίας απαντούν η κάθε μία με το δικό της τρόπο στα βασικά θέματα της αναπτυξιακής ψυχολογίας και αυτή η θέση τους είναι από τα βασικά στοιχεία που χαρακτηρίζουν την κάθε μία.  </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dirty="0"/>
              <a:t>Βασικά θέματα της αναπτυξιακής ψυχολογίας</a:t>
            </a:r>
            <a:endParaRPr lang="en-US" dirty="0"/>
          </a:p>
        </p:txBody>
      </p:sp>
      <p:sp>
        <p:nvSpPr>
          <p:cNvPr id="3" name="Content Placeholder 2"/>
          <p:cNvSpPr>
            <a:spLocks noGrp="1"/>
          </p:cNvSpPr>
          <p:nvPr>
            <p:ph idx="1"/>
          </p:nvPr>
        </p:nvSpPr>
        <p:spPr/>
        <p:txBody>
          <a:bodyPr/>
          <a:lstStyle/>
          <a:p>
            <a:r>
              <a:rPr lang="el-GR" dirty="0"/>
              <a:t>Τέσσερα βασικά θέματα που διατρέχουν την έρευνα και θεωρία της αναπτυξιακής ψυχολογίας</a:t>
            </a:r>
          </a:p>
          <a:p>
            <a:pPr>
              <a:buNone/>
            </a:pPr>
            <a:endParaRPr lang="el-GR" dirty="0"/>
          </a:p>
          <a:p>
            <a:pPr marL="514350" indent="-514350">
              <a:buAutoNum type="arabicParenR"/>
            </a:pPr>
            <a:r>
              <a:rPr lang="el-GR" dirty="0"/>
              <a:t>Πηγές της ανάπτυξης</a:t>
            </a:r>
          </a:p>
          <a:p>
            <a:pPr marL="514350" indent="-514350">
              <a:buAutoNum type="arabicParenR"/>
            </a:pPr>
            <a:r>
              <a:rPr lang="el-GR" dirty="0"/>
              <a:t>Πλαστικότητα</a:t>
            </a:r>
          </a:p>
          <a:p>
            <a:pPr marL="514350" indent="-514350">
              <a:buAutoNum type="arabicParenR"/>
            </a:pPr>
            <a:r>
              <a:rPr lang="el-GR" dirty="0"/>
              <a:t>Συνέχεια ή ασυνέχεια</a:t>
            </a:r>
          </a:p>
          <a:p>
            <a:pPr marL="514350" indent="-514350">
              <a:buAutoNum type="arabicParenR"/>
            </a:pPr>
            <a:r>
              <a:rPr lang="el-GR" dirty="0"/>
              <a:t>Ατομικές διαφορές</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1. Πηγές της ανάπτυξης</a:t>
            </a:r>
            <a:endParaRPr lang="en-US" dirty="0"/>
          </a:p>
        </p:txBody>
      </p:sp>
      <p:sp>
        <p:nvSpPr>
          <p:cNvPr id="3" name="Content Placeholder 2"/>
          <p:cNvSpPr>
            <a:spLocks noGrp="1"/>
          </p:cNvSpPr>
          <p:nvPr>
            <p:ph idx="1"/>
          </p:nvPr>
        </p:nvSpPr>
        <p:spPr/>
        <p:txBody>
          <a:bodyPr/>
          <a:lstStyle/>
          <a:p>
            <a:r>
              <a:rPr lang="el-GR" dirty="0"/>
              <a:t>Τι καθοδηγεί την ανάπτυξη; Τι μας κάνει να περπατήσουμε, να μιλήσουμε, να κάνουμε σχέσεις με τους άλλους; Τι από αυτά καθορίζει ο γενετικός μας κώδικας και τι καθορίζεται από το κοινωνικό και πολιτισμικό μας περιβάλλον;</a:t>
            </a:r>
          </a:p>
          <a:p>
            <a:r>
              <a:rPr lang="el-GR" dirty="0"/>
              <a:t>Το παλιό ερώτημα: Φύση ή ανατροφή; (που έχει απασχολήσει από την ψυχολογία από τις φιλοσοφικές της απαρχές)  </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1. Πηγές της ανάπτυξης</a:t>
            </a:r>
            <a:endParaRPr lang="en-US" dirty="0"/>
          </a:p>
        </p:txBody>
      </p:sp>
      <p:sp>
        <p:nvSpPr>
          <p:cNvPr id="3" name="Content Placeholder 2"/>
          <p:cNvSpPr>
            <a:spLocks noGrp="1"/>
          </p:cNvSpPr>
          <p:nvPr>
            <p:ph idx="1"/>
          </p:nvPr>
        </p:nvSpPr>
        <p:spPr/>
        <p:txBody>
          <a:bodyPr/>
          <a:lstStyle/>
          <a:p>
            <a:r>
              <a:rPr lang="el-GR" dirty="0"/>
              <a:t>Φύση: αναφέρεται στην κληρονομική βιολογική προδιάθεση του ατόμου</a:t>
            </a:r>
          </a:p>
          <a:p>
            <a:r>
              <a:rPr lang="el-GR" dirty="0"/>
              <a:t>Ανατροφή: αναφέρεται στις επιδράσεις που ασκούνται στο άτομο από το κοινωνικό και πολιτισμικό περιβάλλον (ιδιαίτερα την οικογένεια)</a:t>
            </a:r>
          </a:p>
          <a:p>
            <a:r>
              <a:rPr lang="el-GR" dirty="0"/>
              <a:t>Είναι πολύ παλιό το ερώτημα, αλλά απασχολεί έντονα ακόμα και σήμερα όχι μόνο τους ειδικούς αλλά και το δημόσιο λόγο και για πολιτικούς λόγους...</a:t>
            </a:r>
          </a:p>
          <a:p>
            <a:pPr>
              <a:buNone/>
            </a:pPr>
            <a:r>
              <a:rPr lang="en-US" dirty="0" err="1"/>
              <a:t>Π</a:t>
            </a:r>
            <a:r>
              <a:rPr lang="el-GR" dirty="0"/>
              <a:t>χ. Αυτισμός; Ομοφυλοφιλία; </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1. Πηγές της ανάπτυξης</a:t>
            </a:r>
            <a:endParaRPr lang="en-US" dirty="0"/>
          </a:p>
        </p:txBody>
      </p:sp>
      <p:sp>
        <p:nvSpPr>
          <p:cNvPr id="3" name="Content Placeholder 2"/>
          <p:cNvSpPr>
            <a:spLocks noGrp="1"/>
          </p:cNvSpPr>
          <p:nvPr>
            <p:ph idx="1"/>
          </p:nvPr>
        </p:nvSpPr>
        <p:spPr/>
        <p:txBody>
          <a:bodyPr/>
          <a:lstStyle/>
          <a:p>
            <a:r>
              <a:rPr lang="el-GR" dirty="0"/>
              <a:t>Οι σύγχρονοι αναπτυξιακοί ψυχολόγοι τονίζουν ότι η ανάπτυξη δεν μπορεί να είναι κατανοητή αν η φύση και η ανατροφή εξετάζονται χωριστά η μία από την άλλη, γιατί διαπλέκονται στενά, αλληλεπιδρούν συνεχώς και αλληλοεπηρεάζονται </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2. Πλαστικότητα</a:t>
            </a:r>
            <a:endParaRPr lang="en-US" dirty="0"/>
          </a:p>
        </p:txBody>
      </p:sp>
      <p:sp>
        <p:nvSpPr>
          <p:cNvPr id="3" name="Content Placeholder 2"/>
          <p:cNvSpPr>
            <a:spLocks noGrp="1"/>
          </p:cNvSpPr>
          <p:nvPr>
            <p:ph idx="1"/>
          </p:nvPr>
        </p:nvSpPr>
        <p:spPr/>
        <p:txBody>
          <a:bodyPr/>
          <a:lstStyle/>
          <a:p>
            <a:r>
              <a:rPr lang="el-GR" dirty="0"/>
              <a:t>Συνδέεται με το θέμα «φύση ή ανατροφή» και αφορά το βαθμό και τις συνθήκες που η ανάπτυξη «πλάθεται», δηλαδή είναι δεκτική σε αλλαγές και παρεμβάσεις. </a:t>
            </a:r>
          </a:p>
          <a:p>
            <a:r>
              <a:rPr lang="el-GR" b="1" dirty="0"/>
              <a:t>Υπάρχουν κ</a:t>
            </a:r>
            <a:r>
              <a:rPr lang="en-US" b="1" dirty="0" err="1"/>
              <a:t>ρίσιμες</a:t>
            </a:r>
            <a:r>
              <a:rPr lang="en-US" b="1" dirty="0"/>
              <a:t> </a:t>
            </a:r>
            <a:r>
              <a:rPr lang="en-US" b="1" dirty="0" err="1"/>
              <a:t>περίοδο</a:t>
            </a:r>
            <a:r>
              <a:rPr lang="el-GR" b="1" dirty="0"/>
              <a:t>ι στην ανάπτυξη του ανθρώπου;</a:t>
            </a:r>
            <a:endParaRPr lang="en-US" dirty="0"/>
          </a:p>
          <a:p>
            <a:r>
              <a:rPr lang="en-US" b="1" dirty="0" err="1"/>
              <a:t>Κρίσιμη</a:t>
            </a:r>
            <a:r>
              <a:rPr lang="en-US" b="1" dirty="0"/>
              <a:t> </a:t>
            </a:r>
            <a:r>
              <a:rPr lang="en-US" b="1" dirty="0" err="1"/>
              <a:t>περίοδος</a:t>
            </a:r>
            <a:r>
              <a:rPr lang="en-US" dirty="0"/>
              <a:t>: </a:t>
            </a:r>
            <a:r>
              <a:rPr lang="en-US" dirty="0" err="1"/>
              <a:t>βιολογικά</a:t>
            </a:r>
            <a:r>
              <a:rPr lang="en-US" dirty="0"/>
              <a:t> </a:t>
            </a:r>
            <a:r>
              <a:rPr lang="en-US" dirty="0" err="1"/>
              <a:t>ή</a:t>
            </a:r>
            <a:r>
              <a:rPr lang="en-US" dirty="0"/>
              <a:t> </a:t>
            </a:r>
            <a:r>
              <a:rPr lang="en-US" dirty="0" err="1"/>
              <a:t>περιβαλλοντικά</a:t>
            </a:r>
            <a:r>
              <a:rPr lang="en-US" dirty="0"/>
              <a:t> </a:t>
            </a:r>
            <a:r>
              <a:rPr lang="en-US" dirty="0" err="1"/>
              <a:t>γεγονότα</a:t>
            </a:r>
            <a:r>
              <a:rPr lang="en-US" dirty="0"/>
              <a:t> </a:t>
            </a:r>
            <a:r>
              <a:rPr lang="en-US" dirty="0" err="1"/>
              <a:t>πρέπει</a:t>
            </a:r>
            <a:r>
              <a:rPr lang="en-US" dirty="0"/>
              <a:t> </a:t>
            </a:r>
            <a:r>
              <a:rPr lang="en-US" dirty="0" err="1"/>
              <a:t>να</a:t>
            </a:r>
            <a:r>
              <a:rPr lang="en-US" dirty="0"/>
              <a:t> </a:t>
            </a:r>
            <a:r>
              <a:rPr lang="en-US" dirty="0" err="1"/>
              <a:t>συμβούν</a:t>
            </a:r>
            <a:r>
              <a:rPr lang="en-US" dirty="0"/>
              <a:t> </a:t>
            </a:r>
            <a:r>
              <a:rPr lang="en-US" dirty="0" err="1"/>
              <a:t>σε</a:t>
            </a:r>
            <a:r>
              <a:rPr lang="en-US" dirty="0"/>
              <a:t> </a:t>
            </a:r>
            <a:r>
              <a:rPr lang="el-GR" dirty="0"/>
              <a:t>απόλυτα </a:t>
            </a:r>
            <a:r>
              <a:rPr lang="en-US" dirty="0" err="1"/>
              <a:t>συγκεκριμένη</a:t>
            </a:r>
            <a:r>
              <a:rPr lang="en-US" dirty="0"/>
              <a:t> </a:t>
            </a:r>
            <a:r>
              <a:rPr lang="en-US" dirty="0" err="1"/>
              <a:t>χρονική</a:t>
            </a:r>
            <a:r>
              <a:rPr lang="en-US" dirty="0"/>
              <a:t> </a:t>
            </a:r>
            <a:r>
              <a:rPr lang="en-US" dirty="0" err="1"/>
              <a:t>στιγμή</a:t>
            </a:r>
            <a:r>
              <a:rPr lang="en-US" dirty="0"/>
              <a:t> </a:t>
            </a:r>
            <a:r>
              <a:rPr lang="en-US" dirty="0" err="1"/>
              <a:t>ώστε</a:t>
            </a:r>
            <a:r>
              <a:rPr lang="en-US" dirty="0"/>
              <a:t> </a:t>
            </a:r>
            <a:r>
              <a:rPr lang="en-US" dirty="0" err="1"/>
              <a:t>η</a:t>
            </a:r>
            <a:r>
              <a:rPr lang="en-US" dirty="0"/>
              <a:t> </a:t>
            </a:r>
            <a:r>
              <a:rPr lang="en-US" dirty="0" err="1"/>
              <a:t>ανάπτυξη</a:t>
            </a:r>
            <a:r>
              <a:rPr lang="en-US" dirty="0"/>
              <a:t> </a:t>
            </a:r>
            <a:r>
              <a:rPr lang="en-US" dirty="0" err="1"/>
              <a:t>να</a:t>
            </a:r>
            <a:r>
              <a:rPr lang="en-US" dirty="0"/>
              <a:t> </a:t>
            </a:r>
            <a:r>
              <a:rPr lang="en-US" dirty="0" err="1"/>
              <a:t>προχωρήσει</a:t>
            </a:r>
            <a:r>
              <a:rPr lang="en-US" dirty="0"/>
              <a:t> </a:t>
            </a:r>
            <a:r>
              <a:rPr lang="en-US" dirty="0" err="1"/>
              <a:t>κανονικά</a:t>
            </a:r>
            <a:r>
              <a:rPr lang="en-US" dirty="0"/>
              <a:t> </a:t>
            </a:r>
          </a:p>
          <a:p>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2. Πλαστικότητα</a:t>
            </a:r>
            <a:endParaRPr lang="en-US" dirty="0"/>
          </a:p>
        </p:txBody>
      </p:sp>
      <p:sp>
        <p:nvSpPr>
          <p:cNvPr id="3" name="Content Placeholder 2"/>
          <p:cNvSpPr>
            <a:spLocks noGrp="1"/>
          </p:cNvSpPr>
          <p:nvPr>
            <p:ph idx="1"/>
          </p:nvPr>
        </p:nvSpPr>
        <p:spPr/>
        <p:txBody>
          <a:bodyPr/>
          <a:lstStyle/>
          <a:p>
            <a:r>
              <a:rPr lang="el-GR" b="1" dirty="0"/>
              <a:t>Υπάρχουν κ</a:t>
            </a:r>
            <a:r>
              <a:rPr lang="en-US" b="1" dirty="0" err="1"/>
              <a:t>ρίσιμες</a:t>
            </a:r>
            <a:r>
              <a:rPr lang="en-US" b="1" dirty="0"/>
              <a:t> </a:t>
            </a:r>
            <a:r>
              <a:rPr lang="en-US" b="1" dirty="0" err="1"/>
              <a:t>περίοδοι</a:t>
            </a:r>
            <a:r>
              <a:rPr lang="en-US" b="1" dirty="0"/>
              <a:t> </a:t>
            </a:r>
            <a:r>
              <a:rPr lang="el-GR" b="1" dirty="0"/>
              <a:t>στην ανάπτυξη του ανθρώπου; </a:t>
            </a:r>
            <a:endParaRPr lang="en-US" dirty="0"/>
          </a:p>
          <a:p>
            <a:r>
              <a:rPr lang="en-US" dirty="0" err="1"/>
              <a:t>Παράδειγμα</a:t>
            </a:r>
            <a:r>
              <a:rPr lang="en-US" dirty="0"/>
              <a:t> </a:t>
            </a:r>
            <a:r>
              <a:rPr lang="en-US" dirty="0" err="1"/>
              <a:t>κρίσιμης</a:t>
            </a:r>
            <a:r>
              <a:rPr lang="en-US" dirty="0"/>
              <a:t> </a:t>
            </a:r>
            <a:r>
              <a:rPr lang="en-US" dirty="0" err="1"/>
              <a:t>περιόδου</a:t>
            </a:r>
            <a:r>
              <a:rPr lang="en-US" dirty="0"/>
              <a:t> </a:t>
            </a:r>
            <a:r>
              <a:rPr lang="en-US" dirty="0" err="1"/>
              <a:t>από</a:t>
            </a:r>
            <a:r>
              <a:rPr lang="en-US" dirty="0"/>
              <a:t> </a:t>
            </a:r>
            <a:r>
              <a:rPr lang="en-US" dirty="0" err="1"/>
              <a:t>το</a:t>
            </a:r>
            <a:r>
              <a:rPr lang="en-US" dirty="0"/>
              <a:t> </a:t>
            </a:r>
            <a:r>
              <a:rPr lang="en-US" dirty="0" err="1"/>
              <a:t>ζωικό</a:t>
            </a:r>
            <a:r>
              <a:rPr lang="en-US" dirty="0"/>
              <a:t> </a:t>
            </a:r>
            <a:r>
              <a:rPr lang="en-US" dirty="0" err="1"/>
              <a:t>βασίλειο</a:t>
            </a:r>
            <a:r>
              <a:rPr lang="en-US" dirty="0"/>
              <a:t>,</a:t>
            </a:r>
            <a:r>
              <a:rPr lang="el-GR" dirty="0"/>
              <a:t> την επιστήμη της ηθολογίας:</a:t>
            </a:r>
            <a:r>
              <a:rPr lang="en-US" dirty="0"/>
              <a:t> </a:t>
            </a:r>
            <a:r>
              <a:rPr lang="en-US" b="1" dirty="0"/>
              <a:t> </a:t>
            </a:r>
            <a:r>
              <a:rPr lang="el-GR" b="1" dirty="0" err="1"/>
              <a:t>Α</a:t>
            </a:r>
            <a:r>
              <a:rPr lang="en-US" b="1" dirty="0" err="1"/>
              <a:t>ποτύπωση</a:t>
            </a:r>
            <a:r>
              <a:rPr lang="en-US" b="1" dirty="0"/>
              <a:t> </a:t>
            </a:r>
            <a:r>
              <a:rPr lang="en-US" dirty="0"/>
              <a:t>(</a:t>
            </a:r>
            <a:r>
              <a:rPr lang="en-US" dirty="0" err="1"/>
              <a:t>Konrand</a:t>
            </a:r>
            <a:r>
              <a:rPr lang="en-US" dirty="0"/>
              <a:t> Lorenz</a:t>
            </a:r>
            <a:r>
              <a:rPr lang="el-GR" dirty="0"/>
              <a:t>, </a:t>
            </a:r>
            <a:r>
              <a:rPr lang="en-US" dirty="0"/>
              <a:t>1903- 1989)</a:t>
            </a:r>
            <a:r>
              <a:rPr lang="el-GR" dirty="0"/>
              <a:t>.</a:t>
            </a:r>
            <a:r>
              <a:rPr lang="en-US" dirty="0"/>
              <a:t> </a:t>
            </a:r>
            <a:r>
              <a:rPr lang="el-GR" dirty="0" err="1"/>
              <a:t>Υ</a:t>
            </a:r>
            <a:r>
              <a:rPr lang="en-US" dirty="0" err="1"/>
              <a:t>πάρχει</a:t>
            </a:r>
            <a:r>
              <a:rPr lang="en-US" dirty="0"/>
              <a:t> </a:t>
            </a:r>
            <a:r>
              <a:rPr lang="en-US" dirty="0" err="1"/>
              <a:t>κρίσιμο</a:t>
            </a:r>
            <a:r>
              <a:rPr lang="en-US" dirty="0"/>
              <a:t> </a:t>
            </a:r>
            <a:r>
              <a:rPr lang="en-US" dirty="0" err="1"/>
              <a:t>χρονικό</a:t>
            </a:r>
            <a:r>
              <a:rPr lang="en-US" dirty="0"/>
              <a:t> </a:t>
            </a:r>
            <a:r>
              <a:rPr lang="en-US" dirty="0" err="1"/>
              <a:t>διάστημα</a:t>
            </a:r>
            <a:r>
              <a:rPr lang="en-US" dirty="0"/>
              <a:t> (</a:t>
            </a:r>
            <a:r>
              <a:rPr lang="en-US" dirty="0" err="1"/>
              <a:t>μερικές</a:t>
            </a:r>
            <a:r>
              <a:rPr lang="en-US" dirty="0"/>
              <a:t> </a:t>
            </a:r>
            <a:r>
              <a:rPr lang="en-US" dirty="0" err="1"/>
              <a:t>ώρες</a:t>
            </a:r>
            <a:r>
              <a:rPr lang="en-US" dirty="0"/>
              <a:t> </a:t>
            </a:r>
            <a:r>
              <a:rPr lang="en-US" dirty="0" err="1"/>
              <a:t>μετά</a:t>
            </a:r>
            <a:r>
              <a:rPr lang="en-US" dirty="0"/>
              <a:t> </a:t>
            </a:r>
            <a:r>
              <a:rPr lang="en-US" dirty="0" err="1"/>
              <a:t>τη</a:t>
            </a:r>
            <a:r>
              <a:rPr lang="en-US" dirty="0"/>
              <a:t> </a:t>
            </a:r>
            <a:r>
              <a:rPr lang="en-US" dirty="0" err="1"/>
              <a:t>γέννηση</a:t>
            </a:r>
            <a:r>
              <a:rPr lang="en-US" dirty="0"/>
              <a:t>) </a:t>
            </a:r>
            <a:r>
              <a:rPr lang="en-US" dirty="0" err="1"/>
              <a:t>που</a:t>
            </a:r>
            <a:r>
              <a:rPr lang="en-US" dirty="0"/>
              <a:t> </a:t>
            </a:r>
            <a:r>
              <a:rPr lang="en-US" dirty="0" err="1"/>
              <a:t>οι</a:t>
            </a:r>
            <a:r>
              <a:rPr lang="en-US" dirty="0"/>
              <a:t> </a:t>
            </a:r>
            <a:r>
              <a:rPr lang="en-US" dirty="0" err="1"/>
              <a:t>νεογέννητες</a:t>
            </a:r>
            <a:r>
              <a:rPr lang="en-US" dirty="0"/>
              <a:t> </a:t>
            </a:r>
            <a:r>
              <a:rPr lang="en-US" dirty="0" err="1"/>
              <a:t>χήνες</a:t>
            </a:r>
            <a:r>
              <a:rPr lang="en-US" dirty="0"/>
              <a:t> </a:t>
            </a:r>
            <a:r>
              <a:rPr lang="en-US" dirty="0" err="1"/>
              <a:t>διαμορφώνουν</a:t>
            </a:r>
            <a:r>
              <a:rPr lang="en-US" dirty="0"/>
              <a:t> «</a:t>
            </a:r>
            <a:r>
              <a:rPr lang="en-US" dirty="0" err="1"/>
              <a:t>δεσμό</a:t>
            </a:r>
            <a:r>
              <a:rPr lang="en-US" dirty="0"/>
              <a:t>» </a:t>
            </a:r>
            <a:r>
              <a:rPr lang="en-US" dirty="0" err="1"/>
              <a:t>με</a:t>
            </a:r>
            <a:r>
              <a:rPr lang="en-US" dirty="0"/>
              <a:t> </a:t>
            </a:r>
            <a:r>
              <a:rPr lang="en-US" dirty="0" err="1"/>
              <a:t>το</a:t>
            </a:r>
            <a:r>
              <a:rPr lang="en-US" dirty="0"/>
              <a:t> </a:t>
            </a:r>
            <a:r>
              <a:rPr lang="en-US" dirty="0" err="1"/>
              <a:t>πρώτο</a:t>
            </a:r>
            <a:r>
              <a:rPr lang="en-US" dirty="0"/>
              <a:t> </a:t>
            </a:r>
            <a:r>
              <a:rPr lang="en-US" dirty="0" err="1"/>
              <a:t>κινούμενο</a:t>
            </a:r>
            <a:r>
              <a:rPr lang="en-US" dirty="0"/>
              <a:t> </a:t>
            </a:r>
            <a:r>
              <a:rPr lang="en-US" dirty="0" err="1"/>
              <a:t>αντικείμενο</a:t>
            </a:r>
            <a:r>
              <a:rPr lang="en-US" dirty="0"/>
              <a:t> </a:t>
            </a:r>
            <a:r>
              <a:rPr lang="en-US" dirty="0" err="1"/>
              <a:t>που</a:t>
            </a:r>
            <a:r>
              <a:rPr lang="en-US" dirty="0"/>
              <a:t> </a:t>
            </a:r>
            <a:r>
              <a:rPr lang="en-US" dirty="0" err="1"/>
              <a:t>βλέπουν</a:t>
            </a:r>
            <a:r>
              <a:rPr lang="en-US" dirty="0"/>
              <a:t>. </a:t>
            </a:r>
            <a:r>
              <a:rPr lang="el-GR" dirty="0"/>
              <a:t>Αλλιώς οι πιθανότητες για επιβίωσή τους είναι μικρές</a:t>
            </a:r>
            <a:endParaRPr lang="en-US" dirty="0"/>
          </a:p>
          <a:p>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2. Πλαστικότητα</a:t>
            </a:r>
            <a:endParaRPr lang="en-US" dirty="0"/>
          </a:p>
        </p:txBody>
      </p:sp>
      <p:sp>
        <p:nvSpPr>
          <p:cNvPr id="3" name="Content Placeholder 2"/>
          <p:cNvSpPr>
            <a:spLocks noGrp="1"/>
          </p:cNvSpPr>
          <p:nvPr>
            <p:ph idx="1"/>
          </p:nvPr>
        </p:nvSpPr>
        <p:spPr/>
        <p:txBody>
          <a:bodyPr/>
          <a:lstStyle/>
          <a:p>
            <a:r>
              <a:rPr lang="el-GR" b="1" dirty="0"/>
              <a:t>Υπάρχουν κ</a:t>
            </a:r>
            <a:r>
              <a:rPr lang="en-US" b="1" dirty="0" err="1"/>
              <a:t>ρίσιμες</a:t>
            </a:r>
            <a:r>
              <a:rPr lang="en-US" b="1" dirty="0"/>
              <a:t> </a:t>
            </a:r>
            <a:r>
              <a:rPr lang="en-US" b="1" dirty="0" err="1"/>
              <a:t>περίοδοι</a:t>
            </a:r>
            <a:r>
              <a:rPr lang="en-US" b="1" dirty="0"/>
              <a:t> </a:t>
            </a:r>
            <a:r>
              <a:rPr lang="el-GR" b="1" dirty="0"/>
              <a:t>στην ανάπτυξη του ανθρώπου; </a:t>
            </a:r>
            <a:endParaRPr lang="en-US" dirty="0"/>
          </a:p>
          <a:p>
            <a:pPr>
              <a:buNone/>
            </a:pPr>
            <a:endParaRPr lang="en-US" dirty="0"/>
          </a:p>
        </p:txBody>
      </p:sp>
      <p:pic>
        <p:nvPicPr>
          <p:cNvPr id="4" name="Picture 3" descr="images.jpeg"/>
          <p:cNvPicPr>
            <a:picLocks noChangeAspect="1"/>
          </p:cNvPicPr>
          <p:nvPr/>
        </p:nvPicPr>
        <p:blipFill>
          <a:blip r:embed="rId2"/>
          <a:stretch>
            <a:fillRect/>
          </a:stretch>
        </p:blipFill>
        <p:spPr>
          <a:xfrm>
            <a:off x="3581400" y="2667000"/>
            <a:ext cx="2311400" cy="3517900"/>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2. Πλαστικότητα</a:t>
            </a:r>
            <a:endParaRPr lang="en-US" dirty="0"/>
          </a:p>
        </p:txBody>
      </p:sp>
      <p:sp>
        <p:nvSpPr>
          <p:cNvPr id="3" name="Content Placeholder 2"/>
          <p:cNvSpPr>
            <a:spLocks noGrp="1"/>
          </p:cNvSpPr>
          <p:nvPr>
            <p:ph idx="1"/>
          </p:nvPr>
        </p:nvSpPr>
        <p:spPr/>
        <p:txBody>
          <a:bodyPr>
            <a:normAutofit/>
          </a:bodyPr>
          <a:lstStyle/>
          <a:p>
            <a:r>
              <a:rPr lang="el-GR" b="1" dirty="0"/>
              <a:t>Υπάρχουν κ</a:t>
            </a:r>
            <a:r>
              <a:rPr lang="en-US" b="1" dirty="0" err="1"/>
              <a:t>ρίσιμες</a:t>
            </a:r>
            <a:r>
              <a:rPr lang="en-US" b="1" dirty="0"/>
              <a:t> </a:t>
            </a:r>
            <a:r>
              <a:rPr lang="en-US" b="1" dirty="0" err="1"/>
              <a:t>περίοδοι</a:t>
            </a:r>
            <a:r>
              <a:rPr lang="en-US" b="1" dirty="0"/>
              <a:t> </a:t>
            </a:r>
            <a:r>
              <a:rPr lang="el-GR" b="1" dirty="0"/>
              <a:t>στην ανάπτυξη του ανθρώπου; </a:t>
            </a:r>
          </a:p>
          <a:p>
            <a:r>
              <a:rPr lang="el-GR" dirty="0"/>
              <a:t>Παραδείγματα «όλα ή τίποτα κρίσιμων» περιόδων στην ανάπτυξη του ανθρώπου είναι σπάνια (πχ. συγκεκριμένες ορμόνες κατά την κύηση). Κύρίως μιλάμε για </a:t>
            </a:r>
            <a:r>
              <a:rPr lang="el-GR" b="1" dirty="0"/>
              <a:t>ευαίσθητες περιόδους</a:t>
            </a:r>
          </a:p>
          <a:p>
            <a:endParaRPr lang="en-US" dirty="0"/>
          </a:p>
          <a:p>
            <a:pPr>
              <a:buNone/>
            </a:pPr>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Ροή">
  <a:themeElements>
    <a:clrScheme name="Ροή">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Ροή">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Ροή">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Θέμα του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4463</TotalTime>
  <Words>966</Words>
  <Application>Microsoft Macintosh PowerPoint</Application>
  <PresentationFormat>On-screen Show (4:3)</PresentationFormat>
  <Paragraphs>83</Paragraphs>
  <Slides>19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19</vt:i4>
      </vt:variant>
    </vt:vector>
  </HeadingPairs>
  <TitlesOfParts>
    <vt:vector size="24" baseType="lpstr">
      <vt:lpstr>Calibri</vt:lpstr>
      <vt:lpstr>Constantia</vt:lpstr>
      <vt:lpstr>Times New Roman</vt:lpstr>
      <vt:lpstr>Wingdings 2</vt:lpstr>
      <vt:lpstr>Ροή</vt:lpstr>
      <vt:lpstr>PowerPoint Presentation</vt:lpstr>
      <vt:lpstr>Βασικά θέματα της αναπτυξιακής ψυχολογίας</vt:lpstr>
      <vt:lpstr>1. Πηγές της ανάπτυξης</vt:lpstr>
      <vt:lpstr>1. Πηγές της ανάπτυξης</vt:lpstr>
      <vt:lpstr>1. Πηγές της ανάπτυξης</vt:lpstr>
      <vt:lpstr>2. Πλαστικότητα</vt:lpstr>
      <vt:lpstr>2. Πλαστικότητα</vt:lpstr>
      <vt:lpstr>2. Πλαστικότητα</vt:lpstr>
      <vt:lpstr>2. Πλαστικότητα</vt:lpstr>
      <vt:lpstr>2. Πλαστικότητα</vt:lpstr>
      <vt:lpstr>3. Συνέχεια ή ασυνέχεια </vt:lpstr>
      <vt:lpstr>3. Συνέχεια ή ασυνέχεια </vt:lpstr>
      <vt:lpstr>3. Συνέχεια ή ασυνέχεια </vt:lpstr>
      <vt:lpstr>3. Συνέχεια ή ασυνέχεια </vt:lpstr>
      <vt:lpstr>3. Συνέχεια ή ασυνέχεια </vt:lpstr>
      <vt:lpstr>Ατομικές διαφορές</vt:lpstr>
      <vt:lpstr>Ατομικές διαφορές</vt:lpstr>
      <vt:lpstr>Ατομικές διαφορές</vt:lpstr>
      <vt:lpstr>Μεγάλες θεωρίες και βασικά θέματα της αναπτυξιακής ψυχολογίας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christina</dc:creator>
  <cp:lastModifiedBy>Lida Anagnostaki</cp:lastModifiedBy>
  <cp:revision>353</cp:revision>
  <dcterms:created xsi:type="dcterms:W3CDTF">2018-09-22T21:19:14Z</dcterms:created>
  <dcterms:modified xsi:type="dcterms:W3CDTF">2025-09-27T10:01:53Z</dcterms:modified>
</cp:coreProperties>
</file>