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handoutMasterIdLst>
    <p:handoutMasterId r:id="rId27"/>
  </p:handoutMasterIdLst>
  <p:sldIdLst>
    <p:sldId id="298" r:id="rId2"/>
    <p:sldId id="299" r:id="rId3"/>
    <p:sldId id="300" r:id="rId4"/>
    <p:sldId id="301" r:id="rId5"/>
    <p:sldId id="303" r:id="rId6"/>
    <p:sldId id="304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4" autoAdjust="0"/>
    <p:restoredTop sz="94694" autoAdjust="0"/>
  </p:normalViewPr>
  <p:slideViewPr>
    <p:cSldViewPr>
      <p:cViewPr varScale="1">
        <p:scale>
          <a:sx n="121" d="100"/>
          <a:sy n="121" d="100"/>
        </p:scale>
        <p:origin x="24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4400FF-F533-4C56-80DE-B65DF15904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397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D4B0E2-7B61-4D20-A25E-7426A07E79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E7DF3-D90B-47CD-B2C8-2042C1822C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7363E-F8F0-4D8C-BA27-21582E4E41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4D0B5B-035A-4D8D-B645-2CBCF53909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ABE2D-AAC4-415C-BB62-A324BBDC39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14A6D5-02A2-4A72-8F69-71CFE6D6D8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08E7EC-0E3A-464C-B614-155F4C29CF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520A44-425E-4F00-9378-D79B44DD01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E9E9E-2750-452C-B0A2-EEB2DCCE7A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11895-5CF4-45C6-A77B-4D7255F857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3DCBCB93-7895-439F-93B8-4064CB99A6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290AE46-1FE6-4264-ACA3-8F67BC767F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7772400" cy="4725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b="1" dirty="0"/>
              <a:t>	</a:t>
            </a:r>
            <a:br>
              <a:rPr lang="el-GR" dirty="0"/>
            </a:b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dirty="0"/>
              <a:t>ΑΝΑΠΤΥΞΗ ΤΟΥ ΠΑΙΔΙΟΥ Ι</a:t>
            </a:r>
            <a:endParaRPr lang="en-US" dirty="0"/>
          </a:p>
          <a:p>
            <a:pPr algn="ctr" eaLnBrk="1" hangingPunct="1">
              <a:buFontTx/>
              <a:buNone/>
            </a:pPr>
            <a:endParaRPr lang="en-US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endParaRPr lang="el-GR" dirty="0"/>
          </a:p>
          <a:p>
            <a:pPr algn="ctr" eaLnBrk="1" hangingPunct="1">
              <a:buFontTx/>
              <a:buNone/>
            </a:pPr>
            <a:r>
              <a:rPr lang="el-GR" sz="2000" dirty="0"/>
              <a:t>Λήδα Αναγνωστάκη</a:t>
            </a:r>
          </a:p>
          <a:p>
            <a:pPr algn="ctr" eaLnBrk="1" hangingPunct="1">
              <a:buFontTx/>
              <a:buNone/>
            </a:pPr>
            <a:r>
              <a:rPr lang="el-GR" sz="2000" dirty="0"/>
              <a:t>ΤΕΑΠΗ/ΕΚΠΑ</a:t>
            </a:r>
            <a:endParaRPr lang="en-US" sz="2000" dirty="0"/>
          </a:p>
          <a:p>
            <a:pPr algn="ctr" eaLnBrk="1" hangingPunct="1">
              <a:buFontTx/>
              <a:buNone/>
            </a:pPr>
            <a:r>
              <a:rPr lang="en-US" sz="2000" dirty="0"/>
              <a:t>20</a:t>
            </a:r>
            <a:r>
              <a:rPr lang="el-GR" sz="2000" dirty="0"/>
              <a:t>25</a:t>
            </a:r>
            <a:r>
              <a:rPr lang="en-US" sz="2000" dirty="0"/>
              <a:t>-</a:t>
            </a:r>
            <a:r>
              <a:rPr lang="el-GR" sz="2000"/>
              <a:t>26</a:t>
            </a:r>
            <a:endParaRPr lang="en-US" sz="2000" dirty="0"/>
          </a:p>
          <a:p>
            <a:pPr algn="ctr" eaLnBrk="1" hangingPunct="1">
              <a:buFontTx/>
              <a:buNone/>
            </a:pPr>
            <a:endParaRPr lang="el-GR" sz="2000" dirty="0"/>
          </a:p>
          <a:p>
            <a:pPr algn="ctr" eaLnBrk="1" hangingPunct="1">
              <a:buFontTx/>
              <a:buNone/>
            </a:pPr>
            <a:endParaRPr lang="en-US" sz="24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r>
              <a:rPr lang="en-US" dirty="0"/>
              <a:t> </a:t>
            </a:r>
            <a:r>
              <a:rPr lang="en-US" b="1" dirty="0" err="1"/>
              <a:t>Αφομοίωση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κατανόηση</a:t>
            </a:r>
            <a:r>
              <a:rPr lang="en-US" dirty="0"/>
              <a:t> </a:t>
            </a:r>
            <a:r>
              <a:rPr lang="en-US" dirty="0" err="1"/>
              <a:t>νέων</a:t>
            </a:r>
            <a:r>
              <a:rPr lang="en-US" dirty="0"/>
              <a:t> </a:t>
            </a:r>
            <a:r>
              <a:rPr lang="en-US" dirty="0" err="1"/>
              <a:t>πληροφοριών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εμπειριών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βάση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υπάρχοντα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 </a:t>
            </a:r>
            <a:r>
              <a:rPr lang="en-US" dirty="0" err="1"/>
              <a:t>σκέψης</a:t>
            </a:r>
            <a:r>
              <a:rPr lang="en-US" dirty="0"/>
              <a:t> (</a:t>
            </a:r>
            <a:r>
              <a:rPr lang="el-GR" dirty="0"/>
              <a:t>δηλ.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υπάρχοντα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n-US" dirty="0"/>
              <a:t>)</a:t>
            </a:r>
            <a:endParaRPr lang="el-GR" dirty="0"/>
          </a:p>
          <a:p>
            <a:pPr>
              <a:buNone/>
            </a:pPr>
            <a:r>
              <a:rPr lang="el-GR" dirty="0"/>
              <a:t>	Παράδειγμα: αν ένα παιδάκι δει μία θαλάσσια χελώνα να κολυμπάει κάτω από το νερό θα την εντάξει στο σχήμα «ψάρι» διερύνοντάς το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r>
              <a:rPr lang="en-US" b="1" dirty="0" err="1"/>
              <a:t>Συμμόρφωση</a:t>
            </a:r>
            <a:r>
              <a:rPr lang="en-US" dirty="0"/>
              <a:t>: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αλλαγές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υπάρχοντα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 </a:t>
            </a:r>
            <a:r>
              <a:rPr lang="en-US" dirty="0" err="1"/>
              <a:t>σκέψης</a:t>
            </a:r>
            <a:r>
              <a:rPr lang="en-US" dirty="0"/>
              <a:t> (</a:t>
            </a:r>
            <a:r>
              <a:rPr lang="en-US" dirty="0" err="1"/>
              <a:t>στα</a:t>
            </a:r>
            <a:r>
              <a:rPr lang="en-US" dirty="0"/>
              <a:t> </a:t>
            </a:r>
            <a:r>
              <a:rPr lang="en-US" dirty="0" err="1"/>
              <a:t>υπάρχοντα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n-US" dirty="0"/>
              <a:t>) </a:t>
            </a:r>
            <a:r>
              <a:rPr lang="en-US" dirty="0" err="1"/>
              <a:t>ώστε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γίνουν</a:t>
            </a:r>
            <a:r>
              <a:rPr lang="en-US" dirty="0"/>
              <a:t> </a:t>
            </a:r>
            <a:r>
              <a:rPr lang="en-US" dirty="0" err="1"/>
              <a:t>κατανοητές</a:t>
            </a:r>
            <a:r>
              <a:rPr lang="en-US" dirty="0"/>
              <a:t> </a:t>
            </a:r>
            <a:r>
              <a:rPr lang="en-US" dirty="0" err="1"/>
              <a:t>νέες</a:t>
            </a:r>
            <a:r>
              <a:rPr lang="en-US" dirty="0"/>
              <a:t> </a:t>
            </a:r>
            <a:r>
              <a:rPr lang="en-US" dirty="0" err="1"/>
              <a:t>εμπειρίες</a:t>
            </a:r>
            <a:r>
              <a:rPr lang="en-US" dirty="0"/>
              <a:t>. </a:t>
            </a:r>
            <a:endParaRPr lang="el-GR" dirty="0"/>
          </a:p>
          <a:p>
            <a:pPr>
              <a:buNone/>
            </a:pPr>
            <a:r>
              <a:rPr lang="el-GR" dirty="0"/>
              <a:t>   Παράδειγμα: αν το παιδάκι δει τη θαλάσσια χελώνα να βγαίνει έξω από το νερό, θα δημιουργήσει ένα νέο σχήμα «ζώα που ζουν και μέσα στο νερό και έξω από αυτό»</a:t>
            </a:r>
          </a:p>
          <a:p>
            <a:pPr>
              <a:buNone/>
            </a:pPr>
            <a:r>
              <a:rPr lang="el-GR" dirty="0"/>
              <a:t> 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διαφορετικά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n-US" dirty="0"/>
              <a:t> </a:t>
            </a:r>
            <a:r>
              <a:rPr lang="en-US" dirty="0" err="1"/>
              <a:t>συντονίζονται</a:t>
            </a:r>
            <a:r>
              <a:rPr lang="en-US" dirty="0"/>
              <a:t> </a:t>
            </a:r>
            <a:r>
              <a:rPr lang="en-US" dirty="0" err="1"/>
              <a:t>μεταξύ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b="1" dirty="0" err="1"/>
              <a:t>οργάνωσης</a:t>
            </a:r>
            <a:r>
              <a:rPr lang="en-US" dirty="0"/>
              <a:t>. </a:t>
            </a:r>
          </a:p>
          <a:p>
            <a:r>
              <a:rPr lang="en-US" b="1" dirty="0" err="1"/>
              <a:t>Οργάνωση</a:t>
            </a:r>
            <a:r>
              <a:rPr lang="en-US" dirty="0"/>
              <a:t>: </a:t>
            </a:r>
            <a:r>
              <a:rPr lang="en-US" dirty="0" err="1"/>
              <a:t>ο</a:t>
            </a:r>
            <a:r>
              <a:rPr lang="en-US" dirty="0"/>
              <a:t> «</a:t>
            </a:r>
            <a:r>
              <a:rPr lang="en-US" dirty="0" err="1"/>
              <a:t>συνεκτικός</a:t>
            </a:r>
            <a:r>
              <a:rPr lang="en-US" dirty="0"/>
              <a:t> </a:t>
            </a:r>
            <a:r>
              <a:rPr lang="en-US" dirty="0" err="1"/>
              <a:t>ιστός</a:t>
            </a:r>
            <a:r>
              <a:rPr lang="en-US" dirty="0"/>
              <a:t>»,</a:t>
            </a:r>
            <a:r>
              <a:rPr lang="el-GR" dirty="0"/>
              <a:t> η </a:t>
            </a:r>
            <a:r>
              <a:rPr lang="en-US" dirty="0"/>
              <a:t>«</a:t>
            </a:r>
            <a:r>
              <a:rPr lang="en-US" dirty="0" err="1"/>
              <a:t>ασβεστόσκονη</a:t>
            </a:r>
            <a:r>
              <a:rPr lang="en-US" dirty="0"/>
              <a:t>»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συνενώνει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υλικά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/>
              <a:t>η</a:t>
            </a:r>
            <a:r>
              <a:rPr lang="en-US" dirty="0"/>
              <a:t> </a:t>
            </a:r>
            <a:r>
              <a:rPr lang="en-US" dirty="0" err="1"/>
              <a:t>τάση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/>
              <a:t>δηλαδή, </a:t>
            </a:r>
            <a:r>
              <a:rPr lang="en-US" dirty="0" err="1"/>
              <a:t>συνένωσης</a:t>
            </a:r>
            <a:r>
              <a:rPr lang="en-US" dirty="0"/>
              <a:t> </a:t>
            </a:r>
            <a:r>
              <a:rPr lang="en-US" dirty="0" err="1"/>
              <a:t>φυσικών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ψυχολογικών</a:t>
            </a:r>
            <a:r>
              <a:rPr lang="en-US" dirty="0"/>
              <a:t> </a:t>
            </a:r>
            <a:r>
              <a:rPr lang="en-US" dirty="0" err="1"/>
              <a:t>διεργασιών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συνεκτικό</a:t>
            </a:r>
            <a:r>
              <a:rPr lang="en-US" dirty="0"/>
              <a:t> </a:t>
            </a:r>
            <a:r>
              <a:rPr lang="en-US" dirty="0" err="1"/>
              <a:t>σύνολο</a:t>
            </a:r>
            <a:r>
              <a:rPr lang="en-US" dirty="0"/>
              <a:t>. </a:t>
            </a:r>
            <a:r>
              <a:rPr lang="en-US" dirty="0" err="1"/>
              <a:t>Διευρύνει</a:t>
            </a:r>
            <a:r>
              <a:rPr lang="en-US" dirty="0"/>
              <a:t> </a:t>
            </a:r>
            <a:r>
              <a:rPr lang="en-US" dirty="0" err="1"/>
              <a:t>τις</a:t>
            </a:r>
            <a:r>
              <a:rPr lang="en-US" dirty="0"/>
              <a:t> </a:t>
            </a:r>
            <a:r>
              <a:rPr lang="en-US" dirty="0" err="1"/>
              <a:t>δυνατότητες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ατόμου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περαιτέρω</a:t>
            </a:r>
            <a:r>
              <a:rPr lang="en-US" dirty="0"/>
              <a:t> </a:t>
            </a:r>
            <a:r>
              <a:rPr lang="en-US" dirty="0" err="1"/>
              <a:t>δραστηριότητα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διευρύνει</a:t>
            </a:r>
            <a:r>
              <a:rPr lang="en-US" dirty="0"/>
              <a:t> </a:t>
            </a:r>
            <a:r>
              <a:rPr lang="en-US" dirty="0" err="1"/>
              <a:t>τις</a:t>
            </a:r>
            <a:r>
              <a:rPr lang="en-US" dirty="0"/>
              <a:t> </a:t>
            </a:r>
            <a:r>
              <a:rPr lang="en-US" dirty="0" err="1"/>
              <a:t>δυνατότητες</a:t>
            </a:r>
            <a:r>
              <a:rPr lang="en-US" dirty="0"/>
              <a:t> </a:t>
            </a:r>
            <a:r>
              <a:rPr lang="en-US" dirty="0" err="1"/>
              <a:t>νοητικής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n-US" dirty="0"/>
              <a:t>.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r>
              <a:rPr lang="en-US" dirty="0" err="1"/>
              <a:t>Ξεκινώντας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παρατήρηση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μικρά</a:t>
            </a:r>
            <a:r>
              <a:rPr lang="en-US" dirty="0"/>
              <a:t> «</a:t>
            </a:r>
            <a:r>
              <a:rPr lang="en-US" dirty="0" err="1"/>
              <a:t>πειράματα</a:t>
            </a:r>
            <a:r>
              <a:rPr lang="en-US" dirty="0"/>
              <a:t>»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δικά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παιδιά</a:t>
            </a:r>
            <a:r>
              <a:rPr lang="en-US" dirty="0"/>
              <a:t>,</a:t>
            </a:r>
            <a:r>
              <a:rPr lang="el-GR" dirty="0"/>
              <a:t> και συνεχίζοντας τα «πειράματα» και με άλλα παιδιά</a:t>
            </a:r>
            <a:r>
              <a:rPr lang="en-US" dirty="0"/>
              <a:t> </a:t>
            </a:r>
            <a:r>
              <a:rPr lang="en-US" dirty="0" err="1"/>
              <a:t>θεμελίωσε</a:t>
            </a:r>
            <a:r>
              <a:rPr lang="en-US" dirty="0"/>
              <a:t> </a:t>
            </a:r>
            <a:r>
              <a:rPr lang="en-US" dirty="0" err="1"/>
              <a:t>θεωρητικά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ερευνητικά</a:t>
            </a:r>
            <a:r>
              <a:rPr lang="en-US" dirty="0"/>
              <a:t> </a:t>
            </a:r>
            <a:r>
              <a:rPr lang="en-US" dirty="0" err="1"/>
              <a:t>μια</a:t>
            </a:r>
            <a:r>
              <a:rPr lang="en-US" dirty="0"/>
              <a:t> </a:t>
            </a:r>
            <a:r>
              <a:rPr lang="en-US" dirty="0" err="1"/>
              <a:t>λεπτομερή</a:t>
            </a:r>
            <a:r>
              <a:rPr lang="en-US" dirty="0"/>
              <a:t> </a:t>
            </a:r>
            <a:r>
              <a:rPr lang="en-US" dirty="0" err="1"/>
              <a:t>ανάλυση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πώς</a:t>
            </a:r>
            <a:r>
              <a:rPr lang="en-US" dirty="0"/>
              <a:t> </a:t>
            </a:r>
            <a:r>
              <a:rPr lang="en-US" dirty="0" err="1"/>
              <a:t>σκέφτονται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παιδιά</a:t>
            </a:r>
            <a:r>
              <a:rPr lang="en-US" dirty="0"/>
              <a:t> </a:t>
            </a:r>
            <a:r>
              <a:rPr lang="en-US" dirty="0" err="1"/>
              <a:t>ανάλογα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γνωστικό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επίπεδο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Βασικά σημεία της θεωρίας του Piaget:</a:t>
            </a:r>
          </a:p>
          <a:p>
            <a:r>
              <a:rPr lang="el-GR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γνωστική</a:t>
            </a:r>
            <a:r>
              <a:rPr lang="en-US" dirty="0"/>
              <a:t> </a:t>
            </a:r>
            <a:r>
              <a:rPr lang="en-US" dirty="0" err="1"/>
              <a:t>ανάπτυξη</a:t>
            </a:r>
            <a:r>
              <a:rPr lang="en-US" dirty="0"/>
              <a:t> </a:t>
            </a:r>
            <a:r>
              <a:rPr lang="en-US" dirty="0" err="1"/>
              <a:t>ακολουθεί</a:t>
            </a:r>
            <a:r>
              <a:rPr lang="en-US" dirty="0"/>
              <a:t> 4 </a:t>
            </a:r>
            <a:r>
              <a:rPr lang="en-US" dirty="0" err="1"/>
              <a:t>διακριτά</a:t>
            </a:r>
            <a:r>
              <a:rPr lang="en-US" dirty="0"/>
              <a:t> </a:t>
            </a:r>
            <a:r>
              <a:rPr lang="en-US" dirty="0" err="1"/>
              <a:t>στάδια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ποιοτικές</a:t>
            </a:r>
            <a:r>
              <a:rPr lang="en-US" dirty="0"/>
              <a:t> </a:t>
            </a:r>
            <a:r>
              <a:rPr lang="en-US" dirty="0" err="1"/>
              <a:t>διαφορές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νοητικές</a:t>
            </a:r>
            <a:r>
              <a:rPr lang="en-US" dirty="0"/>
              <a:t> </a:t>
            </a:r>
            <a:r>
              <a:rPr lang="en-US" dirty="0" err="1"/>
              <a:t>ικανότητες</a:t>
            </a:r>
            <a:r>
              <a:rPr lang="en-US" dirty="0"/>
              <a:t>.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κάθε</a:t>
            </a:r>
            <a:r>
              <a:rPr lang="en-US" dirty="0"/>
              <a:t> </a:t>
            </a:r>
            <a:r>
              <a:rPr lang="en-US" dirty="0" err="1"/>
              <a:t>στάδιο</a:t>
            </a:r>
            <a:r>
              <a:rPr lang="en-US" dirty="0"/>
              <a:t>,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αλλάζει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/>
              <a:t>δηλαδή, </a:t>
            </a:r>
            <a:r>
              <a:rPr lang="en-US" dirty="0" err="1"/>
              <a:t>μόνο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ποσότητα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διαθέσιμων</a:t>
            </a:r>
            <a:r>
              <a:rPr lang="en-US" dirty="0"/>
              <a:t> </a:t>
            </a:r>
            <a:r>
              <a:rPr lang="en-US" dirty="0" err="1"/>
              <a:t>πληροφοριών</a:t>
            </a:r>
            <a:r>
              <a:rPr lang="en-US" dirty="0"/>
              <a:t>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ποιότητα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γνώσεων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κατανόηση</a:t>
            </a:r>
            <a:r>
              <a:rPr lang="en-US" dirty="0"/>
              <a:t>. </a:t>
            </a:r>
          </a:p>
          <a:p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στάδια</a:t>
            </a:r>
            <a:r>
              <a:rPr lang="en-US" dirty="0"/>
              <a:t> </a:t>
            </a:r>
            <a:r>
              <a:rPr lang="en-US" dirty="0" err="1"/>
              <a:t>αυτά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οικουμενικά</a:t>
            </a:r>
            <a:r>
              <a:rPr lang="el-GR" dirty="0"/>
              <a:t>, καθολικά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έχουν</a:t>
            </a:r>
            <a:r>
              <a:rPr lang="en-US" dirty="0"/>
              <a:t> </a:t>
            </a:r>
            <a:r>
              <a:rPr lang="en-US" dirty="0" err="1"/>
              <a:t>σταθερή</a:t>
            </a:r>
            <a:r>
              <a:rPr lang="en-US" dirty="0"/>
              <a:t> </a:t>
            </a:r>
            <a:r>
              <a:rPr lang="en-US" dirty="0" err="1"/>
              <a:t>σειρά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διαδοχή</a:t>
            </a:r>
            <a:r>
              <a:rPr lang="el-GR" dirty="0"/>
              <a:t>. </a:t>
            </a:r>
            <a:r>
              <a:rPr lang="en-US" dirty="0" err="1"/>
              <a:t>Επιμέρους</a:t>
            </a:r>
            <a:r>
              <a:rPr lang="en-US" dirty="0"/>
              <a:t> </a:t>
            </a:r>
            <a:r>
              <a:rPr lang="en-US" dirty="0" err="1"/>
              <a:t>στάδια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μπορούν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υπερπηδηθούν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παραληφθούν</a:t>
            </a:r>
            <a:r>
              <a:rPr lang="en-US" dirty="0"/>
              <a:t> </a:t>
            </a:r>
          </a:p>
          <a:p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μεταγενέστερα</a:t>
            </a:r>
            <a:r>
              <a:rPr lang="en-US" dirty="0"/>
              <a:t> </a:t>
            </a:r>
            <a:r>
              <a:rPr lang="el-GR" dirty="0"/>
              <a:t>στάδια </a:t>
            </a:r>
            <a:r>
              <a:rPr lang="en-US" dirty="0" err="1"/>
              <a:t>στηρίζονται</a:t>
            </a:r>
            <a:r>
              <a:rPr lang="en-US" dirty="0"/>
              <a:t> </a:t>
            </a:r>
            <a:r>
              <a:rPr lang="en-US" dirty="0" err="1"/>
              <a:t>στα</a:t>
            </a:r>
            <a:r>
              <a:rPr lang="en-US" dirty="0"/>
              <a:t> </a:t>
            </a:r>
            <a:r>
              <a:rPr lang="en-US" dirty="0" err="1"/>
              <a:t>γνωρίσματα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προηγούμενων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Βασικά σημεία της θεωρίας του Piaget:</a:t>
            </a:r>
          </a:p>
          <a:p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διεργασίες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αλλαγής</a:t>
            </a:r>
            <a:r>
              <a:rPr lang="el-GR" dirty="0"/>
              <a:t> των σχημάτων</a:t>
            </a:r>
            <a:r>
              <a:rPr lang="en-US" dirty="0"/>
              <a:t> </a:t>
            </a:r>
            <a:r>
              <a:rPr lang="el-GR" dirty="0"/>
              <a:t>(προσαρμογή: αφομοίωση και συμμόρφωση)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ίδιες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όλους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ανθρώπους</a:t>
            </a:r>
            <a:r>
              <a:rPr lang="en-US" dirty="0"/>
              <a:t>.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οικουμενικές</a:t>
            </a:r>
            <a:r>
              <a:rPr lang="en-US" dirty="0"/>
              <a:t>, </a:t>
            </a:r>
            <a:r>
              <a:rPr lang="en-US" dirty="0" err="1"/>
              <a:t>καθολικές</a:t>
            </a:r>
            <a:r>
              <a:rPr lang="en-US" dirty="0"/>
              <a:t>, </a:t>
            </a:r>
            <a:r>
              <a:rPr lang="en-US" dirty="0" err="1"/>
              <a:t>όπως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στάδια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n-US" dirty="0"/>
              <a:t>. </a:t>
            </a:r>
          </a:p>
          <a:p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βιολογική</a:t>
            </a:r>
            <a:r>
              <a:rPr lang="en-US" dirty="0"/>
              <a:t> </a:t>
            </a:r>
            <a:r>
              <a:rPr lang="en-US" dirty="0" err="1"/>
              <a:t>ωρίμανση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εμπειρία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εξίσου</a:t>
            </a:r>
            <a:r>
              <a:rPr lang="en-US" dirty="0"/>
              <a:t> </a:t>
            </a:r>
            <a:r>
              <a:rPr lang="en-US" dirty="0" err="1"/>
              <a:t>σημαντικές</a:t>
            </a:r>
            <a:r>
              <a:rPr lang="el-GR" dirty="0"/>
              <a:t> για την οικοδόμηση ανώτερου επίπεδου γνώσης. Το άτομο, επομένως, έχει</a:t>
            </a:r>
            <a:r>
              <a:rPr lang="en-US" dirty="0"/>
              <a:t> </a:t>
            </a:r>
            <a:r>
              <a:rPr lang="el-GR" dirty="0"/>
              <a:t>ε</a:t>
            </a:r>
            <a:r>
              <a:rPr lang="en-US" dirty="0" err="1"/>
              <a:t>νεργητικό</a:t>
            </a:r>
            <a:r>
              <a:rPr lang="en-US" dirty="0"/>
              <a:t> </a:t>
            </a:r>
            <a:r>
              <a:rPr lang="en-US" dirty="0" err="1"/>
              <a:t>ρόλο</a:t>
            </a:r>
            <a:r>
              <a:rPr lang="en-US" dirty="0"/>
              <a:t> </a:t>
            </a:r>
            <a:r>
              <a:rPr lang="el-GR" dirty="0"/>
              <a:t>στη</a:t>
            </a:r>
            <a:r>
              <a:rPr lang="en-US" dirty="0"/>
              <a:t> </a:t>
            </a:r>
            <a:r>
              <a:rPr lang="en-US" dirty="0" err="1"/>
              <a:t>διαμόρφωση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ανάπτυξης</a:t>
            </a:r>
            <a:r>
              <a:rPr lang="en-US" dirty="0"/>
              <a:t>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Βασικά σημεία της θεωρίας του Piaget:</a:t>
            </a:r>
          </a:p>
          <a:p>
            <a:r>
              <a:rPr lang="el-GR" dirty="0"/>
              <a:t> Συγκεκριμένα, γ</a:t>
            </a:r>
            <a:r>
              <a:rPr lang="en-US" dirty="0" err="1"/>
              <a:t>ια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μετάβαση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στάδιο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άλλο</a:t>
            </a:r>
            <a:r>
              <a:rPr lang="en-US" dirty="0"/>
              <a:t> </a:t>
            </a:r>
            <a:r>
              <a:rPr lang="en-US" dirty="0" err="1"/>
              <a:t>παίζουν</a:t>
            </a:r>
            <a:r>
              <a:rPr lang="en-US" dirty="0"/>
              <a:t> </a:t>
            </a:r>
            <a:r>
              <a:rPr lang="en-US" dirty="0" err="1"/>
              <a:t>ρόλο</a:t>
            </a:r>
            <a:r>
              <a:rPr lang="en-US" dirty="0"/>
              <a:t> 4 </a:t>
            </a:r>
            <a:r>
              <a:rPr lang="en-US" dirty="0" err="1"/>
              <a:t>σημαντικοί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βιολογική</a:t>
            </a:r>
            <a:r>
              <a:rPr lang="en-US" dirty="0"/>
              <a:t> </a:t>
            </a:r>
            <a:r>
              <a:rPr lang="en-US" b="1" dirty="0" err="1"/>
              <a:t>ωρίμανση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εμπειρία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κοινωνική</a:t>
            </a:r>
            <a:r>
              <a:rPr lang="en-US" b="1" dirty="0"/>
              <a:t> </a:t>
            </a:r>
            <a:r>
              <a:rPr lang="en-US" b="1" dirty="0" err="1"/>
              <a:t>μεταβίβαση</a:t>
            </a:r>
            <a:r>
              <a:rPr lang="en-US" b="1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εξισορρόπηση</a:t>
            </a:r>
            <a:r>
              <a:rPr lang="en-US" dirty="0"/>
              <a:t>  </a:t>
            </a:r>
          </a:p>
          <a:p>
            <a:r>
              <a:rPr lang="en-US" dirty="0" err="1"/>
              <a:t>Κανένας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4 </a:t>
            </a:r>
            <a:r>
              <a:rPr lang="en-US" dirty="0" err="1"/>
              <a:t>παράγοντες</a:t>
            </a:r>
            <a:r>
              <a:rPr lang="en-US" dirty="0"/>
              <a:t> </a:t>
            </a:r>
            <a:r>
              <a:rPr lang="en-US" dirty="0" err="1"/>
              <a:t>μόνος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μπορεί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ερμηνεύσει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.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Βασικά σημεία της θεωρίας του Piaget:</a:t>
            </a:r>
          </a:p>
          <a:p>
            <a:r>
              <a:rPr lang="el-GR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l-GR" dirty="0"/>
              <a:t>να κινητοποιηθεί η</a:t>
            </a:r>
            <a:r>
              <a:rPr lang="en-US" dirty="0"/>
              <a:t> </a:t>
            </a:r>
            <a:r>
              <a:rPr lang="en-US" dirty="0" err="1"/>
              <a:t>μετάβαση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στάδιο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άλλο</a:t>
            </a:r>
            <a:r>
              <a:rPr lang="en-US" dirty="0"/>
              <a:t> </a:t>
            </a:r>
            <a:r>
              <a:rPr lang="en-US" dirty="0" err="1"/>
              <a:t>παίζουν</a:t>
            </a:r>
            <a:r>
              <a:rPr lang="en-US" dirty="0"/>
              <a:t> </a:t>
            </a:r>
            <a:r>
              <a:rPr lang="en-US" dirty="0" err="1"/>
              <a:t>ρόλο</a:t>
            </a:r>
            <a:r>
              <a:rPr lang="en-US" dirty="0"/>
              <a:t> 4 </a:t>
            </a:r>
            <a:r>
              <a:rPr lang="en-US" dirty="0" err="1"/>
              <a:t>σημαντικοί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βιολογική</a:t>
            </a:r>
            <a:r>
              <a:rPr lang="en-US" dirty="0"/>
              <a:t> </a:t>
            </a:r>
            <a:r>
              <a:rPr lang="en-US" b="1" dirty="0" err="1"/>
              <a:t>ωρίμανση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εμπειρία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κοινωνική</a:t>
            </a:r>
            <a:r>
              <a:rPr lang="en-US" b="1" dirty="0"/>
              <a:t> </a:t>
            </a:r>
            <a:r>
              <a:rPr lang="en-US" b="1" dirty="0" err="1"/>
              <a:t>μεταβίβαση</a:t>
            </a:r>
            <a:r>
              <a:rPr lang="en-US" b="1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εξισορρόπηση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l-GR" b="1" dirty="0"/>
              <a:t>1) </a:t>
            </a:r>
            <a:r>
              <a:rPr lang="en-US" b="1" dirty="0" err="1"/>
              <a:t>Ωρίμανση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βιολογική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. </a:t>
            </a:r>
            <a:r>
              <a:rPr lang="en-US" dirty="0" err="1"/>
              <a:t>Ελέγχεται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έμφυτους</a:t>
            </a:r>
            <a:r>
              <a:rPr lang="en-US" dirty="0"/>
              <a:t> </a:t>
            </a:r>
            <a:r>
              <a:rPr lang="en-US" dirty="0" err="1"/>
              <a:t>μηχανισμούς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l-GR" b="1" dirty="0"/>
              <a:t>2) </a:t>
            </a:r>
            <a:r>
              <a:rPr lang="en-US" b="1" dirty="0" err="1"/>
              <a:t>Εμπειρία</a:t>
            </a:r>
            <a:r>
              <a:rPr lang="en-US" dirty="0"/>
              <a:t>: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υπάρξει</a:t>
            </a:r>
            <a:r>
              <a:rPr lang="en-US" dirty="0"/>
              <a:t> </a:t>
            </a:r>
            <a:r>
              <a:rPr lang="en-US" dirty="0" err="1"/>
              <a:t>ανάπτυξη</a:t>
            </a:r>
            <a:r>
              <a:rPr lang="en-US" dirty="0"/>
              <a:t>,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παιδί</a:t>
            </a:r>
            <a:r>
              <a:rPr lang="en-US" dirty="0"/>
              <a:t> </a:t>
            </a:r>
            <a:r>
              <a:rPr lang="en-US" dirty="0" err="1"/>
              <a:t>πρέπει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αλληλεπιδρά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, </a:t>
            </a:r>
            <a:r>
              <a:rPr lang="en-US" dirty="0" err="1"/>
              <a:t>πρέπει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δραστήριο</a:t>
            </a:r>
            <a:r>
              <a:rPr lang="en-US" dirty="0"/>
              <a:t> </a:t>
            </a:r>
            <a:r>
              <a:rPr lang="en-US" dirty="0" err="1"/>
              <a:t>είτε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n-US" dirty="0" err="1"/>
              <a:t>άμεσης</a:t>
            </a:r>
            <a:r>
              <a:rPr lang="en-US" dirty="0"/>
              <a:t>, </a:t>
            </a:r>
            <a:r>
              <a:rPr lang="en-US" dirty="0" err="1"/>
              <a:t>φυσικής</a:t>
            </a:r>
            <a:r>
              <a:rPr lang="en-US" dirty="0"/>
              <a:t> </a:t>
            </a:r>
            <a:r>
              <a:rPr lang="en-US" dirty="0" err="1"/>
              <a:t>δραστηριότητας</a:t>
            </a:r>
            <a:r>
              <a:rPr lang="en-US" dirty="0"/>
              <a:t> </a:t>
            </a:r>
            <a:r>
              <a:rPr lang="en-US" dirty="0" err="1"/>
              <a:t>είτε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n-US" dirty="0" err="1"/>
              <a:t>νοερής</a:t>
            </a:r>
            <a:r>
              <a:rPr lang="en-US" dirty="0"/>
              <a:t> </a:t>
            </a:r>
            <a:r>
              <a:rPr lang="en-US" dirty="0" err="1"/>
              <a:t>δραστηριότητας</a:t>
            </a:r>
            <a:r>
              <a:rPr lang="en-US" dirty="0"/>
              <a:t>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Βασικά σημεία της θεωρίας του Piaget:</a:t>
            </a:r>
          </a:p>
          <a:p>
            <a:r>
              <a:rPr lang="el-GR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μετάβαση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στάδιο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άλλο</a:t>
            </a:r>
            <a:r>
              <a:rPr lang="en-US" dirty="0"/>
              <a:t> </a:t>
            </a:r>
            <a:r>
              <a:rPr lang="en-US" dirty="0" err="1"/>
              <a:t>παίζουν</a:t>
            </a:r>
            <a:r>
              <a:rPr lang="en-US" dirty="0"/>
              <a:t> </a:t>
            </a:r>
            <a:r>
              <a:rPr lang="en-US" dirty="0" err="1"/>
              <a:t>ρόλο</a:t>
            </a:r>
            <a:r>
              <a:rPr lang="en-US" dirty="0"/>
              <a:t> 4 </a:t>
            </a:r>
            <a:r>
              <a:rPr lang="en-US" dirty="0" err="1"/>
              <a:t>σημαντικοί</a:t>
            </a:r>
            <a:r>
              <a:rPr lang="en-US" dirty="0"/>
              <a:t> </a:t>
            </a:r>
            <a:r>
              <a:rPr lang="en-US" dirty="0" err="1"/>
              <a:t>παράγοντες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βιολογική</a:t>
            </a:r>
            <a:r>
              <a:rPr lang="en-US" dirty="0"/>
              <a:t> </a:t>
            </a:r>
            <a:r>
              <a:rPr lang="en-US" b="1" dirty="0" err="1"/>
              <a:t>ωρίμανση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εμπειρία</a:t>
            </a:r>
            <a:r>
              <a:rPr lang="en-US" dirty="0"/>
              <a:t>,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κοινωνική</a:t>
            </a:r>
            <a:r>
              <a:rPr lang="en-US" b="1" dirty="0"/>
              <a:t> </a:t>
            </a:r>
            <a:r>
              <a:rPr lang="en-US" b="1" dirty="0" err="1"/>
              <a:t>μεταβίβαση</a:t>
            </a:r>
            <a:r>
              <a:rPr lang="en-US" b="1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b="1" dirty="0" err="1"/>
              <a:t>εξισορρόπηση</a:t>
            </a:r>
            <a:r>
              <a:rPr lang="el-GR" b="1" dirty="0"/>
              <a:t> </a:t>
            </a:r>
            <a:r>
              <a:rPr lang="el-GR" dirty="0"/>
              <a:t>(συν.)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l-GR" b="1" dirty="0"/>
              <a:t>3) </a:t>
            </a:r>
            <a:r>
              <a:rPr lang="en-US" b="1" dirty="0" err="1"/>
              <a:t>Κοινωνική</a:t>
            </a:r>
            <a:r>
              <a:rPr lang="en-US" b="1" dirty="0"/>
              <a:t> </a:t>
            </a:r>
            <a:r>
              <a:rPr lang="en-US" b="1" dirty="0" err="1"/>
              <a:t>μεταβίβαση</a:t>
            </a:r>
            <a:r>
              <a:rPr lang="en-US" dirty="0"/>
              <a:t>: </a:t>
            </a:r>
            <a:r>
              <a:rPr lang="en-US" dirty="0" err="1"/>
              <a:t>πληροφορίες</a:t>
            </a:r>
            <a:r>
              <a:rPr lang="en-US" dirty="0"/>
              <a:t>, </a:t>
            </a:r>
            <a:r>
              <a:rPr lang="en-US" dirty="0" err="1"/>
              <a:t>συνήθειες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 </a:t>
            </a:r>
            <a:r>
              <a:rPr lang="en-US" dirty="0" err="1"/>
              <a:t>μεταβιβάζονται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μια</a:t>
            </a:r>
            <a:r>
              <a:rPr lang="en-US" dirty="0"/>
              <a:t> </a:t>
            </a:r>
            <a:r>
              <a:rPr lang="en-US" dirty="0" err="1"/>
              <a:t>ομάδα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κάποια</a:t>
            </a:r>
            <a:r>
              <a:rPr lang="en-US" dirty="0"/>
              <a:t> </a:t>
            </a:r>
            <a:r>
              <a:rPr lang="en-US" dirty="0" err="1"/>
              <a:t>άλλη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l-GR" b="1" dirty="0"/>
              <a:t>4) </a:t>
            </a:r>
            <a:r>
              <a:rPr lang="en-US" b="1" dirty="0" err="1"/>
              <a:t>Εξισορρόπησ</a:t>
            </a:r>
            <a:r>
              <a:rPr lang="el-GR" b="1" dirty="0"/>
              <a:t>η</a:t>
            </a:r>
            <a:r>
              <a:rPr lang="el-GR" dirty="0"/>
              <a:t>: η ανάγκη για εύρεση νέας ισορροπίας στην κατανόηση του περιβάλλοντος.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εξισορρόπηση</a:t>
            </a:r>
            <a:r>
              <a:rPr lang="en-US" dirty="0"/>
              <a:t> </a:t>
            </a:r>
            <a:r>
              <a:rPr lang="en-US" dirty="0" err="1"/>
              <a:t>ενοποιεί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ενεργοποιεί</a:t>
            </a:r>
            <a:r>
              <a:rPr lang="en-US" dirty="0"/>
              <a:t> </a:t>
            </a:r>
            <a:r>
              <a:rPr lang="en-US" dirty="0" err="1"/>
              <a:t>τους</a:t>
            </a:r>
            <a:r>
              <a:rPr lang="en-US" dirty="0"/>
              <a:t> </a:t>
            </a:r>
            <a:r>
              <a:rPr lang="en-US" dirty="0" err="1"/>
              <a:t>υπόλοιπους</a:t>
            </a:r>
            <a:r>
              <a:rPr lang="en-US" dirty="0"/>
              <a:t> </a:t>
            </a:r>
            <a:r>
              <a:rPr lang="el-GR" dirty="0"/>
              <a:t>παράγοντες που επιφέρουν την αλλαγή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Τα στάδια γνωστικής ανάπτυξης:</a:t>
            </a:r>
          </a:p>
          <a:p>
            <a:pPr>
              <a:buNone/>
            </a:pPr>
            <a:endParaRPr lang="el-GR" dirty="0"/>
          </a:p>
          <a:p>
            <a:r>
              <a:rPr lang="en-US" dirty="0" err="1"/>
              <a:t>Αισθητηριοκινητικ</a:t>
            </a:r>
            <a:r>
              <a:rPr lang="el-GR" dirty="0"/>
              <a:t>ής νόησης (γέννηση έως 2χρ.)</a:t>
            </a:r>
            <a:endParaRPr lang="en-US" dirty="0"/>
          </a:p>
          <a:p>
            <a:r>
              <a:rPr lang="en-US" dirty="0" err="1"/>
              <a:t>Προ</a:t>
            </a:r>
            <a:r>
              <a:rPr lang="el-GR" dirty="0"/>
              <a:t>λειτουργικής</a:t>
            </a:r>
            <a:r>
              <a:rPr lang="en-US" dirty="0"/>
              <a:t> </a:t>
            </a:r>
            <a:r>
              <a:rPr lang="en-US" dirty="0" err="1"/>
              <a:t>νόηση</a:t>
            </a:r>
            <a:r>
              <a:rPr lang="el-GR" dirty="0"/>
              <a:t>ς (2-6χρ.)</a:t>
            </a:r>
          </a:p>
          <a:p>
            <a:r>
              <a:rPr lang="el-GR" dirty="0"/>
              <a:t>Συγκεκριμένων νοητικών </a:t>
            </a:r>
            <a:r>
              <a:rPr lang="el-GR" dirty="0" err="1"/>
              <a:t>λειτουργι</a:t>
            </a:r>
            <a:r>
              <a:rPr lang="en-US" dirty="0" err="1"/>
              <a:t>ώ</a:t>
            </a:r>
            <a:r>
              <a:rPr lang="el-GR"/>
              <a:t>ν </a:t>
            </a:r>
            <a:r>
              <a:rPr lang="el-GR" dirty="0"/>
              <a:t>(6-12 χρ.)</a:t>
            </a:r>
          </a:p>
          <a:p>
            <a:r>
              <a:rPr lang="el-GR" dirty="0"/>
              <a:t>Τυπικών νοητικών λειτουργιών (12-19 χρ.)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θεωρία του Jean Piaget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084320"/>
          </a:xfrm>
        </p:spPr>
        <p:txBody>
          <a:bodyPr/>
          <a:lstStyle/>
          <a:p>
            <a:pPr>
              <a:buNone/>
            </a:pPr>
            <a:r>
              <a:rPr lang="en-US" dirty="0"/>
              <a:t>Jean Piaget (1896-1980), </a:t>
            </a:r>
            <a:r>
              <a:rPr lang="en-US" dirty="0" err="1"/>
              <a:t>Ελβετός</a:t>
            </a:r>
            <a:r>
              <a:rPr lang="en-US" dirty="0"/>
              <a:t>.  </a:t>
            </a:r>
          </a:p>
          <a:p>
            <a:pPr>
              <a:buNone/>
            </a:pPr>
            <a:r>
              <a:rPr lang="en-US" dirty="0" err="1"/>
              <a:t>Σπο</a:t>
            </a:r>
            <a:r>
              <a:rPr lang="el-GR" dirty="0"/>
              <a:t>ύδασε</a:t>
            </a:r>
            <a:r>
              <a:rPr lang="en-US" dirty="0"/>
              <a:t> </a:t>
            </a:r>
            <a:r>
              <a:rPr lang="en-US" dirty="0" err="1"/>
              <a:t>φιλοσοφία</a:t>
            </a:r>
            <a:r>
              <a:rPr lang="el-GR" dirty="0"/>
              <a:t> και βιολογία</a:t>
            </a:r>
            <a:r>
              <a:rPr lang="en-US" dirty="0"/>
              <a:t>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ενδιέφερε</a:t>
            </a:r>
            <a:r>
              <a:rPr lang="en-US" dirty="0"/>
              <a:t> </a:t>
            </a:r>
            <a:r>
              <a:rPr lang="el-GR" dirty="0"/>
              <a:t>το </a:t>
            </a:r>
            <a:r>
              <a:rPr lang="en-US" dirty="0" err="1"/>
              <a:t>ερώτημα</a:t>
            </a:r>
            <a:r>
              <a:rPr lang="el-GR" dirty="0"/>
              <a:t> «από πού </a:t>
            </a:r>
            <a:r>
              <a:rPr lang="en-US" dirty="0" err="1"/>
              <a:t>προέρχεται</a:t>
            </a:r>
            <a:r>
              <a:rPr lang="el-GR" dirty="0"/>
              <a:t> και πώς</a:t>
            </a:r>
            <a:r>
              <a:rPr lang="en-US" dirty="0"/>
              <a:t> </a:t>
            </a:r>
            <a:r>
              <a:rPr lang="en-US" dirty="0" err="1"/>
              <a:t>εξελίσσεται</a:t>
            </a:r>
            <a:r>
              <a:rPr lang="en-US" dirty="0"/>
              <a:t> </a:t>
            </a:r>
            <a:r>
              <a:rPr lang="el-GR" dirty="0"/>
              <a:t>η γνώση»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Unknown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2514600"/>
            <a:ext cx="2081808" cy="213853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/>
              <a:t>Το στάδιο της α</a:t>
            </a:r>
            <a:r>
              <a:rPr lang="en-US" dirty="0" err="1"/>
              <a:t>ισθητηριοκινητικ</a:t>
            </a:r>
            <a:r>
              <a:rPr lang="el-GR" dirty="0"/>
              <a:t>ής νόησης (γέννηση έως 2χρ.):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νοημοσύνη</a:t>
            </a:r>
            <a:r>
              <a:rPr lang="en-US" dirty="0"/>
              <a:t> </a:t>
            </a:r>
            <a:r>
              <a:rPr lang="en-US" dirty="0" err="1"/>
              <a:t>βασίζεται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αισθήσεις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κίνηση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σώματος</a:t>
            </a:r>
            <a:r>
              <a:rPr lang="en-US" dirty="0"/>
              <a:t>, </a:t>
            </a:r>
            <a:r>
              <a:rPr lang="en-US" dirty="0" err="1"/>
              <a:t>αρχίζοντας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απλά</a:t>
            </a:r>
            <a:r>
              <a:rPr lang="en-US" dirty="0"/>
              <a:t> </a:t>
            </a:r>
            <a:r>
              <a:rPr lang="en-US" dirty="0" err="1"/>
              <a:t>αντανακλαστικά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οποία</a:t>
            </a:r>
            <a:r>
              <a:rPr lang="en-US" dirty="0"/>
              <a:t> </a:t>
            </a:r>
            <a:r>
              <a:rPr lang="en-US" dirty="0" err="1"/>
              <a:t>ενεργοποιούν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περίπλοκες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εκούσιες</a:t>
            </a:r>
            <a:r>
              <a:rPr lang="en-US" dirty="0"/>
              <a:t> </a:t>
            </a:r>
            <a:r>
              <a:rPr lang="en-US" dirty="0" err="1"/>
              <a:t>συμπεριφορές</a:t>
            </a:r>
            <a:r>
              <a:rPr lang="en-US" dirty="0"/>
              <a:t>.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βρέφη</a:t>
            </a:r>
            <a:r>
              <a:rPr lang="en-US" dirty="0"/>
              <a:t> </a:t>
            </a:r>
            <a:r>
              <a:rPr lang="en-US" dirty="0" err="1"/>
              <a:t>μαθαίνουν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κόσμο</a:t>
            </a:r>
            <a:r>
              <a:rPr lang="en-US" dirty="0"/>
              <a:t> </a:t>
            </a:r>
            <a:r>
              <a:rPr lang="en-US" dirty="0" err="1"/>
              <a:t>κοιτώντας</a:t>
            </a:r>
            <a:r>
              <a:rPr lang="en-US" dirty="0"/>
              <a:t>, </a:t>
            </a:r>
            <a:r>
              <a:rPr lang="en-US" dirty="0" err="1"/>
              <a:t>αρπάζοντας</a:t>
            </a:r>
            <a:r>
              <a:rPr lang="en-US" dirty="0"/>
              <a:t>, </a:t>
            </a:r>
            <a:r>
              <a:rPr lang="en-US" dirty="0" err="1"/>
              <a:t>βάζοντας</a:t>
            </a:r>
            <a:r>
              <a:rPr lang="en-US" dirty="0"/>
              <a:t> </a:t>
            </a:r>
            <a:r>
              <a:rPr lang="en-US" dirty="0" err="1"/>
              <a:t>αντικείμενα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στόμα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άλλες</a:t>
            </a:r>
            <a:r>
              <a:rPr lang="en-US" dirty="0"/>
              <a:t> </a:t>
            </a:r>
            <a:r>
              <a:rPr lang="en-US" dirty="0" err="1"/>
              <a:t>δράσεις</a:t>
            </a:r>
            <a:r>
              <a:rPr lang="en-US" dirty="0"/>
              <a:t> </a:t>
            </a:r>
            <a:r>
              <a:rPr lang="en-US" dirty="0" err="1"/>
              <a:t>πάνω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l-GR" dirty="0"/>
              <a:t>.</a:t>
            </a:r>
          </a:p>
          <a:p>
            <a:pPr>
              <a:buNone/>
            </a:pPr>
            <a:r>
              <a:rPr lang="el-GR" dirty="0"/>
              <a:t>   Το κύριο επιτεύγμα αυτού του σταδίου είναι ο συντονισμός της αισθητηριακής αντίληψης.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/>
              <a:t>Το στάδιο της προλειτουργικής νόησης (2-6 χρ.):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Τα μικρά παιδιά μπορούν να αναπαραστήσουν την πραγματικότητα χρησιμοποιώντας σύμβολα (γλωσσα, χειρονομίες). Όμως, η σκέψη τους είναι εγωκεντρική («το δέντρο μεγαλωνει για να έχω σκιά»), εύκολα παρασύρονται από επιφανειακές ομοιότητες και μπερδεύονται όσον αφορά τις σχέσεις αίτιου-αιτιατού 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/>
              <a:t>Το στάδιο των συγκεκριμένων νοητικών λειτουργιών (6-12 χρ.):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Τα παιδιά είναι ικανά για νοητικές λειτουργίες που εναρμονίζονται με ένα λογικό σύστημα (σειροθέτηση με βάση παραπάνω από μιά διαστάσεις, αντιστρεψιμότητα </a:t>
            </a:r>
            <a:r>
              <a:rPr lang="en-US" dirty="0"/>
              <a:t>–</a:t>
            </a:r>
            <a:r>
              <a:rPr lang="el-GR" dirty="0"/>
              <a:t> «θα ξαναγίνει πολύ το υγρό αν μεταφερθεί;», αίτιο-αιτιατό). Αυτές οι νοητικές λειτουργίες ονομάζονται «συγκεκριμένες», επειδή εκτελούνται όταν είναι παρόντα τα γεγονότα που είναι αντικείμενα της σκέψης (δεν είναι «αφηρημένα»)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dirty="0"/>
              <a:t>Το στάδιο των συγκεκριμενων νοητικών λειτουργιών (6-12 χρ.):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Τα παιδιά είναι ικανά για νοητικές λειτουργίες που εναρμονίζονται με ένα λογικό σύστημα (σειροθέτηση, μετασχηματισμός αντικειμένων, αίτιο-αιτιατό). Αυτές οι νοητικές λειτουργίες ονομάζονται «συγκεκριμένες», επειδή εκτελούνται όταν είναι παρόντα τα γεγονότα που είναι αντικείμενα της σκέψης (δεν είναι «αφηρημένα»).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Το στάδιο των τυπικών νοητικών λειτουργιών (12-19 χρ.):</a:t>
            </a:r>
            <a:endParaRPr lang="en-US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Το άτομο στην εφηβεία μπορεί να σκέφτεται συστηματικά σχετικά με όλες τις λογικές σχέσεις σε ένα πρόβλημα και </a:t>
            </a:r>
            <a:r>
              <a:rPr lang="el-GR"/>
              <a:t>ενδιαφέρεται για </a:t>
            </a:r>
            <a:r>
              <a:rPr lang="el-GR" dirty="0"/>
              <a:t>τις αφηρημένες ιδέες και για την ίδια τη διαδικασία της σκέψης. 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/>
              <a:t>Κριτική στη </a:t>
            </a:r>
            <a:r>
              <a:rPr lang="el-GR"/>
              <a:t>θεωρία:</a:t>
            </a:r>
          </a:p>
          <a:p>
            <a:pPr>
              <a:buNone/>
            </a:pPr>
            <a:endParaRPr lang="el-GR"/>
          </a:p>
          <a:p>
            <a:r>
              <a:rPr lang="en-US" dirty="0" err="1"/>
              <a:t>Ορισμένες</a:t>
            </a:r>
            <a:r>
              <a:rPr lang="en-US" dirty="0"/>
              <a:t> </a:t>
            </a:r>
            <a:r>
              <a:rPr lang="en-US" dirty="0" err="1"/>
              <a:t>γνωστικές</a:t>
            </a:r>
            <a:r>
              <a:rPr lang="en-US" dirty="0"/>
              <a:t> </a:t>
            </a:r>
            <a:r>
              <a:rPr lang="en-US" dirty="0" err="1"/>
              <a:t>δεξιότητες</a:t>
            </a:r>
            <a:r>
              <a:rPr lang="en-US" dirty="0"/>
              <a:t> </a:t>
            </a:r>
            <a:r>
              <a:rPr lang="en-US" dirty="0" err="1"/>
              <a:t>εμφανίζονται</a:t>
            </a:r>
            <a:r>
              <a:rPr lang="en-US" dirty="0"/>
              <a:t> </a:t>
            </a:r>
            <a:r>
              <a:rPr lang="en-US" dirty="0" err="1"/>
              <a:t>νωρίτερα</a:t>
            </a:r>
            <a:r>
              <a:rPr lang="en-US" dirty="0"/>
              <a:t> </a:t>
            </a:r>
            <a:r>
              <a:rPr lang="en-US" dirty="0" err="1"/>
              <a:t>απ</a:t>
            </a:r>
            <a:r>
              <a:rPr lang="en-US" dirty="0"/>
              <a:t>’ </a:t>
            </a:r>
            <a:r>
              <a:rPr lang="en-US" dirty="0" err="1"/>
              <a:t>ότι</a:t>
            </a:r>
            <a:r>
              <a:rPr lang="en-US" dirty="0"/>
              <a:t> </a:t>
            </a:r>
            <a:r>
              <a:rPr lang="en-US" dirty="0" err="1"/>
              <a:t>πίστευε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Piaget </a:t>
            </a:r>
          </a:p>
          <a:p>
            <a:r>
              <a:rPr lang="en-US" dirty="0" err="1"/>
              <a:t>Υποτίμησε</a:t>
            </a:r>
            <a:r>
              <a:rPr lang="en-US" dirty="0"/>
              <a:t> </a:t>
            </a:r>
            <a:r>
              <a:rPr lang="en-US" dirty="0" err="1"/>
              <a:t>τις</a:t>
            </a:r>
            <a:r>
              <a:rPr lang="en-US" dirty="0"/>
              <a:t> </a:t>
            </a:r>
            <a:r>
              <a:rPr lang="en-US" dirty="0" err="1"/>
              <a:t>ικανότητες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μικρών</a:t>
            </a:r>
            <a:r>
              <a:rPr lang="en-US" dirty="0"/>
              <a:t> </a:t>
            </a:r>
            <a:r>
              <a:rPr lang="en-US" dirty="0" err="1"/>
              <a:t>παιδιών</a:t>
            </a:r>
            <a:r>
              <a:rPr lang="en-US" dirty="0"/>
              <a:t> </a:t>
            </a:r>
          </a:p>
          <a:p>
            <a:r>
              <a:rPr lang="en-US" dirty="0"/>
              <a:t> </a:t>
            </a:r>
            <a:r>
              <a:rPr lang="en-US" dirty="0" err="1"/>
              <a:t>Αντιπαράθεση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σχέση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καθολικότητα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l-GR" dirty="0"/>
              <a:t>    </a:t>
            </a:r>
            <a:r>
              <a:rPr lang="en-US" dirty="0" err="1"/>
              <a:t>οικουμενικότητα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σταδίων</a:t>
            </a:r>
            <a:r>
              <a:rPr lang="en-US" dirty="0"/>
              <a:t> </a:t>
            </a:r>
          </a:p>
          <a:p>
            <a:r>
              <a:rPr lang="en-US" dirty="0" err="1"/>
              <a:t>Σημασία</a:t>
            </a:r>
            <a:r>
              <a:rPr lang="en-US" dirty="0"/>
              <a:t> </a:t>
            </a:r>
            <a:r>
              <a:rPr lang="en-US" dirty="0" err="1"/>
              <a:t>πολιτισμικών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κοινωνικών</a:t>
            </a:r>
            <a:r>
              <a:rPr lang="en-US" dirty="0"/>
              <a:t> </a:t>
            </a:r>
            <a:r>
              <a:rPr lang="en-US" dirty="0" err="1"/>
              <a:t>παραγόντων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ουσιώδης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ότι</a:t>
            </a:r>
            <a:r>
              <a:rPr lang="en-US" dirty="0"/>
              <a:t> </a:t>
            </a:r>
            <a:r>
              <a:rPr lang="en-US" dirty="0" err="1"/>
              <a:t>υποστήριξε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Piaget </a:t>
            </a:r>
          </a:p>
          <a:p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ανάπτυξη</a:t>
            </a:r>
            <a:r>
              <a:rPr lang="en-US" dirty="0"/>
              <a:t> </a:t>
            </a:r>
            <a:r>
              <a:rPr lang="en-US" dirty="0" err="1"/>
              <a:t>συχνά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συνεχής</a:t>
            </a:r>
            <a:r>
              <a:rPr lang="en-US" dirty="0"/>
              <a:t> </a:t>
            </a:r>
            <a:r>
              <a:rPr lang="en-US" dirty="0" err="1"/>
              <a:t>απ</a:t>
            </a:r>
            <a:r>
              <a:rPr lang="en-US" dirty="0"/>
              <a:t>’ </a:t>
            </a:r>
            <a:r>
              <a:rPr lang="en-US" dirty="0" err="1"/>
              <a:t>ότι</a:t>
            </a:r>
            <a:r>
              <a:rPr lang="en-US" dirty="0"/>
              <a:t> </a:t>
            </a:r>
            <a:r>
              <a:rPr lang="en-US" dirty="0" err="1"/>
              <a:t>προβλέπει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θεωρία</a:t>
            </a:r>
            <a:r>
              <a:rPr lang="en-US" dirty="0"/>
              <a:t> </a:t>
            </a:r>
            <a:r>
              <a:rPr lang="en-US" dirty="0" err="1"/>
              <a:t>σταδίων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Piaget</a:t>
            </a:r>
            <a:r>
              <a:rPr lang="el-GR" dirty="0"/>
              <a:t> 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Δημιούργησε μία από τις πιο επιδραστικές θεωρίες για τη γνωστική ανάπτυξη, περιγράφοντας τα στάδιά της </a:t>
            </a:r>
          </a:p>
          <a:p>
            <a:pPr>
              <a:buNone/>
            </a:pPr>
            <a:r>
              <a:rPr lang="el-GR" dirty="0"/>
              <a:t>   </a:t>
            </a:r>
          </a:p>
          <a:p>
            <a:pPr>
              <a:buNone/>
            </a:pPr>
            <a:r>
              <a:rPr lang="el-GR" dirty="0"/>
              <a:t>Πρόκειται για μία γνωστική και κονστρουκτιβιστική («δομική») θεωρία. 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Δηλαδή: 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l-GR" dirty="0"/>
          </a:p>
          <a:p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αντίθεση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συμπεριφορισμό</a:t>
            </a:r>
            <a:r>
              <a:rPr lang="en-US" dirty="0"/>
              <a:t>, </a:t>
            </a:r>
            <a:r>
              <a:rPr lang="en-US" dirty="0" err="1"/>
              <a:t>ο</a:t>
            </a:r>
            <a:r>
              <a:rPr lang="en-US" dirty="0"/>
              <a:t> Piaget </a:t>
            </a:r>
            <a:r>
              <a:rPr lang="en-US" dirty="0" err="1"/>
              <a:t>πίστευε</a:t>
            </a:r>
            <a:r>
              <a:rPr lang="en-US" dirty="0"/>
              <a:t> </a:t>
            </a:r>
            <a:r>
              <a:rPr lang="en-US" dirty="0" err="1"/>
              <a:t>ότι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νους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αντιδρά</a:t>
            </a:r>
            <a:r>
              <a:rPr lang="en-US" dirty="0"/>
              <a:t> </a:t>
            </a:r>
            <a:r>
              <a:rPr lang="en-US" dirty="0" err="1"/>
              <a:t>απλά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ερεθίσματα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συνέπειες</a:t>
            </a:r>
            <a:r>
              <a:rPr lang="en-US" dirty="0"/>
              <a:t>,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αναπτύσσεται</a:t>
            </a:r>
            <a:r>
              <a:rPr lang="en-US" dirty="0"/>
              <a:t>, </a:t>
            </a:r>
            <a:r>
              <a:rPr lang="en-US" dirty="0" err="1"/>
              <a:t>μεταβάλλεται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προσαρμόζεται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. </a:t>
            </a:r>
            <a:endParaRPr lang="el-GR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 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σκέψη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παιδιών</a:t>
            </a:r>
            <a:r>
              <a:rPr lang="en-US" dirty="0"/>
              <a:t> </a:t>
            </a:r>
            <a:r>
              <a:rPr lang="en-US" dirty="0" err="1"/>
              <a:t>διαφέρει</a:t>
            </a:r>
            <a:r>
              <a:rPr lang="en-US" dirty="0"/>
              <a:t> </a:t>
            </a:r>
            <a:r>
              <a:rPr lang="en-US" dirty="0" err="1"/>
              <a:t>ποιοτικά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σκέψη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ενηλίκων</a:t>
            </a:r>
            <a:r>
              <a:rPr lang="en-US" dirty="0"/>
              <a:t>. </a:t>
            </a:r>
            <a:r>
              <a:rPr lang="en-US" dirty="0" err="1"/>
              <a:t>Δηλαδή</a:t>
            </a:r>
            <a:r>
              <a:rPr lang="en-US" dirty="0"/>
              <a:t>,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διαφορές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 </a:t>
            </a:r>
            <a:r>
              <a:rPr lang="en-US" dirty="0" err="1"/>
              <a:t>σκέψης</a:t>
            </a:r>
            <a:r>
              <a:rPr lang="en-US" dirty="0"/>
              <a:t> </a:t>
            </a:r>
            <a:r>
              <a:rPr lang="en-US" dirty="0" err="1"/>
              <a:t>παιδιών-ενηλίκων</a:t>
            </a:r>
            <a:r>
              <a:rPr lang="en-US" dirty="0"/>
              <a:t> </a:t>
            </a:r>
            <a:r>
              <a:rPr lang="en-US" dirty="0" err="1"/>
              <a:t>δεν</a:t>
            </a:r>
            <a:r>
              <a:rPr lang="en-US" dirty="0"/>
              <a:t> </a:t>
            </a:r>
            <a:r>
              <a:rPr lang="en-US" dirty="0" err="1"/>
              <a:t>περιορίζονται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πόσα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τι</a:t>
            </a:r>
            <a:r>
              <a:rPr lang="en-US" dirty="0"/>
              <a:t> </a:t>
            </a:r>
            <a:r>
              <a:rPr lang="en-US" dirty="0" err="1"/>
              <a:t>γνωρίζουν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παιδιά</a:t>
            </a:r>
            <a:r>
              <a:rPr lang="en-US" dirty="0"/>
              <a:t> </a:t>
            </a:r>
            <a:r>
              <a:rPr lang="en-US" dirty="0" err="1"/>
              <a:t>αλλά</a:t>
            </a:r>
            <a:r>
              <a:rPr lang="en-US" dirty="0"/>
              <a:t> </a:t>
            </a:r>
            <a:r>
              <a:rPr lang="en-US" dirty="0" err="1"/>
              <a:t>σε</a:t>
            </a:r>
            <a:r>
              <a:rPr lang="en-US" dirty="0"/>
              <a:t> </a:t>
            </a:r>
            <a:r>
              <a:rPr lang="en-US" dirty="0" err="1"/>
              <a:t>διαφορές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γνωρίζουν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φτάνουν</a:t>
            </a:r>
            <a:r>
              <a:rPr lang="en-US" dirty="0"/>
              <a:t> </a:t>
            </a:r>
            <a:r>
              <a:rPr lang="en-US" dirty="0" err="1"/>
              <a:t>στη</a:t>
            </a:r>
            <a:r>
              <a:rPr lang="en-US" dirty="0"/>
              <a:t> </a:t>
            </a:r>
            <a:r>
              <a:rPr lang="en-US" dirty="0" err="1"/>
              <a:t>γνώση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l-GR" dirty="0"/>
          </a:p>
          <a:p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θεμέλια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τρόπου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άτομο</a:t>
            </a:r>
            <a:r>
              <a:rPr lang="en-US" dirty="0"/>
              <a:t> </a:t>
            </a:r>
            <a:r>
              <a:rPr lang="en-US" dirty="0" err="1"/>
              <a:t>κατανοεί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κόσμο</a:t>
            </a:r>
            <a:r>
              <a:rPr lang="en-US" dirty="0"/>
              <a:t> </a:t>
            </a:r>
            <a:r>
              <a:rPr lang="en-US" dirty="0" err="1"/>
              <a:t>γύρω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νοητικές</a:t>
            </a:r>
            <a:r>
              <a:rPr lang="en-US" dirty="0"/>
              <a:t> </a:t>
            </a:r>
            <a:r>
              <a:rPr lang="en-US" dirty="0" err="1"/>
              <a:t>δομές</a:t>
            </a:r>
            <a:r>
              <a:rPr lang="en-US" dirty="0"/>
              <a:t>, </a:t>
            </a:r>
            <a:r>
              <a:rPr lang="en-US" dirty="0" err="1"/>
              <a:t>τις</a:t>
            </a:r>
            <a:r>
              <a:rPr lang="en-US" dirty="0"/>
              <a:t> </a:t>
            </a:r>
            <a:r>
              <a:rPr lang="en-US" dirty="0" err="1"/>
              <a:t>οποίες</a:t>
            </a:r>
            <a:r>
              <a:rPr lang="en-US" dirty="0"/>
              <a:t> </a:t>
            </a:r>
            <a:r>
              <a:rPr lang="en-US" dirty="0" err="1"/>
              <a:t>ονόμασε</a:t>
            </a:r>
            <a:r>
              <a:rPr lang="en-US" dirty="0"/>
              <a:t> </a:t>
            </a:r>
            <a:r>
              <a:rPr lang="en-US" b="1" dirty="0" err="1"/>
              <a:t>σχήματα</a:t>
            </a:r>
            <a:r>
              <a:rPr lang="en-US" b="1" dirty="0"/>
              <a:t>. </a:t>
            </a:r>
          </a:p>
          <a:p>
            <a:r>
              <a:rPr lang="en-US" b="1" dirty="0" err="1"/>
              <a:t>Σχήμα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στοιχειώδης</a:t>
            </a:r>
            <a:r>
              <a:rPr lang="en-US" dirty="0"/>
              <a:t> </a:t>
            </a:r>
            <a:r>
              <a:rPr lang="en-US" dirty="0" err="1"/>
              <a:t>μονάδα</a:t>
            </a:r>
            <a:r>
              <a:rPr lang="en-US" dirty="0"/>
              <a:t> </a:t>
            </a:r>
            <a:r>
              <a:rPr lang="en-US" dirty="0" err="1"/>
              <a:t>νοητικής</a:t>
            </a:r>
            <a:r>
              <a:rPr lang="en-US" dirty="0"/>
              <a:t> </a:t>
            </a:r>
            <a:r>
              <a:rPr lang="en-US" dirty="0" err="1"/>
              <a:t>οργάνωσης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δομή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dirty="0" err="1"/>
              <a:t>οποίας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άνθρωποι</a:t>
            </a:r>
            <a:r>
              <a:rPr lang="en-US" dirty="0"/>
              <a:t> </a:t>
            </a:r>
            <a:r>
              <a:rPr lang="en-US" dirty="0" err="1"/>
              <a:t>προσαρμόζονται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.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n-US" dirty="0"/>
              <a:t> </a:t>
            </a:r>
            <a:r>
              <a:rPr lang="en-US" dirty="0" err="1"/>
              <a:t>καθοδηγούν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καθορίζουν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τον</a:t>
            </a:r>
            <a:r>
              <a:rPr lang="en-US" dirty="0"/>
              <a:t> </a:t>
            </a:r>
            <a:r>
              <a:rPr lang="en-US" dirty="0" err="1"/>
              <a:t>οποίο</a:t>
            </a:r>
            <a:r>
              <a:rPr lang="en-US" dirty="0"/>
              <a:t> </a:t>
            </a:r>
            <a:r>
              <a:rPr lang="en-US" dirty="0" err="1"/>
              <a:t>αντιλαμβανόμαστε</a:t>
            </a:r>
            <a:r>
              <a:rPr lang="en-US" dirty="0"/>
              <a:t>, </a:t>
            </a:r>
            <a:r>
              <a:rPr lang="en-US" dirty="0" err="1"/>
              <a:t>κατανοούμε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αντιδρούμε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 (</a:t>
            </a:r>
            <a:r>
              <a:rPr lang="en-US" dirty="0" err="1"/>
              <a:t>π.χ</a:t>
            </a:r>
            <a:r>
              <a:rPr lang="en-US" dirty="0"/>
              <a:t>. </a:t>
            </a:r>
            <a:r>
              <a:rPr lang="en-US" dirty="0" err="1"/>
              <a:t>αντικείμενα</a:t>
            </a:r>
            <a:r>
              <a:rPr lang="en-US" dirty="0"/>
              <a:t>, </a:t>
            </a:r>
            <a:r>
              <a:rPr lang="en-US" dirty="0" err="1"/>
              <a:t>άτομα</a:t>
            </a:r>
            <a:r>
              <a:rPr lang="en-US" dirty="0"/>
              <a:t>, </a:t>
            </a:r>
            <a:r>
              <a:rPr lang="en-US" dirty="0" err="1"/>
              <a:t>γεγονότα</a:t>
            </a:r>
            <a:r>
              <a:rPr lang="en-US" dirty="0"/>
              <a:t>). </a:t>
            </a:r>
          </a:p>
          <a:p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n-US" dirty="0"/>
              <a:t> </a:t>
            </a:r>
            <a:r>
              <a:rPr lang="en-US" dirty="0" err="1"/>
              <a:t>αλλάζουν</a:t>
            </a:r>
            <a:r>
              <a:rPr lang="en-US" dirty="0"/>
              <a:t>, </a:t>
            </a:r>
            <a:r>
              <a:rPr lang="en-US" dirty="0" err="1"/>
              <a:t>μεταβάλλονται</a:t>
            </a:r>
            <a:r>
              <a:rPr lang="en-US" dirty="0"/>
              <a:t> </a:t>
            </a:r>
            <a:r>
              <a:rPr lang="en-US" dirty="0" err="1"/>
              <a:t>κατά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ανάπτυξη</a:t>
            </a:r>
            <a:r>
              <a:rPr lang="en-US" dirty="0"/>
              <a:t>. 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r>
              <a:rPr lang="en-US" dirty="0" err="1"/>
              <a:t>Αν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παράδειγμα</a:t>
            </a:r>
            <a:r>
              <a:rPr lang="en-US" dirty="0"/>
              <a:t> </a:t>
            </a:r>
            <a:r>
              <a:rPr lang="en-US" dirty="0" err="1"/>
              <a:t>δώσουμε</a:t>
            </a:r>
            <a:r>
              <a:rPr lang="en-US" dirty="0"/>
              <a:t> </a:t>
            </a:r>
            <a:r>
              <a:rPr lang="en-US" dirty="0" err="1"/>
              <a:t>σ</a:t>
            </a:r>
            <a:r>
              <a:rPr lang="en-US" dirty="0"/>
              <a:t>’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βρέφος</a:t>
            </a:r>
            <a:r>
              <a:rPr lang="en-US" dirty="0"/>
              <a:t>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νέο</a:t>
            </a:r>
            <a:r>
              <a:rPr lang="en-US" dirty="0"/>
              <a:t> </a:t>
            </a:r>
            <a:r>
              <a:rPr lang="en-US" dirty="0" err="1"/>
              <a:t>παιχνίδι</a:t>
            </a:r>
            <a:r>
              <a:rPr lang="en-US" dirty="0"/>
              <a:t>, </a:t>
            </a:r>
            <a:r>
              <a:rPr lang="en-US" dirty="0" err="1"/>
              <a:t>π.χ</a:t>
            </a:r>
            <a:r>
              <a:rPr lang="en-US" dirty="0"/>
              <a:t>. </a:t>
            </a:r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πλαστικό</a:t>
            </a:r>
            <a:r>
              <a:rPr lang="en-US" dirty="0"/>
              <a:t> </a:t>
            </a:r>
            <a:r>
              <a:rPr lang="en-US" dirty="0" err="1"/>
              <a:t>παπάκι</a:t>
            </a:r>
            <a:r>
              <a:rPr lang="en-US" dirty="0"/>
              <a:t>,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βρέφος</a:t>
            </a:r>
            <a:r>
              <a:rPr lang="en-US" dirty="0"/>
              <a:t>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πιάσει</a:t>
            </a:r>
            <a:r>
              <a:rPr lang="en-US" dirty="0"/>
              <a:t>,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βάλει</a:t>
            </a:r>
            <a:r>
              <a:rPr lang="en-US" dirty="0"/>
              <a:t> </a:t>
            </a:r>
            <a:r>
              <a:rPr lang="en-US" dirty="0" err="1"/>
              <a:t>στο</a:t>
            </a:r>
            <a:r>
              <a:rPr lang="en-US" dirty="0"/>
              <a:t> </a:t>
            </a:r>
            <a:r>
              <a:rPr lang="en-US" dirty="0" err="1"/>
              <a:t>στόμα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,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πετάξει</a:t>
            </a:r>
            <a:r>
              <a:rPr lang="en-US" dirty="0"/>
              <a:t> </a:t>
            </a:r>
            <a:r>
              <a:rPr lang="en-US" dirty="0" err="1"/>
              <a:t>κλπ</a:t>
            </a:r>
            <a:r>
              <a:rPr lang="en-US" dirty="0"/>
              <a:t>.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αυτές</a:t>
            </a:r>
            <a:r>
              <a:rPr lang="en-US" dirty="0"/>
              <a:t> </a:t>
            </a:r>
            <a:r>
              <a:rPr lang="en-US" dirty="0" err="1"/>
              <a:t>τις</a:t>
            </a:r>
            <a:r>
              <a:rPr lang="en-US" dirty="0"/>
              <a:t> </a:t>
            </a:r>
            <a:r>
              <a:rPr lang="en-US" dirty="0" err="1"/>
              <a:t>ενέργειες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βρέφος</a:t>
            </a:r>
            <a:r>
              <a:rPr lang="en-US" dirty="0"/>
              <a:t>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αποκτήσει</a:t>
            </a:r>
            <a:r>
              <a:rPr lang="en-US" dirty="0"/>
              <a:t> </a:t>
            </a:r>
            <a:r>
              <a:rPr lang="en-US" dirty="0" err="1"/>
              <a:t>πληροφορίες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κατανοήσει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αντικείμενο</a:t>
            </a:r>
            <a:r>
              <a:rPr lang="en-US" dirty="0"/>
              <a:t> </a:t>
            </a:r>
            <a:r>
              <a:rPr lang="en-US" dirty="0" err="1"/>
              <a:t>αυτό</a:t>
            </a:r>
            <a:r>
              <a:rPr lang="en-US" dirty="0"/>
              <a:t>. </a:t>
            </a:r>
          </a:p>
          <a:p>
            <a:r>
              <a:rPr lang="en-US" dirty="0" err="1"/>
              <a:t>Ένα</a:t>
            </a:r>
            <a:r>
              <a:rPr lang="en-US" dirty="0"/>
              <a:t> </a:t>
            </a:r>
            <a:r>
              <a:rPr lang="en-US" dirty="0" err="1"/>
              <a:t>νήπιο</a:t>
            </a:r>
            <a:r>
              <a:rPr lang="en-US" dirty="0"/>
              <a:t>, </a:t>
            </a:r>
            <a:r>
              <a:rPr lang="en-US" dirty="0" err="1"/>
              <a:t>θα</a:t>
            </a:r>
            <a:r>
              <a:rPr lang="en-US" dirty="0"/>
              <a:t> </a:t>
            </a:r>
            <a:r>
              <a:rPr lang="en-US" dirty="0" err="1"/>
              <a:t>χρησιμοποιήσει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παπάκι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διαφορετικό</a:t>
            </a:r>
            <a:r>
              <a:rPr lang="en-US" dirty="0"/>
              <a:t> </a:t>
            </a:r>
            <a:r>
              <a:rPr lang="en-US" dirty="0" err="1"/>
              <a:t>τρόπο</a:t>
            </a:r>
            <a:r>
              <a:rPr lang="en-US" dirty="0"/>
              <a:t>:  </a:t>
            </a:r>
            <a:r>
              <a:rPr lang="el-GR" dirty="0"/>
              <a:t>θα προσποιηθεί ότι το παπάκι κολυμπάει, </a:t>
            </a:r>
            <a:r>
              <a:rPr lang="en-US" dirty="0"/>
              <a:t> </a:t>
            </a:r>
            <a:r>
              <a:rPr lang="el-GR" dirty="0"/>
              <a:t>θ</a:t>
            </a:r>
            <a:r>
              <a:rPr lang="en-US" dirty="0" err="1"/>
              <a:t>α</a:t>
            </a:r>
            <a:r>
              <a:rPr lang="en-US" dirty="0"/>
              <a:t> </a:t>
            </a:r>
            <a:r>
              <a:rPr lang="en-US" dirty="0" err="1"/>
              <a:t>κάνει</a:t>
            </a:r>
            <a:r>
              <a:rPr lang="en-US" dirty="0"/>
              <a:t> «</a:t>
            </a:r>
            <a:r>
              <a:rPr lang="en-US" dirty="0" err="1"/>
              <a:t>κουάκ-κουάκ</a:t>
            </a:r>
            <a:r>
              <a:rPr lang="en-US" dirty="0"/>
              <a:t>» ...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r>
              <a:rPr lang="en-US" dirty="0" err="1"/>
              <a:t>Νοητική</a:t>
            </a:r>
            <a:r>
              <a:rPr lang="en-US" dirty="0"/>
              <a:t> </a:t>
            </a:r>
            <a:r>
              <a:rPr lang="en-US" dirty="0" err="1"/>
              <a:t>ανάπτυξη</a:t>
            </a:r>
            <a:r>
              <a:rPr lang="en-US" dirty="0"/>
              <a:t>: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δημιουργία</a:t>
            </a:r>
            <a:r>
              <a:rPr lang="en-US" dirty="0"/>
              <a:t> </a:t>
            </a:r>
            <a:r>
              <a:rPr lang="en-US" dirty="0" err="1"/>
              <a:t>όλο</a:t>
            </a:r>
            <a:r>
              <a:rPr lang="en-US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πολύπλοκων</a:t>
            </a:r>
            <a:r>
              <a:rPr lang="en-US" dirty="0"/>
              <a:t> </a:t>
            </a:r>
            <a:r>
              <a:rPr lang="en-US" dirty="0" err="1"/>
              <a:t>σχημάτων</a:t>
            </a:r>
            <a:r>
              <a:rPr lang="en-US" dirty="0"/>
              <a:t> </a:t>
            </a:r>
            <a:r>
              <a:rPr lang="en-US" dirty="0" err="1"/>
              <a:t>τα</a:t>
            </a:r>
            <a:r>
              <a:rPr lang="en-US" dirty="0"/>
              <a:t> </a:t>
            </a:r>
            <a:r>
              <a:rPr lang="en-US" dirty="0" err="1"/>
              <a:t>οποία</a:t>
            </a:r>
            <a:r>
              <a:rPr lang="en-US" dirty="0"/>
              <a:t> </a:t>
            </a:r>
            <a:r>
              <a:rPr lang="en-US" dirty="0" err="1"/>
              <a:t>αλλάζουν</a:t>
            </a:r>
            <a:r>
              <a:rPr lang="en-US" dirty="0"/>
              <a:t>, </a:t>
            </a:r>
            <a:r>
              <a:rPr lang="en-US" dirty="0" err="1"/>
              <a:t>μετασχηματίζονται</a:t>
            </a:r>
            <a:r>
              <a:rPr lang="en-US" dirty="0"/>
              <a:t> </a:t>
            </a:r>
            <a:r>
              <a:rPr lang="en-US" dirty="0" err="1"/>
              <a:t>μέσα</a:t>
            </a:r>
            <a:r>
              <a:rPr lang="en-US" dirty="0"/>
              <a:t> </a:t>
            </a:r>
            <a:r>
              <a:rPr lang="en-US" dirty="0" err="1"/>
              <a:t>από</a:t>
            </a:r>
            <a:r>
              <a:rPr lang="en-US" dirty="0"/>
              <a:t> </a:t>
            </a:r>
            <a:r>
              <a:rPr lang="en-US" dirty="0" err="1"/>
              <a:t>τη</a:t>
            </a:r>
            <a:r>
              <a:rPr lang="en-US" dirty="0"/>
              <a:t> </a:t>
            </a:r>
            <a:r>
              <a:rPr lang="en-US" dirty="0" err="1"/>
              <a:t>συνεχή</a:t>
            </a:r>
            <a:r>
              <a:rPr lang="en-US" dirty="0"/>
              <a:t> </a:t>
            </a:r>
            <a:r>
              <a:rPr lang="en-US" b="1" dirty="0" err="1"/>
              <a:t>προσαρμογή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ατόμου</a:t>
            </a:r>
            <a:r>
              <a:rPr lang="en-US" dirty="0"/>
              <a:t> </a:t>
            </a:r>
            <a:r>
              <a:rPr lang="en-US" dirty="0" err="1"/>
              <a:t>στις</a:t>
            </a:r>
            <a:r>
              <a:rPr lang="en-US" dirty="0"/>
              <a:t> </a:t>
            </a:r>
            <a:r>
              <a:rPr lang="en-US" dirty="0" err="1"/>
              <a:t>απαιτήσεις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περιβάλλοντος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l-GR" dirty="0"/>
          </a:p>
          <a:p>
            <a:r>
              <a:rPr lang="en-US" dirty="0"/>
              <a:t> </a:t>
            </a:r>
            <a:r>
              <a:rPr lang="en-US" b="1" dirty="0" err="1"/>
              <a:t>Προσαρμογή</a:t>
            </a:r>
            <a:r>
              <a:rPr lang="en-US" dirty="0"/>
              <a:t>: </a:t>
            </a:r>
            <a:r>
              <a:rPr lang="en-US" dirty="0" err="1"/>
              <a:t>στη</a:t>
            </a:r>
            <a:r>
              <a:rPr lang="en-US" dirty="0"/>
              <a:t> </a:t>
            </a:r>
            <a:r>
              <a:rPr lang="en-US" dirty="0" err="1"/>
              <a:t>βιολογία</a:t>
            </a:r>
            <a:r>
              <a:rPr lang="el-GR" dirty="0"/>
              <a:t> (από όπου δανείστηκε τον όρο ο Piaget)</a:t>
            </a:r>
            <a:r>
              <a:rPr lang="en-US" dirty="0"/>
              <a:t> </a:t>
            </a:r>
            <a:r>
              <a:rPr lang="en-US" dirty="0" err="1"/>
              <a:t>σημαίνει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εξομάλυνση</a:t>
            </a:r>
            <a:r>
              <a:rPr lang="en-US" dirty="0"/>
              <a:t> </a:t>
            </a:r>
            <a:r>
              <a:rPr lang="en-US" dirty="0" err="1"/>
              <a:t>των</a:t>
            </a:r>
            <a:r>
              <a:rPr lang="en-US" dirty="0"/>
              <a:t> </a:t>
            </a:r>
            <a:r>
              <a:rPr lang="en-US" dirty="0" err="1"/>
              <a:t>τριβών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έχει</a:t>
            </a:r>
            <a:r>
              <a:rPr lang="en-US" dirty="0"/>
              <a:t> </a:t>
            </a:r>
            <a:r>
              <a:rPr lang="en-US" dirty="0" err="1"/>
              <a:t>ένας</a:t>
            </a:r>
            <a:r>
              <a:rPr lang="en-US" dirty="0"/>
              <a:t> </a:t>
            </a:r>
            <a:r>
              <a:rPr lang="en-US" dirty="0" err="1"/>
              <a:t>οργανισμός</a:t>
            </a:r>
            <a:r>
              <a:rPr lang="en-US" dirty="0"/>
              <a:t> </a:t>
            </a:r>
            <a:r>
              <a:rPr lang="en-US" dirty="0" err="1"/>
              <a:t>με</a:t>
            </a:r>
            <a:r>
              <a:rPr lang="en-US" dirty="0"/>
              <a:t> </a:t>
            </a:r>
            <a:r>
              <a:rPr lang="en-US" dirty="0" err="1"/>
              <a:t>το</a:t>
            </a:r>
            <a:r>
              <a:rPr lang="en-US" dirty="0"/>
              <a:t> </a:t>
            </a:r>
            <a:r>
              <a:rPr lang="en-US" dirty="0" err="1"/>
              <a:t>περιβάλλον</a:t>
            </a:r>
            <a:r>
              <a:rPr lang="en-US" dirty="0"/>
              <a:t>. </a:t>
            </a:r>
            <a:r>
              <a:rPr lang="en-US" dirty="0" err="1"/>
              <a:t>Είναι</a:t>
            </a:r>
            <a:r>
              <a:rPr lang="en-US" dirty="0"/>
              <a:t> </a:t>
            </a:r>
            <a:r>
              <a:rPr lang="en-US" dirty="0" err="1"/>
              <a:t>μια</a:t>
            </a:r>
            <a:r>
              <a:rPr lang="en-US" dirty="0"/>
              <a:t> </a:t>
            </a:r>
            <a:r>
              <a:rPr lang="en-US" dirty="0" err="1"/>
              <a:t>πολυσύνθετη</a:t>
            </a:r>
            <a:r>
              <a:rPr lang="en-US" dirty="0"/>
              <a:t> </a:t>
            </a:r>
            <a:r>
              <a:rPr lang="en-US" dirty="0" err="1"/>
              <a:t>διαδικασία</a:t>
            </a:r>
            <a:r>
              <a:rPr lang="en-US" dirty="0"/>
              <a:t> </a:t>
            </a:r>
            <a:r>
              <a:rPr lang="en-US" dirty="0" err="1"/>
              <a:t>που</a:t>
            </a:r>
            <a:r>
              <a:rPr lang="en-US" dirty="0"/>
              <a:t> </a:t>
            </a:r>
            <a:r>
              <a:rPr lang="en-US" dirty="0" err="1"/>
              <a:t>περιλαμβάνει</a:t>
            </a:r>
            <a:r>
              <a:rPr lang="en-US" dirty="0"/>
              <a:t> </a:t>
            </a:r>
            <a:r>
              <a:rPr lang="en-US" dirty="0" err="1"/>
              <a:t>την</a:t>
            </a:r>
            <a:r>
              <a:rPr lang="en-US" dirty="0"/>
              <a:t> </a:t>
            </a:r>
            <a:r>
              <a:rPr lang="en-US" dirty="0" err="1"/>
              <a:t>τροποποίηση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ατόμου</a:t>
            </a:r>
            <a:r>
              <a:rPr lang="en-US" dirty="0"/>
              <a:t> </a:t>
            </a:r>
            <a:r>
              <a:rPr lang="en-US" dirty="0" err="1"/>
              <a:t>ή</a:t>
            </a:r>
            <a:r>
              <a:rPr lang="el-GR" dirty="0"/>
              <a:t>/και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</a:t>
            </a:r>
            <a:r>
              <a:rPr lang="en-US" dirty="0" err="1"/>
              <a:t>περιβάλλοντος</a:t>
            </a:r>
            <a:r>
              <a:rPr lang="en-US" dirty="0"/>
              <a:t> </a:t>
            </a:r>
            <a:r>
              <a:rPr lang="en-US" dirty="0" err="1"/>
              <a:t>για</a:t>
            </a:r>
            <a:r>
              <a:rPr lang="en-US" dirty="0"/>
              <a:t> </a:t>
            </a:r>
            <a:r>
              <a:rPr lang="en-US" dirty="0" err="1"/>
              <a:t>να</a:t>
            </a:r>
            <a:r>
              <a:rPr lang="en-US" dirty="0"/>
              <a:t> </a:t>
            </a:r>
            <a:r>
              <a:rPr lang="en-US" dirty="0" err="1"/>
              <a:t>αντιμετωπιστούν</a:t>
            </a:r>
            <a:r>
              <a:rPr lang="en-US" dirty="0"/>
              <a:t> </a:t>
            </a:r>
            <a:r>
              <a:rPr lang="en-US" dirty="0" err="1"/>
              <a:t>οι</a:t>
            </a:r>
            <a:r>
              <a:rPr lang="en-US" dirty="0"/>
              <a:t> </a:t>
            </a:r>
            <a:r>
              <a:rPr lang="en-US" dirty="0" err="1"/>
              <a:t>ατομικές</a:t>
            </a:r>
            <a:r>
              <a:rPr lang="en-US" dirty="0"/>
              <a:t> </a:t>
            </a:r>
            <a:r>
              <a:rPr lang="en-US" dirty="0" err="1"/>
              <a:t>ανάγκες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/>
              <a:t>θεωρία του </a:t>
            </a:r>
            <a:r>
              <a:rPr lang="en-US" dirty="0"/>
              <a:t>Jean Piaget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	</a:t>
            </a:r>
            <a:r>
              <a:rPr lang="en-US" dirty="0"/>
              <a:t> </a:t>
            </a:r>
            <a:r>
              <a:rPr lang="en-US" dirty="0" err="1"/>
              <a:t>Η</a:t>
            </a:r>
            <a:r>
              <a:rPr lang="el-GR" dirty="0"/>
              <a:t> προσαρμογή, δηλαδή η</a:t>
            </a:r>
            <a:r>
              <a:rPr lang="en-US" dirty="0"/>
              <a:t> </a:t>
            </a:r>
            <a:r>
              <a:rPr lang="en-US" dirty="0" err="1"/>
              <a:t>αλλαγή</a:t>
            </a:r>
            <a:r>
              <a:rPr lang="en-US" dirty="0"/>
              <a:t> </a:t>
            </a:r>
            <a:r>
              <a:rPr lang="en-US" dirty="0" err="1"/>
              <a:t>στα</a:t>
            </a:r>
            <a:r>
              <a:rPr lang="en-US" dirty="0"/>
              <a:t> </a:t>
            </a:r>
            <a:r>
              <a:rPr lang="en-US" dirty="0" err="1"/>
              <a:t>σχήματα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n-US" dirty="0" err="1"/>
              <a:t>πραγματοποιείται</a:t>
            </a:r>
            <a:r>
              <a:rPr lang="en-US" dirty="0"/>
              <a:t> </a:t>
            </a:r>
            <a:r>
              <a:rPr lang="en-US" dirty="0" err="1"/>
              <a:t>μέσω</a:t>
            </a:r>
            <a:r>
              <a:rPr lang="en-US" dirty="0"/>
              <a:t> </a:t>
            </a:r>
            <a:r>
              <a:rPr lang="el-GR" dirty="0"/>
              <a:t>2</a:t>
            </a:r>
            <a:r>
              <a:rPr lang="en-US" dirty="0"/>
              <a:t> </a:t>
            </a:r>
            <a:r>
              <a:rPr lang="en-US" dirty="0" err="1"/>
              <a:t>λειτουργιών</a:t>
            </a:r>
            <a:r>
              <a:rPr lang="el-GR" dirty="0"/>
              <a:t>: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	α)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b="1" dirty="0" err="1"/>
              <a:t>αφομοίωσης</a:t>
            </a:r>
            <a:r>
              <a:rPr lang="en-US" b="1" dirty="0"/>
              <a:t> </a:t>
            </a:r>
            <a:r>
              <a:rPr lang="en-US" dirty="0" err="1"/>
              <a:t>και</a:t>
            </a:r>
            <a:r>
              <a:rPr lang="en-US" dirty="0"/>
              <a:t> </a:t>
            </a:r>
            <a:r>
              <a:rPr lang="el-GR" dirty="0"/>
              <a:t> </a:t>
            </a:r>
          </a:p>
          <a:p>
            <a:pPr>
              <a:buNone/>
            </a:pPr>
            <a:r>
              <a:rPr lang="el-GR" dirty="0"/>
              <a:t>	β) </a:t>
            </a:r>
            <a:r>
              <a:rPr lang="en-US" dirty="0" err="1"/>
              <a:t>της</a:t>
            </a:r>
            <a:r>
              <a:rPr lang="en-US" dirty="0"/>
              <a:t> </a:t>
            </a:r>
            <a:r>
              <a:rPr lang="en-US" b="1" dirty="0" err="1"/>
              <a:t>συμμόρφωσης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endParaRPr lang="el-GR" dirty="0"/>
          </a:p>
          <a:p>
            <a:pPr>
              <a:buNone/>
            </a:pPr>
            <a:r>
              <a:rPr lang="el-GR" dirty="0"/>
              <a:t>  </a:t>
            </a:r>
            <a:r>
              <a:rPr lang="en-US" dirty="0"/>
              <a:t> </a:t>
            </a:r>
            <a:r>
              <a:rPr lang="el-GR" dirty="0"/>
              <a:t>Η προσαρμογή θα φέρει την</a:t>
            </a:r>
            <a:r>
              <a:rPr lang="en-US" dirty="0"/>
              <a:t> </a:t>
            </a:r>
            <a:r>
              <a:rPr lang="en-US" b="1" dirty="0" err="1"/>
              <a:t>εξισορρόπηση</a:t>
            </a:r>
            <a:r>
              <a:rPr lang="el-GR" dirty="0"/>
              <a:t>, δηλαδή μία </a:t>
            </a:r>
            <a:r>
              <a:rPr lang="en-US" dirty="0" err="1"/>
              <a:t>νέα</a:t>
            </a:r>
            <a:r>
              <a:rPr lang="en-US" dirty="0"/>
              <a:t>, </a:t>
            </a:r>
            <a:r>
              <a:rPr lang="en-US" dirty="0" err="1"/>
              <a:t>πιο</a:t>
            </a:r>
            <a:r>
              <a:rPr lang="en-US" dirty="0"/>
              <a:t> </a:t>
            </a:r>
            <a:r>
              <a:rPr lang="en-US" dirty="0" err="1"/>
              <a:t>σταθερή</a:t>
            </a:r>
            <a:r>
              <a:rPr lang="en-US" dirty="0"/>
              <a:t> </a:t>
            </a:r>
            <a:r>
              <a:rPr lang="en-US" dirty="0" err="1"/>
              <a:t>ισορροπία</a:t>
            </a:r>
            <a:r>
              <a:rPr lang="en-US" dirty="0"/>
              <a:t> </a:t>
            </a:r>
            <a:r>
              <a:rPr lang="el-GR" dirty="0"/>
              <a:t>στην κατανόηση του παιδιού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4687</TotalTime>
  <Words>1527</Words>
  <Application>Microsoft Macintosh PowerPoint</Application>
  <PresentationFormat>On-screen Show (4:3)</PresentationFormat>
  <Paragraphs>134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Constantia</vt:lpstr>
      <vt:lpstr>Times New Roman</vt:lpstr>
      <vt:lpstr>Wingdings 2</vt:lpstr>
      <vt:lpstr>Ροή</vt:lpstr>
      <vt:lpstr>PowerPoint Presentation</vt:lpstr>
      <vt:lpstr>Η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  <vt:lpstr>H θεωρία του Jean Piaget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</dc:creator>
  <cp:lastModifiedBy>Lida Anagnostaki</cp:lastModifiedBy>
  <cp:revision>386</cp:revision>
  <dcterms:created xsi:type="dcterms:W3CDTF">2018-09-27T10:21:01Z</dcterms:created>
  <dcterms:modified xsi:type="dcterms:W3CDTF">2025-09-27T10:04:15Z</dcterms:modified>
</cp:coreProperties>
</file>