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96" r:id="rId1"/>
  </p:sldMasterIdLst>
  <p:notesMasterIdLst>
    <p:notesMasterId r:id="rId17"/>
  </p:notesMasterIdLst>
  <p:handoutMasterIdLst>
    <p:handoutMasterId r:id="rId18"/>
  </p:handoutMasterIdLst>
  <p:sldIdLst>
    <p:sldId id="328" r:id="rId2"/>
    <p:sldId id="323" r:id="rId3"/>
    <p:sldId id="308" r:id="rId4"/>
    <p:sldId id="257" r:id="rId5"/>
    <p:sldId id="319" r:id="rId6"/>
    <p:sldId id="330" r:id="rId7"/>
    <p:sldId id="329" r:id="rId8"/>
    <p:sldId id="320" r:id="rId9"/>
    <p:sldId id="309" r:id="rId10"/>
    <p:sldId id="321" r:id="rId11"/>
    <p:sldId id="322" r:id="rId12"/>
    <p:sldId id="327" r:id="rId13"/>
    <p:sldId id="324" r:id="rId14"/>
    <p:sldId id="325" r:id="rId15"/>
    <p:sldId id="326" r:id="rId16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382"/>
  </p:normalViewPr>
  <p:slideViewPr>
    <p:cSldViewPr snapToObjects="1">
      <p:cViewPr varScale="1">
        <p:scale>
          <a:sx n="118" d="100"/>
          <a:sy n="118" d="100"/>
        </p:scale>
        <p:origin x="1480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49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8EF51FA-EDB1-5448-96F1-5803881016C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524518-768A-7640-A5D0-ACE8D32AD2D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EF8EFD7-BF72-974A-A9A2-B26D5AE555B6}" type="datetime1">
              <a:rPr lang="en-US" altLang="en-US"/>
              <a:pPr>
                <a:defRPr/>
              </a:pPr>
              <a:t>9/26/24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B6E2E8-EFA0-1642-95D1-341ECEA6B75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828A0D-7A63-5640-A0E6-8EF80351620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C248498-DC3F-0947-A1A1-614BC5CB8E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CBF046A-CE08-DA43-B4D7-D5F644592E3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89EB97-EC29-6740-995D-AA4F8E163AD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1D3EB4D-51CF-4841-A691-C9EF50082D61}" type="datetime1">
              <a:rPr lang="en-US" altLang="en-US"/>
              <a:pPr>
                <a:defRPr/>
              </a:pPr>
              <a:t>9/26/24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BF42938-CFA3-0C42-9A40-634F5B7C90D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508C345-9F55-A146-892B-C85E283E14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l-GR" altLang="en-US" noProof="0"/>
              <a:t>Click to edit Master text styles</a:t>
            </a:r>
          </a:p>
          <a:p>
            <a:pPr lvl="1"/>
            <a:r>
              <a:rPr lang="el-GR" altLang="en-US" noProof="0"/>
              <a:t>Second level</a:t>
            </a:r>
          </a:p>
          <a:p>
            <a:pPr lvl="2"/>
            <a:r>
              <a:rPr lang="el-GR" altLang="en-US" noProof="0"/>
              <a:t>Third level</a:t>
            </a:r>
          </a:p>
          <a:p>
            <a:pPr lvl="3"/>
            <a:r>
              <a:rPr lang="el-GR" altLang="en-US" noProof="0"/>
              <a:t>Fourth level</a:t>
            </a:r>
          </a:p>
          <a:p>
            <a:pPr lvl="4"/>
            <a:r>
              <a:rPr lang="el-GR" altLang="en-US" noProof="0"/>
              <a:t>Fifth level</a:t>
            </a:r>
            <a:endParaRPr lang="en-US" altLang="en-US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D1D515-36D2-DD4D-8431-2B56CFC23B8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045C85-2998-A540-97FC-BD04AE337C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87FBAC0-2EC3-FE49-A0F1-B0CD77034C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ＭＳ Ｐゴシック" pitchFamily="-108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1AAEEE7-6081-1340-9D80-0C8075BB0DB0}"/>
              </a:ext>
            </a:extLst>
          </p:cNvPr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Gill Sans MT" panose="020B0502020104020203" pitchFamily="34" charset="77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245501C-C362-C341-A4D4-0557845653ED}"/>
              </a:ext>
            </a:extLst>
          </p:cNvPr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Gill Sans MT" panose="020B0502020104020203" pitchFamily="34" charset="77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032F9-BEB0-EB43-AC46-55EA1295D4CE}"/>
              </a:ext>
            </a:extLst>
          </p:cNvPr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Gill Sans MT" panose="020B0502020104020203" pitchFamily="34" charset="77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489DB4-B4FF-F34C-8525-8C2F7C7D6460}"/>
              </a:ext>
            </a:extLst>
          </p:cNvPr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Gill Sans MT" panose="020B0502020104020203" pitchFamily="34" charset="77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10" name="Date Placeholder 27">
            <a:extLst>
              <a:ext uri="{FF2B5EF4-FFF2-40B4-BE49-F238E27FC236}">
                <a16:creationId xmlns:a16="http://schemas.microsoft.com/office/drawing/2014/main" id="{14A0BEE8-783C-B545-8D96-A2E59FE692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9E5C9B-32BA-5D4C-ACFC-E88D1154A062}" type="datetime1">
              <a:rPr lang="en-US" altLang="en-US"/>
              <a:pPr>
                <a:defRPr/>
              </a:pPr>
              <a:t>9/26/24</a:t>
            </a:fld>
            <a:endParaRPr lang="en-US" altLang="en-US"/>
          </a:p>
        </p:txBody>
      </p:sp>
      <p:sp>
        <p:nvSpPr>
          <p:cNvPr id="11" name="Footer Placeholder 16">
            <a:extLst>
              <a:ext uri="{FF2B5EF4-FFF2-40B4-BE49-F238E27FC236}">
                <a16:creationId xmlns:a16="http://schemas.microsoft.com/office/drawing/2014/main" id="{8E6218E3-078E-654B-B01D-32B3BF7E6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" name="Slide Number Placeholder 28">
            <a:extLst>
              <a:ext uri="{FF2B5EF4-FFF2-40B4-BE49-F238E27FC236}">
                <a16:creationId xmlns:a16="http://schemas.microsoft.com/office/drawing/2014/main" id="{C2E18C5C-6249-8D4F-A3D8-1105E7C6A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06E9A-C2AB-E445-A5D1-E6F2349DD2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8730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7176F17C-023C-EB40-AF51-1373B4153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58D01-1E73-F442-8B2F-890DDE98D554}" type="datetime1">
              <a:rPr lang="en-US" altLang="en-US"/>
              <a:pPr>
                <a:defRPr/>
              </a:pPr>
              <a:t>9/26/24</a:t>
            </a:fld>
            <a:endParaRPr lang="en-US" alt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279A6843-884E-3345-A0BD-1ACFD5365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D5D8C72B-2F6F-BA43-9CB0-897D53AA8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52D79-BBC3-D340-A026-C842737274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1966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10">
            <a:extLst>
              <a:ext uri="{FF2B5EF4-FFF2-40B4-BE49-F238E27FC236}">
                <a16:creationId xmlns:a16="http://schemas.microsoft.com/office/drawing/2014/main" id="{8AB7AF89-7B99-174E-AF83-70BA1FAC5A5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R"/>
          </a:p>
        </p:txBody>
      </p:sp>
      <p:sp>
        <p:nvSpPr>
          <p:cNvPr id="5" name="Isosceles Triangle 11">
            <a:extLst>
              <a:ext uri="{FF2B5EF4-FFF2-40B4-BE49-F238E27FC236}">
                <a16:creationId xmlns:a16="http://schemas.microsoft.com/office/drawing/2014/main" id="{DEF13F9D-9353-A341-8E93-CF692DE6DBD4}"/>
              </a:ext>
            </a:extLst>
          </p:cNvPr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Gill Sans MT" panose="020B0502020104020203" pitchFamily="34" charset="77"/>
            </a:endParaRPr>
          </a:p>
        </p:txBody>
      </p:sp>
      <p:sp>
        <p:nvSpPr>
          <p:cNvPr id="6" name="Straight Connector 12">
            <a:extLst>
              <a:ext uri="{FF2B5EF4-FFF2-40B4-BE49-F238E27FC236}">
                <a16:creationId xmlns:a16="http://schemas.microsoft.com/office/drawing/2014/main" id="{398A45AC-6DB2-254C-966C-7F53439BE621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R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31F4397-8069-364D-82FE-C32D4EABB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32689-E483-5849-A458-BE139BDC916D}" type="datetime1">
              <a:rPr lang="en-US" altLang="en-US"/>
              <a:pPr>
                <a:defRPr/>
              </a:pPr>
              <a:t>9/26/24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7B47D2-4569-AE44-855B-32E9424ED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F57DDB8-C4C3-DA42-A608-84B2CB01D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21492-B9B4-6946-AA5E-085102B67F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6013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1A9C82B7-AD47-5042-A3F0-31516911A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A5AA3-F274-E648-8E9D-A2687371AE38}" type="datetime1">
              <a:rPr lang="en-US" altLang="en-US"/>
              <a:pPr>
                <a:defRPr/>
              </a:pPr>
              <a:t>9/26/24</a:t>
            </a:fld>
            <a:endParaRPr lang="en-US" alt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C6DBE4B3-7E8E-E245-9C6E-4399D2A3C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D5CD4367-FFA8-0640-BAD8-9D014D4BE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1F1D8-5977-3747-A201-B01242151C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632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055D498-EF5E-574B-A6ED-71D3E2DEFD96}"/>
              </a:ext>
            </a:extLst>
          </p:cNvPr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Gill Sans MT" panose="020B0502020104020203" pitchFamily="34" charset="77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DB31554-7D7C-4241-BFEB-5900081210BF}"/>
              </a:ext>
            </a:extLst>
          </p:cNvPr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Gill Sans MT" panose="020B0502020104020203" pitchFamily="34" charset="7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F4BCBAB7-79A6-C543-B8AE-BF9A1B98165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5292F-DE15-CC45-8B6F-95A359AC5D14}" type="datetime1">
              <a:rPr lang="en-US" altLang="en-US"/>
              <a:pPr>
                <a:defRPr/>
              </a:pPr>
              <a:t>9/26/24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D10DE2-BCB4-F14C-915B-1C2656232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EDECB068-50EC-3640-9DD3-BB1F14D9F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A55739-0B90-0849-A2B3-788BCBAECF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77891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3E5A5915-A9A3-E443-9F74-6AC24B307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BF544-16F5-4F4E-AE1F-55EE76A05A4F}" type="datetime1">
              <a:rPr lang="en-US" altLang="en-US"/>
              <a:pPr>
                <a:defRPr/>
              </a:pPr>
              <a:t>9/26/24</a:t>
            </a:fld>
            <a:endParaRPr lang="en-US" alt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98B112AB-7CA5-5343-84B4-0F243E391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BFCA4A62-4000-1F4E-9CF0-38ECE77A7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C76A8-84DF-0E4E-8202-9225576ACB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705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13">
            <a:extLst>
              <a:ext uri="{FF2B5EF4-FFF2-40B4-BE49-F238E27FC236}">
                <a16:creationId xmlns:a16="http://schemas.microsoft.com/office/drawing/2014/main" id="{2A8B942F-278D-AB45-A230-E8A54447D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38C63-2525-7B40-A982-2DE06A92512C}" type="datetime1">
              <a:rPr lang="en-US" altLang="en-US"/>
              <a:pPr>
                <a:defRPr/>
              </a:pPr>
              <a:t>9/26/24</a:t>
            </a:fld>
            <a:endParaRPr lang="en-US" altLang="en-US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36423E44-839D-4440-9D2F-88CD52FF8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22">
            <a:extLst>
              <a:ext uri="{FF2B5EF4-FFF2-40B4-BE49-F238E27FC236}">
                <a16:creationId xmlns:a16="http://schemas.microsoft.com/office/drawing/2014/main" id="{F93E2D48-6F34-D345-87D5-4A432870A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F1FEC-287A-C04B-AC5A-4589C76430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3781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10">
            <a:extLst>
              <a:ext uri="{FF2B5EF4-FFF2-40B4-BE49-F238E27FC236}">
                <a16:creationId xmlns:a16="http://schemas.microsoft.com/office/drawing/2014/main" id="{0C647496-95A5-B743-A1DC-CB8D81384F1C}"/>
              </a:ext>
            </a:extLst>
          </p:cNvPr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Gill Sans MT" panose="020B0502020104020203" pitchFamily="34" charset="7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45126769-24BA-1D41-8530-ED0FF9ADD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CF20C-F05F-074B-95A6-6D7681174214}" type="datetime1">
              <a:rPr lang="en-US" altLang="en-US"/>
              <a:pPr>
                <a:defRPr/>
              </a:pPr>
              <a:t>9/26/24</a:t>
            </a:fld>
            <a:endParaRPr lang="en-US" alt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7A5F39E1-708F-914C-8B7E-3BD7E6E68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7785CF22-986D-1546-B20A-AD503876F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AB937-91A5-0B40-AEC7-907012BD86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7754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0">
            <a:extLst>
              <a:ext uri="{FF2B5EF4-FFF2-40B4-BE49-F238E27FC236}">
                <a16:creationId xmlns:a16="http://schemas.microsoft.com/office/drawing/2014/main" id="{A14EFD81-C865-C84A-B2BF-81F4E50087F2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R"/>
          </a:p>
        </p:txBody>
      </p:sp>
      <p:sp>
        <p:nvSpPr>
          <p:cNvPr id="3" name="Isosceles Triangle 11">
            <a:extLst>
              <a:ext uri="{FF2B5EF4-FFF2-40B4-BE49-F238E27FC236}">
                <a16:creationId xmlns:a16="http://schemas.microsoft.com/office/drawing/2014/main" id="{4598D074-4E2F-9147-824C-0EBF5E2499A0}"/>
              </a:ext>
            </a:extLst>
          </p:cNvPr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Gill Sans MT" panose="020B0502020104020203" pitchFamily="34" charset="77"/>
            </a:endParaRPr>
          </a:p>
        </p:txBody>
      </p:sp>
      <p:sp>
        <p:nvSpPr>
          <p:cNvPr id="4" name="Date Placeholder 1">
            <a:extLst>
              <a:ext uri="{FF2B5EF4-FFF2-40B4-BE49-F238E27FC236}">
                <a16:creationId xmlns:a16="http://schemas.microsoft.com/office/drawing/2014/main" id="{F50C4939-6B5E-404A-90FF-BD7A30255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5ED9E-A1F1-944C-87EA-2DA1A07C728A}" type="datetime1">
              <a:rPr lang="en-US" altLang="en-US"/>
              <a:pPr>
                <a:defRPr/>
              </a:pPr>
              <a:t>9/26/24</a:t>
            </a:fld>
            <a:endParaRPr lang="en-US" alt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4B5B9854-E3C3-2547-918F-71FED2793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3B23579-869E-0F42-B44C-63808C65F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4FB17-089E-C342-94D5-308C81B8B4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011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0">
            <a:extLst>
              <a:ext uri="{FF2B5EF4-FFF2-40B4-BE49-F238E27FC236}">
                <a16:creationId xmlns:a16="http://schemas.microsoft.com/office/drawing/2014/main" id="{D85F7253-A749-204F-A9A7-30F40CB78BE9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R"/>
          </a:p>
        </p:txBody>
      </p:sp>
      <p:sp>
        <p:nvSpPr>
          <p:cNvPr id="6" name="Straight Connector 11">
            <a:extLst>
              <a:ext uri="{FF2B5EF4-FFF2-40B4-BE49-F238E27FC236}">
                <a16:creationId xmlns:a16="http://schemas.microsoft.com/office/drawing/2014/main" id="{97E2BDB9-54C4-8345-B3E3-D81893C10C94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R"/>
          </a:p>
        </p:txBody>
      </p:sp>
      <p:sp>
        <p:nvSpPr>
          <p:cNvPr id="7" name="Isosceles Triangle 12">
            <a:extLst>
              <a:ext uri="{FF2B5EF4-FFF2-40B4-BE49-F238E27FC236}">
                <a16:creationId xmlns:a16="http://schemas.microsoft.com/office/drawing/2014/main" id="{BAAC25E1-73FE-8F4B-BB95-9A0135BA754F}"/>
              </a:ext>
            </a:extLst>
          </p:cNvPr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Gill Sans MT" panose="020B0502020104020203" pitchFamily="34" charset="7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97281BDC-23A0-7248-87C3-0D0D4A578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76319-6F1C-0D45-AB56-F30A9669165C}" type="datetime1">
              <a:rPr lang="en-US" altLang="en-US"/>
              <a:pPr>
                <a:defRPr/>
              </a:pPr>
              <a:t>9/26/24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A129BAB7-F287-4941-9163-CAFD189BA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9FAAEE81-26BB-554A-92DF-1CB02ECA9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9E5B5-663E-DF48-B467-EF8AC1B9CA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2105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0">
            <a:extLst>
              <a:ext uri="{FF2B5EF4-FFF2-40B4-BE49-F238E27FC236}">
                <a16:creationId xmlns:a16="http://schemas.microsoft.com/office/drawing/2014/main" id="{9D3DDBDB-9D87-7147-A3DE-05BA80AC67F5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R"/>
          </a:p>
        </p:txBody>
      </p:sp>
      <p:sp>
        <p:nvSpPr>
          <p:cNvPr id="6" name="Isosceles Triangle 11">
            <a:extLst>
              <a:ext uri="{FF2B5EF4-FFF2-40B4-BE49-F238E27FC236}">
                <a16:creationId xmlns:a16="http://schemas.microsoft.com/office/drawing/2014/main" id="{6489063E-2280-994E-AD6C-A7A07F5ABCBD}"/>
              </a:ext>
            </a:extLst>
          </p:cNvPr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Gill Sans MT" panose="020B0502020104020203" pitchFamily="34" charset="77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4CAB44C-6D4C-9841-AF70-0E56FE340C8D}"/>
              </a:ext>
            </a:extLst>
          </p:cNvPr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Gill Sans MT" panose="020B0502020104020203" pitchFamily="34" charset="7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GB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39D3ECA5-EB4D-F245-9CC0-AAC7B5741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59AE6-D8DB-E54F-9DF0-5E9D129F2BEF}" type="datetime1">
              <a:rPr lang="en-US" altLang="en-US"/>
              <a:pPr>
                <a:defRPr/>
              </a:pPr>
              <a:t>9/26/24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6305969A-992F-6543-A714-F7A2CF3CE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578070C4-CF96-AC49-A9A5-93B637646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BF7BF-77A8-CF47-B5D9-3BDE2F4457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39212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>
            <a:extLst>
              <a:ext uri="{FF2B5EF4-FFF2-40B4-BE49-F238E27FC236}">
                <a16:creationId xmlns:a16="http://schemas.microsoft.com/office/drawing/2014/main" id="{05474021-33EF-284B-805D-0EB3F49C102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  <a:endParaRPr lang="en-US" altLang="en-US"/>
          </a:p>
        </p:txBody>
      </p:sp>
      <p:sp>
        <p:nvSpPr>
          <p:cNvPr id="1027" name="Text Placeholder 12">
            <a:extLst>
              <a:ext uri="{FF2B5EF4-FFF2-40B4-BE49-F238E27FC236}">
                <a16:creationId xmlns:a16="http://schemas.microsoft.com/office/drawing/2014/main" id="{6967741D-A5CB-A648-BBA1-6BEE717CC8A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  <a:endParaRPr lang="en-US" altLang="en-US"/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31D84B3F-E054-2846-8EDC-BDA4636393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Gill Sans MT" panose="020B0502020104020203" pitchFamily="34" charset="77"/>
              </a:defRPr>
            </a:lvl1pPr>
          </a:lstStyle>
          <a:p>
            <a:pPr>
              <a:defRPr/>
            </a:pPr>
            <a:fld id="{85DC0A53-F197-E243-912F-9F889D3CFC31}" type="datetime1">
              <a:rPr lang="en-US" altLang="en-US"/>
              <a:pPr>
                <a:defRPr/>
              </a:pPr>
              <a:t>9/26/24</a:t>
            </a:fld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482EEC-5B15-AD40-BA37-14F2D2BBB1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Gill Sans MT" panose="020B0502020104020203" pitchFamily="34" charset="77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29CC0764-CC92-0140-9103-FC23B5699F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Gill Sans MT" panose="020B0502020104020203" pitchFamily="34" charset="77"/>
              </a:defRPr>
            </a:lvl1pPr>
          </a:lstStyle>
          <a:p>
            <a:pPr>
              <a:defRPr/>
            </a:pPr>
            <a:fld id="{81F00D6F-1470-E94B-833A-9E8A1A60E0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Straight Connector 27">
            <a:extLst>
              <a:ext uri="{FF2B5EF4-FFF2-40B4-BE49-F238E27FC236}">
                <a16:creationId xmlns:a16="http://schemas.microsoft.com/office/drawing/2014/main" id="{17493897-D3ED-5C4C-BACD-A0622EBFE9BC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R"/>
          </a:p>
        </p:txBody>
      </p:sp>
      <p:sp>
        <p:nvSpPr>
          <p:cNvPr id="1032" name="Straight Connector 28">
            <a:extLst>
              <a:ext uri="{FF2B5EF4-FFF2-40B4-BE49-F238E27FC236}">
                <a16:creationId xmlns:a16="http://schemas.microsoft.com/office/drawing/2014/main" id="{7F37F056-B697-684A-874A-20EBC58FDC52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R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6B2C3893-3360-ED42-91A3-1B6E7AE0767C}"/>
              </a:ext>
            </a:extLst>
          </p:cNvPr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Gill Sans MT" panose="020B0502020104020203" pitchFamily="34" charset="7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5" r:id="rId1"/>
    <p:sldLayoutId id="2147484111" r:id="rId2"/>
    <p:sldLayoutId id="2147484116" r:id="rId3"/>
    <p:sldLayoutId id="2147484112" r:id="rId4"/>
    <p:sldLayoutId id="2147484113" r:id="rId5"/>
    <p:sldLayoutId id="2147484117" r:id="rId6"/>
    <p:sldLayoutId id="2147484118" r:id="rId7"/>
    <p:sldLayoutId id="2147484119" r:id="rId8"/>
    <p:sldLayoutId id="2147484120" r:id="rId9"/>
    <p:sldLayoutId id="2147484114" r:id="rId10"/>
    <p:sldLayoutId id="214748412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ＭＳ Ｐゴシック" pitchFamily="-108" charset="-128"/>
          <a:cs typeface="ＭＳ Ｐゴシック" pitchFamily="-108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-108" charset="0"/>
          <a:ea typeface="ＭＳ Ｐゴシック" pitchFamily="-108" charset="-128"/>
          <a:cs typeface="ＭＳ Ｐゴシック" pitchFamily="-10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-108" charset="0"/>
          <a:ea typeface="ＭＳ Ｐゴシック" pitchFamily="-108" charset="-128"/>
          <a:cs typeface="ＭＳ Ｐゴシック" pitchFamily="-10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-108" charset="0"/>
          <a:ea typeface="ＭＳ Ｐゴシック" pitchFamily="-108" charset="-128"/>
          <a:cs typeface="ＭＳ Ｐゴシック" pitchFamily="-10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-108" charset="0"/>
          <a:ea typeface="ＭＳ Ｐゴシック" pitchFamily="-108" charset="-128"/>
          <a:cs typeface="ＭＳ Ｐゴシック" pitchFamily="-10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-108" charset="0"/>
          <a:ea typeface="ＭＳ Ｐゴシック" pitchFamily="-108" charset="-128"/>
          <a:cs typeface="ＭＳ Ｐゴシック" pitchFamily="-10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-108" charset="0"/>
          <a:ea typeface="ＭＳ Ｐゴシック" pitchFamily="-108" charset="-128"/>
          <a:cs typeface="ＭＳ Ｐゴシック" pitchFamily="-10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-108" charset="0"/>
          <a:ea typeface="ＭＳ Ｐゴシック" pitchFamily="-108" charset="-128"/>
          <a:cs typeface="ＭＳ Ｐゴシック" pitchFamily="-10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-108" charset="0"/>
          <a:ea typeface="ＭＳ Ｐゴシック" pitchFamily="-108" charset="-128"/>
          <a:cs typeface="ＭＳ Ｐゴシック" pitchFamily="-108" charset="-128"/>
        </a:defRPr>
      </a:lvl9pPr>
    </p:titleStyle>
    <p:bodyStyle>
      <a:lvl1pPr marL="273050" indent="-273050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2" charset="2"/>
        <a:buChar char=""/>
        <a:defRPr sz="2600" kern="1200">
          <a:solidFill>
            <a:schemeClr val="tx1"/>
          </a:solidFill>
          <a:latin typeface="+mn-lt"/>
          <a:ea typeface="ＭＳ Ｐゴシック" pitchFamily="-108" charset="-128"/>
          <a:cs typeface="ＭＳ Ｐゴシック" pitchFamily="-108" charset="-128"/>
        </a:defRPr>
      </a:lvl1pPr>
      <a:lvl2pPr marL="547688" indent="-27305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2" charset="2"/>
        <a:buChar char=""/>
        <a:defRPr sz="2300" kern="1200">
          <a:solidFill>
            <a:schemeClr val="tx2"/>
          </a:solidFill>
          <a:latin typeface="+mn-lt"/>
          <a:ea typeface="ＭＳ Ｐゴシック" pitchFamily="-108" charset="-128"/>
          <a:cs typeface="+mn-cs"/>
        </a:defRPr>
      </a:lvl2pPr>
      <a:lvl3pPr marL="822325" indent="-228600" algn="l" rtl="0" eaLnBrk="1" fontAlgn="base" hangingPunct="1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2" charset="2"/>
        <a:buChar char=""/>
        <a:defRPr sz="2000" kern="1200">
          <a:solidFill>
            <a:schemeClr val="tx1"/>
          </a:solidFill>
          <a:latin typeface="+mn-lt"/>
          <a:ea typeface="ヒラギノ角ゴ Pro W3" pitchFamily="4" charset="-128"/>
          <a:cs typeface="+mn-cs"/>
        </a:defRPr>
      </a:lvl3pPr>
      <a:lvl4pPr marL="1096963" indent="-228600" algn="l" rtl="0" eaLnBrk="1" fontAlgn="base" hangingPunct="1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ヒラギノ角ゴ Pro W3" pitchFamily="4" charset="-128"/>
          <a:cs typeface="+mn-cs"/>
        </a:defRPr>
      </a:lvl4pPr>
      <a:lvl5pPr marL="1371600" indent="-228600" algn="l" rtl="0" eaLnBrk="1" fontAlgn="base" hangingPunct="1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ヒラギノ角ゴ Pro W3" pitchFamily="4" charset="-128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293046EE-E265-5147-BC94-DDF2A91AAE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l-GR" altLang="en-US" sz="2800" b="1">
                <a:ea typeface="ＭＳ Ｐゴシック" panose="020B0600070205080204" pitchFamily="34" charset="-128"/>
              </a:rPr>
              <a:t>Ψυχολογική προσέγγιση παιδιών με αναπηρίες</a:t>
            </a:r>
            <a:endParaRPr lang="en-US" altLang="en-US" sz="2800">
              <a:ea typeface="ＭＳ Ｐゴシック" panose="020B0600070205080204" pitchFamily="34" charset="-128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1A4967-97CD-1A4A-849B-678AD3A1D2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defRPr/>
            </a:pPr>
            <a:br>
              <a:rPr lang="en-US" altLang="en-US" sz="2400" dirty="0">
                <a:ea typeface="ＭＳ Ｐゴシック" panose="020B0600070205080204" pitchFamily="34" charset="-128"/>
              </a:rPr>
            </a:br>
            <a:r>
              <a:rPr lang="el-GR" altLang="en-US" sz="2400" dirty="0">
                <a:ea typeface="ＭＳ Ｐゴシック" panose="020B0600070205080204" pitchFamily="34" charset="-128"/>
              </a:rPr>
              <a:t>αξιολόγηση </a:t>
            </a:r>
            <a:r>
              <a:rPr lang="el-GR" altLang="en-US" sz="2400">
                <a:ea typeface="ＭＳ Ｐゴシック" panose="020B0600070205080204" pitchFamily="34" charset="-128"/>
              </a:rPr>
              <a:t>του μαθήματος</a:t>
            </a:r>
            <a:endParaRPr lang="en-US" altLang="en-US" sz="1100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>
            <a:extLst>
              <a:ext uri="{FF2B5EF4-FFF2-40B4-BE49-F238E27FC236}">
                <a16:creationId xmlns:a16="http://schemas.microsoft.com/office/drawing/2014/main" id="{982F7A2B-28FB-7B47-B82A-C5B700D3CA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l-GR" altLang="en-US" sz="2800">
                <a:ea typeface="ＭＳ Ｐゴシック" panose="020B0600070205080204" pitchFamily="34" charset="-128"/>
              </a:rPr>
              <a:t>Δοκιμασίες αξιολόγησης</a:t>
            </a:r>
            <a:endParaRPr lang="en-US" altLang="en-US" sz="2800">
              <a:ea typeface="ＭＳ Ｐゴシック" panose="020B0600070205080204" pitchFamily="34" charset="-128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4D6E9D-36E6-514C-BD63-C72B337635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altLang="en-US" dirty="0">
                <a:ea typeface="ＭＳ Ｐゴシック" panose="020B0600070205080204" pitchFamily="34" charset="-128"/>
              </a:rPr>
              <a:t>2</a:t>
            </a:r>
            <a:r>
              <a:rPr lang="el-GR" altLang="en-US">
                <a:ea typeface="ＭＳ Ｐゴシック" panose="020B0600070205080204" pitchFamily="34" charset="-128"/>
              </a:rPr>
              <a:t>. </a:t>
            </a:r>
            <a:r>
              <a:rPr lang="el-GR" altLang="en-US" dirty="0">
                <a:ea typeface="ＭＳ Ｐゴシック" panose="020B0600070205080204" pitchFamily="34" charset="-128"/>
              </a:rPr>
              <a:t>Εργασία 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32A660F5-74F0-6C4A-8756-4DE2E2446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>
                <a:ea typeface="ＭＳ Ｐゴシック" panose="020B0600070205080204" pitchFamily="34" charset="-128"/>
              </a:rPr>
              <a:t>Εργασία: χαρακτηριστικά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3554" name="Content Placeholder 2">
            <a:extLst>
              <a:ext uri="{FF2B5EF4-FFF2-40B4-BE49-F238E27FC236}">
                <a16:creationId xmlns:a16="http://schemas.microsoft.com/office/drawing/2014/main" id="{70C7E741-F29D-8B4F-AE19-5925C290EF8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229600" cy="5165725"/>
          </a:xfrm>
        </p:spPr>
        <p:txBody>
          <a:bodyPr/>
          <a:lstStyle/>
          <a:p>
            <a:r>
              <a:rPr lang="el-GR" altLang="en-US">
                <a:ea typeface="ＭＳ Ｐゴシック" panose="020B0600070205080204" pitchFamily="34" charset="-128"/>
              </a:rPr>
              <a:t>Ατομική</a:t>
            </a:r>
          </a:p>
          <a:p>
            <a:r>
              <a:rPr lang="el-GR" altLang="en-US">
                <a:ea typeface="ＭＳ Ｐゴシック" panose="020B0600070205080204" pitchFamily="34" charset="-128"/>
              </a:rPr>
              <a:t>Παραδίδεται στο τέλος του εξαμήνου</a:t>
            </a:r>
          </a:p>
          <a:p>
            <a:r>
              <a:rPr lang="el-GR" altLang="en-US">
                <a:ea typeface="ＭＳ Ｐゴシック" panose="020B0600070205080204" pitchFamily="34" charset="-128"/>
              </a:rPr>
              <a:t>3000-3500 λέξεις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>
            <a:extLst>
              <a:ext uri="{FF2B5EF4-FFF2-40B4-BE49-F238E27FC236}">
                <a16:creationId xmlns:a16="http://schemas.microsoft.com/office/drawing/2014/main" id="{D92238E3-DBA3-9D4F-BE43-A3431CC43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GR">
                <a:ea typeface="ＭＳ Ｐゴシック" panose="020B0600070205080204" pitchFamily="34" charset="-128"/>
              </a:rPr>
              <a:t>Εργασία: περιεχόμενο</a:t>
            </a:r>
            <a:endParaRPr lang="en-GR" altLang="en-GR">
              <a:ea typeface="ＭＳ Ｐゴシック" panose="020B0600070205080204" pitchFamily="34" charset="-12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29534-43F2-934B-B10B-7F86DAD0C38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l-GR" altLang="en-US" dirty="0">
                <a:ea typeface="ＭＳ Ｐゴシック" panose="020B0600070205080204" pitchFamily="34" charset="-128"/>
              </a:rPr>
              <a:t>Το περιεχόμενο μπορεί να  αφορά: </a:t>
            </a:r>
          </a:p>
          <a:p>
            <a:pPr marL="0" indent="0">
              <a:buFont typeface="Wingdings 3" pitchFamily="2" charset="2"/>
              <a:buNone/>
              <a:defRPr/>
            </a:pPr>
            <a:r>
              <a:rPr lang="el-GR" altLang="en-US" dirty="0">
                <a:ea typeface="ＭＳ Ｐゴシック" panose="020B0600070205080204" pitchFamily="34" charset="-128"/>
              </a:rPr>
              <a:t>α) μία μελέτη περίπτωσης ενός παιδιού με παθολογία με το οποίο δουλεύετε ή έχετε δουλέψει στο παρελθόν (εφόσον έχετε επαρκείς σημειώσεις της περίπτωσης),</a:t>
            </a:r>
          </a:p>
          <a:p>
            <a:pPr marL="0" indent="0">
              <a:buFont typeface="Wingdings 3" pitchFamily="2" charset="2"/>
              <a:buNone/>
              <a:defRPr/>
            </a:pPr>
            <a:r>
              <a:rPr lang="el-GR" altLang="en-US" dirty="0">
                <a:ea typeface="ＭＳ Ｐゴシック" panose="020B0600070205080204" pitchFamily="34" charset="-128"/>
              </a:rPr>
              <a:t>β) σύγκριση με κριτικό τρόπο </a:t>
            </a:r>
            <a:r>
              <a:rPr lang="el-GR" altLang="en-US" dirty="0" err="1">
                <a:ea typeface="ＭＳ Ｐゴシック" panose="020B0600070205080204" pitchFamily="34" charset="-128"/>
              </a:rPr>
              <a:t>τουλ</a:t>
            </a:r>
            <a:r>
              <a:rPr lang="en-US" altLang="en-US" dirty="0" err="1">
                <a:ea typeface="ＭＳ Ｐゴシック" panose="020B0600070205080204" pitchFamily="34" charset="-128"/>
              </a:rPr>
              <a:t>ά</a:t>
            </a:r>
            <a:r>
              <a:rPr lang="el-GR" altLang="en-US" dirty="0" err="1">
                <a:ea typeface="ＭＳ Ｐゴシック" panose="020B0600070205080204" pitchFamily="34" charset="-128"/>
              </a:rPr>
              <a:t>χιστον</a:t>
            </a:r>
            <a:r>
              <a:rPr lang="el-GR" altLang="en-US" dirty="0">
                <a:ea typeface="ＭＳ Ｐゴシック" panose="020B0600070205080204" pitchFamily="34" charset="-128"/>
              </a:rPr>
              <a:t> 3 σύγχρονων επιστημονικών άρθρων, ή κλασσικών άρθρων σε σύγκριση με σύγχρονα (που προφανώς πραγματεύονται ένα κοινό θέμα) από βιβλιογραφία σχετική με το μάθημα</a:t>
            </a:r>
          </a:p>
          <a:p>
            <a:pPr marL="0" indent="0">
              <a:buFont typeface="Wingdings 3" pitchFamily="2" charset="2"/>
              <a:buNone/>
              <a:defRPr/>
            </a:pPr>
            <a:r>
              <a:rPr lang="el-GR" altLang="en-US" dirty="0">
                <a:ea typeface="ＭＳ Ｐゴシック" panose="020B0600070205080204" pitchFamily="34" charset="-128"/>
              </a:rPr>
              <a:t>Σε όλες τις περιπτώσεις πρέπει να δοθεί προσοχή στην εμβάθυνση σε </a:t>
            </a:r>
            <a:r>
              <a:rPr lang="el-GR" altLang="en-US" u="sng" dirty="0">
                <a:ea typeface="ＭＳ Ｐゴシック" panose="020B0600070205080204" pitchFamily="34" charset="-128"/>
              </a:rPr>
              <a:t>ένα </a:t>
            </a:r>
            <a:r>
              <a:rPr lang="el-GR" altLang="en-US" dirty="0">
                <a:ea typeface="ＭＳ Ｐゴシック" panose="020B0600070205080204" pitchFamily="34" charset="-128"/>
              </a:rPr>
              <a:t>τομέα της κάθε παθολογίας, πχ. παιχνίδι στον αυτισμό</a:t>
            </a:r>
          </a:p>
          <a:p>
            <a:pPr>
              <a:defRPr/>
            </a:pPr>
            <a:endParaRPr lang="en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>
            <a:extLst>
              <a:ext uri="{FF2B5EF4-FFF2-40B4-BE49-F238E27FC236}">
                <a16:creationId xmlns:a16="http://schemas.microsoft.com/office/drawing/2014/main" id="{63A97C98-26B3-1E47-81E9-97B5E35E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>
                <a:ea typeface="ＭＳ Ｐゴシック" panose="020B0600070205080204" pitchFamily="34" charset="-128"/>
              </a:rPr>
              <a:t>Εργασία: δομή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B6993C-2F48-A54B-A426-767C2BBC96C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l-GR" dirty="0"/>
              <a:t>Δομή, μορφή και εμφάνιση επιστημονικής εργασίας</a:t>
            </a:r>
          </a:p>
          <a:p>
            <a:pPr>
              <a:defRPr/>
            </a:pPr>
            <a:r>
              <a:rPr lang="el-GR" dirty="0"/>
              <a:t>Χρειάζεται να έχει: </a:t>
            </a:r>
          </a:p>
          <a:p>
            <a:pPr marL="0" indent="0" algn="just">
              <a:buFont typeface="Wingdings 3" pitchFamily="2" charset="2"/>
              <a:buNone/>
              <a:defRPr/>
            </a:pPr>
            <a:r>
              <a:rPr lang="el-GR" u="sng" dirty="0"/>
              <a:t>Περίληψη</a:t>
            </a:r>
            <a:r>
              <a:rPr lang="el-GR" dirty="0"/>
              <a:t>: έως 200 λέξεις </a:t>
            </a:r>
          </a:p>
          <a:p>
            <a:pPr marL="0" indent="0" algn="just">
              <a:buFont typeface="Wingdings 3" pitchFamily="2" charset="2"/>
              <a:buNone/>
              <a:defRPr/>
            </a:pPr>
            <a:r>
              <a:rPr lang="el-GR" u="sng" dirty="0"/>
              <a:t>Εισαγωγή</a:t>
            </a:r>
            <a:r>
              <a:rPr lang="el-GR" dirty="0"/>
              <a:t>: όπου αναπτύσσεται βιβλιογραφικά το συγκεκριμένο θέμα</a:t>
            </a:r>
          </a:p>
          <a:p>
            <a:pPr marL="0" indent="0" algn="just">
              <a:buFont typeface="Wingdings 3" pitchFamily="2" charset="2"/>
              <a:buNone/>
              <a:defRPr/>
            </a:pPr>
            <a:r>
              <a:rPr lang="el-GR" u="sng" dirty="0"/>
              <a:t>Μεθοδολογία</a:t>
            </a:r>
            <a:r>
              <a:rPr lang="el-GR" dirty="0"/>
              <a:t>: τι και πώς ακριβώς κάνετε την εργασία και στη συνέχεια λίγα λόγια για το περιστατικό (ηλικία, φύλο, οικογενειακή κατάσταση, πώς/πού/πότε δουλεύετε μαζί κλπ.) Προσοχή στην εμπιστευτικότητα και στην ανωνυμία! Για τα άρθρα χρειάζεται να αναφέρετε τα στοιχεία τους και τι θα κάνετε ώστε να τα συγκρίνετε.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AC7A8C14-BAE0-484F-A26F-75A9AC255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>
                <a:ea typeface="ＭＳ Ｐゴシック" panose="020B0600070205080204" pitchFamily="34" charset="-128"/>
              </a:rPr>
              <a:t>Εργασία: δομή (συν.)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6626" name="Content Placeholder 2">
            <a:extLst>
              <a:ext uri="{FF2B5EF4-FFF2-40B4-BE49-F238E27FC236}">
                <a16:creationId xmlns:a16="http://schemas.microsoft.com/office/drawing/2014/main" id="{B20898D7-487E-9845-8E75-6A4C53E1293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0" indent="0" algn="just">
              <a:buFont typeface="Wingdings 3" pitchFamily="2" charset="2"/>
              <a:buNone/>
            </a:pPr>
            <a:r>
              <a:rPr lang="el-GR" altLang="en-US" u="sng">
                <a:ea typeface="ＭＳ Ｐゴシック" panose="020B0600070205080204" pitchFamily="34" charset="-128"/>
              </a:rPr>
              <a:t>Αποτελέσματα:</a:t>
            </a:r>
            <a:r>
              <a:rPr lang="el-GR" altLang="en-US">
                <a:ea typeface="ＭＳ Ｐゴシック" panose="020B0600070205080204" pitchFamily="34" charset="-128"/>
              </a:rPr>
              <a:t> εδώ θα καταγράψετε τις «βινιέτες» δηλ. τη λεπτομερή καταγραφή ενός περιστατικού/αλληλεπίδρασης (τουλάχιστον 3) ή τα στοιχεία της ανάλυσης των άρθρων που προσφέρουν επιχειρήματα για τη θέση που υποστηρίζεται. Στις εργασίες με κλινικό περιστατικό χρειάζεται να καταγράφονται και </a:t>
            </a:r>
            <a:r>
              <a:rPr lang="el-GR" altLang="en-US" b="1">
                <a:ea typeface="ＭＳ Ｐゴシック" panose="020B0600070205080204" pitchFamily="34" charset="-128"/>
              </a:rPr>
              <a:t>τα δικά σας συναισθήματα και σκέψεις</a:t>
            </a:r>
            <a:r>
              <a:rPr lang="el-GR" altLang="en-US">
                <a:ea typeface="ＭＳ Ｐゴシック" panose="020B0600070205080204" pitchFamily="34" charset="-128"/>
              </a:rPr>
              <a:t> (δες παράδειγμα βινιέτας)</a:t>
            </a:r>
          </a:p>
          <a:p>
            <a:pPr marL="0" indent="0" algn="just">
              <a:buFont typeface="Wingdings 3" pitchFamily="2" charset="2"/>
              <a:buNone/>
            </a:pPr>
            <a:r>
              <a:rPr lang="el-GR" altLang="en-US" u="sng">
                <a:ea typeface="ＭＳ Ｐゴシック" panose="020B0600070205080204" pitchFamily="34" charset="-128"/>
              </a:rPr>
              <a:t>Συζήτηση: </a:t>
            </a:r>
            <a:r>
              <a:rPr lang="el-GR" altLang="en-US">
                <a:ea typeface="ＭＳ Ｐゴシック" panose="020B0600070205080204" pitchFamily="34" charset="-128"/>
              </a:rPr>
              <a:t>Σύνδεση της θεωρίας που αναφέρθηκε στην εισαγωγή με τις παρατηρήσεις/τα ευρήματα.</a:t>
            </a:r>
          </a:p>
          <a:p>
            <a:pPr marL="0" indent="0" algn="just">
              <a:buFont typeface="Wingdings 3" pitchFamily="2" charset="2"/>
              <a:buNone/>
            </a:pPr>
            <a:r>
              <a:rPr lang="el-GR" altLang="en-US" u="sng">
                <a:ea typeface="ＭＳ Ｐゴシック" panose="020B0600070205080204" pitchFamily="34" charset="-128"/>
              </a:rPr>
              <a:t>Βιβλιογραφία:</a:t>
            </a:r>
            <a:r>
              <a:rPr lang="el-GR" altLang="en-US">
                <a:ea typeface="ＭＳ Ｐゴシック" panose="020B0600070205080204" pitchFamily="34" charset="-128"/>
              </a:rPr>
              <a:t> σύμφωνα με τις οδηγίες του ΑΡΑ 7</a:t>
            </a:r>
            <a:endParaRPr lang="el-GR" altLang="en-US" u="sng">
              <a:ea typeface="ＭＳ Ｐゴシック" panose="020B0600070205080204" pitchFamily="34" charset="-128"/>
            </a:endParaRPr>
          </a:p>
          <a:p>
            <a:pPr marL="0" indent="0" algn="just">
              <a:buFont typeface="Wingdings 3" pitchFamily="2" charset="2"/>
              <a:buNone/>
            </a:pPr>
            <a:endParaRPr lang="el-GR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>
            <a:extLst>
              <a:ext uri="{FF2B5EF4-FFF2-40B4-BE49-F238E27FC236}">
                <a16:creationId xmlns:a16="http://schemas.microsoft.com/office/drawing/2014/main" id="{9FE2457F-17E9-BA46-9DA4-809D8E7E7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>
                <a:ea typeface="ＭＳ Ｐゴシック" panose="020B0600070205080204" pitchFamily="34" charset="-128"/>
              </a:rPr>
              <a:t>Εργασία: αξιολόγησης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9332C5-AE1A-214D-9C03-25DA3E09D60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l-GR" dirty="0"/>
              <a:t>Στην εργασία θα αξιολογηθεί η χρήση της βιβλιογραφίας αλλά και η ικανότητα να συνδυάζετε την τεκμηριωμένη βιβλιογραφία με τη δικής σας κλινική πράξη και κριτική σκέψη (χωρίς αυθαιρεσίες!)</a:t>
            </a:r>
          </a:p>
          <a:p>
            <a:pPr>
              <a:defRPr/>
            </a:pPr>
            <a:r>
              <a:rPr lang="el-GR" dirty="0"/>
              <a:t>Η βαθμολογία της εργασίας αποτελεί το 70% της συνολικής βαθμολογίας του μαθήματος</a:t>
            </a:r>
          </a:p>
          <a:p>
            <a:pPr>
              <a:defRPr/>
            </a:pPr>
            <a:endParaRPr lang="el-GR" dirty="0"/>
          </a:p>
          <a:p>
            <a:pPr marL="0" indent="0">
              <a:buFont typeface="Wingdings 3" pitchFamily="2" charset="2"/>
              <a:buNone/>
              <a:defRPr/>
            </a:pPr>
            <a:endParaRPr lang="el-GR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>
            <a:extLst>
              <a:ext uri="{FF2B5EF4-FFF2-40B4-BE49-F238E27FC236}">
                <a16:creationId xmlns:a16="http://schemas.microsoft.com/office/drawing/2014/main" id="{8AB3C0D7-5543-CB44-ADB9-C99BADFC2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>
                <a:ea typeface="ＭＳ Ｐゴシック" panose="020B0600070205080204" pitchFamily="34" charset="-128"/>
              </a:rPr>
              <a:t> Αξιολόγηση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1BCBB7-B665-BC48-B497-C1576A7B2A6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0" indent="0">
              <a:buFont typeface="Wingdings 3" pitchFamily="2" charset="2"/>
              <a:buNone/>
              <a:defRPr/>
            </a:pPr>
            <a:endParaRPr lang="el-GR" dirty="0"/>
          </a:p>
          <a:p>
            <a:pPr marL="0" indent="0">
              <a:buFont typeface="Wingdings 3" pitchFamily="2" charset="2"/>
              <a:buNone/>
              <a:defRPr/>
            </a:pPr>
            <a:r>
              <a:rPr lang="el-GR" dirty="0"/>
              <a:t>Η βαθμολογία εξαρτάται από την επίδοση των φοιτητών/τριών στις δύο δοκιμασίες αξιολόγησης</a:t>
            </a:r>
          </a:p>
          <a:p>
            <a:pPr marL="0" indent="0">
              <a:buFont typeface="Wingdings 3" pitchFamily="2" charset="2"/>
              <a:buNone/>
              <a:defRPr/>
            </a:pPr>
            <a:endParaRPr lang="el-GR" dirty="0"/>
          </a:p>
          <a:p>
            <a:pPr marL="514350" indent="-514350">
              <a:buFont typeface="Wingdings 3" pitchFamily="2" charset="2"/>
              <a:buAutoNum type="arabicPeriod"/>
              <a:defRPr/>
            </a:pPr>
            <a:r>
              <a:rPr lang="el-GR" dirty="0"/>
              <a:t>Παρουσίαση επιστημονικού άρθρου</a:t>
            </a:r>
          </a:p>
          <a:p>
            <a:pPr marL="514350" indent="-514350">
              <a:buFont typeface="Wingdings 3" pitchFamily="2" charset="2"/>
              <a:buAutoNum type="arabicPeriod"/>
              <a:defRPr/>
            </a:pPr>
            <a:r>
              <a:rPr lang="el-GR" dirty="0"/>
              <a:t>Εργασία</a:t>
            </a:r>
          </a:p>
          <a:p>
            <a:pPr marL="514350" indent="-514350">
              <a:buFont typeface="Wingdings 3" pitchFamily="2" charset="2"/>
              <a:buAutoNum type="arabicPeriod"/>
              <a:defRPr/>
            </a:pPr>
            <a:endParaRPr lang="el-GR" dirty="0"/>
          </a:p>
          <a:p>
            <a:pPr marL="514350" indent="-514350">
              <a:buFont typeface="Wingdings 3" pitchFamily="2" charset="2"/>
              <a:buAutoNum type="arabicPeriod"/>
              <a:defRPr/>
            </a:pPr>
            <a:endParaRPr lang="el-GR" dirty="0"/>
          </a:p>
          <a:p>
            <a:pPr marL="0" indent="0">
              <a:buFont typeface="Wingdings 3" pitchFamily="2" charset="2"/>
              <a:buNone/>
              <a:defRPr/>
            </a:pPr>
            <a:r>
              <a:rPr lang="el-GR" dirty="0"/>
              <a:t>Σημείωση: και για την παρουσίαση και για την εργασία υπάρχουν στην η-τάξη παραδείγματα από φοιτητές/</a:t>
            </a:r>
            <a:r>
              <a:rPr lang="el-GR" dirty="0" err="1"/>
              <a:t>τριες</a:t>
            </a:r>
            <a:r>
              <a:rPr lang="el-GR" dirty="0"/>
              <a:t> </a:t>
            </a:r>
            <a:r>
              <a:rPr lang="el-GR"/>
              <a:t>παλαιότερων ετών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>
            <a:extLst>
              <a:ext uri="{FF2B5EF4-FFF2-40B4-BE49-F238E27FC236}">
                <a16:creationId xmlns:a16="http://schemas.microsoft.com/office/drawing/2014/main" id="{F3BF5B7F-FEC6-5443-A0BA-18D7C0D35E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l-GR" altLang="en-US" sz="2800">
                <a:ea typeface="ＭＳ Ｐゴシック" panose="020B0600070205080204" pitchFamily="34" charset="-128"/>
              </a:rPr>
              <a:t>Δοκιμασίες αξιολόγησης</a:t>
            </a:r>
            <a:endParaRPr lang="en-US" altLang="en-US" sz="2800">
              <a:ea typeface="ＭＳ Ｐゴシック" panose="020B0600070205080204" pitchFamily="34" charset="-128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B2DC3A-3302-A94B-A685-F62C0F5CCD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altLang="en-US" dirty="0">
                <a:ea typeface="ＭＳ Ｐゴシック" panose="020B0600070205080204" pitchFamily="34" charset="-128"/>
              </a:rPr>
              <a:t>1. Παρουσίαση επιστημονικού άρθρου 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AC613363-4863-E94E-8DB4-0A763F048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33400"/>
          </a:xfrm>
        </p:spPr>
        <p:txBody>
          <a:bodyPr/>
          <a:lstStyle/>
          <a:p>
            <a:pPr eaLnBrk="1" hangingPunct="1"/>
            <a:br>
              <a:rPr lang="el-GR" altLang="en-US" b="1">
                <a:ea typeface="ＭＳ Ｐゴシック" panose="020B0600070205080204" pitchFamily="34" charset="-128"/>
              </a:rPr>
            </a:br>
            <a:br>
              <a:rPr lang="el-GR" altLang="en-US" b="1">
                <a:ea typeface="ＭＳ Ｐゴシック" panose="020B0600070205080204" pitchFamily="34" charset="-128"/>
              </a:rPr>
            </a:br>
            <a:br>
              <a:rPr lang="el-GR" altLang="en-US" b="1">
                <a:ea typeface="ＭＳ Ｐゴシック" panose="020B0600070205080204" pitchFamily="34" charset="-128"/>
              </a:rPr>
            </a:br>
            <a:br>
              <a:rPr lang="el-GR" altLang="en-US" b="1">
                <a:ea typeface="ＭＳ Ｐゴシック" panose="020B0600070205080204" pitchFamily="34" charset="-128"/>
              </a:rPr>
            </a:br>
            <a:br>
              <a:rPr lang="el-GR" altLang="en-US" b="1">
                <a:ea typeface="ＭＳ Ｐゴシック" panose="020B0600070205080204" pitchFamily="34" charset="-128"/>
              </a:rPr>
            </a:br>
            <a:br>
              <a:rPr lang="el-GR" altLang="en-US" b="1">
                <a:ea typeface="ＭＳ Ｐゴシック" panose="020B0600070205080204" pitchFamily="34" charset="-128"/>
              </a:rPr>
            </a:br>
            <a:r>
              <a:rPr lang="el-GR" altLang="en-US" sz="2800" b="1">
                <a:ea typeface="ＭＳ Ｐゴシック" panose="020B0600070205080204" pitchFamily="34" charset="-128"/>
              </a:rPr>
              <a:t> 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l-GR" altLang="en-US">
                <a:ea typeface="ＭＳ Ｐゴシック" panose="020B0600070205080204" pitchFamily="34" charset="-128"/>
              </a:rPr>
              <a:t>Παρουσίαση επιστημονικού άρθρου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8434" name="Content Placeholder 2">
            <a:extLst>
              <a:ext uri="{FF2B5EF4-FFF2-40B4-BE49-F238E27FC236}">
                <a16:creationId xmlns:a16="http://schemas.microsoft.com/office/drawing/2014/main" id="{98661C79-5234-4946-8903-5BDED88BA7E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buFont typeface="Wingdings 3" pitchFamily="2" charset="2"/>
              <a:buNone/>
            </a:pPr>
            <a:endParaRPr lang="en-US" altLang="en-US" sz="2800">
              <a:ea typeface="ＭＳ Ｐゴシック" panose="020B0600070205080204" pitchFamily="34" charset="-128"/>
            </a:endParaRPr>
          </a:p>
          <a:p>
            <a:pPr algn="just"/>
            <a:r>
              <a:rPr lang="el-GR" altLang="en-US" sz="2800">
                <a:ea typeface="ＭＳ Ｐゴシック" panose="020B0600070205080204" pitchFamily="34" charset="-128"/>
              </a:rPr>
              <a:t>Ατομικά ή ομάδες των 2 ατόμων (θα ερωτηθείτε για τις ομάδες στο επόμενο μάθημα)</a:t>
            </a:r>
          </a:p>
          <a:p>
            <a:pPr algn="just"/>
            <a:endParaRPr lang="el-GR" altLang="en-US" sz="2800">
              <a:ea typeface="ＭＳ Ｐゴシック" panose="020B0600070205080204" pitchFamily="34" charset="-128"/>
            </a:endParaRPr>
          </a:p>
          <a:p>
            <a:pPr algn="just"/>
            <a:r>
              <a:rPr lang="el-GR" altLang="en-US" sz="2800">
                <a:ea typeface="ＭＳ Ｐゴシック" panose="020B0600070205080204" pitchFamily="34" charset="-128"/>
              </a:rPr>
              <a:t>Επιλογή ενός άρθρου από έγκυρο επιστημονικό περιοδικό, κυρίως ξενόγλωσσο (δομή: εισαγωγή, μεθοδολογία, αποτελέσματα, συζήτηση) που αφορά έρευνα σχετική με μία από τις παθολογίες που συζητήσαμε στο μάθημα ή μία αναπηρία που σας ενδιαφέρει να ερευνήσετε</a:t>
            </a:r>
          </a:p>
          <a:p>
            <a:pPr algn="just"/>
            <a:endParaRPr lang="el-GR" altLang="en-US" sz="2800">
              <a:ea typeface="ＭＳ Ｐゴシック" panose="020B0600070205080204" pitchFamily="34" charset="-128"/>
            </a:endParaRPr>
          </a:p>
          <a:p>
            <a:pPr algn="just"/>
            <a:endParaRPr lang="el-GR" altLang="en-US" sz="2800">
              <a:ea typeface="ＭＳ Ｐゴシック" panose="020B0600070205080204" pitchFamily="34" charset="-128"/>
            </a:endParaRPr>
          </a:p>
          <a:p>
            <a:endParaRPr lang="en-US" altLang="en-US" sz="2800">
              <a:ea typeface="ＭＳ Ｐゴシック" panose="020B0600070205080204" pitchFamily="34" charset="-128"/>
            </a:endParaRPr>
          </a:p>
          <a:p>
            <a:pPr>
              <a:buFont typeface="Wingdings 3" pitchFamily="2" charset="2"/>
              <a:buNone/>
            </a:pPr>
            <a:r>
              <a:rPr lang="el-GR" altLang="en-US" sz="2800">
                <a:ea typeface="ＭＳ Ｐゴシック" panose="020B0600070205080204" pitchFamily="34" charset="-128"/>
              </a:rPr>
              <a:t> </a:t>
            </a:r>
            <a:endParaRPr lang="en-US" altLang="en-US" sz="2800">
              <a:ea typeface="ＭＳ Ｐゴシック" panose="020B0600070205080204" pitchFamily="34" charset="-128"/>
            </a:endParaRPr>
          </a:p>
          <a:p>
            <a:pPr>
              <a:buFont typeface="Wingdings 3" pitchFamily="2" charset="2"/>
              <a:buNone/>
            </a:pPr>
            <a:r>
              <a:rPr lang="el-GR" altLang="en-US" sz="2800" b="1">
                <a:ea typeface="ＭＳ Ｐゴシック" panose="020B0600070205080204" pitchFamily="34" charset="-128"/>
              </a:rPr>
              <a:t> </a:t>
            </a:r>
            <a:endParaRPr lang="en-US" altLang="en-US" sz="2800">
              <a:ea typeface="ＭＳ Ｐゴシック" panose="020B0600070205080204" pitchFamily="34" charset="-128"/>
            </a:endParaRPr>
          </a:p>
          <a:p>
            <a:pPr eaLnBrk="1" hangingPunct="1"/>
            <a:endParaRPr lang="el-GR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>
            <a:extLst>
              <a:ext uri="{FF2B5EF4-FFF2-40B4-BE49-F238E27FC236}">
                <a16:creationId xmlns:a16="http://schemas.microsoft.com/office/drawing/2014/main" id="{8033CA04-6FA9-6649-8EFF-1105A1E1C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33400"/>
          </a:xfrm>
        </p:spPr>
        <p:txBody>
          <a:bodyPr/>
          <a:lstStyle/>
          <a:p>
            <a:pPr eaLnBrk="1" hangingPunct="1"/>
            <a:br>
              <a:rPr lang="el-GR" altLang="en-US" b="1">
                <a:ea typeface="ＭＳ Ｐゴシック" panose="020B0600070205080204" pitchFamily="34" charset="-128"/>
              </a:rPr>
            </a:br>
            <a:br>
              <a:rPr lang="el-GR" altLang="en-US" b="1">
                <a:ea typeface="ＭＳ Ｐゴシック" panose="020B0600070205080204" pitchFamily="34" charset="-128"/>
              </a:rPr>
            </a:br>
            <a:br>
              <a:rPr lang="el-GR" altLang="en-US" b="1">
                <a:ea typeface="ＭＳ Ｐゴシック" panose="020B0600070205080204" pitchFamily="34" charset="-128"/>
              </a:rPr>
            </a:br>
            <a:br>
              <a:rPr lang="el-GR" altLang="en-US" b="1">
                <a:ea typeface="ＭＳ Ｐゴシック" panose="020B0600070205080204" pitchFamily="34" charset="-128"/>
              </a:rPr>
            </a:br>
            <a:br>
              <a:rPr lang="el-GR" altLang="en-US" b="1">
                <a:ea typeface="ＭＳ Ｐゴシック" panose="020B0600070205080204" pitchFamily="34" charset="-128"/>
              </a:rPr>
            </a:br>
            <a:br>
              <a:rPr lang="el-GR" altLang="en-US" b="1">
                <a:ea typeface="ＭＳ Ｐゴシック" panose="020B0600070205080204" pitchFamily="34" charset="-128"/>
              </a:rPr>
            </a:br>
            <a:r>
              <a:rPr lang="el-GR" altLang="en-US" sz="2800" b="1">
                <a:ea typeface="ＭＳ Ｐゴシック" panose="020B0600070205080204" pitchFamily="34" charset="-128"/>
              </a:rPr>
              <a:t> 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l-GR" altLang="en-US">
                <a:ea typeface="ＭＳ Ｐゴシック" panose="020B0600070205080204" pitchFamily="34" charset="-128"/>
              </a:rPr>
              <a:t>Παρουσίαση επιστημονικού άρθρου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D172374E-F4C7-CA4E-B468-07FBDBC47CA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0" indent="0" algn="just">
              <a:buFont typeface="Wingdings 3" pitchFamily="2" charset="2"/>
              <a:buNone/>
              <a:defRPr/>
            </a:pPr>
            <a:r>
              <a:rPr lang="el-GR" altLang="en-US" sz="2800" dirty="0">
                <a:ea typeface="ＭＳ Ｐゴシック" panose="020B0600070205080204" pitchFamily="34" charset="-128"/>
              </a:rPr>
              <a:t>Πρόσβαση στα επιστημονικά άρθρα θα έχετε μέσω της βιβλιοθήκης -σε έντυπα περιοδικά ή σε βάσεις δεδομένων (πχ.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Psycnet</a:t>
            </a:r>
            <a:r>
              <a:rPr lang="en-US" altLang="en-US" sz="2800" dirty="0">
                <a:ea typeface="ＭＳ Ｐゴシック" panose="020B0600070205080204" pitchFamily="34" charset="-128"/>
              </a:rPr>
              <a:t>)</a:t>
            </a:r>
            <a:r>
              <a:rPr lang="el-GR" altLang="en-US" sz="2800" dirty="0">
                <a:ea typeface="ＭＳ Ｐゴシック" panose="020B0600070205080204" pitchFamily="34" charset="-128"/>
              </a:rPr>
              <a:t>- ή σε μηχανές αναζήτησης και δίκτυα επιστημόνων (</a:t>
            </a:r>
            <a:r>
              <a:rPr lang="en-US" altLang="en-US" sz="2800" dirty="0">
                <a:ea typeface="ＭＳ Ｐゴシック" panose="020B0600070205080204" pitchFamily="34" charset="-128"/>
              </a:rPr>
              <a:t>Google Scholar, ResearchGate)</a:t>
            </a:r>
            <a:endParaRPr lang="el-GR" altLang="en-US" sz="2800" dirty="0">
              <a:ea typeface="ＭＳ Ｐゴシック" panose="020B0600070205080204" pitchFamily="34" charset="-128"/>
            </a:endParaRPr>
          </a:p>
          <a:p>
            <a:pPr marL="0" indent="0" algn="just">
              <a:buFont typeface="Wingdings 3" pitchFamily="2" charset="2"/>
              <a:buNone/>
              <a:defRPr/>
            </a:pPr>
            <a:endParaRPr lang="el-GR" altLang="en-US" sz="2800" dirty="0">
              <a:ea typeface="ＭＳ Ｐゴシック" panose="020B0600070205080204" pitchFamily="34" charset="-128"/>
            </a:endParaRPr>
          </a:p>
          <a:p>
            <a:pPr marL="0" indent="0" algn="just">
              <a:buFont typeface="Wingdings 3" pitchFamily="2" charset="2"/>
              <a:buNone/>
              <a:defRPr/>
            </a:pPr>
            <a:r>
              <a:rPr lang="el-GR" altLang="en-US" sz="2800" dirty="0">
                <a:ea typeface="ＭＳ Ｐゴシック" panose="020B0600070205080204" pitchFamily="34" charset="-128"/>
              </a:rPr>
              <a:t>(Χρειάζεται πολύ προσοχή αναφορικά με την αναζήτηση άρθρων με εφαρμογές τεχνητής νοημοσύνης).</a:t>
            </a:r>
            <a:endParaRPr lang="en-US" altLang="en-US" sz="2800" dirty="0">
              <a:ea typeface="ＭＳ Ｐゴシック" panose="020B0600070205080204" pitchFamily="34" charset="-128"/>
            </a:endParaRPr>
          </a:p>
          <a:p>
            <a:pPr marL="0" indent="0" algn="just">
              <a:buFont typeface="Wingdings 3" pitchFamily="2" charset="2"/>
              <a:buNone/>
              <a:defRPr/>
            </a:pPr>
            <a:endParaRPr lang="en-US" altLang="en-US" sz="2800" dirty="0">
              <a:ea typeface="ＭＳ Ｐゴシック" panose="020B0600070205080204" pitchFamily="34" charset="-128"/>
            </a:endParaRPr>
          </a:p>
          <a:p>
            <a:pPr>
              <a:buFont typeface="Wingdings 3" pitchFamily="2" charset="2"/>
              <a:buNone/>
              <a:defRPr/>
            </a:pPr>
            <a:r>
              <a:rPr lang="el-GR" altLang="en-US" sz="2800" dirty="0">
                <a:ea typeface="ＭＳ Ｐゴシック" panose="020B0600070205080204" pitchFamily="34" charset="-128"/>
              </a:rPr>
              <a:t> </a:t>
            </a:r>
            <a:endParaRPr lang="en-US" altLang="en-US" sz="2800" dirty="0">
              <a:ea typeface="ＭＳ Ｐゴシック" panose="020B0600070205080204" pitchFamily="34" charset="-128"/>
            </a:endParaRPr>
          </a:p>
          <a:p>
            <a:pPr>
              <a:buFont typeface="Wingdings 3" pitchFamily="2" charset="2"/>
              <a:buNone/>
              <a:defRPr/>
            </a:pPr>
            <a:r>
              <a:rPr lang="el-GR" altLang="en-US" sz="2800" b="1" dirty="0">
                <a:ea typeface="ＭＳ Ｐゴシック" panose="020B0600070205080204" pitchFamily="34" charset="-128"/>
              </a:rPr>
              <a:t> </a:t>
            </a:r>
            <a:endParaRPr lang="en-US" altLang="en-US" sz="2800" dirty="0">
              <a:ea typeface="ＭＳ Ｐゴシック" panose="020B0600070205080204" pitchFamily="34" charset="-128"/>
            </a:endParaRPr>
          </a:p>
          <a:p>
            <a:pPr eaLnBrk="1" hangingPunct="1">
              <a:defRPr/>
            </a:pPr>
            <a:endParaRPr lang="el-GR" altLang="en-US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>
            <a:extLst>
              <a:ext uri="{FF2B5EF4-FFF2-40B4-BE49-F238E27FC236}">
                <a16:creationId xmlns:a16="http://schemas.microsoft.com/office/drawing/2014/main" id="{800BE90E-66CA-BA4F-B049-7BE17C37E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GR">
                <a:ea typeface="ＭＳ Ｐゴシック" panose="020B0600070205080204" pitchFamily="34" charset="-128"/>
              </a:rPr>
              <a:t>Επιλογή άρθρου</a:t>
            </a:r>
            <a:endParaRPr lang="en-GR" altLang="en-GR">
              <a:ea typeface="ＭＳ Ｐゴシック" panose="020B0600070205080204" pitchFamily="34" charset="-12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0CC59B-10FB-F043-8279-68EBC576BC2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l-GR" dirty="0"/>
              <a:t>Υπάρχουν μερικά κριτήρια για να βεβαιωθείτε ότι ένα άρθρο είναι κατάλληλο. Όχι μόνο για την παρουσίασή του εδώ, αλλά γενικά ως βιβλιογραφία σε μελλοντικές έρευνές σας.</a:t>
            </a:r>
          </a:p>
          <a:p>
            <a:pPr>
              <a:defRPr/>
            </a:pPr>
            <a:r>
              <a:rPr lang="el-GR" dirty="0"/>
              <a:t>Κοιτάμε λοιπόν:</a:t>
            </a:r>
          </a:p>
          <a:p>
            <a:pPr marL="0" indent="0">
              <a:buFont typeface="Wingdings 3" pitchFamily="2" charset="2"/>
              <a:buNone/>
              <a:defRPr/>
            </a:pPr>
            <a:r>
              <a:rPr lang="el-GR" dirty="0"/>
              <a:t>Το περιοδικό όπου δημοσιεύτηκε </a:t>
            </a:r>
          </a:p>
          <a:p>
            <a:pPr marL="0" indent="0">
              <a:buFont typeface="Wingdings 3" pitchFamily="2" charset="2"/>
              <a:buNone/>
              <a:defRPr/>
            </a:pPr>
            <a:r>
              <a:rPr lang="el-GR" dirty="0"/>
              <a:t>Την ημερομηνία δημοσίευσης</a:t>
            </a:r>
          </a:p>
          <a:p>
            <a:pPr marL="0" indent="0">
              <a:buFont typeface="Wingdings 3" pitchFamily="2" charset="2"/>
              <a:buNone/>
              <a:defRPr/>
            </a:pPr>
            <a:r>
              <a:rPr lang="el-GR" dirty="0"/>
              <a:t>Τη δομή του άρθρου</a:t>
            </a:r>
          </a:p>
          <a:p>
            <a:pPr marL="0" indent="0">
              <a:buFont typeface="Wingdings 3" pitchFamily="2" charset="2"/>
              <a:buNone/>
              <a:defRPr/>
            </a:pPr>
            <a:r>
              <a:rPr lang="el-GR" dirty="0"/>
              <a:t>Το δείγμα </a:t>
            </a:r>
          </a:p>
          <a:p>
            <a:pPr marL="0" indent="0">
              <a:buFont typeface="Wingdings 3" pitchFamily="2" charset="2"/>
              <a:buNone/>
              <a:defRPr/>
            </a:pPr>
            <a:r>
              <a:rPr lang="el-GR" dirty="0"/>
              <a:t>Τη μεθοδολογία</a:t>
            </a:r>
          </a:p>
          <a:p>
            <a:pPr marL="0" indent="0">
              <a:buFont typeface="Wingdings 3" pitchFamily="2" charset="2"/>
              <a:buNone/>
              <a:defRPr/>
            </a:pPr>
            <a:r>
              <a:rPr lang="el-GR" dirty="0"/>
              <a:t>Αν είναι καλογραμμένο και αν σας βγάζει νόημα! </a:t>
            </a:r>
            <a:endParaRPr lang="en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>
            <a:extLst>
              <a:ext uri="{FF2B5EF4-FFF2-40B4-BE49-F238E27FC236}">
                <a16:creationId xmlns:a16="http://schemas.microsoft.com/office/drawing/2014/main" id="{C331F3A9-A175-CD40-AB66-3CEBA1DAA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33400"/>
          </a:xfrm>
        </p:spPr>
        <p:txBody>
          <a:bodyPr/>
          <a:lstStyle/>
          <a:p>
            <a:pPr eaLnBrk="1" hangingPunct="1"/>
            <a:br>
              <a:rPr lang="el-GR" altLang="en-US" b="1">
                <a:ea typeface="ＭＳ Ｐゴシック" panose="020B0600070205080204" pitchFamily="34" charset="-128"/>
              </a:rPr>
            </a:br>
            <a:br>
              <a:rPr lang="el-GR" altLang="en-US" b="1">
                <a:ea typeface="ＭＳ Ｐゴシック" panose="020B0600070205080204" pitchFamily="34" charset="-128"/>
              </a:rPr>
            </a:br>
            <a:br>
              <a:rPr lang="el-GR" altLang="en-US" b="1">
                <a:ea typeface="ＭＳ Ｐゴシック" panose="020B0600070205080204" pitchFamily="34" charset="-128"/>
              </a:rPr>
            </a:br>
            <a:br>
              <a:rPr lang="el-GR" altLang="en-US" b="1">
                <a:ea typeface="ＭＳ Ｐゴシック" panose="020B0600070205080204" pitchFamily="34" charset="-128"/>
              </a:rPr>
            </a:br>
            <a:br>
              <a:rPr lang="el-GR" altLang="en-US" b="1">
                <a:ea typeface="ＭＳ Ｐゴシック" panose="020B0600070205080204" pitchFamily="34" charset="-128"/>
              </a:rPr>
            </a:br>
            <a:br>
              <a:rPr lang="el-GR" altLang="en-US" b="1">
                <a:ea typeface="ＭＳ Ｐゴシック" panose="020B0600070205080204" pitchFamily="34" charset="-128"/>
              </a:rPr>
            </a:br>
            <a:r>
              <a:rPr lang="el-GR" altLang="en-US" sz="2800" b="1">
                <a:ea typeface="ＭＳ Ｐゴシック" panose="020B0600070205080204" pitchFamily="34" charset="-128"/>
              </a:rPr>
              <a:t> 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l-GR" altLang="en-US">
                <a:ea typeface="ＭＳ Ｐゴシック" panose="020B0600070205080204" pitchFamily="34" charset="-128"/>
              </a:rPr>
              <a:t>Παρουσίαση επιστημονικού άρθρου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6866" name="Content Placeholder 2">
            <a:extLst>
              <a:ext uri="{FF2B5EF4-FFF2-40B4-BE49-F238E27FC236}">
                <a16:creationId xmlns:a16="http://schemas.microsoft.com/office/drawing/2014/main" id="{657013DB-09BA-1942-98B5-4FA0AD27CE3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1188" y="1463675"/>
            <a:ext cx="8229600" cy="4937125"/>
          </a:xfrm>
        </p:spPr>
        <p:txBody>
          <a:bodyPr/>
          <a:lstStyle/>
          <a:p>
            <a:r>
              <a:rPr lang="en-US" altLang="en-US" sz="2800">
                <a:ea typeface="ＭＳ Ｐゴシック" panose="020B0600070205080204" pitchFamily="34" charset="-128"/>
              </a:rPr>
              <a:t>H </a:t>
            </a:r>
            <a:r>
              <a:rPr lang="el-GR" altLang="en-US" sz="2800">
                <a:ea typeface="ＭＳ Ｐゴシック" panose="020B0600070205080204" pitchFamily="34" charset="-128"/>
              </a:rPr>
              <a:t>παρουσ</a:t>
            </a:r>
            <a:r>
              <a:rPr lang="en-US" altLang="en-US" sz="2800">
                <a:ea typeface="ＭＳ Ｐゴシック" panose="020B0600070205080204" pitchFamily="34" charset="-128"/>
              </a:rPr>
              <a:t>ί</a:t>
            </a:r>
            <a:r>
              <a:rPr lang="el-GR" altLang="en-US" sz="2800">
                <a:ea typeface="ＭＳ Ｐゴシック" panose="020B0600070205080204" pitchFamily="34" charset="-128"/>
              </a:rPr>
              <a:t>αση του άρθρου θα γίνει σαν να ε</a:t>
            </a:r>
            <a:r>
              <a:rPr lang="en-US" altLang="en-US" sz="2800">
                <a:ea typeface="ＭＳ Ｐゴシック" panose="020B0600070205080204" pitchFamily="34" charset="-128"/>
              </a:rPr>
              <a:t>ί</a:t>
            </a:r>
            <a:r>
              <a:rPr lang="el-GR" altLang="en-US" sz="2800">
                <a:ea typeface="ＭＳ Ｐゴシック" panose="020B0600070205080204" pitchFamily="34" charset="-128"/>
              </a:rPr>
              <a:t>μαστε σε συνέδριο: </a:t>
            </a:r>
          </a:p>
          <a:p>
            <a:r>
              <a:rPr lang="el-GR" altLang="en-US" sz="2800">
                <a:ea typeface="ＭＳ Ｐゴシック" panose="020B0600070205080204" pitchFamily="34" charset="-128"/>
              </a:rPr>
              <a:t>α) ως ανακοίνωση (15’ παρουσίαση με </a:t>
            </a:r>
            <a:r>
              <a:rPr lang="en-US" altLang="en-US" sz="2800">
                <a:ea typeface="ＭＳ Ｐゴシック" panose="020B0600070205080204" pitchFamily="34" charset="-128"/>
              </a:rPr>
              <a:t>PowerPoint</a:t>
            </a:r>
            <a:r>
              <a:rPr lang="el-GR" altLang="en-US" sz="2800">
                <a:ea typeface="ＭＳ Ｐゴシック" panose="020B0600070205080204" pitchFamily="34" charset="-128"/>
              </a:rPr>
              <a:t> και μετά συζήτηση</a:t>
            </a:r>
            <a:r>
              <a:rPr lang="en-US" altLang="en-US" sz="2800">
                <a:ea typeface="ＭＳ Ｐゴシック" panose="020B0600070205080204" pitchFamily="34" charset="-128"/>
              </a:rPr>
              <a:t> </a:t>
            </a:r>
            <a:r>
              <a:rPr lang="el-GR" altLang="en-US" sz="2800">
                <a:ea typeface="ＭＳ Ｐゴシック" panose="020B0600070205080204" pitchFamily="34" charset="-128"/>
              </a:rPr>
              <a:t>με την ομάδα της τάξης) ή </a:t>
            </a:r>
          </a:p>
          <a:p>
            <a:r>
              <a:rPr lang="el-GR" altLang="en-US" sz="2800">
                <a:ea typeface="ＭＳ Ｐゴシック" panose="020B0600070205080204" pitchFamily="34" charset="-128"/>
              </a:rPr>
              <a:t>β) ως </a:t>
            </a:r>
            <a:r>
              <a:rPr lang="en-US" altLang="en-US" sz="2800">
                <a:ea typeface="ＭＳ Ｐゴシック" panose="020B0600070205080204" pitchFamily="34" charset="-128"/>
              </a:rPr>
              <a:t>poster (</a:t>
            </a:r>
            <a:r>
              <a:rPr lang="el-GR" altLang="en-US" sz="2800">
                <a:ea typeface="ＭＳ Ｐゴシック" panose="020B0600070205080204" pitchFamily="34" charset="-128"/>
              </a:rPr>
              <a:t>δες επόμενο </a:t>
            </a:r>
            <a:r>
              <a:rPr lang="en-US" altLang="en-US" sz="2800">
                <a:ea typeface="ＭＳ Ｐゴシック" panose="020B0600070205080204" pitchFamily="34" charset="-128"/>
              </a:rPr>
              <a:t>slide)</a:t>
            </a:r>
            <a:r>
              <a:rPr lang="el-GR" altLang="en-US" sz="2800">
                <a:ea typeface="ＭＳ Ｐゴシック" panose="020B0600070205080204" pitchFamily="34" charset="-128"/>
              </a:rPr>
              <a:t> πολύ σύντομη παρουσίαση και μετά συζήτηση</a:t>
            </a:r>
            <a:r>
              <a:rPr lang="en-US" altLang="en-US" sz="2800">
                <a:ea typeface="ＭＳ Ｐゴシック" panose="020B0600070205080204" pitchFamily="34" charset="-128"/>
              </a:rPr>
              <a:t> </a:t>
            </a:r>
            <a:r>
              <a:rPr lang="el-GR" altLang="en-US" sz="2800">
                <a:ea typeface="ＭＳ Ｐゴシック" panose="020B0600070205080204" pitchFamily="34" charset="-128"/>
              </a:rPr>
              <a:t>με την ομάδα της τάξη</a:t>
            </a:r>
            <a:endParaRPr lang="en-US" altLang="en-US" sz="2800">
              <a:ea typeface="ＭＳ Ｐゴシック" panose="020B0600070205080204" pitchFamily="34" charset="-128"/>
            </a:endParaRPr>
          </a:p>
          <a:p>
            <a:pPr>
              <a:buFont typeface="Wingdings 3" pitchFamily="2" charset="2"/>
              <a:buNone/>
            </a:pPr>
            <a:r>
              <a:rPr lang="el-GR" altLang="en-US" sz="2800">
                <a:ea typeface="ＭＳ Ｐゴシック" panose="020B0600070205080204" pitchFamily="34" charset="-128"/>
              </a:rPr>
              <a:t> </a:t>
            </a:r>
            <a:endParaRPr lang="en-US" altLang="en-US" sz="2800">
              <a:ea typeface="ＭＳ Ｐゴシック" panose="020B0600070205080204" pitchFamily="34" charset="-128"/>
            </a:endParaRPr>
          </a:p>
          <a:p>
            <a:pPr>
              <a:buFont typeface="Wingdings 3" pitchFamily="2" charset="2"/>
              <a:buNone/>
            </a:pPr>
            <a:r>
              <a:rPr lang="el-GR" altLang="en-US" sz="2800" b="1">
                <a:ea typeface="ＭＳ Ｐゴシック" panose="020B0600070205080204" pitchFamily="34" charset="-128"/>
              </a:rPr>
              <a:t> </a:t>
            </a:r>
            <a:endParaRPr lang="en-US" altLang="en-US" sz="2800">
              <a:ea typeface="ＭＳ Ｐゴシック" panose="020B0600070205080204" pitchFamily="34" charset="-128"/>
            </a:endParaRPr>
          </a:p>
          <a:p>
            <a:pPr eaLnBrk="1" hangingPunct="1"/>
            <a:endParaRPr lang="el-GR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>
            <a:extLst>
              <a:ext uri="{FF2B5EF4-FFF2-40B4-BE49-F238E27FC236}">
                <a16:creationId xmlns:a16="http://schemas.microsoft.com/office/drawing/2014/main" id="{44071821-08DB-EA41-BEE3-6B44229CB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>
                <a:ea typeface="ＭＳ Ｐゴシック" panose="020B0600070205080204" pitchFamily="34" charset="-128"/>
              </a:rPr>
              <a:t>Οδηγίες για προετοιμασία </a:t>
            </a:r>
            <a:r>
              <a:rPr lang="en-US" altLang="en-US">
                <a:ea typeface="ＭＳ Ｐゴシック" panose="020B0600070205080204" pitchFamily="34" charset="-128"/>
              </a:rPr>
              <a:t>poster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9BFA96-F86B-8347-A8B1-3C418D735FB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US" dirty="0"/>
              <a:t>Posters must be prepared on one sheet</a:t>
            </a:r>
          </a:p>
          <a:p>
            <a:pPr>
              <a:defRPr/>
            </a:pPr>
            <a:r>
              <a:rPr lang="en-US" dirty="0"/>
              <a:t>•	It is recommended that your poster be at most 0,80 cm wide x 120 cm high (portrait).</a:t>
            </a:r>
          </a:p>
          <a:p>
            <a:pPr>
              <a:defRPr/>
            </a:pPr>
            <a:r>
              <a:rPr lang="en-US" dirty="0"/>
              <a:t>•	Please use the top of the poster to state both the title and authors as mentioned in the submitted abstract.</a:t>
            </a:r>
          </a:p>
          <a:p>
            <a:pPr>
              <a:defRPr/>
            </a:pPr>
            <a:r>
              <a:rPr lang="en-US" dirty="0"/>
              <a:t>•	Please make sure that the text, illustrations etc. are legible from a distance of two </a:t>
            </a:r>
            <a:r>
              <a:rPr lang="en-US" dirty="0" err="1"/>
              <a:t>metres</a:t>
            </a:r>
            <a:r>
              <a:rPr lang="en-US" dirty="0"/>
              <a:t>.</a:t>
            </a:r>
          </a:p>
          <a:p>
            <a:pPr>
              <a:defRPr/>
            </a:pPr>
            <a:endParaRPr lang="en-US" dirty="0"/>
          </a:p>
          <a:p>
            <a:pPr marL="0" indent="0">
              <a:buFont typeface="Wingdings 3" pitchFamily="2" charset="2"/>
              <a:buNone/>
              <a:defRPr/>
            </a:pPr>
            <a:r>
              <a:rPr lang="en-US" dirty="0"/>
              <a:t>(</a:t>
            </a:r>
            <a:r>
              <a:rPr lang="el-GR" dirty="0"/>
              <a:t>από το 21</a:t>
            </a:r>
            <a:r>
              <a:rPr lang="el-GR" baseline="30000" dirty="0"/>
              <a:t>ο</a:t>
            </a:r>
            <a:r>
              <a:rPr lang="el-GR" dirty="0"/>
              <a:t> Ευρωπαϊκό Συνέδριο Αναπτυξιακής Ψυχολογίας, Αύγουστος, 2023)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>
            <a:extLst>
              <a:ext uri="{FF2B5EF4-FFF2-40B4-BE49-F238E27FC236}">
                <a16:creationId xmlns:a16="http://schemas.microsoft.com/office/drawing/2014/main" id="{B31DF928-D408-D949-8ED3-417F01000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>
                <a:ea typeface="ＭＳ Ｐゴシック" panose="020B0600070205080204" pitchFamily="34" charset="-128"/>
              </a:rPr>
              <a:t>Δομή παρουσίασης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1506" name="Content Placeholder 2">
            <a:extLst>
              <a:ext uri="{FF2B5EF4-FFF2-40B4-BE49-F238E27FC236}">
                <a16:creationId xmlns:a16="http://schemas.microsoft.com/office/drawing/2014/main" id="{1F6C7AF0-FE02-534E-9893-F6B4BAF1B09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l-GR" altLang="en-US" sz="2800">
                <a:ea typeface="ＭＳ Ｐゴシック" panose="020B0600070205080204" pitchFamily="34" charset="-128"/>
              </a:rPr>
              <a:t>Η παρουσίαση θα ακολουθεί τη δομή του άρθρου (εισαγωγή, μεθοδολογία, αποτελέσματα, συζήτηση)</a:t>
            </a:r>
          </a:p>
          <a:p>
            <a:r>
              <a:rPr lang="el-GR" altLang="en-US" sz="2800">
                <a:ea typeface="ＭＳ Ｐゴシック" panose="020B0600070205080204" pitchFamily="34" charset="-128"/>
              </a:rPr>
              <a:t> Στο τέλος θα προσθέσετε: α) τις δικές σας σκέψεις για το λόγο που επιλέξατε το άρθρο, β) τη συμβολή του στον τομέα που ερευνά και γ) τους περιορισμούς που έχει. </a:t>
            </a:r>
          </a:p>
          <a:p>
            <a:r>
              <a:rPr lang="el-GR" altLang="en-US" sz="2800">
                <a:ea typeface="ＭＳ Ｐゴシック" panose="020B0600070205080204" pitchFamily="34" charset="-128"/>
              </a:rPr>
              <a:t>Η βαθμολογία της παρουσίασης αποτελεί το 30% της συνολικής βαθμολογίας του μαθήματος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ＭＳ 明朝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Μάθημα 1γ Τρόποι εξέτασης   -  Compatibility Mode" id="{2065B9E5-6891-524B-A076-F91093C7991D}" vid="{AD8A5031-C10E-1140-961D-859A4E9B214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0</TotalTime>
  <Words>804</Words>
  <Application>Microsoft Macintosh PowerPoint</Application>
  <PresentationFormat>On-screen Show (4:3)</PresentationFormat>
  <Paragraphs>81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Bookman Old Style</vt:lpstr>
      <vt:lpstr>Calibri</vt:lpstr>
      <vt:lpstr>Cambria</vt:lpstr>
      <vt:lpstr>Gill Sans MT</vt:lpstr>
      <vt:lpstr>Wingdings</vt:lpstr>
      <vt:lpstr>Wingdings 3</vt:lpstr>
      <vt:lpstr>Origin</vt:lpstr>
      <vt:lpstr>Ψυχολογική προσέγγιση παιδιών με αναπηρίες</vt:lpstr>
      <vt:lpstr> Αξιολόγηση</vt:lpstr>
      <vt:lpstr>Δοκιμασίες αξιολόγησης</vt:lpstr>
      <vt:lpstr>        Παρουσίαση επιστημονικού άρθρου</vt:lpstr>
      <vt:lpstr>        Παρουσίαση επιστημονικού άρθρου</vt:lpstr>
      <vt:lpstr>Επιλογή άρθρου</vt:lpstr>
      <vt:lpstr>        Παρουσίαση επιστημονικού άρθρου</vt:lpstr>
      <vt:lpstr>Οδηγίες για προετοιμασία poster</vt:lpstr>
      <vt:lpstr>Δομή παρουσίασης</vt:lpstr>
      <vt:lpstr>Δοκιμασίες αξιολόγησης</vt:lpstr>
      <vt:lpstr>Εργασία: χαρακτηριστικά</vt:lpstr>
      <vt:lpstr>Εργασία: περιεχόμενο</vt:lpstr>
      <vt:lpstr>Εργασία: δομή</vt:lpstr>
      <vt:lpstr>Εργασία: δομή (συν.)</vt:lpstr>
      <vt:lpstr>Εργασία: αξιολόγησης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Ψυχολογική προσέγγιση παιδιών με αναπηρίες</dc:title>
  <dc:creator>Lida Anagnostaki</dc:creator>
  <cp:lastModifiedBy>Lida Anagnostaki</cp:lastModifiedBy>
  <cp:revision>1</cp:revision>
  <cp:lastPrinted>2008-11-09T17:11:11Z</cp:lastPrinted>
  <dcterms:created xsi:type="dcterms:W3CDTF">2024-09-26T08:04:13Z</dcterms:created>
  <dcterms:modified xsi:type="dcterms:W3CDTF">2024-09-26T08:04:57Z</dcterms:modified>
</cp:coreProperties>
</file>