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15"/>
  </p:handoutMasterIdLst>
  <p:sldIdLst>
    <p:sldId id="345" r:id="rId2"/>
    <p:sldId id="299" r:id="rId3"/>
    <p:sldId id="325" r:id="rId4"/>
    <p:sldId id="308" r:id="rId5"/>
    <p:sldId id="330" r:id="rId6"/>
    <p:sldId id="346" r:id="rId7"/>
    <p:sldId id="331" r:id="rId8"/>
    <p:sldId id="333" r:id="rId9"/>
    <p:sldId id="334" r:id="rId10"/>
    <p:sldId id="335" r:id="rId11"/>
    <p:sldId id="337" r:id="rId12"/>
    <p:sldId id="338" r:id="rId13"/>
    <p:sldId id="34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63" autoAdjust="0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4400FF-F533-4C56-80DE-B65DF159044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3397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4B0E2-7B61-4D20-A25E-7426A07E79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CE7DF3-D90B-47CD-B2C8-2042C1822C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7363E-F8F0-4D8C-BA27-21582E4E41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D0B5B-035A-4D8D-B645-2CBCF53909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ABE2D-AAC4-415C-BB62-A324BBDC39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4A6D5-02A2-4A72-8F69-71CFE6D6D8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8E7EC-0E3A-464C-B614-155F4C29C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20A44-425E-4F00-9378-D79B44DD01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E9E9E-2750-452C-B0A2-EEB2DCCE7A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11895-5CF4-45C6-A77B-4D7255F857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DCBCB93-7895-439F-93B8-4064CB99A6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290AE46-1FE6-4264-ACA3-8F67BC767F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sz="2800" b="1">
                <a:ea typeface="ＭＳ Ｐゴシック" charset="-128"/>
                <a:cs typeface="ＭＳ Ｐゴシック" charset="-128"/>
              </a:rPr>
              <a:t>Ψυχολογική προσέγγιση παιδιών με αναπηρίες:</a:t>
            </a:r>
            <a:endParaRPr lang="en-US" sz="28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br>
              <a:rPr lang="en-US" sz="4400" dirty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Ανάλυση δεδομένων: συγκριση δύο ομάδων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Πολύ συχνή μέθοδος ανάλυσης δεδομένων: Πολλές φορές χρειάζεται να συγκρίνουμε δύο ομάδες. Στα πειράματα, πχ, κάνουμε σύγκριση των δύο ομάδων (πειραματική ομάδα και ομάδα ελέγχου).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Συγκρίνουμε τους μέσους όρους των ομάδων. 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Βασική (μηδενική) υπόθεση: οι Μ.Ο. των ομαδων δεν θα διαφέρουν.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Ανάλυση δεδομένων: συγκριση δύο ομάδων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Εάν όμως οι Μ.Ο. των ομάδων διαφέρουν, είναι αυτό το εύρημα κάτι τυχαίο;</a:t>
            </a:r>
          </a:p>
          <a:p>
            <a:pPr>
              <a:buNone/>
            </a:pPr>
            <a:r>
              <a:rPr lang="el-GR" b="1" dirty="0"/>
              <a:t>Στατιστική σημαντικότητα:</a:t>
            </a:r>
            <a:r>
              <a:rPr lang="el-GR" dirty="0"/>
              <a:t> Λέμε ότι η διαφορά που βρήκαμε είναι στατιστικά σημαντική (άρα όχι τυχαία), αν έχει λιγότερες πιθανότητες από 5% να είναι τυχαία Αυτο καταγράφεται ως εξής:  p&lt;.05. </a:t>
            </a:r>
          </a:p>
          <a:p>
            <a:pPr>
              <a:buNone/>
            </a:pPr>
            <a:r>
              <a:rPr lang="el-GR" dirty="0"/>
              <a:t>    Μπορούμε να αναφέρουμε και πιο αυστηρές τιμές στατιστικής σημαντικότητας, σε επίπεδο 1% (p&lt;.01) ή 1 τοις χιλίοις (p&lt;.001)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Ανάλυση δεδομένων: συγκριση δύο ομάδων</a:t>
            </a:r>
            <a:endParaRPr lang="en-US" dirty="0"/>
          </a:p>
        </p:txBody>
      </p:sp>
      <p:pic>
        <p:nvPicPr>
          <p:cNvPr id="4" name="Content Placeholder 3" descr="p_values_output.png"/>
          <p:cNvPicPr>
            <a:picLocks noGrp="1" noChangeAspect="1"/>
          </p:cNvPicPr>
          <p:nvPr>
            <p:ph idx="1"/>
          </p:nvPr>
        </p:nvPicPr>
        <p:blipFill>
          <a:blip r:embed="rId2"/>
          <a:srcRect t="-34812" b="-34812"/>
          <a:stretch>
            <a:fillRect/>
          </a:stretch>
        </p:blipFill>
        <p:spPr/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6EFB1-86E4-F841-BD74-FDB74F8F5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Μέγεθος του αποτελέσματος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726B8-3C4A-864E-93BA-5BCBA9A29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Καθώς η στατιστική σημαντικότητα δεν είναι επαρκής δείκτης δηλώνεται επίσης το «μέγεθος του αποτελέσματος» </a:t>
            </a:r>
            <a:r>
              <a:rPr lang="en-US" dirty="0"/>
              <a:t>(Effect </a:t>
            </a:r>
            <a:r>
              <a:rPr lang="en-US"/>
              <a:t>size)</a:t>
            </a:r>
            <a:r>
              <a:rPr lang="el-GR"/>
              <a:t> </a:t>
            </a:r>
            <a:r>
              <a:rPr lang="el-GR" dirty="0"/>
              <a:t>αυτού που βρήκαμε (είναι σαν να λέμε ποια είναι η πρακτική χρησιμότητα αυτού που βρήκαμε).</a:t>
            </a:r>
          </a:p>
          <a:p>
            <a:pPr marL="0" indent="0">
              <a:buNone/>
            </a:pPr>
            <a:r>
              <a:rPr lang="el-GR" dirty="0"/>
              <a:t>0,2 μικρό μέγεθος</a:t>
            </a:r>
          </a:p>
          <a:p>
            <a:pPr marL="0" indent="0">
              <a:buNone/>
            </a:pPr>
            <a:r>
              <a:rPr lang="el-GR" dirty="0"/>
              <a:t>0,5 μεσαίο</a:t>
            </a:r>
          </a:p>
          <a:p>
            <a:pPr marL="0" indent="0">
              <a:buNone/>
            </a:pPr>
            <a:r>
              <a:rPr lang="el-GR" dirty="0"/>
              <a:t>0,8 μεγάλο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99465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έρευνα στην αναπτυξιακή ψυχολογία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Θεωρία και έρευνα πάνε χέρι-χέρι</a:t>
            </a:r>
          </a:p>
          <a:p>
            <a:r>
              <a:rPr lang="el-GR" dirty="0"/>
              <a:t>Οι θεωρίες οδηγούν στη διατύπωση </a:t>
            </a:r>
            <a:r>
              <a:rPr lang="el-GR" b="1" dirty="0"/>
              <a:t>υποθέσεων</a:t>
            </a:r>
            <a:r>
              <a:rPr lang="el-GR" dirty="0"/>
              <a:t> που ελέγχονται μέσω της έρευνας (ώστε τελικά να επιβεβαιωθεί ή να διαψευστεί η θεωρία)</a:t>
            </a:r>
          </a:p>
          <a:p>
            <a:r>
              <a:rPr lang="el-GR" b="1" dirty="0"/>
              <a:t>Ερευνητική Υπόθεση: </a:t>
            </a:r>
            <a:r>
              <a:rPr lang="el-GR" dirty="0"/>
              <a:t>Μία πιθανή εξηγηση (για μία συμπεριφορά) βασισμένη στη θεωρία, η οποία είναι αρκετά ακριβής, ώστε να μπορεί να αποδειχθεί αληθής ή ψευδής.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Ερευνητικός σχεδιασμός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Πριν ξεκινήσει μία έρευνα χρειάζεται να σχεδιαστεί εξ’ολοκληρου. </a:t>
            </a:r>
          </a:p>
          <a:p>
            <a:pPr>
              <a:buNone/>
            </a:pPr>
            <a:r>
              <a:rPr lang="el-GR" dirty="0"/>
              <a:t>1. Διατυπώνονται οι ερευνητικές υποθέσεις </a:t>
            </a:r>
          </a:p>
          <a:p>
            <a:pPr>
              <a:buNone/>
            </a:pPr>
            <a:r>
              <a:rPr lang="el-GR" dirty="0"/>
              <a:t>2. </a:t>
            </a:r>
            <a:r>
              <a:rPr lang="en-US" dirty="0" err="1"/>
              <a:t>Κ</a:t>
            </a:r>
            <a:r>
              <a:rPr lang="el-GR" dirty="0"/>
              <a:t>αθορίζεται η μεθοδολογία: ποια θα είναι η μέθοδος συλλογής δεδομένων, ποιο θα είναι το δείγμα και πώς θα αναλυθούν τα δεδομένα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Μέθοδοι συλλογής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Ποικιλία μεθόδων:</a:t>
            </a:r>
          </a:p>
          <a:p>
            <a:pPr marL="514350" indent="-514350">
              <a:buAutoNum type="arabicParenR"/>
            </a:pPr>
            <a:r>
              <a:rPr lang="el-GR" dirty="0"/>
              <a:t>Παρατήρηση σε φυσικές συνθήκες</a:t>
            </a:r>
          </a:p>
          <a:p>
            <a:pPr marL="514350" indent="-514350">
              <a:buAutoNum type="arabicParenR"/>
            </a:pPr>
            <a:r>
              <a:rPr lang="el-GR" dirty="0"/>
              <a:t>Παρατήρηση ζώντος εγκέφαλου</a:t>
            </a:r>
          </a:p>
          <a:p>
            <a:pPr marL="514350" indent="-514350">
              <a:buAutoNum type="arabicParenR"/>
            </a:pPr>
            <a:r>
              <a:rPr lang="el-GR" dirty="0"/>
              <a:t>Πειράματα</a:t>
            </a:r>
          </a:p>
          <a:p>
            <a:pPr marL="514350" indent="-514350">
              <a:buAutoNum type="arabicParenR"/>
            </a:pPr>
            <a:r>
              <a:rPr lang="el-GR" dirty="0"/>
              <a:t>Ερωτηματολόγια και συνεντεύξεις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Ανάλυση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Ποσοτική ή ποιοτική μεθοδολογία και ανάλυση δεδομένων (ανάλογα με το ερευνητικό ερώτημά μας και τον τρόπο συλλογής δεδομένων:  πχ. η ποιοτική έρευνα εστιάζει και μπορεί να μελετήσει σε βάθος τη βιωμένη εμπειρία). </a:t>
            </a:r>
          </a:p>
          <a:p>
            <a:r>
              <a:rPr lang="el-GR" dirty="0"/>
              <a:t>Ο συνδυασμός των μεθόδων (ποσοτική και ποιοτική) θεωρείται τις περισσότερες φορές ο πλέον επιθυμητός. </a:t>
            </a:r>
          </a:p>
          <a:p>
            <a:r>
              <a:rPr lang="el-GR" dirty="0"/>
              <a:t>Στη συνέχεια αυτού του μαθήματος θα μιλήσουμε λίγο περισσότερο για την ποσοτική έρευνα (καθώς είναι η έρευνα που μοιάζει να υπάρχει μικρότερη εξοικείωση από τους φοιτητές/</a:t>
            </a:r>
            <a:r>
              <a:rPr lang="el-GR" dirty="0" err="1"/>
              <a:t>τριες</a:t>
            </a:r>
            <a:r>
              <a:rPr lang="el-GR" dirty="0"/>
              <a:t>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Ποσοτική ανάλυση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Στην ποσοτική έρευνα γίνεται στατιστική ανάλυση των δεδομένων</a:t>
            </a:r>
          </a:p>
          <a:p>
            <a:r>
              <a:rPr lang="el-GR" dirty="0"/>
              <a:t>Ψάχνοντας την αιτιώδη σχέση: τι προκαλεί τι (ασφαλής δεσμός με τους γονείς </a:t>
            </a:r>
            <a:r>
              <a:rPr lang="en-US" dirty="0"/>
              <a:t>–</a:t>
            </a:r>
            <a:r>
              <a:rPr lang="el-GR" dirty="0"/>
              <a:t> καλές σχέσεις με τους συμμαθητές)</a:t>
            </a:r>
          </a:p>
          <a:p>
            <a:r>
              <a:rPr lang="el-GR" dirty="0"/>
              <a:t>Δεν είναι πάντα ευκολο να βρεθεί!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486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Ανάλυση δεδομένων: συσχέτιση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Μελέτη της συσχέτισης: μελετά κατά πόσο οι μεταβολές σε ένα παράγοντα συνδέονται συστηματικά με μεταβολές σε ένα άλλο παράγοντα  </a:t>
            </a:r>
          </a:p>
          <a:p>
            <a:r>
              <a:rPr lang="el-GR" dirty="0"/>
              <a:t>Η συσχέτιση δεν σημαίνει απαραίτητα αιτιώδη σχέση (βιασμοί-παγωτά)</a:t>
            </a:r>
          </a:p>
          <a:p>
            <a:r>
              <a:rPr lang="el-GR" dirty="0"/>
              <a:t>Επίσης, πιθανά να μην ξέρουμε την κατεύθυνση της αιτιώδους σχέσης: η υψηλή νοημοσύνη κάνει τα παιδιά καλούς μαθητές, ή  οι καλοί μαθητές επειδή μελετάνε έχουν υψηλότερο σκορ στα τεστ νοημοσύνης;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Ανάλυση δεδομένων: συσχέτιση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Οι μελέτες συσχέτισης βρίσκουν το βαθμό συσχέτισης μεταξύ δύο παραγόντων. </a:t>
            </a:r>
          </a:p>
          <a:p>
            <a:pPr>
              <a:buNone/>
            </a:pPr>
            <a:r>
              <a:rPr lang="el-GR" dirty="0"/>
              <a:t>Εάν υπάρχει εν τέλει αιτιώδης σχέση προκύπτει από τη θεωρία και η κατεύθυνση της αιτιώδους σχέσης μπορεί να προκύπτει από το σχεδιασμό της έρευνας)</a:t>
            </a:r>
          </a:p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Ανάλυση δεδομένων: συσχέτιση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/>
              <a:t>Ο συντελεστής συσχέτισης (συμβολίζεται με το r) είναι ένας αριθμός που κυμαίνεται από το -1 έως το +1 και εκφράζει τόσο την ένταση (ισχυρή ή ασθενή) όσο και την κατεύθυνση της σχέσης (θετική ή αρνητική, δηλαδή όσο μεγαλώνει ο ένας παράγοντας, τόσο μεγαλώνει και ο άλλος ή τόσο μικραίνει;)</a:t>
            </a:r>
          </a:p>
          <a:p>
            <a:pPr>
              <a:buNone/>
            </a:pPr>
            <a:r>
              <a:rPr lang="el-GR" dirty="0"/>
              <a:t>Όταν r = +1 υπάρχει τέλεια θετική συσχέτιση μεταξύ δύο παραγόντων, όταν r = -1, υπάρχει τέλεια αρνητική συσχέτιση. Οταν δεν υπάρχει καμμία συσχέτιση τότε r = 0.</a:t>
            </a:r>
          </a:p>
          <a:p>
            <a:pPr>
              <a:buNone/>
            </a:pPr>
            <a:r>
              <a:rPr lang="el-GR" dirty="0"/>
              <a:t> Στις ανθρωπιστικές επιστήμες δεν υπάρχει τέλεια συσχέτιση. Ισχυρές συσχετίσεις είναι αυτές που είναι κοντά στο +1 ή -1 (για παράδειγμα .70 θεωρείται αρκετά ισχυρή συσχέτιση)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4891</TotalTime>
  <Words>694</Words>
  <Application>Microsoft Macintosh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Constantia</vt:lpstr>
      <vt:lpstr>Times New Roman</vt:lpstr>
      <vt:lpstr>Wingdings 2</vt:lpstr>
      <vt:lpstr>Wingdings 3</vt:lpstr>
      <vt:lpstr>Ροή</vt:lpstr>
      <vt:lpstr>Ψυχολογική προσέγγιση παιδιών με αναπηρίες:</vt:lpstr>
      <vt:lpstr>Η έρευνα στην αναπτυξιακή ψυχολογία</vt:lpstr>
      <vt:lpstr>Ερευνητικός σχεδιασμός</vt:lpstr>
      <vt:lpstr>Μέθοδοι συλλογής δεδομένων</vt:lpstr>
      <vt:lpstr>Ανάλυση δεδομένων</vt:lpstr>
      <vt:lpstr>Ποσοτική ανάλυση δεδομένων</vt:lpstr>
      <vt:lpstr>Ανάλυση δεδομένων: συσχέτιση</vt:lpstr>
      <vt:lpstr>Ανάλυση δεδομένων: συσχέτιση</vt:lpstr>
      <vt:lpstr>Ανάλυση δεδομένων: συσχέτιση</vt:lpstr>
      <vt:lpstr>Ανάλυση δεδομένων: συγκριση δύο ομάδων</vt:lpstr>
      <vt:lpstr>Ανάλυση δεδομένων: συγκριση δύο ομάδων</vt:lpstr>
      <vt:lpstr>Ανάλυση δεδομένων: συγκριση δύο ομάδων</vt:lpstr>
      <vt:lpstr>Μέγεθος του αποτελέσματος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</dc:creator>
  <cp:lastModifiedBy>Lida Anagnostaki</cp:lastModifiedBy>
  <cp:revision>425</cp:revision>
  <dcterms:created xsi:type="dcterms:W3CDTF">2018-09-28T17:49:55Z</dcterms:created>
  <dcterms:modified xsi:type="dcterms:W3CDTF">2024-08-23T06:16:16Z</dcterms:modified>
</cp:coreProperties>
</file>