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sldIdLst>
    <p:sldId id="256" r:id="rId2"/>
    <p:sldId id="259" r:id="rId3"/>
    <p:sldId id="260" r:id="rId4"/>
    <p:sldId id="293" r:id="rId5"/>
    <p:sldId id="258" r:id="rId6"/>
    <p:sldId id="294" r:id="rId7"/>
    <p:sldId id="272" r:id="rId8"/>
    <p:sldId id="290" r:id="rId9"/>
    <p:sldId id="295" r:id="rId10"/>
    <p:sldId id="268" r:id="rId11"/>
    <p:sldId id="276" r:id="rId12"/>
    <p:sldId id="306" r:id="rId13"/>
    <p:sldId id="296" r:id="rId14"/>
    <p:sldId id="277" r:id="rId15"/>
    <p:sldId id="289" r:id="rId16"/>
    <p:sldId id="297" r:id="rId17"/>
    <p:sldId id="278" r:id="rId18"/>
    <p:sldId id="298" r:id="rId19"/>
    <p:sldId id="279" r:id="rId20"/>
    <p:sldId id="299" r:id="rId21"/>
    <p:sldId id="291" r:id="rId22"/>
    <p:sldId id="300" r:id="rId23"/>
    <p:sldId id="267" r:id="rId24"/>
    <p:sldId id="280" r:id="rId25"/>
    <p:sldId id="301" r:id="rId26"/>
    <p:sldId id="302" r:id="rId27"/>
    <p:sldId id="282" r:id="rId28"/>
    <p:sldId id="303" r:id="rId29"/>
    <p:sldId id="283" r:id="rId30"/>
    <p:sldId id="304" r:id="rId31"/>
    <p:sldId id="284" r:id="rId32"/>
    <p:sldId id="285" r:id="rId33"/>
    <p:sldId id="305" r:id="rId34"/>
    <p:sldId id="286" r:id="rId35"/>
    <p:sldId id="292" r:id="rId36"/>
    <p:sldId id="266" r:id="rId3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DE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CC5409-3D65-9B27-8F7D-305E2412D133}" v="1316" dt="2021-12-08T00:07:18.849"/>
    <p1510:client id="{106026A8-3F39-411C-9B74-9C3A730FA6ED}" v="462" dt="2021-11-28T15:47:26.906"/>
    <p1510:client id="{15A7641E-7236-43D7-93A8-90F1AA0B1AA8}" v="4109" dt="2021-12-03T18:50:49.302"/>
    <p1510:client id="{2FD276E2-EF42-ADA6-132B-A63A65FA413A}" v="609" dt="2021-12-29T10:24:30.840"/>
    <p1510:client id="{52BB0C6A-B465-6F90-A6CB-C46A4B2B6177}" v="835" dt="2021-12-08T00:33:23.356"/>
    <p1510:client id="{531B270F-0F59-4473-95F2-B5FAFCE633AB}" v="3278" dt="2021-12-06T17:03:44.311"/>
    <p1510:client id="{54956DF7-4B28-FECA-F014-A95439DCAAFB}" v="2464" dt="2021-12-06T18:03:17.398"/>
    <p1510:client id="{6A24D9B0-8CD9-BAE0-C204-C5C0F6427A9E}" v="49" dt="2021-12-29T10:30:29.810"/>
    <p1510:client id="{829B424C-60A6-1486-F02F-514EFA260B6C}" v="16" dt="2021-12-15T11:17:34.401"/>
    <p1510:client id="{86D67A32-2FC9-4B74-85C4-CE1E948DDDD1}" v="2416" dt="2021-12-07T23:39:17.751"/>
    <p1510:client id="{956FDED6-211C-1768-B548-FA721E8851FA}" v="776" dt="2021-12-08T12:05:20.307"/>
    <p1510:client id="{A1F36F94-A6DC-0393-3E44-B19B562638B3}" v="461" dt="2021-12-06T18:11:19.533"/>
    <p1510:client id="{B55E4D67-07A0-479A-A8DC-7C68A53C9195}" v="258" dt="2021-11-29T15:17:33.158"/>
    <p1510:client id="{C517D6DC-56C2-AE9B-9F0B-19F2493D4535}" v="117" dt="2021-12-06T18:05:31.870"/>
    <p1510:client id="{C53FA5E7-780C-1BBA-E7EC-DBD3FBBD7020}" v="229" dt="2021-12-14T22:26:21.8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3"/>
  </p:normalViewPr>
  <p:slideViewPr>
    <p:cSldViewPr snapToGrid="0">
      <p:cViewPr varScale="1">
        <p:scale>
          <a:sx n="117" d="100"/>
          <a:sy n="117" d="100"/>
        </p:scale>
        <p:origin x="36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DDBD15-37AC-4A64-9888-FB82F421B3EC}" type="doc">
      <dgm:prSet loTypeId="urn:microsoft.com/office/officeart/2005/8/layout/vProcess5" loCatId="process" qsTypeId="urn:microsoft.com/office/officeart/2005/8/quickstyle/simple4" qsCatId="simple" csTypeId="urn:microsoft.com/office/officeart/2005/8/colors/accent3_2" csCatId="accent3"/>
      <dgm:spPr/>
      <dgm:t>
        <a:bodyPr/>
        <a:lstStyle/>
        <a:p>
          <a:endParaRPr lang="en-US"/>
        </a:p>
      </dgm:t>
    </dgm:pt>
    <dgm:pt modelId="{12A90403-0CF8-454F-A159-6D1A53483DB5}">
      <dgm:prSet/>
      <dgm:spPr/>
      <dgm:t>
        <a:bodyPr/>
        <a:lstStyle/>
        <a:p>
          <a:r>
            <a:rPr lang="el-GR" b="1" u="sng" dirty="0">
              <a:solidFill>
                <a:schemeClr val="tx1"/>
              </a:solidFill>
              <a:latin typeface="Calibri Light"/>
              <a:cs typeface="Calibri Light"/>
            </a:rPr>
            <a:t>Αυτισμός</a:t>
          </a:r>
          <a:r>
            <a:rPr lang="el-GR" b="1" dirty="0">
              <a:solidFill>
                <a:schemeClr val="tx1"/>
              </a:solidFill>
              <a:latin typeface="Calibri Light"/>
              <a:cs typeface="Calibri Light"/>
            </a:rPr>
            <a:t>: Αναπτυξιακή διαταραχή που χαρακτηρίζεται από βλάβες στην κοινωνική κατανόηση και επικοινωνία, που περιλαμβάνει περιορισμένα πρότυπα γνωστικής λειτουργίας ή συμπεριφοράς και μπορεί να συνοδεύεται από αισθητηριακές-αντιληπτικές δυσκολίες. (American </a:t>
          </a:r>
          <a:r>
            <a:rPr lang="el-GR" b="1" dirty="0" err="1">
              <a:solidFill>
                <a:schemeClr val="tx1"/>
              </a:solidFill>
              <a:latin typeface="Calibri Light"/>
              <a:cs typeface="Calibri Light"/>
            </a:rPr>
            <a:t>Psychiatric</a:t>
          </a:r>
          <a:r>
            <a:rPr lang="el-GR" b="1" dirty="0">
              <a:solidFill>
                <a:schemeClr val="tx1"/>
              </a:solidFill>
              <a:latin typeface="Calibri Light"/>
              <a:cs typeface="Calibri Light"/>
            </a:rPr>
            <a:t> Association, 2013)</a:t>
          </a:r>
          <a:endParaRPr lang="en-US" b="1" dirty="0">
            <a:solidFill>
              <a:schemeClr val="tx1"/>
            </a:solidFill>
            <a:latin typeface="Calibri Light"/>
            <a:cs typeface="Calibri Light"/>
          </a:endParaRPr>
        </a:p>
      </dgm:t>
    </dgm:pt>
    <dgm:pt modelId="{C13C0068-0E03-4C29-B969-E864BFA45986}" type="parTrans" cxnId="{C9C73F19-FF63-4062-9803-8EE2CB1915E9}">
      <dgm:prSet/>
      <dgm:spPr/>
      <dgm:t>
        <a:bodyPr/>
        <a:lstStyle/>
        <a:p>
          <a:endParaRPr lang="en-US"/>
        </a:p>
      </dgm:t>
    </dgm:pt>
    <dgm:pt modelId="{E2D4FD8B-9C32-4C30-ABBE-B4C55BB6FC5C}" type="sibTrans" cxnId="{C9C73F19-FF63-4062-9803-8EE2CB1915E9}">
      <dgm:prSet/>
      <dgm:spPr/>
      <dgm:t>
        <a:bodyPr/>
        <a:lstStyle/>
        <a:p>
          <a:endParaRPr lang="en-US"/>
        </a:p>
      </dgm:t>
    </dgm:pt>
    <dgm:pt modelId="{4D556EE0-01D3-4D0C-9A99-78E23B28FA32}">
      <dgm:prSet/>
      <dgm:spPr/>
      <dgm:t>
        <a:bodyPr/>
        <a:lstStyle/>
        <a:p>
          <a:r>
            <a:rPr lang="el-GR" dirty="0">
              <a:solidFill>
                <a:schemeClr val="tx1"/>
              </a:solidFill>
            </a:rPr>
            <a:t>Αν και ο αυτισμός δεν είναι από μόνος του δείκτης ακαδημαϊκής ικανότητας, υπάρχει </a:t>
          </a:r>
          <a:r>
            <a:rPr lang="el-GR" b="1" dirty="0">
              <a:solidFill>
                <a:schemeClr val="tx1"/>
              </a:solidFill>
            </a:rPr>
            <a:t>σημαντικό χάσμα</a:t>
          </a:r>
          <a:r>
            <a:rPr lang="el-GR" dirty="0">
              <a:solidFill>
                <a:schemeClr val="tx1"/>
              </a:solidFill>
            </a:rPr>
            <a:t> τόσο στην επαγγελματική αποκατάσταση των αυτιστικών φοιτητών, σε σχέση με τις υπόλοιπες ομάδες αναπήρων, όσο και στην υποστήριξη που δέχονται για την προετοιμασία από το πανεπιστήμιο στην αγορά εργασίας.</a:t>
          </a:r>
          <a:endParaRPr lang="en-US" dirty="0">
            <a:solidFill>
              <a:schemeClr val="tx1"/>
            </a:solidFill>
          </a:endParaRPr>
        </a:p>
      </dgm:t>
    </dgm:pt>
    <dgm:pt modelId="{DB26A640-5D49-4DCE-8E47-4E6C187B3DE9}" type="parTrans" cxnId="{F80C6555-7108-4840-80A7-8D2BF29DDDEC}">
      <dgm:prSet/>
      <dgm:spPr/>
      <dgm:t>
        <a:bodyPr/>
        <a:lstStyle/>
        <a:p>
          <a:endParaRPr lang="en-US"/>
        </a:p>
      </dgm:t>
    </dgm:pt>
    <dgm:pt modelId="{18D684A9-9AD6-418C-9E79-D8CAB408FF45}" type="sibTrans" cxnId="{F80C6555-7108-4840-80A7-8D2BF29DDDEC}">
      <dgm:prSet/>
      <dgm:spPr/>
      <dgm:t>
        <a:bodyPr/>
        <a:lstStyle/>
        <a:p>
          <a:endParaRPr lang="en-US"/>
        </a:p>
      </dgm:t>
    </dgm:pt>
    <dgm:pt modelId="{7C880587-A86D-4325-B22D-4E6723B70896}">
      <dgm:prSet/>
      <dgm:spPr/>
      <dgm:t>
        <a:bodyPr/>
        <a:lstStyle/>
        <a:p>
          <a:r>
            <a:rPr lang="el-GR" b="1" u="sng" dirty="0">
              <a:solidFill>
                <a:schemeClr val="tx1"/>
              </a:solidFill>
            </a:rPr>
            <a:t>Αυτιστικοί φοιτητές/απόφοιτοι</a:t>
          </a:r>
          <a:r>
            <a:rPr lang="el-GR" dirty="0">
              <a:solidFill>
                <a:schemeClr val="tx1"/>
              </a:solidFill>
            </a:rPr>
            <a:t>: α) απασχόληση σε "κατώτερα" επαγγέλματα σε σχέση με τις σπουδές τους ή β) αδυναμία παραμονής σε θέσεις εργασίας λόγω έλλειψης επίγνωσης του περιβάλλοντος για τον αυτισμό.</a:t>
          </a:r>
          <a:endParaRPr lang="en-US" dirty="0">
            <a:solidFill>
              <a:schemeClr val="tx1"/>
            </a:solidFill>
          </a:endParaRPr>
        </a:p>
      </dgm:t>
    </dgm:pt>
    <dgm:pt modelId="{3FBEB67F-3E8A-4760-81E0-6D29BB9D05E9}" type="parTrans" cxnId="{6D3550FF-7B23-47E5-804E-098E2C2C1BC9}">
      <dgm:prSet/>
      <dgm:spPr/>
      <dgm:t>
        <a:bodyPr/>
        <a:lstStyle/>
        <a:p>
          <a:endParaRPr lang="en-US"/>
        </a:p>
      </dgm:t>
    </dgm:pt>
    <dgm:pt modelId="{828242FD-A85E-4430-A732-1B31587E5688}" type="sibTrans" cxnId="{6D3550FF-7B23-47E5-804E-098E2C2C1BC9}">
      <dgm:prSet/>
      <dgm:spPr/>
      <dgm:t>
        <a:bodyPr/>
        <a:lstStyle/>
        <a:p>
          <a:endParaRPr lang="en-US"/>
        </a:p>
      </dgm:t>
    </dgm:pt>
    <dgm:pt modelId="{DC000E04-B5E3-4F25-A04D-86D2204F0152}">
      <dgm:prSet/>
      <dgm:spPr/>
      <dgm:t>
        <a:bodyPr/>
        <a:lstStyle/>
        <a:p>
          <a:r>
            <a:rPr lang="el-GR" b="1" u="sng" dirty="0">
              <a:solidFill>
                <a:schemeClr val="tx1"/>
              </a:solidFill>
            </a:rPr>
            <a:t>Σκοπός</a:t>
          </a:r>
          <a:r>
            <a:rPr lang="el-GR" b="1" dirty="0">
              <a:solidFill>
                <a:schemeClr val="tx1"/>
              </a:solidFill>
            </a:rPr>
            <a:t> </a:t>
          </a:r>
          <a:r>
            <a:rPr lang="el-GR" dirty="0">
              <a:solidFill>
                <a:schemeClr val="tx1"/>
              </a:solidFill>
            </a:rPr>
            <a:t>της έρευνας ήταν να εξετάσει τις αντιλήψεις φοιτητών και απόφοιτων με αυτισμό, για την υποστήριξη που δέχονται σχετικά με τη μετάβαση από το πανεπιστήμιο στην αγορά εργασίας.</a:t>
          </a:r>
          <a:endParaRPr lang="en-US" dirty="0">
            <a:solidFill>
              <a:schemeClr val="tx1"/>
            </a:solidFill>
          </a:endParaRPr>
        </a:p>
      </dgm:t>
    </dgm:pt>
    <dgm:pt modelId="{4690A316-856F-488A-A15D-C170563EB36E}" type="parTrans" cxnId="{F9EA62F8-3FB1-476C-89D9-31FA49645310}">
      <dgm:prSet/>
      <dgm:spPr/>
      <dgm:t>
        <a:bodyPr/>
        <a:lstStyle/>
        <a:p>
          <a:endParaRPr lang="en-US"/>
        </a:p>
      </dgm:t>
    </dgm:pt>
    <dgm:pt modelId="{CF415FC2-0F85-41DE-A6F2-9FF65A8DE070}" type="sibTrans" cxnId="{F9EA62F8-3FB1-476C-89D9-31FA49645310}">
      <dgm:prSet/>
      <dgm:spPr/>
      <dgm:t>
        <a:bodyPr/>
        <a:lstStyle/>
        <a:p>
          <a:endParaRPr lang="en-US"/>
        </a:p>
      </dgm:t>
    </dgm:pt>
    <dgm:pt modelId="{2F7E0A9A-CD7B-4345-B988-D5967C7EBC83}" type="pres">
      <dgm:prSet presAssocID="{FFDDBD15-37AC-4A64-9888-FB82F421B3EC}" presName="outerComposite" presStyleCnt="0">
        <dgm:presLayoutVars>
          <dgm:chMax val="5"/>
          <dgm:dir/>
          <dgm:resizeHandles val="exact"/>
        </dgm:presLayoutVars>
      </dgm:prSet>
      <dgm:spPr/>
    </dgm:pt>
    <dgm:pt modelId="{826AD57F-6DF0-4FE6-A79C-D3304F91BB61}" type="pres">
      <dgm:prSet presAssocID="{FFDDBD15-37AC-4A64-9888-FB82F421B3EC}" presName="dummyMaxCanvas" presStyleCnt="0">
        <dgm:presLayoutVars/>
      </dgm:prSet>
      <dgm:spPr/>
    </dgm:pt>
    <dgm:pt modelId="{97736E6D-4AC0-4946-8E32-D9FC3D71D63B}" type="pres">
      <dgm:prSet presAssocID="{FFDDBD15-37AC-4A64-9888-FB82F421B3EC}" presName="FourNodes_1" presStyleLbl="node1" presStyleIdx="0" presStyleCnt="4">
        <dgm:presLayoutVars>
          <dgm:bulletEnabled val="1"/>
        </dgm:presLayoutVars>
      </dgm:prSet>
      <dgm:spPr/>
    </dgm:pt>
    <dgm:pt modelId="{D8D61B69-ABAD-49DC-981F-BF0A53FF8244}" type="pres">
      <dgm:prSet presAssocID="{FFDDBD15-37AC-4A64-9888-FB82F421B3EC}" presName="FourNodes_2" presStyleLbl="node1" presStyleIdx="1" presStyleCnt="4">
        <dgm:presLayoutVars>
          <dgm:bulletEnabled val="1"/>
        </dgm:presLayoutVars>
      </dgm:prSet>
      <dgm:spPr/>
    </dgm:pt>
    <dgm:pt modelId="{FFDF18C0-9C71-4053-8686-57274BBEFCBE}" type="pres">
      <dgm:prSet presAssocID="{FFDDBD15-37AC-4A64-9888-FB82F421B3EC}" presName="FourNodes_3" presStyleLbl="node1" presStyleIdx="2" presStyleCnt="4">
        <dgm:presLayoutVars>
          <dgm:bulletEnabled val="1"/>
        </dgm:presLayoutVars>
      </dgm:prSet>
      <dgm:spPr/>
    </dgm:pt>
    <dgm:pt modelId="{266E54CF-8A18-4E53-9104-CBAFEA0D5C40}" type="pres">
      <dgm:prSet presAssocID="{FFDDBD15-37AC-4A64-9888-FB82F421B3EC}" presName="FourNodes_4" presStyleLbl="node1" presStyleIdx="3" presStyleCnt="4">
        <dgm:presLayoutVars>
          <dgm:bulletEnabled val="1"/>
        </dgm:presLayoutVars>
      </dgm:prSet>
      <dgm:spPr/>
    </dgm:pt>
    <dgm:pt modelId="{3D40A2EE-C742-4473-9E3F-1A85F73D3F22}" type="pres">
      <dgm:prSet presAssocID="{FFDDBD15-37AC-4A64-9888-FB82F421B3EC}" presName="FourConn_1-2" presStyleLbl="fgAccFollowNode1" presStyleIdx="0" presStyleCnt="3">
        <dgm:presLayoutVars>
          <dgm:bulletEnabled val="1"/>
        </dgm:presLayoutVars>
      </dgm:prSet>
      <dgm:spPr/>
    </dgm:pt>
    <dgm:pt modelId="{CC55573B-775C-44CE-9B03-AF304E54C255}" type="pres">
      <dgm:prSet presAssocID="{FFDDBD15-37AC-4A64-9888-FB82F421B3EC}" presName="FourConn_2-3" presStyleLbl="fgAccFollowNode1" presStyleIdx="1" presStyleCnt="3">
        <dgm:presLayoutVars>
          <dgm:bulletEnabled val="1"/>
        </dgm:presLayoutVars>
      </dgm:prSet>
      <dgm:spPr/>
    </dgm:pt>
    <dgm:pt modelId="{0EA54C34-D7E7-40D7-AA4B-CA8157DF8081}" type="pres">
      <dgm:prSet presAssocID="{FFDDBD15-37AC-4A64-9888-FB82F421B3EC}" presName="FourConn_3-4" presStyleLbl="fgAccFollowNode1" presStyleIdx="2" presStyleCnt="3">
        <dgm:presLayoutVars>
          <dgm:bulletEnabled val="1"/>
        </dgm:presLayoutVars>
      </dgm:prSet>
      <dgm:spPr/>
    </dgm:pt>
    <dgm:pt modelId="{B8B42B4C-D1E0-42B8-9DB9-AA5C1DFBE67F}" type="pres">
      <dgm:prSet presAssocID="{FFDDBD15-37AC-4A64-9888-FB82F421B3EC}" presName="FourNodes_1_text" presStyleLbl="node1" presStyleIdx="3" presStyleCnt="4">
        <dgm:presLayoutVars>
          <dgm:bulletEnabled val="1"/>
        </dgm:presLayoutVars>
      </dgm:prSet>
      <dgm:spPr/>
    </dgm:pt>
    <dgm:pt modelId="{70CAFD3F-2513-4F8F-A3C9-04D16895A4CD}" type="pres">
      <dgm:prSet presAssocID="{FFDDBD15-37AC-4A64-9888-FB82F421B3EC}" presName="FourNodes_2_text" presStyleLbl="node1" presStyleIdx="3" presStyleCnt="4">
        <dgm:presLayoutVars>
          <dgm:bulletEnabled val="1"/>
        </dgm:presLayoutVars>
      </dgm:prSet>
      <dgm:spPr/>
    </dgm:pt>
    <dgm:pt modelId="{86DBDD5D-5BC2-4B58-89D4-434B0AAA5E29}" type="pres">
      <dgm:prSet presAssocID="{FFDDBD15-37AC-4A64-9888-FB82F421B3EC}" presName="FourNodes_3_text" presStyleLbl="node1" presStyleIdx="3" presStyleCnt="4">
        <dgm:presLayoutVars>
          <dgm:bulletEnabled val="1"/>
        </dgm:presLayoutVars>
      </dgm:prSet>
      <dgm:spPr/>
    </dgm:pt>
    <dgm:pt modelId="{884D8C5F-912D-4B9F-8066-3928C7C0D2FF}" type="pres">
      <dgm:prSet presAssocID="{FFDDBD15-37AC-4A64-9888-FB82F421B3EC}" presName="FourNodes_4_text" presStyleLbl="node1" presStyleIdx="3" presStyleCnt="4">
        <dgm:presLayoutVars>
          <dgm:bulletEnabled val="1"/>
        </dgm:presLayoutVars>
      </dgm:prSet>
      <dgm:spPr/>
    </dgm:pt>
  </dgm:ptLst>
  <dgm:cxnLst>
    <dgm:cxn modelId="{935B6D04-CB37-431A-AC8B-339A2C45F435}" type="presOf" srcId="{828242FD-A85E-4430-A732-1B31587E5688}" destId="{0EA54C34-D7E7-40D7-AA4B-CA8157DF8081}" srcOrd="0" destOrd="0" presId="urn:microsoft.com/office/officeart/2005/8/layout/vProcess5"/>
    <dgm:cxn modelId="{976B9104-A60A-4CB3-A6CC-542A55E02572}" type="presOf" srcId="{18D684A9-9AD6-418C-9E79-D8CAB408FF45}" destId="{CC55573B-775C-44CE-9B03-AF304E54C255}" srcOrd="0" destOrd="0" presId="urn:microsoft.com/office/officeart/2005/8/layout/vProcess5"/>
    <dgm:cxn modelId="{BBD50307-F684-4972-B382-E5027EED3A83}" type="presOf" srcId="{4D556EE0-01D3-4D0C-9A99-78E23B28FA32}" destId="{D8D61B69-ABAD-49DC-981F-BF0A53FF8244}" srcOrd="0" destOrd="0" presId="urn:microsoft.com/office/officeart/2005/8/layout/vProcess5"/>
    <dgm:cxn modelId="{D7A5290E-7B70-42EE-AA2F-A881BAFBECC5}" type="presOf" srcId="{4D556EE0-01D3-4D0C-9A99-78E23B28FA32}" destId="{70CAFD3F-2513-4F8F-A3C9-04D16895A4CD}" srcOrd="1" destOrd="0" presId="urn:microsoft.com/office/officeart/2005/8/layout/vProcess5"/>
    <dgm:cxn modelId="{8E68E915-4B21-4BA2-BD33-318EF6DF1A07}" type="presOf" srcId="{12A90403-0CF8-454F-A159-6D1A53483DB5}" destId="{B8B42B4C-D1E0-42B8-9DB9-AA5C1DFBE67F}" srcOrd="1" destOrd="0" presId="urn:microsoft.com/office/officeart/2005/8/layout/vProcess5"/>
    <dgm:cxn modelId="{C9C73F19-FF63-4062-9803-8EE2CB1915E9}" srcId="{FFDDBD15-37AC-4A64-9888-FB82F421B3EC}" destId="{12A90403-0CF8-454F-A159-6D1A53483DB5}" srcOrd="0" destOrd="0" parTransId="{C13C0068-0E03-4C29-B969-E864BFA45986}" sibTransId="{E2D4FD8B-9C32-4C30-ABBE-B4C55BB6FC5C}"/>
    <dgm:cxn modelId="{8CA11D21-2BB7-466F-8F20-CAB7CAF2E099}" type="presOf" srcId="{7C880587-A86D-4325-B22D-4E6723B70896}" destId="{86DBDD5D-5BC2-4B58-89D4-434B0AAA5E29}" srcOrd="1" destOrd="0" presId="urn:microsoft.com/office/officeart/2005/8/layout/vProcess5"/>
    <dgm:cxn modelId="{5D7A812C-84DF-4948-BC24-4E788D9D4230}" type="presOf" srcId="{DC000E04-B5E3-4F25-A04D-86D2204F0152}" destId="{266E54CF-8A18-4E53-9104-CBAFEA0D5C40}" srcOrd="0" destOrd="0" presId="urn:microsoft.com/office/officeart/2005/8/layout/vProcess5"/>
    <dgm:cxn modelId="{CA7BBE3C-360F-473E-A31F-BCC8682E0BC4}" type="presOf" srcId="{E2D4FD8B-9C32-4C30-ABBE-B4C55BB6FC5C}" destId="{3D40A2EE-C742-4473-9E3F-1A85F73D3F22}" srcOrd="0" destOrd="0" presId="urn:microsoft.com/office/officeart/2005/8/layout/vProcess5"/>
    <dgm:cxn modelId="{F80C6555-7108-4840-80A7-8D2BF29DDDEC}" srcId="{FFDDBD15-37AC-4A64-9888-FB82F421B3EC}" destId="{4D556EE0-01D3-4D0C-9A99-78E23B28FA32}" srcOrd="1" destOrd="0" parTransId="{DB26A640-5D49-4DCE-8E47-4E6C187B3DE9}" sibTransId="{18D684A9-9AD6-418C-9E79-D8CAB408FF45}"/>
    <dgm:cxn modelId="{AE378FD2-66C9-48C0-A7E4-F989570ACC29}" type="presOf" srcId="{7C880587-A86D-4325-B22D-4E6723B70896}" destId="{FFDF18C0-9C71-4053-8686-57274BBEFCBE}" srcOrd="0" destOrd="0" presId="urn:microsoft.com/office/officeart/2005/8/layout/vProcess5"/>
    <dgm:cxn modelId="{5C4C17DD-B3ED-4D7C-AAC3-50C131A8DAE5}" type="presOf" srcId="{DC000E04-B5E3-4F25-A04D-86D2204F0152}" destId="{884D8C5F-912D-4B9F-8066-3928C7C0D2FF}" srcOrd="1" destOrd="0" presId="urn:microsoft.com/office/officeart/2005/8/layout/vProcess5"/>
    <dgm:cxn modelId="{9278F3DF-41EE-46EC-81E5-771CC3C93B12}" type="presOf" srcId="{12A90403-0CF8-454F-A159-6D1A53483DB5}" destId="{97736E6D-4AC0-4946-8E32-D9FC3D71D63B}" srcOrd="0" destOrd="0" presId="urn:microsoft.com/office/officeart/2005/8/layout/vProcess5"/>
    <dgm:cxn modelId="{C81660F3-2ED5-4460-AC6E-841E14D838F0}" type="presOf" srcId="{FFDDBD15-37AC-4A64-9888-FB82F421B3EC}" destId="{2F7E0A9A-CD7B-4345-B988-D5967C7EBC83}" srcOrd="0" destOrd="0" presId="urn:microsoft.com/office/officeart/2005/8/layout/vProcess5"/>
    <dgm:cxn modelId="{F9EA62F8-3FB1-476C-89D9-31FA49645310}" srcId="{FFDDBD15-37AC-4A64-9888-FB82F421B3EC}" destId="{DC000E04-B5E3-4F25-A04D-86D2204F0152}" srcOrd="3" destOrd="0" parTransId="{4690A316-856F-488A-A15D-C170563EB36E}" sibTransId="{CF415FC2-0F85-41DE-A6F2-9FF65A8DE070}"/>
    <dgm:cxn modelId="{6D3550FF-7B23-47E5-804E-098E2C2C1BC9}" srcId="{FFDDBD15-37AC-4A64-9888-FB82F421B3EC}" destId="{7C880587-A86D-4325-B22D-4E6723B70896}" srcOrd="2" destOrd="0" parTransId="{3FBEB67F-3E8A-4760-81E0-6D29BB9D05E9}" sibTransId="{828242FD-A85E-4430-A732-1B31587E5688}"/>
    <dgm:cxn modelId="{05612250-6EAC-444D-95FE-F1EAB64C3859}" type="presParOf" srcId="{2F7E0A9A-CD7B-4345-B988-D5967C7EBC83}" destId="{826AD57F-6DF0-4FE6-A79C-D3304F91BB61}" srcOrd="0" destOrd="0" presId="urn:microsoft.com/office/officeart/2005/8/layout/vProcess5"/>
    <dgm:cxn modelId="{023F567E-E5A2-4D6F-94CB-04D325156C16}" type="presParOf" srcId="{2F7E0A9A-CD7B-4345-B988-D5967C7EBC83}" destId="{97736E6D-4AC0-4946-8E32-D9FC3D71D63B}" srcOrd="1" destOrd="0" presId="urn:microsoft.com/office/officeart/2005/8/layout/vProcess5"/>
    <dgm:cxn modelId="{BC4424B8-47E9-4222-AC9D-BE0C2141F41B}" type="presParOf" srcId="{2F7E0A9A-CD7B-4345-B988-D5967C7EBC83}" destId="{D8D61B69-ABAD-49DC-981F-BF0A53FF8244}" srcOrd="2" destOrd="0" presId="urn:microsoft.com/office/officeart/2005/8/layout/vProcess5"/>
    <dgm:cxn modelId="{C2DFAD39-0AA2-4DC8-A662-3DC33995DED0}" type="presParOf" srcId="{2F7E0A9A-CD7B-4345-B988-D5967C7EBC83}" destId="{FFDF18C0-9C71-4053-8686-57274BBEFCBE}" srcOrd="3" destOrd="0" presId="urn:microsoft.com/office/officeart/2005/8/layout/vProcess5"/>
    <dgm:cxn modelId="{CD33DA19-265E-4D16-8707-065B158B1B63}" type="presParOf" srcId="{2F7E0A9A-CD7B-4345-B988-D5967C7EBC83}" destId="{266E54CF-8A18-4E53-9104-CBAFEA0D5C40}" srcOrd="4" destOrd="0" presId="urn:microsoft.com/office/officeart/2005/8/layout/vProcess5"/>
    <dgm:cxn modelId="{451E0CD4-FE3E-4F18-BF54-1ECC1B129160}" type="presParOf" srcId="{2F7E0A9A-CD7B-4345-B988-D5967C7EBC83}" destId="{3D40A2EE-C742-4473-9E3F-1A85F73D3F22}" srcOrd="5" destOrd="0" presId="urn:microsoft.com/office/officeart/2005/8/layout/vProcess5"/>
    <dgm:cxn modelId="{17113951-0DD4-465F-A091-37468CD678DF}" type="presParOf" srcId="{2F7E0A9A-CD7B-4345-B988-D5967C7EBC83}" destId="{CC55573B-775C-44CE-9B03-AF304E54C255}" srcOrd="6" destOrd="0" presId="urn:microsoft.com/office/officeart/2005/8/layout/vProcess5"/>
    <dgm:cxn modelId="{DAFDB8EA-7D3B-4187-8D47-0563118AF171}" type="presParOf" srcId="{2F7E0A9A-CD7B-4345-B988-D5967C7EBC83}" destId="{0EA54C34-D7E7-40D7-AA4B-CA8157DF8081}" srcOrd="7" destOrd="0" presId="urn:microsoft.com/office/officeart/2005/8/layout/vProcess5"/>
    <dgm:cxn modelId="{31CE0495-7F4A-4842-988B-6CB2564EAAFE}" type="presParOf" srcId="{2F7E0A9A-CD7B-4345-B988-D5967C7EBC83}" destId="{B8B42B4C-D1E0-42B8-9DB9-AA5C1DFBE67F}" srcOrd="8" destOrd="0" presId="urn:microsoft.com/office/officeart/2005/8/layout/vProcess5"/>
    <dgm:cxn modelId="{58E95E93-3DBD-4DF6-ADE4-2ADB494B9096}" type="presParOf" srcId="{2F7E0A9A-CD7B-4345-B988-D5967C7EBC83}" destId="{70CAFD3F-2513-4F8F-A3C9-04D16895A4CD}" srcOrd="9" destOrd="0" presId="urn:microsoft.com/office/officeart/2005/8/layout/vProcess5"/>
    <dgm:cxn modelId="{AF398C86-3C50-4547-AB1D-D7852E74E486}" type="presParOf" srcId="{2F7E0A9A-CD7B-4345-B988-D5967C7EBC83}" destId="{86DBDD5D-5BC2-4B58-89D4-434B0AAA5E29}" srcOrd="10" destOrd="0" presId="urn:microsoft.com/office/officeart/2005/8/layout/vProcess5"/>
    <dgm:cxn modelId="{AA0FE49D-AF75-47A4-B2F7-70343F5F94D7}" type="presParOf" srcId="{2F7E0A9A-CD7B-4345-B988-D5967C7EBC83}" destId="{884D8C5F-912D-4B9F-8066-3928C7C0D2FF}"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8C5465-4195-4EDF-A8B9-1B43BBE5BF46}" type="doc">
      <dgm:prSet loTypeId="urn:microsoft.com/office/officeart/2005/8/layout/cycle1" loCatId="cycle" qsTypeId="urn:microsoft.com/office/officeart/2005/8/quickstyle/simple1" qsCatId="simple" csTypeId="urn:microsoft.com/office/officeart/2005/8/colors/accent1_2" csCatId="accent1"/>
      <dgm:spPr/>
      <dgm:t>
        <a:bodyPr/>
        <a:lstStyle/>
        <a:p>
          <a:endParaRPr lang="en-US"/>
        </a:p>
      </dgm:t>
    </dgm:pt>
    <dgm:pt modelId="{514CE4F6-C77B-4FB9-B31E-EE01FB44E3F8}">
      <dgm:prSet/>
      <dgm:spPr/>
      <dgm:t>
        <a:bodyPr/>
        <a:lstStyle/>
        <a:p>
          <a:r>
            <a:rPr lang="el-GR" b="0">
              <a:latin typeface="Times New Roman"/>
              <a:cs typeface="Times New Roman"/>
            </a:rPr>
            <a:t>Προσωπικό ενδιαφέρον για τα ζητήματα απασχολησιμότητας των αυτιστικών ατόμων και των προκλήσεων που αντιμετωπίζουν στον χώρο εργασίας.</a:t>
          </a:r>
          <a:endParaRPr lang="en-US" b="0">
            <a:latin typeface="Times New Roman"/>
            <a:cs typeface="Times New Roman"/>
          </a:endParaRPr>
        </a:p>
      </dgm:t>
    </dgm:pt>
    <dgm:pt modelId="{5B62F7B8-01C9-47A6-9CCA-BCCC866A416D}" type="parTrans" cxnId="{833A7356-1C25-4F7F-B2DA-0BCC6818BC6C}">
      <dgm:prSet/>
      <dgm:spPr/>
      <dgm:t>
        <a:bodyPr/>
        <a:lstStyle/>
        <a:p>
          <a:endParaRPr lang="en-US"/>
        </a:p>
      </dgm:t>
    </dgm:pt>
    <dgm:pt modelId="{AB1402CE-D69E-44E9-99A4-95BC5DBAC58D}" type="sibTrans" cxnId="{833A7356-1C25-4F7F-B2DA-0BCC6818BC6C}">
      <dgm:prSet/>
      <dgm:spPr/>
      <dgm:t>
        <a:bodyPr/>
        <a:lstStyle/>
        <a:p>
          <a:endParaRPr lang="en-US"/>
        </a:p>
      </dgm:t>
    </dgm:pt>
    <dgm:pt modelId="{7140FCC9-C7AA-4DA9-8FF5-AC5FB2E1FF72}">
      <dgm:prSet/>
      <dgm:spPr/>
      <dgm:t>
        <a:bodyPr/>
        <a:lstStyle/>
        <a:p>
          <a:r>
            <a:rPr lang="el-GR">
              <a:latin typeface="Times New Roman"/>
              <a:cs typeface="Times New Roman"/>
            </a:rPr>
            <a:t>Ενδιαφέροντα τα στοιχεία που παρουσιάζονται στο άρθρο.</a:t>
          </a:r>
          <a:endParaRPr lang="en-US">
            <a:latin typeface="Times New Roman"/>
            <a:cs typeface="Times New Roman"/>
          </a:endParaRPr>
        </a:p>
      </dgm:t>
    </dgm:pt>
    <dgm:pt modelId="{BAEF5CF1-55A8-4AA6-9E36-430BCAD23CAF}" type="parTrans" cxnId="{ABFD0590-07D3-4A4D-A485-6FA5BBFA3681}">
      <dgm:prSet/>
      <dgm:spPr/>
      <dgm:t>
        <a:bodyPr/>
        <a:lstStyle/>
        <a:p>
          <a:endParaRPr lang="en-US"/>
        </a:p>
      </dgm:t>
    </dgm:pt>
    <dgm:pt modelId="{8DCDCAA4-C60F-4421-A5B8-DBF50AE1D579}" type="sibTrans" cxnId="{ABFD0590-07D3-4A4D-A485-6FA5BBFA3681}">
      <dgm:prSet/>
      <dgm:spPr/>
      <dgm:t>
        <a:bodyPr/>
        <a:lstStyle/>
        <a:p>
          <a:endParaRPr lang="en-US"/>
        </a:p>
      </dgm:t>
    </dgm:pt>
    <dgm:pt modelId="{CBA14E92-CCB1-440C-8E77-FDA3CAB0906F}">
      <dgm:prSet/>
      <dgm:spPr/>
      <dgm:t>
        <a:bodyPr/>
        <a:lstStyle/>
        <a:p>
          <a:r>
            <a:rPr lang="el-GR">
              <a:latin typeface="Times New Roman"/>
              <a:cs typeface="Times New Roman"/>
            </a:rPr>
            <a:t>Κατανοητή η παρουσίαση της έρευνας και πρόκληση για περαιτέρω ενασχόληση με τα ζητήματα που θίγονται.</a:t>
          </a:r>
          <a:endParaRPr lang="en-US">
            <a:latin typeface="Times New Roman"/>
            <a:cs typeface="Times New Roman"/>
          </a:endParaRPr>
        </a:p>
      </dgm:t>
    </dgm:pt>
    <dgm:pt modelId="{8CB3F8FC-958E-4925-BC2F-F0A01916B085}" type="parTrans" cxnId="{D027F340-AA6E-49CE-AAEF-9D50B0C526F3}">
      <dgm:prSet/>
      <dgm:spPr/>
      <dgm:t>
        <a:bodyPr/>
        <a:lstStyle/>
        <a:p>
          <a:endParaRPr lang="en-US"/>
        </a:p>
      </dgm:t>
    </dgm:pt>
    <dgm:pt modelId="{5F3E1C42-2628-402D-BEDB-FAC2E7487154}" type="sibTrans" cxnId="{D027F340-AA6E-49CE-AAEF-9D50B0C526F3}">
      <dgm:prSet/>
      <dgm:spPr/>
      <dgm:t>
        <a:bodyPr/>
        <a:lstStyle/>
        <a:p>
          <a:endParaRPr lang="en-US"/>
        </a:p>
      </dgm:t>
    </dgm:pt>
    <dgm:pt modelId="{973B2D6B-7F7C-4360-B709-9C5EF796B346}" type="pres">
      <dgm:prSet presAssocID="{498C5465-4195-4EDF-A8B9-1B43BBE5BF46}" presName="cycle" presStyleCnt="0">
        <dgm:presLayoutVars>
          <dgm:dir/>
          <dgm:resizeHandles val="exact"/>
        </dgm:presLayoutVars>
      </dgm:prSet>
      <dgm:spPr/>
    </dgm:pt>
    <dgm:pt modelId="{0414830E-BBC3-4B47-B674-38E0CE6404CA}" type="pres">
      <dgm:prSet presAssocID="{514CE4F6-C77B-4FB9-B31E-EE01FB44E3F8}" presName="dummy" presStyleCnt="0"/>
      <dgm:spPr/>
    </dgm:pt>
    <dgm:pt modelId="{343C24CF-D15C-4847-BA46-3BF21B6AEEF0}" type="pres">
      <dgm:prSet presAssocID="{514CE4F6-C77B-4FB9-B31E-EE01FB44E3F8}" presName="node" presStyleLbl="revTx" presStyleIdx="0" presStyleCnt="3">
        <dgm:presLayoutVars>
          <dgm:bulletEnabled val="1"/>
        </dgm:presLayoutVars>
      </dgm:prSet>
      <dgm:spPr/>
    </dgm:pt>
    <dgm:pt modelId="{78D9ADD3-A842-4027-A866-1D9A24319B10}" type="pres">
      <dgm:prSet presAssocID="{AB1402CE-D69E-44E9-99A4-95BC5DBAC58D}" presName="sibTrans" presStyleLbl="node1" presStyleIdx="0" presStyleCnt="3"/>
      <dgm:spPr/>
    </dgm:pt>
    <dgm:pt modelId="{0DBAE532-5C4C-45FA-8AE6-BF9DCE180ABC}" type="pres">
      <dgm:prSet presAssocID="{7140FCC9-C7AA-4DA9-8FF5-AC5FB2E1FF72}" presName="dummy" presStyleCnt="0"/>
      <dgm:spPr/>
    </dgm:pt>
    <dgm:pt modelId="{EE929CFA-195B-4ECA-92CD-258DB26E84F9}" type="pres">
      <dgm:prSet presAssocID="{7140FCC9-C7AA-4DA9-8FF5-AC5FB2E1FF72}" presName="node" presStyleLbl="revTx" presStyleIdx="1" presStyleCnt="3">
        <dgm:presLayoutVars>
          <dgm:bulletEnabled val="1"/>
        </dgm:presLayoutVars>
      </dgm:prSet>
      <dgm:spPr/>
    </dgm:pt>
    <dgm:pt modelId="{009E47B2-6704-43B2-8982-D014077543BB}" type="pres">
      <dgm:prSet presAssocID="{8DCDCAA4-C60F-4421-A5B8-DBF50AE1D579}" presName="sibTrans" presStyleLbl="node1" presStyleIdx="1" presStyleCnt="3"/>
      <dgm:spPr/>
    </dgm:pt>
    <dgm:pt modelId="{BB4139A3-AFEE-44C6-8279-552EB0726BAC}" type="pres">
      <dgm:prSet presAssocID="{CBA14E92-CCB1-440C-8E77-FDA3CAB0906F}" presName="dummy" presStyleCnt="0"/>
      <dgm:spPr/>
    </dgm:pt>
    <dgm:pt modelId="{FAAC4AC0-F0F7-4AC3-9F71-A818A9561C49}" type="pres">
      <dgm:prSet presAssocID="{CBA14E92-CCB1-440C-8E77-FDA3CAB0906F}" presName="node" presStyleLbl="revTx" presStyleIdx="2" presStyleCnt="3">
        <dgm:presLayoutVars>
          <dgm:bulletEnabled val="1"/>
        </dgm:presLayoutVars>
      </dgm:prSet>
      <dgm:spPr/>
    </dgm:pt>
    <dgm:pt modelId="{54CB3DF3-D908-4F3C-87FB-CB5CBF26A752}" type="pres">
      <dgm:prSet presAssocID="{5F3E1C42-2628-402D-BEDB-FAC2E7487154}" presName="sibTrans" presStyleLbl="node1" presStyleIdx="2" presStyleCnt="3"/>
      <dgm:spPr/>
    </dgm:pt>
  </dgm:ptLst>
  <dgm:cxnLst>
    <dgm:cxn modelId="{98204425-5732-4F42-93DF-42A48B4EB6F3}" type="presOf" srcId="{5F3E1C42-2628-402D-BEDB-FAC2E7487154}" destId="{54CB3DF3-D908-4F3C-87FB-CB5CBF26A752}" srcOrd="0" destOrd="0" presId="urn:microsoft.com/office/officeart/2005/8/layout/cycle1"/>
    <dgm:cxn modelId="{968A2A35-A357-4538-B23E-176B16E32E6D}" type="presOf" srcId="{7140FCC9-C7AA-4DA9-8FF5-AC5FB2E1FF72}" destId="{EE929CFA-195B-4ECA-92CD-258DB26E84F9}" srcOrd="0" destOrd="0" presId="urn:microsoft.com/office/officeart/2005/8/layout/cycle1"/>
    <dgm:cxn modelId="{D027F340-AA6E-49CE-AAEF-9D50B0C526F3}" srcId="{498C5465-4195-4EDF-A8B9-1B43BBE5BF46}" destId="{CBA14E92-CCB1-440C-8E77-FDA3CAB0906F}" srcOrd="2" destOrd="0" parTransId="{8CB3F8FC-958E-4925-BC2F-F0A01916B085}" sibTransId="{5F3E1C42-2628-402D-BEDB-FAC2E7487154}"/>
    <dgm:cxn modelId="{B517A24D-70C4-41D1-B2AC-5F4B886DB222}" type="presOf" srcId="{CBA14E92-CCB1-440C-8E77-FDA3CAB0906F}" destId="{FAAC4AC0-F0F7-4AC3-9F71-A818A9561C49}" srcOrd="0" destOrd="0" presId="urn:microsoft.com/office/officeart/2005/8/layout/cycle1"/>
    <dgm:cxn modelId="{833A7356-1C25-4F7F-B2DA-0BCC6818BC6C}" srcId="{498C5465-4195-4EDF-A8B9-1B43BBE5BF46}" destId="{514CE4F6-C77B-4FB9-B31E-EE01FB44E3F8}" srcOrd="0" destOrd="0" parTransId="{5B62F7B8-01C9-47A6-9CCA-BCCC866A416D}" sibTransId="{AB1402CE-D69E-44E9-99A4-95BC5DBAC58D}"/>
    <dgm:cxn modelId="{27D89783-C211-456B-8ADE-642563EBFD54}" type="presOf" srcId="{8DCDCAA4-C60F-4421-A5B8-DBF50AE1D579}" destId="{009E47B2-6704-43B2-8982-D014077543BB}" srcOrd="0" destOrd="0" presId="urn:microsoft.com/office/officeart/2005/8/layout/cycle1"/>
    <dgm:cxn modelId="{ABFD0590-07D3-4A4D-A485-6FA5BBFA3681}" srcId="{498C5465-4195-4EDF-A8B9-1B43BBE5BF46}" destId="{7140FCC9-C7AA-4DA9-8FF5-AC5FB2E1FF72}" srcOrd="1" destOrd="0" parTransId="{BAEF5CF1-55A8-4AA6-9E36-430BCAD23CAF}" sibTransId="{8DCDCAA4-C60F-4421-A5B8-DBF50AE1D579}"/>
    <dgm:cxn modelId="{47B4BBE2-A21E-4062-BC7C-26B3204324B5}" type="presOf" srcId="{514CE4F6-C77B-4FB9-B31E-EE01FB44E3F8}" destId="{343C24CF-D15C-4847-BA46-3BF21B6AEEF0}" srcOrd="0" destOrd="0" presId="urn:microsoft.com/office/officeart/2005/8/layout/cycle1"/>
    <dgm:cxn modelId="{7A615EFC-C001-4ED8-8652-6ADE6C939C60}" type="presOf" srcId="{498C5465-4195-4EDF-A8B9-1B43BBE5BF46}" destId="{973B2D6B-7F7C-4360-B709-9C5EF796B346}" srcOrd="0" destOrd="0" presId="urn:microsoft.com/office/officeart/2005/8/layout/cycle1"/>
    <dgm:cxn modelId="{D37944FF-125A-4962-8F42-C77B5660C9CC}" type="presOf" srcId="{AB1402CE-D69E-44E9-99A4-95BC5DBAC58D}" destId="{78D9ADD3-A842-4027-A866-1D9A24319B10}" srcOrd="0" destOrd="0" presId="urn:microsoft.com/office/officeart/2005/8/layout/cycle1"/>
    <dgm:cxn modelId="{DD335D37-92A7-483B-AA32-7FE6279A805F}" type="presParOf" srcId="{973B2D6B-7F7C-4360-B709-9C5EF796B346}" destId="{0414830E-BBC3-4B47-B674-38E0CE6404CA}" srcOrd="0" destOrd="0" presId="urn:microsoft.com/office/officeart/2005/8/layout/cycle1"/>
    <dgm:cxn modelId="{77F55583-2946-4E79-B103-580A62FE404D}" type="presParOf" srcId="{973B2D6B-7F7C-4360-B709-9C5EF796B346}" destId="{343C24CF-D15C-4847-BA46-3BF21B6AEEF0}" srcOrd="1" destOrd="0" presId="urn:microsoft.com/office/officeart/2005/8/layout/cycle1"/>
    <dgm:cxn modelId="{80AE97C6-C2BB-428E-9BF3-9C401C7CA3E0}" type="presParOf" srcId="{973B2D6B-7F7C-4360-B709-9C5EF796B346}" destId="{78D9ADD3-A842-4027-A866-1D9A24319B10}" srcOrd="2" destOrd="0" presId="urn:microsoft.com/office/officeart/2005/8/layout/cycle1"/>
    <dgm:cxn modelId="{E2F87B44-A44A-4EBB-9D15-377CC1BAEE60}" type="presParOf" srcId="{973B2D6B-7F7C-4360-B709-9C5EF796B346}" destId="{0DBAE532-5C4C-45FA-8AE6-BF9DCE180ABC}" srcOrd="3" destOrd="0" presId="urn:microsoft.com/office/officeart/2005/8/layout/cycle1"/>
    <dgm:cxn modelId="{1BC1234A-D523-45A0-86BC-94840C418B5F}" type="presParOf" srcId="{973B2D6B-7F7C-4360-B709-9C5EF796B346}" destId="{EE929CFA-195B-4ECA-92CD-258DB26E84F9}" srcOrd="4" destOrd="0" presId="urn:microsoft.com/office/officeart/2005/8/layout/cycle1"/>
    <dgm:cxn modelId="{11550661-54F8-427E-BDCD-DC31B23A435E}" type="presParOf" srcId="{973B2D6B-7F7C-4360-B709-9C5EF796B346}" destId="{009E47B2-6704-43B2-8982-D014077543BB}" srcOrd="5" destOrd="0" presId="urn:microsoft.com/office/officeart/2005/8/layout/cycle1"/>
    <dgm:cxn modelId="{909BCE0F-DE81-4D5F-B4F5-35F112D73843}" type="presParOf" srcId="{973B2D6B-7F7C-4360-B709-9C5EF796B346}" destId="{BB4139A3-AFEE-44C6-8279-552EB0726BAC}" srcOrd="6" destOrd="0" presId="urn:microsoft.com/office/officeart/2005/8/layout/cycle1"/>
    <dgm:cxn modelId="{3C31AF99-2F2D-4CB7-8A98-5928F55B4593}" type="presParOf" srcId="{973B2D6B-7F7C-4360-B709-9C5EF796B346}" destId="{FAAC4AC0-F0F7-4AC3-9F71-A818A9561C49}" srcOrd="7" destOrd="0" presId="urn:microsoft.com/office/officeart/2005/8/layout/cycle1"/>
    <dgm:cxn modelId="{CC0CCC19-3A48-4485-904B-6A58B247D99A}" type="presParOf" srcId="{973B2D6B-7F7C-4360-B709-9C5EF796B346}" destId="{54CB3DF3-D908-4F3C-87FB-CB5CBF26A752}" srcOrd="8"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736E6D-4AC0-4946-8E32-D9FC3D71D63B}">
      <dsp:nvSpPr>
        <dsp:cNvPr id="0" name=""/>
        <dsp:cNvSpPr/>
      </dsp:nvSpPr>
      <dsp:spPr>
        <a:xfrm>
          <a:off x="0" y="0"/>
          <a:ext cx="9438155" cy="1298762"/>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b="1" u="sng" kern="1200" dirty="0">
              <a:solidFill>
                <a:schemeClr val="tx1"/>
              </a:solidFill>
              <a:latin typeface="Calibri Light"/>
              <a:cs typeface="Calibri Light"/>
            </a:rPr>
            <a:t>Αυτισμός</a:t>
          </a:r>
          <a:r>
            <a:rPr lang="el-GR" sz="1700" b="1" kern="1200" dirty="0">
              <a:solidFill>
                <a:schemeClr val="tx1"/>
              </a:solidFill>
              <a:latin typeface="Calibri Light"/>
              <a:cs typeface="Calibri Light"/>
            </a:rPr>
            <a:t>: Αναπτυξιακή διαταραχή που χαρακτηρίζεται από βλάβες στην κοινωνική κατανόηση και επικοινωνία, που περιλαμβάνει περιορισμένα πρότυπα γνωστικής λειτουργίας ή συμπεριφοράς και μπορεί να συνοδεύεται από αισθητηριακές-αντιληπτικές δυσκολίες. (American </a:t>
          </a:r>
          <a:r>
            <a:rPr lang="el-GR" sz="1700" b="1" kern="1200" dirty="0" err="1">
              <a:solidFill>
                <a:schemeClr val="tx1"/>
              </a:solidFill>
              <a:latin typeface="Calibri Light"/>
              <a:cs typeface="Calibri Light"/>
            </a:rPr>
            <a:t>Psychiatric</a:t>
          </a:r>
          <a:r>
            <a:rPr lang="el-GR" sz="1700" b="1" kern="1200" dirty="0">
              <a:solidFill>
                <a:schemeClr val="tx1"/>
              </a:solidFill>
              <a:latin typeface="Calibri Light"/>
              <a:cs typeface="Calibri Light"/>
            </a:rPr>
            <a:t> Association, 2013)</a:t>
          </a:r>
          <a:endParaRPr lang="en-US" sz="1700" b="1" kern="1200" dirty="0">
            <a:solidFill>
              <a:schemeClr val="tx1"/>
            </a:solidFill>
            <a:latin typeface="Calibri Light"/>
            <a:cs typeface="Calibri Light"/>
          </a:endParaRPr>
        </a:p>
      </dsp:txBody>
      <dsp:txXfrm>
        <a:off x="38039" y="38039"/>
        <a:ext cx="7926944" cy="1222684"/>
      </dsp:txXfrm>
    </dsp:sp>
    <dsp:sp modelId="{D8D61B69-ABAD-49DC-981F-BF0A53FF8244}">
      <dsp:nvSpPr>
        <dsp:cNvPr id="0" name=""/>
        <dsp:cNvSpPr/>
      </dsp:nvSpPr>
      <dsp:spPr>
        <a:xfrm>
          <a:off x="790445" y="1534901"/>
          <a:ext cx="9438155" cy="1298762"/>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dirty="0">
              <a:solidFill>
                <a:schemeClr val="tx1"/>
              </a:solidFill>
            </a:rPr>
            <a:t>Αν και ο αυτισμός δεν είναι από μόνος του δείκτης ακαδημαϊκής ικανότητας, υπάρχει </a:t>
          </a:r>
          <a:r>
            <a:rPr lang="el-GR" sz="1700" b="1" kern="1200" dirty="0">
              <a:solidFill>
                <a:schemeClr val="tx1"/>
              </a:solidFill>
            </a:rPr>
            <a:t>σημαντικό χάσμα</a:t>
          </a:r>
          <a:r>
            <a:rPr lang="el-GR" sz="1700" kern="1200" dirty="0">
              <a:solidFill>
                <a:schemeClr val="tx1"/>
              </a:solidFill>
            </a:rPr>
            <a:t> τόσο στην επαγγελματική αποκατάσταση των αυτιστικών φοιτητών, σε σχέση με τις υπόλοιπες ομάδες αναπήρων, όσο και στην υποστήριξη που δέχονται για την προετοιμασία από το πανεπιστήμιο στην αγορά εργασίας.</a:t>
          </a:r>
          <a:endParaRPr lang="en-US" sz="1700" kern="1200" dirty="0">
            <a:solidFill>
              <a:schemeClr val="tx1"/>
            </a:solidFill>
          </a:endParaRPr>
        </a:p>
      </dsp:txBody>
      <dsp:txXfrm>
        <a:off x="828484" y="1572940"/>
        <a:ext cx="7727435" cy="1222684"/>
      </dsp:txXfrm>
    </dsp:sp>
    <dsp:sp modelId="{FFDF18C0-9C71-4053-8686-57274BBEFCBE}">
      <dsp:nvSpPr>
        <dsp:cNvPr id="0" name=""/>
        <dsp:cNvSpPr/>
      </dsp:nvSpPr>
      <dsp:spPr>
        <a:xfrm>
          <a:off x="1569093" y="3069802"/>
          <a:ext cx="9438155" cy="1298762"/>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b="1" u="sng" kern="1200" dirty="0">
              <a:solidFill>
                <a:schemeClr val="tx1"/>
              </a:solidFill>
            </a:rPr>
            <a:t>Αυτιστικοί φοιτητές/απόφοιτοι</a:t>
          </a:r>
          <a:r>
            <a:rPr lang="el-GR" sz="1700" kern="1200" dirty="0">
              <a:solidFill>
                <a:schemeClr val="tx1"/>
              </a:solidFill>
            </a:rPr>
            <a:t>: α) απασχόληση σε "κατώτερα" επαγγέλματα σε σχέση με τις σπουδές τους ή β) αδυναμία παραμονής σε θέσεις εργασίας λόγω έλλειψης επίγνωσης του περιβάλλοντος για τον αυτισμό.</a:t>
          </a:r>
          <a:endParaRPr lang="en-US" sz="1700" kern="1200" dirty="0">
            <a:solidFill>
              <a:schemeClr val="tx1"/>
            </a:solidFill>
          </a:endParaRPr>
        </a:p>
      </dsp:txBody>
      <dsp:txXfrm>
        <a:off x="1607132" y="3107841"/>
        <a:ext cx="7739233" cy="1222684"/>
      </dsp:txXfrm>
    </dsp:sp>
    <dsp:sp modelId="{266E54CF-8A18-4E53-9104-CBAFEA0D5C40}">
      <dsp:nvSpPr>
        <dsp:cNvPr id="0" name=""/>
        <dsp:cNvSpPr/>
      </dsp:nvSpPr>
      <dsp:spPr>
        <a:xfrm>
          <a:off x="2359538" y="4604704"/>
          <a:ext cx="9438155" cy="1298762"/>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b="1" u="sng" kern="1200" dirty="0">
              <a:solidFill>
                <a:schemeClr val="tx1"/>
              </a:solidFill>
            </a:rPr>
            <a:t>Σκοπός</a:t>
          </a:r>
          <a:r>
            <a:rPr lang="el-GR" sz="1700" b="1" kern="1200" dirty="0">
              <a:solidFill>
                <a:schemeClr val="tx1"/>
              </a:solidFill>
            </a:rPr>
            <a:t> </a:t>
          </a:r>
          <a:r>
            <a:rPr lang="el-GR" sz="1700" kern="1200" dirty="0">
              <a:solidFill>
                <a:schemeClr val="tx1"/>
              </a:solidFill>
            </a:rPr>
            <a:t>της έρευνας ήταν να εξετάσει τις αντιλήψεις φοιτητών και απόφοιτων με αυτισμό, για την υποστήριξη που δέχονται σχετικά με τη μετάβαση από το πανεπιστήμιο στην αγορά εργασίας.</a:t>
          </a:r>
          <a:endParaRPr lang="en-US" sz="1700" kern="1200" dirty="0">
            <a:solidFill>
              <a:schemeClr val="tx1"/>
            </a:solidFill>
          </a:endParaRPr>
        </a:p>
      </dsp:txBody>
      <dsp:txXfrm>
        <a:off x="2397577" y="4642743"/>
        <a:ext cx="7727435" cy="1222684"/>
      </dsp:txXfrm>
    </dsp:sp>
    <dsp:sp modelId="{3D40A2EE-C742-4473-9E3F-1A85F73D3F22}">
      <dsp:nvSpPr>
        <dsp:cNvPr id="0" name=""/>
        <dsp:cNvSpPr/>
      </dsp:nvSpPr>
      <dsp:spPr>
        <a:xfrm>
          <a:off x="8593959" y="994734"/>
          <a:ext cx="844195" cy="844195"/>
        </a:xfrm>
        <a:prstGeom prst="downArrow">
          <a:avLst>
            <a:gd name="adj1" fmla="val 55000"/>
            <a:gd name="adj2" fmla="val 45000"/>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783903" y="994734"/>
        <a:ext cx="464307" cy="635257"/>
      </dsp:txXfrm>
    </dsp:sp>
    <dsp:sp modelId="{CC55573B-775C-44CE-9B03-AF304E54C255}">
      <dsp:nvSpPr>
        <dsp:cNvPr id="0" name=""/>
        <dsp:cNvSpPr/>
      </dsp:nvSpPr>
      <dsp:spPr>
        <a:xfrm>
          <a:off x="9384404" y="2529635"/>
          <a:ext cx="844195" cy="844195"/>
        </a:xfrm>
        <a:prstGeom prst="downArrow">
          <a:avLst>
            <a:gd name="adj1" fmla="val 55000"/>
            <a:gd name="adj2" fmla="val 45000"/>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574348" y="2529635"/>
        <a:ext cx="464307" cy="635257"/>
      </dsp:txXfrm>
    </dsp:sp>
    <dsp:sp modelId="{0EA54C34-D7E7-40D7-AA4B-CA8157DF8081}">
      <dsp:nvSpPr>
        <dsp:cNvPr id="0" name=""/>
        <dsp:cNvSpPr/>
      </dsp:nvSpPr>
      <dsp:spPr>
        <a:xfrm>
          <a:off x="10163052" y="4064537"/>
          <a:ext cx="844195" cy="844195"/>
        </a:xfrm>
        <a:prstGeom prst="downArrow">
          <a:avLst>
            <a:gd name="adj1" fmla="val 55000"/>
            <a:gd name="adj2" fmla="val 45000"/>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10352996" y="4064537"/>
        <a:ext cx="464307" cy="6352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C24CF-D15C-4847-BA46-3BF21B6AEEF0}">
      <dsp:nvSpPr>
        <dsp:cNvPr id="0" name=""/>
        <dsp:cNvSpPr/>
      </dsp:nvSpPr>
      <dsp:spPr>
        <a:xfrm>
          <a:off x="4510852" y="470046"/>
          <a:ext cx="2395799" cy="239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l-GR" sz="1900" b="0" kern="1200">
              <a:latin typeface="Times New Roman"/>
              <a:cs typeface="Times New Roman"/>
            </a:rPr>
            <a:t>Προσωπικό ενδιαφέρον για τα ζητήματα απασχολησιμότητας των αυτιστικών ατόμων και των προκλήσεων που αντιμετωπίζουν στον χώρο εργασίας.</a:t>
          </a:r>
          <a:endParaRPr lang="en-US" sz="1900" b="0" kern="1200">
            <a:latin typeface="Times New Roman"/>
            <a:cs typeface="Times New Roman"/>
          </a:endParaRPr>
        </a:p>
      </dsp:txBody>
      <dsp:txXfrm>
        <a:off x="4510852" y="470046"/>
        <a:ext cx="2395799" cy="2395799"/>
      </dsp:txXfrm>
    </dsp:sp>
    <dsp:sp modelId="{78D9ADD3-A842-4027-A866-1D9A24319B10}">
      <dsp:nvSpPr>
        <dsp:cNvPr id="0" name=""/>
        <dsp:cNvSpPr/>
      </dsp:nvSpPr>
      <dsp:spPr>
        <a:xfrm>
          <a:off x="863018" y="-964"/>
          <a:ext cx="5663417" cy="5663417"/>
        </a:xfrm>
        <a:prstGeom prst="circularArrow">
          <a:avLst>
            <a:gd name="adj1" fmla="val 8249"/>
            <a:gd name="adj2" fmla="val 576172"/>
            <a:gd name="adj3" fmla="val 2963605"/>
            <a:gd name="adj4" fmla="val 51890"/>
            <a:gd name="adj5" fmla="val 962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929CFA-195B-4ECA-92CD-258DB26E84F9}">
      <dsp:nvSpPr>
        <dsp:cNvPr id="0" name=""/>
        <dsp:cNvSpPr/>
      </dsp:nvSpPr>
      <dsp:spPr>
        <a:xfrm>
          <a:off x="2496827" y="3958440"/>
          <a:ext cx="2395799" cy="239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l-GR" sz="1900" kern="1200">
              <a:latin typeface="Times New Roman"/>
              <a:cs typeface="Times New Roman"/>
            </a:rPr>
            <a:t>Ενδιαφέροντα τα στοιχεία που παρουσιάζονται στο άρθρο.</a:t>
          </a:r>
          <a:endParaRPr lang="en-US" sz="1900" kern="1200">
            <a:latin typeface="Times New Roman"/>
            <a:cs typeface="Times New Roman"/>
          </a:endParaRPr>
        </a:p>
      </dsp:txBody>
      <dsp:txXfrm>
        <a:off x="2496827" y="3958440"/>
        <a:ext cx="2395799" cy="2395799"/>
      </dsp:txXfrm>
    </dsp:sp>
    <dsp:sp modelId="{009E47B2-6704-43B2-8982-D014077543BB}">
      <dsp:nvSpPr>
        <dsp:cNvPr id="0" name=""/>
        <dsp:cNvSpPr/>
      </dsp:nvSpPr>
      <dsp:spPr>
        <a:xfrm>
          <a:off x="863018" y="-964"/>
          <a:ext cx="5663417" cy="5663417"/>
        </a:xfrm>
        <a:prstGeom prst="circularArrow">
          <a:avLst>
            <a:gd name="adj1" fmla="val 8249"/>
            <a:gd name="adj2" fmla="val 576172"/>
            <a:gd name="adj3" fmla="val 10171938"/>
            <a:gd name="adj4" fmla="val 7260223"/>
            <a:gd name="adj5" fmla="val 962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AC4AC0-F0F7-4AC3-9F71-A818A9561C49}">
      <dsp:nvSpPr>
        <dsp:cNvPr id="0" name=""/>
        <dsp:cNvSpPr/>
      </dsp:nvSpPr>
      <dsp:spPr>
        <a:xfrm>
          <a:off x="482802" y="470046"/>
          <a:ext cx="2395799" cy="239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l-GR" sz="1900" kern="1200">
              <a:latin typeface="Times New Roman"/>
              <a:cs typeface="Times New Roman"/>
            </a:rPr>
            <a:t>Κατανοητή η παρουσίαση της έρευνας και πρόκληση για περαιτέρω ενασχόληση με τα ζητήματα που θίγονται.</a:t>
          </a:r>
          <a:endParaRPr lang="en-US" sz="1900" kern="1200">
            <a:latin typeface="Times New Roman"/>
            <a:cs typeface="Times New Roman"/>
          </a:endParaRPr>
        </a:p>
      </dsp:txBody>
      <dsp:txXfrm>
        <a:off x="482802" y="470046"/>
        <a:ext cx="2395799" cy="2395799"/>
      </dsp:txXfrm>
    </dsp:sp>
    <dsp:sp modelId="{54CB3DF3-D908-4F3C-87FB-CB5CBF26A752}">
      <dsp:nvSpPr>
        <dsp:cNvPr id="0" name=""/>
        <dsp:cNvSpPr/>
      </dsp:nvSpPr>
      <dsp:spPr>
        <a:xfrm>
          <a:off x="863018" y="-964"/>
          <a:ext cx="5663417" cy="5663417"/>
        </a:xfrm>
        <a:prstGeom prst="circularArrow">
          <a:avLst>
            <a:gd name="adj1" fmla="val 8249"/>
            <a:gd name="adj2" fmla="val 576172"/>
            <a:gd name="adj3" fmla="val 16856487"/>
            <a:gd name="adj4" fmla="val 14967341"/>
            <a:gd name="adj5" fmla="val 962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834808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870850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700667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220669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48278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569195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269234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12/29/21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593084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12/29/21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263995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8625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15023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12/29/21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3195954667"/>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EE39DFCF-9247-4DE5-BB93-074BFAF07A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442B652E-D499-4CDA-8F7A-60469EDBCB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1632" y="996662"/>
            <a:ext cx="4864676" cy="4864676"/>
          </a:xfrm>
          <a:custGeom>
            <a:avLst/>
            <a:gdLst>
              <a:gd name="connsiteX0" fmla="*/ 0 w 4864676"/>
              <a:gd name="connsiteY0" fmla="*/ 0 h 4864676"/>
              <a:gd name="connsiteX1" fmla="*/ 4864676 w 4864676"/>
              <a:gd name="connsiteY1" fmla="*/ 0 h 4864676"/>
              <a:gd name="connsiteX2" fmla="*/ 4864676 w 4864676"/>
              <a:gd name="connsiteY2" fmla="*/ 4864676 h 4864676"/>
              <a:gd name="connsiteX3" fmla="*/ 1281101 w 4864676"/>
              <a:gd name="connsiteY3" fmla="*/ 4864676 h 4864676"/>
              <a:gd name="connsiteX4" fmla="*/ 0 w 4864676"/>
              <a:gd name="connsiteY4" fmla="*/ 3583575 h 48646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4676" h="4864676">
                <a:moveTo>
                  <a:pt x="0" y="0"/>
                </a:moveTo>
                <a:lnTo>
                  <a:pt x="4864676" y="0"/>
                </a:lnTo>
                <a:lnTo>
                  <a:pt x="4864676" y="4864676"/>
                </a:lnTo>
                <a:lnTo>
                  <a:pt x="1281101" y="4864676"/>
                </a:lnTo>
                <a:lnTo>
                  <a:pt x="0" y="358357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0" name="Freeform: Shape 109">
            <a:extLst>
              <a:ext uri="{FF2B5EF4-FFF2-40B4-BE49-F238E27FC236}">
                <a16:creationId xmlns:a16="http://schemas.microsoft.com/office/drawing/2014/main" id="{484A22B8-F5B6-47C2-B88E-DADAF37913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225693" y="996662"/>
            <a:ext cx="4864676" cy="4864676"/>
          </a:xfrm>
          <a:custGeom>
            <a:avLst/>
            <a:gdLst>
              <a:gd name="connsiteX0" fmla="*/ 0 w 4864676"/>
              <a:gd name="connsiteY0" fmla="*/ 0 h 4864676"/>
              <a:gd name="connsiteX1" fmla="*/ 3583574 w 4864676"/>
              <a:gd name="connsiteY1" fmla="*/ 0 h 4864676"/>
              <a:gd name="connsiteX2" fmla="*/ 4864676 w 4864676"/>
              <a:gd name="connsiteY2" fmla="*/ 1281103 h 4864676"/>
              <a:gd name="connsiteX3" fmla="*/ 4864676 w 4864676"/>
              <a:gd name="connsiteY3" fmla="*/ 4864676 h 4864676"/>
              <a:gd name="connsiteX4" fmla="*/ 0 w 4864676"/>
              <a:gd name="connsiteY4" fmla="*/ 4864676 h 48646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4676" h="4864676">
                <a:moveTo>
                  <a:pt x="0" y="0"/>
                </a:moveTo>
                <a:lnTo>
                  <a:pt x="3583574" y="0"/>
                </a:lnTo>
                <a:lnTo>
                  <a:pt x="4864676" y="1281103"/>
                </a:lnTo>
                <a:lnTo>
                  <a:pt x="4864676" y="4864676"/>
                </a:lnTo>
                <a:lnTo>
                  <a:pt x="0" y="4864676"/>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2" name="Isosceles Triangle 111">
            <a:extLst>
              <a:ext uri="{FF2B5EF4-FFF2-40B4-BE49-F238E27FC236}">
                <a16:creationId xmlns:a16="http://schemas.microsoft.com/office/drawing/2014/main" id="{A987C18C-164D-4263-B486-4647A98E8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789020" y="1"/>
            <a:ext cx="6613961" cy="3286380"/>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Isosceles Triangle 113">
            <a:extLst>
              <a:ext uri="{FF2B5EF4-FFF2-40B4-BE49-F238E27FC236}">
                <a16:creationId xmlns:a16="http://schemas.microsoft.com/office/drawing/2014/main" id="{E7E98B39-04C6-408B-92FD-7686287406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286" y="3571620"/>
            <a:ext cx="6613961" cy="3286380"/>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981C8C27-2457-421F-BDC4-7B4EA3C78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8" name="Rectangle 117">
            <a:extLst>
              <a:ext uri="{FF2B5EF4-FFF2-40B4-BE49-F238E27FC236}">
                <a16:creationId xmlns:a16="http://schemas.microsoft.com/office/drawing/2014/main" id="{CEA13C66-82C1-44AF-972B-8F5CCA41B6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71208" y="5287803"/>
            <a:ext cx="955808" cy="9558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0" name="Freeform: Shape 119">
            <a:extLst>
              <a:ext uri="{FF2B5EF4-FFF2-40B4-BE49-F238E27FC236}">
                <a16:creationId xmlns:a16="http://schemas.microsoft.com/office/drawing/2014/main" id="{9DB36437-FE59-457E-91A7-396BBD3C9C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Τίτλος 1">
            <a:extLst>
              <a:ext uri="{FF2B5EF4-FFF2-40B4-BE49-F238E27FC236}">
                <a16:creationId xmlns:a16="http://schemas.microsoft.com/office/drawing/2014/main" id="{CCD74467-C0B9-4136-9600-00C09B35A61E}"/>
              </a:ext>
            </a:extLst>
          </p:cNvPr>
          <p:cNvSpPr>
            <a:spLocks noGrp="1"/>
          </p:cNvSpPr>
          <p:nvPr>
            <p:ph type="ctrTitle"/>
          </p:nvPr>
        </p:nvSpPr>
        <p:spPr>
          <a:xfrm>
            <a:off x="3226413" y="1569870"/>
            <a:ext cx="5782716" cy="2078148"/>
          </a:xfrm>
          <a:noFill/>
        </p:spPr>
        <p:txBody>
          <a:bodyPr vert="horz" lIns="91440" tIns="45720" rIns="91440" bIns="45720" rtlCol="0" anchor="t">
            <a:normAutofit/>
          </a:bodyPr>
          <a:lstStyle/>
          <a:p>
            <a:r>
              <a:rPr lang="el-GR" sz="2400" b="1" u="sng" dirty="0">
                <a:solidFill>
                  <a:srgbClr val="080808"/>
                </a:solidFill>
                <a:latin typeface="Times New Roman"/>
                <a:cs typeface="Times New Roman"/>
              </a:rPr>
              <a:t>ΤΙΤΛΟΣ ΑΡΘΡΟΥ:</a:t>
            </a:r>
            <a:br>
              <a:rPr lang="el-GR" sz="2400" b="1" u="sng" dirty="0">
                <a:latin typeface="Times New Roman"/>
                <a:cs typeface="Times New Roman"/>
              </a:rPr>
            </a:br>
            <a:br>
              <a:rPr lang="el-GR" sz="2400" b="1" u="sng" dirty="0">
                <a:latin typeface="Times New Roman"/>
                <a:cs typeface="Times New Roman"/>
              </a:rPr>
            </a:br>
            <a:r>
              <a:rPr lang="el-GR" sz="2000" dirty="0">
                <a:solidFill>
                  <a:srgbClr val="080808"/>
                </a:solidFill>
                <a:latin typeface="Times New Roman"/>
                <a:cs typeface="Times New Roman"/>
              </a:rPr>
              <a:t>STUDENTS AND GRADUATES WITH AUTISM: PERCEPTIONS OF SUPPORT WHEN PREPARING FOR TRANSITION FROM UNIVERSITY TO WORK</a:t>
            </a:r>
          </a:p>
        </p:txBody>
      </p:sp>
      <p:sp>
        <p:nvSpPr>
          <p:cNvPr id="3" name="Υπότιτλος 2">
            <a:extLst>
              <a:ext uri="{FF2B5EF4-FFF2-40B4-BE49-F238E27FC236}">
                <a16:creationId xmlns:a16="http://schemas.microsoft.com/office/drawing/2014/main" id="{DAC026FE-12DD-462E-971A-B85A121AE9DA}"/>
              </a:ext>
            </a:extLst>
          </p:cNvPr>
          <p:cNvSpPr>
            <a:spLocks noGrp="1"/>
          </p:cNvSpPr>
          <p:nvPr>
            <p:ph type="subTitle" idx="1"/>
          </p:nvPr>
        </p:nvSpPr>
        <p:spPr>
          <a:xfrm>
            <a:off x="4055005" y="3430351"/>
            <a:ext cx="4125533" cy="2361050"/>
          </a:xfrm>
          <a:noFill/>
        </p:spPr>
        <p:txBody>
          <a:bodyPr vert="horz" lIns="91440" tIns="45720" rIns="91440" bIns="45720" rtlCol="0" anchor="t">
            <a:noAutofit/>
          </a:bodyPr>
          <a:lstStyle/>
          <a:p>
            <a:r>
              <a:rPr lang="el-GR" sz="2000" u="sng">
                <a:solidFill>
                  <a:srgbClr val="080808"/>
                </a:solidFill>
                <a:latin typeface="Times New Roman"/>
                <a:cs typeface="Times New Roman"/>
              </a:rPr>
              <a:t>Επιμέλεια</a:t>
            </a:r>
            <a:r>
              <a:rPr lang="el-GR" sz="2000">
                <a:solidFill>
                  <a:srgbClr val="080808"/>
                </a:solidFill>
                <a:latin typeface="Times New Roman"/>
                <a:cs typeface="Times New Roman"/>
              </a:rPr>
              <a:t>: Γιαννοπούλου Μελίνα</a:t>
            </a:r>
            <a:endParaRPr lang="el-GR" sz="2000">
              <a:solidFill>
                <a:srgbClr val="080808"/>
              </a:solidFill>
              <a:latin typeface="Calibri" panose="020F0502020204030204"/>
              <a:cs typeface="Calibri" panose="020F0502020204030204"/>
            </a:endParaRPr>
          </a:p>
          <a:p>
            <a:r>
              <a:rPr lang="el-GR" sz="2000" u="sng">
                <a:solidFill>
                  <a:srgbClr val="080808"/>
                </a:solidFill>
                <a:latin typeface="Times New Roman"/>
                <a:cs typeface="Times New Roman"/>
              </a:rPr>
              <a:t>Α.Μ.</a:t>
            </a:r>
            <a:r>
              <a:rPr lang="el-GR" sz="2000">
                <a:solidFill>
                  <a:srgbClr val="080808"/>
                </a:solidFill>
                <a:latin typeface="Times New Roman"/>
                <a:cs typeface="Times New Roman"/>
              </a:rPr>
              <a:t>: 211104</a:t>
            </a:r>
          </a:p>
          <a:p>
            <a:r>
              <a:rPr lang="el-GR" sz="2000" u="sng">
                <a:solidFill>
                  <a:srgbClr val="080808"/>
                </a:solidFill>
                <a:latin typeface="Times New Roman"/>
                <a:cs typeface="Times New Roman"/>
              </a:rPr>
              <a:t>Μάθημα</a:t>
            </a:r>
            <a:r>
              <a:rPr lang="el-GR" sz="2000">
                <a:solidFill>
                  <a:srgbClr val="080808"/>
                </a:solidFill>
                <a:latin typeface="Times New Roman"/>
                <a:cs typeface="Times New Roman"/>
              </a:rPr>
              <a:t>: Ψυχολογική προσέγγιση παιδιών με αναπηρίες</a:t>
            </a:r>
          </a:p>
          <a:p>
            <a:r>
              <a:rPr lang="el-GR" sz="2000" u="sng">
                <a:solidFill>
                  <a:srgbClr val="080808"/>
                </a:solidFill>
                <a:latin typeface="Times New Roman"/>
                <a:cs typeface="Times New Roman"/>
              </a:rPr>
              <a:t>Διδάσκουσα</a:t>
            </a:r>
            <a:r>
              <a:rPr lang="el-GR" sz="2000">
                <a:solidFill>
                  <a:srgbClr val="080808"/>
                </a:solidFill>
                <a:latin typeface="Times New Roman"/>
                <a:cs typeface="Times New Roman"/>
              </a:rPr>
              <a:t>: Λήδα Αναγνωστάκη</a:t>
            </a:r>
          </a:p>
          <a:p>
            <a:r>
              <a:rPr lang="el-GR" sz="2000" u="sng">
                <a:solidFill>
                  <a:srgbClr val="080808"/>
                </a:solidFill>
                <a:latin typeface="Times New Roman"/>
                <a:cs typeface="Times New Roman"/>
              </a:rPr>
              <a:t>Εξάμηνο</a:t>
            </a:r>
            <a:r>
              <a:rPr lang="el-GR" sz="2000">
                <a:solidFill>
                  <a:srgbClr val="080808"/>
                </a:solidFill>
                <a:latin typeface="Times New Roman"/>
                <a:cs typeface="Times New Roman"/>
              </a:rPr>
              <a:t>: χειμερινό 2021-2022</a:t>
            </a:r>
          </a:p>
        </p:txBody>
      </p:sp>
      <p:sp>
        <p:nvSpPr>
          <p:cNvPr id="122" name="Rectangle 121">
            <a:extLst>
              <a:ext uri="{FF2B5EF4-FFF2-40B4-BE49-F238E27FC236}">
                <a16:creationId xmlns:a16="http://schemas.microsoft.com/office/drawing/2014/main" id="{844D3693-2EFE-4667-89D5-47E2D59209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42846" y="410171"/>
            <a:ext cx="1321281" cy="1321281"/>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C21FD796-9CD0-404D-8DF5-5274C0BCC7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30319" y="1508609"/>
            <a:ext cx="700047" cy="70004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14444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0" name="Rectangle 42">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Εικόνα 15">
            <a:extLst>
              <a:ext uri="{FF2B5EF4-FFF2-40B4-BE49-F238E27FC236}">
                <a16:creationId xmlns:a16="http://schemas.microsoft.com/office/drawing/2014/main" id="{9D46911F-F26F-48BD-AD94-96A08DBEC44E}"/>
              </a:ext>
            </a:extLst>
          </p:cNvPr>
          <p:cNvPicPr>
            <a:picLocks noChangeAspect="1"/>
          </p:cNvPicPr>
          <p:nvPr/>
        </p:nvPicPr>
        <p:blipFill>
          <a:blip r:embed="rId2"/>
          <a:stretch>
            <a:fillRect/>
          </a:stretch>
        </p:blipFill>
        <p:spPr>
          <a:xfrm rot="5400000">
            <a:off x="2902858" y="-2335748"/>
            <a:ext cx="6458854" cy="11529496"/>
          </a:xfrm>
          <a:prstGeom prst="rect">
            <a:avLst/>
          </a:prstGeom>
        </p:spPr>
      </p:pic>
    </p:spTree>
    <p:extLst>
      <p:ext uri="{BB962C8B-B14F-4D97-AF65-F5344CB8AC3E}">
        <p14:creationId xmlns:p14="http://schemas.microsoft.com/office/powerpoint/2010/main" val="301198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8BF0C67-DF85-430A-B677-74D959439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19" name="Rectangle 18">
            <a:extLst>
              <a:ext uri="{FF2B5EF4-FFF2-40B4-BE49-F238E27FC236}">
                <a16:creationId xmlns:a16="http://schemas.microsoft.com/office/drawing/2014/main" id="{751BAC80-2398-422A-9AA2-2489F01EF9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a:p>
        </p:txBody>
      </p:sp>
      <p:sp useBgFill="1">
        <p:nvSpPr>
          <p:cNvPr id="21" name="Freeform: Shape 20">
            <a:extLst>
              <a:ext uri="{FF2B5EF4-FFF2-40B4-BE49-F238E27FC236}">
                <a16:creationId xmlns:a16="http://schemas.microsoft.com/office/drawing/2014/main" id="{34A3EF12-7620-4D66-ACFC-B9F71BAD8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6401" y="0"/>
            <a:ext cx="10095599" cy="6858000"/>
          </a:xfrm>
          <a:custGeom>
            <a:avLst/>
            <a:gdLst>
              <a:gd name="connsiteX0" fmla="*/ 0 w 10095599"/>
              <a:gd name="connsiteY0" fmla="*/ 0 h 6858000"/>
              <a:gd name="connsiteX1" fmla="*/ 7448352 w 10095599"/>
              <a:gd name="connsiteY1" fmla="*/ 0 h 6858000"/>
              <a:gd name="connsiteX2" fmla="*/ 9446485 w 10095599"/>
              <a:gd name="connsiteY2" fmla="*/ 0 h 6858000"/>
              <a:gd name="connsiteX3" fmla="*/ 10095599 w 10095599"/>
              <a:gd name="connsiteY3" fmla="*/ 0 h 6858000"/>
              <a:gd name="connsiteX4" fmla="*/ 10095599 w 10095599"/>
              <a:gd name="connsiteY4" fmla="*/ 6858000 h 6858000"/>
              <a:gd name="connsiteX5" fmla="*/ 9446485 w 10095599"/>
              <a:gd name="connsiteY5" fmla="*/ 6858000 h 6858000"/>
              <a:gd name="connsiteX6" fmla="*/ 7448352 w 10095599"/>
              <a:gd name="connsiteY6" fmla="*/ 6858000 h 6858000"/>
              <a:gd name="connsiteX7" fmla="*/ 0 w 10095599"/>
              <a:gd name="connsiteY7" fmla="*/ 6858000 h 6858000"/>
              <a:gd name="connsiteX8" fmla="*/ 1587 w 10095599"/>
              <a:gd name="connsiteY8" fmla="*/ 6789738 h 6858000"/>
              <a:gd name="connsiteX9" fmla="*/ 9525 w 10095599"/>
              <a:gd name="connsiteY9" fmla="*/ 6729413 h 6858000"/>
              <a:gd name="connsiteX10" fmla="*/ 20637 w 10095599"/>
              <a:gd name="connsiteY10" fmla="*/ 6677025 h 6858000"/>
              <a:gd name="connsiteX11" fmla="*/ 34925 w 10095599"/>
              <a:gd name="connsiteY11" fmla="*/ 6630988 h 6858000"/>
              <a:gd name="connsiteX12" fmla="*/ 50800 w 10095599"/>
              <a:gd name="connsiteY12" fmla="*/ 6589713 h 6858000"/>
              <a:gd name="connsiteX13" fmla="*/ 69850 w 10095599"/>
              <a:gd name="connsiteY13" fmla="*/ 6553200 h 6858000"/>
              <a:gd name="connsiteX14" fmla="*/ 88900 w 10095599"/>
              <a:gd name="connsiteY14" fmla="*/ 6515100 h 6858000"/>
              <a:gd name="connsiteX15" fmla="*/ 107950 w 10095599"/>
              <a:gd name="connsiteY15" fmla="*/ 6477000 h 6858000"/>
              <a:gd name="connsiteX16" fmla="*/ 123825 w 10095599"/>
              <a:gd name="connsiteY16" fmla="*/ 6440488 h 6858000"/>
              <a:gd name="connsiteX17" fmla="*/ 139700 w 10095599"/>
              <a:gd name="connsiteY17" fmla="*/ 6399213 h 6858000"/>
              <a:gd name="connsiteX18" fmla="*/ 155575 w 10095599"/>
              <a:gd name="connsiteY18" fmla="*/ 6353175 h 6858000"/>
              <a:gd name="connsiteX19" fmla="*/ 166687 w 10095599"/>
              <a:gd name="connsiteY19" fmla="*/ 6300788 h 6858000"/>
              <a:gd name="connsiteX20" fmla="*/ 173037 w 10095599"/>
              <a:gd name="connsiteY20" fmla="*/ 6240463 h 6858000"/>
              <a:gd name="connsiteX21" fmla="*/ 176212 w 10095599"/>
              <a:gd name="connsiteY21" fmla="*/ 6172200 h 6858000"/>
              <a:gd name="connsiteX22" fmla="*/ 173037 w 10095599"/>
              <a:gd name="connsiteY22" fmla="*/ 6103938 h 6858000"/>
              <a:gd name="connsiteX23" fmla="*/ 166687 w 10095599"/>
              <a:gd name="connsiteY23" fmla="*/ 6043613 h 6858000"/>
              <a:gd name="connsiteX24" fmla="*/ 155575 w 10095599"/>
              <a:gd name="connsiteY24" fmla="*/ 5991225 h 6858000"/>
              <a:gd name="connsiteX25" fmla="*/ 139700 w 10095599"/>
              <a:gd name="connsiteY25" fmla="*/ 5945188 h 6858000"/>
              <a:gd name="connsiteX26" fmla="*/ 123825 w 10095599"/>
              <a:gd name="connsiteY26" fmla="*/ 5903913 h 6858000"/>
              <a:gd name="connsiteX27" fmla="*/ 107950 w 10095599"/>
              <a:gd name="connsiteY27" fmla="*/ 5867400 h 6858000"/>
              <a:gd name="connsiteX28" fmla="*/ 88900 w 10095599"/>
              <a:gd name="connsiteY28" fmla="*/ 5829300 h 6858000"/>
              <a:gd name="connsiteX29" fmla="*/ 69850 w 10095599"/>
              <a:gd name="connsiteY29" fmla="*/ 5791200 h 6858000"/>
              <a:gd name="connsiteX30" fmla="*/ 50800 w 10095599"/>
              <a:gd name="connsiteY30" fmla="*/ 5754688 h 6858000"/>
              <a:gd name="connsiteX31" fmla="*/ 34925 w 10095599"/>
              <a:gd name="connsiteY31" fmla="*/ 5713413 h 6858000"/>
              <a:gd name="connsiteX32" fmla="*/ 20637 w 10095599"/>
              <a:gd name="connsiteY32" fmla="*/ 5667375 h 6858000"/>
              <a:gd name="connsiteX33" fmla="*/ 9525 w 10095599"/>
              <a:gd name="connsiteY33" fmla="*/ 5614988 h 6858000"/>
              <a:gd name="connsiteX34" fmla="*/ 1587 w 10095599"/>
              <a:gd name="connsiteY34" fmla="*/ 5554663 h 6858000"/>
              <a:gd name="connsiteX35" fmla="*/ 0 w 10095599"/>
              <a:gd name="connsiteY35" fmla="*/ 5486400 h 6858000"/>
              <a:gd name="connsiteX36" fmla="*/ 1587 w 10095599"/>
              <a:gd name="connsiteY36" fmla="*/ 5418138 h 6858000"/>
              <a:gd name="connsiteX37" fmla="*/ 9525 w 10095599"/>
              <a:gd name="connsiteY37" fmla="*/ 5357813 h 6858000"/>
              <a:gd name="connsiteX38" fmla="*/ 20637 w 10095599"/>
              <a:gd name="connsiteY38" fmla="*/ 5305425 h 6858000"/>
              <a:gd name="connsiteX39" fmla="*/ 34925 w 10095599"/>
              <a:gd name="connsiteY39" fmla="*/ 5259388 h 6858000"/>
              <a:gd name="connsiteX40" fmla="*/ 50800 w 10095599"/>
              <a:gd name="connsiteY40" fmla="*/ 5218113 h 6858000"/>
              <a:gd name="connsiteX41" fmla="*/ 69850 w 10095599"/>
              <a:gd name="connsiteY41" fmla="*/ 5181600 h 6858000"/>
              <a:gd name="connsiteX42" fmla="*/ 88900 w 10095599"/>
              <a:gd name="connsiteY42" fmla="*/ 5143500 h 6858000"/>
              <a:gd name="connsiteX43" fmla="*/ 107950 w 10095599"/>
              <a:gd name="connsiteY43" fmla="*/ 5105400 h 6858000"/>
              <a:gd name="connsiteX44" fmla="*/ 123825 w 10095599"/>
              <a:gd name="connsiteY44" fmla="*/ 5068888 h 6858000"/>
              <a:gd name="connsiteX45" fmla="*/ 139700 w 10095599"/>
              <a:gd name="connsiteY45" fmla="*/ 5027613 h 6858000"/>
              <a:gd name="connsiteX46" fmla="*/ 155575 w 10095599"/>
              <a:gd name="connsiteY46" fmla="*/ 4981575 h 6858000"/>
              <a:gd name="connsiteX47" fmla="*/ 166687 w 10095599"/>
              <a:gd name="connsiteY47" fmla="*/ 4929188 h 6858000"/>
              <a:gd name="connsiteX48" fmla="*/ 173037 w 10095599"/>
              <a:gd name="connsiteY48" fmla="*/ 4868863 h 6858000"/>
              <a:gd name="connsiteX49" fmla="*/ 176212 w 10095599"/>
              <a:gd name="connsiteY49" fmla="*/ 4800600 h 6858000"/>
              <a:gd name="connsiteX50" fmla="*/ 173037 w 10095599"/>
              <a:gd name="connsiteY50" fmla="*/ 4732338 h 6858000"/>
              <a:gd name="connsiteX51" fmla="*/ 166687 w 10095599"/>
              <a:gd name="connsiteY51" fmla="*/ 4672013 h 6858000"/>
              <a:gd name="connsiteX52" fmla="*/ 155575 w 10095599"/>
              <a:gd name="connsiteY52" fmla="*/ 4619625 h 6858000"/>
              <a:gd name="connsiteX53" fmla="*/ 139700 w 10095599"/>
              <a:gd name="connsiteY53" fmla="*/ 4573588 h 6858000"/>
              <a:gd name="connsiteX54" fmla="*/ 123825 w 10095599"/>
              <a:gd name="connsiteY54" fmla="*/ 4532313 h 6858000"/>
              <a:gd name="connsiteX55" fmla="*/ 107950 w 10095599"/>
              <a:gd name="connsiteY55" fmla="*/ 4495800 h 6858000"/>
              <a:gd name="connsiteX56" fmla="*/ 69850 w 10095599"/>
              <a:gd name="connsiteY56" fmla="*/ 4419600 h 6858000"/>
              <a:gd name="connsiteX57" fmla="*/ 50800 w 10095599"/>
              <a:gd name="connsiteY57" fmla="*/ 4383088 h 6858000"/>
              <a:gd name="connsiteX58" fmla="*/ 34925 w 10095599"/>
              <a:gd name="connsiteY58" fmla="*/ 4341813 h 6858000"/>
              <a:gd name="connsiteX59" fmla="*/ 20637 w 10095599"/>
              <a:gd name="connsiteY59" fmla="*/ 4295775 h 6858000"/>
              <a:gd name="connsiteX60" fmla="*/ 9525 w 10095599"/>
              <a:gd name="connsiteY60" fmla="*/ 4243388 h 6858000"/>
              <a:gd name="connsiteX61" fmla="*/ 1587 w 10095599"/>
              <a:gd name="connsiteY61" fmla="*/ 4183063 h 6858000"/>
              <a:gd name="connsiteX62" fmla="*/ 0 w 10095599"/>
              <a:gd name="connsiteY62" fmla="*/ 4114800 h 6858000"/>
              <a:gd name="connsiteX63" fmla="*/ 1587 w 10095599"/>
              <a:gd name="connsiteY63" fmla="*/ 4046538 h 6858000"/>
              <a:gd name="connsiteX64" fmla="*/ 9525 w 10095599"/>
              <a:gd name="connsiteY64" fmla="*/ 3986213 h 6858000"/>
              <a:gd name="connsiteX65" fmla="*/ 20637 w 10095599"/>
              <a:gd name="connsiteY65" fmla="*/ 3933825 h 6858000"/>
              <a:gd name="connsiteX66" fmla="*/ 34925 w 10095599"/>
              <a:gd name="connsiteY66" fmla="*/ 3887788 h 6858000"/>
              <a:gd name="connsiteX67" fmla="*/ 50800 w 10095599"/>
              <a:gd name="connsiteY67" fmla="*/ 3846513 h 6858000"/>
              <a:gd name="connsiteX68" fmla="*/ 69850 w 10095599"/>
              <a:gd name="connsiteY68" fmla="*/ 3810000 h 6858000"/>
              <a:gd name="connsiteX69" fmla="*/ 88900 w 10095599"/>
              <a:gd name="connsiteY69" fmla="*/ 3771900 h 6858000"/>
              <a:gd name="connsiteX70" fmla="*/ 107950 w 10095599"/>
              <a:gd name="connsiteY70" fmla="*/ 3733800 h 6858000"/>
              <a:gd name="connsiteX71" fmla="*/ 123825 w 10095599"/>
              <a:gd name="connsiteY71" fmla="*/ 3697288 h 6858000"/>
              <a:gd name="connsiteX72" fmla="*/ 139700 w 10095599"/>
              <a:gd name="connsiteY72" fmla="*/ 3656013 h 6858000"/>
              <a:gd name="connsiteX73" fmla="*/ 155575 w 10095599"/>
              <a:gd name="connsiteY73" fmla="*/ 3609975 h 6858000"/>
              <a:gd name="connsiteX74" fmla="*/ 166687 w 10095599"/>
              <a:gd name="connsiteY74" fmla="*/ 3557588 h 6858000"/>
              <a:gd name="connsiteX75" fmla="*/ 173037 w 10095599"/>
              <a:gd name="connsiteY75" fmla="*/ 3497263 h 6858000"/>
              <a:gd name="connsiteX76" fmla="*/ 176212 w 10095599"/>
              <a:gd name="connsiteY76" fmla="*/ 3427413 h 6858000"/>
              <a:gd name="connsiteX77" fmla="*/ 173037 w 10095599"/>
              <a:gd name="connsiteY77" fmla="*/ 3360738 h 6858000"/>
              <a:gd name="connsiteX78" fmla="*/ 166687 w 10095599"/>
              <a:gd name="connsiteY78" fmla="*/ 3300413 h 6858000"/>
              <a:gd name="connsiteX79" fmla="*/ 155575 w 10095599"/>
              <a:gd name="connsiteY79" fmla="*/ 3248025 h 6858000"/>
              <a:gd name="connsiteX80" fmla="*/ 139700 w 10095599"/>
              <a:gd name="connsiteY80" fmla="*/ 3201988 h 6858000"/>
              <a:gd name="connsiteX81" fmla="*/ 123825 w 10095599"/>
              <a:gd name="connsiteY81" fmla="*/ 3160713 h 6858000"/>
              <a:gd name="connsiteX82" fmla="*/ 107950 w 10095599"/>
              <a:gd name="connsiteY82" fmla="*/ 3124200 h 6858000"/>
              <a:gd name="connsiteX83" fmla="*/ 88900 w 10095599"/>
              <a:gd name="connsiteY83" fmla="*/ 3086100 h 6858000"/>
              <a:gd name="connsiteX84" fmla="*/ 69850 w 10095599"/>
              <a:gd name="connsiteY84" fmla="*/ 3048000 h 6858000"/>
              <a:gd name="connsiteX85" fmla="*/ 50800 w 10095599"/>
              <a:gd name="connsiteY85" fmla="*/ 3011488 h 6858000"/>
              <a:gd name="connsiteX86" fmla="*/ 34925 w 10095599"/>
              <a:gd name="connsiteY86" fmla="*/ 2970213 h 6858000"/>
              <a:gd name="connsiteX87" fmla="*/ 20637 w 10095599"/>
              <a:gd name="connsiteY87" fmla="*/ 2924175 h 6858000"/>
              <a:gd name="connsiteX88" fmla="*/ 9525 w 10095599"/>
              <a:gd name="connsiteY88" fmla="*/ 2871788 h 6858000"/>
              <a:gd name="connsiteX89" fmla="*/ 1587 w 10095599"/>
              <a:gd name="connsiteY89" fmla="*/ 2811463 h 6858000"/>
              <a:gd name="connsiteX90" fmla="*/ 0 w 10095599"/>
              <a:gd name="connsiteY90" fmla="*/ 2743200 h 6858000"/>
              <a:gd name="connsiteX91" fmla="*/ 1587 w 10095599"/>
              <a:gd name="connsiteY91" fmla="*/ 2674938 h 6858000"/>
              <a:gd name="connsiteX92" fmla="*/ 9525 w 10095599"/>
              <a:gd name="connsiteY92" fmla="*/ 2614613 h 6858000"/>
              <a:gd name="connsiteX93" fmla="*/ 20637 w 10095599"/>
              <a:gd name="connsiteY93" fmla="*/ 2562225 h 6858000"/>
              <a:gd name="connsiteX94" fmla="*/ 34925 w 10095599"/>
              <a:gd name="connsiteY94" fmla="*/ 2516188 h 6858000"/>
              <a:gd name="connsiteX95" fmla="*/ 50800 w 10095599"/>
              <a:gd name="connsiteY95" fmla="*/ 2474913 h 6858000"/>
              <a:gd name="connsiteX96" fmla="*/ 69850 w 10095599"/>
              <a:gd name="connsiteY96" fmla="*/ 2438400 h 6858000"/>
              <a:gd name="connsiteX97" fmla="*/ 88900 w 10095599"/>
              <a:gd name="connsiteY97" fmla="*/ 2400300 h 6858000"/>
              <a:gd name="connsiteX98" fmla="*/ 107950 w 10095599"/>
              <a:gd name="connsiteY98" fmla="*/ 2362200 h 6858000"/>
              <a:gd name="connsiteX99" fmla="*/ 123825 w 10095599"/>
              <a:gd name="connsiteY99" fmla="*/ 2325688 h 6858000"/>
              <a:gd name="connsiteX100" fmla="*/ 139700 w 10095599"/>
              <a:gd name="connsiteY100" fmla="*/ 2284413 h 6858000"/>
              <a:gd name="connsiteX101" fmla="*/ 155575 w 10095599"/>
              <a:gd name="connsiteY101" fmla="*/ 2238375 h 6858000"/>
              <a:gd name="connsiteX102" fmla="*/ 166687 w 10095599"/>
              <a:gd name="connsiteY102" fmla="*/ 2185988 h 6858000"/>
              <a:gd name="connsiteX103" fmla="*/ 173037 w 10095599"/>
              <a:gd name="connsiteY103" fmla="*/ 2125663 h 6858000"/>
              <a:gd name="connsiteX104" fmla="*/ 176212 w 10095599"/>
              <a:gd name="connsiteY104" fmla="*/ 2057400 h 6858000"/>
              <a:gd name="connsiteX105" fmla="*/ 173037 w 10095599"/>
              <a:gd name="connsiteY105" fmla="*/ 1989138 h 6858000"/>
              <a:gd name="connsiteX106" fmla="*/ 166687 w 10095599"/>
              <a:gd name="connsiteY106" fmla="*/ 1928813 h 6858000"/>
              <a:gd name="connsiteX107" fmla="*/ 155575 w 10095599"/>
              <a:gd name="connsiteY107" fmla="*/ 1876425 h 6858000"/>
              <a:gd name="connsiteX108" fmla="*/ 139700 w 10095599"/>
              <a:gd name="connsiteY108" fmla="*/ 1830388 h 6858000"/>
              <a:gd name="connsiteX109" fmla="*/ 123825 w 10095599"/>
              <a:gd name="connsiteY109" fmla="*/ 1789113 h 6858000"/>
              <a:gd name="connsiteX110" fmla="*/ 107950 w 10095599"/>
              <a:gd name="connsiteY110" fmla="*/ 1752600 h 6858000"/>
              <a:gd name="connsiteX111" fmla="*/ 88900 w 10095599"/>
              <a:gd name="connsiteY111" fmla="*/ 1714500 h 6858000"/>
              <a:gd name="connsiteX112" fmla="*/ 69850 w 10095599"/>
              <a:gd name="connsiteY112" fmla="*/ 1676400 h 6858000"/>
              <a:gd name="connsiteX113" fmla="*/ 50800 w 10095599"/>
              <a:gd name="connsiteY113" fmla="*/ 1639888 h 6858000"/>
              <a:gd name="connsiteX114" fmla="*/ 34925 w 10095599"/>
              <a:gd name="connsiteY114" fmla="*/ 1598613 h 6858000"/>
              <a:gd name="connsiteX115" fmla="*/ 20637 w 10095599"/>
              <a:gd name="connsiteY115" fmla="*/ 1552575 h 6858000"/>
              <a:gd name="connsiteX116" fmla="*/ 9525 w 10095599"/>
              <a:gd name="connsiteY116" fmla="*/ 1500188 h 6858000"/>
              <a:gd name="connsiteX117" fmla="*/ 1587 w 10095599"/>
              <a:gd name="connsiteY117" fmla="*/ 1439863 h 6858000"/>
              <a:gd name="connsiteX118" fmla="*/ 0 w 10095599"/>
              <a:gd name="connsiteY118" fmla="*/ 1371600 h 6858000"/>
              <a:gd name="connsiteX119" fmla="*/ 1587 w 10095599"/>
              <a:gd name="connsiteY119" fmla="*/ 1303338 h 6858000"/>
              <a:gd name="connsiteX120" fmla="*/ 9525 w 10095599"/>
              <a:gd name="connsiteY120" fmla="*/ 1243013 h 6858000"/>
              <a:gd name="connsiteX121" fmla="*/ 20637 w 10095599"/>
              <a:gd name="connsiteY121" fmla="*/ 1190625 h 6858000"/>
              <a:gd name="connsiteX122" fmla="*/ 34925 w 10095599"/>
              <a:gd name="connsiteY122" fmla="*/ 1144588 h 6858000"/>
              <a:gd name="connsiteX123" fmla="*/ 50800 w 10095599"/>
              <a:gd name="connsiteY123" fmla="*/ 1103313 h 6858000"/>
              <a:gd name="connsiteX124" fmla="*/ 69850 w 10095599"/>
              <a:gd name="connsiteY124" fmla="*/ 1066800 h 6858000"/>
              <a:gd name="connsiteX125" fmla="*/ 88900 w 10095599"/>
              <a:gd name="connsiteY125" fmla="*/ 1028700 h 6858000"/>
              <a:gd name="connsiteX126" fmla="*/ 107950 w 10095599"/>
              <a:gd name="connsiteY126" fmla="*/ 990600 h 6858000"/>
              <a:gd name="connsiteX127" fmla="*/ 123825 w 10095599"/>
              <a:gd name="connsiteY127" fmla="*/ 954088 h 6858000"/>
              <a:gd name="connsiteX128" fmla="*/ 139700 w 10095599"/>
              <a:gd name="connsiteY128" fmla="*/ 912813 h 6858000"/>
              <a:gd name="connsiteX129" fmla="*/ 155575 w 10095599"/>
              <a:gd name="connsiteY129" fmla="*/ 866775 h 6858000"/>
              <a:gd name="connsiteX130" fmla="*/ 166687 w 10095599"/>
              <a:gd name="connsiteY130" fmla="*/ 814388 h 6858000"/>
              <a:gd name="connsiteX131" fmla="*/ 173037 w 10095599"/>
              <a:gd name="connsiteY131" fmla="*/ 754063 h 6858000"/>
              <a:gd name="connsiteX132" fmla="*/ 176212 w 10095599"/>
              <a:gd name="connsiteY132" fmla="*/ 685800 h 6858000"/>
              <a:gd name="connsiteX133" fmla="*/ 173037 w 10095599"/>
              <a:gd name="connsiteY133" fmla="*/ 617538 h 6858000"/>
              <a:gd name="connsiteX134" fmla="*/ 166687 w 10095599"/>
              <a:gd name="connsiteY134" fmla="*/ 557213 h 6858000"/>
              <a:gd name="connsiteX135" fmla="*/ 155575 w 10095599"/>
              <a:gd name="connsiteY135" fmla="*/ 504825 h 6858000"/>
              <a:gd name="connsiteX136" fmla="*/ 139700 w 10095599"/>
              <a:gd name="connsiteY136" fmla="*/ 458788 h 6858000"/>
              <a:gd name="connsiteX137" fmla="*/ 123825 w 10095599"/>
              <a:gd name="connsiteY137" fmla="*/ 417513 h 6858000"/>
              <a:gd name="connsiteX138" fmla="*/ 107950 w 10095599"/>
              <a:gd name="connsiteY138" fmla="*/ 381000 h 6858000"/>
              <a:gd name="connsiteX139" fmla="*/ 88900 w 10095599"/>
              <a:gd name="connsiteY139" fmla="*/ 342900 h 6858000"/>
              <a:gd name="connsiteX140" fmla="*/ 69850 w 10095599"/>
              <a:gd name="connsiteY140" fmla="*/ 304800 h 6858000"/>
              <a:gd name="connsiteX141" fmla="*/ 50800 w 10095599"/>
              <a:gd name="connsiteY141" fmla="*/ 268288 h 6858000"/>
              <a:gd name="connsiteX142" fmla="*/ 34925 w 10095599"/>
              <a:gd name="connsiteY142" fmla="*/ 227013 h 6858000"/>
              <a:gd name="connsiteX143" fmla="*/ 20637 w 10095599"/>
              <a:gd name="connsiteY143" fmla="*/ 180975 h 6858000"/>
              <a:gd name="connsiteX144" fmla="*/ 9525 w 10095599"/>
              <a:gd name="connsiteY144" fmla="*/ 128588 h 6858000"/>
              <a:gd name="connsiteX145" fmla="*/ 1587 w 10095599"/>
              <a:gd name="connsiteY145" fmla="*/ 6826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10095599" h="6858000">
                <a:moveTo>
                  <a:pt x="0" y="0"/>
                </a:moveTo>
                <a:lnTo>
                  <a:pt x="7448352" y="0"/>
                </a:lnTo>
                <a:lnTo>
                  <a:pt x="9446485" y="0"/>
                </a:lnTo>
                <a:lnTo>
                  <a:pt x="10095599" y="0"/>
                </a:lnTo>
                <a:lnTo>
                  <a:pt x="10095599" y="6858000"/>
                </a:lnTo>
                <a:lnTo>
                  <a:pt x="9446485" y="6858000"/>
                </a:lnTo>
                <a:lnTo>
                  <a:pt x="7448352" y="6858000"/>
                </a:lnTo>
                <a:lnTo>
                  <a:pt x="0" y="6858000"/>
                </a:lnTo>
                <a:lnTo>
                  <a:pt x="1587" y="6789738"/>
                </a:lnTo>
                <a:lnTo>
                  <a:pt x="9525" y="6729413"/>
                </a:lnTo>
                <a:lnTo>
                  <a:pt x="20637" y="6677025"/>
                </a:lnTo>
                <a:lnTo>
                  <a:pt x="34925" y="6630988"/>
                </a:lnTo>
                <a:lnTo>
                  <a:pt x="50800" y="6589713"/>
                </a:lnTo>
                <a:lnTo>
                  <a:pt x="69850" y="6553200"/>
                </a:lnTo>
                <a:lnTo>
                  <a:pt x="88900" y="6515100"/>
                </a:lnTo>
                <a:lnTo>
                  <a:pt x="107950" y="6477000"/>
                </a:lnTo>
                <a:lnTo>
                  <a:pt x="123825" y="6440488"/>
                </a:lnTo>
                <a:lnTo>
                  <a:pt x="139700" y="6399213"/>
                </a:lnTo>
                <a:lnTo>
                  <a:pt x="155575" y="6353175"/>
                </a:lnTo>
                <a:lnTo>
                  <a:pt x="166687" y="6300788"/>
                </a:lnTo>
                <a:lnTo>
                  <a:pt x="173037" y="6240463"/>
                </a:lnTo>
                <a:lnTo>
                  <a:pt x="176212" y="6172200"/>
                </a:lnTo>
                <a:lnTo>
                  <a:pt x="173037" y="6103938"/>
                </a:lnTo>
                <a:lnTo>
                  <a:pt x="166687" y="6043613"/>
                </a:lnTo>
                <a:lnTo>
                  <a:pt x="155575" y="5991225"/>
                </a:lnTo>
                <a:lnTo>
                  <a:pt x="139700" y="5945188"/>
                </a:lnTo>
                <a:lnTo>
                  <a:pt x="123825" y="5903913"/>
                </a:lnTo>
                <a:lnTo>
                  <a:pt x="107950" y="5867400"/>
                </a:lnTo>
                <a:lnTo>
                  <a:pt x="88900" y="5829300"/>
                </a:lnTo>
                <a:lnTo>
                  <a:pt x="69850" y="5791200"/>
                </a:lnTo>
                <a:lnTo>
                  <a:pt x="50800" y="5754688"/>
                </a:lnTo>
                <a:lnTo>
                  <a:pt x="34925" y="5713413"/>
                </a:lnTo>
                <a:lnTo>
                  <a:pt x="20637" y="5667375"/>
                </a:lnTo>
                <a:lnTo>
                  <a:pt x="9525" y="5614988"/>
                </a:lnTo>
                <a:lnTo>
                  <a:pt x="1587" y="5554663"/>
                </a:lnTo>
                <a:lnTo>
                  <a:pt x="0" y="5486400"/>
                </a:lnTo>
                <a:lnTo>
                  <a:pt x="1587" y="5418138"/>
                </a:lnTo>
                <a:lnTo>
                  <a:pt x="9525" y="5357813"/>
                </a:lnTo>
                <a:lnTo>
                  <a:pt x="20637" y="5305425"/>
                </a:lnTo>
                <a:lnTo>
                  <a:pt x="34925" y="5259388"/>
                </a:lnTo>
                <a:lnTo>
                  <a:pt x="50800" y="5218113"/>
                </a:lnTo>
                <a:lnTo>
                  <a:pt x="69850" y="5181600"/>
                </a:lnTo>
                <a:lnTo>
                  <a:pt x="88900" y="5143500"/>
                </a:lnTo>
                <a:lnTo>
                  <a:pt x="107950" y="5105400"/>
                </a:lnTo>
                <a:lnTo>
                  <a:pt x="123825" y="5068888"/>
                </a:lnTo>
                <a:lnTo>
                  <a:pt x="139700" y="5027613"/>
                </a:lnTo>
                <a:lnTo>
                  <a:pt x="155575" y="4981575"/>
                </a:lnTo>
                <a:lnTo>
                  <a:pt x="166687" y="4929188"/>
                </a:lnTo>
                <a:lnTo>
                  <a:pt x="173037" y="4868863"/>
                </a:lnTo>
                <a:lnTo>
                  <a:pt x="176212" y="4800600"/>
                </a:lnTo>
                <a:lnTo>
                  <a:pt x="173037" y="4732338"/>
                </a:lnTo>
                <a:lnTo>
                  <a:pt x="166687" y="4672013"/>
                </a:lnTo>
                <a:lnTo>
                  <a:pt x="155575" y="4619625"/>
                </a:lnTo>
                <a:lnTo>
                  <a:pt x="139700" y="4573588"/>
                </a:lnTo>
                <a:lnTo>
                  <a:pt x="123825" y="4532313"/>
                </a:lnTo>
                <a:lnTo>
                  <a:pt x="107950" y="4495800"/>
                </a:lnTo>
                <a:lnTo>
                  <a:pt x="69850" y="4419600"/>
                </a:lnTo>
                <a:lnTo>
                  <a:pt x="50800" y="4383088"/>
                </a:lnTo>
                <a:lnTo>
                  <a:pt x="34925" y="4341813"/>
                </a:lnTo>
                <a:lnTo>
                  <a:pt x="20637" y="4295775"/>
                </a:lnTo>
                <a:lnTo>
                  <a:pt x="9525" y="4243388"/>
                </a:lnTo>
                <a:lnTo>
                  <a:pt x="1587" y="4183063"/>
                </a:lnTo>
                <a:lnTo>
                  <a:pt x="0" y="4114800"/>
                </a:lnTo>
                <a:lnTo>
                  <a:pt x="1587" y="4046538"/>
                </a:lnTo>
                <a:lnTo>
                  <a:pt x="9525" y="3986213"/>
                </a:lnTo>
                <a:lnTo>
                  <a:pt x="20637" y="3933825"/>
                </a:lnTo>
                <a:lnTo>
                  <a:pt x="34925" y="3887788"/>
                </a:lnTo>
                <a:lnTo>
                  <a:pt x="50800" y="3846513"/>
                </a:lnTo>
                <a:lnTo>
                  <a:pt x="69850" y="3810000"/>
                </a:lnTo>
                <a:lnTo>
                  <a:pt x="88900" y="3771900"/>
                </a:lnTo>
                <a:lnTo>
                  <a:pt x="107950" y="3733800"/>
                </a:lnTo>
                <a:lnTo>
                  <a:pt x="123825" y="3697288"/>
                </a:lnTo>
                <a:lnTo>
                  <a:pt x="139700" y="3656013"/>
                </a:lnTo>
                <a:lnTo>
                  <a:pt x="155575" y="3609975"/>
                </a:lnTo>
                <a:lnTo>
                  <a:pt x="166687" y="3557588"/>
                </a:lnTo>
                <a:lnTo>
                  <a:pt x="173037" y="3497263"/>
                </a:lnTo>
                <a:lnTo>
                  <a:pt x="176212" y="3427413"/>
                </a:lnTo>
                <a:lnTo>
                  <a:pt x="173037" y="3360738"/>
                </a:lnTo>
                <a:lnTo>
                  <a:pt x="166687" y="3300413"/>
                </a:lnTo>
                <a:lnTo>
                  <a:pt x="155575" y="3248025"/>
                </a:lnTo>
                <a:lnTo>
                  <a:pt x="139700" y="3201988"/>
                </a:lnTo>
                <a:lnTo>
                  <a:pt x="123825" y="3160713"/>
                </a:lnTo>
                <a:lnTo>
                  <a:pt x="107950" y="3124200"/>
                </a:lnTo>
                <a:lnTo>
                  <a:pt x="88900" y="3086100"/>
                </a:lnTo>
                <a:lnTo>
                  <a:pt x="69850" y="3048000"/>
                </a:lnTo>
                <a:lnTo>
                  <a:pt x="50800" y="3011488"/>
                </a:lnTo>
                <a:lnTo>
                  <a:pt x="34925" y="2970213"/>
                </a:lnTo>
                <a:lnTo>
                  <a:pt x="20637" y="2924175"/>
                </a:lnTo>
                <a:lnTo>
                  <a:pt x="9525" y="2871788"/>
                </a:lnTo>
                <a:lnTo>
                  <a:pt x="1587" y="2811463"/>
                </a:lnTo>
                <a:lnTo>
                  <a:pt x="0" y="2743200"/>
                </a:lnTo>
                <a:lnTo>
                  <a:pt x="1587" y="2674938"/>
                </a:lnTo>
                <a:lnTo>
                  <a:pt x="9525" y="2614613"/>
                </a:lnTo>
                <a:lnTo>
                  <a:pt x="20637" y="2562225"/>
                </a:lnTo>
                <a:lnTo>
                  <a:pt x="34925" y="2516188"/>
                </a:lnTo>
                <a:lnTo>
                  <a:pt x="50800" y="2474913"/>
                </a:lnTo>
                <a:lnTo>
                  <a:pt x="69850" y="2438400"/>
                </a:lnTo>
                <a:lnTo>
                  <a:pt x="88900" y="2400300"/>
                </a:lnTo>
                <a:lnTo>
                  <a:pt x="107950" y="2362200"/>
                </a:lnTo>
                <a:lnTo>
                  <a:pt x="123825" y="2325688"/>
                </a:lnTo>
                <a:lnTo>
                  <a:pt x="139700" y="2284413"/>
                </a:lnTo>
                <a:lnTo>
                  <a:pt x="155575" y="2238375"/>
                </a:lnTo>
                <a:lnTo>
                  <a:pt x="166687" y="2185988"/>
                </a:lnTo>
                <a:lnTo>
                  <a:pt x="173037" y="2125663"/>
                </a:lnTo>
                <a:lnTo>
                  <a:pt x="176212" y="2057400"/>
                </a:lnTo>
                <a:lnTo>
                  <a:pt x="173037" y="1989138"/>
                </a:lnTo>
                <a:lnTo>
                  <a:pt x="166687" y="1928813"/>
                </a:lnTo>
                <a:lnTo>
                  <a:pt x="155575" y="1876425"/>
                </a:lnTo>
                <a:lnTo>
                  <a:pt x="139700" y="1830388"/>
                </a:lnTo>
                <a:lnTo>
                  <a:pt x="123825" y="1789113"/>
                </a:lnTo>
                <a:lnTo>
                  <a:pt x="107950" y="1752600"/>
                </a:lnTo>
                <a:lnTo>
                  <a:pt x="88900" y="1714500"/>
                </a:lnTo>
                <a:lnTo>
                  <a:pt x="69850" y="1676400"/>
                </a:lnTo>
                <a:lnTo>
                  <a:pt x="50800" y="1639888"/>
                </a:lnTo>
                <a:lnTo>
                  <a:pt x="34925" y="1598613"/>
                </a:lnTo>
                <a:lnTo>
                  <a:pt x="20637" y="1552575"/>
                </a:lnTo>
                <a:lnTo>
                  <a:pt x="9525" y="1500188"/>
                </a:lnTo>
                <a:lnTo>
                  <a:pt x="1587" y="1439863"/>
                </a:lnTo>
                <a:lnTo>
                  <a:pt x="0" y="1371600"/>
                </a:lnTo>
                <a:lnTo>
                  <a:pt x="1587" y="1303338"/>
                </a:lnTo>
                <a:lnTo>
                  <a:pt x="9525" y="1243013"/>
                </a:lnTo>
                <a:lnTo>
                  <a:pt x="20637" y="1190625"/>
                </a:lnTo>
                <a:lnTo>
                  <a:pt x="34925" y="1144588"/>
                </a:lnTo>
                <a:lnTo>
                  <a:pt x="50800" y="1103313"/>
                </a:lnTo>
                <a:lnTo>
                  <a:pt x="69850" y="1066800"/>
                </a:lnTo>
                <a:lnTo>
                  <a:pt x="88900" y="1028700"/>
                </a:lnTo>
                <a:lnTo>
                  <a:pt x="107950" y="990600"/>
                </a:lnTo>
                <a:lnTo>
                  <a:pt x="123825" y="954088"/>
                </a:lnTo>
                <a:lnTo>
                  <a:pt x="139700" y="912813"/>
                </a:lnTo>
                <a:lnTo>
                  <a:pt x="155575" y="866775"/>
                </a:lnTo>
                <a:lnTo>
                  <a:pt x="166687" y="814388"/>
                </a:lnTo>
                <a:lnTo>
                  <a:pt x="173037" y="754063"/>
                </a:lnTo>
                <a:lnTo>
                  <a:pt x="176212" y="685800"/>
                </a:lnTo>
                <a:lnTo>
                  <a:pt x="173037" y="617538"/>
                </a:lnTo>
                <a:lnTo>
                  <a:pt x="166687" y="557213"/>
                </a:lnTo>
                <a:lnTo>
                  <a:pt x="155575" y="504825"/>
                </a:lnTo>
                <a:lnTo>
                  <a:pt x="139700" y="458788"/>
                </a:lnTo>
                <a:lnTo>
                  <a:pt x="123825" y="417513"/>
                </a:lnTo>
                <a:lnTo>
                  <a:pt x="107950" y="381000"/>
                </a:lnTo>
                <a:lnTo>
                  <a:pt x="88900" y="342900"/>
                </a:lnTo>
                <a:lnTo>
                  <a:pt x="69850" y="304800"/>
                </a:lnTo>
                <a:lnTo>
                  <a:pt x="50800" y="268288"/>
                </a:lnTo>
                <a:lnTo>
                  <a:pt x="34925" y="227013"/>
                </a:lnTo>
                <a:lnTo>
                  <a:pt x="20637" y="180975"/>
                </a:lnTo>
                <a:lnTo>
                  <a:pt x="9525" y="128588"/>
                </a:lnTo>
                <a:lnTo>
                  <a:pt x="1587" y="6826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2797628" y="270514"/>
            <a:ext cx="8632372" cy="489181"/>
          </a:xfrm>
        </p:spPr>
        <p:txBody>
          <a:bodyPr anchor="t">
            <a:normAutofit/>
          </a:bodyPr>
          <a:lstStyle/>
          <a:p>
            <a:pPr algn="ctr"/>
            <a:r>
              <a:rPr lang="el-GR" sz="2800" b="1" u="sng" dirty="0">
                <a:latin typeface="Times New Roman"/>
                <a:cs typeface="Times New Roman"/>
              </a:rPr>
              <a:t>ΜΕΘΟΔΟΛΟΓΙΑ (6)</a:t>
            </a:r>
          </a:p>
        </p:txBody>
      </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2473207" y="1008033"/>
            <a:ext cx="9338021" cy="5390056"/>
          </a:xfrm>
        </p:spPr>
        <p:txBody>
          <a:bodyPr vert="horz" lIns="91440" tIns="45720" rIns="91440" bIns="45720" rtlCol="0" anchor="t">
            <a:normAutofit/>
          </a:bodyPr>
          <a:lstStyle/>
          <a:p>
            <a:pPr marL="0" indent="0">
              <a:buNone/>
            </a:pPr>
            <a:r>
              <a:rPr lang="el-GR" sz="2300" b="1" u="sng" dirty="0">
                <a:latin typeface="Times New Roman"/>
                <a:cs typeface="Calibri"/>
              </a:rPr>
              <a:t>Ανάλυση δεδομένων:</a:t>
            </a:r>
          </a:p>
          <a:p>
            <a:pPr marL="0" indent="0">
              <a:buNone/>
            </a:pPr>
            <a:endParaRPr lang="el-GR" sz="2300" b="1" u="sng" dirty="0">
              <a:latin typeface="Times New Roman"/>
              <a:cs typeface="Calibri"/>
            </a:endParaRPr>
          </a:p>
          <a:p>
            <a:pPr algn="just"/>
            <a:r>
              <a:rPr lang="el-GR" sz="2300" dirty="0">
                <a:latin typeface="Times New Roman"/>
                <a:cs typeface="Calibri"/>
              </a:rPr>
              <a:t>Χρησιμοποιήθηκε </a:t>
            </a:r>
            <a:r>
              <a:rPr lang="el-GR" sz="2300" b="1" dirty="0">
                <a:latin typeface="Times New Roman"/>
                <a:cs typeface="Calibri"/>
              </a:rPr>
              <a:t>επαγωγική προσέγγιση</a:t>
            </a:r>
            <a:r>
              <a:rPr lang="el-GR" sz="2300" dirty="0">
                <a:latin typeface="Times New Roman"/>
                <a:cs typeface="Calibri"/>
              </a:rPr>
              <a:t> για την ανάλυση των ποιοτικών δεδομένων της συνέντευξης </a:t>
            </a:r>
            <a:r>
              <a:rPr lang="el-GR" sz="2300" dirty="0">
                <a:latin typeface="Times New Roman"/>
                <a:cs typeface="Times New Roman"/>
              </a:rPr>
              <a:t>βάσει των </a:t>
            </a:r>
            <a:r>
              <a:rPr lang="el-GR" sz="2300" b="1" dirty="0">
                <a:latin typeface="Times New Roman"/>
                <a:cs typeface="Times New Roman"/>
              </a:rPr>
              <a:t>5 βημάτων του </a:t>
            </a:r>
            <a:r>
              <a:rPr lang="el-GR" sz="2300" b="1" dirty="0" err="1">
                <a:latin typeface="Times New Roman"/>
                <a:cs typeface="Times New Roman"/>
              </a:rPr>
              <a:t>Thomas</a:t>
            </a:r>
            <a:r>
              <a:rPr lang="el-GR" sz="2300" dirty="0">
                <a:latin typeface="Times New Roman"/>
                <a:cs typeface="Calibri"/>
              </a:rPr>
              <a:t>:</a:t>
            </a:r>
            <a:endParaRPr lang="el-GR" sz="2300" dirty="0">
              <a:latin typeface="Calibri" panose="020F0502020204030204"/>
              <a:cs typeface="Calibri"/>
            </a:endParaRPr>
          </a:p>
          <a:p>
            <a:pPr algn="just"/>
            <a:endParaRPr lang="el-GR" sz="2300" dirty="0">
              <a:latin typeface="Times New Roman"/>
              <a:cs typeface="Calibri"/>
            </a:endParaRPr>
          </a:p>
          <a:p>
            <a:pPr algn="just">
              <a:buFont typeface="Wingdings" panose="020B0604020202020204" pitchFamily="34" charset="0"/>
              <a:buChar char="Ø"/>
            </a:pPr>
            <a:r>
              <a:rPr lang="el-GR" sz="2300" dirty="0">
                <a:latin typeface="Times New Roman"/>
                <a:cs typeface="Calibri"/>
              </a:rPr>
              <a:t>προετοιμασία δεδομένων για ανάλυση, εξοικείωση με τα δεδομένα, κωδικοποίηση και κατηγοριοποίηση των ακατέργαστων δεδομένων από τα οποία εντοπίστηκαν τα βασικά θέματα και προσδιορισμός ενός θεματικού πλαισίου που βασίζεται στα βασικά θέματα. Ως αναθεώρηση και βελτίωση των θεμάτων που προέκυψαν το πλαίσιο πρέπει να παράγει </a:t>
            </a:r>
            <a:r>
              <a:rPr lang="el-GR" sz="2300" b="1" dirty="0">
                <a:latin typeface="Times New Roman"/>
                <a:cs typeface="Calibri"/>
              </a:rPr>
              <a:t>3 έως 8</a:t>
            </a:r>
            <a:r>
              <a:rPr lang="el-GR" sz="2300" dirty="0">
                <a:latin typeface="Times New Roman"/>
                <a:cs typeface="Calibri"/>
              </a:rPr>
              <a:t> συνοπτικές κατηγορίες.</a:t>
            </a:r>
            <a:endParaRPr lang="el-GR" sz="2300">
              <a:latin typeface="Calibri" panose="020F0502020204030204"/>
              <a:cs typeface="Calibri"/>
            </a:endParaRPr>
          </a:p>
          <a:p>
            <a:pPr algn="just"/>
            <a:endParaRPr lang="el-GR" sz="2300" b="1">
              <a:ea typeface="+mn-lt"/>
              <a:cs typeface="+mn-lt"/>
            </a:endParaRPr>
          </a:p>
        </p:txBody>
      </p:sp>
    </p:spTree>
    <p:extLst>
      <p:ext uri="{BB962C8B-B14F-4D97-AF65-F5344CB8AC3E}">
        <p14:creationId xmlns:p14="http://schemas.microsoft.com/office/powerpoint/2010/main" val="885751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8BF0C67-DF85-430A-B677-74D959439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19" name="Rectangle 18">
            <a:extLst>
              <a:ext uri="{FF2B5EF4-FFF2-40B4-BE49-F238E27FC236}">
                <a16:creationId xmlns:a16="http://schemas.microsoft.com/office/drawing/2014/main" id="{751BAC80-2398-422A-9AA2-2489F01EF9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a:p>
        </p:txBody>
      </p:sp>
      <p:sp useBgFill="1">
        <p:nvSpPr>
          <p:cNvPr id="21" name="Freeform: Shape 20">
            <a:extLst>
              <a:ext uri="{FF2B5EF4-FFF2-40B4-BE49-F238E27FC236}">
                <a16:creationId xmlns:a16="http://schemas.microsoft.com/office/drawing/2014/main" id="{34A3EF12-7620-4D66-ACFC-B9F71BAD8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6401" y="0"/>
            <a:ext cx="10095599" cy="6858000"/>
          </a:xfrm>
          <a:custGeom>
            <a:avLst/>
            <a:gdLst>
              <a:gd name="connsiteX0" fmla="*/ 0 w 10095599"/>
              <a:gd name="connsiteY0" fmla="*/ 0 h 6858000"/>
              <a:gd name="connsiteX1" fmla="*/ 7448352 w 10095599"/>
              <a:gd name="connsiteY1" fmla="*/ 0 h 6858000"/>
              <a:gd name="connsiteX2" fmla="*/ 9446485 w 10095599"/>
              <a:gd name="connsiteY2" fmla="*/ 0 h 6858000"/>
              <a:gd name="connsiteX3" fmla="*/ 10095599 w 10095599"/>
              <a:gd name="connsiteY3" fmla="*/ 0 h 6858000"/>
              <a:gd name="connsiteX4" fmla="*/ 10095599 w 10095599"/>
              <a:gd name="connsiteY4" fmla="*/ 6858000 h 6858000"/>
              <a:gd name="connsiteX5" fmla="*/ 9446485 w 10095599"/>
              <a:gd name="connsiteY5" fmla="*/ 6858000 h 6858000"/>
              <a:gd name="connsiteX6" fmla="*/ 7448352 w 10095599"/>
              <a:gd name="connsiteY6" fmla="*/ 6858000 h 6858000"/>
              <a:gd name="connsiteX7" fmla="*/ 0 w 10095599"/>
              <a:gd name="connsiteY7" fmla="*/ 6858000 h 6858000"/>
              <a:gd name="connsiteX8" fmla="*/ 1587 w 10095599"/>
              <a:gd name="connsiteY8" fmla="*/ 6789738 h 6858000"/>
              <a:gd name="connsiteX9" fmla="*/ 9525 w 10095599"/>
              <a:gd name="connsiteY9" fmla="*/ 6729413 h 6858000"/>
              <a:gd name="connsiteX10" fmla="*/ 20637 w 10095599"/>
              <a:gd name="connsiteY10" fmla="*/ 6677025 h 6858000"/>
              <a:gd name="connsiteX11" fmla="*/ 34925 w 10095599"/>
              <a:gd name="connsiteY11" fmla="*/ 6630988 h 6858000"/>
              <a:gd name="connsiteX12" fmla="*/ 50800 w 10095599"/>
              <a:gd name="connsiteY12" fmla="*/ 6589713 h 6858000"/>
              <a:gd name="connsiteX13" fmla="*/ 69850 w 10095599"/>
              <a:gd name="connsiteY13" fmla="*/ 6553200 h 6858000"/>
              <a:gd name="connsiteX14" fmla="*/ 88900 w 10095599"/>
              <a:gd name="connsiteY14" fmla="*/ 6515100 h 6858000"/>
              <a:gd name="connsiteX15" fmla="*/ 107950 w 10095599"/>
              <a:gd name="connsiteY15" fmla="*/ 6477000 h 6858000"/>
              <a:gd name="connsiteX16" fmla="*/ 123825 w 10095599"/>
              <a:gd name="connsiteY16" fmla="*/ 6440488 h 6858000"/>
              <a:gd name="connsiteX17" fmla="*/ 139700 w 10095599"/>
              <a:gd name="connsiteY17" fmla="*/ 6399213 h 6858000"/>
              <a:gd name="connsiteX18" fmla="*/ 155575 w 10095599"/>
              <a:gd name="connsiteY18" fmla="*/ 6353175 h 6858000"/>
              <a:gd name="connsiteX19" fmla="*/ 166687 w 10095599"/>
              <a:gd name="connsiteY19" fmla="*/ 6300788 h 6858000"/>
              <a:gd name="connsiteX20" fmla="*/ 173037 w 10095599"/>
              <a:gd name="connsiteY20" fmla="*/ 6240463 h 6858000"/>
              <a:gd name="connsiteX21" fmla="*/ 176212 w 10095599"/>
              <a:gd name="connsiteY21" fmla="*/ 6172200 h 6858000"/>
              <a:gd name="connsiteX22" fmla="*/ 173037 w 10095599"/>
              <a:gd name="connsiteY22" fmla="*/ 6103938 h 6858000"/>
              <a:gd name="connsiteX23" fmla="*/ 166687 w 10095599"/>
              <a:gd name="connsiteY23" fmla="*/ 6043613 h 6858000"/>
              <a:gd name="connsiteX24" fmla="*/ 155575 w 10095599"/>
              <a:gd name="connsiteY24" fmla="*/ 5991225 h 6858000"/>
              <a:gd name="connsiteX25" fmla="*/ 139700 w 10095599"/>
              <a:gd name="connsiteY25" fmla="*/ 5945188 h 6858000"/>
              <a:gd name="connsiteX26" fmla="*/ 123825 w 10095599"/>
              <a:gd name="connsiteY26" fmla="*/ 5903913 h 6858000"/>
              <a:gd name="connsiteX27" fmla="*/ 107950 w 10095599"/>
              <a:gd name="connsiteY27" fmla="*/ 5867400 h 6858000"/>
              <a:gd name="connsiteX28" fmla="*/ 88900 w 10095599"/>
              <a:gd name="connsiteY28" fmla="*/ 5829300 h 6858000"/>
              <a:gd name="connsiteX29" fmla="*/ 69850 w 10095599"/>
              <a:gd name="connsiteY29" fmla="*/ 5791200 h 6858000"/>
              <a:gd name="connsiteX30" fmla="*/ 50800 w 10095599"/>
              <a:gd name="connsiteY30" fmla="*/ 5754688 h 6858000"/>
              <a:gd name="connsiteX31" fmla="*/ 34925 w 10095599"/>
              <a:gd name="connsiteY31" fmla="*/ 5713413 h 6858000"/>
              <a:gd name="connsiteX32" fmla="*/ 20637 w 10095599"/>
              <a:gd name="connsiteY32" fmla="*/ 5667375 h 6858000"/>
              <a:gd name="connsiteX33" fmla="*/ 9525 w 10095599"/>
              <a:gd name="connsiteY33" fmla="*/ 5614988 h 6858000"/>
              <a:gd name="connsiteX34" fmla="*/ 1587 w 10095599"/>
              <a:gd name="connsiteY34" fmla="*/ 5554663 h 6858000"/>
              <a:gd name="connsiteX35" fmla="*/ 0 w 10095599"/>
              <a:gd name="connsiteY35" fmla="*/ 5486400 h 6858000"/>
              <a:gd name="connsiteX36" fmla="*/ 1587 w 10095599"/>
              <a:gd name="connsiteY36" fmla="*/ 5418138 h 6858000"/>
              <a:gd name="connsiteX37" fmla="*/ 9525 w 10095599"/>
              <a:gd name="connsiteY37" fmla="*/ 5357813 h 6858000"/>
              <a:gd name="connsiteX38" fmla="*/ 20637 w 10095599"/>
              <a:gd name="connsiteY38" fmla="*/ 5305425 h 6858000"/>
              <a:gd name="connsiteX39" fmla="*/ 34925 w 10095599"/>
              <a:gd name="connsiteY39" fmla="*/ 5259388 h 6858000"/>
              <a:gd name="connsiteX40" fmla="*/ 50800 w 10095599"/>
              <a:gd name="connsiteY40" fmla="*/ 5218113 h 6858000"/>
              <a:gd name="connsiteX41" fmla="*/ 69850 w 10095599"/>
              <a:gd name="connsiteY41" fmla="*/ 5181600 h 6858000"/>
              <a:gd name="connsiteX42" fmla="*/ 88900 w 10095599"/>
              <a:gd name="connsiteY42" fmla="*/ 5143500 h 6858000"/>
              <a:gd name="connsiteX43" fmla="*/ 107950 w 10095599"/>
              <a:gd name="connsiteY43" fmla="*/ 5105400 h 6858000"/>
              <a:gd name="connsiteX44" fmla="*/ 123825 w 10095599"/>
              <a:gd name="connsiteY44" fmla="*/ 5068888 h 6858000"/>
              <a:gd name="connsiteX45" fmla="*/ 139700 w 10095599"/>
              <a:gd name="connsiteY45" fmla="*/ 5027613 h 6858000"/>
              <a:gd name="connsiteX46" fmla="*/ 155575 w 10095599"/>
              <a:gd name="connsiteY46" fmla="*/ 4981575 h 6858000"/>
              <a:gd name="connsiteX47" fmla="*/ 166687 w 10095599"/>
              <a:gd name="connsiteY47" fmla="*/ 4929188 h 6858000"/>
              <a:gd name="connsiteX48" fmla="*/ 173037 w 10095599"/>
              <a:gd name="connsiteY48" fmla="*/ 4868863 h 6858000"/>
              <a:gd name="connsiteX49" fmla="*/ 176212 w 10095599"/>
              <a:gd name="connsiteY49" fmla="*/ 4800600 h 6858000"/>
              <a:gd name="connsiteX50" fmla="*/ 173037 w 10095599"/>
              <a:gd name="connsiteY50" fmla="*/ 4732338 h 6858000"/>
              <a:gd name="connsiteX51" fmla="*/ 166687 w 10095599"/>
              <a:gd name="connsiteY51" fmla="*/ 4672013 h 6858000"/>
              <a:gd name="connsiteX52" fmla="*/ 155575 w 10095599"/>
              <a:gd name="connsiteY52" fmla="*/ 4619625 h 6858000"/>
              <a:gd name="connsiteX53" fmla="*/ 139700 w 10095599"/>
              <a:gd name="connsiteY53" fmla="*/ 4573588 h 6858000"/>
              <a:gd name="connsiteX54" fmla="*/ 123825 w 10095599"/>
              <a:gd name="connsiteY54" fmla="*/ 4532313 h 6858000"/>
              <a:gd name="connsiteX55" fmla="*/ 107950 w 10095599"/>
              <a:gd name="connsiteY55" fmla="*/ 4495800 h 6858000"/>
              <a:gd name="connsiteX56" fmla="*/ 69850 w 10095599"/>
              <a:gd name="connsiteY56" fmla="*/ 4419600 h 6858000"/>
              <a:gd name="connsiteX57" fmla="*/ 50800 w 10095599"/>
              <a:gd name="connsiteY57" fmla="*/ 4383088 h 6858000"/>
              <a:gd name="connsiteX58" fmla="*/ 34925 w 10095599"/>
              <a:gd name="connsiteY58" fmla="*/ 4341813 h 6858000"/>
              <a:gd name="connsiteX59" fmla="*/ 20637 w 10095599"/>
              <a:gd name="connsiteY59" fmla="*/ 4295775 h 6858000"/>
              <a:gd name="connsiteX60" fmla="*/ 9525 w 10095599"/>
              <a:gd name="connsiteY60" fmla="*/ 4243388 h 6858000"/>
              <a:gd name="connsiteX61" fmla="*/ 1587 w 10095599"/>
              <a:gd name="connsiteY61" fmla="*/ 4183063 h 6858000"/>
              <a:gd name="connsiteX62" fmla="*/ 0 w 10095599"/>
              <a:gd name="connsiteY62" fmla="*/ 4114800 h 6858000"/>
              <a:gd name="connsiteX63" fmla="*/ 1587 w 10095599"/>
              <a:gd name="connsiteY63" fmla="*/ 4046538 h 6858000"/>
              <a:gd name="connsiteX64" fmla="*/ 9525 w 10095599"/>
              <a:gd name="connsiteY64" fmla="*/ 3986213 h 6858000"/>
              <a:gd name="connsiteX65" fmla="*/ 20637 w 10095599"/>
              <a:gd name="connsiteY65" fmla="*/ 3933825 h 6858000"/>
              <a:gd name="connsiteX66" fmla="*/ 34925 w 10095599"/>
              <a:gd name="connsiteY66" fmla="*/ 3887788 h 6858000"/>
              <a:gd name="connsiteX67" fmla="*/ 50800 w 10095599"/>
              <a:gd name="connsiteY67" fmla="*/ 3846513 h 6858000"/>
              <a:gd name="connsiteX68" fmla="*/ 69850 w 10095599"/>
              <a:gd name="connsiteY68" fmla="*/ 3810000 h 6858000"/>
              <a:gd name="connsiteX69" fmla="*/ 88900 w 10095599"/>
              <a:gd name="connsiteY69" fmla="*/ 3771900 h 6858000"/>
              <a:gd name="connsiteX70" fmla="*/ 107950 w 10095599"/>
              <a:gd name="connsiteY70" fmla="*/ 3733800 h 6858000"/>
              <a:gd name="connsiteX71" fmla="*/ 123825 w 10095599"/>
              <a:gd name="connsiteY71" fmla="*/ 3697288 h 6858000"/>
              <a:gd name="connsiteX72" fmla="*/ 139700 w 10095599"/>
              <a:gd name="connsiteY72" fmla="*/ 3656013 h 6858000"/>
              <a:gd name="connsiteX73" fmla="*/ 155575 w 10095599"/>
              <a:gd name="connsiteY73" fmla="*/ 3609975 h 6858000"/>
              <a:gd name="connsiteX74" fmla="*/ 166687 w 10095599"/>
              <a:gd name="connsiteY74" fmla="*/ 3557588 h 6858000"/>
              <a:gd name="connsiteX75" fmla="*/ 173037 w 10095599"/>
              <a:gd name="connsiteY75" fmla="*/ 3497263 h 6858000"/>
              <a:gd name="connsiteX76" fmla="*/ 176212 w 10095599"/>
              <a:gd name="connsiteY76" fmla="*/ 3427413 h 6858000"/>
              <a:gd name="connsiteX77" fmla="*/ 173037 w 10095599"/>
              <a:gd name="connsiteY77" fmla="*/ 3360738 h 6858000"/>
              <a:gd name="connsiteX78" fmla="*/ 166687 w 10095599"/>
              <a:gd name="connsiteY78" fmla="*/ 3300413 h 6858000"/>
              <a:gd name="connsiteX79" fmla="*/ 155575 w 10095599"/>
              <a:gd name="connsiteY79" fmla="*/ 3248025 h 6858000"/>
              <a:gd name="connsiteX80" fmla="*/ 139700 w 10095599"/>
              <a:gd name="connsiteY80" fmla="*/ 3201988 h 6858000"/>
              <a:gd name="connsiteX81" fmla="*/ 123825 w 10095599"/>
              <a:gd name="connsiteY81" fmla="*/ 3160713 h 6858000"/>
              <a:gd name="connsiteX82" fmla="*/ 107950 w 10095599"/>
              <a:gd name="connsiteY82" fmla="*/ 3124200 h 6858000"/>
              <a:gd name="connsiteX83" fmla="*/ 88900 w 10095599"/>
              <a:gd name="connsiteY83" fmla="*/ 3086100 h 6858000"/>
              <a:gd name="connsiteX84" fmla="*/ 69850 w 10095599"/>
              <a:gd name="connsiteY84" fmla="*/ 3048000 h 6858000"/>
              <a:gd name="connsiteX85" fmla="*/ 50800 w 10095599"/>
              <a:gd name="connsiteY85" fmla="*/ 3011488 h 6858000"/>
              <a:gd name="connsiteX86" fmla="*/ 34925 w 10095599"/>
              <a:gd name="connsiteY86" fmla="*/ 2970213 h 6858000"/>
              <a:gd name="connsiteX87" fmla="*/ 20637 w 10095599"/>
              <a:gd name="connsiteY87" fmla="*/ 2924175 h 6858000"/>
              <a:gd name="connsiteX88" fmla="*/ 9525 w 10095599"/>
              <a:gd name="connsiteY88" fmla="*/ 2871788 h 6858000"/>
              <a:gd name="connsiteX89" fmla="*/ 1587 w 10095599"/>
              <a:gd name="connsiteY89" fmla="*/ 2811463 h 6858000"/>
              <a:gd name="connsiteX90" fmla="*/ 0 w 10095599"/>
              <a:gd name="connsiteY90" fmla="*/ 2743200 h 6858000"/>
              <a:gd name="connsiteX91" fmla="*/ 1587 w 10095599"/>
              <a:gd name="connsiteY91" fmla="*/ 2674938 h 6858000"/>
              <a:gd name="connsiteX92" fmla="*/ 9525 w 10095599"/>
              <a:gd name="connsiteY92" fmla="*/ 2614613 h 6858000"/>
              <a:gd name="connsiteX93" fmla="*/ 20637 w 10095599"/>
              <a:gd name="connsiteY93" fmla="*/ 2562225 h 6858000"/>
              <a:gd name="connsiteX94" fmla="*/ 34925 w 10095599"/>
              <a:gd name="connsiteY94" fmla="*/ 2516188 h 6858000"/>
              <a:gd name="connsiteX95" fmla="*/ 50800 w 10095599"/>
              <a:gd name="connsiteY95" fmla="*/ 2474913 h 6858000"/>
              <a:gd name="connsiteX96" fmla="*/ 69850 w 10095599"/>
              <a:gd name="connsiteY96" fmla="*/ 2438400 h 6858000"/>
              <a:gd name="connsiteX97" fmla="*/ 88900 w 10095599"/>
              <a:gd name="connsiteY97" fmla="*/ 2400300 h 6858000"/>
              <a:gd name="connsiteX98" fmla="*/ 107950 w 10095599"/>
              <a:gd name="connsiteY98" fmla="*/ 2362200 h 6858000"/>
              <a:gd name="connsiteX99" fmla="*/ 123825 w 10095599"/>
              <a:gd name="connsiteY99" fmla="*/ 2325688 h 6858000"/>
              <a:gd name="connsiteX100" fmla="*/ 139700 w 10095599"/>
              <a:gd name="connsiteY100" fmla="*/ 2284413 h 6858000"/>
              <a:gd name="connsiteX101" fmla="*/ 155575 w 10095599"/>
              <a:gd name="connsiteY101" fmla="*/ 2238375 h 6858000"/>
              <a:gd name="connsiteX102" fmla="*/ 166687 w 10095599"/>
              <a:gd name="connsiteY102" fmla="*/ 2185988 h 6858000"/>
              <a:gd name="connsiteX103" fmla="*/ 173037 w 10095599"/>
              <a:gd name="connsiteY103" fmla="*/ 2125663 h 6858000"/>
              <a:gd name="connsiteX104" fmla="*/ 176212 w 10095599"/>
              <a:gd name="connsiteY104" fmla="*/ 2057400 h 6858000"/>
              <a:gd name="connsiteX105" fmla="*/ 173037 w 10095599"/>
              <a:gd name="connsiteY105" fmla="*/ 1989138 h 6858000"/>
              <a:gd name="connsiteX106" fmla="*/ 166687 w 10095599"/>
              <a:gd name="connsiteY106" fmla="*/ 1928813 h 6858000"/>
              <a:gd name="connsiteX107" fmla="*/ 155575 w 10095599"/>
              <a:gd name="connsiteY107" fmla="*/ 1876425 h 6858000"/>
              <a:gd name="connsiteX108" fmla="*/ 139700 w 10095599"/>
              <a:gd name="connsiteY108" fmla="*/ 1830388 h 6858000"/>
              <a:gd name="connsiteX109" fmla="*/ 123825 w 10095599"/>
              <a:gd name="connsiteY109" fmla="*/ 1789113 h 6858000"/>
              <a:gd name="connsiteX110" fmla="*/ 107950 w 10095599"/>
              <a:gd name="connsiteY110" fmla="*/ 1752600 h 6858000"/>
              <a:gd name="connsiteX111" fmla="*/ 88900 w 10095599"/>
              <a:gd name="connsiteY111" fmla="*/ 1714500 h 6858000"/>
              <a:gd name="connsiteX112" fmla="*/ 69850 w 10095599"/>
              <a:gd name="connsiteY112" fmla="*/ 1676400 h 6858000"/>
              <a:gd name="connsiteX113" fmla="*/ 50800 w 10095599"/>
              <a:gd name="connsiteY113" fmla="*/ 1639888 h 6858000"/>
              <a:gd name="connsiteX114" fmla="*/ 34925 w 10095599"/>
              <a:gd name="connsiteY114" fmla="*/ 1598613 h 6858000"/>
              <a:gd name="connsiteX115" fmla="*/ 20637 w 10095599"/>
              <a:gd name="connsiteY115" fmla="*/ 1552575 h 6858000"/>
              <a:gd name="connsiteX116" fmla="*/ 9525 w 10095599"/>
              <a:gd name="connsiteY116" fmla="*/ 1500188 h 6858000"/>
              <a:gd name="connsiteX117" fmla="*/ 1587 w 10095599"/>
              <a:gd name="connsiteY117" fmla="*/ 1439863 h 6858000"/>
              <a:gd name="connsiteX118" fmla="*/ 0 w 10095599"/>
              <a:gd name="connsiteY118" fmla="*/ 1371600 h 6858000"/>
              <a:gd name="connsiteX119" fmla="*/ 1587 w 10095599"/>
              <a:gd name="connsiteY119" fmla="*/ 1303338 h 6858000"/>
              <a:gd name="connsiteX120" fmla="*/ 9525 w 10095599"/>
              <a:gd name="connsiteY120" fmla="*/ 1243013 h 6858000"/>
              <a:gd name="connsiteX121" fmla="*/ 20637 w 10095599"/>
              <a:gd name="connsiteY121" fmla="*/ 1190625 h 6858000"/>
              <a:gd name="connsiteX122" fmla="*/ 34925 w 10095599"/>
              <a:gd name="connsiteY122" fmla="*/ 1144588 h 6858000"/>
              <a:gd name="connsiteX123" fmla="*/ 50800 w 10095599"/>
              <a:gd name="connsiteY123" fmla="*/ 1103313 h 6858000"/>
              <a:gd name="connsiteX124" fmla="*/ 69850 w 10095599"/>
              <a:gd name="connsiteY124" fmla="*/ 1066800 h 6858000"/>
              <a:gd name="connsiteX125" fmla="*/ 88900 w 10095599"/>
              <a:gd name="connsiteY125" fmla="*/ 1028700 h 6858000"/>
              <a:gd name="connsiteX126" fmla="*/ 107950 w 10095599"/>
              <a:gd name="connsiteY126" fmla="*/ 990600 h 6858000"/>
              <a:gd name="connsiteX127" fmla="*/ 123825 w 10095599"/>
              <a:gd name="connsiteY127" fmla="*/ 954088 h 6858000"/>
              <a:gd name="connsiteX128" fmla="*/ 139700 w 10095599"/>
              <a:gd name="connsiteY128" fmla="*/ 912813 h 6858000"/>
              <a:gd name="connsiteX129" fmla="*/ 155575 w 10095599"/>
              <a:gd name="connsiteY129" fmla="*/ 866775 h 6858000"/>
              <a:gd name="connsiteX130" fmla="*/ 166687 w 10095599"/>
              <a:gd name="connsiteY130" fmla="*/ 814388 h 6858000"/>
              <a:gd name="connsiteX131" fmla="*/ 173037 w 10095599"/>
              <a:gd name="connsiteY131" fmla="*/ 754063 h 6858000"/>
              <a:gd name="connsiteX132" fmla="*/ 176212 w 10095599"/>
              <a:gd name="connsiteY132" fmla="*/ 685800 h 6858000"/>
              <a:gd name="connsiteX133" fmla="*/ 173037 w 10095599"/>
              <a:gd name="connsiteY133" fmla="*/ 617538 h 6858000"/>
              <a:gd name="connsiteX134" fmla="*/ 166687 w 10095599"/>
              <a:gd name="connsiteY134" fmla="*/ 557213 h 6858000"/>
              <a:gd name="connsiteX135" fmla="*/ 155575 w 10095599"/>
              <a:gd name="connsiteY135" fmla="*/ 504825 h 6858000"/>
              <a:gd name="connsiteX136" fmla="*/ 139700 w 10095599"/>
              <a:gd name="connsiteY136" fmla="*/ 458788 h 6858000"/>
              <a:gd name="connsiteX137" fmla="*/ 123825 w 10095599"/>
              <a:gd name="connsiteY137" fmla="*/ 417513 h 6858000"/>
              <a:gd name="connsiteX138" fmla="*/ 107950 w 10095599"/>
              <a:gd name="connsiteY138" fmla="*/ 381000 h 6858000"/>
              <a:gd name="connsiteX139" fmla="*/ 88900 w 10095599"/>
              <a:gd name="connsiteY139" fmla="*/ 342900 h 6858000"/>
              <a:gd name="connsiteX140" fmla="*/ 69850 w 10095599"/>
              <a:gd name="connsiteY140" fmla="*/ 304800 h 6858000"/>
              <a:gd name="connsiteX141" fmla="*/ 50800 w 10095599"/>
              <a:gd name="connsiteY141" fmla="*/ 268288 h 6858000"/>
              <a:gd name="connsiteX142" fmla="*/ 34925 w 10095599"/>
              <a:gd name="connsiteY142" fmla="*/ 227013 h 6858000"/>
              <a:gd name="connsiteX143" fmla="*/ 20637 w 10095599"/>
              <a:gd name="connsiteY143" fmla="*/ 180975 h 6858000"/>
              <a:gd name="connsiteX144" fmla="*/ 9525 w 10095599"/>
              <a:gd name="connsiteY144" fmla="*/ 128588 h 6858000"/>
              <a:gd name="connsiteX145" fmla="*/ 1587 w 10095599"/>
              <a:gd name="connsiteY145" fmla="*/ 6826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10095599" h="6858000">
                <a:moveTo>
                  <a:pt x="0" y="0"/>
                </a:moveTo>
                <a:lnTo>
                  <a:pt x="7448352" y="0"/>
                </a:lnTo>
                <a:lnTo>
                  <a:pt x="9446485" y="0"/>
                </a:lnTo>
                <a:lnTo>
                  <a:pt x="10095599" y="0"/>
                </a:lnTo>
                <a:lnTo>
                  <a:pt x="10095599" y="6858000"/>
                </a:lnTo>
                <a:lnTo>
                  <a:pt x="9446485" y="6858000"/>
                </a:lnTo>
                <a:lnTo>
                  <a:pt x="7448352" y="6858000"/>
                </a:lnTo>
                <a:lnTo>
                  <a:pt x="0" y="6858000"/>
                </a:lnTo>
                <a:lnTo>
                  <a:pt x="1587" y="6789738"/>
                </a:lnTo>
                <a:lnTo>
                  <a:pt x="9525" y="6729413"/>
                </a:lnTo>
                <a:lnTo>
                  <a:pt x="20637" y="6677025"/>
                </a:lnTo>
                <a:lnTo>
                  <a:pt x="34925" y="6630988"/>
                </a:lnTo>
                <a:lnTo>
                  <a:pt x="50800" y="6589713"/>
                </a:lnTo>
                <a:lnTo>
                  <a:pt x="69850" y="6553200"/>
                </a:lnTo>
                <a:lnTo>
                  <a:pt x="88900" y="6515100"/>
                </a:lnTo>
                <a:lnTo>
                  <a:pt x="107950" y="6477000"/>
                </a:lnTo>
                <a:lnTo>
                  <a:pt x="123825" y="6440488"/>
                </a:lnTo>
                <a:lnTo>
                  <a:pt x="139700" y="6399213"/>
                </a:lnTo>
                <a:lnTo>
                  <a:pt x="155575" y="6353175"/>
                </a:lnTo>
                <a:lnTo>
                  <a:pt x="166687" y="6300788"/>
                </a:lnTo>
                <a:lnTo>
                  <a:pt x="173037" y="6240463"/>
                </a:lnTo>
                <a:lnTo>
                  <a:pt x="176212" y="6172200"/>
                </a:lnTo>
                <a:lnTo>
                  <a:pt x="173037" y="6103938"/>
                </a:lnTo>
                <a:lnTo>
                  <a:pt x="166687" y="6043613"/>
                </a:lnTo>
                <a:lnTo>
                  <a:pt x="155575" y="5991225"/>
                </a:lnTo>
                <a:lnTo>
                  <a:pt x="139700" y="5945188"/>
                </a:lnTo>
                <a:lnTo>
                  <a:pt x="123825" y="5903913"/>
                </a:lnTo>
                <a:lnTo>
                  <a:pt x="107950" y="5867400"/>
                </a:lnTo>
                <a:lnTo>
                  <a:pt x="88900" y="5829300"/>
                </a:lnTo>
                <a:lnTo>
                  <a:pt x="69850" y="5791200"/>
                </a:lnTo>
                <a:lnTo>
                  <a:pt x="50800" y="5754688"/>
                </a:lnTo>
                <a:lnTo>
                  <a:pt x="34925" y="5713413"/>
                </a:lnTo>
                <a:lnTo>
                  <a:pt x="20637" y="5667375"/>
                </a:lnTo>
                <a:lnTo>
                  <a:pt x="9525" y="5614988"/>
                </a:lnTo>
                <a:lnTo>
                  <a:pt x="1587" y="5554663"/>
                </a:lnTo>
                <a:lnTo>
                  <a:pt x="0" y="5486400"/>
                </a:lnTo>
                <a:lnTo>
                  <a:pt x="1587" y="5418138"/>
                </a:lnTo>
                <a:lnTo>
                  <a:pt x="9525" y="5357813"/>
                </a:lnTo>
                <a:lnTo>
                  <a:pt x="20637" y="5305425"/>
                </a:lnTo>
                <a:lnTo>
                  <a:pt x="34925" y="5259388"/>
                </a:lnTo>
                <a:lnTo>
                  <a:pt x="50800" y="5218113"/>
                </a:lnTo>
                <a:lnTo>
                  <a:pt x="69850" y="5181600"/>
                </a:lnTo>
                <a:lnTo>
                  <a:pt x="88900" y="5143500"/>
                </a:lnTo>
                <a:lnTo>
                  <a:pt x="107950" y="5105400"/>
                </a:lnTo>
                <a:lnTo>
                  <a:pt x="123825" y="5068888"/>
                </a:lnTo>
                <a:lnTo>
                  <a:pt x="139700" y="5027613"/>
                </a:lnTo>
                <a:lnTo>
                  <a:pt x="155575" y="4981575"/>
                </a:lnTo>
                <a:lnTo>
                  <a:pt x="166687" y="4929188"/>
                </a:lnTo>
                <a:lnTo>
                  <a:pt x="173037" y="4868863"/>
                </a:lnTo>
                <a:lnTo>
                  <a:pt x="176212" y="4800600"/>
                </a:lnTo>
                <a:lnTo>
                  <a:pt x="173037" y="4732338"/>
                </a:lnTo>
                <a:lnTo>
                  <a:pt x="166687" y="4672013"/>
                </a:lnTo>
                <a:lnTo>
                  <a:pt x="155575" y="4619625"/>
                </a:lnTo>
                <a:lnTo>
                  <a:pt x="139700" y="4573588"/>
                </a:lnTo>
                <a:lnTo>
                  <a:pt x="123825" y="4532313"/>
                </a:lnTo>
                <a:lnTo>
                  <a:pt x="107950" y="4495800"/>
                </a:lnTo>
                <a:lnTo>
                  <a:pt x="69850" y="4419600"/>
                </a:lnTo>
                <a:lnTo>
                  <a:pt x="50800" y="4383088"/>
                </a:lnTo>
                <a:lnTo>
                  <a:pt x="34925" y="4341813"/>
                </a:lnTo>
                <a:lnTo>
                  <a:pt x="20637" y="4295775"/>
                </a:lnTo>
                <a:lnTo>
                  <a:pt x="9525" y="4243388"/>
                </a:lnTo>
                <a:lnTo>
                  <a:pt x="1587" y="4183063"/>
                </a:lnTo>
                <a:lnTo>
                  <a:pt x="0" y="4114800"/>
                </a:lnTo>
                <a:lnTo>
                  <a:pt x="1587" y="4046538"/>
                </a:lnTo>
                <a:lnTo>
                  <a:pt x="9525" y="3986213"/>
                </a:lnTo>
                <a:lnTo>
                  <a:pt x="20637" y="3933825"/>
                </a:lnTo>
                <a:lnTo>
                  <a:pt x="34925" y="3887788"/>
                </a:lnTo>
                <a:lnTo>
                  <a:pt x="50800" y="3846513"/>
                </a:lnTo>
                <a:lnTo>
                  <a:pt x="69850" y="3810000"/>
                </a:lnTo>
                <a:lnTo>
                  <a:pt x="88900" y="3771900"/>
                </a:lnTo>
                <a:lnTo>
                  <a:pt x="107950" y="3733800"/>
                </a:lnTo>
                <a:lnTo>
                  <a:pt x="123825" y="3697288"/>
                </a:lnTo>
                <a:lnTo>
                  <a:pt x="139700" y="3656013"/>
                </a:lnTo>
                <a:lnTo>
                  <a:pt x="155575" y="3609975"/>
                </a:lnTo>
                <a:lnTo>
                  <a:pt x="166687" y="3557588"/>
                </a:lnTo>
                <a:lnTo>
                  <a:pt x="173037" y="3497263"/>
                </a:lnTo>
                <a:lnTo>
                  <a:pt x="176212" y="3427413"/>
                </a:lnTo>
                <a:lnTo>
                  <a:pt x="173037" y="3360738"/>
                </a:lnTo>
                <a:lnTo>
                  <a:pt x="166687" y="3300413"/>
                </a:lnTo>
                <a:lnTo>
                  <a:pt x="155575" y="3248025"/>
                </a:lnTo>
                <a:lnTo>
                  <a:pt x="139700" y="3201988"/>
                </a:lnTo>
                <a:lnTo>
                  <a:pt x="123825" y="3160713"/>
                </a:lnTo>
                <a:lnTo>
                  <a:pt x="107950" y="3124200"/>
                </a:lnTo>
                <a:lnTo>
                  <a:pt x="88900" y="3086100"/>
                </a:lnTo>
                <a:lnTo>
                  <a:pt x="69850" y="3048000"/>
                </a:lnTo>
                <a:lnTo>
                  <a:pt x="50800" y="3011488"/>
                </a:lnTo>
                <a:lnTo>
                  <a:pt x="34925" y="2970213"/>
                </a:lnTo>
                <a:lnTo>
                  <a:pt x="20637" y="2924175"/>
                </a:lnTo>
                <a:lnTo>
                  <a:pt x="9525" y="2871788"/>
                </a:lnTo>
                <a:lnTo>
                  <a:pt x="1587" y="2811463"/>
                </a:lnTo>
                <a:lnTo>
                  <a:pt x="0" y="2743200"/>
                </a:lnTo>
                <a:lnTo>
                  <a:pt x="1587" y="2674938"/>
                </a:lnTo>
                <a:lnTo>
                  <a:pt x="9525" y="2614613"/>
                </a:lnTo>
                <a:lnTo>
                  <a:pt x="20637" y="2562225"/>
                </a:lnTo>
                <a:lnTo>
                  <a:pt x="34925" y="2516188"/>
                </a:lnTo>
                <a:lnTo>
                  <a:pt x="50800" y="2474913"/>
                </a:lnTo>
                <a:lnTo>
                  <a:pt x="69850" y="2438400"/>
                </a:lnTo>
                <a:lnTo>
                  <a:pt x="88900" y="2400300"/>
                </a:lnTo>
                <a:lnTo>
                  <a:pt x="107950" y="2362200"/>
                </a:lnTo>
                <a:lnTo>
                  <a:pt x="123825" y="2325688"/>
                </a:lnTo>
                <a:lnTo>
                  <a:pt x="139700" y="2284413"/>
                </a:lnTo>
                <a:lnTo>
                  <a:pt x="155575" y="2238375"/>
                </a:lnTo>
                <a:lnTo>
                  <a:pt x="166687" y="2185988"/>
                </a:lnTo>
                <a:lnTo>
                  <a:pt x="173037" y="2125663"/>
                </a:lnTo>
                <a:lnTo>
                  <a:pt x="176212" y="2057400"/>
                </a:lnTo>
                <a:lnTo>
                  <a:pt x="173037" y="1989138"/>
                </a:lnTo>
                <a:lnTo>
                  <a:pt x="166687" y="1928813"/>
                </a:lnTo>
                <a:lnTo>
                  <a:pt x="155575" y="1876425"/>
                </a:lnTo>
                <a:lnTo>
                  <a:pt x="139700" y="1830388"/>
                </a:lnTo>
                <a:lnTo>
                  <a:pt x="123825" y="1789113"/>
                </a:lnTo>
                <a:lnTo>
                  <a:pt x="107950" y="1752600"/>
                </a:lnTo>
                <a:lnTo>
                  <a:pt x="88900" y="1714500"/>
                </a:lnTo>
                <a:lnTo>
                  <a:pt x="69850" y="1676400"/>
                </a:lnTo>
                <a:lnTo>
                  <a:pt x="50800" y="1639888"/>
                </a:lnTo>
                <a:lnTo>
                  <a:pt x="34925" y="1598613"/>
                </a:lnTo>
                <a:lnTo>
                  <a:pt x="20637" y="1552575"/>
                </a:lnTo>
                <a:lnTo>
                  <a:pt x="9525" y="1500188"/>
                </a:lnTo>
                <a:lnTo>
                  <a:pt x="1587" y="1439863"/>
                </a:lnTo>
                <a:lnTo>
                  <a:pt x="0" y="1371600"/>
                </a:lnTo>
                <a:lnTo>
                  <a:pt x="1587" y="1303338"/>
                </a:lnTo>
                <a:lnTo>
                  <a:pt x="9525" y="1243013"/>
                </a:lnTo>
                <a:lnTo>
                  <a:pt x="20637" y="1190625"/>
                </a:lnTo>
                <a:lnTo>
                  <a:pt x="34925" y="1144588"/>
                </a:lnTo>
                <a:lnTo>
                  <a:pt x="50800" y="1103313"/>
                </a:lnTo>
                <a:lnTo>
                  <a:pt x="69850" y="1066800"/>
                </a:lnTo>
                <a:lnTo>
                  <a:pt x="88900" y="1028700"/>
                </a:lnTo>
                <a:lnTo>
                  <a:pt x="107950" y="990600"/>
                </a:lnTo>
                <a:lnTo>
                  <a:pt x="123825" y="954088"/>
                </a:lnTo>
                <a:lnTo>
                  <a:pt x="139700" y="912813"/>
                </a:lnTo>
                <a:lnTo>
                  <a:pt x="155575" y="866775"/>
                </a:lnTo>
                <a:lnTo>
                  <a:pt x="166687" y="814388"/>
                </a:lnTo>
                <a:lnTo>
                  <a:pt x="173037" y="754063"/>
                </a:lnTo>
                <a:lnTo>
                  <a:pt x="176212" y="685800"/>
                </a:lnTo>
                <a:lnTo>
                  <a:pt x="173037" y="617538"/>
                </a:lnTo>
                <a:lnTo>
                  <a:pt x="166687" y="557213"/>
                </a:lnTo>
                <a:lnTo>
                  <a:pt x="155575" y="504825"/>
                </a:lnTo>
                <a:lnTo>
                  <a:pt x="139700" y="458788"/>
                </a:lnTo>
                <a:lnTo>
                  <a:pt x="123825" y="417513"/>
                </a:lnTo>
                <a:lnTo>
                  <a:pt x="107950" y="381000"/>
                </a:lnTo>
                <a:lnTo>
                  <a:pt x="88900" y="342900"/>
                </a:lnTo>
                <a:lnTo>
                  <a:pt x="69850" y="304800"/>
                </a:lnTo>
                <a:lnTo>
                  <a:pt x="50800" y="268288"/>
                </a:lnTo>
                <a:lnTo>
                  <a:pt x="34925" y="227013"/>
                </a:lnTo>
                <a:lnTo>
                  <a:pt x="20637" y="180975"/>
                </a:lnTo>
                <a:lnTo>
                  <a:pt x="9525" y="128588"/>
                </a:lnTo>
                <a:lnTo>
                  <a:pt x="1587" y="6826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2797628" y="270514"/>
            <a:ext cx="8632372" cy="489181"/>
          </a:xfrm>
        </p:spPr>
        <p:txBody>
          <a:bodyPr anchor="t">
            <a:normAutofit/>
          </a:bodyPr>
          <a:lstStyle/>
          <a:p>
            <a:pPr algn="ctr"/>
            <a:r>
              <a:rPr lang="el-GR" sz="2800" b="1" u="sng" dirty="0">
                <a:latin typeface="Times New Roman"/>
                <a:cs typeface="Times New Roman"/>
              </a:rPr>
              <a:t>ΜΕΘΟΔΟΛΟΓΙΑ (7)</a:t>
            </a:r>
          </a:p>
        </p:txBody>
      </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2473207" y="1008033"/>
            <a:ext cx="9338021" cy="5390056"/>
          </a:xfrm>
        </p:spPr>
        <p:txBody>
          <a:bodyPr vert="horz" lIns="91440" tIns="45720" rIns="91440" bIns="45720" rtlCol="0" anchor="t">
            <a:normAutofit/>
          </a:bodyPr>
          <a:lstStyle/>
          <a:p>
            <a:pPr marL="0" indent="0">
              <a:buNone/>
            </a:pPr>
            <a:r>
              <a:rPr lang="el-GR" sz="2300" b="1" u="sng" dirty="0">
                <a:latin typeface="Times New Roman"/>
                <a:cs typeface="Calibri"/>
              </a:rPr>
              <a:t>Ανάλυση δεδομένων:</a:t>
            </a:r>
          </a:p>
          <a:p>
            <a:pPr marL="0" indent="0" algn="just">
              <a:buNone/>
            </a:pPr>
            <a:endParaRPr lang="el-GR" sz="2300" dirty="0">
              <a:latin typeface="Times New Roman"/>
              <a:cs typeface="Calibri"/>
            </a:endParaRPr>
          </a:p>
          <a:p>
            <a:pPr algn="just"/>
            <a:r>
              <a:rPr lang="el-GR" sz="2300" b="1" dirty="0">
                <a:latin typeface="Times New Roman"/>
                <a:cs typeface="Calibri"/>
              </a:rPr>
              <a:t>Περισσότερα από 8 κύρια θέματα</a:t>
            </a:r>
            <a:r>
              <a:rPr lang="el-GR" sz="2300" dirty="0">
                <a:latin typeface="Times New Roman"/>
                <a:cs typeface="Calibri"/>
              </a:rPr>
              <a:t>: ελλιπής επαγωγική κωδικοποίηση (</a:t>
            </a:r>
            <a:r>
              <a:rPr lang="el-GR" sz="2300" dirty="0" err="1">
                <a:latin typeface="Times New Roman"/>
                <a:cs typeface="Calibri"/>
              </a:rPr>
              <a:t>Thomas</a:t>
            </a:r>
            <a:r>
              <a:rPr lang="el-GR" sz="2300" dirty="0">
                <a:latin typeface="Times New Roman"/>
                <a:cs typeface="Calibri"/>
              </a:rPr>
              <a:t>, 2006).</a:t>
            </a:r>
            <a:endParaRPr lang="el-GR" sz="2300">
              <a:cs typeface="Calibri"/>
            </a:endParaRPr>
          </a:p>
          <a:p>
            <a:pPr algn="just"/>
            <a:endParaRPr lang="el-GR" sz="2300" dirty="0">
              <a:latin typeface="Times New Roman"/>
              <a:cs typeface="Calibri"/>
            </a:endParaRPr>
          </a:p>
          <a:p>
            <a:pPr algn="just"/>
            <a:r>
              <a:rPr lang="el-GR" sz="2300" dirty="0">
                <a:latin typeface="Times New Roman"/>
                <a:cs typeface="Calibri"/>
              </a:rPr>
              <a:t>Επιπλέον, ακολουθήθηκε η </a:t>
            </a:r>
            <a:r>
              <a:rPr lang="el-GR" sz="2300" b="1" dirty="0">
                <a:latin typeface="Times New Roman"/>
                <a:cs typeface="Calibri"/>
              </a:rPr>
              <a:t>λίστα ελέγχου 32 σημείων </a:t>
            </a:r>
            <a:r>
              <a:rPr lang="el-GR" sz="2300" b="1" dirty="0">
                <a:latin typeface="Times New Roman"/>
                <a:ea typeface="+mn-lt"/>
                <a:cs typeface="+mn-lt"/>
              </a:rPr>
              <a:t>(COREQ)=(</a:t>
            </a:r>
            <a:r>
              <a:rPr lang="el-GR" sz="2300" b="1" dirty="0" err="1">
                <a:latin typeface="Times New Roman"/>
                <a:ea typeface="+mn-lt"/>
                <a:cs typeface="+mn-lt"/>
              </a:rPr>
              <a:t>Concolidated</a:t>
            </a:r>
            <a:r>
              <a:rPr lang="el-GR" sz="2300" b="1" dirty="0">
                <a:latin typeface="Times New Roman"/>
                <a:ea typeface="+mn-lt"/>
                <a:cs typeface="+mn-lt"/>
              </a:rPr>
              <a:t> </a:t>
            </a:r>
            <a:r>
              <a:rPr lang="el-GR" sz="2300" b="1" dirty="0" err="1">
                <a:latin typeface="Times New Roman"/>
                <a:ea typeface="+mn-lt"/>
                <a:cs typeface="+mn-lt"/>
              </a:rPr>
              <a:t>criteria</a:t>
            </a:r>
            <a:r>
              <a:rPr lang="el-GR" sz="2300" b="1" dirty="0">
                <a:latin typeface="Times New Roman"/>
                <a:ea typeface="+mn-lt"/>
                <a:cs typeface="+mn-lt"/>
              </a:rPr>
              <a:t> for </a:t>
            </a:r>
            <a:r>
              <a:rPr lang="el-GR" sz="2300" b="1" dirty="0" err="1">
                <a:latin typeface="Times New Roman"/>
                <a:ea typeface="+mn-lt"/>
                <a:cs typeface="+mn-lt"/>
              </a:rPr>
              <a:t>Reporting</a:t>
            </a:r>
            <a:r>
              <a:rPr lang="el-GR" sz="2300" b="1" dirty="0">
                <a:latin typeface="Times New Roman"/>
                <a:ea typeface="+mn-lt"/>
                <a:cs typeface="+mn-lt"/>
              </a:rPr>
              <a:t> </a:t>
            </a:r>
            <a:r>
              <a:rPr lang="el-GR" sz="2300" b="1" dirty="0" err="1">
                <a:latin typeface="Times New Roman"/>
                <a:ea typeface="+mn-lt"/>
                <a:cs typeface="+mn-lt"/>
              </a:rPr>
              <a:t>Qualitative</a:t>
            </a:r>
            <a:r>
              <a:rPr lang="el-GR" sz="2300" b="1" dirty="0">
                <a:latin typeface="Times New Roman"/>
                <a:ea typeface="+mn-lt"/>
                <a:cs typeface="+mn-lt"/>
              </a:rPr>
              <a:t> </a:t>
            </a:r>
            <a:r>
              <a:rPr lang="el-GR" sz="2300" b="1" dirty="0" err="1">
                <a:latin typeface="Times New Roman"/>
                <a:ea typeface="+mn-lt"/>
                <a:cs typeface="+mn-lt"/>
              </a:rPr>
              <a:t>research</a:t>
            </a:r>
            <a:r>
              <a:rPr lang="el-GR" sz="2300" b="1" dirty="0">
                <a:latin typeface="Times New Roman"/>
                <a:ea typeface="+mn-lt"/>
                <a:cs typeface="+mn-lt"/>
              </a:rPr>
              <a:t>)-</a:t>
            </a:r>
            <a:r>
              <a:rPr lang="el-GR" sz="2300" dirty="0">
                <a:latin typeface="Times New Roman"/>
                <a:ea typeface="+mn-lt"/>
                <a:cs typeface="+mn-lt"/>
              </a:rPr>
              <a:t>"</a:t>
            </a:r>
            <a:r>
              <a:rPr lang="el-GR" sz="2300" dirty="0">
                <a:latin typeface="Times New Roman"/>
                <a:cs typeface="Calibri"/>
              </a:rPr>
              <a:t>ενοποιημένα κριτήρια για την αναφορά ποιοτικής έρευνας", η οποία εξασφαλίζει την </a:t>
            </a:r>
            <a:r>
              <a:rPr lang="el-GR" sz="2300" u="sng" dirty="0">
                <a:latin typeface="Times New Roman"/>
                <a:cs typeface="Calibri"/>
              </a:rPr>
              <a:t>ολοκληρωμένη αναφορά</a:t>
            </a:r>
            <a:r>
              <a:rPr lang="el-GR" sz="2300" dirty="0">
                <a:latin typeface="Times New Roman"/>
                <a:cs typeface="Calibri"/>
              </a:rPr>
              <a:t> των ποιοτικών δεδομένων.</a:t>
            </a:r>
            <a:endParaRPr lang="el-GR" sz="2300" b="1">
              <a:ea typeface="+mn-lt"/>
              <a:cs typeface="+mn-lt"/>
            </a:endParaRPr>
          </a:p>
          <a:p>
            <a:pPr marL="0" indent="0">
              <a:buNone/>
            </a:pPr>
            <a:endParaRPr lang="el-GR" sz="2300" b="1" u="sng" dirty="0">
              <a:latin typeface="Times New Roman"/>
              <a:cs typeface="Calibri"/>
            </a:endParaRPr>
          </a:p>
        </p:txBody>
      </p:sp>
    </p:spTree>
    <p:extLst>
      <p:ext uri="{BB962C8B-B14F-4D97-AF65-F5344CB8AC3E}">
        <p14:creationId xmlns:p14="http://schemas.microsoft.com/office/powerpoint/2010/main" val="2493385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8BF0C67-DF85-430A-B677-74D959439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19" name="Rectangle 18">
            <a:extLst>
              <a:ext uri="{FF2B5EF4-FFF2-40B4-BE49-F238E27FC236}">
                <a16:creationId xmlns:a16="http://schemas.microsoft.com/office/drawing/2014/main" id="{751BAC80-2398-422A-9AA2-2489F01EF9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a:p>
        </p:txBody>
      </p:sp>
      <p:sp useBgFill="1">
        <p:nvSpPr>
          <p:cNvPr id="21" name="Freeform: Shape 20">
            <a:extLst>
              <a:ext uri="{FF2B5EF4-FFF2-40B4-BE49-F238E27FC236}">
                <a16:creationId xmlns:a16="http://schemas.microsoft.com/office/drawing/2014/main" id="{34A3EF12-7620-4D66-ACFC-B9F71BAD8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6401" y="0"/>
            <a:ext cx="10095599" cy="6858000"/>
          </a:xfrm>
          <a:custGeom>
            <a:avLst/>
            <a:gdLst>
              <a:gd name="connsiteX0" fmla="*/ 0 w 10095599"/>
              <a:gd name="connsiteY0" fmla="*/ 0 h 6858000"/>
              <a:gd name="connsiteX1" fmla="*/ 7448352 w 10095599"/>
              <a:gd name="connsiteY1" fmla="*/ 0 h 6858000"/>
              <a:gd name="connsiteX2" fmla="*/ 9446485 w 10095599"/>
              <a:gd name="connsiteY2" fmla="*/ 0 h 6858000"/>
              <a:gd name="connsiteX3" fmla="*/ 10095599 w 10095599"/>
              <a:gd name="connsiteY3" fmla="*/ 0 h 6858000"/>
              <a:gd name="connsiteX4" fmla="*/ 10095599 w 10095599"/>
              <a:gd name="connsiteY4" fmla="*/ 6858000 h 6858000"/>
              <a:gd name="connsiteX5" fmla="*/ 9446485 w 10095599"/>
              <a:gd name="connsiteY5" fmla="*/ 6858000 h 6858000"/>
              <a:gd name="connsiteX6" fmla="*/ 7448352 w 10095599"/>
              <a:gd name="connsiteY6" fmla="*/ 6858000 h 6858000"/>
              <a:gd name="connsiteX7" fmla="*/ 0 w 10095599"/>
              <a:gd name="connsiteY7" fmla="*/ 6858000 h 6858000"/>
              <a:gd name="connsiteX8" fmla="*/ 1587 w 10095599"/>
              <a:gd name="connsiteY8" fmla="*/ 6789738 h 6858000"/>
              <a:gd name="connsiteX9" fmla="*/ 9525 w 10095599"/>
              <a:gd name="connsiteY9" fmla="*/ 6729413 h 6858000"/>
              <a:gd name="connsiteX10" fmla="*/ 20637 w 10095599"/>
              <a:gd name="connsiteY10" fmla="*/ 6677025 h 6858000"/>
              <a:gd name="connsiteX11" fmla="*/ 34925 w 10095599"/>
              <a:gd name="connsiteY11" fmla="*/ 6630988 h 6858000"/>
              <a:gd name="connsiteX12" fmla="*/ 50800 w 10095599"/>
              <a:gd name="connsiteY12" fmla="*/ 6589713 h 6858000"/>
              <a:gd name="connsiteX13" fmla="*/ 69850 w 10095599"/>
              <a:gd name="connsiteY13" fmla="*/ 6553200 h 6858000"/>
              <a:gd name="connsiteX14" fmla="*/ 88900 w 10095599"/>
              <a:gd name="connsiteY14" fmla="*/ 6515100 h 6858000"/>
              <a:gd name="connsiteX15" fmla="*/ 107950 w 10095599"/>
              <a:gd name="connsiteY15" fmla="*/ 6477000 h 6858000"/>
              <a:gd name="connsiteX16" fmla="*/ 123825 w 10095599"/>
              <a:gd name="connsiteY16" fmla="*/ 6440488 h 6858000"/>
              <a:gd name="connsiteX17" fmla="*/ 139700 w 10095599"/>
              <a:gd name="connsiteY17" fmla="*/ 6399213 h 6858000"/>
              <a:gd name="connsiteX18" fmla="*/ 155575 w 10095599"/>
              <a:gd name="connsiteY18" fmla="*/ 6353175 h 6858000"/>
              <a:gd name="connsiteX19" fmla="*/ 166687 w 10095599"/>
              <a:gd name="connsiteY19" fmla="*/ 6300788 h 6858000"/>
              <a:gd name="connsiteX20" fmla="*/ 173037 w 10095599"/>
              <a:gd name="connsiteY20" fmla="*/ 6240463 h 6858000"/>
              <a:gd name="connsiteX21" fmla="*/ 176212 w 10095599"/>
              <a:gd name="connsiteY21" fmla="*/ 6172200 h 6858000"/>
              <a:gd name="connsiteX22" fmla="*/ 173037 w 10095599"/>
              <a:gd name="connsiteY22" fmla="*/ 6103938 h 6858000"/>
              <a:gd name="connsiteX23" fmla="*/ 166687 w 10095599"/>
              <a:gd name="connsiteY23" fmla="*/ 6043613 h 6858000"/>
              <a:gd name="connsiteX24" fmla="*/ 155575 w 10095599"/>
              <a:gd name="connsiteY24" fmla="*/ 5991225 h 6858000"/>
              <a:gd name="connsiteX25" fmla="*/ 139700 w 10095599"/>
              <a:gd name="connsiteY25" fmla="*/ 5945188 h 6858000"/>
              <a:gd name="connsiteX26" fmla="*/ 123825 w 10095599"/>
              <a:gd name="connsiteY26" fmla="*/ 5903913 h 6858000"/>
              <a:gd name="connsiteX27" fmla="*/ 107950 w 10095599"/>
              <a:gd name="connsiteY27" fmla="*/ 5867400 h 6858000"/>
              <a:gd name="connsiteX28" fmla="*/ 88900 w 10095599"/>
              <a:gd name="connsiteY28" fmla="*/ 5829300 h 6858000"/>
              <a:gd name="connsiteX29" fmla="*/ 69850 w 10095599"/>
              <a:gd name="connsiteY29" fmla="*/ 5791200 h 6858000"/>
              <a:gd name="connsiteX30" fmla="*/ 50800 w 10095599"/>
              <a:gd name="connsiteY30" fmla="*/ 5754688 h 6858000"/>
              <a:gd name="connsiteX31" fmla="*/ 34925 w 10095599"/>
              <a:gd name="connsiteY31" fmla="*/ 5713413 h 6858000"/>
              <a:gd name="connsiteX32" fmla="*/ 20637 w 10095599"/>
              <a:gd name="connsiteY32" fmla="*/ 5667375 h 6858000"/>
              <a:gd name="connsiteX33" fmla="*/ 9525 w 10095599"/>
              <a:gd name="connsiteY33" fmla="*/ 5614988 h 6858000"/>
              <a:gd name="connsiteX34" fmla="*/ 1587 w 10095599"/>
              <a:gd name="connsiteY34" fmla="*/ 5554663 h 6858000"/>
              <a:gd name="connsiteX35" fmla="*/ 0 w 10095599"/>
              <a:gd name="connsiteY35" fmla="*/ 5486400 h 6858000"/>
              <a:gd name="connsiteX36" fmla="*/ 1587 w 10095599"/>
              <a:gd name="connsiteY36" fmla="*/ 5418138 h 6858000"/>
              <a:gd name="connsiteX37" fmla="*/ 9525 w 10095599"/>
              <a:gd name="connsiteY37" fmla="*/ 5357813 h 6858000"/>
              <a:gd name="connsiteX38" fmla="*/ 20637 w 10095599"/>
              <a:gd name="connsiteY38" fmla="*/ 5305425 h 6858000"/>
              <a:gd name="connsiteX39" fmla="*/ 34925 w 10095599"/>
              <a:gd name="connsiteY39" fmla="*/ 5259388 h 6858000"/>
              <a:gd name="connsiteX40" fmla="*/ 50800 w 10095599"/>
              <a:gd name="connsiteY40" fmla="*/ 5218113 h 6858000"/>
              <a:gd name="connsiteX41" fmla="*/ 69850 w 10095599"/>
              <a:gd name="connsiteY41" fmla="*/ 5181600 h 6858000"/>
              <a:gd name="connsiteX42" fmla="*/ 88900 w 10095599"/>
              <a:gd name="connsiteY42" fmla="*/ 5143500 h 6858000"/>
              <a:gd name="connsiteX43" fmla="*/ 107950 w 10095599"/>
              <a:gd name="connsiteY43" fmla="*/ 5105400 h 6858000"/>
              <a:gd name="connsiteX44" fmla="*/ 123825 w 10095599"/>
              <a:gd name="connsiteY44" fmla="*/ 5068888 h 6858000"/>
              <a:gd name="connsiteX45" fmla="*/ 139700 w 10095599"/>
              <a:gd name="connsiteY45" fmla="*/ 5027613 h 6858000"/>
              <a:gd name="connsiteX46" fmla="*/ 155575 w 10095599"/>
              <a:gd name="connsiteY46" fmla="*/ 4981575 h 6858000"/>
              <a:gd name="connsiteX47" fmla="*/ 166687 w 10095599"/>
              <a:gd name="connsiteY47" fmla="*/ 4929188 h 6858000"/>
              <a:gd name="connsiteX48" fmla="*/ 173037 w 10095599"/>
              <a:gd name="connsiteY48" fmla="*/ 4868863 h 6858000"/>
              <a:gd name="connsiteX49" fmla="*/ 176212 w 10095599"/>
              <a:gd name="connsiteY49" fmla="*/ 4800600 h 6858000"/>
              <a:gd name="connsiteX50" fmla="*/ 173037 w 10095599"/>
              <a:gd name="connsiteY50" fmla="*/ 4732338 h 6858000"/>
              <a:gd name="connsiteX51" fmla="*/ 166687 w 10095599"/>
              <a:gd name="connsiteY51" fmla="*/ 4672013 h 6858000"/>
              <a:gd name="connsiteX52" fmla="*/ 155575 w 10095599"/>
              <a:gd name="connsiteY52" fmla="*/ 4619625 h 6858000"/>
              <a:gd name="connsiteX53" fmla="*/ 139700 w 10095599"/>
              <a:gd name="connsiteY53" fmla="*/ 4573588 h 6858000"/>
              <a:gd name="connsiteX54" fmla="*/ 123825 w 10095599"/>
              <a:gd name="connsiteY54" fmla="*/ 4532313 h 6858000"/>
              <a:gd name="connsiteX55" fmla="*/ 107950 w 10095599"/>
              <a:gd name="connsiteY55" fmla="*/ 4495800 h 6858000"/>
              <a:gd name="connsiteX56" fmla="*/ 69850 w 10095599"/>
              <a:gd name="connsiteY56" fmla="*/ 4419600 h 6858000"/>
              <a:gd name="connsiteX57" fmla="*/ 50800 w 10095599"/>
              <a:gd name="connsiteY57" fmla="*/ 4383088 h 6858000"/>
              <a:gd name="connsiteX58" fmla="*/ 34925 w 10095599"/>
              <a:gd name="connsiteY58" fmla="*/ 4341813 h 6858000"/>
              <a:gd name="connsiteX59" fmla="*/ 20637 w 10095599"/>
              <a:gd name="connsiteY59" fmla="*/ 4295775 h 6858000"/>
              <a:gd name="connsiteX60" fmla="*/ 9525 w 10095599"/>
              <a:gd name="connsiteY60" fmla="*/ 4243388 h 6858000"/>
              <a:gd name="connsiteX61" fmla="*/ 1587 w 10095599"/>
              <a:gd name="connsiteY61" fmla="*/ 4183063 h 6858000"/>
              <a:gd name="connsiteX62" fmla="*/ 0 w 10095599"/>
              <a:gd name="connsiteY62" fmla="*/ 4114800 h 6858000"/>
              <a:gd name="connsiteX63" fmla="*/ 1587 w 10095599"/>
              <a:gd name="connsiteY63" fmla="*/ 4046538 h 6858000"/>
              <a:gd name="connsiteX64" fmla="*/ 9525 w 10095599"/>
              <a:gd name="connsiteY64" fmla="*/ 3986213 h 6858000"/>
              <a:gd name="connsiteX65" fmla="*/ 20637 w 10095599"/>
              <a:gd name="connsiteY65" fmla="*/ 3933825 h 6858000"/>
              <a:gd name="connsiteX66" fmla="*/ 34925 w 10095599"/>
              <a:gd name="connsiteY66" fmla="*/ 3887788 h 6858000"/>
              <a:gd name="connsiteX67" fmla="*/ 50800 w 10095599"/>
              <a:gd name="connsiteY67" fmla="*/ 3846513 h 6858000"/>
              <a:gd name="connsiteX68" fmla="*/ 69850 w 10095599"/>
              <a:gd name="connsiteY68" fmla="*/ 3810000 h 6858000"/>
              <a:gd name="connsiteX69" fmla="*/ 88900 w 10095599"/>
              <a:gd name="connsiteY69" fmla="*/ 3771900 h 6858000"/>
              <a:gd name="connsiteX70" fmla="*/ 107950 w 10095599"/>
              <a:gd name="connsiteY70" fmla="*/ 3733800 h 6858000"/>
              <a:gd name="connsiteX71" fmla="*/ 123825 w 10095599"/>
              <a:gd name="connsiteY71" fmla="*/ 3697288 h 6858000"/>
              <a:gd name="connsiteX72" fmla="*/ 139700 w 10095599"/>
              <a:gd name="connsiteY72" fmla="*/ 3656013 h 6858000"/>
              <a:gd name="connsiteX73" fmla="*/ 155575 w 10095599"/>
              <a:gd name="connsiteY73" fmla="*/ 3609975 h 6858000"/>
              <a:gd name="connsiteX74" fmla="*/ 166687 w 10095599"/>
              <a:gd name="connsiteY74" fmla="*/ 3557588 h 6858000"/>
              <a:gd name="connsiteX75" fmla="*/ 173037 w 10095599"/>
              <a:gd name="connsiteY75" fmla="*/ 3497263 h 6858000"/>
              <a:gd name="connsiteX76" fmla="*/ 176212 w 10095599"/>
              <a:gd name="connsiteY76" fmla="*/ 3427413 h 6858000"/>
              <a:gd name="connsiteX77" fmla="*/ 173037 w 10095599"/>
              <a:gd name="connsiteY77" fmla="*/ 3360738 h 6858000"/>
              <a:gd name="connsiteX78" fmla="*/ 166687 w 10095599"/>
              <a:gd name="connsiteY78" fmla="*/ 3300413 h 6858000"/>
              <a:gd name="connsiteX79" fmla="*/ 155575 w 10095599"/>
              <a:gd name="connsiteY79" fmla="*/ 3248025 h 6858000"/>
              <a:gd name="connsiteX80" fmla="*/ 139700 w 10095599"/>
              <a:gd name="connsiteY80" fmla="*/ 3201988 h 6858000"/>
              <a:gd name="connsiteX81" fmla="*/ 123825 w 10095599"/>
              <a:gd name="connsiteY81" fmla="*/ 3160713 h 6858000"/>
              <a:gd name="connsiteX82" fmla="*/ 107950 w 10095599"/>
              <a:gd name="connsiteY82" fmla="*/ 3124200 h 6858000"/>
              <a:gd name="connsiteX83" fmla="*/ 88900 w 10095599"/>
              <a:gd name="connsiteY83" fmla="*/ 3086100 h 6858000"/>
              <a:gd name="connsiteX84" fmla="*/ 69850 w 10095599"/>
              <a:gd name="connsiteY84" fmla="*/ 3048000 h 6858000"/>
              <a:gd name="connsiteX85" fmla="*/ 50800 w 10095599"/>
              <a:gd name="connsiteY85" fmla="*/ 3011488 h 6858000"/>
              <a:gd name="connsiteX86" fmla="*/ 34925 w 10095599"/>
              <a:gd name="connsiteY86" fmla="*/ 2970213 h 6858000"/>
              <a:gd name="connsiteX87" fmla="*/ 20637 w 10095599"/>
              <a:gd name="connsiteY87" fmla="*/ 2924175 h 6858000"/>
              <a:gd name="connsiteX88" fmla="*/ 9525 w 10095599"/>
              <a:gd name="connsiteY88" fmla="*/ 2871788 h 6858000"/>
              <a:gd name="connsiteX89" fmla="*/ 1587 w 10095599"/>
              <a:gd name="connsiteY89" fmla="*/ 2811463 h 6858000"/>
              <a:gd name="connsiteX90" fmla="*/ 0 w 10095599"/>
              <a:gd name="connsiteY90" fmla="*/ 2743200 h 6858000"/>
              <a:gd name="connsiteX91" fmla="*/ 1587 w 10095599"/>
              <a:gd name="connsiteY91" fmla="*/ 2674938 h 6858000"/>
              <a:gd name="connsiteX92" fmla="*/ 9525 w 10095599"/>
              <a:gd name="connsiteY92" fmla="*/ 2614613 h 6858000"/>
              <a:gd name="connsiteX93" fmla="*/ 20637 w 10095599"/>
              <a:gd name="connsiteY93" fmla="*/ 2562225 h 6858000"/>
              <a:gd name="connsiteX94" fmla="*/ 34925 w 10095599"/>
              <a:gd name="connsiteY94" fmla="*/ 2516188 h 6858000"/>
              <a:gd name="connsiteX95" fmla="*/ 50800 w 10095599"/>
              <a:gd name="connsiteY95" fmla="*/ 2474913 h 6858000"/>
              <a:gd name="connsiteX96" fmla="*/ 69850 w 10095599"/>
              <a:gd name="connsiteY96" fmla="*/ 2438400 h 6858000"/>
              <a:gd name="connsiteX97" fmla="*/ 88900 w 10095599"/>
              <a:gd name="connsiteY97" fmla="*/ 2400300 h 6858000"/>
              <a:gd name="connsiteX98" fmla="*/ 107950 w 10095599"/>
              <a:gd name="connsiteY98" fmla="*/ 2362200 h 6858000"/>
              <a:gd name="connsiteX99" fmla="*/ 123825 w 10095599"/>
              <a:gd name="connsiteY99" fmla="*/ 2325688 h 6858000"/>
              <a:gd name="connsiteX100" fmla="*/ 139700 w 10095599"/>
              <a:gd name="connsiteY100" fmla="*/ 2284413 h 6858000"/>
              <a:gd name="connsiteX101" fmla="*/ 155575 w 10095599"/>
              <a:gd name="connsiteY101" fmla="*/ 2238375 h 6858000"/>
              <a:gd name="connsiteX102" fmla="*/ 166687 w 10095599"/>
              <a:gd name="connsiteY102" fmla="*/ 2185988 h 6858000"/>
              <a:gd name="connsiteX103" fmla="*/ 173037 w 10095599"/>
              <a:gd name="connsiteY103" fmla="*/ 2125663 h 6858000"/>
              <a:gd name="connsiteX104" fmla="*/ 176212 w 10095599"/>
              <a:gd name="connsiteY104" fmla="*/ 2057400 h 6858000"/>
              <a:gd name="connsiteX105" fmla="*/ 173037 w 10095599"/>
              <a:gd name="connsiteY105" fmla="*/ 1989138 h 6858000"/>
              <a:gd name="connsiteX106" fmla="*/ 166687 w 10095599"/>
              <a:gd name="connsiteY106" fmla="*/ 1928813 h 6858000"/>
              <a:gd name="connsiteX107" fmla="*/ 155575 w 10095599"/>
              <a:gd name="connsiteY107" fmla="*/ 1876425 h 6858000"/>
              <a:gd name="connsiteX108" fmla="*/ 139700 w 10095599"/>
              <a:gd name="connsiteY108" fmla="*/ 1830388 h 6858000"/>
              <a:gd name="connsiteX109" fmla="*/ 123825 w 10095599"/>
              <a:gd name="connsiteY109" fmla="*/ 1789113 h 6858000"/>
              <a:gd name="connsiteX110" fmla="*/ 107950 w 10095599"/>
              <a:gd name="connsiteY110" fmla="*/ 1752600 h 6858000"/>
              <a:gd name="connsiteX111" fmla="*/ 88900 w 10095599"/>
              <a:gd name="connsiteY111" fmla="*/ 1714500 h 6858000"/>
              <a:gd name="connsiteX112" fmla="*/ 69850 w 10095599"/>
              <a:gd name="connsiteY112" fmla="*/ 1676400 h 6858000"/>
              <a:gd name="connsiteX113" fmla="*/ 50800 w 10095599"/>
              <a:gd name="connsiteY113" fmla="*/ 1639888 h 6858000"/>
              <a:gd name="connsiteX114" fmla="*/ 34925 w 10095599"/>
              <a:gd name="connsiteY114" fmla="*/ 1598613 h 6858000"/>
              <a:gd name="connsiteX115" fmla="*/ 20637 w 10095599"/>
              <a:gd name="connsiteY115" fmla="*/ 1552575 h 6858000"/>
              <a:gd name="connsiteX116" fmla="*/ 9525 w 10095599"/>
              <a:gd name="connsiteY116" fmla="*/ 1500188 h 6858000"/>
              <a:gd name="connsiteX117" fmla="*/ 1587 w 10095599"/>
              <a:gd name="connsiteY117" fmla="*/ 1439863 h 6858000"/>
              <a:gd name="connsiteX118" fmla="*/ 0 w 10095599"/>
              <a:gd name="connsiteY118" fmla="*/ 1371600 h 6858000"/>
              <a:gd name="connsiteX119" fmla="*/ 1587 w 10095599"/>
              <a:gd name="connsiteY119" fmla="*/ 1303338 h 6858000"/>
              <a:gd name="connsiteX120" fmla="*/ 9525 w 10095599"/>
              <a:gd name="connsiteY120" fmla="*/ 1243013 h 6858000"/>
              <a:gd name="connsiteX121" fmla="*/ 20637 w 10095599"/>
              <a:gd name="connsiteY121" fmla="*/ 1190625 h 6858000"/>
              <a:gd name="connsiteX122" fmla="*/ 34925 w 10095599"/>
              <a:gd name="connsiteY122" fmla="*/ 1144588 h 6858000"/>
              <a:gd name="connsiteX123" fmla="*/ 50800 w 10095599"/>
              <a:gd name="connsiteY123" fmla="*/ 1103313 h 6858000"/>
              <a:gd name="connsiteX124" fmla="*/ 69850 w 10095599"/>
              <a:gd name="connsiteY124" fmla="*/ 1066800 h 6858000"/>
              <a:gd name="connsiteX125" fmla="*/ 88900 w 10095599"/>
              <a:gd name="connsiteY125" fmla="*/ 1028700 h 6858000"/>
              <a:gd name="connsiteX126" fmla="*/ 107950 w 10095599"/>
              <a:gd name="connsiteY126" fmla="*/ 990600 h 6858000"/>
              <a:gd name="connsiteX127" fmla="*/ 123825 w 10095599"/>
              <a:gd name="connsiteY127" fmla="*/ 954088 h 6858000"/>
              <a:gd name="connsiteX128" fmla="*/ 139700 w 10095599"/>
              <a:gd name="connsiteY128" fmla="*/ 912813 h 6858000"/>
              <a:gd name="connsiteX129" fmla="*/ 155575 w 10095599"/>
              <a:gd name="connsiteY129" fmla="*/ 866775 h 6858000"/>
              <a:gd name="connsiteX130" fmla="*/ 166687 w 10095599"/>
              <a:gd name="connsiteY130" fmla="*/ 814388 h 6858000"/>
              <a:gd name="connsiteX131" fmla="*/ 173037 w 10095599"/>
              <a:gd name="connsiteY131" fmla="*/ 754063 h 6858000"/>
              <a:gd name="connsiteX132" fmla="*/ 176212 w 10095599"/>
              <a:gd name="connsiteY132" fmla="*/ 685800 h 6858000"/>
              <a:gd name="connsiteX133" fmla="*/ 173037 w 10095599"/>
              <a:gd name="connsiteY133" fmla="*/ 617538 h 6858000"/>
              <a:gd name="connsiteX134" fmla="*/ 166687 w 10095599"/>
              <a:gd name="connsiteY134" fmla="*/ 557213 h 6858000"/>
              <a:gd name="connsiteX135" fmla="*/ 155575 w 10095599"/>
              <a:gd name="connsiteY135" fmla="*/ 504825 h 6858000"/>
              <a:gd name="connsiteX136" fmla="*/ 139700 w 10095599"/>
              <a:gd name="connsiteY136" fmla="*/ 458788 h 6858000"/>
              <a:gd name="connsiteX137" fmla="*/ 123825 w 10095599"/>
              <a:gd name="connsiteY137" fmla="*/ 417513 h 6858000"/>
              <a:gd name="connsiteX138" fmla="*/ 107950 w 10095599"/>
              <a:gd name="connsiteY138" fmla="*/ 381000 h 6858000"/>
              <a:gd name="connsiteX139" fmla="*/ 88900 w 10095599"/>
              <a:gd name="connsiteY139" fmla="*/ 342900 h 6858000"/>
              <a:gd name="connsiteX140" fmla="*/ 69850 w 10095599"/>
              <a:gd name="connsiteY140" fmla="*/ 304800 h 6858000"/>
              <a:gd name="connsiteX141" fmla="*/ 50800 w 10095599"/>
              <a:gd name="connsiteY141" fmla="*/ 268288 h 6858000"/>
              <a:gd name="connsiteX142" fmla="*/ 34925 w 10095599"/>
              <a:gd name="connsiteY142" fmla="*/ 227013 h 6858000"/>
              <a:gd name="connsiteX143" fmla="*/ 20637 w 10095599"/>
              <a:gd name="connsiteY143" fmla="*/ 180975 h 6858000"/>
              <a:gd name="connsiteX144" fmla="*/ 9525 w 10095599"/>
              <a:gd name="connsiteY144" fmla="*/ 128588 h 6858000"/>
              <a:gd name="connsiteX145" fmla="*/ 1587 w 10095599"/>
              <a:gd name="connsiteY145" fmla="*/ 6826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10095599" h="6858000">
                <a:moveTo>
                  <a:pt x="0" y="0"/>
                </a:moveTo>
                <a:lnTo>
                  <a:pt x="7448352" y="0"/>
                </a:lnTo>
                <a:lnTo>
                  <a:pt x="9446485" y="0"/>
                </a:lnTo>
                <a:lnTo>
                  <a:pt x="10095599" y="0"/>
                </a:lnTo>
                <a:lnTo>
                  <a:pt x="10095599" y="6858000"/>
                </a:lnTo>
                <a:lnTo>
                  <a:pt x="9446485" y="6858000"/>
                </a:lnTo>
                <a:lnTo>
                  <a:pt x="7448352" y="6858000"/>
                </a:lnTo>
                <a:lnTo>
                  <a:pt x="0" y="6858000"/>
                </a:lnTo>
                <a:lnTo>
                  <a:pt x="1587" y="6789738"/>
                </a:lnTo>
                <a:lnTo>
                  <a:pt x="9525" y="6729413"/>
                </a:lnTo>
                <a:lnTo>
                  <a:pt x="20637" y="6677025"/>
                </a:lnTo>
                <a:lnTo>
                  <a:pt x="34925" y="6630988"/>
                </a:lnTo>
                <a:lnTo>
                  <a:pt x="50800" y="6589713"/>
                </a:lnTo>
                <a:lnTo>
                  <a:pt x="69850" y="6553200"/>
                </a:lnTo>
                <a:lnTo>
                  <a:pt x="88900" y="6515100"/>
                </a:lnTo>
                <a:lnTo>
                  <a:pt x="107950" y="6477000"/>
                </a:lnTo>
                <a:lnTo>
                  <a:pt x="123825" y="6440488"/>
                </a:lnTo>
                <a:lnTo>
                  <a:pt x="139700" y="6399213"/>
                </a:lnTo>
                <a:lnTo>
                  <a:pt x="155575" y="6353175"/>
                </a:lnTo>
                <a:lnTo>
                  <a:pt x="166687" y="6300788"/>
                </a:lnTo>
                <a:lnTo>
                  <a:pt x="173037" y="6240463"/>
                </a:lnTo>
                <a:lnTo>
                  <a:pt x="176212" y="6172200"/>
                </a:lnTo>
                <a:lnTo>
                  <a:pt x="173037" y="6103938"/>
                </a:lnTo>
                <a:lnTo>
                  <a:pt x="166687" y="6043613"/>
                </a:lnTo>
                <a:lnTo>
                  <a:pt x="155575" y="5991225"/>
                </a:lnTo>
                <a:lnTo>
                  <a:pt x="139700" y="5945188"/>
                </a:lnTo>
                <a:lnTo>
                  <a:pt x="123825" y="5903913"/>
                </a:lnTo>
                <a:lnTo>
                  <a:pt x="107950" y="5867400"/>
                </a:lnTo>
                <a:lnTo>
                  <a:pt x="88900" y="5829300"/>
                </a:lnTo>
                <a:lnTo>
                  <a:pt x="69850" y="5791200"/>
                </a:lnTo>
                <a:lnTo>
                  <a:pt x="50800" y="5754688"/>
                </a:lnTo>
                <a:lnTo>
                  <a:pt x="34925" y="5713413"/>
                </a:lnTo>
                <a:lnTo>
                  <a:pt x="20637" y="5667375"/>
                </a:lnTo>
                <a:lnTo>
                  <a:pt x="9525" y="5614988"/>
                </a:lnTo>
                <a:lnTo>
                  <a:pt x="1587" y="5554663"/>
                </a:lnTo>
                <a:lnTo>
                  <a:pt x="0" y="5486400"/>
                </a:lnTo>
                <a:lnTo>
                  <a:pt x="1587" y="5418138"/>
                </a:lnTo>
                <a:lnTo>
                  <a:pt x="9525" y="5357813"/>
                </a:lnTo>
                <a:lnTo>
                  <a:pt x="20637" y="5305425"/>
                </a:lnTo>
                <a:lnTo>
                  <a:pt x="34925" y="5259388"/>
                </a:lnTo>
                <a:lnTo>
                  <a:pt x="50800" y="5218113"/>
                </a:lnTo>
                <a:lnTo>
                  <a:pt x="69850" y="5181600"/>
                </a:lnTo>
                <a:lnTo>
                  <a:pt x="88900" y="5143500"/>
                </a:lnTo>
                <a:lnTo>
                  <a:pt x="107950" y="5105400"/>
                </a:lnTo>
                <a:lnTo>
                  <a:pt x="123825" y="5068888"/>
                </a:lnTo>
                <a:lnTo>
                  <a:pt x="139700" y="5027613"/>
                </a:lnTo>
                <a:lnTo>
                  <a:pt x="155575" y="4981575"/>
                </a:lnTo>
                <a:lnTo>
                  <a:pt x="166687" y="4929188"/>
                </a:lnTo>
                <a:lnTo>
                  <a:pt x="173037" y="4868863"/>
                </a:lnTo>
                <a:lnTo>
                  <a:pt x="176212" y="4800600"/>
                </a:lnTo>
                <a:lnTo>
                  <a:pt x="173037" y="4732338"/>
                </a:lnTo>
                <a:lnTo>
                  <a:pt x="166687" y="4672013"/>
                </a:lnTo>
                <a:lnTo>
                  <a:pt x="155575" y="4619625"/>
                </a:lnTo>
                <a:lnTo>
                  <a:pt x="139700" y="4573588"/>
                </a:lnTo>
                <a:lnTo>
                  <a:pt x="123825" y="4532313"/>
                </a:lnTo>
                <a:lnTo>
                  <a:pt x="107950" y="4495800"/>
                </a:lnTo>
                <a:lnTo>
                  <a:pt x="69850" y="4419600"/>
                </a:lnTo>
                <a:lnTo>
                  <a:pt x="50800" y="4383088"/>
                </a:lnTo>
                <a:lnTo>
                  <a:pt x="34925" y="4341813"/>
                </a:lnTo>
                <a:lnTo>
                  <a:pt x="20637" y="4295775"/>
                </a:lnTo>
                <a:lnTo>
                  <a:pt x="9525" y="4243388"/>
                </a:lnTo>
                <a:lnTo>
                  <a:pt x="1587" y="4183063"/>
                </a:lnTo>
                <a:lnTo>
                  <a:pt x="0" y="4114800"/>
                </a:lnTo>
                <a:lnTo>
                  <a:pt x="1587" y="4046538"/>
                </a:lnTo>
                <a:lnTo>
                  <a:pt x="9525" y="3986213"/>
                </a:lnTo>
                <a:lnTo>
                  <a:pt x="20637" y="3933825"/>
                </a:lnTo>
                <a:lnTo>
                  <a:pt x="34925" y="3887788"/>
                </a:lnTo>
                <a:lnTo>
                  <a:pt x="50800" y="3846513"/>
                </a:lnTo>
                <a:lnTo>
                  <a:pt x="69850" y="3810000"/>
                </a:lnTo>
                <a:lnTo>
                  <a:pt x="88900" y="3771900"/>
                </a:lnTo>
                <a:lnTo>
                  <a:pt x="107950" y="3733800"/>
                </a:lnTo>
                <a:lnTo>
                  <a:pt x="123825" y="3697288"/>
                </a:lnTo>
                <a:lnTo>
                  <a:pt x="139700" y="3656013"/>
                </a:lnTo>
                <a:lnTo>
                  <a:pt x="155575" y="3609975"/>
                </a:lnTo>
                <a:lnTo>
                  <a:pt x="166687" y="3557588"/>
                </a:lnTo>
                <a:lnTo>
                  <a:pt x="173037" y="3497263"/>
                </a:lnTo>
                <a:lnTo>
                  <a:pt x="176212" y="3427413"/>
                </a:lnTo>
                <a:lnTo>
                  <a:pt x="173037" y="3360738"/>
                </a:lnTo>
                <a:lnTo>
                  <a:pt x="166687" y="3300413"/>
                </a:lnTo>
                <a:lnTo>
                  <a:pt x="155575" y="3248025"/>
                </a:lnTo>
                <a:lnTo>
                  <a:pt x="139700" y="3201988"/>
                </a:lnTo>
                <a:lnTo>
                  <a:pt x="123825" y="3160713"/>
                </a:lnTo>
                <a:lnTo>
                  <a:pt x="107950" y="3124200"/>
                </a:lnTo>
                <a:lnTo>
                  <a:pt x="88900" y="3086100"/>
                </a:lnTo>
                <a:lnTo>
                  <a:pt x="69850" y="3048000"/>
                </a:lnTo>
                <a:lnTo>
                  <a:pt x="50800" y="3011488"/>
                </a:lnTo>
                <a:lnTo>
                  <a:pt x="34925" y="2970213"/>
                </a:lnTo>
                <a:lnTo>
                  <a:pt x="20637" y="2924175"/>
                </a:lnTo>
                <a:lnTo>
                  <a:pt x="9525" y="2871788"/>
                </a:lnTo>
                <a:lnTo>
                  <a:pt x="1587" y="2811463"/>
                </a:lnTo>
                <a:lnTo>
                  <a:pt x="0" y="2743200"/>
                </a:lnTo>
                <a:lnTo>
                  <a:pt x="1587" y="2674938"/>
                </a:lnTo>
                <a:lnTo>
                  <a:pt x="9525" y="2614613"/>
                </a:lnTo>
                <a:lnTo>
                  <a:pt x="20637" y="2562225"/>
                </a:lnTo>
                <a:lnTo>
                  <a:pt x="34925" y="2516188"/>
                </a:lnTo>
                <a:lnTo>
                  <a:pt x="50800" y="2474913"/>
                </a:lnTo>
                <a:lnTo>
                  <a:pt x="69850" y="2438400"/>
                </a:lnTo>
                <a:lnTo>
                  <a:pt x="88900" y="2400300"/>
                </a:lnTo>
                <a:lnTo>
                  <a:pt x="107950" y="2362200"/>
                </a:lnTo>
                <a:lnTo>
                  <a:pt x="123825" y="2325688"/>
                </a:lnTo>
                <a:lnTo>
                  <a:pt x="139700" y="2284413"/>
                </a:lnTo>
                <a:lnTo>
                  <a:pt x="155575" y="2238375"/>
                </a:lnTo>
                <a:lnTo>
                  <a:pt x="166687" y="2185988"/>
                </a:lnTo>
                <a:lnTo>
                  <a:pt x="173037" y="2125663"/>
                </a:lnTo>
                <a:lnTo>
                  <a:pt x="176212" y="2057400"/>
                </a:lnTo>
                <a:lnTo>
                  <a:pt x="173037" y="1989138"/>
                </a:lnTo>
                <a:lnTo>
                  <a:pt x="166687" y="1928813"/>
                </a:lnTo>
                <a:lnTo>
                  <a:pt x="155575" y="1876425"/>
                </a:lnTo>
                <a:lnTo>
                  <a:pt x="139700" y="1830388"/>
                </a:lnTo>
                <a:lnTo>
                  <a:pt x="123825" y="1789113"/>
                </a:lnTo>
                <a:lnTo>
                  <a:pt x="107950" y="1752600"/>
                </a:lnTo>
                <a:lnTo>
                  <a:pt x="88900" y="1714500"/>
                </a:lnTo>
                <a:lnTo>
                  <a:pt x="69850" y="1676400"/>
                </a:lnTo>
                <a:lnTo>
                  <a:pt x="50800" y="1639888"/>
                </a:lnTo>
                <a:lnTo>
                  <a:pt x="34925" y="1598613"/>
                </a:lnTo>
                <a:lnTo>
                  <a:pt x="20637" y="1552575"/>
                </a:lnTo>
                <a:lnTo>
                  <a:pt x="9525" y="1500188"/>
                </a:lnTo>
                <a:lnTo>
                  <a:pt x="1587" y="1439863"/>
                </a:lnTo>
                <a:lnTo>
                  <a:pt x="0" y="1371600"/>
                </a:lnTo>
                <a:lnTo>
                  <a:pt x="1587" y="1303338"/>
                </a:lnTo>
                <a:lnTo>
                  <a:pt x="9525" y="1243013"/>
                </a:lnTo>
                <a:lnTo>
                  <a:pt x="20637" y="1190625"/>
                </a:lnTo>
                <a:lnTo>
                  <a:pt x="34925" y="1144588"/>
                </a:lnTo>
                <a:lnTo>
                  <a:pt x="50800" y="1103313"/>
                </a:lnTo>
                <a:lnTo>
                  <a:pt x="69850" y="1066800"/>
                </a:lnTo>
                <a:lnTo>
                  <a:pt x="88900" y="1028700"/>
                </a:lnTo>
                <a:lnTo>
                  <a:pt x="107950" y="990600"/>
                </a:lnTo>
                <a:lnTo>
                  <a:pt x="123825" y="954088"/>
                </a:lnTo>
                <a:lnTo>
                  <a:pt x="139700" y="912813"/>
                </a:lnTo>
                <a:lnTo>
                  <a:pt x="155575" y="866775"/>
                </a:lnTo>
                <a:lnTo>
                  <a:pt x="166687" y="814388"/>
                </a:lnTo>
                <a:lnTo>
                  <a:pt x="173037" y="754063"/>
                </a:lnTo>
                <a:lnTo>
                  <a:pt x="176212" y="685800"/>
                </a:lnTo>
                <a:lnTo>
                  <a:pt x="173037" y="617538"/>
                </a:lnTo>
                <a:lnTo>
                  <a:pt x="166687" y="557213"/>
                </a:lnTo>
                <a:lnTo>
                  <a:pt x="155575" y="504825"/>
                </a:lnTo>
                <a:lnTo>
                  <a:pt x="139700" y="458788"/>
                </a:lnTo>
                <a:lnTo>
                  <a:pt x="123825" y="417513"/>
                </a:lnTo>
                <a:lnTo>
                  <a:pt x="107950" y="381000"/>
                </a:lnTo>
                <a:lnTo>
                  <a:pt x="88900" y="342900"/>
                </a:lnTo>
                <a:lnTo>
                  <a:pt x="69850" y="304800"/>
                </a:lnTo>
                <a:lnTo>
                  <a:pt x="50800" y="268288"/>
                </a:lnTo>
                <a:lnTo>
                  <a:pt x="34925" y="227013"/>
                </a:lnTo>
                <a:lnTo>
                  <a:pt x="20637" y="180975"/>
                </a:lnTo>
                <a:lnTo>
                  <a:pt x="9525" y="128588"/>
                </a:lnTo>
                <a:lnTo>
                  <a:pt x="1587" y="6826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2797628" y="270514"/>
            <a:ext cx="8632372" cy="489181"/>
          </a:xfrm>
        </p:spPr>
        <p:txBody>
          <a:bodyPr anchor="t">
            <a:normAutofit/>
          </a:bodyPr>
          <a:lstStyle/>
          <a:p>
            <a:pPr algn="ctr"/>
            <a:r>
              <a:rPr lang="el-GR" sz="2800" b="1" u="sng" dirty="0">
                <a:latin typeface="Times New Roman"/>
                <a:cs typeface="Times New Roman"/>
              </a:rPr>
              <a:t>ΜΕΘΟΔΟΛΟΓΙΑ (8)</a:t>
            </a:r>
          </a:p>
        </p:txBody>
      </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2473207" y="890802"/>
            <a:ext cx="9338021" cy="5390056"/>
          </a:xfrm>
        </p:spPr>
        <p:txBody>
          <a:bodyPr vert="horz" lIns="91440" tIns="45720" rIns="91440" bIns="45720" rtlCol="0" anchor="t">
            <a:normAutofit lnSpcReduction="10000"/>
          </a:bodyPr>
          <a:lstStyle/>
          <a:p>
            <a:pPr marL="0" indent="0">
              <a:buNone/>
            </a:pPr>
            <a:endParaRPr lang="el-GR" sz="1800" b="1" u="sng" dirty="0">
              <a:latin typeface="Times New Roman"/>
              <a:ea typeface="+mn-lt"/>
              <a:cs typeface="+mn-lt"/>
            </a:endParaRPr>
          </a:p>
          <a:p>
            <a:pPr marL="0" indent="0">
              <a:buNone/>
            </a:pPr>
            <a:r>
              <a:rPr lang="el-GR" sz="2300" b="1" u="sng" dirty="0">
                <a:latin typeface="Times New Roman"/>
                <a:cs typeface="Calibri"/>
              </a:rPr>
              <a:t>Στάδια ανάλυσης:</a:t>
            </a:r>
            <a:r>
              <a:rPr lang="el-GR" sz="2300" b="1" dirty="0">
                <a:latin typeface="Times New Roman"/>
                <a:cs typeface="Calibri"/>
              </a:rPr>
              <a:t> </a:t>
            </a:r>
            <a:endParaRPr lang="el-GR" sz="2300">
              <a:latin typeface="Calibri" panose="020F0502020204030204"/>
              <a:cs typeface="Calibri"/>
            </a:endParaRPr>
          </a:p>
          <a:p>
            <a:endParaRPr lang="el-GR" sz="2300" b="1" dirty="0">
              <a:latin typeface="Times New Roman"/>
              <a:cs typeface="Calibri"/>
            </a:endParaRPr>
          </a:p>
          <a:p>
            <a:pPr marL="0" indent="0">
              <a:buNone/>
            </a:pPr>
            <a:r>
              <a:rPr lang="el-GR" sz="2300" b="1" dirty="0">
                <a:latin typeface="Times New Roman"/>
                <a:cs typeface="Calibri"/>
              </a:rPr>
              <a:t>α) </a:t>
            </a:r>
            <a:r>
              <a:rPr lang="el-GR" sz="2300" dirty="0">
                <a:latin typeface="Times New Roman"/>
                <a:cs typeface="Calibri"/>
              </a:rPr>
              <a:t>απομαγνητοφώνηση και ακριβής καταγραφή συνεντεύξεων στα Αγγλικά, </a:t>
            </a:r>
            <a:endParaRPr lang="el-GR" sz="2300">
              <a:latin typeface="Calibri" panose="020F0502020204030204"/>
              <a:cs typeface="Calibri"/>
            </a:endParaRPr>
          </a:p>
          <a:p>
            <a:pPr marL="0" indent="0">
              <a:buNone/>
            </a:pPr>
            <a:r>
              <a:rPr lang="el-GR" sz="2300" b="1" dirty="0">
                <a:latin typeface="Times New Roman"/>
                <a:cs typeface="Calibri"/>
              </a:rPr>
              <a:t>β)</a:t>
            </a:r>
            <a:r>
              <a:rPr lang="el-GR" sz="2300" dirty="0">
                <a:latin typeface="Times New Roman"/>
                <a:cs typeface="Calibri"/>
              </a:rPr>
              <a:t> η ακρίβεια των μεταγραφών και των μεταφράσεων ελέγχθηκαν από τουλάχιστον 1 ερευνητή που ήξερε άπταιστα και τις 2 γλώσσες, </a:t>
            </a:r>
            <a:endParaRPr lang="el-GR" sz="2300">
              <a:latin typeface="Calibri" panose="020F0502020204030204"/>
              <a:cs typeface="Calibri"/>
            </a:endParaRPr>
          </a:p>
          <a:p>
            <a:pPr marL="0" indent="0">
              <a:buNone/>
            </a:pPr>
            <a:r>
              <a:rPr lang="el-GR" sz="2300" b="1" dirty="0">
                <a:latin typeface="Times New Roman"/>
                <a:cs typeface="Calibri"/>
              </a:rPr>
              <a:t>γ)</a:t>
            </a:r>
            <a:r>
              <a:rPr lang="el-GR" sz="2300" dirty="0">
                <a:latin typeface="Times New Roman"/>
                <a:cs typeface="Calibri"/>
              </a:rPr>
              <a:t> </a:t>
            </a:r>
            <a:r>
              <a:rPr lang="el-GR" sz="2300" u="sng" dirty="0">
                <a:latin typeface="Times New Roman"/>
                <a:cs typeface="Calibri"/>
              </a:rPr>
              <a:t>Microsoft Word</a:t>
            </a:r>
            <a:r>
              <a:rPr lang="el-GR" sz="2300" dirty="0">
                <a:latin typeface="Times New Roman"/>
                <a:cs typeface="Calibri"/>
              </a:rPr>
              <a:t>: επισήμανση και σχολιασμός, </a:t>
            </a:r>
            <a:r>
              <a:rPr lang="el-GR" sz="2300" u="sng" dirty="0">
                <a:latin typeface="Times New Roman"/>
                <a:cs typeface="Calibri"/>
              </a:rPr>
              <a:t>Excel</a:t>
            </a:r>
            <a:r>
              <a:rPr lang="el-GR" sz="2300" dirty="0">
                <a:latin typeface="Times New Roman"/>
                <a:cs typeface="Calibri"/>
              </a:rPr>
              <a:t>: ομαδοποίηση κωδικοποιημένων στοιχείων, </a:t>
            </a:r>
            <a:endParaRPr lang="el-GR" sz="2300">
              <a:latin typeface="Calibri" panose="020F0502020204030204"/>
              <a:cs typeface="Calibri"/>
            </a:endParaRPr>
          </a:p>
          <a:p>
            <a:pPr marL="0" indent="0">
              <a:buNone/>
            </a:pPr>
            <a:r>
              <a:rPr lang="el-GR" sz="2300" b="1" dirty="0">
                <a:latin typeface="Times New Roman"/>
                <a:cs typeface="Calibri"/>
              </a:rPr>
              <a:t>δ)</a:t>
            </a:r>
            <a:r>
              <a:rPr lang="el-GR" sz="2300" dirty="0">
                <a:latin typeface="Times New Roman"/>
                <a:cs typeface="Calibri"/>
              </a:rPr>
              <a:t> Ανάλυση ακατέργαστων δεδομένων μέσω χρήσης των ερευνητικών ερωτημάτων για να προσδιοριστεί το θεματικό πλαίσιο, </a:t>
            </a:r>
            <a:endParaRPr lang="el-GR" sz="2300">
              <a:latin typeface="Calibri" panose="020F0502020204030204"/>
              <a:cs typeface="Calibri"/>
            </a:endParaRPr>
          </a:p>
          <a:p>
            <a:pPr marL="0" indent="0">
              <a:buNone/>
            </a:pPr>
            <a:r>
              <a:rPr lang="el-GR" sz="2300" b="1" dirty="0">
                <a:latin typeface="Times New Roman"/>
                <a:cs typeface="Calibri"/>
              </a:rPr>
              <a:t>ε)</a:t>
            </a:r>
            <a:r>
              <a:rPr lang="el-GR" sz="2300" dirty="0">
                <a:latin typeface="Times New Roman"/>
                <a:cs typeface="Calibri"/>
              </a:rPr>
              <a:t> ανάλυση από 2 συγγραφείς ανεξάρτητα-συζήτηση αναδυόμενων θεμάτων-συζήτηση με συν-συγγραφέα και σύγκριση σημειώσεων, </a:t>
            </a:r>
            <a:endParaRPr lang="el-GR" sz="2300">
              <a:latin typeface="Calibri" panose="020F0502020204030204"/>
              <a:cs typeface="Calibri"/>
            </a:endParaRPr>
          </a:p>
          <a:p>
            <a:pPr marL="0" indent="0">
              <a:buNone/>
            </a:pPr>
            <a:r>
              <a:rPr lang="el-GR" sz="2300" b="1" dirty="0" err="1">
                <a:latin typeface="Times New Roman"/>
                <a:cs typeface="Calibri"/>
              </a:rPr>
              <a:t>στ</a:t>
            </a:r>
            <a:r>
              <a:rPr lang="el-GR" sz="2300" b="1" dirty="0">
                <a:latin typeface="Times New Roman"/>
                <a:cs typeface="Calibri"/>
              </a:rPr>
              <a:t>)</a:t>
            </a:r>
            <a:r>
              <a:rPr lang="el-GR" sz="2300" dirty="0">
                <a:latin typeface="Times New Roman"/>
                <a:cs typeface="Calibri"/>
              </a:rPr>
              <a:t> συζήτηση μεταξύ όλων των συγγραφέων καθ΄ όλη την ερευνητική διαδικασία.</a:t>
            </a:r>
            <a:endParaRPr lang="el-GR" sz="2300">
              <a:cs typeface="Calibri" panose="020F0502020204030204"/>
            </a:endParaRPr>
          </a:p>
          <a:p>
            <a:endParaRPr lang="el-GR" sz="2300" dirty="0">
              <a:latin typeface="Times New Roman"/>
              <a:cs typeface="Calibri"/>
            </a:endParaRPr>
          </a:p>
        </p:txBody>
      </p:sp>
    </p:spTree>
    <p:extLst>
      <p:ext uri="{BB962C8B-B14F-4D97-AF65-F5344CB8AC3E}">
        <p14:creationId xmlns:p14="http://schemas.microsoft.com/office/powerpoint/2010/main" val="4128375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504121" y="93907"/>
            <a:ext cx="9345536" cy="483735"/>
          </a:xfrm>
        </p:spPr>
        <p:txBody>
          <a:bodyPr vert="horz" lIns="91440" tIns="45720" rIns="91440" bIns="45720" rtlCol="0" anchor="t">
            <a:noAutofit/>
          </a:bodyPr>
          <a:lstStyle/>
          <a:p>
            <a:r>
              <a:rPr lang="el-GR" sz="2000" b="1" u="sng" dirty="0">
                <a:latin typeface="Times New Roman"/>
                <a:cs typeface="Times New Roman"/>
              </a:rPr>
              <a:t>ΑΠΟΤΕΛΕΣΜΑΤΑ</a:t>
            </a:r>
            <a:r>
              <a:rPr lang="el-GR" sz="2400" b="1" u="sng" dirty="0">
                <a:latin typeface="Times New Roman"/>
                <a:cs typeface="Times New Roman"/>
              </a:rPr>
              <a:t> (1)</a:t>
            </a:r>
            <a:br>
              <a:rPr lang="el-GR" sz="2400" b="1" u="sng" dirty="0">
                <a:latin typeface="Times New Roman"/>
                <a:cs typeface="Times New Roman"/>
              </a:rPr>
            </a:br>
            <a:br>
              <a:rPr lang="el-GR" sz="2400" b="1" u="sng" dirty="0">
                <a:latin typeface="Times New Roman"/>
                <a:cs typeface="Times New Roman"/>
              </a:rPr>
            </a:br>
            <a:endParaRPr lang="el-GR" sz="2400" b="1" u="sng" dirty="0">
              <a:latin typeface="Times New Roman"/>
              <a:cs typeface="Times New Roman"/>
            </a:endParaRP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58935" y="454971"/>
            <a:ext cx="10074598" cy="6029700"/>
          </a:xfrm>
        </p:spPr>
        <p:txBody>
          <a:bodyPr vert="horz" lIns="91440" tIns="45720" rIns="91440" bIns="45720" rtlCol="0" anchor="t">
            <a:normAutofit/>
          </a:bodyPr>
          <a:lstStyle/>
          <a:p>
            <a:r>
              <a:rPr lang="el-GR" sz="1800" dirty="0">
                <a:latin typeface="Times New Roman"/>
                <a:cs typeface="Times New Roman"/>
              </a:rPr>
              <a:t>Προέκυψαν </a:t>
            </a:r>
            <a:r>
              <a:rPr lang="el-GR" sz="1800" b="1" dirty="0">
                <a:latin typeface="Times New Roman"/>
                <a:cs typeface="Times New Roman"/>
              </a:rPr>
              <a:t>3 θέματα </a:t>
            </a:r>
            <a:r>
              <a:rPr lang="el-GR" sz="1800" dirty="0">
                <a:latin typeface="Times New Roman"/>
                <a:cs typeface="Times New Roman"/>
              </a:rPr>
              <a:t>και</a:t>
            </a:r>
            <a:r>
              <a:rPr lang="el-GR" sz="1800" b="1" dirty="0">
                <a:latin typeface="Times New Roman"/>
                <a:cs typeface="Times New Roman"/>
              </a:rPr>
              <a:t> 7 </a:t>
            </a:r>
            <a:r>
              <a:rPr lang="el-GR" sz="1800" b="1" dirty="0" err="1">
                <a:latin typeface="Times New Roman"/>
                <a:cs typeface="Times New Roman"/>
              </a:rPr>
              <a:t>υπο</a:t>
            </a:r>
            <a:r>
              <a:rPr lang="el-GR" sz="1800" b="1" dirty="0">
                <a:latin typeface="Times New Roman"/>
                <a:cs typeface="Times New Roman"/>
              </a:rPr>
              <a:t>-θέματα</a:t>
            </a:r>
            <a:r>
              <a:rPr lang="el-GR" sz="1800" dirty="0">
                <a:latin typeface="Times New Roman"/>
                <a:cs typeface="Times New Roman"/>
              </a:rPr>
              <a:t> με βάση τις αντιλήψεις των συμμετεχόντων: </a:t>
            </a:r>
          </a:p>
          <a:p>
            <a:pPr marL="0" indent="0">
              <a:buNone/>
            </a:pPr>
            <a:endParaRPr lang="el-GR" sz="1700">
              <a:latin typeface="Times New Roman"/>
              <a:cs typeface="Times New Roman"/>
            </a:endParaRPr>
          </a:p>
          <a:p>
            <a:pPr marL="0" indent="0">
              <a:buNone/>
            </a:pPr>
            <a:endParaRPr lang="el-GR" sz="1700">
              <a:latin typeface="Times New Roman"/>
              <a:cs typeface="Times New Roman"/>
            </a:endParaRPr>
          </a:p>
        </p:txBody>
      </p:sp>
      <p:pic>
        <p:nvPicPr>
          <p:cNvPr id="4" name="Εικόνα 4">
            <a:extLst>
              <a:ext uri="{FF2B5EF4-FFF2-40B4-BE49-F238E27FC236}">
                <a16:creationId xmlns:a16="http://schemas.microsoft.com/office/drawing/2014/main" id="{25E54AA0-730A-4907-A727-3D69599E33E9}"/>
              </a:ext>
            </a:extLst>
          </p:cNvPr>
          <p:cNvPicPr>
            <a:picLocks noChangeAspect="1"/>
          </p:cNvPicPr>
          <p:nvPr/>
        </p:nvPicPr>
        <p:blipFill>
          <a:blip r:embed="rId2"/>
          <a:stretch>
            <a:fillRect/>
          </a:stretch>
        </p:blipFill>
        <p:spPr>
          <a:xfrm>
            <a:off x="1586828" y="766415"/>
            <a:ext cx="9353086" cy="6085472"/>
          </a:xfrm>
          <a:prstGeom prst="rect">
            <a:avLst/>
          </a:prstGeom>
        </p:spPr>
      </p:pic>
    </p:spTree>
    <p:extLst>
      <p:ext uri="{BB962C8B-B14F-4D97-AF65-F5344CB8AC3E}">
        <p14:creationId xmlns:p14="http://schemas.microsoft.com/office/powerpoint/2010/main" val="2359342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6">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257074" y="299543"/>
            <a:ext cx="10070235" cy="527278"/>
          </a:xfrm>
        </p:spPr>
        <p:txBody>
          <a:bodyPr anchor="t">
            <a:noAutofit/>
          </a:bodyPr>
          <a:lstStyle/>
          <a:p>
            <a:r>
              <a:rPr lang="el-GR" sz="2800" b="1" u="sng">
                <a:latin typeface="Times New Roman"/>
                <a:cs typeface="Times New Roman"/>
              </a:rPr>
              <a:t>ΑΠΟΤΕΛΕΣΜΑΤΑ (2)</a:t>
            </a:r>
            <a:br>
              <a:rPr lang="el-GR" sz="2800" b="1" u="sng">
                <a:latin typeface="Times New Roman"/>
                <a:cs typeface="Times New Roman"/>
              </a:rPr>
            </a:br>
            <a:br>
              <a:rPr lang="el-GR" sz="2800" b="1" u="sng">
                <a:latin typeface="Times New Roman"/>
                <a:cs typeface="Times New Roman"/>
              </a:rPr>
            </a:br>
            <a:endParaRPr lang="el-GR" sz="2800" b="1" u="sng">
              <a:latin typeface="Times New Roman"/>
              <a:cs typeface="Times New Roman"/>
            </a:endParaRPr>
          </a:p>
        </p:txBody>
      </p:sp>
      <p:grpSp>
        <p:nvGrpSpPr>
          <p:cNvPr id="15" name="Group 18">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20"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21"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51678" y="696687"/>
            <a:ext cx="10074598" cy="5849710"/>
          </a:xfrm>
        </p:spPr>
        <p:txBody>
          <a:bodyPr vert="horz" lIns="91440" tIns="45720" rIns="91440" bIns="45720" rtlCol="0" anchor="t">
            <a:noAutofit/>
          </a:bodyPr>
          <a:lstStyle/>
          <a:p>
            <a:pPr marL="0" indent="0">
              <a:buNone/>
            </a:pPr>
            <a:endParaRPr lang="el-GR" sz="1300">
              <a:solidFill>
                <a:schemeClr val="tx1">
                  <a:alpha val="60000"/>
                </a:schemeClr>
              </a:solidFill>
              <a:latin typeface="Times New Roman"/>
              <a:cs typeface="Times New Roman"/>
            </a:endParaRPr>
          </a:p>
          <a:p>
            <a:pPr marL="0" indent="0">
              <a:buNone/>
            </a:pPr>
            <a:r>
              <a:rPr lang="el-GR" sz="2300" b="1" dirty="0">
                <a:latin typeface="Times New Roman"/>
                <a:cs typeface="Times New Roman"/>
              </a:rPr>
              <a:t>1</a:t>
            </a:r>
            <a:r>
              <a:rPr lang="el-GR" sz="2300" b="1" baseline="30000" dirty="0">
                <a:latin typeface="Times New Roman"/>
                <a:cs typeface="Times New Roman"/>
              </a:rPr>
              <a:t>ο</a:t>
            </a:r>
            <a:r>
              <a:rPr lang="el-GR" sz="2300" b="1" dirty="0">
                <a:latin typeface="Times New Roman"/>
                <a:cs typeface="Times New Roman"/>
              </a:rPr>
              <a:t> ΘΕΜΑ: ΟΡΓΑΝΩΤΙΚΟΙ ΠΑΡΑΓΟΝΤΕΣ</a:t>
            </a:r>
          </a:p>
          <a:p>
            <a:pPr marL="0" indent="0">
              <a:buNone/>
            </a:pPr>
            <a:endParaRPr lang="el-GR" sz="2300" b="1" dirty="0">
              <a:latin typeface="Times New Roman"/>
              <a:cs typeface="Times New Roman"/>
            </a:endParaRPr>
          </a:p>
          <a:p>
            <a:pPr marL="0" indent="0">
              <a:buNone/>
            </a:pPr>
            <a:r>
              <a:rPr lang="el-GR" sz="2300" b="1" dirty="0">
                <a:latin typeface="Times New Roman"/>
                <a:cs typeface="Times New Roman"/>
              </a:rPr>
              <a:t>Α) Υποστήριξη ακαδημαϊκής σταδιοδρομίας</a:t>
            </a:r>
          </a:p>
          <a:p>
            <a:r>
              <a:rPr lang="el-GR" sz="2300" dirty="0">
                <a:latin typeface="Times New Roman"/>
                <a:cs typeface="Times New Roman"/>
              </a:rPr>
              <a:t>Υπηρεσίες σταδιοδρομίας, ενημερωτικές διαλέξεις και δραστηριότητες εστιασμένες στην καριέρα: θεωρούνταν υποστηρικτικοί παράγοντες.</a:t>
            </a:r>
          </a:p>
          <a:p>
            <a:r>
              <a:rPr lang="el-GR" sz="2300" u="sng" dirty="0">
                <a:latin typeface="Times New Roman"/>
                <a:cs typeface="Times New Roman"/>
              </a:rPr>
              <a:t>Διαλέξεις</a:t>
            </a:r>
            <a:r>
              <a:rPr lang="el-GR" sz="2300" dirty="0">
                <a:latin typeface="Times New Roman"/>
                <a:cs typeface="Times New Roman"/>
              </a:rPr>
              <a:t>: υποστηρίχθηκε ότι δεν ήταν καλά διαφημισμένες και οργανωμένες και αρκετοί δε θυμόντουσαν καν αν είχαν παρευρεθεί: </a:t>
            </a:r>
            <a:r>
              <a:rPr lang="el-GR" sz="2300" i="1" dirty="0">
                <a:latin typeface="Times New Roman"/>
                <a:cs typeface="Times New Roman"/>
              </a:rPr>
              <a:t>"Ίσως ήταν τέτοιου είδους, έχω συγκεχυμένη αναθύμηση αν ήταν τέτοιου είδους διάλεξη.." FI1</a:t>
            </a:r>
            <a:r>
              <a:rPr lang="el-GR" sz="2300" dirty="0">
                <a:latin typeface="Times New Roman"/>
                <a:cs typeface="Times New Roman"/>
              </a:rPr>
              <a:t>.</a:t>
            </a:r>
          </a:p>
          <a:p>
            <a:r>
              <a:rPr lang="el-GR" sz="2300" u="sng" dirty="0">
                <a:latin typeface="Times New Roman"/>
                <a:cs typeface="Times New Roman"/>
              </a:rPr>
              <a:t>Υπηρεσίες σταδιοδρομίας</a:t>
            </a:r>
            <a:r>
              <a:rPr lang="el-GR" sz="2300" dirty="0">
                <a:latin typeface="Times New Roman"/>
                <a:cs typeface="Times New Roman"/>
              </a:rPr>
              <a:t>: αν και καλά διαφημισμένες πολλοί φοιτητές δεν ήξεραν ότι υπάρχουν στο πανεπιστήμιό τους (</a:t>
            </a:r>
            <a:r>
              <a:rPr lang="el-GR" sz="2300" i="1" dirty="0">
                <a:latin typeface="Times New Roman"/>
                <a:cs typeface="Times New Roman"/>
              </a:rPr>
              <a:t>"Δεν έχω ακούσει ποτέ γι' αυτές"</a:t>
            </a:r>
            <a:r>
              <a:rPr lang="el-GR" sz="2300" dirty="0">
                <a:latin typeface="Times New Roman"/>
                <a:cs typeface="Times New Roman"/>
              </a:rPr>
              <a:t> </a:t>
            </a:r>
            <a:r>
              <a:rPr lang="el-GR" sz="2300" i="1" dirty="0">
                <a:latin typeface="Times New Roman"/>
                <a:cs typeface="Times New Roman"/>
              </a:rPr>
              <a:t>ΝΕ12</a:t>
            </a:r>
            <a:r>
              <a:rPr lang="el-GR" sz="2300" dirty="0">
                <a:latin typeface="Times New Roman"/>
                <a:cs typeface="Times New Roman"/>
              </a:rPr>
              <a:t>) ή φοβούνταν ότι θα κριθούν εάν πήγαιναν (</a:t>
            </a:r>
            <a:r>
              <a:rPr lang="el-GR" sz="2300" i="1" dirty="0">
                <a:latin typeface="Times New Roman"/>
                <a:cs typeface="Times New Roman"/>
              </a:rPr>
              <a:t>"Ξέρω ότι ήταν μία επιλογή να πάω στις υπηρεσίες καριέρας του πανεπιστημίου μου αλλά ποτέ δεν το έκανα. Επειδή ένιωσα ότι θα με έκριναν για το βιογραφικό μου, οπότε δεν πήγα"</a:t>
            </a:r>
            <a:r>
              <a:rPr lang="el-GR" sz="2300" dirty="0">
                <a:latin typeface="Times New Roman"/>
                <a:cs typeface="Times New Roman"/>
              </a:rPr>
              <a:t> </a:t>
            </a:r>
            <a:r>
              <a:rPr lang="el-GR" sz="2300" i="1" dirty="0">
                <a:latin typeface="Times New Roman"/>
                <a:cs typeface="Times New Roman"/>
              </a:rPr>
              <a:t>ΝΕ5</a:t>
            </a:r>
            <a:r>
              <a:rPr lang="el-GR" sz="2300" dirty="0">
                <a:latin typeface="Times New Roman"/>
                <a:cs typeface="Times New Roman"/>
              </a:rPr>
              <a:t>).</a:t>
            </a:r>
          </a:p>
          <a:p>
            <a:endParaRPr lang="el-GR" sz="2300" dirty="0">
              <a:cs typeface="Calibri"/>
            </a:endParaRPr>
          </a:p>
        </p:txBody>
      </p:sp>
    </p:spTree>
    <p:extLst>
      <p:ext uri="{BB962C8B-B14F-4D97-AF65-F5344CB8AC3E}">
        <p14:creationId xmlns:p14="http://schemas.microsoft.com/office/powerpoint/2010/main" val="3071858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6">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257074" y="299543"/>
            <a:ext cx="10070235" cy="527278"/>
          </a:xfrm>
        </p:spPr>
        <p:txBody>
          <a:bodyPr anchor="t">
            <a:noAutofit/>
          </a:bodyPr>
          <a:lstStyle/>
          <a:p>
            <a:r>
              <a:rPr lang="el-GR" sz="2800" b="1" u="sng" dirty="0">
                <a:latin typeface="Times New Roman"/>
                <a:cs typeface="Times New Roman"/>
              </a:rPr>
              <a:t>ΑΠΟΤΕΛΕΣΜΑΤΑ (3)</a:t>
            </a:r>
            <a:br>
              <a:rPr lang="el-GR" sz="2800" b="1" u="sng" dirty="0">
                <a:latin typeface="Times New Roman"/>
                <a:cs typeface="Times New Roman"/>
              </a:rPr>
            </a:br>
            <a:br>
              <a:rPr lang="el-GR" sz="2800" b="1" u="sng" dirty="0">
                <a:latin typeface="Times New Roman"/>
                <a:cs typeface="Times New Roman"/>
              </a:rPr>
            </a:br>
            <a:endParaRPr lang="el-GR" sz="2800" b="1" u="sng">
              <a:latin typeface="Times New Roman"/>
              <a:cs typeface="Times New Roman"/>
            </a:endParaRPr>
          </a:p>
        </p:txBody>
      </p:sp>
      <p:grpSp>
        <p:nvGrpSpPr>
          <p:cNvPr id="15" name="Group 18">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20"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21"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51678" y="696687"/>
            <a:ext cx="10074598" cy="5849710"/>
          </a:xfrm>
        </p:spPr>
        <p:txBody>
          <a:bodyPr vert="horz" lIns="91440" tIns="45720" rIns="91440" bIns="45720" rtlCol="0" anchor="t">
            <a:noAutofit/>
          </a:bodyPr>
          <a:lstStyle/>
          <a:p>
            <a:pPr marL="0" indent="0">
              <a:buNone/>
            </a:pPr>
            <a:endParaRPr lang="el-GR" sz="1300">
              <a:solidFill>
                <a:schemeClr val="tx1">
                  <a:alpha val="60000"/>
                </a:schemeClr>
              </a:solidFill>
              <a:latin typeface="Times New Roman"/>
              <a:cs typeface="Times New Roman"/>
            </a:endParaRPr>
          </a:p>
          <a:p>
            <a:pPr marL="0" indent="0">
              <a:buNone/>
            </a:pPr>
            <a:r>
              <a:rPr lang="el-GR" sz="2300" b="1" dirty="0">
                <a:latin typeface="Times New Roman"/>
                <a:cs typeface="Times New Roman"/>
              </a:rPr>
              <a:t>1</a:t>
            </a:r>
            <a:r>
              <a:rPr lang="el-GR" sz="2300" b="1" baseline="30000" dirty="0">
                <a:latin typeface="Times New Roman"/>
                <a:cs typeface="Times New Roman"/>
              </a:rPr>
              <a:t>ο</a:t>
            </a:r>
            <a:r>
              <a:rPr lang="el-GR" sz="2300" b="1" dirty="0">
                <a:latin typeface="Times New Roman"/>
                <a:cs typeface="Times New Roman"/>
              </a:rPr>
              <a:t> ΘΕΜΑ: ΟΡΓΑΝΩΤΙΚΟΙ ΠΑΡΑΓΟΝΤΕΣ</a:t>
            </a:r>
          </a:p>
          <a:p>
            <a:pPr marL="0" indent="0">
              <a:buNone/>
            </a:pPr>
            <a:endParaRPr lang="el-GR" sz="2300" b="1" dirty="0">
              <a:latin typeface="Times New Roman"/>
              <a:cs typeface="Times New Roman"/>
            </a:endParaRPr>
          </a:p>
          <a:p>
            <a:pPr marL="0" indent="0">
              <a:buNone/>
            </a:pPr>
            <a:r>
              <a:rPr lang="el-GR" sz="2300" b="1" dirty="0">
                <a:latin typeface="Times New Roman"/>
                <a:cs typeface="Times New Roman"/>
              </a:rPr>
              <a:t>Α) Υποστήριξη ακαδημαϊκής σταδιοδρομίας</a:t>
            </a:r>
          </a:p>
          <a:p>
            <a:endParaRPr lang="el-GR" sz="2300" dirty="0">
              <a:latin typeface="Times New Roman"/>
              <a:cs typeface="Times New Roman"/>
            </a:endParaRPr>
          </a:p>
          <a:p>
            <a:r>
              <a:rPr lang="el-GR" sz="2300" dirty="0">
                <a:latin typeface="Times New Roman"/>
                <a:cs typeface="Times New Roman"/>
              </a:rPr>
              <a:t>Ωστόσο, κάποια πανεπιστήμια παρείχαν δραστηριότητες εστιασμένες στην καριέρα: </a:t>
            </a:r>
            <a:r>
              <a:rPr lang="el-GR" sz="2300" i="1" dirty="0">
                <a:latin typeface="Times New Roman"/>
                <a:cs typeface="Times New Roman"/>
              </a:rPr>
              <a:t>"Στο τελευταίο έτος του </a:t>
            </a:r>
            <a:r>
              <a:rPr lang="el-GR" sz="2300" i="1" dirty="0" err="1">
                <a:latin typeface="Times New Roman"/>
                <a:cs typeface="Times New Roman"/>
              </a:rPr>
              <a:t>bachelor</a:t>
            </a:r>
            <a:r>
              <a:rPr lang="el-GR" sz="2300" i="1" dirty="0">
                <a:latin typeface="Times New Roman"/>
                <a:cs typeface="Times New Roman"/>
              </a:rPr>
              <a:t> είχαμε ένα συγκεκριμένο μάθημα στο οποίο εκπαιδευτήκαμε στις δεξιότητες συνέντευξης (…)"</a:t>
            </a:r>
            <a:r>
              <a:rPr lang="el-GR" sz="2300" dirty="0">
                <a:latin typeface="Times New Roman"/>
                <a:cs typeface="Times New Roman"/>
              </a:rPr>
              <a:t> </a:t>
            </a:r>
            <a:r>
              <a:rPr lang="el-GR" sz="2300" i="1" dirty="0">
                <a:latin typeface="Times New Roman"/>
                <a:cs typeface="Times New Roman"/>
              </a:rPr>
              <a:t>ΝΕ2.</a:t>
            </a:r>
          </a:p>
          <a:p>
            <a:r>
              <a:rPr lang="el-GR" sz="2300" b="1" dirty="0">
                <a:latin typeface="Times New Roman"/>
                <a:cs typeface="Times New Roman"/>
              </a:rPr>
              <a:t>Γενικότερα</a:t>
            </a:r>
            <a:r>
              <a:rPr lang="el-GR" sz="2300" dirty="0">
                <a:latin typeface="Times New Roman"/>
                <a:cs typeface="Times New Roman"/>
              </a:rPr>
              <a:t>: φάνηκε πως χρειαζόταν περισσότερη διαφήμιση των υπηρεσιών και περισσότερη ενίσχυση στο κομμάτι της </a:t>
            </a:r>
            <a:r>
              <a:rPr lang="el-GR" sz="2300" dirty="0" err="1">
                <a:latin typeface="Times New Roman"/>
                <a:cs typeface="Times New Roman"/>
              </a:rPr>
              <a:t>αυτο</a:t>
            </a:r>
            <a:r>
              <a:rPr lang="el-GR" sz="2300" dirty="0">
                <a:latin typeface="Times New Roman"/>
                <a:cs typeface="Times New Roman"/>
              </a:rPr>
              <a:t>-καθοδήγησης των φοιτητών.</a:t>
            </a:r>
            <a:endParaRPr lang="el-GR" sz="2300">
              <a:cs typeface="Calibri"/>
            </a:endParaRPr>
          </a:p>
          <a:p>
            <a:endParaRPr lang="el-GR" sz="2300" dirty="0">
              <a:latin typeface="Times New Roman"/>
              <a:cs typeface="Times New Roman"/>
            </a:endParaRPr>
          </a:p>
          <a:p>
            <a:endParaRPr lang="el-GR" sz="1300" b="1">
              <a:solidFill>
                <a:schemeClr val="tx1">
                  <a:alpha val="60000"/>
                </a:schemeClr>
              </a:solidFill>
              <a:latin typeface="Times New Roman"/>
              <a:cs typeface="Times New Roman"/>
            </a:endParaRPr>
          </a:p>
        </p:txBody>
      </p:sp>
    </p:spTree>
    <p:extLst>
      <p:ext uri="{BB962C8B-B14F-4D97-AF65-F5344CB8AC3E}">
        <p14:creationId xmlns:p14="http://schemas.microsoft.com/office/powerpoint/2010/main" val="1681756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249817" y="343086"/>
            <a:ext cx="10084749" cy="476477"/>
          </a:xfrm>
        </p:spPr>
        <p:txBody>
          <a:bodyPr anchor="t">
            <a:normAutofit/>
          </a:bodyPr>
          <a:lstStyle/>
          <a:p>
            <a:r>
              <a:rPr lang="el-GR" sz="2800" b="1" u="sng" dirty="0">
                <a:latin typeface="Times New Roman"/>
                <a:cs typeface="Times New Roman"/>
              </a:rPr>
              <a:t>ΑΠΟΤΕΛΕΣΜΑΤΑ (4)</a:t>
            </a:r>
          </a:p>
        </p:txBody>
      </p:sp>
      <p:grpSp>
        <p:nvGrpSpPr>
          <p:cNvPr id="19" name="Group 18">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20"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21"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44421" y="1124858"/>
            <a:ext cx="10089112" cy="5520684"/>
          </a:xfrm>
        </p:spPr>
        <p:txBody>
          <a:bodyPr vert="horz" lIns="91440" tIns="45720" rIns="91440" bIns="45720" rtlCol="0" anchor="t">
            <a:normAutofit/>
          </a:bodyPr>
          <a:lstStyle/>
          <a:p>
            <a:pPr marL="0" indent="0">
              <a:buNone/>
            </a:pPr>
            <a:r>
              <a:rPr lang="el-GR" sz="2300" b="1" dirty="0">
                <a:latin typeface="Times New Roman"/>
                <a:cs typeface="Calibri"/>
              </a:rPr>
              <a:t>Β) Αξιολογούμενες πρακτικές ασκήσεις και απαιτούμενες πρακτικές</a:t>
            </a:r>
          </a:p>
          <a:p>
            <a:pPr marL="0" indent="0">
              <a:buNone/>
            </a:pPr>
            <a:endParaRPr lang="el-GR" sz="2300" b="1" dirty="0">
              <a:latin typeface="Times New Roman"/>
              <a:cs typeface="Calibri"/>
            </a:endParaRPr>
          </a:p>
          <a:p>
            <a:r>
              <a:rPr lang="el-GR" sz="2300" dirty="0">
                <a:latin typeface="Times New Roman"/>
                <a:cs typeface="Calibri"/>
              </a:rPr>
              <a:t>Χρήσιμες για </a:t>
            </a:r>
            <a:r>
              <a:rPr lang="el-GR" sz="2300" b="1" dirty="0">
                <a:latin typeface="Times New Roman"/>
                <a:cs typeface="Calibri"/>
              </a:rPr>
              <a:t>"χτίσιμο"</a:t>
            </a:r>
            <a:r>
              <a:rPr lang="el-GR" sz="2300" dirty="0">
                <a:latin typeface="Times New Roman"/>
                <a:cs typeface="Calibri"/>
              </a:rPr>
              <a:t> αυτοπεποίθησης για τη μετάβασή τους στην αγορά εργασίας.</a:t>
            </a:r>
          </a:p>
          <a:p>
            <a:endParaRPr lang="el-GR" sz="2300" dirty="0">
              <a:latin typeface="Times New Roman"/>
              <a:cs typeface="Calibri"/>
            </a:endParaRPr>
          </a:p>
          <a:p>
            <a:r>
              <a:rPr lang="el-GR" sz="2300" b="1" dirty="0">
                <a:latin typeface="Times New Roman"/>
                <a:cs typeface="Calibri"/>
              </a:rPr>
              <a:t>Βοηθητικές </a:t>
            </a:r>
            <a:r>
              <a:rPr lang="el-GR" sz="2300" dirty="0">
                <a:latin typeface="Times New Roman"/>
                <a:cs typeface="Calibri"/>
              </a:rPr>
              <a:t>για να αντιληφθούν οι φοιτητές/απόφοιτοι τις δυνατότητες/αδυναμίες/ μελλοντικές κατευθύνσεις τους (</a:t>
            </a:r>
            <a:r>
              <a:rPr lang="el-GR" sz="2300" i="1" dirty="0">
                <a:latin typeface="Times New Roman"/>
                <a:cs typeface="Calibri"/>
              </a:rPr>
              <a:t>"Με βοήθησε να συνειδητοποιήσω σε τι είμαι καλός, σε τι θέλω να είμαι καλός, και σε τι δεν ήθελα καθόλου να είμαι καλός" ΝΕ12</a:t>
            </a:r>
            <a:r>
              <a:rPr lang="el-GR" sz="2300" dirty="0">
                <a:latin typeface="Times New Roman"/>
                <a:cs typeface="Calibri"/>
              </a:rPr>
              <a:t>)</a:t>
            </a:r>
          </a:p>
          <a:p>
            <a:pPr marL="0" indent="0">
              <a:buNone/>
            </a:pPr>
            <a:endParaRPr lang="el-GR" sz="2300" b="1" dirty="0">
              <a:solidFill>
                <a:schemeClr val="tx1">
                  <a:alpha val="60000"/>
                </a:schemeClr>
              </a:solidFill>
              <a:latin typeface="Times New Roman"/>
              <a:cs typeface="Calibri"/>
            </a:endParaRPr>
          </a:p>
          <a:p>
            <a:pPr marL="285750" indent="-285750"/>
            <a:endParaRPr lang="el-GR" sz="2000" b="1">
              <a:solidFill>
                <a:schemeClr val="tx1">
                  <a:alpha val="60000"/>
                </a:schemeClr>
              </a:solidFill>
              <a:latin typeface="Times New Roman"/>
              <a:cs typeface="Calibri"/>
            </a:endParaRPr>
          </a:p>
        </p:txBody>
      </p:sp>
    </p:spTree>
    <p:extLst>
      <p:ext uri="{BB962C8B-B14F-4D97-AF65-F5344CB8AC3E}">
        <p14:creationId xmlns:p14="http://schemas.microsoft.com/office/powerpoint/2010/main" val="678887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249817" y="343086"/>
            <a:ext cx="10084749" cy="476477"/>
          </a:xfrm>
        </p:spPr>
        <p:txBody>
          <a:bodyPr anchor="t">
            <a:normAutofit/>
          </a:bodyPr>
          <a:lstStyle/>
          <a:p>
            <a:r>
              <a:rPr lang="el-GR" sz="2800" b="1" u="sng" dirty="0">
                <a:latin typeface="Times New Roman"/>
                <a:cs typeface="Times New Roman"/>
              </a:rPr>
              <a:t>ΑΠΟΤΕΛΕΣΜΑΤΑ (5)</a:t>
            </a:r>
          </a:p>
        </p:txBody>
      </p:sp>
      <p:grpSp>
        <p:nvGrpSpPr>
          <p:cNvPr id="19" name="Group 18">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20"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21"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44421" y="1124858"/>
            <a:ext cx="10089112" cy="5520684"/>
          </a:xfrm>
        </p:spPr>
        <p:txBody>
          <a:bodyPr vert="horz" lIns="91440" tIns="45720" rIns="91440" bIns="45720" rtlCol="0" anchor="t">
            <a:normAutofit/>
          </a:bodyPr>
          <a:lstStyle/>
          <a:p>
            <a:pPr marL="0" indent="0">
              <a:buNone/>
            </a:pPr>
            <a:r>
              <a:rPr lang="el-GR" sz="2300" b="1" dirty="0">
                <a:latin typeface="Times New Roman"/>
                <a:cs typeface="Calibri"/>
              </a:rPr>
              <a:t>Β) Αξιολογούμενες πρακτικές ασκήσεις και απαιτούμενες πρακτικές</a:t>
            </a:r>
          </a:p>
          <a:p>
            <a:endParaRPr lang="el-GR" sz="2300" dirty="0">
              <a:latin typeface="Times New Roman"/>
              <a:cs typeface="Calibri"/>
            </a:endParaRPr>
          </a:p>
          <a:p>
            <a:r>
              <a:rPr lang="el-GR" sz="2300" dirty="0">
                <a:latin typeface="Times New Roman"/>
                <a:cs typeface="Calibri"/>
              </a:rPr>
              <a:t>Ωστόσο, οι εμπειρίες στις πρακτικές διέφεραν σημαντικά από το πραγματικό περιβάλλον εργασίας (</a:t>
            </a:r>
            <a:r>
              <a:rPr lang="el-GR" sz="2300" i="1" dirty="0">
                <a:latin typeface="Times New Roman"/>
                <a:cs typeface="Calibri"/>
              </a:rPr>
              <a:t>"Ήταν πολύ διαφορετικό από την πραγματική εργασία. Υπάρχει ακόμα προστασία εκεί στην πρακτική." ΝΕ9</a:t>
            </a:r>
            <a:r>
              <a:rPr lang="el-GR" sz="2300" dirty="0">
                <a:latin typeface="Times New Roman"/>
                <a:cs typeface="Calibri"/>
              </a:rPr>
              <a:t>)</a:t>
            </a:r>
          </a:p>
          <a:p>
            <a:endParaRPr lang="el-GR" sz="2300" dirty="0">
              <a:latin typeface="Times New Roman"/>
              <a:cs typeface="Calibri"/>
            </a:endParaRPr>
          </a:p>
          <a:p>
            <a:r>
              <a:rPr lang="el-GR" sz="2300" dirty="0">
                <a:latin typeface="Times New Roman"/>
                <a:cs typeface="Calibri"/>
              </a:rPr>
              <a:t> Όταν υπάρχει αυτή η </a:t>
            </a:r>
            <a:r>
              <a:rPr lang="el-GR" sz="2300" b="1" dirty="0">
                <a:latin typeface="Times New Roman"/>
                <a:cs typeface="Calibri"/>
              </a:rPr>
              <a:t>απόκλιση</a:t>
            </a:r>
            <a:r>
              <a:rPr lang="el-GR" sz="2300" dirty="0">
                <a:latin typeface="Times New Roman"/>
                <a:cs typeface="Calibri"/>
              </a:rPr>
              <a:t>: οι φοιτητές </a:t>
            </a:r>
            <a:r>
              <a:rPr lang="el-GR" sz="2300" b="1" dirty="0">
                <a:latin typeface="Times New Roman"/>
                <a:cs typeface="Calibri"/>
              </a:rPr>
              <a:t>αδυνατούν</a:t>
            </a:r>
            <a:r>
              <a:rPr lang="el-GR" sz="2300" dirty="0">
                <a:latin typeface="Times New Roman"/>
                <a:cs typeface="Calibri"/>
              </a:rPr>
              <a:t> να κατανοήσουν τις δυνάμεις τους και τις ανάγκες υποστήριξης τις οποίες θα έπρεπε να επιδεχτούν. </a:t>
            </a:r>
            <a:endParaRPr lang="el-GR" sz="2300">
              <a:latin typeface="Calibri" panose="020F0502020204030204"/>
              <a:cs typeface="Calibri"/>
            </a:endParaRPr>
          </a:p>
          <a:p>
            <a:endParaRPr lang="el-GR" sz="2300" dirty="0">
              <a:latin typeface="Times New Roman"/>
              <a:cs typeface="Calibri"/>
            </a:endParaRPr>
          </a:p>
          <a:p>
            <a:r>
              <a:rPr lang="el-GR" sz="2300" dirty="0">
                <a:latin typeface="Times New Roman"/>
                <a:cs typeface="Calibri"/>
              </a:rPr>
              <a:t>Αν οι ανάγκες αυτές γίνονταν αντιληπτές, θα βρίσκονταν λύσεις κατά τη διάρκεια της πρακτικής που θα χρησιμοποιούνταν, μετέπειτα, στην εργασία.</a:t>
            </a:r>
          </a:p>
          <a:p>
            <a:endParaRPr lang="el-GR" sz="2300" dirty="0">
              <a:latin typeface="Times New Roman"/>
              <a:cs typeface="Calibri"/>
            </a:endParaRPr>
          </a:p>
          <a:p>
            <a:pPr marL="0" indent="0">
              <a:buNone/>
            </a:pPr>
            <a:endParaRPr lang="el-GR" sz="2300" b="1" dirty="0">
              <a:solidFill>
                <a:schemeClr val="tx1">
                  <a:alpha val="60000"/>
                </a:schemeClr>
              </a:solidFill>
              <a:latin typeface="Times New Roman"/>
              <a:cs typeface="Calibri"/>
            </a:endParaRPr>
          </a:p>
          <a:p>
            <a:pPr marL="285750" indent="-285750"/>
            <a:endParaRPr lang="el-GR" sz="2000" b="1">
              <a:solidFill>
                <a:schemeClr val="tx1">
                  <a:alpha val="60000"/>
                </a:schemeClr>
              </a:solidFill>
              <a:latin typeface="Times New Roman"/>
              <a:cs typeface="Calibri"/>
            </a:endParaRPr>
          </a:p>
        </p:txBody>
      </p:sp>
    </p:spTree>
    <p:extLst>
      <p:ext uri="{BB962C8B-B14F-4D97-AF65-F5344CB8AC3E}">
        <p14:creationId xmlns:p14="http://schemas.microsoft.com/office/powerpoint/2010/main" val="16158266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16">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276916" y="281172"/>
            <a:ext cx="10070235" cy="679423"/>
          </a:xfrm>
        </p:spPr>
        <p:txBody>
          <a:bodyPr anchor="t">
            <a:normAutofit/>
          </a:bodyPr>
          <a:lstStyle/>
          <a:p>
            <a:r>
              <a:rPr lang="el-GR" sz="2400" b="1" u="sng" dirty="0">
                <a:latin typeface="Times New Roman"/>
                <a:cs typeface="Times New Roman"/>
              </a:rPr>
              <a:t>ΑΠΟΤΕΛΕΣΜΑΤΑ (6)</a:t>
            </a:r>
          </a:p>
        </p:txBody>
      </p:sp>
      <p:grpSp>
        <p:nvGrpSpPr>
          <p:cNvPr id="40" name="Group 18">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42"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44"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73448" y="950433"/>
            <a:ext cx="10069270" cy="5677854"/>
          </a:xfrm>
        </p:spPr>
        <p:txBody>
          <a:bodyPr vert="horz" lIns="91440" tIns="45720" rIns="91440" bIns="45720" rtlCol="0" anchor="t">
            <a:noAutofit/>
          </a:bodyPr>
          <a:lstStyle/>
          <a:p>
            <a:pPr marL="0" indent="0">
              <a:buNone/>
            </a:pPr>
            <a:r>
              <a:rPr lang="el-GR" sz="2300" b="1" dirty="0">
                <a:latin typeface="Times New Roman"/>
                <a:cs typeface="Times New Roman"/>
              </a:rPr>
              <a:t>2</a:t>
            </a:r>
            <a:r>
              <a:rPr lang="el-GR" sz="2300" b="1" baseline="30000" dirty="0">
                <a:latin typeface="Times New Roman"/>
                <a:cs typeface="Times New Roman"/>
              </a:rPr>
              <a:t>ο</a:t>
            </a:r>
            <a:r>
              <a:rPr lang="el-GR" sz="2300" b="1" dirty="0">
                <a:latin typeface="Times New Roman"/>
                <a:cs typeface="Times New Roman"/>
              </a:rPr>
              <a:t> ΘΕΜΑ: ΥΠΟΣΤΗΡΙΚΤΙΚΕΣ ΚΑΙ ΦΡΟΝΤΙΣΤΙΚΕΣ ΣΧΕΣΕΙΣ</a:t>
            </a:r>
            <a:endParaRPr lang="el-GR" sz="2300">
              <a:cs typeface="Calibri"/>
            </a:endParaRPr>
          </a:p>
          <a:p>
            <a:pPr marL="0" indent="0">
              <a:buNone/>
            </a:pPr>
            <a:endParaRPr lang="el-GR" sz="2300" b="1" dirty="0">
              <a:latin typeface="Times New Roman"/>
              <a:cs typeface="Times New Roman"/>
            </a:endParaRPr>
          </a:p>
          <a:p>
            <a:pPr marL="0" indent="0">
              <a:buNone/>
            </a:pPr>
            <a:r>
              <a:rPr lang="el-GR" sz="2300" b="1" dirty="0">
                <a:latin typeface="Times New Roman"/>
                <a:cs typeface="Times New Roman"/>
              </a:rPr>
              <a:t>Α) Μέντορες</a:t>
            </a:r>
            <a:endParaRPr lang="el-GR" sz="2300" b="1">
              <a:cs typeface="Calibri"/>
            </a:endParaRPr>
          </a:p>
          <a:p>
            <a:pPr marL="0" indent="0">
              <a:buNone/>
            </a:pPr>
            <a:endParaRPr lang="el-GR" sz="2300" b="1" dirty="0">
              <a:latin typeface="Times New Roman"/>
              <a:cs typeface="Times New Roman"/>
            </a:endParaRPr>
          </a:p>
          <a:p>
            <a:r>
              <a:rPr lang="el-GR" sz="2300" u="sng" dirty="0">
                <a:latin typeface="Times New Roman"/>
                <a:cs typeface="Times New Roman"/>
              </a:rPr>
              <a:t>Ως μέντορες εννοούνται</a:t>
            </a:r>
            <a:r>
              <a:rPr lang="el-GR" sz="2300" dirty="0">
                <a:latin typeface="Times New Roman"/>
                <a:cs typeface="Times New Roman"/>
              </a:rPr>
              <a:t> προσωπικοί καθηγητές και "προπονητές", καθώς και το </a:t>
            </a:r>
            <a:r>
              <a:rPr lang="el-GR" sz="2300" u="sng" dirty="0">
                <a:latin typeface="Times New Roman"/>
                <a:cs typeface="Times New Roman"/>
              </a:rPr>
              <a:t>προσωπικό των υπηρεσιών</a:t>
            </a:r>
            <a:r>
              <a:rPr lang="el-GR" sz="2300" dirty="0">
                <a:latin typeface="Times New Roman"/>
                <a:cs typeface="Times New Roman"/>
              </a:rPr>
              <a:t>* για την αναπηρία και την ψυχική υγεία.</a:t>
            </a:r>
          </a:p>
          <a:p>
            <a:endParaRPr lang="el-GR" sz="2300" dirty="0">
              <a:latin typeface="Times New Roman"/>
              <a:cs typeface="Times New Roman"/>
            </a:endParaRPr>
          </a:p>
          <a:p>
            <a:r>
              <a:rPr lang="el-GR" sz="2300" dirty="0">
                <a:latin typeface="Times New Roman"/>
                <a:cs typeface="Times New Roman"/>
              </a:rPr>
              <a:t>Βαθύτερες και πιο ουσιαστικές σχέσεις-πιο </a:t>
            </a:r>
            <a:r>
              <a:rPr lang="el-GR" sz="2300" dirty="0" err="1">
                <a:latin typeface="Times New Roman"/>
                <a:cs typeface="Times New Roman"/>
              </a:rPr>
              <a:t>στοχευμένη</a:t>
            </a:r>
            <a:r>
              <a:rPr lang="el-GR" sz="2300" dirty="0">
                <a:latin typeface="Times New Roman"/>
                <a:cs typeface="Times New Roman"/>
              </a:rPr>
              <a:t> υποστήριξη για την εργασία.</a:t>
            </a:r>
          </a:p>
          <a:p>
            <a:endParaRPr lang="el-GR" sz="2300" i="1" dirty="0">
              <a:latin typeface="Times New Roman"/>
              <a:cs typeface="Times New Roman"/>
            </a:endParaRPr>
          </a:p>
        </p:txBody>
      </p:sp>
    </p:spTree>
    <p:extLst>
      <p:ext uri="{BB962C8B-B14F-4D97-AF65-F5344CB8AC3E}">
        <p14:creationId xmlns:p14="http://schemas.microsoft.com/office/powerpoint/2010/main" val="395403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 name="Rectangle 10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5" name="Freeform: Shape 11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Isosceles Triangle 11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Isosceles Triangle 12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A4C338F-BEC6-4681-B041-5B52AC873E1B}"/>
              </a:ext>
            </a:extLst>
          </p:cNvPr>
          <p:cNvSpPr>
            <a:spLocks noGrp="1"/>
          </p:cNvSpPr>
          <p:nvPr>
            <p:ph type="title"/>
          </p:nvPr>
        </p:nvSpPr>
        <p:spPr>
          <a:xfrm>
            <a:off x="650724" y="147562"/>
            <a:ext cx="10897809" cy="613224"/>
          </a:xfrm>
        </p:spPr>
        <p:txBody>
          <a:bodyPr>
            <a:normAutofit/>
          </a:bodyPr>
          <a:lstStyle/>
          <a:p>
            <a:pPr algn="ctr"/>
            <a:r>
              <a:rPr lang="el-GR" sz="2400" b="1" u="sng">
                <a:latin typeface="Times New Roman"/>
                <a:cs typeface="Calibri Light"/>
              </a:rPr>
              <a:t>ΕΙΣΑΓΩΓΗ</a:t>
            </a:r>
            <a:endParaRPr lang="el-GR" sz="2400" u="sng">
              <a:latin typeface="Times New Roman"/>
              <a:cs typeface="Calibri Light"/>
            </a:endParaRPr>
          </a:p>
        </p:txBody>
      </p:sp>
      <p:graphicFrame>
        <p:nvGraphicFramePr>
          <p:cNvPr id="24" name="Θέση περιεχομένου 2">
            <a:extLst>
              <a:ext uri="{FF2B5EF4-FFF2-40B4-BE49-F238E27FC236}">
                <a16:creationId xmlns:a16="http://schemas.microsoft.com/office/drawing/2014/main" id="{C2F2714E-743E-41CB-A1CA-9010CEDEEB4D}"/>
              </a:ext>
            </a:extLst>
          </p:cNvPr>
          <p:cNvGraphicFramePr>
            <a:graphicFrameLocks noGrp="1"/>
          </p:cNvGraphicFramePr>
          <p:nvPr>
            <p:ph idx="1"/>
            <p:extLst>
              <p:ext uri="{D42A27DB-BD31-4B8C-83A1-F6EECF244321}">
                <p14:modId xmlns:p14="http://schemas.microsoft.com/office/powerpoint/2010/main" val="3391562037"/>
              </p:ext>
            </p:extLst>
          </p:nvPr>
        </p:nvGraphicFramePr>
        <p:xfrm>
          <a:off x="251581" y="759724"/>
          <a:ext cx="11797694" cy="5903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0519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16">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276916" y="254528"/>
            <a:ext cx="10070235" cy="498249"/>
          </a:xfrm>
        </p:spPr>
        <p:txBody>
          <a:bodyPr anchor="t">
            <a:normAutofit/>
          </a:bodyPr>
          <a:lstStyle/>
          <a:p>
            <a:r>
              <a:rPr lang="el-GR" sz="2400" b="1" u="sng" dirty="0">
                <a:latin typeface="Times New Roman"/>
                <a:cs typeface="Times New Roman"/>
              </a:rPr>
              <a:t>ΑΠΟΤΕΛΕΣΜΑΤΑ (7)</a:t>
            </a:r>
          </a:p>
        </p:txBody>
      </p:sp>
      <p:grpSp>
        <p:nvGrpSpPr>
          <p:cNvPr id="40" name="Group 18">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42"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44"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73448" y="747943"/>
            <a:ext cx="10069270" cy="5880344"/>
          </a:xfrm>
        </p:spPr>
        <p:txBody>
          <a:bodyPr vert="horz" lIns="91440" tIns="45720" rIns="91440" bIns="45720" rtlCol="0" anchor="t">
            <a:noAutofit/>
          </a:bodyPr>
          <a:lstStyle/>
          <a:p>
            <a:pPr marL="0" indent="0">
              <a:buNone/>
            </a:pPr>
            <a:endParaRPr lang="el-GR" sz="2000" b="1" dirty="0">
              <a:latin typeface="Times New Roman"/>
              <a:cs typeface="Times New Roman"/>
            </a:endParaRPr>
          </a:p>
          <a:p>
            <a:pPr marL="0" indent="0">
              <a:buNone/>
            </a:pPr>
            <a:r>
              <a:rPr lang="el-GR" sz="2300" b="1" dirty="0">
                <a:latin typeface="Times New Roman"/>
                <a:cs typeface="Times New Roman"/>
              </a:rPr>
              <a:t>2</a:t>
            </a:r>
            <a:r>
              <a:rPr lang="el-GR" sz="2300" b="1" baseline="30000" dirty="0">
                <a:latin typeface="Times New Roman"/>
                <a:cs typeface="Times New Roman"/>
              </a:rPr>
              <a:t>ο</a:t>
            </a:r>
            <a:r>
              <a:rPr lang="el-GR" sz="2300" b="1" dirty="0">
                <a:latin typeface="Times New Roman"/>
                <a:cs typeface="Times New Roman"/>
              </a:rPr>
              <a:t> ΘΕΜΑ: ΥΠΟΣΤΗΡΙΚΤΙΚΕΣ ΚΑΙ ΦΡΟΝΤΙΣΤΙΚΕΣ ΣΧΕΣΕΙΣ</a:t>
            </a:r>
            <a:endParaRPr lang="el-GR" sz="2300">
              <a:cs typeface="Calibri"/>
            </a:endParaRPr>
          </a:p>
          <a:p>
            <a:pPr marL="0" indent="0">
              <a:buNone/>
            </a:pPr>
            <a:r>
              <a:rPr lang="el-GR" sz="2300" b="1" dirty="0">
                <a:latin typeface="Times New Roman"/>
                <a:cs typeface="Times New Roman"/>
              </a:rPr>
              <a:t>Α) Μέντορες</a:t>
            </a:r>
            <a:endParaRPr lang="el-GR" sz="2300" b="1">
              <a:cs typeface="Calibri"/>
            </a:endParaRPr>
          </a:p>
          <a:p>
            <a:endParaRPr lang="el-GR" sz="2300" dirty="0">
              <a:latin typeface="Times New Roman"/>
              <a:cs typeface="Times New Roman"/>
            </a:endParaRPr>
          </a:p>
          <a:p>
            <a:r>
              <a:rPr lang="el-GR" sz="2300" dirty="0">
                <a:latin typeface="Times New Roman"/>
                <a:cs typeface="Times New Roman"/>
              </a:rPr>
              <a:t>Το αρμόδιο </a:t>
            </a:r>
            <a:r>
              <a:rPr lang="el-GR" sz="2300" u="sng" dirty="0">
                <a:latin typeface="Times New Roman"/>
                <a:cs typeface="Times New Roman"/>
              </a:rPr>
              <a:t>προσωπικό*</a:t>
            </a:r>
            <a:r>
              <a:rPr lang="el-GR" sz="2300" dirty="0">
                <a:latin typeface="Times New Roman"/>
                <a:cs typeface="Times New Roman"/>
              </a:rPr>
              <a:t>, έδειχνε-περισσότερο από όλους- ουσιαστικό ενδιαφέρον για τις προσωπικές ανάγκες των φοιτητών (</a:t>
            </a:r>
            <a:r>
              <a:rPr lang="el-GR" sz="2300" i="1" dirty="0">
                <a:latin typeface="Times New Roman"/>
                <a:cs typeface="Times New Roman"/>
              </a:rPr>
              <a:t>"Έχω ένα ραντεβού μαζί της εβδομαδιαία και μπορούμε να συζητήσουμε για τη δουλειά μου και επίκαιρα θέματα σαν αυτά.. Με έχει κάπως βοηθήσει αρκετά με το πώς μπορώ να εργαστώ ενώ είμαι στο πτυχίο μου" UK3).</a:t>
            </a:r>
          </a:p>
          <a:p>
            <a:endParaRPr lang="el-GR" sz="2300" i="1" dirty="0">
              <a:latin typeface="Times New Roman"/>
              <a:cs typeface="Times New Roman"/>
            </a:endParaRPr>
          </a:p>
          <a:p>
            <a:r>
              <a:rPr lang="el-GR" sz="2300" u="sng" dirty="0">
                <a:latin typeface="Times New Roman"/>
                <a:cs typeface="Times New Roman"/>
              </a:rPr>
              <a:t>Ωστόσο</a:t>
            </a:r>
            <a:r>
              <a:rPr lang="el-GR" sz="2300" dirty="0">
                <a:latin typeface="Times New Roman"/>
                <a:cs typeface="Times New Roman"/>
              </a:rPr>
              <a:t>, τυπικά, έπρεπε οι φοιτητές να ζητήσουν βοήθεια μόνοι τους, ενώ μερικοί από αυτούς παραπέμπονταν σε αυτές τις υπηρεσίες με "ωμό" τρόπο, κάτι που λειτουργούσε ανασταλτικά (</a:t>
            </a:r>
            <a:r>
              <a:rPr lang="el-GR" sz="2300" i="1" dirty="0">
                <a:latin typeface="Times New Roman"/>
                <a:cs typeface="Times New Roman"/>
              </a:rPr>
              <a:t>"Μου είπαν να πάω σε υπηρεσία ψυχικής υγείας, αλλιώς δε θα μπορούσα να συνεχίσω το μάθημά μου. Δεν τόλμησα, αλλά φέρθηκα σαν να το είχα κάνει. Δεν έλεγξαν." ΝΕ9)</a:t>
            </a:r>
          </a:p>
          <a:p>
            <a:endParaRPr lang="el-GR" sz="2300" dirty="0">
              <a:cs typeface="Calibri"/>
            </a:endParaRPr>
          </a:p>
        </p:txBody>
      </p:sp>
    </p:spTree>
    <p:extLst>
      <p:ext uri="{BB962C8B-B14F-4D97-AF65-F5344CB8AC3E}">
        <p14:creationId xmlns:p14="http://schemas.microsoft.com/office/powerpoint/2010/main" val="3608870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16">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276916" y="249200"/>
            <a:ext cx="10070235" cy="498249"/>
          </a:xfrm>
        </p:spPr>
        <p:txBody>
          <a:bodyPr anchor="t">
            <a:normAutofit/>
          </a:bodyPr>
          <a:lstStyle/>
          <a:p>
            <a:r>
              <a:rPr lang="el-GR" sz="2400" b="1" u="sng" dirty="0">
                <a:latin typeface="Times New Roman"/>
                <a:cs typeface="Times New Roman"/>
              </a:rPr>
              <a:t>ΑΠΟΤΕΛΕΣΜΑΤΑ (8)</a:t>
            </a:r>
          </a:p>
        </p:txBody>
      </p:sp>
      <p:grpSp>
        <p:nvGrpSpPr>
          <p:cNvPr id="40" name="Group 18">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42"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44"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78777" y="886489"/>
            <a:ext cx="10063942" cy="5560623"/>
          </a:xfrm>
        </p:spPr>
        <p:txBody>
          <a:bodyPr vert="horz" lIns="91440" tIns="45720" rIns="91440" bIns="45720" rtlCol="0" anchor="t">
            <a:noAutofit/>
          </a:bodyPr>
          <a:lstStyle/>
          <a:p>
            <a:pPr marL="0" indent="0">
              <a:buNone/>
            </a:pPr>
            <a:r>
              <a:rPr lang="el-GR" sz="2300" b="1" dirty="0">
                <a:latin typeface="Times New Roman"/>
                <a:cs typeface="Times New Roman"/>
              </a:rPr>
              <a:t>Β) Αφοσιωμένοι και </a:t>
            </a:r>
            <a:r>
              <a:rPr lang="el-GR" sz="2300" b="1" dirty="0" err="1">
                <a:latin typeface="Times New Roman"/>
                <a:cs typeface="Times New Roman"/>
              </a:rPr>
              <a:t>φροντιστικοί</a:t>
            </a:r>
            <a:r>
              <a:rPr lang="el-GR" sz="2300" b="1" dirty="0">
                <a:latin typeface="Times New Roman"/>
                <a:cs typeface="Times New Roman"/>
              </a:rPr>
              <a:t> ακαδημαϊκοί**</a:t>
            </a:r>
            <a:endParaRPr lang="el-GR" sz="2300">
              <a:latin typeface="Times New Roman"/>
              <a:cs typeface="Times New Roman"/>
            </a:endParaRPr>
          </a:p>
          <a:p>
            <a:pPr marL="0" indent="0">
              <a:buNone/>
            </a:pPr>
            <a:endParaRPr lang="el-GR" sz="2000" b="1" dirty="0">
              <a:latin typeface="Times New Roman"/>
              <a:cs typeface="Times New Roman"/>
            </a:endParaRPr>
          </a:p>
          <a:p>
            <a:pPr>
              <a:buFont typeface="Arial"/>
            </a:pPr>
            <a:r>
              <a:rPr lang="el-GR" sz="2200" dirty="0">
                <a:latin typeface="Times New Roman"/>
                <a:cs typeface="Times New Roman"/>
              </a:rPr>
              <a:t>**= Άτομα που κατέχουν διδακτικές και ερευνητικές θέσεις στο πανεπιστήμιο και παρέχουν υποστήριξη και συμβουλές π.χ. διαλέξεις για τεχνικές συμπλήρωσης αίτησης. (</a:t>
            </a:r>
            <a:r>
              <a:rPr lang="el-GR" sz="2200" i="1" dirty="0">
                <a:latin typeface="Times New Roman"/>
                <a:cs typeface="Times New Roman"/>
              </a:rPr>
              <a:t>"Με έμαθε πώς να δρω στις συνεντεύξεις για δουλειά, μερικά πράγματα που πρέπει να πω και μερικά πράγματα που δεν πρέπει να πω στο περιβάλλον της δουλειάς, στον διευθυντή ή στους υφιστάμενούς μου και τέτοια πράγματα" UK5</a:t>
            </a:r>
            <a:r>
              <a:rPr lang="el-GR" sz="2200" dirty="0">
                <a:latin typeface="Times New Roman"/>
                <a:cs typeface="Times New Roman"/>
              </a:rPr>
              <a:t>).</a:t>
            </a:r>
            <a:endParaRPr lang="el-GR"/>
          </a:p>
          <a:p>
            <a:pPr>
              <a:buFont typeface="Arial"/>
            </a:pPr>
            <a:endParaRPr lang="el-GR" sz="2200" dirty="0">
              <a:latin typeface="Times New Roman"/>
              <a:cs typeface="Times New Roman"/>
            </a:endParaRPr>
          </a:p>
          <a:p>
            <a:pPr>
              <a:buFont typeface="Arial"/>
            </a:pPr>
            <a:r>
              <a:rPr lang="el-GR" sz="2200" dirty="0">
                <a:latin typeface="Times New Roman"/>
                <a:cs typeface="Times New Roman"/>
              </a:rPr>
              <a:t>Δημιουργία εθελοντικών </a:t>
            </a:r>
            <a:r>
              <a:rPr lang="el-GR" sz="2200" dirty="0" err="1">
                <a:latin typeface="Times New Roman"/>
                <a:cs typeface="Times New Roman"/>
              </a:rPr>
              <a:t>group</a:t>
            </a:r>
            <a:r>
              <a:rPr lang="el-GR" sz="2200" dirty="0">
                <a:latin typeface="Times New Roman"/>
                <a:cs typeface="Times New Roman"/>
              </a:rPr>
              <a:t> για φοιτητές που δυσκολεύονταν.</a:t>
            </a:r>
          </a:p>
          <a:p>
            <a:pPr>
              <a:buFont typeface="Arial"/>
            </a:pPr>
            <a:endParaRPr lang="el-GR" sz="2200" dirty="0">
              <a:latin typeface="Times New Roman"/>
              <a:cs typeface="Times New Roman"/>
            </a:endParaRPr>
          </a:p>
          <a:p>
            <a:pPr>
              <a:buFont typeface="Arial"/>
            </a:pPr>
            <a:r>
              <a:rPr lang="el-GR" sz="2200" u="sng" dirty="0">
                <a:latin typeface="Times New Roman"/>
                <a:cs typeface="Times New Roman"/>
              </a:rPr>
              <a:t>Συμμετέχοντες</a:t>
            </a:r>
            <a:r>
              <a:rPr lang="el-GR" sz="2200" dirty="0">
                <a:latin typeface="Times New Roman"/>
                <a:cs typeface="Times New Roman"/>
              </a:rPr>
              <a:t>: έκαναν σαφή τη σύνδεση μεταξύ αυτών των ακαδημαϊκών και της προετοιμασίας τους για εργασιακή απασχόληση ενώ ήταν στο πανεπιστήμιο.</a:t>
            </a:r>
          </a:p>
          <a:p>
            <a:pPr>
              <a:buFont typeface="Arial"/>
            </a:pPr>
            <a:endParaRPr lang="el-GR" sz="2200" dirty="0">
              <a:latin typeface="Times New Roman"/>
              <a:cs typeface="Times New Roman"/>
            </a:endParaRPr>
          </a:p>
          <a:p>
            <a:pPr>
              <a:buFont typeface="Arial"/>
            </a:pPr>
            <a:r>
              <a:rPr lang="el-GR" sz="2200" u="sng" dirty="0">
                <a:latin typeface="Times New Roman"/>
                <a:cs typeface="Times New Roman"/>
              </a:rPr>
              <a:t>Ωστόσο</a:t>
            </a:r>
            <a:r>
              <a:rPr lang="el-GR" sz="2200" dirty="0">
                <a:latin typeface="Times New Roman"/>
                <a:cs typeface="Times New Roman"/>
              </a:rPr>
              <a:t>: όχι συστηματική υποστήριξη-μερικοί πιο "τυχεροί" από άλλους για να συναντήσουν τέτοιους ακαδημαϊκούς.</a:t>
            </a:r>
            <a:endParaRPr lang="el-GR" sz="2200">
              <a:latin typeface="Times New Roman"/>
              <a:cs typeface="Calibri"/>
            </a:endParaRPr>
          </a:p>
          <a:p>
            <a:endParaRPr lang="el-GR" sz="2300" dirty="0">
              <a:latin typeface="Times New Roman"/>
              <a:cs typeface="Times New Roman"/>
            </a:endParaRPr>
          </a:p>
        </p:txBody>
      </p:sp>
    </p:spTree>
    <p:extLst>
      <p:ext uri="{BB962C8B-B14F-4D97-AF65-F5344CB8AC3E}">
        <p14:creationId xmlns:p14="http://schemas.microsoft.com/office/powerpoint/2010/main" val="675002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16">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276916" y="131969"/>
            <a:ext cx="10070235" cy="498249"/>
          </a:xfrm>
        </p:spPr>
        <p:txBody>
          <a:bodyPr anchor="t">
            <a:normAutofit/>
          </a:bodyPr>
          <a:lstStyle/>
          <a:p>
            <a:r>
              <a:rPr lang="el-GR" sz="2400" b="1" u="sng" dirty="0">
                <a:latin typeface="Times New Roman"/>
                <a:cs typeface="Times New Roman"/>
              </a:rPr>
              <a:t>ΑΠΟΤΕΛΕΣΜΑΤΑ (9)</a:t>
            </a:r>
          </a:p>
        </p:txBody>
      </p:sp>
      <p:grpSp>
        <p:nvGrpSpPr>
          <p:cNvPr id="40" name="Group 18">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42"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44"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78777" y="705314"/>
            <a:ext cx="10063942" cy="6029546"/>
          </a:xfrm>
        </p:spPr>
        <p:txBody>
          <a:bodyPr vert="horz" lIns="91440" tIns="45720" rIns="91440" bIns="45720" rtlCol="0" anchor="t">
            <a:noAutofit/>
          </a:bodyPr>
          <a:lstStyle/>
          <a:p>
            <a:pPr marL="0" indent="0">
              <a:buNone/>
            </a:pPr>
            <a:endParaRPr lang="el-GR" sz="2000" b="1" dirty="0">
              <a:latin typeface="Times New Roman"/>
              <a:cs typeface="Times New Roman"/>
            </a:endParaRPr>
          </a:p>
          <a:p>
            <a:pPr marL="0" indent="0">
              <a:buNone/>
            </a:pPr>
            <a:r>
              <a:rPr lang="el-GR" sz="2000" dirty="0">
                <a:latin typeface="Times New Roman"/>
                <a:cs typeface="Times New Roman"/>
              </a:rPr>
              <a:t> </a:t>
            </a:r>
            <a:r>
              <a:rPr lang="el-GR" sz="2300" b="1" dirty="0">
                <a:latin typeface="Times New Roman"/>
                <a:cs typeface="Times New Roman"/>
              </a:rPr>
              <a:t>Γ) Γονείς, οικογένεια και φίλοι</a:t>
            </a:r>
            <a:endParaRPr lang="el-GR" sz="2300" b="1" dirty="0">
              <a:latin typeface="Times New Roman"/>
              <a:ea typeface="+mn-lt"/>
              <a:cs typeface="Times New Roman"/>
            </a:endParaRPr>
          </a:p>
          <a:p>
            <a:pPr marL="0" indent="0">
              <a:buNone/>
            </a:pPr>
            <a:endParaRPr lang="el-GR" sz="2300" b="1" dirty="0">
              <a:latin typeface="Times New Roman"/>
              <a:cs typeface="Times New Roman"/>
            </a:endParaRPr>
          </a:p>
          <a:p>
            <a:r>
              <a:rPr lang="el-GR" sz="2300" dirty="0">
                <a:latin typeface="Times New Roman"/>
                <a:cs typeface="Times New Roman"/>
              </a:rPr>
              <a:t>Αναφέρθηκε πόσο σημαντική ήταν η υποστήριξη των συμμετεχόντων από τα κοντινά τους άτομα, η οποία φάνηκε να συνδέεται με καλύτερες ευκαιρίες εργασιακής απασχόλησης. </a:t>
            </a:r>
          </a:p>
          <a:p>
            <a:pPr marL="0" indent="0">
              <a:buNone/>
            </a:pPr>
            <a:br>
              <a:rPr lang="el-GR" sz="2300" dirty="0">
                <a:latin typeface="Times New Roman"/>
                <a:cs typeface="Times New Roman"/>
              </a:rPr>
            </a:br>
            <a:r>
              <a:rPr lang="el-GR" sz="2300" dirty="0">
                <a:latin typeface="Times New Roman"/>
                <a:cs typeface="Times New Roman"/>
              </a:rPr>
              <a:t>(</a:t>
            </a:r>
            <a:r>
              <a:rPr lang="el-GR" sz="2300" i="1" dirty="0">
                <a:latin typeface="Times New Roman"/>
                <a:cs typeface="Times New Roman"/>
              </a:rPr>
              <a:t>"Είχαμε μαθήματα αλλά πραγματικά έμαθα από τον πατέρα μου που είναι σε αυτόν τον εργασιακό τομέα" (FR4</a:t>
            </a:r>
            <a:r>
              <a:rPr lang="el-GR" sz="2300" dirty="0">
                <a:latin typeface="Times New Roman"/>
                <a:cs typeface="Times New Roman"/>
              </a:rPr>
              <a:t>), (</a:t>
            </a:r>
            <a:r>
              <a:rPr lang="el-GR" sz="2300" i="1" dirty="0">
                <a:latin typeface="Times New Roman"/>
                <a:cs typeface="Times New Roman"/>
              </a:rPr>
              <a:t>"Η γυναίκα μου.. ο σύντροφός σου πρέπει να γεφυρώσει αυτό το χάσμα και να είναι ικανός και να σε καταλάβει και να σου λέει όταν δεν πρέπει να κάνεις κάτι." UK5</a:t>
            </a:r>
            <a:r>
              <a:rPr lang="el-GR" sz="2300" dirty="0">
                <a:latin typeface="Times New Roman"/>
                <a:cs typeface="Times New Roman"/>
              </a:rPr>
              <a:t>)</a:t>
            </a:r>
            <a:endParaRPr lang="el-GR" sz="2300">
              <a:latin typeface="Times New Roman"/>
              <a:ea typeface="+mn-lt"/>
              <a:cs typeface="Times New Roman"/>
            </a:endParaRPr>
          </a:p>
          <a:p>
            <a:endParaRPr lang="el-GR" sz="2300" dirty="0">
              <a:latin typeface="Times New Roman"/>
              <a:ea typeface="+mn-lt"/>
              <a:cs typeface="Times New Roman"/>
            </a:endParaRPr>
          </a:p>
          <a:p>
            <a:endParaRPr lang="el-GR" sz="1800">
              <a:latin typeface="Times New Roman"/>
              <a:cs typeface="Times New Roman"/>
            </a:endParaRPr>
          </a:p>
        </p:txBody>
      </p:sp>
    </p:spTree>
    <p:extLst>
      <p:ext uri="{BB962C8B-B14F-4D97-AF65-F5344CB8AC3E}">
        <p14:creationId xmlns:p14="http://schemas.microsoft.com/office/powerpoint/2010/main" val="3629218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6CEEC40-BAC0-4515-94FB-1B61F6AD8934}"/>
              </a:ext>
            </a:extLst>
          </p:cNvPr>
          <p:cNvSpPr>
            <a:spLocks noGrp="1"/>
          </p:cNvSpPr>
          <p:nvPr>
            <p:ph idx="1"/>
          </p:nvPr>
        </p:nvSpPr>
        <p:spPr>
          <a:xfrm>
            <a:off x="1003338" y="137857"/>
            <a:ext cx="10191013" cy="6378966"/>
          </a:xfrm>
          <a:solidFill>
            <a:srgbClr val="8ADED0"/>
          </a:solidFill>
          <a:ln w="28575">
            <a:solidFill>
              <a:schemeClr val="tx1"/>
            </a:solidFill>
          </a:ln>
        </p:spPr>
        <p:txBody>
          <a:bodyPr vert="horz" lIns="91440" tIns="45720" rIns="91440" bIns="45720" rtlCol="0" anchor="ctr">
            <a:normAutofit/>
          </a:bodyPr>
          <a:lstStyle/>
          <a:p>
            <a:pPr marL="0" indent="0">
              <a:buNone/>
            </a:pPr>
            <a:endParaRPr lang="el-GR">
              <a:ea typeface="+mn-lt"/>
              <a:cs typeface="+mn-lt"/>
            </a:endParaRPr>
          </a:p>
          <a:p>
            <a:pPr marL="0" indent="0">
              <a:buNone/>
            </a:pPr>
            <a:endParaRPr lang="el-GR">
              <a:ea typeface="+mn-lt"/>
              <a:cs typeface="+mn-lt"/>
            </a:endParaRPr>
          </a:p>
        </p:txBody>
      </p:sp>
      <p:sp>
        <p:nvSpPr>
          <p:cNvPr id="4" name="Διάγραμμα ροής: Γραμμή σύνδεσης 3">
            <a:extLst>
              <a:ext uri="{FF2B5EF4-FFF2-40B4-BE49-F238E27FC236}">
                <a16:creationId xmlns:a16="http://schemas.microsoft.com/office/drawing/2014/main" id="{B6518CB9-8252-4FD8-AE30-543496042CE8}"/>
              </a:ext>
            </a:extLst>
          </p:cNvPr>
          <p:cNvSpPr/>
          <p:nvPr/>
        </p:nvSpPr>
        <p:spPr>
          <a:xfrm>
            <a:off x="3853163" y="1010316"/>
            <a:ext cx="2008906" cy="1923649"/>
          </a:xfrm>
          <a:prstGeom prst="flowChartConnector">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1400" b="1">
                <a:latin typeface="Times New Roman"/>
                <a:cs typeface="Calibri"/>
              </a:rPr>
              <a:t>Οργανωτικοί</a:t>
            </a:r>
            <a:br>
              <a:rPr lang="el-GR" sz="1400" b="1">
                <a:latin typeface="Times New Roman"/>
                <a:cs typeface="Calibri"/>
              </a:rPr>
            </a:br>
            <a:r>
              <a:rPr lang="el-GR" sz="1400" b="1">
                <a:latin typeface="Times New Roman"/>
                <a:cs typeface="Calibri"/>
              </a:rPr>
              <a:t>παράγοντες</a:t>
            </a:r>
          </a:p>
        </p:txBody>
      </p:sp>
      <p:sp>
        <p:nvSpPr>
          <p:cNvPr id="5" name="Διάγραμμα ροής: Γραμμή σύνδεσης 4">
            <a:extLst>
              <a:ext uri="{FF2B5EF4-FFF2-40B4-BE49-F238E27FC236}">
                <a16:creationId xmlns:a16="http://schemas.microsoft.com/office/drawing/2014/main" id="{DF4C94B1-5CD2-4627-A03E-498276C9AF99}"/>
              </a:ext>
            </a:extLst>
          </p:cNvPr>
          <p:cNvSpPr/>
          <p:nvPr/>
        </p:nvSpPr>
        <p:spPr>
          <a:xfrm>
            <a:off x="5243947" y="3035211"/>
            <a:ext cx="1859702" cy="1806417"/>
          </a:xfrm>
          <a:prstGeom prst="flowChartConnector">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l-GR" sz="1400" b="1">
                <a:latin typeface="Times New Roman"/>
                <a:cs typeface="Times New Roman"/>
              </a:rPr>
              <a:t>Φιλοδοξίες </a:t>
            </a:r>
            <a:br>
              <a:rPr lang="el-GR" sz="1400" b="1">
                <a:latin typeface="Times New Roman"/>
                <a:cs typeface="Times New Roman"/>
              </a:rPr>
            </a:br>
            <a:r>
              <a:rPr lang="el-GR" sz="1400" b="1">
                <a:latin typeface="Times New Roman"/>
                <a:cs typeface="Times New Roman"/>
              </a:rPr>
              <a:t>για</a:t>
            </a:r>
            <a:br>
              <a:rPr lang="el-GR" sz="1400" b="1">
                <a:latin typeface="Times New Roman"/>
                <a:cs typeface="Times New Roman"/>
              </a:rPr>
            </a:br>
            <a:r>
              <a:rPr lang="el-GR" sz="1400" b="1">
                <a:latin typeface="Times New Roman"/>
                <a:cs typeface="Times New Roman"/>
              </a:rPr>
              <a:t>εξατομίκευση</a:t>
            </a:r>
          </a:p>
        </p:txBody>
      </p:sp>
      <p:sp>
        <p:nvSpPr>
          <p:cNvPr id="6" name="Διάγραμμα ροής: Γραμμή σύνδεσης 5">
            <a:extLst>
              <a:ext uri="{FF2B5EF4-FFF2-40B4-BE49-F238E27FC236}">
                <a16:creationId xmlns:a16="http://schemas.microsoft.com/office/drawing/2014/main" id="{A73469E5-8F8A-4659-90FE-A936BA124EC4}"/>
              </a:ext>
            </a:extLst>
          </p:cNvPr>
          <p:cNvSpPr/>
          <p:nvPr/>
        </p:nvSpPr>
        <p:spPr>
          <a:xfrm>
            <a:off x="6197779" y="1010317"/>
            <a:ext cx="1987591" cy="1918319"/>
          </a:xfrm>
          <a:prstGeom prst="flowChartConnector">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l-GR" sz="1300" b="1">
                <a:latin typeface="Times New Roman"/>
                <a:cs typeface="Times New Roman"/>
              </a:rPr>
              <a:t>Υποστηρικτικές και φροντιστικές σχέσεις</a:t>
            </a:r>
          </a:p>
        </p:txBody>
      </p:sp>
      <p:cxnSp>
        <p:nvCxnSpPr>
          <p:cNvPr id="7" name="Ευθύγραμμο βέλος σύνδεσης 6">
            <a:extLst>
              <a:ext uri="{FF2B5EF4-FFF2-40B4-BE49-F238E27FC236}">
                <a16:creationId xmlns:a16="http://schemas.microsoft.com/office/drawing/2014/main" id="{ACDB49E8-BC12-4D48-B2CD-962AD273AEF0}"/>
              </a:ext>
            </a:extLst>
          </p:cNvPr>
          <p:cNvCxnSpPr/>
          <p:nvPr/>
        </p:nvCxnSpPr>
        <p:spPr>
          <a:xfrm>
            <a:off x="5190192" y="2896198"/>
            <a:ext cx="357022" cy="351694"/>
          </a:xfrm>
          <a:prstGeom prst="straightConnector1">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a:extLst>
              <a:ext uri="{FF2B5EF4-FFF2-40B4-BE49-F238E27FC236}">
                <a16:creationId xmlns:a16="http://schemas.microsoft.com/office/drawing/2014/main" id="{9AA5457D-1787-470A-B84B-90A53DE1D3A7}"/>
              </a:ext>
            </a:extLst>
          </p:cNvPr>
          <p:cNvCxnSpPr/>
          <p:nvPr/>
        </p:nvCxnSpPr>
        <p:spPr>
          <a:xfrm flipV="1">
            <a:off x="5865932" y="2143856"/>
            <a:ext cx="357022" cy="5329"/>
          </a:xfrm>
          <a:prstGeom prst="straightConnector1">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a:extLst>
              <a:ext uri="{FF2B5EF4-FFF2-40B4-BE49-F238E27FC236}">
                <a16:creationId xmlns:a16="http://schemas.microsoft.com/office/drawing/2014/main" id="{C0AE00B9-9D8F-4206-9D2F-3F697DF60D61}"/>
              </a:ext>
            </a:extLst>
          </p:cNvPr>
          <p:cNvCxnSpPr/>
          <p:nvPr/>
        </p:nvCxnSpPr>
        <p:spPr>
          <a:xfrm flipV="1">
            <a:off x="6781463" y="2904855"/>
            <a:ext cx="303736" cy="330380"/>
          </a:xfrm>
          <a:prstGeom prst="straightConnector1">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Διάγραμμα ροής: Γραμμή σύνδεσης 9">
            <a:extLst>
              <a:ext uri="{FF2B5EF4-FFF2-40B4-BE49-F238E27FC236}">
                <a16:creationId xmlns:a16="http://schemas.microsoft.com/office/drawing/2014/main" id="{3E892BEF-DCF0-48E0-9023-EC4FF2641C92}"/>
              </a:ext>
            </a:extLst>
          </p:cNvPr>
          <p:cNvSpPr/>
          <p:nvPr/>
        </p:nvSpPr>
        <p:spPr>
          <a:xfrm>
            <a:off x="8705361" y="1747004"/>
            <a:ext cx="1686519" cy="1640337"/>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l-GR" sz="1300">
                <a:solidFill>
                  <a:schemeClr val="tx1"/>
                </a:solidFill>
                <a:latin typeface="Times New Roman"/>
                <a:cs typeface="Times New Roman"/>
              </a:rPr>
              <a:t>Αφοσιωμένοι</a:t>
            </a:r>
            <a:br>
              <a:rPr lang="el-GR" sz="1300">
                <a:latin typeface="Times New Roman"/>
                <a:cs typeface="Times New Roman"/>
              </a:rPr>
            </a:br>
            <a:r>
              <a:rPr lang="el-GR" sz="1300">
                <a:solidFill>
                  <a:schemeClr val="tx1"/>
                </a:solidFill>
                <a:latin typeface="Times New Roman"/>
                <a:cs typeface="Times New Roman"/>
              </a:rPr>
              <a:t>και</a:t>
            </a:r>
            <a:br>
              <a:rPr lang="el-GR" sz="1300">
                <a:latin typeface="Times New Roman"/>
                <a:cs typeface="Times New Roman"/>
              </a:rPr>
            </a:br>
            <a:r>
              <a:rPr lang="el-GR" sz="1300">
                <a:solidFill>
                  <a:schemeClr val="tx1"/>
                </a:solidFill>
                <a:latin typeface="Times New Roman"/>
                <a:cs typeface="Times New Roman"/>
              </a:rPr>
              <a:t>φροντιστικοί</a:t>
            </a:r>
            <a:br>
              <a:rPr lang="el-GR" sz="1300">
                <a:latin typeface="Times New Roman"/>
                <a:cs typeface="Times New Roman"/>
              </a:rPr>
            </a:br>
            <a:r>
              <a:rPr lang="el-GR" sz="1300">
                <a:solidFill>
                  <a:schemeClr val="tx1"/>
                </a:solidFill>
                <a:latin typeface="Times New Roman"/>
                <a:cs typeface="Times New Roman"/>
              </a:rPr>
              <a:t>ακαδημαϊκοί</a:t>
            </a:r>
          </a:p>
        </p:txBody>
      </p:sp>
      <p:sp>
        <p:nvSpPr>
          <p:cNvPr id="13" name="Διάγραμμα ροής: Γραμμή σύνδεσης 12">
            <a:extLst>
              <a:ext uri="{FF2B5EF4-FFF2-40B4-BE49-F238E27FC236}">
                <a16:creationId xmlns:a16="http://schemas.microsoft.com/office/drawing/2014/main" id="{AB641949-04E3-4B18-882A-087C92C11F3D}"/>
              </a:ext>
            </a:extLst>
          </p:cNvPr>
          <p:cNvSpPr/>
          <p:nvPr/>
        </p:nvSpPr>
        <p:spPr>
          <a:xfrm>
            <a:off x="7459342" y="3036986"/>
            <a:ext cx="1667868" cy="1651883"/>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l-GR" sz="1400">
                <a:solidFill>
                  <a:schemeClr val="tx1"/>
                </a:solidFill>
                <a:latin typeface="Times New Roman"/>
                <a:cs typeface="Calibri"/>
              </a:rPr>
              <a:t>Γονείς,</a:t>
            </a:r>
            <a:br>
              <a:rPr lang="el-GR" sz="1400">
                <a:latin typeface="Times New Roman"/>
                <a:cs typeface="Calibri"/>
              </a:rPr>
            </a:br>
            <a:r>
              <a:rPr lang="el-GR" sz="1400">
                <a:solidFill>
                  <a:schemeClr val="tx1"/>
                </a:solidFill>
                <a:latin typeface="Times New Roman"/>
                <a:cs typeface="Calibri"/>
              </a:rPr>
              <a:t>οικογένεια</a:t>
            </a:r>
            <a:br>
              <a:rPr lang="el-GR" sz="1400">
                <a:latin typeface="Times New Roman"/>
                <a:cs typeface="Calibri"/>
              </a:rPr>
            </a:br>
            <a:r>
              <a:rPr lang="el-GR" sz="1400">
                <a:solidFill>
                  <a:schemeClr val="tx1"/>
                </a:solidFill>
                <a:latin typeface="Times New Roman"/>
                <a:cs typeface="Calibri"/>
              </a:rPr>
              <a:t>και φίλοι</a:t>
            </a:r>
          </a:p>
        </p:txBody>
      </p:sp>
      <p:sp>
        <p:nvSpPr>
          <p:cNvPr id="14" name="Διάγραμμα ροής: Γραμμή σύνδεσης 13">
            <a:extLst>
              <a:ext uri="{FF2B5EF4-FFF2-40B4-BE49-F238E27FC236}">
                <a16:creationId xmlns:a16="http://schemas.microsoft.com/office/drawing/2014/main" id="{B78EC94A-27DD-48F7-8A53-503982D7ABA5}"/>
              </a:ext>
            </a:extLst>
          </p:cNvPr>
          <p:cNvSpPr/>
          <p:nvPr/>
        </p:nvSpPr>
        <p:spPr>
          <a:xfrm>
            <a:off x="8293278" y="238993"/>
            <a:ext cx="1598595" cy="1508008"/>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l-GR" sz="1400">
                <a:solidFill>
                  <a:schemeClr val="tx1"/>
                </a:solidFill>
                <a:latin typeface="Times New Roman"/>
                <a:cs typeface="Times New Roman"/>
              </a:rPr>
              <a:t>Μέντορες</a:t>
            </a:r>
            <a:endParaRPr lang="el-GR" sz="1400">
              <a:latin typeface="Times New Roman"/>
              <a:cs typeface="Times New Roman"/>
            </a:endParaRPr>
          </a:p>
        </p:txBody>
      </p:sp>
      <p:sp>
        <p:nvSpPr>
          <p:cNvPr id="15" name="Διάγραμμα ροής: Γραμμή σύνδεσης 14">
            <a:extLst>
              <a:ext uri="{FF2B5EF4-FFF2-40B4-BE49-F238E27FC236}">
                <a16:creationId xmlns:a16="http://schemas.microsoft.com/office/drawing/2014/main" id="{AD21E5B5-79AA-4634-A672-ACE7B85B961C}"/>
              </a:ext>
            </a:extLst>
          </p:cNvPr>
          <p:cNvSpPr/>
          <p:nvPr/>
        </p:nvSpPr>
        <p:spPr>
          <a:xfrm>
            <a:off x="2218592" y="207020"/>
            <a:ext cx="1598596" cy="1550637"/>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l-GR" sz="1200">
                <a:solidFill>
                  <a:schemeClr val="tx1"/>
                </a:solidFill>
                <a:latin typeface="Times New Roman"/>
                <a:cs typeface="Times New Roman"/>
              </a:rPr>
              <a:t>Υποστήριξη</a:t>
            </a:r>
            <a:br>
              <a:rPr lang="el-GR" sz="1200">
                <a:latin typeface="Times New Roman"/>
                <a:cs typeface="Times New Roman"/>
              </a:rPr>
            </a:br>
            <a:r>
              <a:rPr lang="el-GR" sz="1200">
                <a:solidFill>
                  <a:schemeClr val="tx1"/>
                </a:solidFill>
                <a:latin typeface="Times New Roman"/>
                <a:cs typeface="Times New Roman"/>
              </a:rPr>
              <a:t>με επίκεντρο</a:t>
            </a:r>
            <a:br>
              <a:rPr lang="el-GR" sz="1200">
                <a:latin typeface="Times New Roman"/>
                <a:cs typeface="Times New Roman"/>
              </a:rPr>
            </a:br>
            <a:r>
              <a:rPr lang="el-GR" sz="1200">
                <a:solidFill>
                  <a:schemeClr val="tx1"/>
                </a:solidFill>
                <a:latin typeface="Times New Roman"/>
                <a:cs typeface="Times New Roman"/>
              </a:rPr>
              <a:t>την ακαδημαϊκή</a:t>
            </a:r>
            <a:br>
              <a:rPr lang="el-GR" sz="1200">
                <a:latin typeface="Times New Roman"/>
                <a:cs typeface="Times New Roman"/>
              </a:rPr>
            </a:br>
            <a:r>
              <a:rPr lang="el-GR" sz="1200">
                <a:solidFill>
                  <a:schemeClr val="tx1"/>
                </a:solidFill>
                <a:latin typeface="Times New Roman"/>
                <a:cs typeface="Times New Roman"/>
              </a:rPr>
              <a:t>καριέρα</a:t>
            </a:r>
          </a:p>
        </p:txBody>
      </p:sp>
      <p:sp>
        <p:nvSpPr>
          <p:cNvPr id="16" name="Διάγραμμα ροής: Γραμμή σύνδεσης 15">
            <a:extLst>
              <a:ext uri="{FF2B5EF4-FFF2-40B4-BE49-F238E27FC236}">
                <a16:creationId xmlns:a16="http://schemas.microsoft.com/office/drawing/2014/main" id="{BAA71D03-E1E3-4835-881A-CB5E8AD7A957}"/>
              </a:ext>
            </a:extLst>
          </p:cNvPr>
          <p:cNvSpPr/>
          <p:nvPr/>
        </p:nvSpPr>
        <p:spPr>
          <a:xfrm>
            <a:off x="1728357" y="1746563"/>
            <a:ext cx="1641226" cy="1641226"/>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l-GR" sz="1100">
                <a:solidFill>
                  <a:schemeClr val="tx1"/>
                </a:solidFill>
                <a:latin typeface="Times New Roman"/>
                <a:cs typeface="Times New Roman"/>
              </a:rPr>
              <a:t>Αξιολογούμενες</a:t>
            </a:r>
            <a:br>
              <a:rPr lang="el-GR" sz="1100">
                <a:latin typeface="Times New Roman"/>
                <a:cs typeface="Times New Roman"/>
              </a:rPr>
            </a:br>
            <a:r>
              <a:rPr lang="el-GR" sz="1100">
                <a:solidFill>
                  <a:schemeClr val="tx1"/>
                </a:solidFill>
                <a:latin typeface="Times New Roman"/>
                <a:cs typeface="Times New Roman"/>
              </a:rPr>
              <a:t>πρακτικές</a:t>
            </a:r>
            <a:br>
              <a:rPr lang="el-GR" sz="1100">
                <a:latin typeface="Times New Roman"/>
                <a:cs typeface="Times New Roman"/>
              </a:rPr>
            </a:br>
            <a:r>
              <a:rPr lang="el-GR" sz="1100">
                <a:solidFill>
                  <a:schemeClr val="tx1"/>
                </a:solidFill>
                <a:latin typeface="Times New Roman"/>
                <a:cs typeface="Times New Roman"/>
              </a:rPr>
              <a:t>ασκήσεις </a:t>
            </a:r>
            <a:br>
              <a:rPr lang="el-GR" sz="1100">
                <a:latin typeface="Times New Roman"/>
                <a:cs typeface="Times New Roman"/>
              </a:rPr>
            </a:br>
            <a:r>
              <a:rPr lang="el-GR" sz="1100">
                <a:solidFill>
                  <a:schemeClr val="tx1"/>
                </a:solidFill>
                <a:latin typeface="Times New Roman"/>
                <a:cs typeface="Times New Roman"/>
              </a:rPr>
              <a:t>και</a:t>
            </a:r>
            <a:br>
              <a:rPr lang="el-GR" sz="1100">
                <a:latin typeface="Times New Roman"/>
                <a:cs typeface="Times New Roman"/>
              </a:rPr>
            </a:br>
            <a:r>
              <a:rPr lang="el-GR" sz="1100">
                <a:solidFill>
                  <a:schemeClr val="tx1"/>
                </a:solidFill>
                <a:latin typeface="Times New Roman"/>
                <a:cs typeface="Times New Roman"/>
              </a:rPr>
              <a:t>απαιτούμενες πρακτικές</a:t>
            </a:r>
          </a:p>
        </p:txBody>
      </p:sp>
      <p:sp>
        <p:nvSpPr>
          <p:cNvPr id="17" name="Διάγραμμα ροής: Γραμμή σύνδεσης 16">
            <a:extLst>
              <a:ext uri="{FF2B5EF4-FFF2-40B4-BE49-F238E27FC236}">
                <a16:creationId xmlns:a16="http://schemas.microsoft.com/office/drawing/2014/main" id="{7BB0C9F7-5C61-47C1-9C03-E4775A679E84}"/>
              </a:ext>
            </a:extLst>
          </p:cNvPr>
          <p:cNvSpPr/>
          <p:nvPr/>
        </p:nvSpPr>
        <p:spPr>
          <a:xfrm>
            <a:off x="6891837" y="4747050"/>
            <a:ext cx="1705168" cy="1641225"/>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l-GR" sz="1200">
                <a:solidFill>
                  <a:srgbClr val="000000"/>
                </a:solidFill>
                <a:latin typeface="Times New Roman"/>
                <a:cs typeface="Times New Roman"/>
              </a:rPr>
              <a:t>Εξατομικευμένη δουλειά και</a:t>
            </a:r>
            <a:br>
              <a:rPr lang="el-GR" sz="1200">
                <a:latin typeface="Times New Roman"/>
                <a:cs typeface="Times New Roman"/>
              </a:rPr>
            </a:br>
            <a:r>
              <a:rPr lang="el-GR" sz="1200">
                <a:solidFill>
                  <a:srgbClr val="000000"/>
                </a:solidFill>
                <a:latin typeface="Times New Roman"/>
                <a:cs typeface="Times New Roman"/>
              </a:rPr>
              <a:t>ακαδημαϊκή</a:t>
            </a:r>
            <a:br>
              <a:rPr lang="el-GR" sz="1200">
                <a:latin typeface="Times New Roman"/>
                <a:cs typeface="Times New Roman"/>
              </a:rPr>
            </a:br>
            <a:r>
              <a:rPr lang="el-GR" sz="1200">
                <a:solidFill>
                  <a:srgbClr val="000000"/>
                </a:solidFill>
                <a:latin typeface="Times New Roman"/>
                <a:cs typeface="Times New Roman"/>
              </a:rPr>
              <a:t>υποστήριξη</a:t>
            </a:r>
          </a:p>
        </p:txBody>
      </p:sp>
      <p:sp>
        <p:nvSpPr>
          <p:cNvPr id="18" name="Διάγραμμα ροής: Γραμμή σύνδεσης 17">
            <a:extLst>
              <a:ext uri="{FF2B5EF4-FFF2-40B4-BE49-F238E27FC236}">
                <a16:creationId xmlns:a16="http://schemas.microsoft.com/office/drawing/2014/main" id="{859FFE03-97A1-4993-A577-31840B0F32F2}"/>
              </a:ext>
            </a:extLst>
          </p:cNvPr>
          <p:cNvSpPr/>
          <p:nvPr/>
        </p:nvSpPr>
        <p:spPr>
          <a:xfrm>
            <a:off x="3978828" y="4786566"/>
            <a:ext cx="1698953" cy="1607477"/>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l-GR" sz="1400">
                <a:solidFill>
                  <a:schemeClr val="tx1"/>
                </a:solidFill>
                <a:latin typeface="Times New Roman"/>
                <a:cs typeface="Times New Roman"/>
              </a:rPr>
              <a:t>Επίγνωση</a:t>
            </a:r>
            <a:br>
              <a:rPr lang="el-GR" sz="1400">
                <a:solidFill>
                  <a:schemeClr val="tx1"/>
                </a:solidFill>
                <a:latin typeface="Times New Roman"/>
                <a:cs typeface="Times New Roman"/>
              </a:rPr>
            </a:br>
            <a:r>
              <a:rPr lang="el-GR" sz="1400">
                <a:solidFill>
                  <a:schemeClr val="tx1"/>
                </a:solidFill>
                <a:latin typeface="Times New Roman"/>
                <a:cs typeface="Times New Roman"/>
              </a:rPr>
              <a:t>και</a:t>
            </a:r>
            <a:br>
              <a:rPr lang="el-GR" sz="1400">
                <a:solidFill>
                  <a:schemeClr val="tx1"/>
                </a:solidFill>
                <a:latin typeface="Times New Roman"/>
                <a:cs typeface="Times New Roman"/>
              </a:rPr>
            </a:br>
            <a:r>
              <a:rPr lang="el-GR" sz="1400">
                <a:solidFill>
                  <a:schemeClr val="tx1"/>
                </a:solidFill>
                <a:latin typeface="Times New Roman"/>
                <a:cs typeface="Times New Roman"/>
              </a:rPr>
              <a:t>κατανόηση</a:t>
            </a:r>
            <a:endParaRPr lang="el-GR"/>
          </a:p>
        </p:txBody>
      </p:sp>
      <p:cxnSp>
        <p:nvCxnSpPr>
          <p:cNvPr id="19" name="Ευθύγραμμο βέλος σύνδεσης 18">
            <a:extLst>
              <a:ext uri="{FF2B5EF4-FFF2-40B4-BE49-F238E27FC236}">
                <a16:creationId xmlns:a16="http://schemas.microsoft.com/office/drawing/2014/main" id="{6ECF415A-15F9-4C2E-92D6-FE8DDA8B7730}"/>
              </a:ext>
            </a:extLst>
          </p:cNvPr>
          <p:cNvCxnSpPr/>
          <p:nvPr/>
        </p:nvCxnSpPr>
        <p:spPr>
          <a:xfrm flipV="1">
            <a:off x="3310651" y="2226413"/>
            <a:ext cx="596811" cy="10655"/>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Ευθύγραμμο βέλος σύνδεσης 19">
            <a:extLst>
              <a:ext uri="{FF2B5EF4-FFF2-40B4-BE49-F238E27FC236}">
                <a16:creationId xmlns:a16="http://schemas.microsoft.com/office/drawing/2014/main" id="{6C7360B3-4D4A-42F2-A22B-57DECF546800}"/>
              </a:ext>
            </a:extLst>
          </p:cNvPr>
          <p:cNvCxnSpPr/>
          <p:nvPr/>
        </p:nvCxnSpPr>
        <p:spPr>
          <a:xfrm>
            <a:off x="3746454" y="1281942"/>
            <a:ext cx="266435" cy="170520"/>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Ευθύγραμμο βέλος σύνδεσης 20">
            <a:extLst>
              <a:ext uri="{FF2B5EF4-FFF2-40B4-BE49-F238E27FC236}">
                <a16:creationId xmlns:a16="http://schemas.microsoft.com/office/drawing/2014/main" id="{2911D850-C095-49EC-808C-6226CE1A2EE0}"/>
              </a:ext>
            </a:extLst>
          </p:cNvPr>
          <p:cNvCxnSpPr/>
          <p:nvPr/>
        </p:nvCxnSpPr>
        <p:spPr>
          <a:xfrm>
            <a:off x="7699330" y="2799616"/>
            <a:ext cx="245118" cy="298405"/>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Ευθύγραμμο βέλος σύνδεσης 21">
            <a:extLst>
              <a:ext uri="{FF2B5EF4-FFF2-40B4-BE49-F238E27FC236}">
                <a16:creationId xmlns:a16="http://schemas.microsoft.com/office/drawing/2014/main" id="{232C344D-8602-4CA5-AC9E-32EA6B5FB864}"/>
              </a:ext>
            </a:extLst>
          </p:cNvPr>
          <p:cNvCxnSpPr/>
          <p:nvPr/>
        </p:nvCxnSpPr>
        <p:spPr>
          <a:xfrm>
            <a:off x="6701870" y="4663653"/>
            <a:ext cx="383664" cy="394322"/>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Ευθύγραμμο βέλος σύνδεσης 22">
            <a:extLst>
              <a:ext uri="{FF2B5EF4-FFF2-40B4-BE49-F238E27FC236}">
                <a16:creationId xmlns:a16="http://schemas.microsoft.com/office/drawing/2014/main" id="{E19DF24D-958A-4F86-93E8-C62A6AB6E0A6}"/>
              </a:ext>
            </a:extLst>
          </p:cNvPr>
          <p:cNvCxnSpPr/>
          <p:nvPr/>
        </p:nvCxnSpPr>
        <p:spPr>
          <a:xfrm>
            <a:off x="8187569" y="2195476"/>
            <a:ext cx="586154" cy="10660"/>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Ευθύγραμμο βέλος σύνδεσης 23">
            <a:extLst>
              <a:ext uri="{FF2B5EF4-FFF2-40B4-BE49-F238E27FC236}">
                <a16:creationId xmlns:a16="http://schemas.microsoft.com/office/drawing/2014/main" id="{3A3ED0BD-1949-4859-A4D9-3B8A7875EC45}"/>
              </a:ext>
            </a:extLst>
          </p:cNvPr>
          <p:cNvCxnSpPr/>
          <p:nvPr/>
        </p:nvCxnSpPr>
        <p:spPr>
          <a:xfrm flipH="1">
            <a:off x="7978752" y="1214004"/>
            <a:ext cx="357019" cy="207818"/>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Ευθύγραμμο βέλος σύνδεσης 24">
            <a:extLst>
              <a:ext uri="{FF2B5EF4-FFF2-40B4-BE49-F238E27FC236}">
                <a16:creationId xmlns:a16="http://schemas.microsoft.com/office/drawing/2014/main" id="{4C36AE91-C605-470F-ACDC-CC56055A6F77}"/>
              </a:ext>
            </a:extLst>
          </p:cNvPr>
          <p:cNvCxnSpPr/>
          <p:nvPr/>
        </p:nvCxnSpPr>
        <p:spPr>
          <a:xfrm flipH="1">
            <a:off x="5409333" y="4697953"/>
            <a:ext cx="309062" cy="309065"/>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C9FEB360-51E1-4D6F-8E4F-913EB987A3C5}"/>
              </a:ext>
            </a:extLst>
          </p:cNvPr>
          <p:cNvSpPr txBox="1"/>
          <p:nvPr/>
        </p:nvSpPr>
        <p:spPr>
          <a:xfrm>
            <a:off x="4721799" y="6474003"/>
            <a:ext cx="274320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l-GR" sz="1600" b="1">
                <a:latin typeface="Times New Roman"/>
                <a:cs typeface="Times New Roman"/>
              </a:rPr>
              <a:t>Σχήμα 1</a:t>
            </a:r>
          </a:p>
          <a:p>
            <a:pPr algn="ctr"/>
            <a:endParaRPr lang="el-GR" sz="1600" b="1">
              <a:latin typeface="Times New Roman"/>
              <a:cs typeface="Times New Roman"/>
            </a:endParaRPr>
          </a:p>
        </p:txBody>
      </p:sp>
    </p:spTree>
    <p:extLst>
      <p:ext uri="{BB962C8B-B14F-4D97-AF65-F5344CB8AC3E}">
        <p14:creationId xmlns:p14="http://schemas.microsoft.com/office/powerpoint/2010/main" val="2649319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264331" y="191466"/>
            <a:ext cx="10070235" cy="483735"/>
          </a:xfrm>
        </p:spPr>
        <p:txBody>
          <a:bodyPr anchor="t">
            <a:normAutofit/>
          </a:bodyPr>
          <a:lstStyle/>
          <a:p>
            <a:r>
              <a:rPr lang="el-GR" sz="2400" b="1" u="sng" dirty="0">
                <a:latin typeface="Times New Roman"/>
                <a:cs typeface="Times New Roman"/>
              </a:rPr>
              <a:t>ΑΠΟΤΕΛΕΣΜΑΤΑ (10)</a:t>
            </a:r>
            <a:endParaRPr lang="el-GR" sz="2400" dirty="0">
              <a:cs typeface="Calibri Light"/>
            </a:endParaRPr>
          </a:p>
        </p:txBody>
      </p:sp>
      <p:grpSp>
        <p:nvGrpSpPr>
          <p:cNvPr id="19" name="Group 18">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20"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21"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64263" y="712680"/>
            <a:ext cx="10069270" cy="5701421"/>
          </a:xfrm>
        </p:spPr>
        <p:txBody>
          <a:bodyPr vert="horz" lIns="91440" tIns="45720" rIns="91440" bIns="45720" rtlCol="0" anchor="t">
            <a:noAutofit/>
          </a:bodyPr>
          <a:lstStyle/>
          <a:p>
            <a:pPr marL="0" indent="0">
              <a:buNone/>
            </a:pPr>
            <a:endParaRPr lang="el-GR" sz="1600" b="1" dirty="0">
              <a:latin typeface="Times New Roman"/>
              <a:cs typeface="Calibri" panose="020F0502020204030204"/>
            </a:endParaRPr>
          </a:p>
          <a:p>
            <a:pPr marL="0" indent="0">
              <a:buNone/>
            </a:pPr>
            <a:r>
              <a:rPr lang="el-GR" sz="2300" b="1" dirty="0">
                <a:latin typeface="Times New Roman"/>
                <a:cs typeface="Calibri" panose="020F0502020204030204"/>
              </a:rPr>
              <a:t>3</a:t>
            </a:r>
            <a:r>
              <a:rPr lang="el-GR" sz="2300" b="1" baseline="30000" dirty="0">
                <a:latin typeface="Times New Roman"/>
                <a:cs typeface="Calibri" panose="020F0502020204030204"/>
              </a:rPr>
              <a:t>ο</a:t>
            </a:r>
            <a:r>
              <a:rPr lang="el-GR" sz="2300" b="1" dirty="0">
                <a:latin typeface="Times New Roman"/>
                <a:cs typeface="Calibri" panose="020F0502020204030204"/>
              </a:rPr>
              <a:t> ΘΕΜΑ: ΦΙΛΟΔΟΞΙΕΣ ΓΙΑ ΕΞΑΤΟΜΙΚΕΥΣΗ</a:t>
            </a:r>
            <a:endParaRPr lang="el-GR" sz="2300" dirty="0">
              <a:latin typeface="Times New Roman"/>
              <a:cs typeface="Calibri" panose="020F0502020204030204"/>
            </a:endParaRPr>
          </a:p>
          <a:p>
            <a:pPr marL="0" indent="0">
              <a:buNone/>
            </a:pPr>
            <a:endParaRPr lang="el-GR" sz="2300" b="1" dirty="0">
              <a:latin typeface="Times New Roman"/>
              <a:cs typeface="Calibri" panose="020F0502020204030204"/>
            </a:endParaRPr>
          </a:p>
          <a:p>
            <a:pPr marL="0" indent="0">
              <a:buNone/>
            </a:pPr>
            <a:r>
              <a:rPr lang="el-GR" sz="2300" b="1" dirty="0">
                <a:latin typeface="Times New Roman"/>
                <a:cs typeface="Calibri" panose="020F0502020204030204"/>
              </a:rPr>
              <a:t>Α) Εξατομικευμένη εργασία και ακαδημαϊκή υποστήριξη</a:t>
            </a:r>
          </a:p>
          <a:p>
            <a:r>
              <a:rPr lang="el-GR" sz="2300" dirty="0">
                <a:latin typeface="Times New Roman"/>
                <a:cs typeface="Calibri" panose="020F0502020204030204"/>
              </a:rPr>
              <a:t>Αν και εκφράστηκαν </a:t>
            </a:r>
            <a:r>
              <a:rPr lang="el-GR" sz="2300" b="1" dirty="0">
                <a:latin typeface="Times New Roman"/>
                <a:cs typeface="Calibri" panose="020F0502020204030204"/>
              </a:rPr>
              <a:t>αμφιβολίες</a:t>
            </a:r>
            <a:r>
              <a:rPr lang="el-GR" sz="2300" dirty="0">
                <a:latin typeface="Times New Roman"/>
                <a:cs typeface="Calibri" panose="020F0502020204030204"/>
              </a:rPr>
              <a:t> για την υποστήριξη σχετικά με την καριέρα ("</a:t>
            </a:r>
            <a:r>
              <a:rPr lang="el-GR" sz="2300" i="1" dirty="0">
                <a:latin typeface="Times New Roman"/>
                <a:cs typeface="Calibri" panose="020F0502020204030204"/>
              </a:rPr>
              <a:t>Θεώρησα ότι ήταν πραγματικά κακό. Δεν μπορούσα να το πάρω στα σοβαρά.." ΝΕ13</a:t>
            </a:r>
            <a:r>
              <a:rPr lang="el-GR" sz="2300" dirty="0">
                <a:latin typeface="Times New Roman"/>
                <a:cs typeface="Calibri" panose="020F0502020204030204"/>
              </a:rPr>
              <a:t>), οι συμμετέχοντες </a:t>
            </a:r>
            <a:r>
              <a:rPr lang="el-GR" sz="2300" b="1" dirty="0">
                <a:latin typeface="Times New Roman"/>
                <a:cs typeface="Calibri" panose="020F0502020204030204"/>
              </a:rPr>
              <a:t>υποδήλωσαν τις ελπίδες τους</a:t>
            </a:r>
            <a:r>
              <a:rPr lang="el-GR" sz="2300" dirty="0">
                <a:latin typeface="Times New Roman"/>
                <a:cs typeface="Calibri" panose="020F0502020204030204"/>
              </a:rPr>
              <a:t> για τη βελτίωση των δραστηριοτήτων που επικεντρώνονται σε αυτήν (</a:t>
            </a:r>
            <a:r>
              <a:rPr lang="el-GR" sz="2300" i="1" dirty="0">
                <a:latin typeface="Times New Roman"/>
                <a:cs typeface="Calibri" panose="020F0502020204030204"/>
              </a:rPr>
              <a:t>"Νομίζω ίσως αυτό που θα μπορούσε να είχε γίνει καλύτερα είναι να είχαμε επισκεφτεί τους φορείς πιο συχνά. Έτσι, θα είχα ξεφορτωθεί τον φόβο για το άγνωστο μόλις πλησιάζει εκείνη η ώρα" UK1</a:t>
            </a:r>
            <a:r>
              <a:rPr lang="el-GR" sz="2300" dirty="0">
                <a:latin typeface="Times New Roman"/>
                <a:cs typeface="Calibri" panose="020F0502020204030204"/>
              </a:rPr>
              <a:t>).</a:t>
            </a:r>
          </a:p>
          <a:p>
            <a:endParaRPr lang="el-GR" sz="2300" dirty="0">
              <a:latin typeface="Times New Roman"/>
              <a:cs typeface="Calibri" panose="020F0502020204030204"/>
            </a:endParaRPr>
          </a:p>
          <a:p>
            <a:r>
              <a:rPr lang="el-GR" sz="2300" dirty="0">
                <a:latin typeface="Times New Roman"/>
                <a:cs typeface="Calibri" panose="020F0502020204030204"/>
              </a:rPr>
              <a:t>Αναφορά </a:t>
            </a:r>
            <a:r>
              <a:rPr lang="el-GR" sz="2300" b="1" dirty="0">
                <a:latin typeface="Times New Roman"/>
                <a:cs typeface="Calibri" panose="020F0502020204030204"/>
              </a:rPr>
              <a:t>βελτίωσης</a:t>
            </a:r>
            <a:r>
              <a:rPr lang="el-GR" sz="2300" dirty="0">
                <a:latin typeface="Times New Roman"/>
                <a:cs typeface="Calibri" panose="020F0502020204030204"/>
              </a:rPr>
              <a:t> της υποστήριξης από τις υπηρεσίες καριέρας (</a:t>
            </a:r>
            <a:r>
              <a:rPr lang="el-GR" sz="2300" i="1" dirty="0">
                <a:latin typeface="Times New Roman"/>
                <a:cs typeface="Calibri" panose="020F0502020204030204"/>
              </a:rPr>
              <a:t>"Θα μου άρεσε να είχα μαθήματα καριέρας νωρίτερα, αλλά ότι πήρα είναι επαρκές νομίζω." ΝΕ3</a:t>
            </a:r>
            <a:r>
              <a:rPr lang="el-GR" sz="2300" dirty="0">
                <a:latin typeface="Times New Roman"/>
                <a:cs typeface="Calibri" panose="020F0502020204030204"/>
              </a:rPr>
              <a:t>)</a:t>
            </a:r>
          </a:p>
          <a:p>
            <a:endParaRPr lang="el-GR" sz="2300" dirty="0">
              <a:latin typeface="Times New Roman"/>
              <a:ea typeface="+mn-lt"/>
              <a:cs typeface="Times New Roman"/>
            </a:endParaRPr>
          </a:p>
        </p:txBody>
      </p:sp>
    </p:spTree>
    <p:extLst>
      <p:ext uri="{BB962C8B-B14F-4D97-AF65-F5344CB8AC3E}">
        <p14:creationId xmlns:p14="http://schemas.microsoft.com/office/powerpoint/2010/main" val="1391856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264331" y="113597"/>
            <a:ext cx="10070235" cy="483735"/>
          </a:xfrm>
        </p:spPr>
        <p:txBody>
          <a:bodyPr anchor="t">
            <a:normAutofit/>
          </a:bodyPr>
          <a:lstStyle/>
          <a:p>
            <a:r>
              <a:rPr lang="el-GR" sz="2400" b="1" u="sng" dirty="0">
                <a:latin typeface="Times New Roman"/>
                <a:cs typeface="Times New Roman"/>
              </a:rPr>
              <a:t>ΑΠΟΤΕΛΕΣΜΑΤΑ (11)</a:t>
            </a:r>
            <a:endParaRPr lang="el-GR" sz="2400" dirty="0">
              <a:cs typeface="Calibri Light"/>
            </a:endParaRPr>
          </a:p>
        </p:txBody>
      </p:sp>
      <p:grpSp>
        <p:nvGrpSpPr>
          <p:cNvPr id="19" name="Group 18">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20"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21"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64263" y="690432"/>
            <a:ext cx="10069270" cy="5690296"/>
          </a:xfrm>
        </p:spPr>
        <p:txBody>
          <a:bodyPr vert="horz" lIns="91440" tIns="45720" rIns="91440" bIns="45720" rtlCol="0" anchor="t">
            <a:noAutofit/>
          </a:bodyPr>
          <a:lstStyle/>
          <a:p>
            <a:pPr marL="0" indent="0">
              <a:buNone/>
            </a:pPr>
            <a:endParaRPr lang="el-GR" sz="2300" b="1" dirty="0">
              <a:latin typeface="Times New Roman"/>
              <a:cs typeface="Calibri" panose="020F0502020204030204"/>
            </a:endParaRPr>
          </a:p>
          <a:p>
            <a:pPr marL="0" indent="0">
              <a:buNone/>
            </a:pPr>
            <a:r>
              <a:rPr lang="el-GR" sz="2300" b="1" dirty="0">
                <a:latin typeface="Times New Roman"/>
                <a:cs typeface="Calibri" panose="020F0502020204030204"/>
              </a:rPr>
              <a:t>3</a:t>
            </a:r>
            <a:r>
              <a:rPr lang="el-GR" sz="2300" b="1" baseline="30000" dirty="0">
                <a:latin typeface="Times New Roman"/>
                <a:cs typeface="Calibri" panose="020F0502020204030204"/>
              </a:rPr>
              <a:t>ο</a:t>
            </a:r>
            <a:r>
              <a:rPr lang="el-GR" sz="2300" b="1" dirty="0">
                <a:latin typeface="Times New Roman"/>
                <a:cs typeface="Calibri" panose="020F0502020204030204"/>
              </a:rPr>
              <a:t> ΘΕΜΑ: ΦΙΛΟΔΟΞΙΕΣ ΓΙΑ ΕΞΑΤΟΜΙΚΕΥΣΗ</a:t>
            </a:r>
            <a:endParaRPr lang="el-GR" sz="2300">
              <a:latin typeface="Times New Roman"/>
              <a:cs typeface="Calibri" panose="020F0502020204030204"/>
            </a:endParaRPr>
          </a:p>
          <a:p>
            <a:pPr marL="0" indent="0">
              <a:buNone/>
            </a:pPr>
            <a:r>
              <a:rPr lang="el-GR" sz="2300" b="1" dirty="0">
                <a:latin typeface="Times New Roman"/>
                <a:cs typeface="Calibri" panose="020F0502020204030204"/>
              </a:rPr>
              <a:t>Α) Εξατομικευμένη εργασία και ακαδημαϊκή υποστήριξη</a:t>
            </a:r>
          </a:p>
          <a:p>
            <a:endParaRPr lang="el-GR" sz="2300" dirty="0">
              <a:latin typeface="Times New Roman"/>
              <a:cs typeface="Calibri" panose="020F0502020204030204"/>
            </a:endParaRPr>
          </a:p>
          <a:p>
            <a:r>
              <a:rPr lang="el-GR" sz="2300" b="1" u="sng" dirty="0">
                <a:latin typeface="Times New Roman"/>
                <a:cs typeface="Calibri" panose="020F0502020204030204"/>
              </a:rPr>
              <a:t>Ωστόσο</a:t>
            </a:r>
            <a:r>
              <a:rPr lang="el-GR" sz="2300" u="sng" dirty="0">
                <a:latin typeface="Times New Roman"/>
                <a:cs typeface="Calibri" panose="020F0502020204030204"/>
              </a:rPr>
              <a:t>:</a:t>
            </a:r>
            <a:r>
              <a:rPr lang="el-GR" sz="2300" dirty="0">
                <a:latin typeface="Times New Roman"/>
                <a:cs typeface="Calibri" panose="020F0502020204030204"/>
              </a:rPr>
              <a:t> έλλειψη εξατομικευμένης υποστήριξης κατά τη διάρκεια των πρακτικών ("</a:t>
            </a:r>
            <a:r>
              <a:rPr lang="el-GR" sz="2300" i="1" dirty="0">
                <a:latin typeface="Times New Roman"/>
                <a:cs typeface="Calibri" panose="020F0502020204030204"/>
              </a:rPr>
              <a:t>Πρακτική, νομίζω  μόνο ένα μήνα. Ήταν φρικτό, το να είσαι εκεί κάθε μέρα ήταν εξουθενωτικό και τρομακτικό. Οπότε άρχισα να καλώ ως άρρωστος σχεδόν κάθε μέρα και μετά απλά εξαφανίστηκα. Και τότε άρχισαν να με καλούν. Ήταν τόσο αγχωτικό" ΝΕ6</a:t>
            </a:r>
            <a:r>
              <a:rPr lang="el-GR" sz="2300" dirty="0">
                <a:latin typeface="Times New Roman"/>
                <a:cs typeface="Calibri" panose="020F0502020204030204"/>
              </a:rPr>
              <a:t>)</a:t>
            </a:r>
          </a:p>
          <a:p>
            <a:endParaRPr lang="el-GR" sz="2300" dirty="0">
              <a:latin typeface="Times New Roman"/>
              <a:cs typeface="Calibri" panose="020F0502020204030204"/>
            </a:endParaRPr>
          </a:p>
          <a:p>
            <a:r>
              <a:rPr lang="el-GR" sz="2300" u="sng" dirty="0">
                <a:latin typeface="Times New Roman"/>
                <a:cs typeface="Calibri" panose="020F0502020204030204"/>
              </a:rPr>
              <a:t>Απόψεις</a:t>
            </a:r>
            <a:r>
              <a:rPr lang="el-GR" sz="2300" dirty="0">
                <a:latin typeface="Times New Roman"/>
                <a:cs typeface="Calibri" panose="020F0502020204030204"/>
              </a:rPr>
              <a:t> συμμετεχόντων για </a:t>
            </a:r>
            <a:r>
              <a:rPr lang="el-GR" sz="2300" b="1" dirty="0">
                <a:latin typeface="Times New Roman"/>
                <a:cs typeface="Calibri" panose="020F0502020204030204"/>
              </a:rPr>
              <a:t>τρόπους βελτίωσης</a:t>
            </a:r>
            <a:r>
              <a:rPr lang="el-GR" sz="2300" dirty="0">
                <a:latin typeface="Times New Roman"/>
                <a:cs typeface="Calibri" panose="020F0502020204030204"/>
              </a:rPr>
              <a:t>: </a:t>
            </a:r>
            <a:r>
              <a:rPr lang="el-GR" sz="2300" dirty="0" err="1">
                <a:latin typeface="Times New Roman"/>
                <a:cs typeface="Calibri" panose="020F0502020204030204"/>
              </a:rPr>
              <a:t>νωρίτερη</a:t>
            </a:r>
            <a:r>
              <a:rPr lang="el-GR" sz="2300" dirty="0">
                <a:latin typeface="Times New Roman"/>
                <a:cs typeface="Calibri" panose="020F0502020204030204"/>
              </a:rPr>
              <a:t> αναγνώριση του αυτισμού τους και των επιπτώσεων αυτού στην εργασία (</a:t>
            </a:r>
            <a:r>
              <a:rPr lang="el-GR" sz="2300" i="1" dirty="0">
                <a:latin typeface="Times New Roman"/>
                <a:cs typeface="Calibri" panose="020F0502020204030204"/>
              </a:rPr>
              <a:t>"Χρειαζόμουν κάποιον που να αναγνώριζε τον αυτισμό μου και θα μου πρότεινε να κάνω κάτι άλλο" ΝΕ1</a:t>
            </a:r>
            <a:r>
              <a:rPr lang="el-GR" sz="2300" dirty="0">
                <a:latin typeface="Times New Roman"/>
                <a:cs typeface="Calibri" panose="020F0502020204030204"/>
              </a:rPr>
              <a:t>).</a:t>
            </a:r>
          </a:p>
          <a:p>
            <a:endParaRPr lang="el-GR" sz="2300" u="sng" dirty="0">
              <a:latin typeface="Times New Roman"/>
              <a:cs typeface="Calibri" panose="020F0502020204030204"/>
            </a:endParaRPr>
          </a:p>
        </p:txBody>
      </p:sp>
    </p:spTree>
    <p:extLst>
      <p:ext uri="{BB962C8B-B14F-4D97-AF65-F5344CB8AC3E}">
        <p14:creationId xmlns:p14="http://schemas.microsoft.com/office/powerpoint/2010/main" val="5991497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264331" y="113597"/>
            <a:ext cx="10070235" cy="483735"/>
          </a:xfrm>
        </p:spPr>
        <p:txBody>
          <a:bodyPr anchor="t">
            <a:normAutofit/>
          </a:bodyPr>
          <a:lstStyle/>
          <a:p>
            <a:r>
              <a:rPr lang="el-GR" sz="2400" b="1" u="sng" dirty="0">
                <a:latin typeface="Times New Roman"/>
                <a:cs typeface="Times New Roman"/>
              </a:rPr>
              <a:t>ΑΠΟΤΕΛΕΣΜΑΤΑ (12)</a:t>
            </a:r>
            <a:endParaRPr lang="el-GR" sz="2400" dirty="0">
              <a:cs typeface="Calibri Light"/>
            </a:endParaRPr>
          </a:p>
        </p:txBody>
      </p:sp>
      <p:grpSp>
        <p:nvGrpSpPr>
          <p:cNvPr id="19" name="Group 18">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20"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21"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64263" y="737184"/>
            <a:ext cx="10069270" cy="5935026"/>
          </a:xfrm>
        </p:spPr>
        <p:txBody>
          <a:bodyPr vert="horz" lIns="91440" tIns="45720" rIns="91440" bIns="45720" rtlCol="0" anchor="t">
            <a:noAutofit/>
          </a:bodyPr>
          <a:lstStyle/>
          <a:p>
            <a:pPr marL="0" indent="0">
              <a:buNone/>
            </a:pPr>
            <a:r>
              <a:rPr lang="el-GR" sz="2300" b="1" dirty="0">
                <a:latin typeface="Times New Roman"/>
                <a:cs typeface="Calibri" panose="020F0502020204030204"/>
              </a:rPr>
              <a:t>3</a:t>
            </a:r>
            <a:r>
              <a:rPr lang="el-GR" sz="2300" b="1" baseline="30000" dirty="0">
                <a:latin typeface="Times New Roman"/>
                <a:cs typeface="Calibri" panose="020F0502020204030204"/>
              </a:rPr>
              <a:t>ο</a:t>
            </a:r>
            <a:r>
              <a:rPr lang="el-GR" sz="2300" b="1" dirty="0">
                <a:latin typeface="Times New Roman"/>
                <a:cs typeface="Calibri" panose="020F0502020204030204"/>
              </a:rPr>
              <a:t> ΘΕΜΑ: ΦΙΛΟΔΟΞΙΕΣ ΓΙΑ ΕΞΑΤΟΜΙΚΕΥΣΗ</a:t>
            </a:r>
            <a:endParaRPr lang="el-GR" sz="2300" dirty="0">
              <a:latin typeface="Times New Roman"/>
              <a:cs typeface="Calibri" panose="020F0502020204030204"/>
            </a:endParaRPr>
          </a:p>
          <a:p>
            <a:pPr marL="0" indent="0">
              <a:buNone/>
            </a:pPr>
            <a:endParaRPr lang="el-GR" sz="2300" b="1" dirty="0">
              <a:latin typeface="Times New Roman"/>
              <a:cs typeface="Calibri" panose="020F0502020204030204"/>
            </a:endParaRPr>
          </a:p>
          <a:p>
            <a:pPr marL="0" indent="0">
              <a:buNone/>
            </a:pPr>
            <a:r>
              <a:rPr lang="el-GR" sz="2300" b="1" dirty="0">
                <a:latin typeface="Times New Roman"/>
                <a:cs typeface="Times New Roman"/>
              </a:rPr>
              <a:t>Β) Επίγνωση και κατανόηση</a:t>
            </a:r>
            <a:endParaRPr lang="el-GR" sz="2300" b="1" dirty="0">
              <a:latin typeface="Times New Roman"/>
              <a:ea typeface="+mn-lt"/>
              <a:cs typeface="Times New Roman"/>
            </a:endParaRPr>
          </a:p>
          <a:p>
            <a:pPr marL="0" indent="0">
              <a:buNone/>
            </a:pPr>
            <a:endParaRPr lang="el-GR" sz="2300" b="1" dirty="0">
              <a:latin typeface="Times New Roman"/>
              <a:cs typeface="Times New Roman"/>
            </a:endParaRPr>
          </a:p>
          <a:p>
            <a:r>
              <a:rPr lang="el-GR" sz="2300" b="1" dirty="0">
                <a:latin typeface="Times New Roman"/>
                <a:cs typeface="Times New Roman"/>
              </a:rPr>
              <a:t>Προσδοκίες</a:t>
            </a:r>
            <a:r>
              <a:rPr lang="el-GR" sz="2300" dirty="0">
                <a:latin typeface="Times New Roman"/>
                <a:cs typeface="Times New Roman"/>
              </a:rPr>
              <a:t> για μεγαλύτερη υποστήριξη και κατανόηση της </a:t>
            </a:r>
            <a:r>
              <a:rPr lang="el-GR" sz="2300" dirty="0" err="1">
                <a:latin typeface="Times New Roman"/>
                <a:cs typeface="Times New Roman"/>
              </a:rPr>
              <a:t>νευροδιαφορετικότητάς</a:t>
            </a:r>
            <a:r>
              <a:rPr lang="el-GR" sz="2300" dirty="0">
                <a:latin typeface="Times New Roman"/>
                <a:cs typeface="Times New Roman"/>
              </a:rPr>
              <a:t> τους από τους ακαδημαϊκούς (</a:t>
            </a:r>
            <a:r>
              <a:rPr lang="el-GR" sz="2300" i="1" dirty="0">
                <a:latin typeface="Times New Roman"/>
                <a:cs typeface="Times New Roman"/>
              </a:rPr>
              <a:t>"Εύχομαι οι καθηγητές μου.. εύχομαι να με ήξεραν καλύτερα.. και απλά ήθελα μερική κατανόηση και κάποια καθοδήγηση να με βοηθήσει να ευδοκιμήσω με τη δουλειά.." UK4</a:t>
            </a:r>
            <a:r>
              <a:rPr lang="el-GR" sz="2300" dirty="0">
                <a:latin typeface="Times New Roman"/>
                <a:cs typeface="Times New Roman"/>
              </a:rPr>
              <a:t>)</a:t>
            </a:r>
            <a:endParaRPr lang="el-GR" sz="2300" dirty="0">
              <a:latin typeface="Times New Roman"/>
              <a:ea typeface="+mn-lt"/>
              <a:cs typeface="Times New Roman"/>
            </a:endParaRPr>
          </a:p>
          <a:p>
            <a:endParaRPr lang="el-GR" sz="2300" dirty="0">
              <a:latin typeface="Times New Roman"/>
              <a:cs typeface="Times New Roman"/>
            </a:endParaRPr>
          </a:p>
          <a:p>
            <a:r>
              <a:rPr lang="el-GR" sz="2300" b="1" dirty="0">
                <a:latin typeface="Times New Roman"/>
                <a:cs typeface="Times New Roman"/>
              </a:rPr>
              <a:t>Ελπίδες</a:t>
            </a:r>
            <a:r>
              <a:rPr lang="el-GR" sz="2300" dirty="0">
                <a:latin typeface="Times New Roman"/>
                <a:cs typeface="Times New Roman"/>
              </a:rPr>
              <a:t> για συνεχόμενη υποστήριξη-και μετά το πανεπιστήμιο- όταν την χρειάζονται, προκειμένου να αναγνωρίσουν καθημερινά προβλήματα (δουλειά, σπουδές, διαχείριση ελεύθερου χρόνου) και να βρίσκουν λύσεις μαζί με τους ακαδημαϊκούς τους. (</a:t>
            </a:r>
            <a:r>
              <a:rPr lang="el-GR" sz="2300" i="1" dirty="0">
                <a:latin typeface="Times New Roman"/>
                <a:cs typeface="Times New Roman"/>
              </a:rPr>
              <a:t>"Κάποιος που θα μπορούσε να με βοηθήσει να διαχωρίσω τη δουλειά, τη μελέτη και τη χαλάρωση" ΝΕ1</a:t>
            </a:r>
            <a:r>
              <a:rPr lang="el-GR" sz="2300" dirty="0">
                <a:latin typeface="Times New Roman"/>
                <a:cs typeface="Times New Roman"/>
              </a:rPr>
              <a:t>)</a:t>
            </a:r>
            <a:endParaRPr lang="el-GR" sz="2300">
              <a:latin typeface="Times New Roman"/>
              <a:ea typeface="+mn-lt"/>
              <a:cs typeface="Times New Roman"/>
            </a:endParaRPr>
          </a:p>
          <a:p>
            <a:endParaRPr lang="el-GR" sz="2300" dirty="0">
              <a:latin typeface="Times New Roman"/>
              <a:cs typeface="Calibri" panose="020F0502020204030204"/>
            </a:endParaRPr>
          </a:p>
          <a:p>
            <a:endParaRPr lang="el-GR" sz="2300" u="sng" dirty="0">
              <a:latin typeface="Times New Roman"/>
              <a:cs typeface="Calibri" panose="020F0502020204030204"/>
            </a:endParaRPr>
          </a:p>
        </p:txBody>
      </p:sp>
    </p:spTree>
    <p:extLst>
      <p:ext uri="{BB962C8B-B14F-4D97-AF65-F5344CB8AC3E}">
        <p14:creationId xmlns:p14="http://schemas.microsoft.com/office/powerpoint/2010/main" val="2691296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 name="Group 25">
            <a:extLst>
              <a:ext uri="{FF2B5EF4-FFF2-40B4-BE49-F238E27FC236}">
                <a16:creationId xmlns:a16="http://schemas.microsoft.com/office/drawing/2014/main" id="{51DF09CD-25B8-4B12-8634-158BA767BC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6" cy="6858000"/>
            <a:chOff x="1" y="0"/>
            <a:chExt cx="12191996" cy="6858000"/>
          </a:xfrm>
        </p:grpSpPr>
        <p:sp>
          <p:nvSpPr>
            <p:cNvPr id="33" name="Rectangle 26">
              <a:extLst>
                <a:ext uri="{FF2B5EF4-FFF2-40B4-BE49-F238E27FC236}">
                  <a16:creationId xmlns:a16="http://schemas.microsoft.com/office/drawing/2014/main" id="{9D1DCDDC-E189-49ED-BAB0-BF014853B5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35" name="Rectangle 27">
              <a:extLst>
                <a:ext uri="{FF2B5EF4-FFF2-40B4-BE49-F238E27FC236}">
                  <a16:creationId xmlns:a16="http://schemas.microsoft.com/office/drawing/2014/main" id="{3A30EFBC-FDAD-4CE7-8222-23968A799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a:solidFill>
                  <a:schemeClr val="tx1"/>
                </a:solidFill>
              </a:endParaRPr>
            </a:p>
          </p:txBody>
        </p:sp>
      </p:grpSp>
      <p:sp useBgFill="1">
        <p:nvSpPr>
          <p:cNvPr id="37" name="Freeform: Shape 29">
            <a:extLst>
              <a:ext uri="{FF2B5EF4-FFF2-40B4-BE49-F238E27FC236}">
                <a16:creationId xmlns:a16="http://schemas.microsoft.com/office/drawing/2014/main" id="{C5E33FA7-5CA0-4E9A-8D01-D8EDB5F4C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551875"/>
          </a:xfrm>
          <a:custGeom>
            <a:avLst/>
            <a:gdLst>
              <a:gd name="connsiteX0" fmla="*/ 0 w 12191999"/>
              <a:gd name="connsiteY0" fmla="*/ 0 h 6551875"/>
              <a:gd name="connsiteX1" fmla="*/ 12191999 w 12191999"/>
              <a:gd name="connsiteY1" fmla="*/ 0 h 6551875"/>
              <a:gd name="connsiteX2" fmla="*/ 12191999 w 12191999"/>
              <a:gd name="connsiteY2" fmla="*/ 6181404 h 6551875"/>
              <a:gd name="connsiteX3" fmla="*/ 12190147 w 12191999"/>
              <a:gd name="connsiteY3" fmla="*/ 6181361 h 6551875"/>
              <a:gd name="connsiteX4" fmla="*/ 12129821 w 12191999"/>
              <a:gd name="connsiteY4" fmla="*/ 6173424 h 6551875"/>
              <a:gd name="connsiteX5" fmla="*/ 12077433 w 12191999"/>
              <a:gd name="connsiteY5" fmla="*/ 6162311 h 6551875"/>
              <a:gd name="connsiteX6" fmla="*/ 12031397 w 12191999"/>
              <a:gd name="connsiteY6" fmla="*/ 6148023 h 6551875"/>
              <a:gd name="connsiteX7" fmla="*/ 11990121 w 12191999"/>
              <a:gd name="connsiteY7" fmla="*/ 6132148 h 6551875"/>
              <a:gd name="connsiteX8" fmla="*/ 11953609 w 12191999"/>
              <a:gd name="connsiteY8" fmla="*/ 6113098 h 6551875"/>
              <a:gd name="connsiteX9" fmla="*/ 11915509 w 12191999"/>
              <a:gd name="connsiteY9" fmla="*/ 6094048 h 6551875"/>
              <a:gd name="connsiteX10" fmla="*/ 11877409 w 12191999"/>
              <a:gd name="connsiteY10" fmla="*/ 6074998 h 6551875"/>
              <a:gd name="connsiteX11" fmla="*/ 11840897 w 12191999"/>
              <a:gd name="connsiteY11" fmla="*/ 6059123 h 6551875"/>
              <a:gd name="connsiteX12" fmla="*/ 11799621 w 12191999"/>
              <a:gd name="connsiteY12" fmla="*/ 6043248 h 6551875"/>
              <a:gd name="connsiteX13" fmla="*/ 11753583 w 12191999"/>
              <a:gd name="connsiteY13" fmla="*/ 6027373 h 6551875"/>
              <a:gd name="connsiteX14" fmla="*/ 11701197 w 12191999"/>
              <a:gd name="connsiteY14" fmla="*/ 6016261 h 6551875"/>
              <a:gd name="connsiteX15" fmla="*/ 11640871 w 12191999"/>
              <a:gd name="connsiteY15" fmla="*/ 6009911 h 6551875"/>
              <a:gd name="connsiteX16" fmla="*/ 11572609 w 12191999"/>
              <a:gd name="connsiteY16" fmla="*/ 6006736 h 6551875"/>
              <a:gd name="connsiteX17" fmla="*/ 11504347 w 12191999"/>
              <a:gd name="connsiteY17" fmla="*/ 6009911 h 6551875"/>
              <a:gd name="connsiteX18" fmla="*/ 11444021 w 12191999"/>
              <a:gd name="connsiteY18" fmla="*/ 6016261 h 6551875"/>
              <a:gd name="connsiteX19" fmla="*/ 11391633 w 12191999"/>
              <a:gd name="connsiteY19" fmla="*/ 6027373 h 6551875"/>
              <a:gd name="connsiteX20" fmla="*/ 11345597 w 12191999"/>
              <a:gd name="connsiteY20" fmla="*/ 6043248 h 6551875"/>
              <a:gd name="connsiteX21" fmla="*/ 11304321 w 12191999"/>
              <a:gd name="connsiteY21" fmla="*/ 6059123 h 6551875"/>
              <a:gd name="connsiteX22" fmla="*/ 11267809 w 12191999"/>
              <a:gd name="connsiteY22" fmla="*/ 6074998 h 6551875"/>
              <a:gd name="connsiteX23" fmla="*/ 11229709 w 12191999"/>
              <a:gd name="connsiteY23" fmla="*/ 6094048 h 6551875"/>
              <a:gd name="connsiteX24" fmla="*/ 11191609 w 12191999"/>
              <a:gd name="connsiteY24" fmla="*/ 6113098 h 6551875"/>
              <a:gd name="connsiteX25" fmla="*/ 11155097 w 12191999"/>
              <a:gd name="connsiteY25" fmla="*/ 6132148 h 6551875"/>
              <a:gd name="connsiteX26" fmla="*/ 11113821 w 12191999"/>
              <a:gd name="connsiteY26" fmla="*/ 6148023 h 6551875"/>
              <a:gd name="connsiteX27" fmla="*/ 11067783 w 12191999"/>
              <a:gd name="connsiteY27" fmla="*/ 6162311 h 6551875"/>
              <a:gd name="connsiteX28" fmla="*/ 11015397 w 12191999"/>
              <a:gd name="connsiteY28" fmla="*/ 6173423 h 6551875"/>
              <a:gd name="connsiteX29" fmla="*/ 10955071 w 12191999"/>
              <a:gd name="connsiteY29" fmla="*/ 6181361 h 6551875"/>
              <a:gd name="connsiteX30" fmla="*/ 10886809 w 12191999"/>
              <a:gd name="connsiteY30" fmla="*/ 6182948 h 6551875"/>
              <a:gd name="connsiteX31" fmla="*/ 10818547 w 12191999"/>
              <a:gd name="connsiteY31" fmla="*/ 6181361 h 6551875"/>
              <a:gd name="connsiteX32" fmla="*/ 10758221 w 12191999"/>
              <a:gd name="connsiteY32" fmla="*/ 6173423 h 6551875"/>
              <a:gd name="connsiteX33" fmla="*/ 10705833 w 12191999"/>
              <a:gd name="connsiteY33" fmla="*/ 6162311 h 6551875"/>
              <a:gd name="connsiteX34" fmla="*/ 10659797 w 12191999"/>
              <a:gd name="connsiteY34" fmla="*/ 6148023 h 6551875"/>
              <a:gd name="connsiteX35" fmla="*/ 10618521 w 12191999"/>
              <a:gd name="connsiteY35" fmla="*/ 6132148 h 6551875"/>
              <a:gd name="connsiteX36" fmla="*/ 10582009 w 12191999"/>
              <a:gd name="connsiteY36" fmla="*/ 6113098 h 6551875"/>
              <a:gd name="connsiteX37" fmla="*/ 10543909 w 12191999"/>
              <a:gd name="connsiteY37" fmla="*/ 6094048 h 6551875"/>
              <a:gd name="connsiteX38" fmla="*/ 10505809 w 12191999"/>
              <a:gd name="connsiteY38" fmla="*/ 6074998 h 6551875"/>
              <a:gd name="connsiteX39" fmla="*/ 10469297 w 12191999"/>
              <a:gd name="connsiteY39" fmla="*/ 6059123 h 6551875"/>
              <a:gd name="connsiteX40" fmla="*/ 10428021 w 12191999"/>
              <a:gd name="connsiteY40" fmla="*/ 6043248 h 6551875"/>
              <a:gd name="connsiteX41" fmla="*/ 10381983 w 12191999"/>
              <a:gd name="connsiteY41" fmla="*/ 6027373 h 6551875"/>
              <a:gd name="connsiteX42" fmla="*/ 10329597 w 12191999"/>
              <a:gd name="connsiteY42" fmla="*/ 6016261 h 6551875"/>
              <a:gd name="connsiteX43" fmla="*/ 10269271 w 12191999"/>
              <a:gd name="connsiteY43" fmla="*/ 6009911 h 6551875"/>
              <a:gd name="connsiteX44" fmla="*/ 10201009 w 12191999"/>
              <a:gd name="connsiteY44" fmla="*/ 6006736 h 6551875"/>
              <a:gd name="connsiteX45" fmla="*/ 10132747 w 12191999"/>
              <a:gd name="connsiteY45" fmla="*/ 6009911 h 6551875"/>
              <a:gd name="connsiteX46" fmla="*/ 10072421 w 12191999"/>
              <a:gd name="connsiteY46" fmla="*/ 6016261 h 6551875"/>
              <a:gd name="connsiteX47" fmla="*/ 10020033 w 12191999"/>
              <a:gd name="connsiteY47" fmla="*/ 6027373 h 6551875"/>
              <a:gd name="connsiteX48" fmla="*/ 9973997 w 12191999"/>
              <a:gd name="connsiteY48" fmla="*/ 6043248 h 6551875"/>
              <a:gd name="connsiteX49" fmla="*/ 9932721 w 12191999"/>
              <a:gd name="connsiteY49" fmla="*/ 6059123 h 6551875"/>
              <a:gd name="connsiteX50" fmla="*/ 9896209 w 12191999"/>
              <a:gd name="connsiteY50" fmla="*/ 6074998 h 6551875"/>
              <a:gd name="connsiteX51" fmla="*/ 9820009 w 12191999"/>
              <a:gd name="connsiteY51" fmla="*/ 6113098 h 6551875"/>
              <a:gd name="connsiteX52" fmla="*/ 9783497 w 12191999"/>
              <a:gd name="connsiteY52" fmla="*/ 6132148 h 6551875"/>
              <a:gd name="connsiteX53" fmla="*/ 9742221 w 12191999"/>
              <a:gd name="connsiteY53" fmla="*/ 6148023 h 6551875"/>
              <a:gd name="connsiteX54" fmla="*/ 9696183 w 12191999"/>
              <a:gd name="connsiteY54" fmla="*/ 6162311 h 6551875"/>
              <a:gd name="connsiteX55" fmla="*/ 9643797 w 12191999"/>
              <a:gd name="connsiteY55" fmla="*/ 6173423 h 6551875"/>
              <a:gd name="connsiteX56" fmla="*/ 9583471 w 12191999"/>
              <a:gd name="connsiteY56" fmla="*/ 6181361 h 6551875"/>
              <a:gd name="connsiteX57" fmla="*/ 9515209 w 12191999"/>
              <a:gd name="connsiteY57" fmla="*/ 6182948 h 6551875"/>
              <a:gd name="connsiteX58" fmla="*/ 9446947 w 12191999"/>
              <a:gd name="connsiteY58" fmla="*/ 6181361 h 6551875"/>
              <a:gd name="connsiteX59" fmla="*/ 9386621 w 12191999"/>
              <a:gd name="connsiteY59" fmla="*/ 6173423 h 6551875"/>
              <a:gd name="connsiteX60" fmla="*/ 9334233 w 12191999"/>
              <a:gd name="connsiteY60" fmla="*/ 6162311 h 6551875"/>
              <a:gd name="connsiteX61" fmla="*/ 9288197 w 12191999"/>
              <a:gd name="connsiteY61" fmla="*/ 6148023 h 6551875"/>
              <a:gd name="connsiteX62" fmla="*/ 9246921 w 12191999"/>
              <a:gd name="connsiteY62" fmla="*/ 6132148 h 6551875"/>
              <a:gd name="connsiteX63" fmla="*/ 9210409 w 12191999"/>
              <a:gd name="connsiteY63" fmla="*/ 6113098 h 6551875"/>
              <a:gd name="connsiteX64" fmla="*/ 9172309 w 12191999"/>
              <a:gd name="connsiteY64" fmla="*/ 6094048 h 6551875"/>
              <a:gd name="connsiteX65" fmla="*/ 9134209 w 12191999"/>
              <a:gd name="connsiteY65" fmla="*/ 6074998 h 6551875"/>
              <a:gd name="connsiteX66" fmla="*/ 9097697 w 12191999"/>
              <a:gd name="connsiteY66" fmla="*/ 6059123 h 6551875"/>
              <a:gd name="connsiteX67" fmla="*/ 9056421 w 12191999"/>
              <a:gd name="connsiteY67" fmla="*/ 6043248 h 6551875"/>
              <a:gd name="connsiteX68" fmla="*/ 9010383 w 12191999"/>
              <a:gd name="connsiteY68" fmla="*/ 6027373 h 6551875"/>
              <a:gd name="connsiteX69" fmla="*/ 8957997 w 12191999"/>
              <a:gd name="connsiteY69" fmla="*/ 6016261 h 6551875"/>
              <a:gd name="connsiteX70" fmla="*/ 8897671 w 12191999"/>
              <a:gd name="connsiteY70" fmla="*/ 6009911 h 6551875"/>
              <a:gd name="connsiteX71" fmla="*/ 8827821 w 12191999"/>
              <a:gd name="connsiteY71" fmla="*/ 6006736 h 6551875"/>
              <a:gd name="connsiteX72" fmla="*/ 8761147 w 12191999"/>
              <a:gd name="connsiteY72" fmla="*/ 6009911 h 6551875"/>
              <a:gd name="connsiteX73" fmla="*/ 8700821 w 12191999"/>
              <a:gd name="connsiteY73" fmla="*/ 6016261 h 6551875"/>
              <a:gd name="connsiteX74" fmla="*/ 8648433 w 12191999"/>
              <a:gd name="connsiteY74" fmla="*/ 6027373 h 6551875"/>
              <a:gd name="connsiteX75" fmla="*/ 8602397 w 12191999"/>
              <a:gd name="connsiteY75" fmla="*/ 6043248 h 6551875"/>
              <a:gd name="connsiteX76" fmla="*/ 8561121 w 12191999"/>
              <a:gd name="connsiteY76" fmla="*/ 6059123 h 6551875"/>
              <a:gd name="connsiteX77" fmla="*/ 8524609 w 12191999"/>
              <a:gd name="connsiteY77" fmla="*/ 6074998 h 6551875"/>
              <a:gd name="connsiteX78" fmla="*/ 8486509 w 12191999"/>
              <a:gd name="connsiteY78" fmla="*/ 6094048 h 6551875"/>
              <a:gd name="connsiteX79" fmla="*/ 8448409 w 12191999"/>
              <a:gd name="connsiteY79" fmla="*/ 6113098 h 6551875"/>
              <a:gd name="connsiteX80" fmla="*/ 8411897 w 12191999"/>
              <a:gd name="connsiteY80" fmla="*/ 6132148 h 6551875"/>
              <a:gd name="connsiteX81" fmla="*/ 8370622 w 12191999"/>
              <a:gd name="connsiteY81" fmla="*/ 6148023 h 6551875"/>
              <a:gd name="connsiteX82" fmla="*/ 8324584 w 12191999"/>
              <a:gd name="connsiteY82" fmla="*/ 6162311 h 6551875"/>
              <a:gd name="connsiteX83" fmla="*/ 8272197 w 12191999"/>
              <a:gd name="connsiteY83" fmla="*/ 6173423 h 6551875"/>
              <a:gd name="connsiteX84" fmla="*/ 8211872 w 12191999"/>
              <a:gd name="connsiteY84" fmla="*/ 6181361 h 6551875"/>
              <a:gd name="connsiteX85" fmla="*/ 8143609 w 12191999"/>
              <a:gd name="connsiteY85" fmla="*/ 6182948 h 6551875"/>
              <a:gd name="connsiteX86" fmla="*/ 8075347 w 12191999"/>
              <a:gd name="connsiteY86" fmla="*/ 6181361 h 6551875"/>
              <a:gd name="connsiteX87" fmla="*/ 8015022 w 12191999"/>
              <a:gd name="connsiteY87" fmla="*/ 6173423 h 6551875"/>
              <a:gd name="connsiteX88" fmla="*/ 7962634 w 12191999"/>
              <a:gd name="connsiteY88" fmla="*/ 6162311 h 6551875"/>
              <a:gd name="connsiteX89" fmla="*/ 7916597 w 12191999"/>
              <a:gd name="connsiteY89" fmla="*/ 6148023 h 6551875"/>
              <a:gd name="connsiteX90" fmla="*/ 7875322 w 12191999"/>
              <a:gd name="connsiteY90" fmla="*/ 6132148 h 6551875"/>
              <a:gd name="connsiteX91" fmla="*/ 7838809 w 12191999"/>
              <a:gd name="connsiteY91" fmla="*/ 6113098 h 6551875"/>
              <a:gd name="connsiteX92" fmla="*/ 7800709 w 12191999"/>
              <a:gd name="connsiteY92" fmla="*/ 6094048 h 6551875"/>
              <a:gd name="connsiteX93" fmla="*/ 7762609 w 12191999"/>
              <a:gd name="connsiteY93" fmla="*/ 6074998 h 6551875"/>
              <a:gd name="connsiteX94" fmla="*/ 7726097 w 12191999"/>
              <a:gd name="connsiteY94" fmla="*/ 6059123 h 6551875"/>
              <a:gd name="connsiteX95" fmla="*/ 7684822 w 12191999"/>
              <a:gd name="connsiteY95" fmla="*/ 6043248 h 6551875"/>
              <a:gd name="connsiteX96" fmla="*/ 7638784 w 12191999"/>
              <a:gd name="connsiteY96" fmla="*/ 6027373 h 6551875"/>
              <a:gd name="connsiteX97" fmla="*/ 7586397 w 12191999"/>
              <a:gd name="connsiteY97" fmla="*/ 6016261 h 6551875"/>
              <a:gd name="connsiteX98" fmla="*/ 7526072 w 12191999"/>
              <a:gd name="connsiteY98" fmla="*/ 6009911 h 6551875"/>
              <a:gd name="connsiteX99" fmla="*/ 7457809 w 12191999"/>
              <a:gd name="connsiteY99" fmla="*/ 6006736 h 6551875"/>
              <a:gd name="connsiteX100" fmla="*/ 7389547 w 12191999"/>
              <a:gd name="connsiteY100" fmla="*/ 6009911 h 6551875"/>
              <a:gd name="connsiteX101" fmla="*/ 7329222 w 12191999"/>
              <a:gd name="connsiteY101" fmla="*/ 6016261 h 6551875"/>
              <a:gd name="connsiteX102" fmla="*/ 7276834 w 12191999"/>
              <a:gd name="connsiteY102" fmla="*/ 6027373 h 6551875"/>
              <a:gd name="connsiteX103" fmla="*/ 7230797 w 12191999"/>
              <a:gd name="connsiteY103" fmla="*/ 6043248 h 6551875"/>
              <a:gd name="connsiteX104" fmla="*/ 7189522 w 12191999"/>
              <a:gd name="connsiteY104" fmla="*/ 6059123 h 6551875"/>
              <a:gd name="connsiteX105" fmla="*/ 7153009 w 12191999"/>
              <a:gd name="connsiteY105" fmla="*/ 6074998 h 6551875"/>
              <a:gd name="connsiteX106" fmla="*/ 7114909 w 12191999"/>
              <a:gd name="connsiteY106" fmla="*/ 6094048 h 6551875"/>
              <a:gd name="connsiteX107" fmla="*/ 7076809 w 12191999"/>
              <a:gd name="connsiteY107" fmla="*/ 6113098 h 6551875"/>
              <a:gd name="connsiteX108" fmla="*/ 7040297 w 12191999"/>
              <a:gd name="connsiteY108" fmla="*/ 6132148 h 6551875"/>
              <a:gd name="connsiteX109" fmla="*/ 6999022 w 12191999"/>
              <a:gd name="connsiteY109" fmla="*/ 6148023 h 6551875"/>
              <a:gd name="connsiteX110" fmla="*/ 6952984 w 12191999"/>
              <a:gd name="connsiteY110" fmla="*/ 6162311 h 6551875"/>
              <a:gd name="connsiteX111" fmla="*/ 6900597 w 12191999"/>
              <a:gd name="connsiteY111" fmla="*/ 6173423 h 6551875"/>
              <a:gd name="connsiteX112" fmla="*/ 6840272 w 12191999"/>
              <a:gd name="connsiteY112" fmla="*/ 6181361 h 6551875"/>
              <a:gd name="connsiteX113" fmla="*/ 6781800 w 12191999"/>
              <a:gd name="connsiteY113" fmla="*/ 6182721 h 6551875"/>
              <a:gd name="connsiteX114" fmla="*/ 6723328 w 12191999"/>
              <a:gd name="connsiteY114" fmla="*/ 6181361 h 6551875"/>
              <a:gd name="connsiteX115" fmla="*/ 6663003 w 12191999"/>
              <a:gd name="connsiteY115" fmla="*/ 6173423 h 6551875"/>
              <a:gd name="connsiteX116" fmla="*/ 6610615 w 12191999"/>
              <a:gd name="connsiteY116" fmla="*/ 6162311 h 6551875"/>
              <a:gd name="connsiteX117" fmla="*/ 6564578 w 12191999"/>
              <a:gd name="connsiteY117" fmla="*/ 6148023 h 6551875"/>
              <a:gd name="connsiteX118" fmla="*/ 6523303 w 12191999"/>
              <a:gd name="connsiteY118" fmla="*/ 6132148 h 6551875"/>
              <a:gd name="connsiteX119" fmla="*/ 6486790 w 12191999"/>
              <a:gd name="connsiteY119" fmla="*/ 6113098 h 6551875"/>
              <a:gd name="connsiteX120" fmla="*/ 6448690 w 12191999"/>
              <a:gd name="connsiteY120" fmla="*/ 6094048 h 6551875"/>
              <a:gd name="connsiteX121" fmla="*/ 6410590 w 12191999"/>
              <a:gd name="connsiteY121" fmla="*/ 6074998 h 6551875"/>
              <a:gd name="connsiteX122" fmla="*/ 6374078 w 12191999"/>
              <a:gd name="connsiteY122" fmla="*/ 6059123 h 6551875"/>
              <a:gd name="connsiteX123" fmla="*/ 6332803 w 12191999"/>
              <a:gd name="connsiteY123" fmla="*/ 6043248 h 6551875"/>
              <a:gd name="connsiteX124" fmla="*/ 6286765 w 12191999"/>
              <a:gd name="connsiteY124" fmla="*/ 6027373 h 6551875"/>
              <a:gd name="connsiteX125" fmla="*/ 6234378 w 12191999"/>
              <a:gd name="connsiteY125" fmla="*/ 6016261 h 6551875"/>
              <a:gd name="connsiteX126" fmla="*/ 6174053 w 12191999"/>
              <a:gd name="connsiteY126" fmla="*/ 6009911 h 6551875"/>
              <a:gd name="connsiteX127" fmla="*/ 6105790 w 12191999"/>
              <a:gd name="connsiteY127" fmla="*/ 6006736 h 6551875"/>
              <a:gd name="connsiteX128" fmla="*/ 6096000 w 12191999"/>
              <a:gd name="connsiteY128" fmla="*/ 6007191 h 6551875"/>
              <a:gd name="connsiteX129" fmla="*/ 6086211 w 12191999"/>
              <a:gd name="connsiteY129" fmla="*/ 6006736 h 6551875"/>
              <a:gd name="connsiteX130" fmla="*/ 6017949 w 12191999"/>
              <a:gd name="connsiteY130" fmla="*/ 6009911 h 6551875"/>
              <a:gd name="connsiteX131" fmla="*/ 5957622 w 12191999"/>
              <a:gd name="connsiteY131" fmla="*/ 6016261 h 6551875"/>
              <a:gd name="connsiteX132" fmla="*/ 5905235 w 12191999"/>
              <a:gd name="connsiteY132" fmla="*/ 6027373 h 6551875"/>
              <a:gd name="connsiteX133" fmla="*/ 5859197 w 12191999"/>
              <a:gd name="connsiteY133" fmla="*/ 6043248 h 6551875"/>
              <a:gd name="connsiteX134" fmla="*/ 5817922 w 12191999"/>
              <a:gd name="connsiteY134" fmla="*/ 6059123 h 6551875"/>
              <a:gd name="connsiteX135" fmla="*/ 5781409 w 12191999"/>
              <a:gd name="connsiteY135" fmla="*/ 6074998 h 6551875"/>
              <a:gd name="connsiteX136" fmla="*/ 5743309 w 12191999"/>
              <a:gd name="connsiteY136" fmla="*/ 6094048 h 6551875"/>
              <a:gd name="connsiteX137" fmla="*/ 5705211 w 12191999"/>
              <a:gd name="connsiteY137" fmla="*/ 6113098 h 6551875"/>
              <a:gd name="connsiteX138" fmla="*/ 5668697 w 12191999"/>
              <a:gd name="connsiteY138" fmla="*/ 6132148 h 6551875"/>
              <a:gd name="connsiteX139" fmla="*/ 5627422 w 12191999"/>
              <a:gd name="connsiteY139" fmla="*/ 6148023 h 6551875"/>
              <a:gd name="connsiteX140" fmla="*/ 5581384 w 12191999"/>
              <a:gd name="connsiteY140" fmla="*/ 6162311 h 6551875"/>
              <a:gd name="connsiteX141" fmla="*/ 5528997 w 12191999"/>
              <a:gd name="connsiteY141" fmla="*/ 6173423 h 6551875"/>
              <a:gd name="connsiteX142" fmla="*/ 5468672 w 12191999"/>
              <a:gd name="connsiteY142" fmla="*/ 6181361 h 6551875"/>
              <a:gd name="connsiteX143" fmla="*/ 5410200 w 12191999"/>
              <a:gd name="connsiteY143" fmla="*/ 6182721 h 6551875"/>
              <a:gd name="connsiteX144" fmla="*/ 5351728 w 12191999"/>
              <a:gd name="connsiteY144" fmla="*/ 6181361 h 6551875"/>
              <a:gd name="connsiteX145" fmla="*/ 5291402 w 12191999"/>
              <a:gd name="connsiteY145" fmla="*/ 6173423 h 6551875"/>
              <a:gd name="connsiteX146" fmla="*/ 5239015 w 12191999"/>
              <a:gd name="connsiteY146" fmla="*/ 6162311 h 6551875"/>
              <a:gd name="connsiteX147" fmla="*/ 5192979 w 12191999"/>
              <a:gd name="connsiteY147" fmla="*/ 6148023 h 6551875"/>
              <a:gd name="connsiteX148" fmla="*/ 5151703 w 12191999"/>
              <a:gd name="connsiteY148" fmla="*/ 6132148 h 6551875"/>
              <a:gd name="connsiteX149" fmla="*/ 5115190 w 12191999"/>
              <a:gd name="connsiteY149" fmla="*/ 6113098 h 6551875"/>
              <a:gd name="connsiteX150" fmla="*/ 5077092 w 12191999"/>
              <a:gd name="connsiteY150" fmla="*/ 6094048 h 6551875"/>
              <a:gd name="connsiteX151" fmla="*/ 5038990 w 12191999"/>
              <a:gd name="connsiteY151" fmla="*/ 6074998 h 6551875"/>
              <a:gd name="connsiteX152" fmla="*/ 5002479 w 12191999"/>
              <a:gd name="connsiteY152" fmla="*/ 6059123 h 6551875"/>
              <a:gd name="connsiteX153" fmla="*/ 4961203 w 12191999"/>
              <a:gd name="connsiteY153" fmla="*/ 6043248 h 6551875"/>
              <a:gd name="connsiteX154" fmla="*/ 4915166 w 12191999"/>
              <a:gd name="connsiteY154" fmla="*/ 6027373 h 6551875"/>
              <a:gd name="connsiteX155" fmla="*/ 4862778 w 12191999"/>
              <a:gd name="connsiteY155" fmla="*/ 6016261 h 6551875"/>
              <a:gd name="connsiteX156" fmla="*/ 4802454 w 12191999"/>
              <a:gd name="connsiteY156" fmla="*/ 6009911 h 6551875"/>
              <a:gd name="connsiteX157" fmla="*/ 4734190 w 12191999"/>
              <a:gd name="connsiteY157" fmla="*/ 6006736 h 6551875"/>
              <a:gd name="connsiteX158" fmla="*/ 4665929 w 12191999"/>
              <a:gd name="connsiteY158" fmla="*/ 6009911 h 6551875"/>
              <a:gd name="connsiteX159" fmla="*/ 4605603 w 12191999"/>
              <a:gd name="connsiteY159" fmla="*/ 6016261 h 6551875"/>
              <a:gd name="connsiteX160" fmla="*/ 4553217 w 12191999"/>
              <a:gd name="connsiteY160" fmla="*/ 6027373 h 6551875"/>
              <a:gd name="connsiteX161" fmla="*/ 4507178 w 12191999"/>
              <a:gd name="connsiteY161" fmla="*/ 6043248 h 6551875"/>
              <a:gd name="connsiteX162" fmla="*/ 4465903 w 12191999"/>
              <a:gd name="connsiteY162" fmla="*/ 6059123 h 6551875"/>
              <a:gd name="connsiteX163" fmla="*/ 4429390 w 12191999"/>
              <a:gd name="connsiteY163" fmla="*/ 6074998 h 6551875"/>
              <a:gd name="connsiteX164" fmla="*/ 4353190 w 12191999"/>
              <a:gd name="connsiteY164" fmla="*/ 6113098 h 6551875"/>
              <a:gd name="connsiteX165" fmla="*/ 4316678 w 12191999"/>
              <a:gd name="connsiteY165" fmla="*/ 6132148 h 6551875"/>
              <a:gd name="connsiteX166" fmla="*/ 4275403 w 12191999"/>
              <a:gd name="connsiteY166" fmla="*/ 6148023 h 6551875"/>
              <a:gd name="connsiteX167" fmla="*/ 4229365 w 12191999"/>
              <a:gd name="connsiteY167" fmla="*/ 6162311 h 6551875"/>
              <a:gd name="connsiteX168" fmla="*/ 4176978 w 12191999"/>
              <a:gd name="connsiteY168" fmla="*/ 6173423 h 6551875"/>
              <a:gd name="connsiteX169" fmla="*/ 4116653 w 12191999"/>
              <a:gd name="connsiteY169" fmla="*/ 6181361 h 6551875"/>
              <a:gd name="connsiteX170" fmla="*/ 4048390 w 12191999"/>
              <a:gd name="connsiteY170" fmla="*/ 6182948 h 6551875"/>
              <a:gd name="connsiteX171" fmla="*/ 3980128 w 12191999"/>
              <a:gd name="connsiteY171" fmla="*/ 6181361 h 6551875"/>
              <a:gd name="connsiteX172" fmla="*/ 3919803 w 12191999"/>
              <a:gd name="connsiteY172" fmla="*/ 6173423 h 6551875"/>
              <a:gd name="connsiteX173" fmla="*/ 3867415 w 12191999"/>
              <a:gd name="connsiteY173" fmla="*/ 6162311 h 6551875"/>
              <a:gd name="connsiteX174" fmla="*/ 3821378 w 12191999"/>
              <a:gd name="connsiteY174" fmla="*/ 6148023 h 6551875"/>
              <a:gd name="connsiteX175" fmla="*/ 3780103 w 12191999"/>
              <a:gd name="connsiteY175" fmla="*/ 6132148 h 6551875"/>
              <a:gd name="connsiteX176" fmla="*/ 3743590 w 12191999"/>
              <a:gd name="connsiteY176" fmla="*/ 6113098 h 6551875"/>
              <a:gd name="connsiteX177" fmla="*/ 3705490 w 12191999"/>
              <a:gd name="connsiteY177" fmla="*/ 6094048 h 6551875"/>
              <a:gd name="connsiteX178" fmla="*/ 3667390 w 12191999"/>
              <a:gd name="connsiteY178" fmla="*/ 6074998 h 6551875"/>
              <a:gd name="connsiteX179" fmla="*/ 3630878 w 12191999"/>
              <a:gd name="connsiteY179" fmla="*/ 6059123 h 6551875"/>
              <a:gd name="connsiteX180" fmla="*/ 3589603 w 12191999"/>
              <a:gd name="connsiteY180" fmla="*/ 6043248 h 6551875"/>
              <a:gd name="connsiteX181" fmla="*/ 3543565 w 12191999"/>
              <a:gd name="connsiteY181" fmla="*/ 6027373 h 6551875"/>
              <a:gd name="connsiteX182" fmla="*/ 3491178 w 12191999"/>
              <a:gd name="connsiteY182" fmla="*/ 6016261 h 6551875"/>
              <a:gd name="connsiteX183" fmla="*/ 3430853 w 12191999"/>
              <a:gd name="connsiteY183" fmla="*/ 6009911 h 6551875"/>
              <a:gd name="connsiteX184" fmla="*/ 3361003 w 12191999"/>
              <a:gd name="connsiteY184" fmla="*/ 6006736 h 6551875"/>
              <a:gd name="connsiteX185" fmla="*/ 3294328 w 12191999"/>
              <a:gd name="connsiteY185" fmla="*/ 6009911 h 6551875"/>
              <a:gd name="connsiteX186" fmla="*/ 3234003 w 12191999"/>
              <a:gd name="connsiteY186" fmla="*/ 6016261 h 6551875"/>
              <a:gd name="connsiteX187" fmla="*/ 3181615 w 12191999"/>
              <a:gd name="connsiteY187" fmla="*/ 6027373 h 6551875"/>
              <a:gd name="connsiteX188" fmla="*/ 3135578 w 12191999"/>
              <a:gd name="connsiteY188" fmla="*/ 6043248 h 6551875"/>
              <a:gd name="connsiteX189" fmla="*/ 3094303 w 12191999"/>
              <a:gd name="connsiteY189" fmla="*/ 6059123 h 6551875"/>
              <a:gd name="connsiteX190" fmla="*/ 3057790 w 12191999"/>
              <a:gd name="connsiteY190" fmla="*/ 6074998 h 6551875"/>
              <a:gd name="connsiteX191" fmla="*/ 3019690 w 12191999"/>
              <a:gd name="connsiteY191" fmla="*/ 6094048 h 6551875"/>
              <a:gd name="connsiteX192" fmla="*/ 2981590 w 12191999"/>
              <a:gd name="connsiteY192" fmla="*/ 6113098 h 6551875"/>
              <a:gd name="connsiteX193" fmla="*/ 2945078 w 12191999"/>
              <a:gd name="connsiteY193" fmla="*/ 6132148 h 6551875"/>
              <a:gd name="connsiteX194" fmla="*/ 2903803 w 12191999"/>
              <a:gd name="connsiteY194" fmla="*/ 6148023 h 6551875"/>
              <a:gd name="connsiteX195" fmla="*/ 2857765 w 12191999"/>
              <a:gd name="connsiteY195" fmla="*/ 6162311 h 6551875"/>
              <a:gd name="connsiteX196" fmla="*/ 2805378 w 12191999"/>
              <a:gd name="connsiteY196" fmla="*/ 6173423 h 6551875"/>
              <a:gd name="connsiteX197" fmla="*/ 2745053 w 12191999"/>
              <a:gd name="connsiteY197" fmla="*/ 6181361 h 6551875"/>
              <a:gd name="connsiteX198" fmla="*/ 2676790 w 12191999"/>
              <a:gd name="connsiteY198" fmla="*/ 6182948 h 6551875"/>
              <a:gd name="connsiteX199" fmla="*/ 2608528 w 12191999"/>
              <a:gd name="connsiteY199" fmla="*/ 6181361 h 6551875"/>
              <a:gd name="connsiteX200" fmla="*/ 2548203 w 12191999"/>
              <a:gd name="connsiteY200" fmla="*/ 6173423 h 6551875"/>
              <a:gd name="connsiteX201" fmla="*/ 2495815 w 12191999"/>
              <a:gd name="connsiteY201" fmla="*/ 6162311 h 6551875"/>
              <a:gd name="connsiteX202" fmla="*/ 2449778 w 12191999"/>
              <a:gd name="connsiteY202" fmla="*/ 6148023 h 6551875"/>
              <a:gd name="connsiteX203" fmla="*/ 2408503 w 12191999"/>
              <a:gd name="connsiteY203" fmla="*/ 6132148 h 6551875"/>
              <a:gd name="connsiteX204" fmla="*/ 2371990 w 12191999"/>
              <a:gd name="connsiteY204" fmla="*/ 6113098 h 6551875"/>
              <a:gd name="connsiteX205" fmla="*/ 2333890 w 12191999"/>
              <a:gd name="connsiteY205" fmla="*/ 6094048 h 6551875"/>
              <a:gd name="connsiteX206" fmla="*/ 2295790 w 12191999"/>
              <a:gd name="connsiteY206" fmla="*/ 6074998 h 6551875"/>
              <a:gd name="connsiteX207" fmla="*/ 2259278 w 12191999"/>
              <a:gd name="connsiteY207" fmla="*/ 6059123 h 6551875"/>
              <a:gd name="connsiteX208" fmla="*/ 2218003 w 12191999"/>
              <a:gd name="connsiteY208" fmla="*/ 6043248 h 6551875"/>
              <a:gd name="connsiteX209" fmla="*/ 2171965 w 12191999"/>
              <a:gd name="connsiteY209" fmla="*/ 6027373 h 6551875"/>
              <a:gd name="connsiteX210" fmla="*/ 2119578 w 12191999"/>
              <a:gd name="connsiteY210" fmla="*/ 6016261 h 6551875"/>
              <a:gd name="connsiteX211" fmla="*/ 2059253 w 12191999"/>
              <a:gd name="connsiteY211" fmla="*/ 6009911 h 6551875"/>
              <a:gd name="connsiteX212" fmla="*/ 1990990 w 12191999"/>
              <a:gd name="connsiteY212" fmla="*/ 6006736 h 6551875"/>
              <a:gd name="connsiteX213" fmla="*/ 1922728 w 12191999"/>
              <a:gd name="connsiteY213" fmla="*/ 6009911 h 6551875"/>
              <a:gd name="connsiteX214" fmla="*/ 1862403 w 12191999"/>
              <a:gd name="connsiteY214" fmla="*/ 6016261 h 6551875"/>
              <a:gd name="connsiteX215" fmla="*/ 1810015 w 12191999"/>
              <a:gd name="connsiteY215" fmla="*/ 6027373 h 6551875"/>
              <a:gd name="connsiteX216" fmla="*/ 1763978 w 12191999"/>
              <a:gd name="connsiteY216" fmla="*/ 6043248 h 6551875"/>
              <a:gd name="connsiteX217" fmla="*/ 1722703 w 12191999"/>
              <a:gd name="connsiteY217" fmla="*/ 6059123 h 6551875"/>
              <a:gd name="connsiteX218" fmla="*/ 1686190 w 12191999"/>
              <a:gd name="connsiteY218" fmla="*/ 6074998 h 6551875"/>
              <a:gd name="connsiteX219" fmla="*/ 1648090 w 12191999"/>
              <a:gd name="connsiteY219" fmla="*/ 6094048 h 6551875"/>
              <a:gd name="connsiteX220" fmla="*/ 1609990 w 12191999"/>
              <a:gd name="connsiteY220" fmla="*/ 6113098 h 6551875"/>
              <a:gd name="connsiteX221" fmla="*/ 1573478 w 12191999"/>
              <a:gd name="connsiteY221" fmla="*/ 6132148 h 6551875"/>
              <a:gd name="connsiteX222" fmla="*/ 1532203 w 12191999"/>
              <a:gd name="connsiteY222" fmla="*/ 6148023 h 6551875"/>
              <a:gd name="connsiteX223" fmla="*/ 1486165 w 12191999"/>
              <a:gd name="connsiteY223" fmla="*/ 6162311 h 6551875"/>
              <a:gd name="connsiteX224" fmla="*/ 1433778 w 12191999"/>
              <a:gd name="connsiteY224" fmla="*/ 6173423 h 6551875"/>
              <a:gd name="connsiteX225" fmla="*/ 1373453 w 12191999"/>
              <a:gd name="connsiteY225" fmla="*/ 6181361 h 6551875"/>
              <a:gd name="connsiteX226" fmla="*/ 1305190 w 12191999"/>
              <a:gd name="connsiteY226" fmla="*/ 6182948 h 6551875"/>
              <a:gd name="connsiteX227" fmla="*/ 1236928 w 12191999"/>
              <a:gd name="connsiteY227" fmla="*/ 6181361 h 6551875"/>
              <a:gd name="connsiteX228" fmla="*/ 1176603 w 12191999"/>
              <a:gd name="connsiteY228" fmla="*/ 6173423 h 6551875"/>
              <a:gd name="connsiteX229" fmla="*/ 1124215 w 12191999"/>
              <a:gd name="connsiteY229" fmla="*/ 6162311 h 6551875"/>
              <a:gd name="connsiteX230" fmla="*/ 1078178 w 12191999"/>
              <a:gd name="connsiteY230" fmla="*/ 6148023 h 6551875"/>
              <a:gd name="connsiteX231" fmla="*/ 1036903 w 12191999"/>
              <a:gd name="connsiteY231" fmla="*/ 6132148 h 6551875"/>
              <a:gd name="connsiteX232" fmla="*/ 1000390 w 12191999"/>
              <a:gd name="connsiteY232" fmla="*/ 6113098 h 6551875"/>
              <a:gd name="connsiteX233" fmla="*/ 962290 w 12191999"/>
              <a:gd name="connsiteY233" fmla="*/ 6094048 h 6551875"/>
              <a:gd name="connsiteX234" fmla="*/ 924190 w 12191999"/>
              <a:gd name="connsiteY234" fmla="*/ 6074998 h 6551875"/>
              <a:gd name="connsiteX235" fmla="*/ 887678 w 12191999"/>
              <a:gd name="connsiteY235" fmla="*/ 6059123 h 6551875"/>
              <a:gd name="connsiteX236" fmla="*/ 846403 w 12191999"/>
              <a:gd name="connsiteY236" fmla="*/ 6043248 h 6551875"/>
              <a:gd name="connsiteX237" fmla="*/ 800365 w 12191999"/>
              <a:gd name="connsiteY237" fmla="*/ 6027373 h 6551875"/>
              <a:gd name="connsiteX238" fmla="*/ 747978 w 12191999"/>
              <a:gd name="connsiteY238" fmla="*/ 6016261 h 6551875"/>
              <a:gd name="connsiteX239" fmla="*/ 687653 w 12191999"/>
              <a:gd name="connsiteY239" fmla="*/ 6009911 h 6551875"/>
              <a:gd name="connsiteX240" fmla="*/ 619390 w 12191999"/>
              <a:gd name="connsiteY240" fmla="*/ 6006736 h 6551875"/>
              <a:gd name="connsiteX241" fmla="*/ 551128 w 12191999"/>
              <a:gd name="connsiteY241" fmla="*/ 6009911 h 6551875"/>
              <a:gd name="connsiteX242" fmla="*/ 490803 w 12191999"/>
              <a:gd name="connsiteY242" fmla="*/ 6016261 h 6551875"/>
              <a:gd name="connsiteX243" fmla="*/ 438415 w 12191999"/>
              <a:gd name="connsiteY243" fmla="*/ 6027373 h 6551875"/>
              <a:gd name="connsiteX244" fmla="*/ 392378 w 12191999"/>
              <a:gd name="connsiteY244" fmla="*/ 6043248 h 6551875"/>
              <a:gd name="connsiteX245" fmla="*/ 351103 w 12191999"/>
              <a:gd name="connsiteY245" fmla="*/ 6059123 h 6551875"/>
              <a:gd name="connsiteX246" fmla="*/ 314590 w 12191999"/>
              <a:gd name="connsiteY246" fmla="*/ 6074998 h 6551875"/>
              <a:gd name="connsiteX247" fmla="*/ 276490 w 12191999"/>
              <a:gd name="connsiteY247" fmla="*/ 6094048 h 6551875"/>
              <a:gd name="connsiteX248" fmla="*/ 238390 w 12191999"/>
              <a:gd name="connsiteY248" fmla="*/ 6113098 h 6551875"/>
              <a:gd name="connsiteX249" fmla="*/ 201878 w 12191999"/>
              <a:gd name="connsiteY249" fmla="*/ 6132148 h 6551875"/>
              <a:gd name="connsiteX250" fmla="*/ 160603 w 12191999"/>
              <a:gd name="connsiteY250" fmla="*/ 6148023 h 6551875"/>
              <a:gd name="connsiteX251" fmla="*/ 114565 w 12191999"/>
              <a:gd name="connsiteY251" fmla="*/ 6162311 h 6551875"/>
              <a:gd name="connsiteX252" fmla="*/ 62178 w 12191999"/>
              <a:gd name="connsiteY252" fmla="*/ 6173423 h 6551875"/>
              <a:gd name="connsiteX253" fmla="*/ 1853 w 12191999"/>
              <a:gd name="connsiteY253" fmla="*/ 6181361 h 6551875"/>
              <a:gd name="connsiteX254" fmla="*/ 1 w 12191999"/>
              <a:gd name="connsiteY254" fmla="*/ 6181404 h 6551875"/>
              <a:gd name="connsiteX255" fmla="*/ 1 w 12191999"/>
              <a:gd name="connsiteY255" fmla="*/ 6551875 h 6551875"/>
              <a:gd name="connsiteX256" fmla="*/ 0 w 12191999"/>
              <a:gd name="connsiteY256" fmla="*/ 6551875 h 6551875"/>
              <a:gd name="connsiteX257" fmla="*/ 0 w 12191999"/>
              <a:gd name="connsiteY257" fmla="*/ 0 h 655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191999" h="6551875">
                <a:moveTo>
                  <a:pt x="0" y="0"/>
                </a:moveTo>
                <a:lnTo>
                  <a:pt x="12191999" y="0"/>
                </a:lnTo>
                <a:lnTo>
                  <a:pt x="12191999" y="6181404"/>
                </a:lnTo>
                <a:lnTo>
                  <a:pt x="12190147" y="6181361"/>
                </a:lnTo>
                <a:lnTo>
                  <a:pt x="12129821" y="6173424"/>
                </a:lnTo>
                <a:lnTo>
                  <a:pt x="12077433" y="6162311"/>
                </a:lnTo>
                <a:lnTo>
                  <a:pt x="12031397" y="6148023"/>
                </a:lnTo>
                <a:lnTo>
                  <a:pt x="11990121" y="6132148"/>
                </a:lnTo>
                <a:lnTo>
                  <a:pt x="11953609" y="6113098"/>
                </a:lnTo>
                <a:lnTo>
                  <a:pt x="11915509" y="6094048"/>
                </a:lnTo>
                <a:lnTo>
                  <a:pt x="11877409" y="6074998"/>
                </a:lnTo>
                <a:lnTo>
                  <a:pt x="11840897" y="6059123"/>
                </a:lnTo>
                <a:lnTo>
                  <a:pt x="11799621" y="6043248"/>
                </a:lnTo>
                <a:lnTo>
                  <a:pt x="11753583" y="6027373"/>
                </a:lnTo>
                <a:lnTo>
                  <a:pt x="11701197" y="6016261"/>
                </a:lnTo>
                <a:lnTo>
                  <a:pt x="11640871" y="6009911"/>
                </a:lnTo>
                <a:lnTo>
                  <a:pt x="11572609" y="6006736"/>
                </a:lnTo>
                <a:lnTo>
                  <a:pt x="11504347" y="6009911"/>
                </a:lnTo>
                <a:lnTo>
                  <a:pt x="11444021" y="6016261"/>
                </a:lnTo>
                <a:lnTo>
                  <a:pt x="11391633" y="6027373"/>
                </a:lnTo>
                <a:lnTo>
                  <a:pt x="11345597" y="6043248"/>
                </a:lnTo>
                <a:lnTo>
                  <a:pt x="11304321" y="6059123"/>
                </a:lnTo>
                <a:lnTo>
                  <a:pt x="11267809" y="6074998"/>
                </a:lnTo>
                <a:lnTo>
                  <a:pt x="11229709" y="6094048"/>
                </a:lnTo>
                <a:lnTo>
                  <a:pt x="11191609" y="6113098"/>
                </a:lnTo>
                <a:lnTo>
                  <a:pt x="11155097" y="6132148"/>
                </a:lnTo>
                <a:lnTo>
                  <a:pt x="11113821" y="6148023"/>
                </a:lnTo>
                <a:lnTo>
                  <a:pt x="11067783" y="6162311"/>
                </a:lnTo>
                <a:lnTo>
                  <a:pt x="11015397" y="6173423"/>
                </a:lnTo>
                <a:lnTo>
                  <a:pt x="10955071" y="6181361"/>
                </a:lnTo>
                <a:lnTo>
                  <a:pt x="10886809" y="6182948"/>
                </a:lnTo>
                <a:lnTo>
                  <a:pt x="10818547" y="6181361"/>
                </a:lnTo>
                <a:lnTo>
                  <a:pt x="10758221" y="6173423"/>
                </a:lnTo>
                <a:lnTo>
                  <a:pt x="10705833" y="6162311"/>
                </a:lnTo>
                <a:lnTo>
                  <a:pt x="10659797" y="6148023"/>
                </a:lnTo>
                <a:lnTo>
                  <a:pt x="10618521" y="6132148"/>
                </a:lnTo>
                <a:lnTo>
                  <a:pt x="10582009" y="6113098"/>
                </a:lnTo>
                <a:lnTo>
                  <a:pt x="10543909" y="6094048"/>
                </a:lnTo>
                <a:lnTo>
                  <a:pt x="10505809" y="6074998"/>
                </a:lnTo>
                <a:lnTo>
                  <a:pt x="10469297" y="6059123"/>
                </a:lnTo>
                <a:lnTo>
                  <a:pt x="10428021" y="6043248"/>
                </a:lnTo>
                <a:lnTo>
                  <a:pt x="10381983" y="6027373"/>
                </a:lnTo>
                <a:lnTo>
                  <a:pt x="10329597" y="6016261"/>
                </a:lnTo>
                <a:lnTo>
                  <a:pt x="10269271" y="6009911"/>
                </a:lnTo>
                <a:lnTo>
                  <a:pt x="10201009" y="6006736"/>
                </a:lnTo>
                <a:lnTo>
                  <a:pt x="10132747" y="6009911"/>
                </a:lnTo>
                <a:lnTo>
                  <a:pt x="10072421" y="6016261"/>
                </a:lnTo>
                <a:lnTo>
                  <a:pt x="10020033" y="6027373"/>
                </a:lnTo>
                <a:lnTo>
                  <a:pt x="9973997" y="6043248"/>
                </a:lnTo>
                <a:lnTo>
                  <a:pt x="9932721" y="6059123"/>
                </a:lnTo>
                <a:lnTo>
                  <a:pt x="9896209" y="6074998"/>
                </a:lnTo>
                <a:lnTo>
                  <a:pt x="9820009" y="6113098"/>
                </a:lnTo>
                <a:lnTo>
                  <a:pt x="9783497" y="6132148"/>
                </a:lnTo>
                <a:lnTo>
                  <a:pt x="9742221" y="6148023"/>
                </a:lnTo>
                <a:lnTo>
                  <a:pt x="9696183" y="6162311"/>
                </a:lnTo>
                <a:lnTo>
                  <a:pt x="9643797" y="6173423"/>
                </a:lnTo>
                <a:lnTo>
                  <a:pt x="9583471" y="6181361"/>
                </a:lnTo>
                <a:lnTo>
                  <a:pt x="9515209" y="6182948"/>
                </a:lnTo>
                <a:lnTo>
                  <a:pt x="9446947" y="6181361"/>
                </a:lnTo>
                <a:lnTo>
                  <a:pt x="9386621" y="6173423"/>
                </a:lnTo>
                <a:lnTo>
                  <a:pt x="9334233" y="6162311"/>
                </a:lnTo>
                <a:lnTo>
                  <a:pt x="9288197" y="6148023"/>
                </a:lnTo>
                <a:lnTo>
                  <a:pt x="9246921" y="6132148"/>
                </a:lnTo>
                <a:lnTo>
                  <a:pt x="9210409" y="6113098"/>
                </a:lnTo>
                <a:lnTo>
                  <a:pt x="9172309" y="6094048"/>
                </a:lnTo>
                <a:lnTo>
                  <a:pt x="9134209" y="6074998"/>
                </a:lnTo>
                <a:lnTo>
                  <a:pt x="9097697" y="6059123"/>
                </a:lnTo>
                <a:lnTo>
                  <a:pt x="9056421" y="6043248"/>
                </a:lnTo>
                <a:lnTo>
                  <a:pt x="9010383" y="6027373"/>
                </a:lnTo>
                <a:lnTo>
                  <a:pt x="8957997" y="6016261"/>
                </a:lnTo>
                <a:lnTo>
                  <a:pt x="8897671" y="6009911"/>
                </a:lnTo>
                <a:lnTo>
                  <a:pt x="8827821" y="6006736"/>
                </a:lnTo>
                <a:lnTo>
                  <a:pt x="8761147" y="6009911"/>
                </a:lnTo>
                <a:lnTo>
                  <a:pt x="8700821" y="6016261"/>
                </a:lnTo>
                <a:lnTo>
                  <a:pt x="8648433" y="6027373"/>
                </a:lnTo>
                <a:lnTo>
                  <a:pt x="8602397" y="6043248"/>
                </a:lnTo>
                <a:lnTo>
                  <a:pt x="8561121" y="6059123"/>
                </a:lnTo>
                <a:lnTo>
                  <a:pt x="8524609" y="6074998"/>
                </a:lnTo>
                <a:lnTo>
                  <a:pt x="8486509" y="6094048"/>
                </a:lnTo>
                <a:lnTo>
                  <a:pt x="8448409" y="6113098"/>
                </a:lnTo>
                <a:lnTo>
                  <a:pt x="8411897" y="6132148"/>
                </a:lnTo>
                <a:lnTo>
                  <a:pt x="8370622" y="6148023"/>
                </a:lnTo>
                <a:lnTo>
                  <a:pt x="8324584" y="6162311"/>
                </a:lnTo>
                <a:lnTo>
                  <a:pt x="8272197" y="6173423"/>
                </a:lnTo>
                <a:lnTo>
                  <a:pt x="8211872" y="6181361"/>
                </a:lnTo>
                <a:lnTo>
                  <a:pt x="8143609" y="6182948"/>
                </a:lnTo>
                <a:lnTo>
                  <a:pt x="8075347" y="6181361"/>
                </a:lnTo>
                <a:lnTo>
                  <a:pt x="8015022" y="6173423"/>
                </a:lnTo>
                <a:lnTo>
                  <a:pt x="7962634" y="6162311"/>
                </a:lnTo>
                <a:lnTo>
                  <a:pt x="7916597" y="6148023"/>
                </a:lnTo>
                <a:lnTo>
                  <a:pt x="7875322" y="6132148"/>
                </a:lnTo>
                <a:lnTo>
                  <a:pt x="7838809" y="6113098"/>
                </a:lnTo>
                <a:lnTo>
                  <a:pt x="7800709" y="6094048"/>
                </a:lnTo>
                <a:lnTo>
                  <a:pt x="7762609" y="6074998"/>
                </a:lnTo>
                <a:lnTo>
                  <a:pt x="7726097" y="6059123"/>
                </a:lnTo>
                <a:lnTo>
                  <a:pt x="7684822" y="6043248"/>
                </a:lnTo>
                <a:lnTo>
                  <a:pt x="7638784" y="6027373"/>
                </a:lnTo>
                <a:lnTo>
                  <a:pt x="7586397" y="6016261"/>
                </a:lnTo>
                <a:lnTo>
                  <a:pt x="7526072" y="6009911"/>
                </a:lnTo>
                <a:lnTo>
                  <a:pt x="7457809" y="6006736"/>
                </a:lnTo>
                <a:lnTo>
                  <a:pt x="7389547" y="6009911"/>
                </a:lnTo>
                <a:lnTo>
                  <a:pt x="7329222" y="6016261"/>
                </a:lnTo>
                <a:lnTo>
                  <a:pt x="7276834" y="6027373"/>
                </a:lnTo>
                <a:lnTo>
                  <a:pt x="7230797" y="6043248"/>
                </a:lnTo>
                <a:lnTo>
                  <a:pt x="7189522" y="6059123"/>
                </a:lnTo>
                <a:lnTo>
                  <a:pt x="7153009" y="6074998"/>
                </a:lnTo>
                <a:lnTo>
                  <a:pt x="7114909" y="6094048"/>
                </a:lnTo>
                <a:lnTo>
                  <a:pt x="7076809" y="6113098"/>
                </a:lnTo>
                <a:lnTo>
                  <a:pt x="7040297" y="6132148"/>
                </a:lnTo>
                <a:lnTo>
                  <a:pt x="6999022" y="6148023"/>
                </a:lnTo>
                <a:lnTo>
                  <a:pt x="6952984" y="6162311"/>
                </a:lnTo>
                <a:lnTo>
                  <a:pt x="6900597" y="6173423"/>
                </a:lnTo>
                <a:lnTo>
                  <a:pt x="6840272" y="6181361"/>
                </a:lnTo>
                <a:lnTo>
                  <a:pt x="6781800" y="6182721"/>
                </a:lnTo>
                <a:lnTo>
                  <a:pt x="6723328" y="6181361"/>
                </a:lnTo>
                <a:lnTo>
                  <a:pt x="6663003" y="6173423"/>
                </a:lnTo>
                <a:lnTo>
                  <a:pt x="6610615" y="6162311"/>
                </a:lnTo>
                <a:lnTo>
                  <a:pt x="6564578" y="6148023"/>
                </a:lnTo>
                <a:lnTo>
                  <a:pt x="6523303" y="6132148"/>
                </a:lnTo>
                <a:lnTo>
                  <a:pt x="6486790" y="6113098"/>
                </a:lnTo>
                <a:lnTo>
                  <a:pt x="6448690" y="6094048"/>
                </a:lnTo>
                <a:lnTo>
                  <a:pt x="6410590" y="6074998"/>
                </a:lnTo>
                <a:lnTo>
                  <a:pt x="6374078" y="6059123"/>
                </a:lnTo>
                <a:lnTo>
                  <a:pt x="6332803" y="6043248"/>
                </a:lnTo>
                <a:lnTo>
                  <a:pt x="6286765" y="6027373"/>
                </a:lnTo>
                <a:lnTo>
                  <a:pt x="6234378" y="6016261"/>
                </a:lnTo>
                <a:lnTo>
                  <a:pt x="6174053" y="6009911"/>
                </a:lnTo>
                <a:lnTo>
                  <a:pt x="6105790" y="6006736"/>
                </a:lnTo>
                <a:lnTo>
                  <a:pt x="6096000" y="6007191"/>
                </a:lnTo>
                <a:lnTo>
                  <a:pt x="6086211" y="6006736"/>
                </a:lnTo>
                <a:lnTo>
                  <a:pt x="6017949" y="6009911"/>
                </a:lnTo>
                <a:lnTo>
                  <a:pt x="5957622" y="6016261"/>
                </a:lnTo>
                <a:lnTo>
                  <a:pt x="5905235" y="6027373"/>
                </a:lnTo>
                <a:lnTo>
                  <a:pt x="5859197" y="6043248"/>
                </a:lnTo>
                <a:lnTo>
                  <a:pt x="5817922" y="6059123"/>
                </a:lnTo>
                <a:lnTo>
                  <a:pt x="5781409" y="6074998"/>
                </a:lnTo>
                <a:lnTo>
                  <a:pt x="5743309" y="6094048"/>
                </a:lnTo>
                <a:lnTo>
                  <a:pt x="5705211" y="6113098"/>
                </a:lnTo>
                <a:lnTo>
                  <a:pt x="5668697" y="6132148"/>
                </a:lnTo>
                <a:lnTo>
                  <a:pt x="5627422" y="6148023"/>
                </a:lnTo>
                <a:lnTo>
                  <a:pt x="5581384" y="6162311"/>
                </a:lnTo>
                <a:lnTo>
                  <a:pt x="5528997" y="6173423"/>
                </a:lnTo>
                <a:lnTo>
                  <a:pt x="5468672" y="6181361"/>
                </a:lnTo>
                <a:lnTo>
                  <a:pt x="5410200" y="6182721"/>
                </a:lnTo>
                <a:lnTo>
                  <a:pt x="5351728" y="6181361"/>
                </a:lnTo>
                <a:lnTo>
                  <a:pt x="5291402" y="6173423"/>
                </a:lnTo>
                <a:lnTo>
                  <a:pt x="5239015" y="6162311"/>
                </a:lnTo>
                <a:lnTo>
                  <a:pt x="5192979" y="6148023"/>
                </a:lnTo>
                <a:lnTo>
                  <a:pt x="5151703" y="6132148"/>
                </a:lnTo>
                <a:lnTo>
                  <a:pt x="5115190" y="6113098"/>
                </a:lnTo>
                <a:lnTo>
                  <a:pt x="5077092" y="6094048"/>
                </a:lnTo>
                <a:lnTo>
                  <a:pt x="5038990" y="6074998"/>
                </a:lnTo>
                <a:lnTo>
                  <a:pt x="5002479" y="6059123"/>
                </a:lnTo>
                <a:lnTo>
                  <a:pt x="4961203" y="6043248"/>
                </a:lnTo>
                <a:lnTo>
                  <a:pt x="4915166" y="6027373"/>
                </a:lnTo>
                <a:lnTo>
                  <a:pt x="4862778" y="6016261"/>
                </a:lnTo>
                <a:lnTo>
                  <a:pt x="4802454" y="6009911"/>
                </a:lnTo>
                <a:lnTo>
                  <a:pt x="4734190" y="6006736"/>
                </a:lnTo>
                <a:lnTo>
                  <a:pt x="4665929" y="6009911"/>
                </a:lnTo>
                <a:lnTo>
                  <a:pt x="4605603" y="6016261"/>
                </a:lnTo>
                <a:lnTo>
                  <a:pt x="4553217" y="6027373"/>
                </a:lnTo>
                <a:lnTo>
                  <a:pt x="4507178" y="6043248"/>
                </a:lnTo>
                <a:lnTo>
                  <a:pt x="4465903" y="6059123"/>
                </a:lnTo>
                <a:lnTo>
                  <a:pt x="4429390" y="6074998"/>
                </a:lnTo>
                <a:lnTo>
                  <a:pt x="4353190" y="6113098"/>
                </a:lnTo>
                <a:lnTo>
                  <a:pt x="4316678" y="6132148"/>
                </a:lnTo>
                <a:lnTo>
                  <a:pt x="4275403" y="6148023"/>
                </a:lnTo>
                <a:lnTo>
                  <a:pt x="4229365" y="6162311"/>
                </a:lnTo>
                <a:lnTo>
                  <a:pt x="4176978" y="6173423"/>
                </a:lnTo>
                <a:lnTo>
                  <a:pt x="4116653" y="6181361"/>
                </a:lnTo>
                <a:lnTo>
                  <a:pt x="4048390" y="6182948"/>
                </a:lnTo>
                <a:lnTo>
                  <a:pt x="3980128" y="6181361"/>
                </a:lnTo>
                <a:lnTo>
                  <a:pt x="3919803" y="6173423"/>
                </a:lnTo>
                <a:lnTo>
                  <a:pt x="3867415" y="6162311"/>
                </a:lnTo>
                <a:lnTo>
                  <a:pt x="3821378" y="6148023"/>
                </a:lnTo>
                <a:lnTo>
                  <a:pt x="3780103" y="6132148"/>
                </a:lnTo>
                <a:lnTo>
                  <a:pt x="3743590" y="6113098"/>
                </a:lnTo>
                <a:lnTo>
                  <a:pt x="3705490" y="6094048"/>
                </a:lnTo>
                <a:lnTo>
                  <a:pt x="3667390" y="6074998"/>
                </a:lnTo>
                <a:lnTo>
                  <a:pt x="3630878" y="6059123"/>
                </a:lnTo>
                <a:lnTo>
                  <a:pt x="3589603" y="6043248"/>
                </a:lnTo>
                <a:lnTo>
                  <a:pt x="3543565" y="6027373"/>
                </a:lnTo>
                <a:lnTo>
                  <a:pt x="3491178" y="6016261"/>
                </a:lnTo>
                <a:lnTo>
                  <a:pt x="3430853" y="6009911"/>
                </a:lnTo>
                <a:lnTo>
                  <a:pt x="3361003" y="6006736"/>
                </a:lnTo>
                <a:lnTo>
                  <a:pt x="3294328" y="6009911"/>
                </a:lnTo>
                <a:lnTo>
                  <a:pt x="3234003" y="6016261"/>
                </a:lnTo>
                <a:lnTo>
                  <a:pt x="3181615" y="6027373"/>
                </a:lnTo>
                <a:lnTo>
                  <a:pt x="3135578" y="6043248"/>
                </a:lnTo>
                <a:lnTo>
                  <a:pt x="3094303" y="6059123"/>
                </a:lnTo>
                <a:lnTo>
                  <a:pt x="3057790" y="6074998"/>
                </a:lnTo>
                <a:lnTo>
                  <a:pt x="3019690" y="6094048"/>
                </a:lnTo>
                <a:lnTo>
                  <a:pt x="2981590" y="6113098"/>
                </a:lnTo>
                <a:lnTo>
                  <a:pt x="2945078" y="6132148"/>
                </a:lnTo>
                <a:lnTo>
                  <a:pt x="2903803" y="6148023"/>
                </a:lnTo>
                <a:lnTo>
                  <a:pt x="2857765" y="6162311"/>
                </a:lnTo>
                <a:lnTo>
                  <a:pt x="2805378" y="6173423"/>
                </a:lnTo>
                <a:lnTo>
                  <a:pt x="2745053" y="6181361"/>
                </a:lnTo>
                <a:lnTo>
                  <a:pt x="2676790" y="6182948"/>
                </a:lnTo>
                <a:lnTo>
                  <a:pt x="2608528" y="6181361"/>
                </a:lnTo>
                <a:lnTo>
                  <a:pt x="2548203" y="6173423"/>
                </a:lnTo>
                <a:lnTo>
                  <a:pt x="2495815" y="6162311"/>
                </a:lnTo>
                <a:lnTo>
                  <a:pt x="2449778" y="6148023"/>
                </a:lnTo>
                <a:lnTo>
                  <a:pt x="2408503" y="6132148"/>
                </a:lnTo>
                <a:lnTo>
                  <a:pt x="2371990" y="6113098"/>
                </a:lnTo>
                <a:lnTo>
                  <a:pt x="2333890" y="6094048"/>
                </a:lnTo>
                <a:lnTo>
                  <a:pt x="2295790" y="6074998"/>
                </a:lnTo>
                <a:lnTo>
                  <a:pt x="2259278" y="6059123"/>
                </a:lnTo>
                <a:lnTo>
                  <a:pt x="2218003" y="6043248"/>
                </a:lnTo>
                <a:lnTo>
                  <a:pt x="2171965" y="6027373"/>
                </a:lnTo>
                <a:lnTo>
                  <a:pt x="2119578" y="6016261"/>
                </a:lnTo>
                <a:lnTo>
                  <a:pt x="2059253" y="6009911"/>
                </a:lnTo>
                <a:lnTo>
                  <a:pt x="1990990" y="6006736"/>
                </a:lnTo>
                <a:lnTo>
                  <a:pt x="1922728" y="6009911"/>
                </a:lnTo>
                <a:lnTo>
                  <a:pt x="1862403" y="6016261"/>
                </a:lnTo>
                <a:lnTo>
                  <a:pt x="1810015" y="6027373"/>
                </a:lnTo>
                <a:lnTo>
                  <a:pt x="1763978" y="6043248"/>
                </a:lnTo>
                <a:lnTo>
                  <a:pt x="1722703" y="6059123"/>
                </a:lnTo>
                <a:lnTo>
                  <a:pt x="1686190" y="6074998"/>
                </a:lnTo>
                <a:lnTo>
                  <a:pt x="1648090" y="6094048"/>
                </a:lnTo>
                <a:lnTo>
                  <a:pt x="1609990" y="6113098"/>
                </a:lnTo>
                <a:lnTo>
                  <a:pt x="1573478" y="6132148"/>
                </a:lnTo>
                <a:lnTo>
                  <a:pt x="1532203" y="6148023"/>
                </a:lnTo>
                <a:lnTo>
                  <a:pt x="1486165" y="6162311"/>
                </a:lnTo>
                <a:lnTo>
                  <a:pt x="1433778" y="6173423"/>
                </a:lnTo>
                <a:lnTo>
                  <a:pt x="1373453" y="6181361"/>
                </a:lnTo>
                <a:lnTo>
                  <a:pt x="1305190" y="6182948"/>
                </a:lnTo>
                <a:lnTo>
                  <a:pt x="1236928" y="6181361"/>
                </a:lnTo>
                <a:lnTo>
                  <a:pt x="1176603" y="6173423"/>
                </a:lnTo>
                <a:lnTo>
                  <a:pt x="1124215" y="6162311"/>
                </a:lnTo>
                <a:lnTo>
                  <a:pt x="1078178" y="6148023"/>
                </a:lnTo>
                <a:lnTo>
                  <a:pt x="1036903" y="6132148"/>
                </a:lnTo>
                <a:lnTo>
                  <a:pt x="1000390" y="6113098"/>
                </a:lnTo>
                <a:lnTo>
                  <a:pt x="962290" y="6094048"/>
                </a:lnTo>
                <a:lnTo>
                  <a:pt x="924190" y="6074998"/>
                </a:lnTo>
                <a:lnTo>
                  <a:pt x="887678" y="6059123"/>
                </a:lnTo>
                <a:lnTo>
                  <a:pt x="846403" y="6043248"/>
                </a:lnTo>
                <a:lnTo>
                  <a:pt x="800365" y="6027373"/>
                </a:lnTo>
                <a:lnTo>
                  <a:pt x="747978" y="6016261"/>
                </a:lnTo>
                <a:lnTo>
                  <a:pt x="687653" y="6009911"/>
                </a:lnTo>
                <a:lnTo>
                  <a:pt x="619390" y="6006736"/>
                </a:lnTo>
                <a:lnTo>
                  <a:pt x="551128" y="6009911"/>
                </a:lnTo>
                <a:lnTo>
                  <a:pt x="490803" y="6016261"/>
                </a:lnTo>
                <a:lnTo>
                  <a:pt x="438415" y="6027373"/>
                </a:lnTo>
                <a:lnTo>
                  <a:pt x="392378" y="6043248"/>
                </a:lnTo>
                <a:lnTo>
                  <a:pt x="351103" y="6059123"/>
                </a:lnTo>
                <a:lnTo>
                  <a:pt x="314590" y="6074998"/>
                </a:lnTo>
                <a:lnTo>
                  <a:pt x="276490" y="6094048"/>
                </a:lnTo>
                <a:lnTo>
                  <a:pt x="238390" y="6113098"/>
                </a:lnTo>
                <a:lnTo>
                  <a:pt x="201878" y="6132148"/>
                </a:lnTo>
                <a:lnTo>
                  <a:pt x="160603" y="6148023"/>
                </a:lnTo>
                <a:lnTo>
                  <a:pt x="114565" y="6162311"/>
                </a:lnTo>
                <a:lnTo>
                  <a:pt x="62178" y="6173423"/>
                </a:lnTo>
                <a:lnTo>
                  <a:pt x="1853" y="6181361"/>
                </a:lnTo>
                <a:lnTo>
                  <a:pt x="1" y="6181404"/>
                </a:lnTo>
                <a:lnTo>
                  <a:pt x="1" y="6551875"/>
                </a:lnTo>
                <a:lnTo>
                  <a:pt x="0" y="655187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761996" y="248743"/>
            <a:ext cx="10668004" cy="561753"/>
          </a:xfrm>
        </p:spPr>
        <p:txBody>
          <a:bodyPr anchor="t">
            <a:normAutofit/>
          </a:bodyPr>
          <a:lstStyle/>
          <a:p>
            <a:r>
              <a:rPr lang="el-GR" sz="2800" b="1" u="sng">
                <a:latin typeface="Times New Roman"/>
                <a:cs typeface="Times New Roman"/>
              </a:rPr>
              <a:t>ΣΥΖΗΤΗΣΗ (1)</a:t>
            </a:r>
          </a:p>
        </p:txBody>
      </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761996" y="863599"/>
            <a:ext cx="10668004" cy="4972508"/>
          </a:xfrm>
        </p:spPr>
        <p:txBody>
          <a:bodyPr vert="horz" lIns="91440" tIns="45720" rIns="91440" bIns="45720" rtlCol="0" anchor="t">
            <a:noAutofit/>
          </a:bodyPr>
          <a:lstStyle/>
          <a:p>
            <a:r>
              <a:rPr lang="el-GR" sz="2300" dirty="0">
                <a:latin typeface="Times New Roman"/>
                <a:cs typeface="Times New Roman"/>
              </a:rPr>
              <a:t>Εξετάστηκε η υποστήριξη σχετικά με τη μετάβαση από το πανεπιστήμιο στην αγορά εργασίας.</a:t>
            </a:r>
            <a:endParaRPr lang="el-GR" sz="2300">
              <a:cs typeface="Calibri" panose="020F0502020204030204"/>
            </a:endParaRPr>
          </a:p>
          <a:p>
            <a:r>
              <a:rPr lang="el-GR" sz="2300" dirty="0">
                <a:latin typeface="Times New Roman"/>
                <a:cs typeface="Times New Roman"/>
              </a:rPr>
              <a:t>Συνεισφορά της έρευνας στην ήδη υπάρχουσα βιβλιογραφία για τη δευτεροβάθμια και τη </a:t>
            </a:r>
            <a:r>
              <a:rPr lang="el-GR" sz="2300" dirty="0" err="1">
                <a:latin typeface="Times New Roman"/>
                <a:cs typeface="Times New Roman"/>
              </a:rPr>
              <a:t>μετα</a:t>
            </a:r>
            <a:r>
              <a:rPr lang="el-GR" sz="2300" dirty="0">
                <a:latin typeface="Times New Roman"/>
                <a:cs typeface="Times New Roman"/>
              </a:rPr>
              <a:t>-δευτεροβάθμια μετάβαση των αυτιστικών ατόμων.</a:t>
            </a:r>
          </a:p>
          <a:p>
            <a:r>
              <a:rPr lang="el-GR" sz="2300" dirty="0">
                <a:latin typeface="Times New Roman"/>
                <a:cs typeface="Times New Roman"/>
              </a:rPr>
              <a:t>Ανάδειξη των απόψεών τους για την υποστήριξη του δέχονται.</a:t>
            </a:r>
            <a:endParaRPr lang="el-GR" sz="2300">
              <a:cs typeface="Calibri" panose="020F0502020204030204"/>
            </a:endParaRPr>
          </a:p>
          <a:p>
            <a:endParaRPr lang="el-GR" sz="2300" dirty="0">
              <a:latin typeface="Times New Roman"/>
              <a:cs typeface="Times New Roman"/>
            </a:endParaRPr>
          </a:p>
          <a:p>
            <a:r>
              <a:rPr lang="el-GR" sz="2300" b="1" u="sng" dirty="0">
                <a:latin typeface="Times New Roman"/>
                <a:cs typeface="Times New Roman"/>
              </a:rPr>
              <a:t>Κύρια ευρήματα</a:t>
            </a:r>
            <a:r>
              <a:rPr lang="el-GR" sz="2300" dirty="0">
                <a:latin typeface="Times New Roman"/>
                <a:cs typeface="Times New Roman"/>
              </a:rPr>
              <a:t>:</a:t>
            </a:r>
            <a:br>
              <a:rPr lang="el-GR" sz="2300" dirty="0">
                <a:latin typeface="Times New Roman"/>
                <a:cs typeface="Times New Roman"/>
              </a:rPr>
            </a:br>
            <a:r>
              <a:rPr lang="el-GR" sz="2300" b="1" dirty="0">
                <a:latin typeface="Times New Roman"/>
                <a:cs typeface="Times New Roman"/>
              </a:rPr>
              <a:t>α)</a:t>
            </a:r>
            <a:r>
              <a:rPr lang="el-GR" sz="2300" dirty="0">
                <a:latin typeface="Times New Roman"/>
                <a:cs typeface="Times New Roman"/>
              </a:rPr>
              <a:t> Η υποστήριξη μέσα στο πανεπιστήμιο δεν ανταποκρινόταν στις ιδιαίτερες ανάγκες του κάθε φοιτητή.</a:t>
            </a:r>
            <a:br>
              <a:rPr lang="el-GR" sz="2300" dirty="0">
                <a:latin typeface="Times New Roman"/>
                <a:cs typeface="Times New Roman"/>
              </a:rPr>
            </a:br>
            <a:r>
              <a:rPr lang="el-GR" sz="2300" b="1" dirty="0">
                <a:latin typeface="Times New Roman"/>
                <a:cs typeface="Times New Roman"/>
              </a:rPr>
              <a:t>β)</a:t>
            </a:r>
            <a:r>
              <a:rPr lang="el-GR" sz="2300" dirty="0">
                <a:latin typeface="Times New Roman"/>
                <a:cs typeface="Times New Roman"/>
              </a:rPr>
              <a:t> Σχέσεις φροντίδας: ο σημαντικότερος παράγοντας υποστήριξης</a:t>
            </a:r>
          </a:p>
          <a:p>
            <a:r>
              <a:rPr lang="el-GR" sz="2300" b="1" dirty="0">
                <a:latin typeface="Times New Roman"/>
                <a:cs typeface="Times New Roman"/>
              </a:rPr>
              <a:t>Ελλείψεις</a:t>
            </a:r>
            <a:r>
              <a:rPr lang="el-GR" sz="2300" dirty="0">
                <a:latin typeface="Times New Roman"/>
                <a:cs typeface="Times New Roman"/>
              </a:rPr>
              <a:t> στους υποστηρικτικούς παράγοντες</a:t>
            </a:r>
            <a:r>
              <a:rPr lang="el-GR" sz="2300" b="1" dirty="0">
                <a:latin typeface="Times New Roman"/>
                <a:cs typeface="Times New Roman"/>
              </a:rPr>
              <a:t>=</a:t>
            </a:r>
            <a:r>
              <a:rPr lang="el-GR" sz="2300" dirty="0">
                <a:latin typeface="Times New Roman"/>
                <a:cs typeface="Times New Roman"/>
              </a:rPr>
              <a:t> </a:t>
            </a:r>
            <a:r>
              <a:rPr lang="el-GR" sz="2300" b="1" dirty="0">
                <a:latin typeface="Times New Roman"/>
                <a:cs typeface="Times New Roman"/>
              </a:rPr>
              <a:t>ανεπιτυχής μετάβαση, χαμηλά αποτελέσματα </a:t>
            </a:r>
            <a:r>
              <a:rPr lang="el-GR" sz="2300" b="1" dirty="0" err="1">
                <a:latin typeface="Times New Roman"/>
                <a:cs typeface="Times New Roman"/>
              </a:rPr>
              <a:t>απασχολησιμότητας</a:t>
            </a:r>
            <a:r>
              <a:rPr lang="el-GR" sz="2300" b="1" dirty="0">
                <a:latin typeface="Times New Roman"/>
                <a:cs typeface="Times New Roman"/>
              </a:rPr>
              <a:t>, αίσθημα απομόνωσης και διακινδύνευση ολόκληρης της ζωής </a:t>
            </a:r>
            <a:r>
              <a:rPr lang="el-GR" sz="2300" dirty="0">
                <a:latin typeface="Times New Roman"/>
                <a:cs typeface="Times New Roman"/>
              </a:rPr>
              <a:t>των αυτιστικών φοιτητών/αποφοίτων.</a:t>
            </a:r>
            <a:endParaRPr lang="el-GR" sz="2300" b="1" dirty="0">
              <a:latin typeface="Times New Roman"/>
              <a:cs typeface="Times New Roman"/>
            </a:endParaRPr>
          </a:p>
          <a:p>
            <a:pPr marL="0" indent="0">
              <a:buNone/>
            </a:pPr>
            <a:endParaRPr lang="el-GR" sz="2300" dirty="0">
              <a:solidFill>
                <a:schemeClr val="tx1">
                  <a:alpha val="60000"/>
                </a:schemeClr>
              </a:solidFill>
              <a:latin typeface="Times New Roman"/>
              <a:cs typeface="Times New Roman"/>
            </a:endParaRPr>
          </a:p>
          <a:p>
            <a:endParaRPr lang="el-GR" sz="1200">
              <a:solidFill>
                <a:schemeClr val="tx1">
                  <a:alpha val="60000"/>
                </a:schemeClr>
              </a:solidFill>
              <a:latin typeface="Times New Roman"/>
              <a:cs typeface="Times New Roman"/>
            </a:endParaRPr>
          </a:p>
        </p:txBody>
      </p:sp>
    </p:spTree>
    <p:extLst>
      <p:ext uri="{BB962C8B-B14F-4D97-AF65-F5344CB8AC3E}">
        <p14:creationId xmlns:p14="http://schemas.microsoft.com/office/powerpoint/2010/main" val="4093306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1" name="Group 25">
            <a:extLst>
              <a:ext uri="{FF2B5EF4-FFF2-40B4-BE49-F238E27FC236}">
                <a16:creationId xmlns:a16="http://schemas.microsoft.com/office/drawing/2014/main" id="{51DF09CD-25B8-4B12-8634-158BA767BC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6" cy="6858000"/>
            <a:chOff x="1" y="0"/>
            <a:chExt cx="12191996" cy="6858000"/>
          </a:xfrm>
        </p:grpSpPr>
        <p:sp>
          <p:nvSpPr>
            <p:cNvPr id="33" name="Rectangle 26">
              <a:extLst>
                <a:ext uri="{FF2B5EF4-FFF2-40B4-BE49-F238E27FC236}">
                  <a16:creationId xmlns:a16="http://schemas.microsoft.com/office/drawing/2014/main" id="{9D1DCDDC-E189-49ED-BAB0-BF014853B5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35" name="Rectangle 27">
              <a:extLst>
                <a:ext uri="{FF2B5EF4-FFF2-40B4-BE49-F238E27FC236}">
                  <a16:creationId xmlns:a16="http://schemas.microsoft.com/office/drawing/2014/main" id="{3A30EFBC-FDAD-4CE7-8222-23968A799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a:solidFill>
                  <a:schemeClr val="tx1"/>
                </a:solidFill>
              </a:endParaRPr>
            </a:p>
          </p:txBody>
        </p:sp>
      </p:grpSp>
      <p:sp useBgFill="1">
        <p:nvSpPr>
          <p:cNvPr id="37" name="Freeform: Shape 29">
            <a:extLst>
              <a:ext uri="{FF2B5EF4-FFF2-40B4-BE49-F238E27FC236}">
                <a16:creationId xmlns:a16="http://schemas.microsoft.com/office/drawing/2014/main" id="{C5E33FA7-5CA0-4E9A-8D01-D8EDB5F4C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551875"/>
          </a:xfrm>
          <a:custGeom>
            <a:avLst/>
            <a:gdLst>
              <a:gd name="connsiteX0" fmla="*/ 0 w 12191999"/>
              <a:gd name="connsiteY0" fmla="*/ 0 h 6551875"/>
              <a:gd name="connsiteX1" fmla="*/ 12191999 w 12191999"/>
              <a:gd name="connsiteY1" fmla="*/ 0 h 6551875"/>
              <a:gd name="connsiteX2" fmla="*/ 12191999 w 12191999"/>
              <a:gd name="connsiteY2" fmla="*/ 6181404 h 6551875"/>
              <a:gd name="connsiteX3" fmla="*/ 12190147 w 12191999"/>
              <a:gd name="connsiteY3" fmla="*/ 6181361 h 6551875"/>
              <a:gd name="connsiteX4" fmla="*/ 12129821 w 12191999"/>
              <a:gd name="connsiteY4" fmla="*/ 6173424 h 6551875"/>
              <a:gd name="connsiteX5" fmla="*/ 12077433 w 12191999"/>
              <a:gd name="connsiteY5" fmla="*/ 6162311 h 6551875"/>
              <a:gd name="connsiteX6" fmla="*/ 12031397 w 12191999"/>
              <a:gd name="connsiteY6" fmla="*/ 6148023 h 6551875"/>
              <a:gd name="connsiteX7" fmla="*/ 11990121 w 12191999"/>
              <a:gd name="connsiteY7" fmla="*/ 6132148 h 6551875"/>
              <a:gd name="connsiteX8" fmla="*/ 11953609 w 12191999"/>
              <a:gd name="connsiteY8" fmla="*/ 6113098 h 6551875"/>
              <a:gd name="connsiteX9" fmla="*/ 11915509 w 12191999"/>
              <a:gd name="connsiteY9" fmla="*/ 6094048 h 6551875"/>
              <a:gd name="connsiteX10" fmla="*/ 11877409 w 12191999"/>
              <a:gd name="connsiteY10" fmla="*/ 6074998 h 6551875"/>
              <a:gd name="connsiteX11" fmla="*/ 11840897 w 12191999"/>
              <a:gd name="connsiteY11" fmla="*/ 6059123 h 6551875"/>
              <a:gd name="connsiteX12" fmla="*/ 11799621 w 12191999"/>
              <a:gd name="connsiteY12" fmla="*/ 6043248 h 6551875"/>
              <a:gd name="connsiteX13" fmla="*/ 11753583 w 12191999"/>
              <a:gd name="connsiteY13" fmla="*/ 6027373 h 6551875"/>
              <a:gd name="connsiteX14" fmla="*/ 11701197 w 12191999"/>
              <a:gd name="connsiteY14" fmla="*/ 6016261 h 6551875"/>
              <a:gd name="connsiteX15" fmla="*/ 11640871 w 12191999"/>
              <a:gd name="connsiteY15" fmla="*/ 6009911 h 6551875"/>
              <a:gd name="connsiteX16" fmla="*/ 11572609 w 12191999"/>
              <a:gd name="connsiteY16" fmla="*/ 6006736 h 6551875"/>
              <a:gd name="connsiteX17" fmla="*/ 11504347 w 12191999"/>
              <a:gd name="connsiteY17" fmla="*/ 6009911 h 6551875"/>
              <a:gd name="connsiteX18" fmla="*/ 11444021 w 12191999"/>
              <a:gd name="connsiteY18" fmla="*/ 6016261 h 6551875"/>
              <a:gd name="connsiteX19" fmla="*/ 11391633 w 12191999"/>
              <a:gd name="connsiteY19" fmla="*/ 6027373 h 6551875"/>
              <a:gd name="connsiteX20" fmla="*/ 11345597 w 12191999"/>
              <a:gd name="connsiteY20" fmla="*/ 6043248 h 6551875"/>
              <a:gd name="connsiteX21" fmla="*/ 11304321 w 12191999"/>
              <a:gd name="connsiteY21" fmla="*/ 6059123 h 6551875"/>
              <a:gd name="connsiteX22" fmla="*/ 11267809 w 12191999"/>
              <a:gd name="connsiteY22" fmla="*/ 6074998 h 6551875"/>
              <a:gd name="connsiteX23" fmla="*/ 11229709 w 12191999"/>
              <a:gd name="connsiteY23" fmla="*/ 6094048 h 6551875"/>
              <a:gd name="connsiteX24" fmla="*/ 11191609 w 12191999"/>
              <a:gd name="connsiteY24" fmla="*/ 6113098 h 6551875"/>
              <a:gd name="connsiteX25" fmla="*/ 11155097 w 12191999"/>
              <a:gd name="connsiteY25" fmla="*/ 6132148 h 6551875"/>
              <a:gd name="connsiteX26" fmla="*/ 11113821 w 12191999"/>
              <a:gd name="connsiteY26" fmla="*/ 6148023 h 6551875"/>
              <a:gd name="connsiteX27" fmla="*/ 11067783 w 12191999"/>
              <a:gd name="connsiteY27" fmla="*/ 6162311 h 6551875"/>
              <a:gd name="connsiteX28" fmla="*/ 11015397 w 12191999"/>
              <a:gd name="connsiteY28" fmla="*/ 6173423 h 6551875"/>
              <a:gd name="connsiteX29" fmla="*/ 10955071 w 12191999"/>
              <a:gd name="connsiteY29" fmla="*/ 6181361 h 6551875"/>
              <a:gd name="connsiteX30" fmla="*/ 10886809 w 12191999"/>
              <a:gd name="connsiteY30" fmla="*/ 6182948 h 6551875"/>
              <a:gd name="connsiteX31" fmla="*/ 10818547 w 12191999"/>
              <a:gd name="connsiteY31" fmla="*/ 6181361 h 6551875"/>
              <a:gd name="connsiteX32" fmla="*/ 10758221 w 12191999"/>
              <a:gd name="connsiteY32" fmla="*/ 6173423 h 6551875"/>
              <a:gd name="connsiteX33" fmla="*/ 10705833 w 12191999"/>
              <a:gd name="connsiteY33" fmla="*/ 6162311 h 6551875"/>
              <a:gd name="connsiteX34" fmla="*/ 10659797 w 12191999"/>
              <a:gd name="connsiteY34" fmla="*/ 6148023 h 6551875"/>
              <a:gd name="connsiteX35" fmla="*/ 10618521 w 12191999"/>
              <a:gd name="connsiteY35" fmla="*/ 6132148 h 6551875"/>
              <a:gd name="connsiteX36" fmla="*/ 10582009 w 12191999"/>
              <a:gd name="connsiteY36" fmla="*/ 6113098 h 6551875"/>
              <a:gd name="connsiteX37" fmla="*/ 10543909 w 12191999"/>
              <a:gd name="connsiteY37" fmla="*/ 6094048 h 6551875"/>
              <a:gd name="connsiteX38" fmla="*/ 10505809 w 12191999"/>
              <a:gd name="connsiteY38" fmla="*/ 6074998 h 6551875"/>
              <a:gd name="connsiteX39" fmla="*/ 10469297 w 12191999"/>
              <a:gd name="connsiteY39" fmla="*/ 6059123 h 6551875"/>
              <a:gd name="connsiteX40" fmla="*/ 10428021 w 12191999"/>
              <a:gd name="connsiteY40" fmla="*/ 6043248 h 6551875"/>
              <a:gd name="connsiteX41" fmla="*/ 10381983 w 12191999"/>
              <a:gd name="connsiteY41" fmla="*/ 6027373 h 6551875"/>
              <a:gd name="connsiteX42" fmla="*/ 10329597 w 12191999"/>
              <a:gd name="connsiteY42" fmla="*/ 6016261 h 6551875"/>
              <a:gd name="connsiteX43" fmla="*/ 10269271 w 12191999"/>
              <a:gd name="connsiteY43" fmla="*/ 6009911 h 6551875"/>
              <a:gd name="connsiteX44" fmla="*/ 10201009 w 12191999"/>
              <a:gd name="connsiteY44" fmla="*/ 6006736 h 6551875"/>
              <a:gd name="connsiteX45" fmla="*/ 10132747 w 12191999"/>
              <a:gd name="connsiteY45" fmla="*/ 6009911 h 6551875"/>
              <a:gd name="connsiteX46" fmla="*/ 10072421 w 12191999"/>
              <a:gd name="connsiteY46" fmla="*/ 6016261 h 6551875"/>
              <a:gd name="connsiteX47" fmla="*/ 10020033 w 12191999"/>
              <a:gd name="connsiteY47" fmla="*/ 6027373 h 6551875"/>
              <a:gd name="connsiteX48" fmla="*/ 9973997 w 12191999"/>
              <a:gd name="connsiteY48" fmla="*/ 6043248 h 6551875"/>
              <a:gd name="connsiteX49" fmla="*/ 9932721 w 12191999"/>
              <a:gd name="connsiteY49" fmla="*/ 6059123 h 6551875"/>
              <a:gd name="connsiteX50" fmla="*/ 9896209 w 12191999"/>
              <a:gd name="connsiteY50" fmla="*/ 6074998 h 6551875"/>
              <a:gd name="connsiteX51" fmla="*/ 9820009 w 12191999"/>
              <a:gd name="connsiteY51" fmla="*/ 6113098 h 6551875"/>
              <a:gd name="connsiteX52" fmla="*/ 9783497 w 12191999"/>
              <a:gd name="connsiteY52" fmla="*/ 6132148 h 6551875"/>
              <a:gd name="connsiteX53" fmla="*/ 9742221 w 12191999"/>
              <a:gd name="connsiteY53" fmla="*/ 6148023 h 6551875"/>
              <a:gd name="connsiteX54" fmla="*/ 9696183 w 12191999"/>
              <a:gd name="connsiteY54" fmla="*/ 6162311 h 6551875"/>
              <a:gd name="connsiteX55" fmla="*/ 9643797 w 12191999"/>
              <a:gd name="connsiteY55" fmla="*/ 6173423 h 6551875"/>
              <a:gd name="connsiteX56" fmla="*/ 9583471 w 12191999"/>
              <a:gd name="connsiteY56" fmla="*/ 6181361 h 6551875"/>
              <a:gd name="connsiteX57" fmla="*/ 9515209 w 12191999"/>
              <a:gd name="connsiteY57" fmla="*/ 6182948 h 6551875"/>
              <a:gd name="connsiteX58" fmla="*/ 9446947 w 12191999"/>
              <a:gd name="connsiteY58" fmla="*/ 6181361 h 6551875"/>
              <a:gd name="connsiteX59" fmla="*/ 9386621 w 12191999"/>
              <a:gd name="connsiteY59" fmla="*/ 6173423 h 6551875"/>
              <a:gd name="connsiteX60" fmla="*/ 9334233 w 12191999"/>
              <a:gd name="connsiteY60" fmla="*/ 6162311 h 6551875"/>
              <a:gd name="connsiteX61" fmla="*/ 9288197 w 12191999"/>
              <a:gd name="connsiteY61" fmla="*/ 6148023 h 6551875"/>
              <a:gd name="connsiteX62" fmla="*/ 9246921 w 12191999"/>
              <a:gd name="connsiteY62" fmla="*/ 6132148 h 6551875"/>
              <a:gd name="connsiteX63" fmla="*/ 9210409 w 12191999"/>
              <a:gd name="connsiteY63" fmla="*/ 6113098 h 6551875"/>
              <a:gd name="connsiteX64" fmla="*/ 9172309 w 12191999"/>
              <a:gd name="connsiteY64" fmla="*/ 6094048 h 6551875"/>
              <a:gd name="connsiteX65" fmla="*/ 9134209 w 12191999"/>
              <a:gd name="connsiteY65" fmla="*/ 6074998 h 6551875"/>
              <a:gd name="connsiteX66" fmla="*/ 9097697 w 12191999"/>
              <a:gd name="connsiteY66" fmla="*/ 6059123 h 6551875"/>
              <a:gd name="connsiteX67" fmla="*/ 9056421 w 12191999"/>
              <a:gd name="connsiteY67" fmla="*/ 6043248 h 6551875"/>
              <a:gd name="connsiteX68" fmla="*/ 9010383 w 12191999"/>
              <a:gd name="connsiteY68" fmla="*/ 6027373 h 6551875"/>
              <a:gd name="connsiteX69" fmla="*/ 8957997 w 12191999"/>
              <a:gd name="connsiteY69" fmla="*/ 6016261 h 6551875"/>
              <a:gd name="connsiteX70" fmla="*/ 8897671 w 12191999"/>
              <a:gd name="connsiteY70" fmla="*/ 6009911 h 6551875"/>
              <a:gd name="connsiteX71" fmla="*/ 8827821 w 12191999"/>
              <a:gd name="connsiteY71" fmla="*/ 6006736 h 6551875"/>
              <a:gd name="connsiteX72" fmla="*/ 8761147 w 12191999"/>
              <a:gd name="connsiteY72" fmla="*/ 6009911 h 6551875"/>
              <a:gd name="connsiteX73" fmla="*/ 8700821 w 12191999"/>
              <a:gd name="connsiteY73" fmla="*/ 6016261 h 6551875"/>
              <a:gd name="connsiteX74" fmla="*/ 8648433 w 12191999"/>
              <a:gd name="connsiteY74" fmla="*/ 6027373 h 6551875"/>
              <a:gd name="connsiteX75" fmla="*/ 8602397 w 12191999"/>
              <a:gd name="connsiteY75" fmla="*/ 6043248 h 6551875"/>
              <a:gd name="connsiteX76" fmla="*/ 8561121 w 12191999"/>
              <a:gd name="connsiteY76" fmla="*/ 6059123 h 6551875"/>
              <a:gd name="connsiteX77" fmla="*/ 8524609 w 12191999"/>
              <a:gd name="connsiteY77" fmla="*/ 6074998 h 6551875"/>
              <a:gd name="connsiteX78" fmla="*/ 8486509 w 12191999"/>
              <a:gd name="connsiteY78" fmla="*/ 6094048 h 6551875"/>
              <a:gd name="connsiteX79" fmla="*/ 8448409 w 12191999"/>
              <a:gd name="connsiteY79" fmla="*/ 6113098 h 6551875"/>
              <a:gd name="connsiteX80" fmla="*/ 8411897 w 12191999"/>
              <a:gd name="connsiteY80" fmla="*/ 6132148 h 6551875"/>
              <a:gd name="connsiteX81" fmla="*/ 8370622 w 12191999"/>
              <a:gd name="connsiteY81" fmla="*/ 6148023 h 6551875"/>
              <a:gd name="connsiteX82" fmla="*/ 8324584 w 12191999"/>
              <a:gd name="connsiteY82" fmla="*/ 6162311 h 6551875"/>
              <a:gd name="connsiteX83" fmla="*/ 8272197 w 12191999"/>
              <a:gd name="connsiteY83" fmla="*/ 6173423 h 6551875"/>
              <a:gd name="connsiteX84" fmla="*/ 8211872 w 12191999"/>
              <a:gd name="connsiteY84" fmla="*/ 6181361 h 6551875"/>
              <a:gd name="connsiteX85" fmla="*/ 8143609 w 12191999"/>
              <a:gd name="connsiteY85" fmla="*/ 6182948 h 6551875"/>
              <a:gd name="connsiteX86" fmla="*/ 8075347 w 12191999"/>
              <a:gd name="connsiteY86" fmla="*/ 6181361 h 6551875"/>
              <a:gd name="connsiteX87" fmla="*/ 8015022 w 12191999"/>
              <a:gd name="connsiteY87" fmla="*/ 6173423 h 6551875"/>
              <a:gd name="connsiteX88" fmla="*/ 7962634 w 12191999"/>
              <a:gd name="connsiteY88" fmla="*/ 6162311 h 6551875"/>
              <a:gd name="connsiteX89" fmla="*/ 7916597 w 12191999"/>
              <a:gd name="connsiteY89" fmla="*/ 6148023 h 6551875"/>
              <a:gd name="connsiteX90" fmla="*/ 7875322 w 12191999"/>
              <a:gd name="connsiteY90" fmla="*/ 6132148 h 6551875"/>
              <a:gd name="connsiteX91" fmla="*/ 7838809 w 12191999"/>
              <a:gd name="connsiteY91" fmla="*/ 6113098 h 6551875"/>
              <a:gd name="connsiteX92" fmla="*/ 7800709 w 12191999"/>
              <a:gd name="connsiteY92" fmla="*/ 6094048 h 6551875"/>
              <a:gd name="connsiteX93" fmla="*/ 7762609 w 12191999"/>
              <a:gd name="connsiteY93" fmla="*/ 6074998 h 6551875"/>
              <a:gd name="connsiteX94" fmla="*/ 7726097 w 12191999"/>
              <a:gd name="connsiteY94" fmla="*/ 6059123 h 6551875"/>
              <a:gd name="connsiteX95" fmla="*/ 7684822 w 12191999"/>
              <a:gd name="connsiteY95" fmla="*/ 6043248 h 6551875"/>
              <a:gd name="connsiteX96" fmla="*/ 7638784 w 12191999"/>
              <a:gd name="connsiteY96" fmla="*/ 6027373 h 6551875"/>
              <a:gd name="connsiteX97" fmla="*/ 7586397 w 12191999"/>
              <a:gd name="connsiteY97" fmla="*/ 6016261 h 6551875"/>
              <a:gd name="connsiteX98" fmla="*/ 7526072 w 12191999"/>
              <a:gd name="connsiteY98" fmla="*/ 6009911 h 6551875"/>
              <a:gd name="connsiteX99" fmla="*/ 7457809 w 12191999"/>
              <a:gd name="connsiteY99" fmla="*/ 6006736 h 6551875"/>
              <a:gd name="connsiteX100" fmla="*/ 7389547 w 12191999"/>
              <a:gd name="connsiteY100" fmla="*/ 6009911 h 6551875"/>
              <a:gd name="connsiteX101" fmla="*/ 7329222 w 12191999"/>
              <a:gd name="connsiteY101" fmla="*/ 6016261 h 6551875"/>
              <a:gd name="connsiteX102" fmla="*/ 7276834 w 12191999"/>
              <a:gd name="connsiteY102" fmla="*/ 6027373 h 6551875"/>
              <a:gd name="connsiteX103" fmla="*/ 7230797 w 12191999"/>
              <a:gd name="connsiteY103" fmla="*/ 6043248 h 6551875"/>
              <a:gd name="connsiteX104" fmla="*/ 7189522 w 12191999"/>
              <a:gd name="connsiteY104" fmla="*/ 6059123 h 6551875"/>
              <a:gd name="connsiteX105" fmla="*/ 7153009 w 12191999"/>
              <a:gd name="connsiteY105" fmla="*/ 6074998 h 6551875"/>
              <a:gd name="connsiteX106" fmla="*/ 7114909 w 12191999"/>
              <a:gd name="connsiteY106" fmla="*/ 6094048 h 6551875"/>
              <a:gd name="connsiteX107" fmla="*/ 7076809 w 12191999"/>
              <a:gd name="connsiteY107" fmla="*/ 6113098 h 6551875"/>
              <a:gd name="connsiteX108" fmla="*/ 7040297 w 12191999"/>
              <a:gd name="connsiteY108" fmla="*/ 6132148 h 6551875"/>
              <a:gd name="connsiteX109" fmla="*/ 6999022 w 12191999"/>
              <a:gd name="connsiteY109" fmla="*/ 6148023 h 6551875"/>
              <a:gd name="connsiteX110" fmla="*/ 6952984 w 12191999"/>
              <a:gd name="connsiteY110" fmla="*/ 6162311 h 6551875"/>
              <a:gd name="connsiteX111" fmla="*/ 6900597 w 12191999"/>
              <a:gd name="connsiteY111" fmla="*/ 6173423 h 6551875"/>
              <a:gd name="connsiteX112" fmla="*/ 6840272 w 12191999"/>
              <a:gd name="connsiteY112" fmla="*/ 6181361 h 6551875"/>
              <a:gd name="connsiteX113" fmla="*/ 6781800 w 12191999"/>
              <a:gd name="connsiteY113" fmla="*/ 6182721 h 6551875"/>
              <a:gd name="connsiteX114" fmla="*/ 6723328 w 12191999"/>
              <a:gd name="connsiteY114" fmla="*/ 6181361 h 6551875"/>
              <a:gd name="connsiteX115" fmla="*/ 6663003 w 12191999"/>
              <a:gd name="connsiteY115" fmla="*/ 6173423 h 6551875"/>
              <a:gd name="connsiteX116" fmla="*/ 6610615 w 12191999"/>
              <a:gd name="connsiteY116" fmla="*/ 6162311 h 6551875"/>
              <a:gd name="connsiteX117" fmla="*/ 6564578 w 12191999"/>
              <a:gd name="connsiteY117" fmla="*/ 6148023 h 6551875"/>
              <a:gd name="connsiteX118" fmla="*/ 6523303 w 12191999"/>
              <a:gd name="connsiteY118" fmla="*/ 6132148 h 6551875"/>
              <a:gd name="connsiteX119" fmla="*/ 6486790 w 12191999"/>
              <a:gd name="connsiteY119" fmla="*/ 6113098 h 6551875"/>
              <a:gd name="connsiteX120" fmla="*/ 6448690 w 12191999"/>
              <a:gd name="connsiteY120" fmla="*/ 6094048 h 6551875"/>
              <a:gd name="connsiteX121" fmla="*/ 6410590 w 12191999"/>
              <a:gd name="connsiteY121" fmla="*/ 6074998 h 6551875"/>
              <a:gd name="connsiteX122" fmla="*/ 6374078 w 12191999"/>
              <a:gd name="connsiteY122" fmla="*/ 6059123 h 6551875"/>
              <a:gd name="connsiteX123" fmla="*/ 6332803 w 12191999"/>
              <a:gd name="connsiteY123" fmla="*/ 6043248 h 6551875"/>
              <a:gd name="connsiteX124" fmla="*/ 6286765 w 12191999"/>
              <a:gd name="connsiteY124" fmla="*/ 6027373 h 6551875"/>
              <a:gd name="connsiteX125" fmla="*/ 6234378 w 12191999"/>
              <a:gd name="connsiteY125" fmla="*/ 6016261 h 6551875"/>
              <a:gd name="connsiteX126" fmla="*/ 6174053 w 12191999"/>
              <a:gd name="connsiteY126" fmla="*/ 6009911 h 6551875"/>
              <a:gd name="connsiteX127" fmla="*/ 6105790 w 12191999"/>
              <a:gd name="connsiteY127" fmla="*/ 6006736 h 6551875"/>
              <a:gd name="connsiteX128" fmla="*/ 6096000 w 12191999"/>
              <a:gd name="connsiteY128" fmla="*/ 6007191 h 6551875"/>
              <a:gd name="connsiteX129" fmla="*/ 6086211 w 12191999"/>
              <a:gd name="connsiteY129" fmla="*/ 6006736 h 6551875"/>
              <a:gd name="connsiteX130" fmla="*/ 6017949 w 12191999"/>
              <a:gd name="connsiteY130" fmla="*/ 6009911 h 6551875"/>
              <a:gd name="connsiteX131" fmla="*/ 5957622 w 12191999"/>
              <a:gd name="connsiteY131" fmla="*/ 6016261 h 6551875"/>
              <a:gd name="connsiteX132" fmla="*/ 5905235 w 12191999"/>
              <a:gd name="connsiteY132" fmla="*/ 6027373 h 6551875"/>
              <a:gd name="connsiteX133" fmla="*/ 5859197 w 12191999"/>
              <a:gd name="connsiteY133" fmla="*/ 6043248 h 6551875"/>
              <a:gd name="connsiteX134" fmla="*/ 5817922 w 12191999"/>
              <a:gd name="connsiteY134" fmla="*/ 6059123 h 6551875"/>
              <a:gd name="connsiteX135" fmla="*/ 5781409 w 12191999"/>
              <a:gd name="connsiteY135" fmla="*/ 6074998 h 6551875"/>
              <a:gd name="connsiteX136" fmla="*/ 5743309 w 12191999"/>
              <a:gd name="connsiteY136" fmla="*/ 6094048 h 6551875"/>
              <a:gd name="connsiteX137" fmla="*/ 5705211 w 12191999"/>
              <a:gd name="connsiteY137" fmla="*/ 6113098 h 6551875"/>
              <a:gd name="connsiteX138" fmla="*/ 5668697 w 12191999"/>
              <a:gd name="connsiteY138" fmla="*/ 6132148 h 6551875"/>
              <a:gd name="connsiteX139" fmla="*/ 5627422 w 12191999"/>
              <a:gd name="connsiteY139" fmla="*/ 6148023 h 6551875"/>
              <a:gd name="connsiteX140" fmla="*/ 5581384 w 12191999"/>
              <a:gd name="connsiteY140" fmla="*/ 6162311 h 6551875"/>
              <a:gd name="connsiteX141" fmla="*/ 5528997 w 12191999"/>
              <a:gd name="connsiteY141" fmla="*/ 6173423 h 6551875"/>
              <a:gd name="connsiteX142" fmla="*/ 5468672 w 12191999"/>
              <a:gd name="connsiteY142" fmla="*/ 6181361 h 6551875"/>
              <a:gd name="connsiteX143" fmla="*/ 5410200 w 12191999"/>
              <a:gd name="connsiteY143" fmla="*/ 6182721 h 6551875"/>
              <a:gd name="connsiteX144" fmla="*/ 5351728 w 12191999"/>
              <a:gd name="connsiteY144" fmla="*/ 6181361 h 6551875"/>
              <a:gd name="connsiteX145" fmla="*/ 5291402 w 12191999"/>
              <a:gd name="connsiteY145" fmla="*/ 6173423 h 6551875"/>
              <a:gd name="connsiteX146" fmla="*/ 5239015 w 12191999"/>
              <a:gd name="connsiteY146" fmla="*/ 6162311 h 6551875"/>
              <a:gd name="connsiteX147" fmla="*/ 5192979 w 12191999"/>
              <a:gd name="connsiteY147" fmla="*/ 6148023 h 6551875"/>
              <a:gd name="connsiteX148" fmla="*/ 5151703 w 12191999"/>
              <a:gd name="connsiteY148" fmla="*/ 6132148 h 6551875"/>
              <a:gd name="connsiteX149" fmla="*/ 5115190 w 12191999"/>
              <a:gd name="connsiteY149" fmla="*/ 6113098 h 6551875"/>
              <a:gd name="connsiteX150" fmla="*/ 5077092 w 12191999"/>
              <a:gd name="connsiteY150" fmla="*/ 6094048 h 6551875"/>
              <a:gd name="connsiteX151" fmla="*/ 5038990 w 12191999"/>
              <a:gd name="connsiteY151" fmla="*/ 6074998 h 6551875"/>
              <a:gd name="connsiteX152" fmla="*/ 5002479 w 12191999"/>
              <a:gd name="connsiteY152" fmla="*/ 6059123 h 6551875"/>
              <a:gd name="connsiteX153" fmla="*/ 4961203 w 12191999"/>
              <a:gd name="connsiteY153" fmla="*/ 6043248 h 6551875"/>
              <a:gd name="connsiteX154" fmla="*/ 4915166 w 12191999"/>
              <a:gd name="connsiteY154" fmla="*/ 6027373 h 6551875"/>
              <a:gd name="connsiteX155" fmla="*/ 4862778 w 12191999"/>
              <a:gd name="connsiteY155" fmla="*/ 6016261 h 6551875"/>
              <a:gd name="connsiteX156" fmla="*/ 4802454 w 12191999"/>
              <a:gd name="connsiteY156" fmla="*/ 6009911 h 6551875"/>
              <a:gd name="connsiteX157" fmla="*/ 4734190 w 12191999"/>
              <a:gd name="connsiteY157" fmla="*/ 6006736 h 6551875"/>
              <a:gd name="connsiteX158" fmla="*/ 4665929 w 12191999"/>
              <a:gd name="connsiteY158" fmla="*/ 6009911 h 6551875"/>
              <a:gd name="connsiteX159" fmla="*/ 4605603 w 12191999"/>
              <a:gd name="connsiteY159" fmla="*/ 6016261 h 6551875"/>
              <a:gd name="connsiteX160" fmla="*/ 4553217 w 12191999"/>
              <a:gd name="connsiteY160" fmla="*/ 6027373 h 6551875"/>
              <a:gd name="connsiteX161" fmla="*/ 4507178 w 12191999"/>
              <a:gd name="connsiteY161" fmla="*/ 6043248 h 6551875"/>
              <a:gd name="connsiteX162" fmla="*/ 4465903 w 12191999"/>
              <a:gd name="connsiteY162" fmla="*/ 6059123 h 6551875"/>
              <a:gd name="connsiteX163" fmla="*/ 4429390 w 12191999"/>
              <a:gd name="connsiteY163" fmla="*/ 6074998 h 6551875"/>
              <a:gd name="connsiteX164" fmla="*/ 4353190 w 12191999"/>
              <a:gd name="connsiteY164" fmla="*/ 6113098 h 6551875"/>
              <a:gd name="connsiteX165" fmla="*/ 4316678 w 12191999"/>
              <a:gd name="connsiteY165" fmla="*/ 6132148 h 6551875"/>
              <a:gd name="connsiteX166" fmla="*/ 4275403 w 12191999"/>
              <a:gd name="connsiteY166" fmla="*/ 6148023 h 6551875"/>
              <a:gd name="connsiteX167" fmla="*/ 4229365 w 12191999"/>
              <a:gd name="connsiteY167" fmla="*/ 6162311 h 6551875"/>
              <a:gd name="connsiteX168" fmla="*/ 4176978 w 12191999"/>
              <a:gd name="connsiteY168" fmla="*/ 6173423 h 6551875"/>
              <a:gd name="connsiteX169" fmla="*/ 4116653 w 12191999"/>
              <a:gd name="connsiteY169" fmla="*/ 6181361 h 6551875"/>
              <a:gd name="connsiteX170" fmla="*/ 4048390 w 12191999"/>
              <a:gd name="connsiteY170" fmla="*/ 6182948 h 6551875"/>
              <a:gd name="connsiteX171" fmla="*/ 3980128 w 12191999"/>
              <a:gd name="connsiteY171" fmla="*/ 6181361 h 6551875"/>
              <a:gd name="connsiteX172" fmla="*/ 3919803 w 12191999"/>
              <a:gd name="connsiteY172" fmla="*/ 6173423 h 6551875"/>
              <a:gd name="connsiteX173" fmla="*/ 3867415 w 12191999"/>
              <a:gd name="connsiteY173" fmla="*/ 6162311 h 6551875"/>
              <a:gd name="connsiteX174" fmla="*/ 3821378 w 12191999"/>
              <a:gd name="connsiteY174" fmla="*/ 6148023 h 6551875"/>
              <a:gd name="connsiteX175" fmla="*/ 3780103 w 12191999"/>
              <a:gd name="connsiteY175" fmla="*/ 6132148 h 6551875"/>
              <a:gd name="connsiteX176" fmla="*/ 3743590 w 12191999"/>
              <a:gd name="connsiteY176" fmla="*/ 6113098 h 6551875"/>
              <a:gd name="connsiteX177" fmla="*/ 3705490 w 12191999"/>
              <a:gd name="connsiteY177" fmla="*/ 6094048 h 6551875"/>
              <a:gd name="connsiteX178" fmla="*/ 3667390 w 12191999"/>
              <a:gd name="connsiteY178" fmla="*/ 6074998 h 6551875"/>
              <a:gd name="connsiteX179" fmla="*/ 3630878 w 12191999"/>
              <a:gd name="connsiteY179" fmla="*/ 6059123 h 6551875"/>
              <a:gd name="connsiteX180" fmla="*/ 3589603 w 12191999"/>
              <a:gd name="connsiteY180" fmla="*/ 6043248 h 6551875"/>
              <a:gd name="connsiteX181" fmla="*/ 3543565 w 12191999"/>
              <a:gd name="connsiteY181" fmla="*/ 6027373 h 6551875"/>
              <a:gd name="connsiteX182" fmla="*/ 3491178 w 12191999"/>
              <a:gd name="connsiteY182" fmla="*/ 6016261 h 6551875"/>
              <a:gd name="connsiteX183" fmla="*/ 3430853 w 12191999"/>
              <a:gd name="connsiteY183" fmla="*/ 6009911 h 6551875"/>
              <a:gd name="connsiteX184" fmla="*/ 3361003 w 12191999"/>
              <a:gd name="connsiteY184" fmla="*/ 6006736 h 6551875"/>
              <a:gd name="connsiteX185" fmla="*/ 3294328 w 12191999"/>
              <a:gd name="connsiteY185" fmla="*/ 6009911 h 6551875"/>
              <a:gd name="connsiteX186" fmla="*/ 3234003 w 12191999"/>
              <a:gd name="connsiteY186" fmla="*/ 6016261 h 6551875"/>
              <a:gd name="connsiteX187" fmla="*/ 3181615 w 12191999"/>
              <a:gd name="connsiteY187" fmla="*/ 6027373 h 6551875"/>
              <a:gd name="connsiteX188" fmla="*/ 3135578 w 12191999"/>
              <a:gd name="connsiteY188" fmla="*/ 6043248 h 6551875"/>
              <a:gd name="connsiteX189" fmla="*/ 3094303 w 12191999"/>
              <a:gd name="connsiteY189" fmla="*/ 6059123 h 6551875"/>
              <a:gd name="connsiteX190" fmla="*/ 3057790 w 12191999"/>
              <a:gd name="connsiteY190" fmla="*/ 6074998 h 6551875"/>
              <a:gd name="connsiteX191" fmla="*/ 3019690 w 12191999"/>
              <a:gd name="connsiteY191" fmla="*/ 6094048 h 6551875"/>
              <a:gd name="connsiteX192" fmla="*/ 2981590 w 12191999"/>
              <a:gd name="connsiteY192" fmla="*/ 6113098 h 6551875"/>
              <a:gd name="connsiteX193" fmla="*/ 2945078 w 12191999"/>
              <a:gd name="connsiteY193" fmla="*/ 6132148 h 6551875"/>
              <a:gd name="connsiteX194" fmla="*/ 2903803 w 12191999"/>
              <a:gd name="connsiteY194" fmla="*/ 6148023 h 6551875"/>
              <a:gd name="connsiteX195" fmla="*/ 2857765 w 12191999"/>
              <a:gd name="connsiteY195" fmla="*/ 6162311 h 6551875"/>
              <a:gd name="connsiteX196" fmla="*/ 2805378 w 12191999"/>
              <a:gd name="connsiteY196" fmla="*/ 6173423 h 6551875"/>
              <a:gd name="connsiteX197" fmla="*/ 2745053 w 12191999"/>
              <a:gd name="connsiteY197" fmla="*/ 6181361 h 6551875"/>
              <a:gd name="connsiteX198" fmla="*/ 2676790 w 12191999"/>
              <a:gd name="connsiteY198" fmla="*/ 6182948 h 6551875"/>
              <a:gd name="connsiteX199" fmla="*/ 2608528 w 12191999"/>
              <a:gd name="connsiteY199" fmla="*/ 6181361 h 6551875"/>
              <a:gd name="connsiteX200" fmla="*/ 2548203 w 12191999"/>
              <a:gd name="connsiteY200" fmla="*/ 6173423 h 6551875"/>
              <a:gd name="connsiteX201" fmla="*/ 2495815 w 12191999"/>
              <a:gd name="connsiteY201" fmla="*/ 6162311 h 6551875"/>
              <a:gd name="connsiteX202" fmla="*/ 2449778 w 12191999"/>
              <a:gd name="connsiteY202" fmla="*/ 6148023 h 6551875"/>
              <a:gd name="connsiteX203" fmla="*/ 2408503 w 12191999"/>
              <a:gd name="connsiteY203" fmla="*/ 6132148 h 6551875"/>
              <a:gd name="connsiteX204" fmla="*/ 2371990 w 12191999"/>
              <a:gd name="connsiteY204" fmla="*/ 6113098 h 6551875"/>
              <a:gd name="connsiteX205" fmla="*/ 2333890 w 12191999"/>
              <a:gd name="connsiteY205" fmla="*/ 6094048 h 6551875"/>
              <a:gd name="connsiteX206" fmla="*/ 2295790 w 12191999"/>
              <a:gd name="connsiteY206" fmla="*/ 6074998 h 6551875"/>
              <a:gd name="connsiteX207" fmla="*/ 2259278 w 12191999"/>
              <a:gd name="connsiteY207" fmla="*/ 6059123 h 6551875"/>
              <a:gd name="connsiteX208" fmla="*/ 2218003 w 12191999"/>
              <a:gd name="connsiteY208" fmla="*/ 6043248 h 6551875"/>
              <a:gd name="connsiteX209" fmla="*/ 2171965 w 12191999"/>
              <a:gd name="connsiteY209" fmla="*/ 6027373 h 6551875"/>
              <a:gd name="connsiteX210" fmla="*/ 2119578 w 12191999"/>
              <a:gd name="connsiteY210" fmla="*/ 6016261 h 6551875"/>
              <a:gd name="connsiteX211" fmla="*/ 2059253 w 12191999"/>
              <a:gd name="connsiteY211" fmla="*/ 6009911 h 6551875"/>
              <a:gd name="connsiteX212" fmla="*/ 1990990 w 12191999"/>
              <a:gd name="connsiteY212" fmla="*/ 6006736 h 6551875"/>
              <a:gd name="connsiteX213" fmla="*/ 1922728 w 12191999"/>
              <a:gd name="connsiteY213" fmla="*/ 6009911 h 6551875"/>
              <a:gd name="connsiteX214" fmla="*/ 1862403 w 12191999"/>
              <a:gd name="connsiteY214" fmla="*/ 6016261 h 6551875"/>
              <a:gd name="connsiteX215" fmla="*/ 1810015 w 12191999"/>
              <a:gd name="connsiteY215" fmla="*/ 6027373 h 6551875"/>
              <a:gd name="connsiteX216" fmla="*/ 1763978 w 12191999"/>
              <a:gd name="connsiteY216" fmla="*/ 6043248 h 6551875"/>
              <a:gd name="connsiteX217" fmla="*/ 1722703 w 12191999"/>
              <a:gd name="connsiteY217" fmla="*/ 6059123 h 6551875"/>
              <a:gd name="connsiteX218" fmla="*/ 1686190 w 12191999"/>
              <a:gd name="connsiteY218" fmla="*/ 6074998 h 6551875"/>
              <a:gd name="connsiteX219" fmla="*/ 1648090 w 12191999"/>
              <a:gd name="connsiteY219" fmla="*/ 6094048 h 6551875"/>
              <a:gd name="connsiteX220" fmla="*/ 1609990 w 12191999"/>
              <a:gd name="connsiteY220" fmla="*/ 6113098 h 6551875"/>
              <a:gd name="connsiteX221" fmla="*/ 1573478 w 12191999"/>
              <a:gd name="connsiteY221" fmla="*/ 6132148 h 6551875"/>
              <a:gd name="connsiteX222" fmla="*/ 1532203 w 12191999"/>
              <a:gd name="connsiteY222" fmla="*/ 6148023 h 6551875"/>
              <a:gd name="connsiteX223" fmla="*/ 1486165 w 12191999"/>
              <a:gd name="connsiteY223" fmla="*/ 6162311 h 6551875"/>
              <a:gd name="connsiteX224" fmla="*/ 1433778 w 12191999"/>
              <a:gd name="connsiteY224" fmla="*/ 6173423 h 6551875"/>
              <a:gd name="connsiteX225" fmla="*/ 1373453 w 12191999"/>
              <a:gd name="connsiteY225" fmla="*/ 6181361 h 6551875"/>
              <a:gd name="connsiteX226" fmla="*/ 1305190 w 12191999"/>
              <a:gd name="connsiteY226" fmla="*/ 6182948 h 6551875"/>
              <a:gd name="connsiteX227" fmla="*/ 1236928 w 12191999"/>
              <a:gd name="connsiteY227" fmla="*/ 6181361 h 6551875"/>
              <a:gd name="connsiteX228" fmla="*/ 1176603 w 12191999"/>
              <a:gd name="connsiteY228" fmla="*/ 6173423 h 6551875"/>
              <a:gd name="connsiteX229" fmla="*/ 1124215 w 12191999"/>
              <a:gd name="connsiteY229" fmla="*/ 6162311 h 6551875"/>
              <a:gd name="connsiteX230" fmla="*/ 1078178 w 12191999"/>
              <a:gd name="connsiteY230" fmla="*/ 6148023 h 6551875"/>
              <a:gd name="connsiteX231" fmla="*/ 1036903 w 12191999"/>
              <a:gd name="connsiteY231" fmla="*/ 6132148 h 6551875"/>
              <a:gd name="connsiteX232" fmla="*/ 1000390 w 12191999"/>
              <a:gd name="connsiteY232" fmla="*/ 6113098 h 6551875"/>
              <a:gd name="connsiteX233" fmla="*/ 962290 w 12191999"/>
              <a:gd name="connsiteY233" fmla="*/ 6094048 h 6551875"/>
              <a:gd name="connsiteX234" fmla="*/ 924190 w 12191999"/>
              <a:gd name="connsiteY234" fmla="*/ 6074998 h 6551875"/>
              <a:gd name="connsiteX235" fmla="*/ 887678 w 12191999"/>
              <a:gd name="connsiteY235" fmla="*/ 6059123 h 6551875"/>
              <a:gd name="connsiteX236" fmla="*/ 846403 w 12191999"/>
              <a:gd name="connsiteY236" fmla="*/ 6043248 h 6551875"/>
              <a:gd name="connsiteX237" fmla="*/ 800365 w 12191999"/>
              <a:gd name="connsiteY237" fmla="*/ 6027373 h 6551875"/>
              <a:gd name="connsiteX238" fmla="*/ 747978 w 12191999"/>
              <a:gd name="connsiteY238" fmla="*/ 6016261 h 6551875"/>
              <a:gd name="connsiteX239" fmla="*/ 687653 w 12191999"/>
              <a:gd name="connsiteY239" fmla="*/ 6009911 h 6551875"/>
              <a:gd name="connsiteX240" fmla="*/ 619390 w 12191999"/>
              <a:gd name="connsiteY240" fmla="*/ 6006736 h 6551875"/>
              <a:gd name="connsiteX241" fmla="*/ 551128 w 12191999"/>
              <a:gd name="connsiteY241" fmla="*/ 6009911 h 6551875"/>
              <a:gd name="connsiteX242" fmla="*/ 490803 w 12191999"/>
              <a:gd name="connsiteY242" fmla="*/ 6016261 h 6551875"/>
              <a:gd name="connsiteX243" fmla="*/ 438415 w 12191999"/>
              <a:gd name="connsiteY243" fmla="*/ 6027373 h 6551875"/>
              <a:gd name="connsiteX244" fmla="*/ 392378 w 12191999"/>
              <a:gd name="connsiteY244" fmla="*/ 6043248 h 6551875"/>
              <a:gd name="connsiteX245" fmla="*/ 351103 w 12191999"/>
              <a:gd name="connsiteY245" fmla="*/ 6059123 h 6551875"/>
              <a:gd name="connsiteX246" fmla="*/ 314590 w 12191999"/>
              <a:gd name="connsiteY246" fmla="*/ 6074998 h 6551875"/>
              <a:gd name="connsiteX247" fmla="*/ 276490 w 12191999"/>
              <a:gd name="connsiteY247" fmla="*/ 6094048 h 6551875"/>
              <a:gd name="connsiteX248" fmla="*/ 238390 w 12191999"/>
              <a:gd name="connsiteY248" fmla="*/ 6113098 h 6551875"/>
              <a:gd name="connsiteX249" fmla="*/ 201878 w 12191999"/>
              <a:gd name="connsiteY249" fmla="*/ 6132148 h 6551875"/>
              <a:gd name="connsiteX250" fmla="*/ 160603 w 12191999"/>
              <a:gd name="connsiteY250" fmla="*/ 6148023 h 6551875"/>
              <a:gd name="connsiteX251" fmla="*/ 114565 w 12191999"/>
              <a:gd name="connsiteY251" fmla="*/ 6162311 h 6551875"/>
              <a:gd name="connsiteX252" fmla="*/ 62178 w 12191999"/>
              <a:gd name="connsiteY252" fmla="*/ 6173423 h 6551875"/>
              <a:gd name="connsiteX253" fmla="*/ 1853 w 12191999"/>
              <a:gd name="connsiteY253" fmla="*/ 6181361 h 6551875"/>
              <a:gd name="connsiteX254" fmla="*/ 1 w 12191999"/>
              <a:gd name="connsiteY254" fmla="*/ 6181404 h 6551875"/>
              <a:gd name="connsiteX255" fmla="*/ 1 w 12191999"/>
              <a:gd name="connsiteY255" fmla="*/ 6551875 h 6551875"/>
              <a:gd name="connsiteX256" fmla="*/ 0 w 12191999"/>
              <a:gd name="connsiteY256" fmla="*/ 6551875 h 6551875"/>
              <a:gd name="connsiteX257" fmla="*/ 0 w 12191999"/>
              <a:gd name="connsiteY257" fmla="*/ 0 h 655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191999" h="6551875">
                <a:moveTo>
                  <a:pt x="0" y="0"/>
                </a:moveTo>
                <a:lnTo>
                  <a:pt x="12191999" y="0"/>
                </a:lnTo>
                <a:lnTo>
                  <a:pt x="12191999" y="6181404"/>
                </a:lnTo>
                <a:lnTo>
                  <a:pt x="12190147" y="6181361"/>
                </a:lnTo>
                <a:lnTo>
                  <a:pt x="12129821" y="6173424"/>
                </a:lnTo>
                <a:lnTo>
                  <a:pt x="12077433" y="6162311"/>
                </a:lnTo>
                <a:lnTo>
                  <a:pt x="12031397" y="6148023"/>
                </a:lnTo>
                <a:lnTo>
                  <a:pt x="11990121" y="6132148"/>
                </a:lnTo>
                <a:lnTo>
                  <a:pt x="11953609" y="6113098"/>
                </a:lnTo>
                <a:lnTo>
                  <a:pt x="11915509" y="6094048"/>
                </a:lnTo>
                <a:lnTo>
                  <a:pt x="11877409" y="6074998"/>
                </a:lnTo>
                <a:lnTo>
                  <a:pt x="11840897" y="6059123"/>
                </a:lnTo>
                <a:lnTo>
                  <a:pt x="11799621" y="6043248"/>
                </a:lnTo>
                <a:lnTo>
                  <a:pt x="11753583" y="6027373"/>
                </a:lnTo>
                <a:lnTo>
                  <a:pt x="11701197" y="6016261"/>
                </a:lnTo>
                <a:lnTo>
                  <a:pt x="11640871" y="6009911"/>
                </a:lnTo>
                <a:lnTo>
                  <a:pt x="11572609" y="6006736"/>
                </a:lnTo>
                <a:lnTo>
                  <a:pt x="11504347" y="6009911"/>
                </a:lnTo>
                <a:lnTo>
                  <a:pt x="11444021" y="6016261"/>
                </a:lnTo>
                <a:lnTo>
                  <a:pt x="11391633" y="6027373"/>
                </a:lnTo>
                <a:lnTo>
                  <a:pt x="11345597" y="6043248"/>
                </a:lnTo>
                <a:lnTo>
                  <a:pt x="11304321" y="6059123"/>
                </a:lnTo>
                <a:lnTo>
                  <a:pt x="11267809" y="6074998"/>
                </a:lnTo>
                <a:lnTo>
                  <a:pt x="11229709" y="6094048"/>
                </a:lnTo>
                <a:lnTo>
                  <a:pt x="11191609" y="6113098"/>
                </a:lnTo>
                <a:lnTo>
                  <a:pt x="11155097" y="6132148"/>
                </a:lnTo>
                <a:lnTo>
                  <a:pt x="11113821" y="6148023"/>
                </a:lnTo>
                <a:lnTo>
                  <a:pt x="11067783" y="6162311"/>
                </a:lnTo>
                <a:lnTo>
                  <a:pt x="11015397" y="6173423"/>
                </a:lnTo>
                <a:lnTo>
                  <a:pt x="10955071" y="6181361"/>
                </a:lnTo>
                <a:lnTo>
                  <a:pt x="10886809" y="6182948"/>
                </a:lnTo>
                <a:lnTo>
                  <a:pt x="10818547" y="6181361"/>
                </a:lnTo>
                <a:lnTo>
                  <a:pt x="10758221" y="6173423"/>
                </a:lnTo>
                <a:lnTo>
                  <a:pt x="10705833" y="6162311"/>
                </a:lnTo>
                <a:lnTo>
                  <a:pt x="10659797" y="6148023"/>
                </a:lnTo>
                <a:lnTo>
                  <a:pt x="10618521" y="6132148"/>
                </a:lnTo>
                <a:lnTo>
                  <a:pt x="10582009" y="6113098"/>
                </a:lnTo>
                <a:lnTo>
                  <a:pt x="10543909" y="6094048"/>
                </a:lnTo>
                <a:lnTo>
                  <a:pt x="10505809" y="6074998"/>
                </a:lnTo>
                <a:lnTo>
                  <a:pt x="10469297" y="6059123"/>
                </a:lnTo>
                <a:lnTo>
                  <a:pt x="10428021" y="6043248"/>
                </a:lnTo>
                <a:lnTo>
                  <a:pt x="10381983" y="6027373"/>
                </a:lnTo>
                <a:lnTo>
                  <a:pt x="10329597" y="6016261"/>
                </a:lnTo>
                <a:lnTo>
                  <a:pt x="10269271" y="6009911"/>
                </a:lnTo>
                <a:lnTo>
                  <a:pt x="10201009" y="6006736"/>
                </a:lnTo>
                <a:lnTo>
                  <a:pt x="10132747" y="6009911"/>
                </a:lnTo>
                <a:lnTo>
                  <a:pt x="10072421" y="6016261"/>
                </a:lnTo>
                <a:lnTo>
                  <a:pt x="10020033" y="6027373"/>
                </a:lnTo>
                <a:lnTo>
                  <a:pt x="9973997" y="6043248"/>
                </a:lnTo>
                <a:lnTo>
                  <a:pt x="9932721" y="6059123"/>
                </a:lnTo>
                <a:lnTo>
                  <a:pt x="9896209" y="6074998"/>
                </a:lnTo>
                <a:lnTo>
                  <a:pt x="9820009" y="6113098"/>
                </a:lnTo>
                <a:lnTo>
                  <a:pt x="9783497" y="6132148"/>
                </a:lnTo>
                <a:lnTo>
                  <a:pt x="9742221" y="6148023"/>
                </a:lnTo>
                <a:lnTo>
                  <a:pt x="9696183" y="6162311"/>
                </a:lnTo>
                <a:lnTo>
                  <a:pt x="9643797" y="6173423"/>
                </a:lnTo>
                <a:lnTo>
                  <a:pt x="9583471" y="6181361"/>
                </a:lnTo>
                <a:lnTo>
                  <a:pt x="9515209" y="6182948"/>
                </a:lnTo>
                <a:lnTo>
                  <a:pt x="9446947" y="6181361"/>
                </a:lnTo>
                <a:lnTo>
                  <a:pt x="9386621" y="6173423"/>
                </a:lnTo>
                <a:lnTo>
                  <a:pt x="9334233" y="6162311"/>
                </a:lnTo>
                <a:lnTo>
                  <a:pt x="9288197" y="6148023"/>
                </a:lnTo>
                <a:lnTo>
                  <a:pt x="9246921" y="6132148"/>
                </a:lnTo>
                <a:lnTo>
                  <a:pt x="9210409" y="6113098"/>
                </a:lnTo>
                <a:lnTo>
                  <a:pt x="9172309" y="6094048"/>
                </a:lnTo>
                <a:lnTo>
                  <a:pt x="9134209" y="6074998"/>
                </a:lnTo>
                <a:lnTo>
                  <a:pt x="9097697" y="6059123"/>
                </a:lnTo>
                <a:lnTo>
                  <a:pt x="9056421" y="6043248"/>
                </a:lnTo>
                <a:lnTo>
                  <a:pt x="9010383" y="6027373"/>
                </a:lnTo>
                <a:lnTo>
                  <a:pt x="8957997" y="6016261"/>
                </a:lnTo>
                <a:lnTo>
                  <a:pt x="8897671" y="6009911"/>
                </a:lnTo>
                <a:lnTo>
                  <a:pt x="8827821" y="6006736"/>
                </a:lnTo>
                <a:lnTo>
                  <a:pt x="8761147" y="6009911"/>
                </a:lnTo>
                <a:lnTo>
                  <a:pt x="8700821" y="6016261"/>
                </a:lnTo>
                <a:lnTo>
                  <a:pt x="8648433" y="6027373"/>
                </a:lnTo>
                <a:lnTo>
                  <a:pt x="8602397" y="6043248"/>
                </a:lnTo>
                <a:lnTo>
                  <a:pt x="8561121" y="6059123"/>
                </a:lnTo>
                <a:lnTo>
                  <a:pt x="8524609" y="6074998"/>
                </a:lnTo>
                <a:lnTo>
                  <a:pt x="8486509" y="6094048"/>
                </a:lnTo>
                <a:lnTo>
                  <a:pt x="8448409" y="6113098"/>
                </a:lnTo>
                <a:lnTo>
                  <a:pt x="8411897" y="6132148"/>
                </a:lnTo>
                <a:lnTo>
                  <a:pt x="8370622" y="6148023"/>
                </a:lnTo>
                <a:lnTo>
                  <a:pt x="8324584" y="6162311"/>
                </a:lnTo>
                <a:lnTo>
                  <a:pt x="8272197" y="6173423"/>
                </a:lnTo>
                <a:lnTo>
                  <a:pt x="8211872" y="6181361"/>
                </a:lnTo>
                <a:lnTo>
                  <a:pt x="8143609" y="6182948"/>
                </a:lnTo>
                <a:lnTo>
                  <a:pt x="8075347" y="6181361"/>
                </a:lnTo>
                <a:lnTo>
                  <a:pt x="8015022" y="6173423"/>
                </a:lnTo>
                <a:lnTo>
                  <a:pt x="7962634" y="6162311"/>
                </a:lnTo>
                <a:lnTo>
                  <a:pt x="7916597" y="6148023"/>
                </a:lnTo>
                <a:lnTo>
                  <a:pt x="7875322" y="6132148"/>
                </a:lnTo>
                <a:lnTo>
                  <a:pt x="7838809" y="6113098"/>
                </a:lnTo>
                <a:lnTo>
                  <a:pt x="7800709" y="6094048"/>
                </a:lnTo>
                <a:lnTo>
                  <a:pt x="7762609" y="6074998"/>
                </a:lnTo>
                <a:lnTo>
                  <a:pt x="7726097" y="6059123"/>
                </a:lnTo>
                <a:lnTo>
                  <a:pt x="7684822" y="6043248"/>
                </a:lnTo>
                <a:lnTo>
                  <a:pt x="7638784" y="6027373"/>
                </a:lnTo>
                <a:lnTo>
                  <a:pt x="7586397" y="6016261"/>
                </a:lnTo>
                <a:lnTo>
                  <a:pt x="7526072" y="6009911"/>
                </a:lnTo>
                <a:lnTo>
                  <a:pt x="7457809" y="6006736"/>
                </a:lnTo>
                <a:lnTo>
                  <a:pt x="7389547" y="6009911"/>
                </a:lnTo>
                <a:lnTo>
                  <a:pt x="7329222" y="6016261"/>
                </a:lnTo>
                <a:lnTo>
                  <a:pt x="7276834" y="6027373"/>
                </a:lnTo>
                <a:lnTo>
                  <a:pt x="7230797" y="6043248"/>
                </a:lnTo>
                <a:lnTo>
                  <a:pt x="7189522" y="6059123"/>
                </a:lnTo>
                <a:lnTo>
                  <a:pt x="7153009" y="6074998"/>
                </a:lnTo>
                <a:lnTo>
                  <a:pt x="7114909" y="6094048"/>
                </a:lnTo>
                <a:lnTo>
                  <a:pt x="7076809" y="6113098"/>
                </a:lnTo>
                <a:lnTo>
                  <a:pt x="7040297" y="6132148"/>
                </a:lnTo>
                <a:lnTo>
                  <a:pt x="6999022" y="6148023"/>
                </a:lnTo>
                <a:lnTo>
                  <a:pt x="6952984" y="6162311"/>
                </a:lnTo>
                <a:lnTo>
                  <a:pt x="6900597" y="6173423"/>
                </a:lnTo>
                <a:lnTo>
                  <a:pt x="6840272" y="6181361"/>
                </a:lnTo>
                <a:lnTo>
                  <a:pt x="6781800" y="6182721"/>
                </a:lnTo>
                <a:lnTo>
                  <a:pt x="6723328" y="6181361"/>
                </a:lnTo>
                <a:lnTo>
                  <a:pt x="6663003" y="6173423"/>
                </a:lnTo>
                <a:lnTo>
                  <a:pt x="6610615" y="6162311"/>
                </a:lnTo>
                <a:lnTo>
                  <a:pt x="6564578" y="6148023"/>
                </a:lnTo>
                <a:lnTo>
                  <a:pt x="6523303" y="6132148"/>
                </a:lnTo>
                <a:lnTo>
                  <a:pt x="6486790" y="6113098"/>
                </a:lnTo>
                <a:lnTo>
                  <a:pt x="6448690" y="6094048"/>
                </a:lnTo>
                <a:lnTo>
                  <a:pt x="6410590" y="6074998"/>
                </a:lnTo>
                <a:lnTo>
                  <a:pt x="6374078" y="6059123"/>
                </a:lnTo>
                <a:lnTo>
                  <a:pt x="6332803" y="6043248"/>
                </a:lnTo>
                <a:lnTo>
                  <a:pt x="6286765" y="6027373"/>
                </a:lnTo>
                <a:lnTo>
                  <a:pt x="6234378" y="6016261"/>
                </a:lnTo>
                <a:lnTo>
                  <a:pt x="6174053" y="6009911"/>
                </a:lnTo>
                <a:lnTo>
                  <a:pt x="6105790" y="6006736"/>
                </a:lnTo>
                <a:lnTo>
                  <a:pt x="6096000" y="6007191"/>
                </a:lnTo>
                <a:lnTo>
                  <a:pt x="6086211" y="6006736"/>
                </a:lnTo>
                <a:lnTo>
                  <a:pt x="6017949" y="6009911"/>
                </a:lnTo>
                <a:lnTo>
                  <a:pt x="5957622" y="6016261"/>
                </a:lnTo>
                <a:lnTo>
                  <a:pt x="5905235" y="6027373"/>
                </a:lnTo>
                <a:lnTo>
                  <a:pt x="5859197" y="6043248"/>
                </a:lnTo>
                <a:lnTo>
                  <a:pt x="5817922" y="6059123"/>
                </a:lnTo>
                <a:lnTo>
                  <a:pt x="5781409" y="6074998"/>
                </a:lnTo>
                <a:lnTo>
                  <a:pt x="5743309" y="6094048"/>
                </a:lnTo>
                <a:lnTo>
                  <a:pt x="5705211" y="6113098"/>
                </a:lnTo>
                <a:lnTo>
                  <a:pt x="5668697" y="6132148"/>
                </a:lnTo>
                <a:lnTo>
                  <a:pt x="5627422" y="6148023"/>
                </a:lnTo>
                <a:lnTo>
                  <a:pt x="5581384" y="6162311"/>
                </a:lnTo>
                <a:lnTo>
                  <a:pt x="5528997" y="6173423"/>
                </a:lnTo>
                <a:lnTo>
                  <a:pt x="5468672" y="6181361"/>
                </a:lnTo>
                <a:lnTo>
                  <a:pt x="5410200" y="6182721"/>
                </a:lnTo>
                <a:lnTo>
                  <a:pt x="5351728" y="6181361"/>
                </a:lnTo>
                <a:lnTo>
                  <a:pt x="5291402" y="6173423"/>
                </a:lnTo>
                <a:lnTo>
                  <a:pt x="5239015" y="6162311"/>
                </a:lnTo>
                <a:lnTo>
                  <a:pt x="5192979" y="6148023"/>
                </a:lnTo>
                <a:lnTo>
                  <a:pt x="5151703" y="6132148"/>
                </a:lnTo>
                <a:lnTo>
                  <a:pt x="5115190" y="6113098"/>
                </a:lnTo>
                <a:lnTo>
                  <a:pt x="5077092" y="6094048"/>
                </a:lnTo>
                <a:lnTo>
                  <a:pt x="5038990" y="6074998"/>
                </a:lnTo>
                <a:lnTo>
                  <a:pt x="5002479" y="6059123"/>
                </a:lnTo>
                <a:lnTo>
                  <a:pt x="4961203" y="6043248"/>
                </a:lnTo>
                <a:lnTo>
                  <a:pt x="4915166" y="6027373"/>
                </a:lnTo>
                <a:lnTo>
                  <a:pt x="4862778" y="6016261"/>
                </a:lnTo>
                <a:lnTo>
                  <a:pt x="4802454" y="6009911"/>
                </a:lnTo>
                <a:lnTo>
                  <a:pt x="4734190" y="6006736"/>
                </a:lnTo>
                <a:lnTo>
                  <a:pt x="4665929" y="6009911"/>
                </a:lnTo>
                <a:lnTo>
                  <a:pt x="4605603" y="6016261"/>
                </a:lnTo>
                <a:lnTo>
                  <a:pt x="4553217" y="6027373"/>
                </a:lnTo>
                <a:lnTo>
                  <a:pt x="4507178" y="6043248"/>
                </a:lnTo>
                <a:lnTo>
                  <a:pt x="4465903" y="6059123"/>
                </a:lnTo>
                <a:lnTo>
                  <a:pt x="4429390" y="6074998"/>
                </a:lnTo>
                <a:lnTo>
                  <a:pt x="4353190" y="6113098"/>
                </a:lnTo>
                <a:lnTo>
                  <a:pt x="4316678" y="6132148"/>
                </a:lnTo>
                <a:lnTo>
                  <a:pt x="4275403" y="6148023"/>
                </a:lnTo>
                <a:lnTo>
                  <a:pt x="4229365" y="6162311"/>
                </a:lnTo>
                <a:lnTo>
                  <a:pt x="4176978" y="6173423"/>
                </a:lnTo>
                <a:lnTo>
                  <a:pt x="4116653" y="6181361"/>
                </a:lnTo>
                <a:lnTo>
                  <a:pt x="4048390" y="6182948"/>
                </a:lnTo>
                <a:lnTo>
                  <a:pt x="3980128" y="6181361"/>
                </a:lnTo>
                <a:lnTo>
                  <a:pt x="3919803" y="6173423"/>
                </a:lnTo>
                <a:lnTo>
                  <a:pt x="3867415" y="6162311"/>
                </a:lnTo>
                <a:lnTo>
                  <a:pt x="3821378" y="6148023"/>
                </a:lnTo>
                <a:lnTo>
                  <a:pt x="3780103" y="6132148"/>
                </a:lnTo>
                <a:lnTo>
                  <a:pt x="3743590" y="6113098"/>
                </a:lnTo>
                <a:lnTo>
                  <a:pt x="3705490" y="6094048"/>
                </a:lnTo>
                <a:lnTo>
                  <a:pt x="3667390" y="6074998"/>
                </a:lnTo>
                <a:lnTo>
                  <a:pt x="3630878" y="6059123"/>
                </a:lnTo>
                <a:lnTo>
                  <a:pt x="3589603" y="6043248"/>
                </a:lnTo>
                <a:lnTo>
                  <a:pt x="3543565" y="6027373"/>
                </a:lnTo>
                <a:lnTo>
                  <a:pt x="3491178" y="6016261"/>
                </a:lnTo>
                <a:lnTo>
                  <a:pt x="3430853" y="6009911"/>
                </a:lnTo>
                <a:lnTo>
                  <a:pt x="3361003" y="6006736"/>
                </a:lnTo>
                <a:lnTo>
                  <a:pt x="3294328" y="6009911"/>
                </a:lnTo>
                <a:lnTo>
                  <a:pt x="3234003" y="6016261"/>
                </a:lnTo>
                <a:lnTo>
                  <a:pt x="3181615" y="6027373"/>
                </a:lnTo>
                <a:lnTo>
                  <a:pt x="3135578" y="6043248"/>
                </a:lnTo>
                <a:lnTo>
                  <a:pt x="3094303" y="6059123"/>
                </a:lnTo>
                <a:lnTo>
                  <a:pt x="3057790" y="6074998"/>
                </a:lnTo>
                <a:lnTo>
                  <a:pt x="3019690" y="6094048"/>
                </a:lnTo>
                <a:lnTo>
                  <a:pt x="2981590" y="6113098"/>
                </a:lnTo>
                <a:lnTo>
                  <a:pt x="2945078" y="6132148"/>
                </a:lnTo>
                <a:lnTo>
                  <a:pt x="2903803" y="6148023"/>
                </a:lnTo>
                <a:lnTo>
                  <a:pt x="2857765" y="6162311"/>
                </a:lnTo>
                <a:lnTo>
                  <a:pt x="2805378" y="6173423"/>
                </a:lnTo>
                <a:lnTo>
                  <a:pt x="2745053" y="6181361"/>
                </a:lnTo>
                <a:lnTo>
                  <a:pt x="2676790" y="6182948"/>
                </a:lnTo>
                <a:lnTo>
                  <a:pt x="2608528" y="6181361"/>
                </a:lnTo>
                <a:lnTo>
                  <a:pt x="2548203" y="6173423"/>
                </a:lnTo>
                <a:lnTo>
                  <a:pt x="2495815" y="6162311"/>
                </a:lnTo>
                <a:lnTo>
                  <a:pt x="2449778" y="6148023"/>
                </a:lnTo>
                <a:lnTo>
                  <a:pt x="2408503" y="6132148"/>
                </a:lnTo>
                <a:lnTo>
                  <a:pt x="2371990" y="6113098"/>
                </a:lnTo>
                <a:lnTo>
                  <a:pt x="2333890" y="6094048"/>
                </a:lnTo>
                <a:lnTo>
                  <a:pt x="2295790" y="6074998"/>
                </a:lnTo>
                <a:lnTo>
                  <a:pt x="2259278" y="6059123"/>
                </a:lnTo>
                <a:lnTo>
                  <a:pt x="2218003" y="6043248"/>
                </a:lnTo>
                <a:lnTo>
                  <a:pt x="2171965" y="6027373"/>
                </a:lnTo>
                <a:lnTo>
                  <a:pt x="2119578" y="6016261"/>
                </a:lnTo>
                <a:lnTo>
                  <a:pt x="2059253" y="6009911"/>
                </a:lnTo>
                <a:lnTo>
                  <a:pt x="1990990" y="6006736"/>
                </a:lnTo>
                <a:lnTo>
                  <a:pt x="1922728" y="6009911"/>
                </a:lnTo>
                <a:lnTo>
                  <a:pt x="1862403" y="6016261"/>
                </a:lnTo>
                <a:lnTo>
                  <a:pt x="1810015" y="6027373"/>
                </a:lnTo>
                <a:lnTo>
                  <a:pt x="1763978" y="6043248"/>
                </a:lnTo>
                <a:lnTo>
                  <a:pt x="1722703" y="6059123"/>
                </a:lnTo>
                <a:lnTo>
                  <a:pt x="1686190" y="6074998"/>
                </a:lnTo>
                <a:lnTo>
                  <a:pt x="1648090" y="6094048"/>
                </a:lnTo>
                <a:lnTo>
                  <a:pt x="1609990" y="6113098"/>
                </a:lnTo>
                <a:lnTo>
                  <a:pt x="1573478" y="6132148"/>
                </a:lnTo>
                <a:lnTo>
                  <a:pt x="1532203" y="6148023"/>
                </a:lnTo>
                <a:lnTo>
                  <a:pt x="1486165" y="6162311"/>
                </a:lnTo>
                <a:lnTo>
                  <a:pt x="1433778" y="6173423"/>
                </a:lnTo>
                <a:lnTo>
                  <a:pt x="1373453" y="6181361"/>
                </a:lnTo>
                <a:lnTo>
                  <a:pt x="1305190" y="6182948"/>
                </a:lnTo>
                <a:lnTo>
                  <a:pt x="1236928" y="6181361"/>
                </a:lnTo>
                <a:lnTo>
                  <a:pt x="1176603" y="6173423"/>
                </a:lnTo>
                <a:lnTo>
                  <a:pt x="1124215" y="6162311"/>
                </a:lnTo>
                <a:lnTo>
                  <a:pt x="1078178" y="6148023"/>
                </a:lnTo>
                <a:lnTo>
                  <a:pt x="1036903" y="6132148"/>
                </a:lnTo>
                <a:lnTo>
                  <a:pt x="1000390" y="6113098"/>
                </a:lnTo>
                <a:lnTo>
                  <a:pt x="962290" y="6094048"/>
                </a:lnTo>
                <a:lnTo>
                  <a:pt x="924190" y="6074998"/>
                </a:lnTo>
                <a:lnTo>
                  <a:pt x="887678" y="6059123"/>
                </a:lnTo>
                <a:lnTo>
                  <a:pt x="846403" y="6043248"/>
                </a:lnTo>
                <a:lnTo>
                  <a:pt x="800365" y="6027373"/>
                </a:lnTo>
                <a:lnTo>
                  <a:pt x="747978" y="6016261"/>
                </a:lnTo>
                <a:lnTo>
                  <a:pt x="687653" y="6009911"/>
                </a:lnTo>
                <a:lnTo>
                  <a:pt x="619390" y="6006736"/>
                </a:lnTo>
                <a:lnTo>
                  <a:pt x="551128" y="6009911"/>
                </a:lnTo>
                <a:lnTo>
                  <a:pt x="490803" y="6016261"/>
                </a:lnTo>
                <a:lnTo>
                  <a:pt x="438415" y="6027373"/>
                </a:lnTo>
                <a:lnTo>
                  <a:pt x="392378" y="6043248"/>
                </a:lnTo>
                <a:lnTo>
                  <a:pt x="351103" y="6059123"/>
                </a:lnTo>
                <a:lnTo>
                  <a:pt x="314590" y="6074998"/>
                </a:lnTo>
                <a:lnTo>
                  <a:pt x="276490" y="6094048"/>
                </a:lnTo>
                <a:lnTo>
                  <a:pt x="238390" y="6113098"/>
                </a:lnTo>
                <a:lnTo>
                  <a:pt x="201878" y="6132148"/>
                </a:lnTo>
                <a:lnTo>
                  <a:pt x="160603" y="6148023"/>
                </a:lnTo>
                <a:lnTo>
                  <a:pt x="114565" y="6162311"/>
                </a:lnTo>
                <a:lnTo>
                  <a:pt x="62178" y="6173423"/>
                </a:lnTo>
                <a:lnTo>
                  <a:pt x="1853" y="6181361"/>
                </a:lnTo>
                <a:lnTo>
                  <a:pt x="1" y="6181404"/>
                </a:lnTo>
                <a:lnTo>
                  <a:pt x="1" y="6551875"/>
                </a:lnTo>
                <a:lnTo>
                  <a:pt x="0" y="655187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761996" y="248743"/>
            <a:ext cx="10668004" cy="561753"/>
          </a:xfrm>
        </p:spPr>
        <p:txBody>
          <a:bodyPr anchor="t">
            <a:normAutofit/>
          </a:bodyPr>
          <a:lstStyle/>
          <a:p>
            <a:r>
              <a:rPr lang="el-GR" sz="2800" b="1" u="sng" dirty="0">
                <a:latin typeface="Times New Roman"/>
                <a:cs typeface="Times New Roman"/>
              </a:rPr>
              <a:t>ΣΥΖΗΤΗΣΗ (2)</a:t>
            </a:r>
          </a:p>
        </p:txBody>
      </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695252" y="941468"/>
            <a:ext cx="10734748" cy="4905765"/>
          </a:xfrm>
        </p:spPr>
        <p:txBody>
          <a:bodyPr vert="horz" lIns="91440" tIns="45720" rIns="91440" bIns="45720" rtlCol="0" anchor="t">
            <a:noAutofit/>
          </a:bodyPr>
          <a:lstStyle/>
          <a:p>
            <a:pPr marL="0" indent="0">
              <a:buNone/>
            </a:pPr>
            <a:r>
              <a:rPr lang="el-GR" sz="2300" b="1" dirty="0">
                <a:latin typeface="Times New Roman"/>
                <a:cs typeface="Times New Roman"/>
              </a:rPr>
              <a:t>Τι έδειξαν τα ευρήματα:</a:t>
            </a:r>
            <a:endParaRPr lang="el-GR" sz="2300" dirty="0">
              <a:latin typeface="Times New Roman"/>
              <a:cs typeface="Times New Roman"/>
            </a:endParaRPr>
          </a:p>
          <a:p>
            <a:r>
              <a:rPr lang="el-GR" sz="2300" dirty="0">
                <a:latin typeface="Times New Roman"/>
                <a:cs typeface="Times New Roman"/>
              </a:rPr>
              <a:t>Απαίτηση από τους συμμετέχοντες να </a:t>
            </a:r>
            <a:r>
              <a:rPr lang="el-GR" sz="2300" dirty="0" err="1">
                <a:latin typeface="Times New Roman"/>
                <a:cs typeface="Times New Roman"/>
              </a:rPr>
              <a:t>αυτο</a:t>
            </a:r>
            <a:r>
              <a:rPr lang="el-GR" sz="2300" dirty="0">
                <a:latin typeface="Times New Roman"/>
                <a:cs typeface="Times New Roman"/>
              </a:rPr>
              <a:t>-καθοδηγούνται, προκειμένου να αποκτήσουν δεξιότητες </a:t>
            </a:r>
            <a:r>
              <a:rPr lang="el-GR" sz="2300" dirty="0" err="1">
                <a:latin typeface="Times New Roman"/>
                <a:cs typeface="Times New Roman"/>
              </a:rPr>
              <a:t>απασχολησιμότητας</a:t>
            </a:r>
            <a:r>
              <a:rPr lang="el-GR" sz="2300" dirty="0">
                <a:latin typeface="Times New Roman"/>
                <a:cs typeface="Times New Roman"/>
              </a:rPr>
              <a:t> και να βελτιωθούν οι προοπτικές τους, ενώ αυτό είναι αρμοδιότητα του πανεπιστημίου.</a:t>
            </a:r>
          </a:p>
          <a:p>
            <a:endParaRPr lang="el-GR" sz="2300" dirty="0">
              <a:latin typeface="Times New Roman"/>
              <a:cs typeface="Times New Roman"/>
            </a:endParaRPr>
          </a:p>
          <a:p>
            <a:r>
              <a:rPr lang="el-GR" sz="2300" dirty="0">
                <a:latin typeface="Times New Roman"/>
                <a:cs typeface="Times New Roman"/>
              </a:rPr>
              <a:t>Ορισμένοι στέλνονταν από τις υπηρεσίες να ψάξουν υποστήριξη, χωρίς να είναι ακόμα ανεξάρτητοι ή να έχουν θάρρος για να πάνε: απαιτητικό για τους αυτιστικούς λόγω των προκλήσεων στην εκτελεστική τους λειτουργία = πιθανός αποπροσανατολισμός από </a:t>
            </a:r>
            <a:r>
              <a:rPr lang="el-GR" sz="2300" dirty="0" err="1">
                <a:latin typeface="Times New Roman"/>
                <a:cs typeface="Times New Roman"/>
              </a:rPr>
              <a:t>στοχευμένες</a:t>
            </a:r>
            <a:r>
              <a:rPr lang="el-GR" sz="2300" dirty="0">
                <a:latin typeface="Times New Roman"/>
                <a:cs typeface="Times New Roman"/>
              </a:rPr>
              <a:t> συμπεριφορές.</a:t>
            </a:r>
          </a:p>
          <a:p>
            <a:endParaRPr lang="el-GR" sz="2300" dirty="0">
              <a:latin typeface="Times New Roman"/>
              <a:cs typeface="Times New Roman"/>
            </a:endParaRPr>
          </a:p>
          <a:p>
            <a:r>
              <a:rPr lang="el-GR" sz="2300" dirty="0">
                <a:latin typeface="Times New Roman"/>
                <a:cs typeface="Times New Roman"/>
              </a:rPr>
              <a:t> Τα θέματα έλλειψης </a:t>
            </a:r>
            <a:r>
              <a:rPr lang="el-GR" sz="2300" dirty="0" err="1">
                <a:latin typeface="Times New Roman"/>
                <a:cs typeface="Times New Roman"/>
              </a:rPr>
              <a:t>αυτο</a:t>
            </a:r>
            <a:r>
              <a:rPr lang="el-GR" sz="2300" dirty="0">
                <a:latin typeface="Times New Roman"/>
                <a:cs typeface="Times New Roman"/>
              </a:rPr>
              <a:t>-καθοδήγησης και εξατομικευμένης υποστήριξης: </a:t>
            </a:r>
            <a:r>
              <a:rPr lang="el-GR" sz="2300" b="1" dirty="0">
                <a:latin typeface="Times New Roman"/>
                <a:cs typeface="Times New Roman"/>
              </a:rPr>
              <a:t>προκλήσεις</a:t>
            </a:r>
            <a:r>
              <a:rPr lang="el-GR" sz="2300" dirty="0">
                <a:latin typeface="Times New Roman"/>
                <a:cs typeface="Times New Roman"/>
              </a:rPr>
              <a:t> για το ήθος των πανεπιστημίων τα οποία στοχεύουν να υποστηρίζουν τους φοιτητές να αυτονομηθούν στη μάθηση.</a:t>
            </a:r>
            <a:endParaRPr lang="en-US" sz="2300" dirty="0">
              <a:ea typeface="+mn-lt"/>
              <a:cs typeface="+mn-lt"/>
            </a:endParaRPr>
          </a:p>
          <a:p>
            <a:endParaRPr lang="el-GR" sz="2300" dirty="0">
              <a:latin typeface="Times New Roman"/>
              <a:cs typeface="Times New Roman"/>
            </a:endParaRPr>
          </a:p>
          <a:p>
            <a:endParaRPr lang="el-GR" sz="2300" dirty="0">
              <a:solidFill>
                <a:schemeClr val="tx1">
                  <a:alpha val="60000"/>
                </a:schemeClr>
              </a:solidFill>
              <a:latin typeface="Times New Roman"/>
              <a:cs typeface="Times New Roman"/>
            </a:endParaRPr>
          </a:p>
          <a:p>
            <a:pPr marL="0" indent="0">
              <a:buNone/>
            </a:pPr>
            <a:endParaRPr lang="el-GR" sz="1200">
              <a:solidFill>
                <a:srgbClr val="000000">
                  <a:alpha val="60000"/>
                </a:srgbClr>
              </a:solidFill>
              <a:latin typeface="Times New Roman"/>
              <a:cs typeface="Times New Roman"/>
            </a:endParaRPr>
          </a:p>
          <a:p>
            <a:endParaRPr lang="el-GR" sz="1200">
              <a:solidFill>
                <a:srgbClr val="000000">
                  <a:alpha val="60000"/>
                </a:srgbClr>
              </a:solidFill>
              <a:latin typeface="Times New Roman"/>
              <a:cs typeface="Times New Roman"/>
            </a:endParaRPr>
          </a:p>
        </p:txBody>
      </p:sp>
    </p:spTree>
    <p:extLst>
      <p:ext uri="{BB962C8B-B14F-4D97-AF65-F5344CB8AC3E}">
        <p14:creationId xmlns:p14="http://schemas.microsoft.com/office/powerpoint/2010/main" val="2261885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51DF09CD-25B8-4B12-8634-158BA767BC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6" cy="6858000"/>
            <a:chOff x="1" y="0"/>
            <a:chExt cx="12191996" cy="6858000"/>
          </a:xfrm>
        </p:grpSpPr>
        <p:sp>
          <p:nvSpPr>
            <p:cNvPr id="27" name="Rectangle 26">
              <a:extLst>
                <a:ext uri="{FF2B5EF4-FFF2-40B4-BE49-F238E27FC236}">
                  <a16:creationId xmlns:a16="http://schemas.microsoft.com/office/drawing/2014/main" id="{9D1DCDDC-E189-49ED-BAB0-BF014853B5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28" name="Rectangle 27">
              <a:extLst>
                <a:ext uri="{FF2B5EF4-FFF2-40B4-BE49-F238E27FC236}">
                  <a16:creationId xmlns:a16="http://schemas.microsoft.com/office/drawing/2014/main" id="{3A30EFBC-FDAD-4CE7-8222-23968A799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a:solidFill>
                  <a:schemeClr val="tx1"/>
                </a:solidFill>
              </a:endParaRPr>
            </a:p>
          </p:txBody>
        </p:sp>
      </p:grpSp>
      <p:sp useBgFill="1">
        <p:nvSpPr>
          <p:cNvPr id="30" name="Freeform: Shape 29">
            <a:extLst>
              <a:ext uri="{FF2B5EF4-FFF2-40B4-BE49-F238E27FC236}">
                <a16:creationId xmlns:a16="http://schemas.microsoft.com/office/drawing/2014/main" id="{C5E33FA7-5CA0-4E9A-8D01-D8EDB5F4C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551875"/>
          </a:xfrm>
          <a:custGeom>
            <a:avLst/>
            <a:gdLst>
              <a:gd name="connsiteX0" fmla="*/ 0 w 12191999"/>
              <a:gd name="connsiteY0" fmla="*/ 0 h 6551875"/>
              <a:gd name="connsiteX1" fmla="*/ 12191999 w 12191999"/>
              <a:gd name="connsiteY1" fmla="*/ 0 h 6551875"/>
              <a:gd name="connsiteX2" fmla="*/ 12191999 w 12191999"/>
              <a:gd name="connsiteY2" fmla="*/ 6181404 h 6551875"/>
              <a:gd name="connsiteX3" fmla="*/ 12190147 w 12191999"/>
              <a:gd name="connsiteY3" fmla="*/ 6181361 h 6551875"/>
              <a:gd name="connsiteX4" fmla="*/ 12129821 w 12191999"/>
              <a:gd name="connsiteY4" fmla="*/ 6173424 h 6551875"/>
              <a:gd name="connsiteX5" fmla="*/ 12077433 w 12191999"/>
              <a:gd name="connsiteY5" fmla="*/ 6162311 h 6551875"/>
              <a:gd name="connsiteX6" fmla="*/ 12031397 w 12191999"/>
              <a:gd name="connsiteY6" fmla="*/ 6148023 h 6551875"/>
              <a:gd name="connsiteX7" fmla="*/ 11990121 w 12191999"/>
              <a:gd name="connsiteY7" fmla="*/ 6132148 h 6551875"/>
              <a:gd name="connsiteX8" fmla="*/ 11953609 w 12191999"/>
              <a:gd name="connsiteY8" fmla="*/ 6113098 h 6551875"/>
              <a:gd name="connsiteX9" fmla="*/ 11915509 w 12191999"/>
              <a:gd name="connsiteY9" fmla="*/ 6094048 h 6551875"/>
              <a:gd name="connsiteX10" fmla="*/ 11877409 w 12191999"/>
              <a:gd name="connsiteY10" fmla="*/ 6074998 h 6551875"/>
              <a:gd name="connsiteX11" fmla="*/ 11840897 w 12191999"/>
              <a:gd name="connsiteY11" fmla="*/ 6059123 h 6551875"/>
              <a:gd name="connsiteX12" fmla="*/ 11799621 w 12191999"/>
              <a:gd name="connsiteY12" fmla="*/ 6043248 h 6551875"/>
              <a:gd name="connsiteX13" fmla="*/ 11753583 w 12191999"/>
              <a:gd name="connsiteY13" fmla="*/ 6027373 h 6551875"/>
              <a:gd name="connsiteX14" fmla="*/ 11701197 w 12191999"/>
              <a:gd name="connsiteY14" fmla="*/ 6016261 h 6551875"/>
              <a:gd name="connsiteX15" fmla="*/ 11640871 w 12191999"/>
              <a:gd name="connsiteY15" fmla="*/ 6009911 h 6551875"/>
              <a:gd name="connsiteX16" fmla="*/ 11572609 w 12191999"/>
              <a:gd name="connsiteY16" fmla="*/ 6006736 h 6551875"/>
              <a:gd name="connsiteX17" fmla="*/ 11504347 w 12191999"/>
              <a:gd name="connsiteY17" fmla="*/ 6009911 h 6551875"/>
              <a:gd name="connsiteX18" fmla="*/ 11444021 w 12191999"/>
              <a:gd name="connsiteY18" fmla="*/ 6016261 h 6551875"/>
              <a:gd name="connsiteX19" fmla="*/ 11391633 w 12191999"/>
              <a:gd name="connsiteY19" fmla="*/ 6027373 h 6551875"/>
              <a:gd name="connsiteX20" fmla="*/ 11345597 w 12191999"/>
              <a:gd name="connsiteY20" fmla="*/ 6043248 h 6551875"/>
              <a:gd name="connsiteX21" fmla="*/ 11304321 w 12191999"/>
              <a:gd name="connsiteY21" fmla="*/ 6059123 h 6551875"/>
              <a:gd name="connsiteX22" fmla="*/ 11267809 w 12191999"/>
              <a:gd name="connsiteY22" fmla="*/ 6074998 h 6551875"/>
              <a:gd name="connsiteX23" fmla="*/ 11229709 w 12191999"/>
              <a:gd name="connsiteY23" fmla="*/ 6094048 h 6551875"/>
              <a:gd name="connsiteX24" fmla="*/ 11191609 w 12191999"/>
              <a:gd name="connsiteY24" fmla="*/ 6113098 h 6551875"/>
              <a:gd name="connsiteX25" fmla="*/ 11155097 w 12191999"/>
              <a:gd name="connsiteY25" fmla="*/ 6132148 h 6551875"/>
              <a:gd name="connsiteX26" fmla="*/ 11113821 w 12191999"/>
              <a:gd name="connsiteY26" fmla="*/ 6148023 h 6551875"/>
              <a:gd name="connsiteX27" fmla="*/ 11067783 w 12191999"/>
              <a:gd name="connsiteY27" fmla="*/ 6162311 h 6551875"/>
              <a:gd name="connsiteX28" fmla="*/ 11015397 w 12191999"/>
              <a:gd name="connsiteY28" fmla="*/ 6173423 h 6551875"/>
              <a:gd name="connsiteX29" fmla="*/ 10955071 w 12191999"/>
              <a:gd name="connsiteY29" fmla="*/ 6181361 h 6551875"/>
              <a:gd name="connsiteX30" fmla="*/ 10886809 w 12191999"/>
              <a:gd name="connsiteY30" fmla="*/ 6182948 h 6551875"/>
              <a:gd name="connsiteX31" fmla="*/ 10818547 w 12191999"/>
              <a:gd name="connsiteY31" fmla="*/ 6181361 h 6551875"/>
              <a:gd name="connsiteX32" fmla="*/ 10758221 w 12191999"/>
              <a:gd name="connsiteY32" fmla="*/ 6173423 h 6551875"/>
              <a:gd name="connsiteX33" fmla="*/ 10705833 w 12191999"/>
              <a:gd name="connsiteY33" fmla="*/ 6162311 h 6551875"/>
              <a:gd name="connsiteX34" fmla="*/ 10659797 w 12191999"/>
              <a:gd name="connsiteY34" fmla="*/ 6148023 h 6551875"/>
              <a:gd name="connsiteX35" fmla="*/ 10618521 w 12191999"/>
              <a:gd name="connsiteY35" fmla="*/ 6132148 h 6551875"/>
              <a:gd name="connsiteX36" fmla="*/ 10582009 w 12191999"/>
              <a:gd name="connsiteY36" fmla="*/ 6113098 h 6551875"/>
              <a:gd name="connsiteX37" fmla="*/ 10543909 w 12191999"/>
              <a:gd name="connsiteY37" fmla="*/ 6094048 h 6551875"/>
              <a:gd name="connsiteX38" fmla="*/ 10505809 w 12191999"/>
              <a:gd name="connsiteY38" fmla="*/ 6074998 h 6551875"/>
              <a:gd name="connsiteX39" fmla="*/ 10469297 w 12191999"/>
              <a:gd name="connsiteY39" fmla="*/ 6059123 h 6551875"/>
              <a:gd name="connsiteX40" fmla="*/ 10428021 w 12191999"/>
              <a:gd name="connsiteY40" fmla="*/ 6043248 h 6551875"/>
              <a:gd name="connsiteX41" fmla="*/ 10381983 w 12191999"/>
              <a:gd name="connsiteY41" fmla="*/ 6027373 h 6551875"/>
              <a:gd name="connsiteX42" fmla="*/ 10329597 w 12191999"/>
              <a:gd name="connsiteY42" fmla="*/ 6016261 h 6551875"/>
              <a:gd name="connsiteX43" fmla="*/ 10269271 w 12191999"/>
              <a:gd name="connsiteY43" fmla="*/ 6009911 h 6551875"/>
              <a:gd name="connsiteX44" fmla="*/ 10201009 w 12191999"/>
              <a:gd name="connsiteY44" fmla="*/ 6006736 h 6551875"/>
              <a:gd name="connsiteX45" fmla="*/ 10132747 w 12191999"/>
              <a:gd name="connsiteY45" fmla="*/ 6009911 h 6551875"/>
              <a:gd name="connsiteX46" fmla="*/ 10072421 w 12191999"/>
              <a:gd name="connsiteY46" fmla="*/ 6016261 h 6551875"/>
              <a:gd name="connsiteX47" fmla="*/ 10020033 w 12191999"/>
              <a:gd name="connsiteY47" fmla="*/ 6027373 h 6551875"/>
              <a:gd name="connsiteX48" fmla="*/ 9973997 w 12191999"/>
              <a:gd name="connsiteY48" fmla="*/ 6043248 h 6551875"/>
              <a:gd name="connsiteX49" fmla="*/ 9932721 w 12191999"/>
              <a:gd name="connsiteY49" fmla="*/ 6059123 h 6551875"/>
              <a:gd name="connsiteX50" fmla="*/ 9896209 w 12191999"/>
              <a:gd name="connsiteY50" fmla="*/ 6074998 h 6551875"/>
              <a:gd name="connsiteX51" fmla="*/ 9820009 w 12191999"/>
              <a:gd name="connsiteY51" fmla="*/ 6113098 h 6551875"/>
              <a:gd name="connsiteX52" fmla="*/ 9783497 w 12191999"/>
              <a:gd name="connsiteY52" fmla="*/ 6132148 h 6551875"/>
              <a:gd name="connsiteX53" fmla="*/ 9742221 w 12191999"/>
              <a:gd name="connsiteY53" fmla="*/ 6148023 h 6551875"/>
              <a:gd name="connsiteX54" fmla="*/ 9696183 w 12191999"/>
              <a:gd name="connsiteY54" fmla="*/ 6162311 h 6551875"/>
              <a:gd name="connsiteX55" fmla="*/ 9643797 w 12191999"/>
              <a:gd name="connsiteY55" fmla="*/ 6173423 h 6551875"/>
              <a:gd name="connsiteX56" fmla="*/ 9583471 w 12191999"/>
              <a:gd name="connsiteY56" fmla="*/ 6181361 h 6551875"/>
              <a:gd name="connsiteX57" fmla="*/ 9515209 w 12191999"/>
              <a:gd name="connsiteY57" fmla="*/ 6182948 h 6551875"/>
              <a:gd name="connsiteX58" fmla="*/ 9446947 w 12191999"/>
              <a:gd name="connsiteY58" fmla="*/ 6181361 h 6551875"/>
              <a:gd name="connsiteX59" fmla="*/ 9386621 w 12191999"/>
              <a:gd name="connsiteY59" fmla="*/ 6173423 h 6551875"/>
              <a:gd name="connsiteX60" fmla="*/ 9334233 w 12191999"/>
              <a:gd name="connsiteY60" fmla="*/ 6162311 h 6551875"/>
              <a:gd name="connsiteX61" fmla="*/ 9288197 w 12191999"/>
              <a:gd name="connsiteY61" fmla="*/ 6148023 h 6551875"/>
              <a:gd name="connsiteX62" fmla="*/ 9246921 w 12191999"/>
              <a:gd name="connsiteY62" fmla="*/ 6132148 h 6551875"/>
              <a:gd name="connsiteX63" fmla="*/ 9210409 w 12191999"/>
              <a:gd name="connsiteY63" fmla="*/ 6113098 h 6551875"/>
              <a:gd name="connsiteX64" fmla="*/ 9172309 w 12191999"/>
              <a:gd name="connsiteY64" fmla="*/ 6094048 h 6551875"/>
              <a:gd name="connsiteX65" fmla="*/ 9134209 w 12191999"/>
              <a:gd name="connsiteY65" fmla="*/ 6074998 h 6551875"/>
              <a:gd name="connsiteX66" fmla="*/ 9097697 w 12191999"/>
              <a:gd name="connsiteY66" fmla="*/ 6059123 h 6551875"/>
              <a:gd name="connsiteX67" fmla="*/ 9056421 w 12191999"/>
              <a:gd name="connsiteY67" fmla="*/ 6043248 h 6551875"/>
              <a:gd name="connsiteX68" fmla="*/ 9010383 w 12191999"/>
              <a:gd name="connsiteY68" fmla="*/ 6027373 h 6551875"/>
              <a:gd name="connsiteX69" fmla="*/ 8957997 w 12191999"/>
              <a:gd name="connsiteY69" fmla="*/ 6016261 h 6551875"/>
              <a:gd name="connsiteX70" fmla="*/ 8897671 w 12191999"/>
              <a:gd name="connsiteY70" fmla="*/ 6009911 h 6551875"/>
              <a:gd name="connsiteX71" fmla="*/ 8827821 w 12191999"/>
              <a:gd name="connsiteY71" fmla="*/ 6006736 h 6551875"/>
              <a:gd name="connsiteX72" fmla="*/ 8761147 w 12191999"/>
              <a:gd name="connsiteY72" fmla="*/ 6009911 h 6551875"/>
              <a:gd name="connsiteX73" fmla="*/ 8700821 w 12191999"/>
              <a:gd name="connsiteY73" fmla="*/ 6016261 h 6551875"/>
              <a:gd name="connsiteX74" fmla="*/ 8648433 w 12191999"/>
              <a:gd name="connsiteY74" fmla="*/ 6027373 h 6551875"/>
              <a:gd name="connsiteX75" fmla="*/ 8602397 w 12191999"/>
              <a:gd name="connsiteY75" fmla="*/ 6043248 h 6551875"/>
              <a:gd name="connsiteX76" fmla="*/ 8561121 w 12191999"/>
              <a:gd name="connsiteY76" fmla="*/ 6059123 h 6551875"/>
              <a:gd name="connsiteX77" fmla="*/ 8524609 w 12191999"/>
              <a:gd name="connsiteY77" fmla="*/ 6074998 h 6551875"/>
              <a:gd name="connsiteX78" fmla="*/ 8486509 w 12191999"/>
              <a:gd name="connsiteY78" fmla="*/ 6094048 h 6551875"/>
              <a:gd name="connsiteX79" fmla="*/ 8448409 w 12191999"/>
              <a:gd name="connsiteY79" fmla="*/ 6113098 h 6551875"/>
              <a:gd name="connsiteX80" fmla="*/ 8411897 w 12191999"/>
              <a:gd name="connsiteY80" fmla="*/ 6132148 h 6551875"/>
              <a:gd name="connsiteX81" fmla="*/ 8370622 w 12191999"/>
              <a:gd name="connsiteY81" fmla="*/ 6148023 h 6551875"/>
              <a:gd name="connsiteX82" fmla="*/ 8324584 w 12191999"/>
              <a:gd name="connsiteY82" fmla="*/ 6162311 h 6551875"/>
              <a:gd name="connsiteX83" fmla="*/ 8272197 w 12191999"/>
              <a:gd name="connsiteY83" fmla="*/ 6173423 h 6551875"/>
              <a:gd name="connsiteX84" fmla="*/ 8211872 w 12191999"/>
              <a:gd name="connsiteY84" fmla="*/ 6181361 h 6551875"/>
              <a:gd name="connsiteX85" fmla="*/ 8143609 w 12191999"/>
              <a:gd name="connsiteY85" fmla="*/ 6182948 h 6551875"/>
              <a:gd name="connsiteX86" fmla="*/ 8075347 w 12191999"/>
              <a:gd name="connsiteY86" fmla="*/ 6181361 h 6551875"/>
              <a:gd name="connsiteX87" fmla="*/ 8015022 w 12191999"/>
              <a:gd name="connsiteY87" fmla="*/ 6173423 h 6551875"/>
              <a:gd name="connsiteX88" fmla="*/ 7962634 w 12191999"/>
              <a:gd name="connsiteY88" fmla="*/ 6162311 h 6551875"/>
              <a:gd name="connsiteX89" fmla="*/ 7916597 w 12191999"/>
              <a:gd name="connsiteY89" fmla="*/ 6148023 h 6551875"/>
              <a:gd name="connsiteX90" fmla="*/ 7875322 w 12191999"/>
              <a:gd name="connsiteY90" fmla="*/ 6132148 h 6551875"/>
              <a:gd name="connsiteX91" fmla="*/ 7838809 w 12191999"/>
              <a:gd name="connsiteY91" fmla="*/ 6113098 h 6551875"/>
              <a:gd name="connsiteX92" fmla="*/ 7800709 w 12191999"/>
              <a:gd name="connsiteY92" fmla="*/ 6094048 h 6551875"/>
              <a:gd name="connsiteX93" fmla="*/ 7762609 w 12191999"/>
              <a:gd name="connsiteY93" fmla="*/ 6074998 h 6551875"/>
              <a:gd name="connsiteX94" fmla="*/ 7726097 w 12191999"/>
              <a:gd name="connsiteY94" fmla="*/ 6059123 h 6551875"/>
              <a:gd name="connsiteX95" fmla="*/ 7684822 w 12191999"/>
              <a:gd name="connsiteY95" fmla="*/ 6043248 h 6551875"/>
              <a:gd name="connsiteX96" fmla="*/ 7638784 w 12191999"/>
              <a:gd name="connsiteY96" fmla="*/ 6027373 h 6551875"/>
              <a:gd name="connsiteX97" fmla="*/ 7586397 w 12191999"/>
              <a:gd name="connsiteY97" fmla="*/ 6016261 h 6551875"/>
              <a:gd name="connsiteX98" fmla="*/ 7526072 w 12191999"/>
              <a:gd name="connsiteY98" fmla="*/ 6009911 h 6551875"/>
              <a:gd name="connsiteX99" fmla="*/ 7457809 w 12191999"/>
              <a:gd name="connsiteY99" fmla="*/ 6006736 h 6551875"/>
              <a:gd name="connsiteX100" fmla="*/ 7389547 w 12191999"/>
              <a:gd name="connsiteY100" fmla="*/ 6009911 h 6551875"/>
              <a:gd name="connsiteX101" fmla="*/ 7329222 w 12191999"/>
              <a:gd name="connsiteY101" fmla="*/ 6016261 h 6551875"/>
              <a:gd name="connsiteX102" fmla="*/ 7276834 w 12191999"/>
              <a:gd name="connsiteY102" fmla="*/ 6027373 h 6551875"/>
              <a:gd name="connsiteX103" fmla="*/ 7230797 w 12191999"/>
              <a:gd name="connsiteY103" fmla="*/ 6043248 h 6551875"/>
              <a:gd name="connsiteX104" fmla="*/ 7189522 w 12191999"/>
              <a:gd name="connsiteY104" fmla="*/ 6059123 h 6551875"/>
              <a:gd name="connsiteX105" fmla="*/ 7153009 w 12191999"/>
              <a:gd name="connsiteY105" fmla="*/ 6074998 h 6551875"/>
              <a:gd name="connsiteX106" fmla="*/ 7114909 w 12191999"/>
              <a:gd name="connsiteY106" fmla="*/ 6094048 h 6551875"/>
              <a:gd name="connsiteX107" fmla="*/ 7076809 w 12191999"/>
              <a:gd name="connsiteY107" fmla="*/ 6113098 h 6551875"/>
              <a:gd name="connsiteX108" fmla="*/ 7040297 w 12191999"/>
              <a:gd name="connsiteY108" fmla="*/ 6132148 h 6551875"/>
              <a:gd name="connsiteX109" fmla="*/ 6999022 w 12191999"/>
              <a:gd name="connsiteY109" fmla="*/ 6148023 h 6551875"/>
              <a:gd name="connsiteX110" fmla="*/ 6952984 w 12191999"/>
              <a:gd name="connsiteY110" fmla="*/ 6162311 h 6551875"/>
              <a:gd name="connsiteX111" fmla="*/ 6900597 w 12191999"/>
              <a:gd name="connsiteY111" fmla="*/ 6173423 h 6551875"/>
              <a:gd name="connsiteX112" fmla="*/ 6840272 w 12191999"/>
              <a:gd name="connsiteY112" fmla="*/ 6181361 h 6551875"/>
              <a:gd name="connsiteX113" fmla="*/ 6781800 w 12191999"/>
              <a:gd name="connsiteY113" fmla="*/ 6182721 h 6551875"/>
              <a:gd name="connsiteX114" fmla="*/ 6723328 w 12191999"/>
              <a:gd name="connsiteY114" fmla="*/ 6181361 h 6551875"/>
              <a:gd name="connsiteX115" fmla="*/ 6663003 w 12191999"/>
              <a:gd name="connsiteY115" fmla="*/ 6173423 h 6551875"/>
              <a:gd name="connsiteX116" fmla="*/ 6610615 w 12191999"/>
              <a:gd name="connsiteY116" fmla="*/ 6162311 h 6551875"/>
              <a:gd name="connsiteX117" fmla="*/ 6564578 w 12191999"/>
              <a:gd name="connsiteY117" fmla="*/ 6148023 h 6551875"/>
              <a:gd name="connsiteX118" fmla="*/ 6523303 w 12191999"/>
              <a:gd name="connsiteY118" fmla="*/ 6132148 h 6551875"/>
              <a:gd name="connsiteX119" fmla="*/ 6486790 w 12191999"/>
              <a:gd name="connsiteY119" fmla="*/ 6113098 h 6551875"/>
              <a:gd name="connsiteX120" fmla="*/ 6448690 w 12191999"/>
              <a:gd name="connsiteY120" fmla="*/ 6094048 h 6551875"/>
              <a:gd name="connsiteX121" fmla="*/ 6410590 w 12191999"/>
              <a:gd name="connsiteY121" fmla="*/ 6074998 h 6551875"/>
              <a:gd name="connsiteX122" fmla="*/ 6374078 w 12191999"/>
              <a:gd name="connsiteY122" fmla="*/ 6059123 h 6551875"/>
              <a:gd name="connsiteX123" fmla="*/ 6332803 w 12191999"/>
              <a:gd name="connsiteY123" fmla="*/ 6043248 h 6551875"/>
              <a:gd name="connsiteX124" fmla="*/ 6286765 w 12191999"/>
              <a:gd name="connsiteY124" fmla="*/ 6027373 h 6551875"/>
              <a:gd name="connsiteX125" fmla="*/ 6234378 w 12191999"/>
              <a:gd name="connsiteY125" fmla="*/ 6016261 h 6551875"/>
              <a:gd name="connsiteX126" fmla="*/ 6174053 w 12191999"/>
              <a:gd name="connsiteY126" fmla="*/ 6009911 h 6551875"/>
              <a:gd name="connsiteX127" fmla="*/ 6105790 w 12191999"/>
              <a:gd name="connsiteY127" fmla="*/ 6006736 h 6551875"/>
              <a:gd name="connsiteX128" fmla="*/ 6096000 w 12191999"/>
              <a:gd name="connsiteY128" fmla="*/ 6007191 h 6551875"/>
              <a:gd name="connsiteX129" fmla="*/ 6086211 w 12191999"/>
              <a:gd name="connsiteY129" fmla="*/ 6006736 h 6551875"/>
              <a:gd name="connsiteX130" fmla="*/ 6017949 w 12191999"/>
              <a:gd name="connsiteY130" fmla="*/ 6009911 h 6551875"/>
              <a:gd name="connsiteX131" fmla="*/ 5957622 w 12191999"/>
              <a:gd name="connsiteY131" fmla="*/ 6016261 h 6551875"/>
              <a:gd name="connsiteX132" fmla="*/ 5905235 w 12191999"/>
              <a:gd name="connsiteY132" fmla="*/ 6027373 h 6551875"/>
              <a:gd name="connsiteX133" fmla="*/ 5859197 w 12191999"/>
              <a:gd name="connsiteY133" fmla="*/ 6043248 h 6551875"/>
              <a:gd name="connsiteX134" fmla="*/ 5817922 w 12191999"/>
              <a:gd name="connsiteY134" fmla="*/ 6059123 h 6551875"/>
              <a:gd name="connsiteX135" fmla="*/ 5781409 w 12191999"/>
              <a:gd name="connsiteY135" fmla="*/ 6074998 h 6551875"/>
              <a:gd name="connsiteX136" fmla="*/ 5743309 w 12191999"/>
              <a:gd name="connsiteY136" fmla="*/ 6094048 h 6551875"/>
              <a:gd name="connsiteX137" fmla="*/ 5705211 w 12191999"/>
              <a:gd name="connsiteY137" fmla="*/ 6113098 h 6551875"/>
              <a:gd name="connsiteX138" fmla="*/ 5668697 w 12191999"/>
              <a:gd name="connsiteY138" fmla="*/ 6132148 h 6551875"/>
              <a:gd name="connsiteX139" fmla="*/ 5627422 w 12191999"/>
              <a:gd name="connsiteY139" fmla="*/ 6148023 h 6551875"/>
              <a:gd name="connsiteX140" fmla="*/ 5581384 w 12191999"/>
              <a:gd name="connsiteY140" fmla="*/ 6162311 h 6551875"/>
              <a:gd name="connsiteX141" fmla="*/ 5528997 w 12191999"/>
              <a:gd name="connsiteY141" fmla="*/ 6173423 h 6551875"/>
              <a:gd name="connsiteX142" fmla="*/ 5468672 w 12191999"/>
              <a:gd name="connsiteY142" fmla="*/ 6181361 h 6551875"/>
              <a:gd name="connsiteX143" fmla="*/ 5410200 w 12191999"/>
              <a:gd name="connsiteY143" fmla="*/ 6182721 h 6551875"/>
              <a:gd name="connsiteX144" fmla="*/ 5351728 w 12191999"/>
              <a:gd name="connsiteY144" fmla="*/ 6181361 h 6551875"/>
              <a:gd name="connsiteX145" fmla="*/ 5291402 w 12191999"/>
              <a:gd name="connsiteY145" fmla="*/ 6173423 h 6551875"/>
              <a:gd name="connsiteX146" fmla="*/ 5239015 w 12191999"/>
              <a:gd name="connsiteY146" fmla="*/ 6162311 h 6551875"/>
              <a:gd name="connsiteX147" fmla="*/ 5192979 w 12191999"/>
              <a:gd name="connsiteY147" fmla="*/ 6148023 h 6551875"/>
              <a:gd name="connsiteX148" fmla="*/ 5151703 w 12191999"/>
              <a:gd name="connsiteY148" fmla="*/ 6132148 h 6551875"/>
              <a:gd name="connsiteX149" fmla="*/ 5115190 w 12191999"/>
              <a:gd name="connsiteY149" fmla="*/ 6113098 h 6551875"/>
              <a:gd name="connsiteX150" fmla="*/ 5077092 w 12191999"/>
              <a:gd name="connsiteY150" fmla="*/ 6094048 h 6551875"/>
              <a:gd name="connsiteX151" fmla="*/ 5038990 w 12191999"/>
              <a:gd name="connsiteY151" fmla="*/ 6074998 h 6551875"/>
              <a:gd name="connsiteX152" fmla="*/ 5002479 w 12191999"/>
              <a:gd name="connsiteY152" fmla="*/ 6059123 h 6551875"/>
              <a:gd name="connsiteX153" fmla="*/ 4961203 w 12191999"/>
              <a:gd name="connsiteY153" fmla="*/ 6043248 h 6551875"/>
              <a:gd name="connsiteX154" fmla="*/ 4915166 w 12191999"/>
              <a:gd name="connsiteY154" fmla="*/ 6027373 h 6551875"/>
              <a:gd name="connsiteX155" fmla="*/ 4862778 w 12191999"/>
              <a:gd name="connsiteY155" fmla="*/ 6016261 h 6551875"/>
              <a:gd name="connsiteX156" fmla="*/ 4802454 w 12191999"/>
              <a:gd name="connsiteY156" fmla="*/ 6009911 h 6551875"/>
              <a:gd name="connsiteX157" fmla="*/ 4734190 w 12191999"/>
              <a:gd name="connsiteY157" fmla="*/ 6006736 h 6551875"/>
              <a:gd name="connsiteX158" fmla="*/ 4665929 w 12191999"/>
              <a:gd name="connsiteY158" fmla="*/ 6009911 h 6551875"/>
              <a:gd name="connsiteX159" fmla="*/ 4605603 w 12191999"/>
              <a:gd name="connsiteY159" fmla="*/ 6016261 h 6551875"/>
              <a:gd name="connsiteX160" fmla="*/ 4553217 w 12191999"/>
              <a:gd name="connsiteY160" fmla="*/ 6027373 h 6551875"/>
              <a:gd name="connsiteX161" fmla="*/ 4507178 w 12191999"/>
              <a:gd name="connsiteY161" fmla="*/ 6043248 h 6551875"/>
              <a:gd name="connsiteX162" fmla="*/ 4465903 w 12191999"/>
              <a:gd name="connsiteY162" fmla="*/ 6059123 h 6551875"/>
              <a:gd name="connsiteX163" fmla="*/ 4429390 w 12191999"/>
              <a:gd name="connsiteY163" fmla="*/ 6074998 h 6551875"/>
              <a:gd name="connsiteX164" fmla="*/ 4353190 w 12191999"/>
              <a:gd name="connsiteY164" fmla="*/ 6113098 h 6551875"/>
              <a:gd name="connsiteX165" fmla="*/ 4316678 w 12191999"/>
              <a:gd name="connsiteY165" fmla="*/ 6132148 h 6551875"/>
              <a:gd name="connsiteX166" fmla="*/ 4275403 w 12191999"/>
              <a:gd name="connsiteY166" fmla="*/ 6148023 h 6551875"/>
              <a:gd name="connsiteX167" fmla="*/ 4229365 w 12191999"/>
              <a:gd name="connsiteY167" fmla="*/ 6162311 h 6551875"/>
              <a:gd name="connsiteX168" fmla="*/ 4176978 w 12191999"/>
              <a:gd name="connsiteY168" fmla="*/ 6173423 h 6551875"/>
              <a:gd name="connsiteX169" fmla="*/ 4116653 w 12191999"/>
              <a:gd name="connsiteY169" fmla="*/ 6181361 h 6551875"/>
              <a:gd name="connsiteX170" fmla="*/ 4048390 w 12191999"/>
              <a:gd name="connsiteY170" fmla="*/ 6182948 h 6551875"/>
              <a:gd name="connsiteX171" fmla="*/ 3980128 w 12191999"/>
              <a:gd name="connsiteY171" fmla="*/ 6181361 h 6551875"/>
              <a:gd name="connsiteX172" fmla="*/ 3919803 w 12191999"/>
              <a:gd name="connsiteY172" fmla="*/ 6173423 h 6551875"/>
              <a:gd name="connsiteX173" fmla="*/ 3867415 w 12191999"/>
              <a:gd name="connsiteY173" fmla="*/ 6162311 h 6551875"/>
              <a:gd name="connsiteX174" fmla="*/ 3821378 w 12191999"/>
              <a:gd name="connsiteY174" fmla="*/ 6148023 h 6551875"/>
              <a:gd name="connsiteX175" fmla="*/ 3780103 w 12191999"/>
              <a:gd name="connsiteY175" fmla="*/ 6132148 h 6551875"/>
              <a:gd name="connsiteX176" fmla="*/ 3743590 w 12191999"/>
              <a:gd name="connsiteY176" fmla="*/ 6113098 h 6551875"/>
              <a:gd name="connsiteX177" fmla="*/ 3705490 w 12191999"/>
              <a:gd name="connsiteY177" fmla="*/ 6094048 h 6551875"/>
              <a:gd name="connsiteX178" fmla="*/ 3667390 w 12191999"/>
              <a:gd name="connsiteY178" fmla="*/ 6074998 h 6551875"/>
              <a:gd name="connsiteX179" fmla="*/ 3630878 w 12191999"/>
              <a:gd name="connsiteY179" fmla="*/ 6059123 h 6551875"/>
              <a:gd name="connsiteX180" fmla="*/ 3589603 w 12191999"/>
              <a:gd name="connsiteY180" fmla="*/ 6043248 h 6551875"/>
              <a:gd name="connsiteX181" fmla="*/ 3543565 w 12191999"/>
              <a:gd name="connsiteY181" fmla="*/ 6027373 h 6551875"/>
              <a:gd name="connsiteX182" fmla="*/ 3491178 w 12191999"/>
              <a:gd name="connsiteY182" fmla="*/ 6016261 h 6551875"/>
              <a:gd name="connsiteX183" fmla="*/ 3430853 w 12191999"/>
              <a:gd name="connsiteY183" fmla="*/ 6009911 h 6551875"/>
              <a:gd name="connsiteX184" fmla="*/ 3361003 w 12191999"/>
              <a:gd name="connsiteY184" fmla="*/ 6006736 h 6551875"/>
              <a:gd name="connsiteX185" fmla="*/ 3294328 w 12191999"/>
              <a:gd name="connsiteY185" fmla="*/ 6009911 h 6551875"/>
              <a:gd name="connsiteX186" fmla="*/ 3234003 w 12191999"/>
              <a:gd name="connsiteY186" fmla="*/ 6016261 h 6551875"/>
              <a:gd name="connsiteX187" fmla="*/ 3181615 w 12191999"/>
              <a:gd name="connsiteY187" fmla="*/ 6027373 h 6551875"/>
              <a:gd name="connsiteX188" fmla="*/ 3135578 w 12191999"/>
              <a:gd name="connsiteY188" fmla="*/ 6043248 h 6551875"/>
              <a:gd name="connsiteX189" fmla="*/ 3094303 w 12191999"/>
              <a:gd name="connsiteY189" fmla="*/ 6059123 h 6551875"/>
              <a:gd name="connsiteX190" fmla="*/ 3057790 w 12191999"/>
              <a:gd name="connsiteY190" fmla="*/ 6074998 h 6551875"/>
              <a:gd name="connsiteX191" fmla="*/ 3019690 w 12191999"/>
              <a:gd name="connsiteY191" fmla="*/ 6094048 h 6551875"/>
              <a:gd name="connsiteX192" fmla="*/ 2981590 w 12191999"/>
              <a:gd name="connsiteY192" fmla="*/ 6113098 h 6551875"/>
              <a:gd name="connsiteX193" fmla="*/ 2945078 w 12191999"/>
              <a:gd name="connsiteY193" fmla="*/ 6132148 h 6551875"/>
              <a:gd name="connsiteX194" fmla="*/ 2903803 w 12191999"/>
              <a:gd name="connsiteY194" fmla="*/ 6148023 h 6551875"/>
              <a:gd name="connsiteX195" fmla="*/ 2857765 w 12191999"/>
              <a:gd name="connsiteY195" fmla="*/ 6162311 h 6551875"/>
              <a:gd name="connsiteX196" fmla="*/ 2805378 w 12191999"/>
              <a:gd name="connsiteY196" fmla="*/ 6173423 h 6551875"/>
              <a:gd name="connsiteX197" fmla="*/ 2745053 w 12191999"/>
              <a:gd name="connsiteY197" fmla="*/ 6181361 h 6551875"/>
              <a:gd name="connsiteX198" fmla="*/ 2676790 w 12191999"/>
              <a:gd name="connsiteY198" fmla="*/ 6182948 h 6551875"/>
              <a:gd name="connsiteX199" fmla="*/ 2608528 w 12191999"/>
              <a:gd name="connsiteY199" fmla="*/ 6181361 h 6551875"/>
              <a:gd name="connsiteX200" fmla="*/ 2548203 w 12191999"/>
              <a:gd name="connsiteY200" fmla="*/ 6173423 h 6551875"/>
              <a:gd name="connsiteX201" fmla="*/ 2495815 w 12191999"/>
              <a:gd name="connsiteY201" fmla="*/ 6162311 h 6551875"/>
              <a:gd name="connsiteX202" fmla="*/ 2449778 w 12191999"/>
              <a:gd name="connsiteY202" fmla="*/ 6148023 h 6551875"/>
              <a:gd name="connsiteX203" fmla="*/ 2408503 w 12191999"/>
              <a:gd name="connsiteY203" fmla="*/ 6132148 h 6551875"/>
              <a:gd name="connsiteX204" fmla="*/ 2371990 w 12191999"/>
              <a:gd name="connsiteY204" fmla="*/ 6113098 h 6551875"/>
              <a:gd name="connsiteX205" fmla="*/ 2333890 w 12191999"/>
              <a:gd name="connsiteY205" fmla="*/ 6094048 h 6551875"/>
              <a:gd name="connsiteX206" fmla="*/ 2295790 w 12191999"/>
              <a:gd name="connsiteY206" fmla="*/ 6074998 h 6551875"/>
              <a:gd name="connsiteX207" fmla="*/ 2259278 w 12191999"/>
              <a:gd name="connsiteY207" fmla="*/ 6059123 h 6551875"/>
              <a:gd name="connsiteX208" fmla="*/ 2218003 w 12191999"/>
              <a:gd name="connsiteY208" fmla="*/ 6043248 h 6551875"/>
              <a:gd name="connsiteX209" fmla="*/ 2171965 w 12191999"/>
              <a:gd name="connsiteY209" fmla="*/ 6027373 h 6551875"/>
              <a:gd name="connsiteX210" fmla="*/ 2119578 w 12191999"/>
              <a:gd name="connsiteY210" fmla="*/ 6016261 h 6551875"/>
              <a:gd name="connsiteX211" fmla="*/ 2059253 w 12191999"/>
              <a:gd name="connsiteY211" fmla="*/ 6009911 h 6551875"/>
              <a:gd name="connsiteX212" fmla="*/ 1990990 w 12191999"/>
              <a:gd name="connsiteY212" fmla="*/ 6006736 h 6551875"/>
              <a:gd name="connsiteX213" fmla="*/ 1922728 w 12191999"/>
              <a:gd name="connsiteY213" fmla="*/ 6009911 h 6551875"/>
              <a:gd name="connsiteX214" fmla="*/ 1862403 w 12191999"/>
              <a:gd name="connsiteY214" fmla="*/ 6016261 h 6551875"/>
              <a:gd name="connsiteX215" fmla="*/ 1810015 w 12191999"/>
              <a:gd name="connsiteY215" fmla="*/ 6027373 h 6551875"/>
              <a:gd name="connsiteX216" fmla="*/ 1763978 w 12191999"/>
              <a:gd name="connsiteY216" fmla="*/ 6043248 h 6551875"/>
              <a:gd name="connsiteX217" fmla="*/ 1722703 w 12191999"/>
              <a:gd name="connsiteY217" fmla="*/ 6059123 h 6551875"/>
              <a:gd name="connsiteX218" fmla="*/ 1686190 w 12191999"/>
              <a:gd name="connsiteY218" fmla="*/ 6074998 h 6551875"/>
              <a:gd name="connsiteX219" fmla="*/ 1648090 w 12191999"/>
              <a:gd name="connsiteY219" fmla="*/ 6094048 h 6551875"/>
              <a:gd name="connsiteX220" fmla="*/ 1609990 w 12191999"/>
              <a:gd name="connsiteY220" fmla="*/ 6113098 h 6551875"/>
              <a:gd name="connsiteX221" fmla="*/ 1573478 w 12191999"/>
              <a:gd name="connsiteY221" fmla="*/ 6132148 h 6551875"/>
              <a:gd name="connsiteX222" fmla="*/ 1532203 w 12191999"/>
              <a:gd name="connsiteY222" fmla="*/ 6148023 h 6551875"/>
              <a:gd name="connsiteX223" fmla="*/ 1486165 w 12191999"/>
              <a:gd name="connsiteY223" fmla="*/ 6162311 h 6551875"/>
              <a:gd name="connsiteX224" fmla="*/ 1433778 w 12191999"/>
              <a:gd name="connsiteY224" fmla="*/ 6173423 h 6551875"/>
              <a:gd name="connsiteX225" fmla="*/ 1373453 w 12191999"/>
              <a:gd name="connsiteY225" fmla="*/ 6181361 h 6551875"/>
              <a:gd name="connsiteX226" fmla="*/ 1305190 w 12191999"/>
              <a:gd name="connsiteY226" fmla="*/ 6182948 h 6551875"/>
              <a:gd name="connsiteX227" fmla="*/ 1236928 w 12191999"/>
              <a:gd name="connsiteY227" fmla="*/ 6181361 h 6551875"/>
              <a:gd name="connsiteX228" fmla="*/ 1176603 w 12191999"/>
              <a:gd name="connsiteY228" fmla="*/ 6173423 h 6551875"/>
              <a:gd name="connsiteX229" fmla="*/ 1124215 w 12191999"/>
              <a:gd name="connsiteY229" fmla="*/ 6162311 h 6551875"/>
              <a:gd name="connsiteX230" fmla="*/ 1078178 w 12191999"/>
              <a:gd name="connsiteY230" fmla="*/ 6148023 h 6551875"/>
              <a:gd name="connsiteX231" fmla="*/ 1036903 w 12191999"/>
              <a:gd name="connsiteY231" fmla="*/ 6132148 h 6551875"/>
              <a:gd name="connsiteX232" fmla="*/ 1000390 w 12191999"/>
              <a:gd name="connsiteY232" fmla="*/ 6113098 h 6551875"/>
              <a:gd name="connsiteX233" fmla="*/ 962290 w 12191999"/>
              <a:gd name="connsiteY233" fmla="*/ 6094048 h 6551875"/>
              <a:gd name="connsiteX234" fmla="*/ 924190 w 12191999"/>
              <a:gd name="connsiteY234" fmla="*/ 6074998 h 6551875"/>
              <a:gd name="connsiteX235" fmla="*/ 887678 w 12191999"/>
              <a:gd name="connsiteY235" fmla="*/ 6059123 h 6551875"/>
              <a:gd name="connsiteX236" fmla="*/ 846403 w 12191999"/>
              <a:gd name="connsiteY236" fmla="*/ 6043248 h 6551875"/>
              <a:gd name="connsiteX237" fmla="*/ 800365 w 12191999"/>
              <a:gd name="connsiteY237" fmla="*/ 6027373 h 6551875"/>
              <a:gd name="connsiteX238" fmla="*/ 747978 w 12191999"/>
              <a:gd name="connsiteY238" fmla="*/ 6016261 h 6551875"/>
              <a:gd name="connsiteX239" fmla="*/ 687653 w 12191999"/>
              <a:gd name="connsiteY239" fmla="*/ 6009911 h 6551875"/>
              <a:gd name="connsiteX240" fmla="*/ 619390 w 12191999"/>
              <a:gd name="connsiteY240" fmla="*/ 6006736 h 6551875"/>
              <a:gd name="connsiteX241" fmla="*/ 551128 w 12191999"/>
              <a:gd name="connsiteY241" fmla="*/ 6009911 h 6551875"/>
              <a:gd name="connsiteX242" fmla="*/ 490803 w 12191999"/>
              <a:gd name="connsiteY242" fmla="*/ 6016261 h 6551875"/>
              <a:gd name="connsiteX243" fmla="*/ 438415 w 12191999"/>
              <a:gd name="connsiteY243" fmla="*/ 6027373 h 6551875"/>
              <a:gd name="connsiteX244" fmla="*/ 392378 w 12191999"/>
              <a:gd name="connsiteY244" fmla="*/ 6043248 h 6551875"/>
              <a:gd name="connsiteX245" fmla="*/ 351103 w 12191999"/>
              <a:gd name="connsiteY245" fmla="*/ 6059123 h 6551875"/>
              <a:gd name="connsiteX246" fmla="*/ 314590 w 12191999"/>
              <a:gd name="connsiteY246" fmla="*/ 6074998 h 6551875"/>
              <a:gd name="connsiteX247" fmla="*/ 276490 w 12191999"/>
              <a:gd name="connsiteY247" fmla="*/ 6094048 h 6551875"/>
              <a:gd name="connsiteX248" fmla="*/ 238390 w 12191999"/>
              <a:gd name="connsiteY248" fmla="*/ 6113098 h 6551875"/>
              <a:gd name="connsiteX249" fmla="*/ 201878 w 12191999"/>
              <a:gd name="connsiteY249" fmla="*/ 6132148 h 6551875"/>
              <a:gd name="connsiteX250" fmla="*/ 160603 w 12191999"/>
              <a:gd name="connsiteY250" fmla="*/ 6148023 h 6551875"/>
              <a:gd name="connsiteX251" fmla="*/ 114565 w 12191999"/>
              <a:gd name="connsiteY251" fmla="*/ 6162311 h 6551875"/>
              <a:gd name="connsiteX252" fmla="*/ 62178 w 12191999"/>
              <a:gd name="connsiteY252" fmla="*/ 6173423 h 6551875"/>
              <a:gd name="connsiteX253" fmla="*/ 1853 w 12191999"/>
              <a:gd name="connsiteY253" fmla="*/ 6181361 h 6551875"/>
              <a:gd name="connsiteX254" fmla="*/ 1 w 12191999"/>
              <a:gd name="connsiteY254" fmla="*/ 6181404 h 6551875"/>
              <a:gd name="connsiteX255" fmla="*/ 1 w 12191999"/>
              <a:gd name="connsiteY255" fmla="*/ 6551875 h 6551875"/>
              <a:gd name="connsiteX256" fmla="*/ 0 w 12191999"/>
              <a:gd name="connsiteY256" fmla="*/ 6551875 h 6551875"/>
              <a:gd name="connsiteX257" fmla="*/ 0 w 12191999"/>
              <a:gd name="connsiteY257" fmla="*/ 0 h 655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191999" h="6551875">
                <a:moveTo>
                  <a:pt x="0" y="0"/>
                </a:moveTo>
                <a:lnTo>
                  <a:pt x="12191999" y="0"/>
                </a:lnTo>
                <a:lnTo>
                  <a:pt x="12191999" y="6181404"/>
                </a:lnTo>
                <a:lnTo>
                  <a:pt x="12190147" y="6181361"/>
                </a:lnTo>
                <a:lnTo>
                  <a:pt x="12129821" y="6173424"/>
                </a:lnTo>
                <a:lnTo>
                  <a:pt x="12077433" y="6162311"/>
                </a:lnTo>
                <a:lnTo>
                  <a:pt x="12031397" y="6148023"/>
                </a:lnTo>
                <a:lnTo>
                  <a:pt x="11990121" y="6132148"/>
                </a:lnTo>
                <a:lnTo>
                  <a:pt x="11953609" y="6113098"/>
                </a:lnTo>
                <a:lnTo>
                  <a:pt x="11915509" y="6094048"/>
                </a:lnTo>
                <a:lnTo>
                  <a:pt x="11877409" y="6074998"/>
                </a:lnTo>
                <a:lnTo>
                  <a:pt x="11840897" y="6059123"/>
                </a:lnTo>
                <a:lnTo>
                  <a:pt x="11799621" y="6043248"/>
                </a:lnTo>
                <a:lnTo>
                  <a:pt x="11753583" y="6027373"/>
                </a:lnTo>
                <a:lnTo>
                  <a:pt x="11701197" y="6016261"/>
                </a:lnTo>
                <a:lnTo>
                  <a:pt x="11640871" y="6009911"/>
                </a:lnTo>
                <a:lnTo>
                  <a:pt x="11572609" y="6006736"/>
                </a:lnTo>
                <a:lnTo>
                  <a:pt x="11504347" y="6009911"/>
                </a:lnTo>
                <a:lnTo>
                  <a:pt x="11444021" y="6016261"/>
                </a:lnTo>
                <a:lnTo>
                  <a:pt x="11391633" y="6027373"/>
                </a:lnTo>
                <a:lnTo>
                  <a:pt x="11345597" y="6043248"/>
                </a:lnTo>
                <a:lnTo>
                  <a:pt x="11304321" y="6059123"/>
                </a:lnTo>
                <a:lnTo>
                  <a:pt x="11267809" y="6074998"/>
                </a:lnTo>
                <a:lnTo>
                  <a:pt x="11229709" y="6094048"/>
                </a:lnTo>
                <a:lnTo>
                  <a:pt x="11191609" y="6113098"/>
                </a:lnTo>
                <a:lnTo>
                  <a:pt x="11155097" y="6132148"/>
                </a:lnTo>
                <a:lnTo>
                  <a:pt x="11113821" y="6148023"/>
                </a:lnTo>
                <a:lnTo>
                  <a:pt x="11067783" y="6162311"/>
                </a:lnTo>
                <a:lnTo>
                  <a:pt x="11015397" y="6173423"/>
                </a:lnTo>
                <a:lnTo>
                  <a:pt x="10955071" y="6181361"/>
                </a:lnTo>
                <a:lnTo>
                  <a:pt x="10886809" y="6182948"/>
                </a:lnTo>
                <a:lnTo>
                  <a:pt x="10818547" y="6181361"/>
                </a:lnTo>
                <a:lnTo>
                  <a:pt x="10758221" y="6173423"/>
                </a:lnTo>
                <a:lnTo>
                  <a:pt x="10705833" y="6162311"/>
                </a:lnTo>
                <a:lnTo>
                  <a:pt x="10659797" y="6148023"/>
                </a:lnTo>
                <a:lnTo>
                  <a:pt x="10618521" y="6132148"/>
                </a:lnTo>
                <a:lnTo>
                  <a:pt x="10582009" y="6113098"/>
                </a:lnTo>
                <a:lnTo>
                  <a:pt x="10543909" y="6094048"/>
                </a:lnTo>
                <a:lnTo>
                  <a:pt x="10505809" y="6074998"/>
                </a:lnTo>
                <a:lnTo>
                  <a:pt x="10469297" y="6059123"/>
                </a:lnTo>
                <a:lnTo>
                  <a:pt x="10428021" y="6043248"/>
                </a:lnTo>
                <a:lnTo>
                  <a:pt x="10381983" y="6027373"/>
                </a:lnTo>
                <a:lnTo>
                  <a:pt x="10329597" y="6016261"/>
                </a:lnTo>
                <a:lnTo>
                  <a:pt x="10269271" y="6009911"/>
                </a:lnTo>
                <a:lnTo>
                  <a:pt x="10201009" y="6006736"/>
                </a:lnTo>
                <a:lnTo>
                  <a:pt x="10132747" y="6009911"/>
                </a:lnTo>
                <a:lnTo>
                  <a:pt x="10072421" y="6016261"/>
                </a:lnTo>
                <a:lnTo>
                  <a:pt x="10020033" y="6027373"/>
                </a:lnTo>
                <a:lnTo>
                  <a:pt x="9973997" y="6043248"/>
                </a:lnTo>
                <a:lnTo>
                  <a:pt x="9932721" y="6059123"/>
                </a:lnTo>
                <a:lnTo>
                  <a:pt x="9896209" y="6074998"/>
                </a:lnTo>
                <a:lnTo>
                  <a:pt x="9820009" y="6113098"/>
                </a:lnTo>
                <a:lnTo>
                  <a:pt x="9783497" y="6132148"/>
                </a:lnTo>
                <a:lnTo>
                  <a:pt x="9742221" y="6148023"/>
                </a:lnTo>
                <a:lnTo>
                  <a:pt x="9696183" y="6162311"/>
                </a:lnTo>
                <a:lnTo>
                  <a:pt x="9643797" y="6173423"/>
                </a:lnTo>
                <a:lnTo>
                  <a:pt x="9583471" y="6181361"/>
                </a:lnTo>
                <a:lnTo>
                  <a:pt x="9515209" y="6182948"/>
                </a:lnTo>
                <a:lnTo>
                  <a:pt x="9446947" y="6181361"/>
                </a:lnTo>
                <a:lnTo>
                  <a:pt x="9386621" y="6173423"/>
                </a:lnTo>
                <a:lnTo>
                  <a:pt x="9334233" y="6162311"/>
                </a:lnTo>
                <a:lnTo>
                  <a:pt x="9288197" y="6148023"/>
                </a:lnTo>
                <a:lnTo>
                  <a:pt x="9246921" y="6132148"/>
                </a:lnTo>
                <a:lnTo>
                  <a:pt x="9210409" y="6113098"/>
                </a:lnTo>
                <a:lnTo>
                  <a:pt x="9172309" y="6094048"/>
                </a:lnTo>
                <a:lnTo>
                  <a:pt x="9134209" y="6074998"/>
                </a:lnTo>
                <a:lnTo>
                  <a:pt x="9097697" y="6059123"/>
                </a:lnTo>
                <a:lnTo>
                  <a:pt x="9056421" y="6043248"/>
                </a:lnTo>
                <a:lnTo>
                  <a:pt x="9010383" y="6027373"/>
                </a:lnTo>
                <a:lnTo>
                  <a:pt x="8957997" y="6016261"/>
                </a:lnTo>
                <a:lnTo>
                  <a:pt x="8897671" y="6009911"/>
                </a:lnTo>
                <a:lnTo>
                  <a:pt x="8827821" y="6006736"/>
                </a:lnTo>
                <a:lnTo>
                  <a:pt x="8761147" y="6009911"/>
                </a:lnTo>
                <a:lnTo>
                  <a:pt x="8700821" y="6016261"/>
                </a:lnTo>
                <a:lnTo>
                  <a:pt x="8648433" y="6027373"/>
                </a:lnTo>
                <a:lnTo>
                  <a:pt x="8602397" y="6043248"/>
                </a:lnTo>
                <a:lnTo>
                  <a:pt x="8561121" y="6059123"/>
                </a:lnTo>
                <a:lnTo>
                  <a:pt x="8524609" y="6074998"/>
                </a:lnTo>
                <a:lnTo>
                  <a:pt x="8486509" y="6094048"/>
                </a:lnTo>
                <a:lnTo>
                  <a:pt x="8448409" y="6113098"/>
                </a:lnTo>
                <a:lnTo>
                  <a:pt x="8411897" y="6132148"/>
                </a:lnTo>
                <a:lnTo>
                  <a:pt x="8370622" y="6148023"/>
                </a:lnTo>
                <a:lnTo>
                  <a:pt x="8324584" y="6162311"/>
                </a:lnTo>
                <a:lnTo>
                  <a:pt x="8272197" y="6173423"/>
                </a:lnTo>
                <a:lnTo>
                  <a:pt x="8211872" y="6181361"/>
                </a:lnTo>
                <a:lnTo>
                  <a:pt x="8143609" y="6182948"/>
                </a:lnTo>
                <a:lnTo>
                  <a:pt x="8075347" y="6181361"/>
                </a:lnTo>
                <a:lnTo>
                  <a:pt x="8015022" y="6173423"/>
                </a:lnTo>
                <a:lnTo>
                  <a:pt x="7962634" y="6162311"/>
                </a:lnTo>
                <a:lnTo>
                  <a:pt x="7916597" y="6148023"/>
                </a:lnTo>
                <a:lnTo>
                  <a:pt x="7875322" y="6132148"/>
                </a:lnTo>
                <a:lnTo>
                  <a:pt x="7838809" y="6113098"/>
                </a:lnTo>
                <a:lnTo>
                  <a:pt x="7800709" y="6094048"/>
                </a:lnTo>
                <a:lnTo>
                  <a:pt x="7762609" y="6074998"/>
                </a:lnTo>
                <a:lnTo>
                  <a:pt x="7726097" y="6059123"/>
                </a:lnTo>
                <a:lnTo>
                  <a:pt x="7684822" y="6043248"/>
                </a:lnTo>
                <a:lnTo>
                  <a:pt x="7638784" y="6027373"/>
                </a:lnTo>
                <a:lnTo>
                  <a:pt x="7586397" y="6016261"/>
                </a:lnTo>
                <a:lnTo>
                  <a:pt x="7526072" y="6009911"/>
                </a:lnTo>
                <a:lnTo>
                  <a:pt x="7457809" y="6006736"/>
                </a:lnTo>
                <a:lnTo>
                  <a:pt x="7389547" y="6009911"/>
                </a:lnTo>
                <a:lnTo>
                  <a:pt x="7329222" y="6016261"/>
                </a:lnTo>
                <a:lnTo>
                  <a:pt x="7276834" y="6027373"/>
                </a:lnTo>
                <a:lnTo>
                  <a:pt x="7230797" y="6043248"/>
                </a:lnTo>
                <a:lnTo>
                  <a:pt x="7189522" y="6059123"/>
                </a:lnTo>
                <a:lnTo>
                  <a:pt x="7153009" y="6074998"/>
                </a:lnTo>
                <a:lnTo>
                  <a:pt x="7114909" y="6094048"/>
                </a:lnTo>
                <a:lnTo>
                  <a:pt x="7076809" y="6113098"/>
                </a:lnTo>
                <a:lnTo>
                  <a:pt x="7040297" y="6132148"/>
                </a:lnTo>
                <a:lnTo>
                  <a:pt x="6999022" y="6148023"/>
                </a:lnTo>
                <a:lnTo>
                  <a:pt x="6952984" y="6162311"/>
                </a:lnTo>
                <a:lnTo>
                  <a:pt x="6900597" y="6173423"/>
                </a:lnTo>
                <a:lnTo>
                  <a:pt x="6840272" y="6181361"/>
                </a:lnTo>
                <a:lnTo>
                  <a:pt x="6781800" y="6182721"/>
                </a:lnTo>
                <a:lnTo>
                  <a:pt x="6723328" y="6181361"/>
                </a:lnTo>
                <a:lnTo>
                  <a:pt x="6663003" y="6173423"/>
                </a:lnTo>
                <a:lnTo>
                  <a:pt x="6610615" y="6162311"/>
                </a:lnTo>
                <a:lnTo>
                  <a:pt x="6564578" y="6148023"/>
                </a:lnTo>
                <a:lnTo>
                  <a:pt x="6523303" y="6132148"/>
                </a:lnTo>
                <a:lnTo>
                  <a:pt x="6486790" y="6113098"/>
                </a:lnTo>
                <a:lnTo>
                  <a:pt x="6448690" y="6094048"/>
                </a:lnTo>
                <a:lnTo>
                  <a:pt x="6410590" y="6074998"/>
                </a:lnTo>
                <a:lnTo>
                  <a:pt x="6374078" y="6059123"/>
                </a:lnTo>
                <a:lnTo>
                  <a:pt x="6332803" y="6043248"/>
                </a:lnTo>
                <a:lnTo>
                  <a:pt x="6286765" y="6027373"/>
                </a:lnTo>
                <a:lnTo>
                  <a:pt x="6234378" y="6016261"/>
                </a:lnTo>
                <a:lnTo>
                  <a:pt x="6174053" y="6009911"/>
                </a:lnTo>
                <a:lnTo>
                  <a:pt x="6105790" y="6006736"/>
                </a:lnTo>
                <a:lnTo>
                  <a:pt x="6096000" y="6007191"/>
                </a:lnTo>
                <a:lnTo>
                  <a:pt x="6086211" y="6006736"/>
                </a:lnTo>
                <a:lnTo>
                  <a:pt x="6017949" y="6009911"/>
                </a:lnTo>
                <a:lnTo>
                  <a:pt x="5957622" y="6016261"/>
                </a:lnTo>
                <a:lnTo>
                  <a:pt x="5905235" y="6027373"/>
                </a:lnTo>
                <a:lnTo>
                  <a:pt x="5859197" y="6043248"/>
                </a:lnTo>
                <a:lnTo>
                  <a:pt x="5817922" y="6059123"/>
                </a:lnTo>
                <a:lnTo>
                  <a:pt x="5781409" y="6074998"/>
                </a:lnTo>
                <a:lnTo>
                  <a:pt x="5743309" y="6094048"/>
                </a:lnTo>
                <a:lnTo>
                  <a:pt x="5705211" y="6113098"/>
                </a:lnTo>
                <a:lnTo>
                  <a:pt x="5668697" y="6132148"/>
                </a:lnTo>
                <a:lnTo>
                  <a:pt x="5627422" y="6148023"/>
                </a:lnTo>
                <a:lnTo>
                  <a:pt x="5581384" y="6162311"/>
                </a:lnTo>
                <a:lnTo>
                  <a:pt x="5528997" y="6173423"/>
                </a:lnTo>
                <a:lnTo>
                  <a:pt x="5468672" y="6181361"/>
                </a:lnTo>
                <a:lnTo>
                  <a:pt x="5410200" y="6182721"/>
                </a:lnTo>
                <a:lnTo>
                  <a:pt x="5351728" y="6181361"/>
                </a:lnTo>
                <a:lnTo>
                  <a:pt x="5291402" y="6173423"/>
                </a:lnTo>
                <a:lnTo>
                  <a:pt x="5239015" y="6162311"/>
                </a:lnTo>
                <a:lnTo>
                  <a:pt x="5192979" y="6148023"/>
                </a:lnTo>
                <a:lnTo>
                  <a:pt x="5151703" y="6132148"/>
                </a:lnTo>
                <a:lnTo>
                  <a:pt x="5115190" y="6113098"/>
                </a:lnTo>
                <a:lnTo>
                  <a:pt x="5077092" y="6094048"/>
                </a:lnTo>
                <a:lnTo>
                  <a:pt x="5038990" y="6074998"/>
                </a:lnTo>
                <a:lnTo>
                  <a:pt x="5002479" y="6059123"/>
                </a:lnTo>
                <a:lnTo>
                  <a:pt x="4961203" y="6043248"/>
                </a:lnTo>
                <a:lnTo>
                  <a:pt x="4915166" y="6027373"/>
                </a:lnTo>
                <a:lnTo>
                  <a:pt x="4862778" y="6016261"/>
                </a:lnTo>
                <a:lnTo>
                  <a:pt x="4802454" y="6009911"/>
                </a:lnTo>
                <a:lnTo>
                  <a:pt x="4734190" y="6006736"/>
                </a:lnTo>
                <a:lnTo>
                  <a:pt x="4665929" y="6009911"/>
                </a:lnTo>
                <a:lnTo>
                  <a:pt x="4605603" y="6016261"/>
                </a:lnTo>
                <a:lnTo>
                  <a:pt x="4553217" y="6027373"/>
                </a:lnTo>
                <a:lnTo>
                  <a:pt x="4507178" y="6043248"/>
                </a:lnTo>
                <a:lnTo>
                  <a:pt x="4465903" y="6059123"/>
                </a:lnTo>
                <a:lnTo>
                  <a:pt x="4429390" y="6074998"/>
                </a:lnTo>
                <a:lnTo>
                  <a:pt x="4353190" y="6113098"/>
                </a:lnTo>
                <a:lnTo>
                  <a:pt x="4316678" y="6132148"/>
                </a:lnTo>
                <a:lnTo>
                  <a:pt x="4275403" y="6148023"/>
                </a:lnTo>
                <a:lnTo>
                  <a:pt x="4229365" y="6162311"/>
                </a:lnTo>
                <a:lnTo>
                  <a:pt x="4176978" y="6173423"/>
                </a:lnTo>
                <a:lnTo>
                  <a:pt x="4116653" y="6181361"/>
                </a:lnTo>
                <a:lnTo>
                  <a:pt x="4048390" y="6182948"/>
                </a:lnTo>
                <a:lnTo>
                  <a:pt x="3980128" y="6181361"/>
                </a:lnTo>
                <a:lnTo>
                  <a:pt x="3919803" y="6173423"/>
                </a:lnTo>
                <a:lnTo>
                  <a:pt x="3867415" y="6162311"/>
                </a:lnTo>
                <a:lnTo>
                  <a:pt x="3821378" y="6148023"/>
                </a:lnTo>
                <a:lnTo>
                  <a:pt x="3780103" y="6132148"/>
                </a:lnTo>
                <a:lnTo>
                  <a:pt x="3743590" y="6113098"/>
                </a:lnTo>
                <a:lnTo>
                  <a:pt x="3705490" y="6094048"/>
                </a:lnTo>
                <a:lnTo>
                  <a:pt x="3667390" y="6074998"/>
                </a:lnTo>
                <a:lnTo>
                  <a:pt x="3630878" y="6059123"/>
                </a:lnTo>
                <a:lnTo>
                  <a:pt x="3589603" y="6043248"/>
                </a:lnTo>
                <a:lnTo>
                  <a:pt x="3543565" y="6027373"/>
                </a:lnTo>
                <a:lnTo>
                  <a:pt x="3491178" y="6016261"/>
                </a:lnTo>
                <a:lnTo>
                  <a:pt x="3430853" y="6009911"/>
                </a:lnTo>
                <a:lnTo>
                  <a:pt x="3361003" y="6006736"/>
                </a:lnTo>
                <a:lnTo>
                  <a:pt x="3294328" y="6009911"/>
                </a:lnTo>
                <a:lnTo>
                  <a:pt x="3234003" y="6016261"/>
                </a:lnTo>
                <a:lnTo>
                  <a:pt x="3181615" y="6027373"/>
                </a:lnTo>
                <a:lnTo>
                  <a:pt x="3135578" y="6043248"/>
                </a:lnTo>
                <a:lnTo>
                  <a:pt x="3094303" y="6059123"/>
                </a:lnTo>
                <a:lnTo>
                  <a:pt x="3057790" y="6074998"/>
                </a:lnTo>
                <a:lnTo>
                  <a:pt x="3019690" y="6094048"/>
                </a:lnTo>
                <a:lnTo>
                  <a:pt x="2981590" y="6113098"/>
                </a:lnTo>
                <a:lnTo>
                  <a:pt x="2945078" y="6132148"/>
                </a:lnTo>
                <a:lnTo>
                  <a:pt x="2903803" y="6148023"/>
                </a:lnTo>
                <a:lnTo>
                  <a:pt x="2857765" y="6162311"/>
                </a:lnTo>
                <a:lnTo>
                  <a:pt x="2805378" y="6173423"/>
                </a:lnTo>
                <a:lnTo>
                  <a:pt x="2745053" y="6181361"/>
                </a:lnTo>
                <a:lnTo>
                  <a:pt x="2676790" y="6182948"/>
                </a:lnTo>
                <a:lnTo>
                  <a:pt x="2608528" y="6181361"/>
                </a:lnTo>
                <a:lnTo>
                  <a:pt x="2548203" y="6173423"/>
                </a:lnTo>
                <a:lnTo>
                  <a:pt x="2495815" y="6162311"/>
                </a:lnTo>
                <a:lnTo>
                  <a:pt x="2449778" y="6148023"/>
                </a:lnTo>
                <a:lnTo>
                  <a:pt x="2408503" y="6132148"/>
                </a:lnTo>
                <a:lnTo>
                  <a:pt x="2371990" y="6113098"/>
                </a:lnTo>
                <a:lnTo>
                  <a:pt x="2333890" y="6094048"/>
                </a:lnTo>
                <a:lnTo>
                  <a:pt x="2295790" y="6074998"/>
                </a:lnTo>
                <a:lnTo>
                  <a:pt x="2259278" y="6059123"/>
                </a:lnTo>
                <a:lnTo>
                  <a:pt x="2218003" y="6043248"/>
                </a:lnTo>
                <a:lnTo>
                  <a:pt x="2171965" y="6027373"/>
                </a:lnTo>
                <a:lnTo>
                  <a:pt x="2119578" y="6016261"/>
                </a:lnTo>
                <a:lnTo>
                  <a:pt x="2059253" y="6009911"/>
                </a:lnTo>
                <a:lnTo>
                  <a:pt x="1990990" y="6006736"/>
                </a:lnTo>
                <a:lnTo>
                  <a:pt x="1922728" y="6009911"/>
                </a:lnTo>
                <a:lnTo>
                  <a:pt x="1862403" y="6016261"/>
                </a:lnTo>
                <a:lnTo>
                  <a:pt x="1810015" y="6027373"/>
                </a:lnTo>
                <a:lnTo>
                  <a:pt x="1763978" y="6043248"/>
                </a:lnTo>
                <a:lnTo>
                  <a:pt x="1722703" y="6059123"/>
                </a:lnTo>
                <a:lnTo>
                  <a:pt x="1686190" y="6074998"/>
                </a:lnTo>
                <a:lnTo>
                  <a:pt x="1648090" y="6094048"/>
                </a:lnTo>
                <a:lnTo>
                  <a:pt x="1609990" y="6113098"/>
                </a:lnTo>
                <a:lnTo>
                  <a:pt x="1573478" y="6132148"/>
                </a:lnTo>
                <a:lnTo>
                  <a:pt x="1532203" y="6148023"/>
                </a:lnTo>
                <a:lnTo>
                  <a:pt x="1486165" y="6162311"/>
                </a:lnTo>
                <a:lnTo>
                  <a:pt x="1433778" y="6173423"/>
                </a:lnTo>
                <a:lnTo>
                  <a:pt x="1373453" y="6181361"/>
                </a:lnTo>
                <a:lnTo>
                  <a:pt x="1305190" y="6182948"/>
                </a:lnTo>
                <a:lnTo>
                  <a:pt x="1236928" y="6181361"/>
                </a:lnTo>
                <a:lnTo>
                  <a:pt x="1176603" y="6173423"/>
                </a:lnTo>
                <a:lnTo>
                  <a:pt x="1124215" y="6162311"/>
                </a:lnTo>
                <a:lnTo>
                  <a:pt x="1078178" y="6148023"/>
                </a:lnTo>
                <a:lnTo>
                  <a:pt x="1036903" y="6132148"/>
                </a:lnTo>
                <a:lnTo>
                  <a:pt x="1000390" y="6113098"/>
                </a:lnTo>
                <a:lnTo>
                  <a:pt x="962290" y="6094048"/>
                </a:lnTo>
                <a:lnTo>
                  <a:pt x="924190" y="6074998"/>
                </a:lnTo>
                <a:lnTo>
                  <a:pt x="887678" y="6059123"/>
                </a:lnTo>
                <a:lnTo>
                  <a:pt x="846403" y="6043248"/>
                </a:lnTo>
                <a:lnTo>
                  <a:pt x="800365" y="6027373"/>
                </a:lnTo>
                <a:lnTo>
                  <a:pt x="747978" y="6016261"/>
                </a:lnTo>
                <a:lnTo>
                  <a:pt x="687653" y="6009911"/>
                </a:lnTo>
                <a:lnTo>
                  <a:pt x="619390" y="6006736"/>
                </a:lnTo>
                <a:lnTo>
                  <a:pt x="551128" y="6009911"/>
                </a:lnTo>
                <a:lnTo>
                  <a:pt x="490803" y="6016261"/>
                </a:lnTo>
                <a:lnTo>
                  <a:pt x="438415" y="6027373"/>
                </a:lnTo>
                <a:lnTo>
                  <a:pt x="392378" y="6043248"/>
                </a:lnTo>
                <a:lnTo>
                  <a:pt x="351103" y="6059123"/>
                </a:lnTo>
                <a:lnTo>
                  <a:pt x="314590" y="6074998"/>
                </a:lnTo>
                <a:lnTo>
                  <a:pt x="276490" y="6094048"/>
                </a:lnTo>
                <a:lnTo>
                  <a:pt x="238390" y="6113098"/>
                </a:lnTo>
                <a:lnTo>
                  <a:pt x="201878" y="6132148"/>
                </a:lnTo>
                <a:lnTo>
                  <a:pt x="160603" y="6148023"/>
                </a:lnTo>
                <a:lnTo>
                  <a:pt x="114565" y="6162311"/>
                </a:lnTo>
                <a:lnTo>
                  <a:pt x="62178" y="6173423"/>
                </a:lnTo>
                <a:lnTo>
                  <a:pt x="1853" y="6181361"/>
                </a:lnTo>
                <a:lnTo>
                  <a:pt x="1" y="6181404"/>
                </a:lnTo>
                <a:lnTo>
                  <a:pt x="1" y="6551875"/>
                </a:lnTo>
                <a:lnTo>
                  <a:pt x="0" y="655187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761996" y="357600"/>
            <a:ext cx="10668004" cy="460153"/>
          </a:xfrm>
        </p:spPr>
        <p:txBody>
          <a:bodyPr anchor="t">
            <a:noAutofit/>
          </a:bodyPr>
          <a:lstStyle/>
          <a:p>
            <a:r>
              <a:rPr lang="el-GR" sz="2800" b="1" u="sng" dirty="0">
                <a:latin typeface="Times New Roman"/>
                <a:cs typeface="Times New Roman"/>
              </a:rPr>
              <a:t>ΣΥΖΗΤΗΣΗ (3)</a:t>
            </a:r>
          </a:p>
        </p:txBody>
      </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761996" y="965200"/>
            <a:ext cx="10668004" cy="4947770"/>
          </a:xfrm>
        </p:spPr>
        <p:txBody>
          <a:bodyPr vert="horz" lIns="91440" tIns="45720" rIns="91440" bIns="45720" rtlCol="0" anchor="t">
            <a:noAutofit/>
          </a:bodyPr>
          <a:lstStyle/>
          <a:p>
            <a:endParaRPr lang="el-GR" sz="2200" b="1" dirty="0">
              <a:latin typeface="Times New Roman"/>
              <a:cs typeface="Times New Roman"/>
            </a:endParaRPr>
          </a:p>
          <a:p>
            <a:r>
              <a:rPr lang="el-GR" sz="2200" b="1" dirty="0">
                <a:latin typeface="Times New Roman"/>
                <a:cs typeface="Times New Roman"/>
              </a:rPr>
              <a:t>Μεγαλύτερη ανάγκη</a:t>
            </a:r>
            <a:r>
              <a:rPr lang="el-GR" sz="2200" dirty="0">
                <a:latin typeface="Times New Roman"/>
                <a:cs typeface="Times New Roman"/>
              </a:rPr>
              <a:t> για παροχή στήριξης από το 1ο έτος, ίσως και πριν την εισαγωγή τους στην ανώτερη εκπαίδευση, για να επιτευχθούν τα παραπάνω.</a:t>
            </a:r>
          </a:p>
          <a:p>
            <a:endParaRPr lang="el-GR" sz="2200" dirty="0">
              <a:latin typeface="Times New Roman"/>
              <a:cs typeface="Times New Roman"/>
            </a:endParaRPr>
          </a:p>
          <a:p>
            <a:r>
              <a:rPr lang="el-GR" sz="2200" u="sng" dirty="0">
                <a:latin typeface="Times New Roman"/>
                <a:cs typeface="Times New Roman"/>
              </a:rPr>
              <a:t>Συμμετέχοντες</a:t>
            </a:r>
            <a:r>
              <a:rPr lang="el-GR" sz="2200" dirty="0">
                <a:latin typeface="Times New Roman"/>
                <a:cs typeface="Times New Roman"/>
              </a:rPr>
              <a:t> από πανεπιστήμια σε </a:t>
            </a:r>
            <a:r>
              <a:rPr lang="el-GR" sz="2200" b="1" dirty="0">
                <a:latin typeface="Times New Roman"/>
                <a:cs typeface="Times New Roman"/>
              </a:rPr>
              <a:t>4</a:t>
            </a:r>
            <a:r>
              <a:rPr lang="el-GR" sz="2200" dirty="0">
                <a:latin typeface="Times New Roman"/>
                <a:cs typeface="Times New Roman"/>
              </a:rPr>
              <a:t> ευρωπαϊκές χώρες με </a:t>
            </a:r>
            <a:r>
              <a:rPr lang="el-GR" sz="2200" b="1" dirty="0">
                <a:latin typeface="Times New Roman"/>
                <a:cs typeface="Times New Roman"/>
              </a:rPr>
              <a:t>διαφορετικό</a:t>
            </a:r>
            <a:r>
              <a:rPr lang="el-GR" sz="2200" dirty="0">
                <a:latin typeface="Times New Roman"/>
                <a:cs typeface="Times New Roman"/>
              </a:rPr>
              <a:t> σύστημα παροχής υποστήριξης στο πανεπιστήμιο (π.χ. Γαλλία= υποχρεωτική, Ολλανδία= όχι υποχρεωτική)</a:t>
            </a:r>
          </a:p>
          <a:p>
            <a:endParaRPr lang="el-GR" sz="2200" dirty="0">
              <a:latin typeface="Times New Roman"/>
              <a:cs typeface="Times New Roman"/>
            </a:endParaRPr>
          </a:p>
          <a:p>
            <a:r>
              <a:rPr lang="el-GR" sz="2200" b="1" dirty="0">
                <a:latin typeface="Times New Roman"/>
                <a:cs typeface="Times New Roman"/>
              </a:rPr>
              <a:t>"Θέμα τύχης"</a:t>
            </a:r>
            <a:r>
              <a:rPr lang="el-GR" sz="2200" dirty="0">
                <a:latin typeface="Times New Roman"/>
                <a:cs typeface="Times New Roman"/>
              </a:rPr>
              <a:t> η λήψη εξατομικευμένης υποστήριξης στο πανεπιστήμιο-συνήθως παροχή αυτής από κοντινά πρόσωπα ή αφοσιωμένους ακαδημαϊκούς ή μέντορες</a:t>
            </a:r>
          </a:p>
          <a:p>
            <a:endParaRPr lang="el-GR" sz="2200" dirty="0">
              <a:latin typeface="Times New Roman"/>
              <a:cs typeface="Times New Roman"/>
            </a:endParaRPr>
          </a:p>
        </p:txBody>
      </p:sp>
    </p:spTree>
    <p:extLst>
      <p:ext uri="{BB962C8B-B14F-4D97-AF65-F5344CB8AC3E}">
        <p14:creationId xmlns:p14="http://schemas.microsoft.com/office/powerpoint/2010/main" val="206482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259002" y="268078"/>
            <a:ext cx="10070235" cy="483735"/>
          </a:xfrm>
        </p:spPr>
        <p:txBody>
          <a:bodyPr anchor="t">
            <a:normAutofit/>
          </a:bodyPr>
          <a:lstStyle/>
          <a:p>
            <a:r>
              <a:rPr lang="el-GR" sz="2400" b="1" u="sng" dirty="0">
                <a:latin typeface="Times New Roman"/>
                <a:cs typeface="Times New Roman"/>
              </a:rPr>
              <a:t>ΑΥΤΙΣΜΟΣ ΚΑΙ ΥΠΟΣΤΗΡΙΞΗ ΣΤΟ ΠΑΝΕΠΙΣΤΗΜΙΟ</a:t>
            </a: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65031" y="752764"/>
            <a:ext cx="10263574" cy="5826500"/>
          </a:xfrm>
        </p:spPr>
        <p:txBody>
          <a:bodyPr vert="horz" lIns="91440" tIns="45720" rIns="91440" bIns="45720" rtlCol="0" anchor="t">
            <a:noAutofit/>
          </a:bodyPr>
          <a:lstStyle/>
          <a:p>
            <a:endParaRPr lang="el-GR" sz="2000" b="1" u="sng" dirty="0">
              <a:latin typeface="Times New Roman"/>
              <a:cs typeface="Calibri"/>
            </a:endParaRPr>
          </a:p>
          <a:p>
            <a:r>
              <a:rPr lang="el-GR" sz="2300" b="1" u="sng" dirty="0">
                <a:latin typeface="Times New Roman"/>
                <a:cs typeface="Calibri"/>
              </a:rPr>
              <a:t>Μελέτες τελευταίας δεκαετίας</a:t>
            </a:r>
            <a:r>
              <a:rPr lang="el-GR" sz="2300" dirty="0">
                <a:latin typeface="Times New Roman"/>
                <a:cs typeface="Calibri"/>
              </a:rPr>
              <a:t>: εντοπίζουν </a:t>
            </a:r>
            <a:r>
              <a:rPr lang="el-GR" sz="2300" b="1" dirty="0">
                <a:latin typeface="Times New Roman"/>
                <a:cs typeface="Calibri"/>
              </a:rPr>
              <a:t>σημαντικές διαφορές</a:t>
            </a:r>
            <a:r>
              <a:rPr lang="el-GR" sz="2300" dirty="0">
                <a:latin typeface="Times New Roman"/>
                <a:cs typeface="Calibri"/>
              </a:rPr>
              <a:t> στις πρακτικές υποστήριξης της μετάβασης μεταξύ πανεπιστημίων.</a:t>
            </a:r>
          </a:p>
          <a:p>
            <a:pPr algn="just"/>
            <a:r>
              <a:rPr lang="el-GR" sz="2300" b="1" u="sng" dirty="0">
                <a:latin typeface="Times New Roman"/>
                <a:cs typeface="Times New Roman"/>
              </a:rPr>
              <a:t>Κοινό στοιχείο</a:t>
            </a:r>
            <a:r>
              <a:rPr lang="el-GR" sz="2300" dirty="0">
                <a:latin typeface="Times New Roman"/>
                <a:cs typeface="Times New Roman"/>
              </a:rPr>
              <a:t>: απουσία επίγνωσης για τον αυτισμό</a:t>
            </a:r>
            <a:endParaRPr lang="el-GR" sz="2300">
              <a:ea typeface="+mn-lt"/>
              <a:cs typeface="+mn-lt"/>
            </a:endParaRPr>
          </a:p>
          <a:p>
            <a:pPr algn="just"/>
            <a:endParaRPr lang="el-GR" sz="2300" dirty="0">
              <a:latin typeface="Times New Roman"/>
              <a:cs typeface="Times New Roman"/>
            </a:endParaRPr>
          </a:p>
          <a:p>
            <a:pPr algn="just"/>
            <a:r>
              <a:rPr lang="el-GR" sz="2300" b="1" dirty="0">
                <a:latin typeface="Times New Roman"/>
                <a:cs typeface="Calibri"/>
              </a:rPr>
              <a:t>Λίγη υπάρχουσα έρευνα </a:t>
            </a:r>
            <a:r>
              <a:rPr lang="el-GR" sz="2300" dirty="0">
                <a:latin typeface="Times New Roman"/>
                <a:cs typeface="Calibri"/>
              </a:rPr>
              <a:t>για τη μετάβαση από το πανεπιστήμιο στην εργασία, η οποία συχνά είναι αγχωτική για τους φοιτητές/απόφοιτους (</a:t>
            </a:r>
            <a:r>
              <a:rPr lang="el-GR" sz="2300" dirty="0" err="1">
                <a:latin typeface="Times New Roman"/>
                <a:cs typeface="Calibri"/>
              </a:rPr>
              <a:t>Vincent</a:t>
            </a:r>
            <a:r>
              <a:rPr lang="el-GR" sz="2300" dirty="0">
                <a:latin typeface="Times New Roman"/>
                <a:cs typeface="Calibri"/>
              </a:rPr>
              <a:t>, 2019)</a:t>
            </a:r>
          </a:p>
          <a:p>
            <a:pPr algn="just"/>
            <a:endParaRPr lang="el-GR" sz="2300" dirty="0">
              <a:latin typeface="Times New Roman"/>
              <a:cs typeface="Calibri"/>
            </a:endParaRPr>
          </a:p>
          <a:p>
            <a:pPr algn="just"/>
            <a:r>
              <a:rPr lang="el-GR" sz="2300" b="1" u="sng" dirty="0">
                <a:latin typeface="Times New Roman"/>
                <a:cs typeface="Calibri"/>
              </a:rPr>
              <a:t>Από ερευνητική επισκόπηση </a:t>
            </a:r>
            <a:r>
              <a:rPr lang="el-GR" sz="2300" b="1" u="sng" dirty="0" err="1">
                <a:latin typeface="Times New Roman"/>
                <a:cs typeface="Calibri"/>
              </a:rPr>
              <a:t>Cashin</a:t>
            </a:r>
            <a:r>
              <a:rPr lang="el-GR" sz="2300" b="1" u="sng" dirty="0">
                <a:latin typeface="Times New Roman"/>
                <a:cs typeface="Calibri"/>
              </a:rPr>
              <a:t> (2018) &amp; </a:t>
            </a:r>
            <a:r>
              <a:rPr lang="el-GR" sz="2300" b="1" u="sng" dirty="0" err="1">
                <a:latin typeface="Times New Roman"/>
                <a:cs typeface="Calibri"/>
              </a:rPr>
              <a:t>Vincent</a:t>
            </a:r>
            <a:r>
              <a:rPr lang="el-GR" sz="2300" b="1" u="sng" dirty="0">
                <a:latin typeface="Times New Roman"/>
                <a:cs typeface="Calibri"/>
              </a:rPr>
              <a:t> (2020)</a:t>
            </a:r>
            <a:r>
              <a:rPr lang="el-GR" sz="2300" dirty="0">
                <a:latin typeface="Times New Roman"/>
                <a:cs typeface="Calibri"/>
              </a:rPr>
              <a:t>: σημασία </a:t>
            </a:r>
          </a:p>
          <a:p>
            <a:pPr algn="just"/>
            <a:r>
              <a:rPr lang="el-GR" sz="2300" dirty="0">
                <a:latin typeface="Times New Roman"/>
                <a:cs typeface="Calibri"/>
              </a:rPr>
              <a:t>1) εξατομικευμένης υποστήριξης πριν, κατά τη διάρκεια και μετά τη μετάβαση και </a:t>
            </a:r>
            <a:endParaRPr lang="el-GR">
              <a:latin typeface="Calibri" panose="020F0502020204030204"/>
              <a:cs typeface="Calibri"/>
            </a:endParaRPr>
          </a:p>
          <a:p>
            <a:pPr algn="just"/>
            <a:r>
              <a:rPr lang="el-GR" sz="2300" dirty="0">
                <a:latin typeface="Times New Roman"/>
                <a:cs typeface="Calibri"/>
              </a:rPr>
              <a:t>2) υποστήριξης των αυτιστικών φοιτητών/αποφοίτων από τους σύμβουλους καριέρας.</a:t>
            </a:r>
            <a:endParaRPr lang="el-GR">
              <a:cs typeface="Calibri"/>
            </a:endParaRPr>
          </a:p>
          <a:p>
            <a:pPr algn="just"/>
            <a:r>
              <a:rPr lang="el-GR" sz="2300" dirty="0">
                <a:latin typeface="Times New Roman"/>
                <a:cs typeface="Calibri"/>
              </a:rPr>
              <a:t>Στην </a:t>
            </a:r>
            <a:r>
              <a:rPr lang="el-GR" sz="2300" b="1" dirty="0">
                <a:latin typeface="Times New Roman"/>
                <a:cs typeface="Calibri"/>
              </a:rPr>
              <a:t>παρούσα έρευνα</a:t>
            </a:r>
            <a:r>
              <a:rPr lang="el-GR" sz="2300" dirty="0">
                <a:latin typeface="Times New Roman"/>
                <a:cs typeface="Calibri"/>
              </a:rPr>
              <a:t> γίνεται προσπάθεια κάλυψης του ερευνητικού κενού.</a:t>
            </a:r>
          </a:p>
          <a:p>
            <a:pPr algn="just"/>
            <a:endParaRPr lang="el-GR" sz="2300" dirty="0">
              <a:solidFill>
                <a:srgbClr val="000000">
                  <a:alpha val="60000"/>
                </a:srgbClr>
              </a:solidFill>
              <a:latin typeface="Times New Roman"/>
              <a:cs typeface="Calibri"/>
            </a:endParaRPr>
          </a:p>
          <a:p>
            <a:pPr algn="just"/>
            <a:endParaRPr lang="el-GR" sz="1800" dirty="0">
              <a:solidFill>
                <a:srgbClr val="000000">
                  <a:alpha val="60000"/>
                </a:srgbClr>
              </a:solidFill>
              <a:latin typeface="Times New Roman"/>
              <a:cs typeface="Calibri"/>
            </a:endParaRPr>
          </a:p>
          <a:p>
            <a:pPr algn="just"/>
            <a:endParaRPr lang="el-GR" sz="1600" dirty="0">
              <a:solidFill>
                <a:srgbClr val="000000">
                  <a:alpha val="60000"/>
                </a:srgbClr>
              </a:solidFill>
              <a:latin typeface="Times New Roman"/>
              <a:cs typeface="Calibri"/>
            </a:endParaRPr>
          </a:p>
          <a:p>
            <a:pPr algn="just"/>
            <a:endParaRPr lang="el-GR" sz="1600">
              <a:solidFill>
                <a:srgbClr val="000000">
                  <a:alpha val="60000"/>
                </a:srgbClr>
              </a:solidFill>
              <a:latin typeface="Times New Roman"/>
              <a:cs typeface="Calibri"/>
            </a:endParaRPr>
          </a:p>
          <a:p>
            <a:pPr algn="just"/>
            <a:endParaRPr lang="el-GR" sz="1600">
              <a:solidFill>
                <a:srgbClr val="000000">
                  <a:alpha val="60000"/>
                </a:srgbClr>
              </a:solidFill>
              <a:latin typeface="Times New Roman"/>
              <a:cs typeface="Calibri"/>
            </a:endParaRPr>
          </a:p>
          <a:p>
            <a:pPr algn="just"/>
            <a:endParaRPr lang="el-GR" sz="1600">
              <a:solidFill>
                <a:srgbClr val="000000">
                  <a:alpha val="60000"/>
                </a:srgbClr>
              </a:solidFill>
              <a:latin typeface="Times New Roman"/>
              <a:cs typeface="Calibri"/>
            </a:endParaRPr>
          </a:p>
          <a:p>
            <a:endParaRPr lang="el-GR" sz="1600">
              <a:solidFill>
                <a:srgbClr val="000000">
                  <a:alpha val="60000"/>
                </a:srgbClr>
              </a:solidFill>
              <a:latin typeface="Times New Roman"/>
              <a:cs typeface="Calibri"/>
            </a:endParaRPr>
          </a:p>
          <a:p>
            <a:endParaRPr lang="el-GR" sz="1600">
              <a:solidFill>
                <a:srgbClr val="000000">
                  <a:alpha val="60000"/>
                </a:srgbClr>
              </a:solidFill>
              <a:latin typeface="Times New Roman"/>
              <a:cs typeface="Calibri"/>
            </a:endParaRPr>
          </a:p>
          <a:p>
            <a:endParaRPr lang="el-GR" sz="1600">
              <a:solidFill>
                <a:srgbClr val="000000">
                  <a:alpha val="60000"/>
                </a:srgbClr>
              </a:solidFill>
              <a:latin typeface="Times New Roman"/>
              <a:cs typeface="Calibri"/>
            </a:endParaRPr>
          </a:p>
          <a:p>
            <a:endParaRPr lang="el-GR" sz="1600">
              <a:solidFill>
                <a:srgbClr val="000000">
                  <a:alpha val="60000"/>
                </a:srgbClr>
              </a:solidFill>
              <a:latin typeface="Times New Roman"/>
              <a:cs typeface="Calibri"/>
            </a:endParaRPr>
          </a:p>
          <a:p>
            <a:endParaRPr lang="el-GR" sz="2000">
              <a:solidFill>
                <a:srgbClr val="000000">
                  <a:alpha val="60000"/>
                </a:srgbClr>
              </a:solidFill>
              <a:cs typeface="Calibri"/>
            </a:endParaRPr>
          </a:p>
        </p:txBody>
      </p:sp>
    </p:spTree>
    <p:extLst>
      <p:ext uri="{BB962C8B-B14F-4D97-AF65-F5344CB8AC3E}">
        <p14:creationId xmlns:p14="http://schemas.microsoft.com/office/powerpoint/2010/main" val="17399968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51DF09CD-25B8-4B12-8634-158BA767BC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2191996" cy="6858000"/>
            <a:chOff x="1" y="0"/>
            <a:chExt cx="12191996" cy="6858000"/>
          </a:xfrm>
        </p:grpSpPr>
        <p:sp>
          <p:nvSpPr>
            <p:cNvPr id="27" name="Rectangle 26">
              <a:extLst>
                <a:ext uri="{FF2B5EF4-FFF2-40B4-BE49-F238E27FC236}">
                  <a16:creationId xmlns:a16="http://schemas.microsoft.com/office/drawing/2014/main" id="{9D1DCDDC-E189-49ED-BAB0-BF014853B5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28" name="Rectangle 27">
              <a:extLst>
                <a:ext uri="{FF2B5EF4-FFF2-40B4-BE49-F238E27FC236}">
                  <a16:creationId xmlns:a16="http://schemas.microsoft.com/office/drawing/2014/main" id="{3A30EFBC-FDAD-4CE7-8222-23968A799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a:solidFill>
                  <a:schemeClr val="tx1"/>
                </a:solidFill>
              </a:endParaRPr>
            </a:p>
          </p:txBody>
        </p:sp>
      </p:grpSp>
      <p:sp useBgFill="1">
        <p:nvSpPr>
          <p:cNvPr id="30" name="Freeform: Shape 29">
            <a:extLst>
              <a:ext uri="{FF2B5EF4-FFF2-40B4-BE49-F238E27FC236}">
                <a16:creationId xmlns:a16="http://schemas.microsoft.com/office/drawing/2014/main" id="{C5E33FA7-5CA0-4E9A-8D01-D8EDB5F4C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551875"/>
          </a:xfrm>
          <a:custGeom>
            <a:avLst/>
            <a:gdLst>
              <a:gd name="connsiteX0" fmla="*/ 0 w 12191999"/>
              <a:gd name="connsiteY0" fmla="*/ 0 h 6551875"/>
              <a:gd name="connsiteX1" fmla="*/ 12191999 w 12191999"/>
              <a:gd name="connsiteY1" fmla="*/ 0 h 6551875"/>
              <a:gd name="connsiteX2" fmla="*/ 12191999 w 12191999"/>
              <a:gd name="connsiteY2" fmla="*/ 6181404 h 6551875"/>
              <a:gd name="connsiteX3" fmla="*/ 12190147 w 12191999"/>
              <a:gd name="connsiteY3" fmla="*/ 6181361 h 6551875"/>
              <a:gd name="connsiteX4" fmla="*/ 12129821 w 12191999"/>
              <a:gd name="connsiteY4" fmla="*/ 6173424 h 6551875"/>
              <a:gd name="connsiteX5" fmla="*/ 12077433 w 12191999"/>
              <a:gd name="connsiteY5" fmla="*/ 6162311 h 6551875"/>
              <a:gd name="connsiteX6" fmla="*/ 12031397 w 12191999"/>
              <a:gd name="connsiteY6" fmla="*/ 6148023 h 6551875"/>
              <a:gd name="connsiteX7" fmla="*/ 11990121 w 12191999"/>
              <a:gd name="connsiteY7" fmla="*/ 6132148 h 6551875"/>
              <a:gd name="connsiteX8" fmla="*/ 11953609 w 12191999"/>
              <a:gd name="connsiteY8" fmla="*/ 6113098 h 6551875"/>
              <a:gd name="connsiteX9" fmla="*/ 11915509 w 12191999"/>
              <a:gd name="connsiteY9" fmla="*/ 6094048 h 6551875"/>
              <a:gd name="connsiteX10" fmla="*/ 11877409 w 12191999"/>
              <a:gd name="connsiteY10" fmla="*/ 6074998 h 6551875"/>
              <a:gd name="connsiteX11" fmla="*/ 11840897 w 12191999"/>
              <a:gd name="connsiteY11" fmla="*/ 6059123 h 6551875"/>
              <a:gd name="connsiteX12" fmla="*/ 11799621 w 12191999"/>
              <a:gd name="connsiteY12" fmla="*/ 6043248 h 6551875"/>
              <a:gd name="connsiteX13" fmla="*/ 11753583 w 12191999"/>
              <a:gd name="connsiteY13" fmla="*/ 6027373 h 6551875"/>
              <a:gd name="connsiteX14" fmla="*/ 11701197 w 12191999"/>
              <a:gd name="connsiteY14" fmla="*/ 6016261 h 6551875"/>
              <a:gd name="connsiteX15" fmla="*/ 11640871 w 12191999"/>
              <a:gd name="connsiteY15" fmla="*/ 6009911 h 6551875"/>
              <a:gd name="connsiteX16" fmla="*/ 11572609 w 12191999"/>
              <a:gd name="connsiteY16" fmla="*/ 6006736 h 6551875"/>
              <a:gd name="connsiteX17" fmla="*/ 11504347 w 12191999"/>
              <a:gd name="connsiteY17" fmla="*/ 6009911 h 6551875"/>
              <a:gd name="connsiteX18" fmla="*/ 11444021 w 12191999"/>
              <a:gd name="connsiteY18" fmla="*/ 6016261 h 6551875"/>
              <a:gd name="connsiteX19" fmla="*/ 11391633 w 12191999"/>
              <a:gd name="connsiteY19" fmla="*/ 6027373 h 6551875"/>
              <a:gd name="connsiteX20" fmla="*/ 11345597 w 12191999"/>
              <a:gd name="connsiteY20" fmla="*/ 6043248 h 6551875"/>
              <a:gd name="connsiteX21" fmla="*/ 11304321 w 12191999"/>
              <a:gd name="connsiteY21" fmla="*/ 6059123 h 6551875"/>
              <a:gd name="connsiteX22" fmla="*/ 11267809 w 12191999"/>
              <a:gd name="connsiteY22" fmla="*/ 6074998 h 6551875"/>
              <a:gd name="connsiteX23" fmla="*/ 11229709 w 12191999"/>
              <a:gd name="connsiteY23" fmla="*/ 6094048 h 6551875"/>
              <a:gd name="connsiteX24" fmla="*/ 11191609 w 12191999"/>
              <a:gd name="connsiteY24" fmla="*/ 6113098 h 6551875"/>
              <a:gd name="connsiteX25" fmla="*/ 11155097 w 12191999"/>
              <a:gd name="connsiteY25" fmla="*/ 6132148 h 6551875"/>
              <a:gd name="connsiteX26" fmla="*/ 11113821 w 12191999"/>
              <a:gd name="connsiteY26" fmla="*/ 6148023 h 6551875"/>
              <a:gd name="connsiteX27" fmla="*/ 11067783 w 12191999"/>
              <a:gd name="connsiteY27" fmla="*/ 6162311 h 6551875"/>
              <a:gd name="connsiteX28" fmla="*/ 11015397 w 12191999"/>
              <a:gd name="connsiteY28" fmla="*/ 6173423 h 6551875"/>
              <a:gd name="connsiteX29" fmla="*/ 10955071 w 12191999"/>
              <a:gd name="connsiteY29" fmla="*/ 6181361 h 6551875"/>
              <a:gd name="connsiteX30" fmla="*/ 10886809 w 12191999"/>
              <a:gd name="connsiteY30" fmla="*/ 6182948 h 6551875"/>
              <a:gd name="connsiteX31" fmla="*/ 10818547 w 12191999"/>
              <a:gd name="connsiteY31" fmla="*/ 6181361 h 6551875"/>
              <a:gd name="connsiteX32" fmla="*/ 10758221 w 12191999"/>
              <a:gd name="connsiteY32" fmla="*/ 6173423 h 6551875"/>
              <a:gd name="connsiteX33" fmla="*/ 10705833 w 12191999"/>
              <a:gd name="connsiteY33" fmla="*/ 6162311 h 6551875"/>
              <a:gd name="connsiteX34" fmla="*/ 10659797 w 12191999"/>
              <a:gd name="connsiteY34" fmla="*/ 6148023 h 6551875"/>
              <a:gd name="connsiteX35" fmla="*/ 10618521 w 12191999"/>
              <a:gd name="connsiteY35" fmla="*/ 6132148 h 6551875"/>
              <a:gd name="connsiteX36" fmla="*/ 10582009 w 12191999"/>
              <a:gd name="connsiteY36" fmla="*/ 6113098 h 6551875"/>
              <a:gd name="connsiteX37" fmla="*/ 10543909 w 12191999"/>
              <a:gd name="connsiteY37" fmla="*/ 6094048 h 6551875"/>
              <a:gd name="connsiteX38" fmla="*/ 10505809 w 12191999"/>
              <a:gd name="connsiteY38" fmla="*/ 6074998 h 6551875"/>
              <a:gd name="connsiteX39" fmla="*/ 10469297 w 12191999"/>
              <a:gd name="connsiteY39" fmla="*/ 6059123 h 6551875"/>
              <a:gd name="connsiteX40" fmla="*/ 10428021 w 12191999"/>
              <a:gd name="connsiteY40" fmla="*/ 6043248 h 6551875"/>
              <a:gd name="connsiteX41" fmla="*/ 10381983 w 12191999"/>
              <a:gd name="connsiteY41" fmla="*/ 6027373 h 6551875"/>
              <a:gd name="connsiteX42" fmla="*/ 10329597 w 12191999"/>
              <a:gd name="connsiteY42" fmla="*/ 6016261 h 6551875"/>
              <a:gd name="connsiteX43" fmla="*/ 10269271 w 12191999"/>
              <a:gd name="connsiteY43" fmla="*/ 6009911 h 6551875"/>
              <a:gd name="connsiteX44" fmla="*/ 10201009 w 12191999"/>
              <a:gd name="connsiteY44" fmla="*/ 6006736 h 6551875"/>
              <a:gd name="connsiteX45" fmla="*/ 10132747 w 12191999"/>
              <a:gd name="connsiteY45" fmla="*/ 6009911 h 6551875"/>
              <a:gd name="connsiteX46" fmla="*/ 10072421 w 12191999"/>
              <a:gd name="connsiteY46" fmla="*/ 6016261 h 6551875"/>
              <a:gd name="connsiteX47" fmla="*/ 10020033 w 12191999"/>
              <a:gd name="connsiteY47" fmla="*/ 6027373 h 6551875"/>
              <a:gd name="connsiteX48" fmla="*/ 9973997 w 12191999"/>
              <a:gd name="connsiteY48" fmla="*/ 6043248 h 6551875"/>
              <a:gd name="connsiteX49" fmla="*/ 9932721 w 12191999"/>
              <a:gd name="connsiteY49" fmla="*/ 6059123 h 6551875"/>
              <a:gd name="connsiteX50" fmla="*/ 9896209 w 12191999"/>
              <a:gd name="connsiteY50" fmla="*/ 6074998 h 6551875"/>
              <a:gd name="connsiteX51" fmla="*/ 9820009 w 12191999"/>
              <a:gd name="connsiteY51" fmla="*/ 6113098 h 6551875"/>
              <a:gd name="connsiteX52" fmla="*/ 9783497 w 12191999"/>
              <a:gd name="connsiteY52" fmla="*/ 6132148 h 6551875"/>
              <a:gd name="connsiteX53" fmla="*/ 9742221 w 12191999"/>
              <a:gd name="connsiteY53" fmla="*/ 6148023 h 6551875"/>
              <a:gd name="connsiteX54" fmla="*/ 9696183 w 12191999"/>
              <a:gd name="connsiteY54" fmla="*/ 6162311 h 6551875"/>
              <a:gd name="connsiteX55" fmla="*/ 9643797 w 12191999"/>
              <a:gd name="connsiteY55" fmla="*/ 6173423 h 6551875"/>
              <a:gd name="connsiteX56" fmla="*/ 9583471 w 12191999"/>
              <a:gd name="connsiteY56" fmla="*/ 6181361 h 6551875"/>
              <a:gd name="connsiteX57" fmla="*/ 9515209 w 12191999"/>
              <a:gd name="connsiteY57" fmla="*/ 6182948 h 6551875"/>
              <a:gd name="connsiteX58" fmla="*/ 9446947 w 12191999"/>
              <a:gd name="connsiteY58" fmla="*/ 6181361 h 6551875"/>
              <a:gd name="connsiteX59" fmla="*/ 9386621 w 12191999"/>
              <a:gd name="connsiteY59" fmla="*/ 6173423 h 6551875"/>
              <a:gd name="connsiteX60" fmla="*/ 9334233 w 12191999"/>
              <a:gd name="connsiteY60" fmla="*/ 6162311 h 6551875"/>
              <a:gd name="connsiteX61" fmla="*/ 9288197 w 12191999"/>
              <a:gd name="connsiteY61" fmla="*/ 6148023 h 6551875"/>
              <a:gd name="connsiteX62" fmla="*/ 9246921 w 12191999"/>
              <a:gd name="connsiteY62" fmla="*/ 6132148 h 6551875"/>
              <a:gd name="connsiteX63" fmla="*/ 9210409 w 12191999"/>
              <a:gd name="connsiteY63" fmla="*/ 6113098 h 6551875"/>
              <a:gd name="connsiteX64" fmla="*/ 9172309 w 12191999"/>
              <a:gd name="connsiteY64" fmla="*/ 6094048 h 6551875"/>
              <a:gd name="connsiteX65" fmla="*/ 9134209 w 12191999"/>
              <a:gd name="connsiteY65" fmla="*/ 6074998 h 6551875"/>
              <a:gd name="connsiteX66" fmla="*/ 9097697 w 12191999"/>
              <a:gd name="connsiteY66" fmla="*/ 6059123 h 6551875"/>
              <a:gd name="connsiteX67" fmla="*/ 9056421 w 12191999"/>
              <a:gd name="connsiteY67" fmla="*/ 6043248 h 6551875"/>
              <a:gd name="connsiteX68" fmla="*/ 9010383 w 12191999"/>
              <a:gd name="connsiteY68" fmla="*/ 6027373 h 6551875"/>
              <a:gd name="connsiteX69" fmla="*/ 8957997 w 12191999"/>
              <a:gd name="connsiteY69" fmla="*/ 6016261 h 6551875"/>
              <a:gd name="connsiteX70" fmla="*/ 8897671 w 12191999"/>
              <a:gd name="connsiteY70" fmla="*/ 6009911 h 6551875"/>
              <a:gd name="connsiteX71" fmla="*/ 8827821 w 12191999"/>
              <a:gd name="connsiteY71" fmla="*/ 6006736 h 6551875"/>
              <a:gd name="connsiteX72" fmla="*/ 8761147 w 12191999"/>
              <a:gd name="connsiteY72" fmla="*/ 6009911 h 6551875"/>
              <a:gd name="connsiteX73" fmla="*/ 8700821 w 12191999"/>
              <a:gd name="connsiteY73" fmla="*/ 6016261 h 6551875"/>
              <a:gd name="connsiteX74" fmla="*/ 8648433 w 12191999"/>
              <a:gd name="connsiteY74" fmla="*/ 6027373 h 6551875"/>
              <a:gd name="connsiteX75" fmla="*/ 8602397 w 12191999"/>
              <a:gd name="connsiteY75" fmla="*/ 6043248 h 6551875"/>
              <a:gd name="connsiteX76" fmla="*/ 8561121 w 12191999"/>
              <a:gd name="connsiteY76" fmla="*/ 6059123 h 6551875"/>
              <a:gd name="connsiteX77" fmla="*/ 8524609 w 12191999"/>
              <a:gd name="connsiteY77" fmla="*/ 6074998 h 6551875"/>
              <a:gd name="connsiteX78" fmla="*/ 8486509 w 12191999"/>
              <a:gd name="connsiteY78" fmla="*/ 6094048 h 6551875"/>
              <a:gd name="connsiteX79" fmla="*/ 8448409 w 12191999"/>
              <a:gd name="connsiteY79" fmla="*/ 6113098 h 6551875"/>
              <a:gd name="connsiteX80" fmla="*/ 8411897 w 12191999"/>
              <a:gd name="connsiteY80" fmla="*/ 6132148 h 6551875"/>
              <a:gd name="connsiteX81" fmla="*/ 8370622 w 12191999"/>
              <a:gd name="connsiteY81" fmla="*/ 6148023 h 6551875"/>
              <a:gd name="connsiteX82" fmla="*/ 8324584 w 12191999"/>
              <a:gd name="connsiteY82" fmla="*/ 6162311 h 6551875"/>
              <a:gd name="connsiteX83" fmla="*/ 8272197 w 12191999"/>
              <a:gd name="connsiteY83" fmla="*/ 6173423 h 6551875"/>
              <a:gd name="connsiteX84" fmla="*/ 8211872 w 12191999"/>
              <a:gd name="connsiteY84" fmla="*/ 6181361 h 6551875"/>
              <a:gd name="connsiteX85" fmla="*/ 8143609 w 12191999"/>
              <a:gd name="connsiteY85" fmla="*/ 6182948 h 6551875"/>
              <a:gd name="connsiteX86" fmla="*/ 8075347 w 12191999"/>
              <a:gd name="connsiteY86" fmla="*/ 6181361 h 6551875"/>
              <a:gd name="connsiteX87" fmla="*/ 8015022 w 12191999"/>
              <a:gd name="connsiteY87" fmla="*/ 6173423 h 6551875"/>
              <a:gd name="connsiteX88" fmla="*/ 7962634 w 12191999"/>
              <a:gd name="connsiteY88" fmla="*/ 6162311 h 6551875"/>
              <a:gd name="connsiteX89" fmla="*/ 7916597 w 12191999"/>
              <a:gd name="connsiteY89" fmla="*/ 6148023 h 6551875"/>
              <a:gd name="connsiteX90" fmla="*/ 7875322 w 12191999"/>
              <a:gd name="connsiteY90" fmla="*/ 6132148 h 6551875"/>
              <a:gd name="connsiteX91" fmla="*/ 7838809 w 12191999"/>
              <a:gd name="connsiteY91" fmla="*/ 6113098 h 6551875"/>
              <a:gd name="connsiteX92" fmla="*/ 7800709 w 12191999"/>
              <a:gd name="connsiteY92" fmla="*/ 6094048 h 6551875"/>
              <a:gd name="connsiteX93" fmla="*/ 7762609 w 12191999"/>
              <a:gd name="connsiteY93" fmla="*/ 6074998 h 6551875"/>
              <a:gd name="connsiteX94" fmla="*/ 7726097 w 12191999"/>
              <a:gd name="connsiteY94" fmla="*/ 6059123 h 6551875"/>
              <a:gd name="connsiteX95" fmla="*/ 7684822 w 12191999"/>
              <a:gd name="connsiteY95" fmla="*/ 6043248 h 6551875"/>
              <a:gd name="connsiteX96" fmla="*/ 7638784 w 12191999"/>
              <a:gd name="connsiteY96" fmla="*/ 6027373 h 6551875"/>
              <a:gd name="connsiteX97" fmla="*/ 7586397 w 12191999"/>
              <a:gd name="connsiteY97" fmla="*/ 6016261 h 6551875"/>
              <a:gd name="connsiteX98" fmla="*/ 7526072 w 12191999"/>
              <a:gd name="connsiteY98" fmla="*/ 6009911 h 6551875"/>
              <a:gd name="connsiteX99" fmla="*/ 7457809 w 12191999"/>
              <a:gd name="connsiteY99" fmla="*/ 6006736 h 6551875"/>
              <a:gd name="connsiteX100" fmla="*/ 7389547 w 12191999"/>
              <a:gd name="connsiteY100" fmla="*/ 6009911 h 6551875"/>
              <a:gd name="connsiteX101" fmla="*/ 7329222 w 12191999"/>
              <a:gd name="connsiteY101" fmla="*/ 6016261 h 6551875"/>
              <a:gd name="connsiteX102" fmla="*/ 7276834 w 12191999"/>
              <a:gd name="connsiteY102" fmla="*/ 6027373 h 6551875"/>
              <a:gd name="connsiteX103" fmla="*/ 7230797 w 12191999"/>
              <a:gd name="connsiteY103" fmla="*/ 6043248 h 6551875"/>
              <a:gd name="connsiteX104" fmla="*/ 7189522 w 12191999"/>
              <a:gd name="connsiteY104" fmla="*/ 6059123 h 6551875"/>
              <a:gd name="connsiteX105" fmla="*/ 7153009 w 12191999"/>
              <a:gd name="connsiteY105" fmla="*/ 6074998 h 6551875"/>
              <a:gd name="connsiteX106" fmla="*/ 7114909 w 12191999"/>
              <a:gd name="connsiteY106" fmla="*/ 6094048 h 6551875"/>
              <a:gd name="connsiteX107" fmla="*/ 7076809 w 12191999"/>
              <a:gd name="connsiteY107" fmla="*/ 6113098 h 6551875"/>
              <a:gd name="connsiteX108" fmla="*/ 7040297 w 12191999"/>
              <a:gd name="connsiteY108" fmla="*/ 6132148 h 6551875"/>
              <a:gd name="connsiteX109" fmla="*/ 6999022 w 12191999"/>
              <a:gd name="connsiteY109" fmla="*/ 6148023 h 6551875"/>
              <a:gd name="connsiteX110" fmla="*/ 6952984 w 12191999"/>
              <a:gd name="connsiteY110" fmla="*/ 6162311 h 6551875"/>
              <a:gd name="connsiteX111" fmla="*/ 6900597 w 12191999"/>
              <a:gd name="connsiteY111" fmla="*/ 6173423 h 6551875"/>
              <a:gd name="connsiteX112" fmla="*/ 6840272 w 12191999"/>
              <a:gd name="connsiteY112" fmla="*/ 6181361 h 6551875"/>
              <a:gd name="connsiteX113" fmla="*/ 6781800 w 12191999"/>
              <a:gd name="connsiteY113" fmla="*/ 6182721 h 6551875"/>
              <a:gd name="connsiteX114" fmla="*/ 6723328 w 12191999"/>
              <a:gd name="connsiteY114" fmla="*/ 6181361 h 6551875"/>
              <a:gd name="connsiteX115" fmla="*/ 6663003 w 12191999"/>
              <a:gd name="connsiteY115" fmla="*/ 6173423 h 6551875"/>
              <a:gd name="connsiteX116" fmla="*/ 6610615 w 12191999"/>
              <a:gd name="connsiteY116" fmla="*/ 6162311 h 6551875"/>
              <a:gd name="connsiteX117" fmla="*/ 6564578 w 12191999"/>
              <a:gd name="connsiteY117" fmla="*/ 6148023 h 6551875"/>
              <a:gd name="connsiteX118" fmla="*/ 6523303 w 12191999"/>
              <a:gd name="connsiteY118" fmla="*/ 6132148 h 6551875"/>
              <a:gd name="connsiteX119" fmla="*/ 6486790 w 12191999"/>
              <a:gd name="connsiteY119" fmla="*/ 6113098 h 6551875"/>
              <a:gd name="connsiteX120" fmla="*/ 6448690 w 12191999"/>
              <a:gd name="connsiteY120" fmla="*/ 6094048 h 6551875"/>
              <a:gd name="connsiteX121" fmla="*/ 6410590 w 12191999"/>
              <a:gd name="connsiteY121" fmla="*/ 6074998 h 6551875"/>
              <a:gd name="connsiteX122" fmla="*/ 6374078 w 12191999"/>
              <a:gd name="connsiteY122" fmla="*/ 6059123 h 6551875"/>
              <a:gd name="connsiteX123" fmla="*/ 6332803 w 12191999"/>
              <a:gd name="connsiteY123" fmla="*/ 6043248 h 6551875"/>
              <a:gd name="connsiteX124" fmla="*/ 6286765 w 12191999"/>
              <a:gd name="connsiteY124" fmla="*/ 6027373 h 6551875"/>
              <a:gd name="connsiteX125" fmla="*/ 6234378 w 12191999"/>
              <a:gd name="connsiteY125" fmla="*/ 6016261 h 6551875"/>
              <a:gd name="connsiteX126" fmla="*/ 6174053 w 12191999"/>
              <a:gd name="connsiteY126" fmla="*/ 6009911 h 6551875"/>
              <a:gd name="connsiteX127" fmla="*/ 6105790 w 12191999"/>
              <a:gd name="connsiteY127" fmla="*/ 6006736 h 6551875"/>
              <a:gd name="connsiteX128" fmla="*/ 6096000 w 12191999"/>
              <a:gd name="connsiteY128" fmla="*/ 6007191 h 6551875"/>
              <a:gd name="connsiteX129" fmla="*/ 6086211 w 12191999"/>
              <a:gd name="connsiteY129" fmla="*/ 6006736 h 6551875"/>
              <a:gd name="connsiteX130" fmla="*/ 6017949 w 12191999"/>
              <a:gd name="connsiteY130" fmla="*/ 6009911 h 6551875"/>
              <a:gd name="connsiteX131" fmla="*/ 5957622 w 12191999"/>
              <a:gd name="connsiteY131" fmla="*/ 6016261 h 6551875"/>
              <a:gd name="connsiteX132" fmla="*/ 5905235 w 12191999"/>
              <a:gd name="connsiteY132" fmla="*/ 6027373 h 6551875"/>
              <a:gd name="connsiteX133" fmla="*/ 5859197 w 12191999"/>
              <a:gd name="connsiteY133" fmla="*/ 6043248 h 6551875"/>
              <a:gd name="connsiteX134" fmla="*/ 5817922 w 12191999"/>
              <a:gd name="connsiteY134" fmla="*/ 6059123 h 6551875"/>
              <a:gd name="connsiteX135" fmla="*/ 5781409 w 12191999"/>
              <a:gd name="connsiteY135" fmla="*/ 6074998 h 6551875"/>
              <a:gd name="connsiteX136" fmla="*/ 5743309 w 12191999"/>
              <a:gd name="connsiteY136" fmla="*/ 6094048 h 6551875"/>
              <a:gd name="connsiteX137" fmla="*/ 5705211 w 12191999"/>
              <a:gd name="connsiteY137" fmla="*/ 6113098 h 6551875"/>
              <a:gd name="connsiteX138" fmla="*/ 5668697 w 12191999"/>
              <a:gd name="connsiteY138" fmla="*/ 6132148 h 6551875"/>
              <a:gd name="connsiteX139" fmla="*/ 5627422 w 12191999"/>
              <a:gd name="connsiteY139" fmla="*/ 6148023 h 6551875"/>
              <a:gd name="connsiteX140" fmla="*/ 5581384 w 12191999"/>
              <a:gd name="connsiteY140" fmla="*/ 6162311 h 6551875"/>
              <a:gd name="connsiteX141" fmla="*/ 5528997 w 12191999"/>
              <a:gd name="connsiteY141" fmla="*/ 6173423 h 6551875"/>
              <a:gd name="connsiteX142" fmla="*/ 5468672 w 12191999"/>
              <a:gd name="connsiteY142" fmla="*/ 6181361 h 6551875"/>
              <a:gd name="connsiteX143" fmla="*/ 5410200 w 12191999"/>
              <a:gd name="connsiteY143" fmla="*/ 6182721 h 6551875"/>
              <a:gd name="connsiteX144" fmla="*/ 5351728 w 12191999"/>
              <a:gd name="connsiteY144" fmla="*/ 6181361 h 6551875"/>
              <a:gd name="connsiteX145" fmla="*/ 5291402 w 12191999"/>
              <a:gd name="connsiteY145" fmla="*/ 6173423 h 6551875"/>
              <a:gd name="connsiteX146" fmla="*/ 5239015 w 12191999"/>
              <a:gd name="connsiteY146" fmla="*/ 6162311 h 6551875"/>
              <a:gd name="connsiteX147" fmla="*/ 5192979 w 12191999"/>
              <a:gd name="connsiteY147" fmla="*/ 6148023 h 6551875"/>
              <a:gd name="connsiteX148" fmla="*/ 5151703 w 12191999"/>
              <a:gd name="connsiteY148" fmla="*/ 6132148 h 6551875"/>
              <a:gd name="connsiteX149" fmla="*/ 5115190 w 12191999"/>
              <a:gd name="connsiteY149" fmla="*/ 6113098 h 6551875"/>
              <a:gd name="connsiteX150" fmla="*/ 5077092 w 12191999"/>
              <a:gd name="connsiteY150" fmla="*/ 6094048 h 6551875"/>
              <a:gd name="connsiteX151" fmla="*/ 5038990 w 12191999"/>
              <a:gd name="connsiteY151" fmla="*/ 6074998 h 6551875"/>
              <a:gd name="connsiteX152" fmla="*/ 5002479 w 12191999"/>
              <a:gd name="connsiteY152" fmla="*/ 6059123 h 6551875"/>
              <a:gd name="connsiteX153" fmla="*/ 4961203 w 12191999"/>
              <a:gd name="connsiteY153" fmla="*/ 6043248 h 6551875"/>
              <a:gd name="connsiteX154" fmla="*/ 4915166 w 12191999"/>
              <a:gd name="connsiteY154" fmla="*/ 6027373 h 6551875"/>
              <a:gd name="connsiteX155" fmla="*/ 4862778 w 12191999"/>
              <a:gd name="connsiteY155" fmla="*/ 6016261 h 6551875"/>
              <a:gd name="connsiteX156" fmla="*/ 4802454 w 12191999"/>
              <a:gd name="connsiteY156" fmla="*/ 6009911 h 6551875"/>
              <a:gd name="connsiteX157" fmla="*/ 4734190 w 12191999"/>
              <a:gd name="connsiteY157" fmla="*/ 6006736 h 6551875"/>
              <a:gd name="connsiteX158" fmla="*/ 4665929 w 12191999"/>
              <a:gd name="connsiteY158" fmla="*/ 6009911 h 6551875"/>
              <a:gd name="connsiteX159" fmla="*/ 4605603 w 12191999"/>
              <a:gd name="connsiteY159" fmla="*/ 6016261 h 6551875"/>
              <a:gd name="connsiteX160" fmla="*/ 4553217 w 12191999"/>
              <a:gd name="connsiteY160" fmla="*/ 6027373 h 6551875"/>
              <a:gd name="connsiteX161" fmla="*/ 4507178 w 12191999"/>
              <a:gd name="connsiteY161" fmla="*/ 6043248 h 6551875"/>
              <a:gd name="connsiteX162" fmla="*/ 4465903 w 12191999"/>
              <a:gd name="connsiteY162" fmla="*/ 6059123 h 6551875"/>
              <a:gd name="connsiteX163" fmla="*/ 4429390 w 12191999"/>
              <a:gd name="connsiteY163" fmla="*/ 6074998 h 6551875"/>
              <a:gd name="connsiteX164" fmla="*/ 4353190 w 12191999"/>
              <a:gd name="connsiteY164" fmla="*/ 6113098 h 6551875"/>
              <a:gd name="connsiteX165" fmla="*/ 4316678 w 12191999"/>
              <a:gd name="connsiteY165" fmla="*/ 6132148 h 6551875"/>
              <a:gd name="connsiteX166" fmla="*/ 4275403 w 12191999"/>
              <a:gd name="connsiteY166" fmla="*/ 6148023 h 6551875"/>
              <a:gd name="connsiteX167" fmla="*/ 4229365 w 12191999"/>
              <a:gd name="connsiteY167" fmla="*/ 6162311 h 6551875"/>
              <a:gd name="connsiteX168" fmla="*/ 4176978 w 12191999"/>
              <a:gd name="connsiteY168" fmla="*/ 6173423 h 6551875"/>
              <a:gd name="connsiteX169" fmla="*/ 4116653 w 12191999"/>
              <a:gd name="connsiteY169" fmla="*/ 6181361 h 6551875"/>
              <a:gd name="connsiteX170" fmla="*/ 4048390 w 12191999"/>
              <a:gd name="connsiteY170" fmla="*/ 6182948 h 6551875"/>
              <a:gd name="connsiteX171" fmla="*/ 3980128 w 12191999"/>
              <a:gd name="connsiteY171" fmla="*/ 6181361 h 6551875"/>
              <a:gd name="connsiteX172" fmla="*/ 3919803 w 12191999"/>
              <a:gd name="connsiteY172" fmla="*/ 6173423 h 6551875"/>
              <a:gd name="connsiteX173" fmla="*/ 3867415 w 12191999"/>
              <a:gd name="connsiteY173" fmla="*/ 6162311 h 6551875"/>
              <a:gd name="connsiteX174" fmla="*/ 3821378 w 12191999"/>
              <a:gd name="connsiteY174" fmla="*/ 6148023 h 6551875"/>
              <a:gd name="connsiteX175" fmla="*/ 3780103 w 12191999"/>
              <a:gd name="connsiteY175" fmla="*/ 6132148 h 6551875"/>
              <a:gd name="connsiteX176" fmla="*/ 3743590 w 12191999"/>
              <a:gd name="connsiteY176" fmla="*/ 6113098 h 6551875"/>
              <a:gd name="connsiteX177" fmla="*/ 3705490 w 12191999"/>
              <a:gd name="connsiteY177" fmla="*/ 6094048 h 6551875"/>
              <a:gd name="connsiteX178" fmla="*/ 3667390 w 12191999"/>
              <a:gd name="connsiteY178" fmla="*/ 6074998 h 6551875"/>
              <a:gd name="connsiteX179" fmla="*/ 3630878 w 12191999"/>
              <a:gd name="connsiteY179" fmla="*/ 6059123 h 6551875"/>
              <a:gd name="connsiteX180" fmla="*/ 3589603 w 12191999"/>
              <a:gd name="connsiteY180" fmla="*/ 6043248 h 6551875"/>
              <a:gd name="connsiteX181" fmla="*/ 3543565 w 12191999"/>
              <a:gd name="connsiteY181" fmla="*/ 6027373 h 6551875"/>
              <a:gd name="connsiteX182" fmla="*/ 3491178 w 12191999"/>
              <a:gd name="connsiteY182" fmla="*/ 6016261 h 6551875"/>
              <a:gd name="connsiteX183" fmla="*/ 3430853 w 12191999"/>
              <a:gd name="connsiteY183" fmla="*/ 6009911 h 6551875"/>
              <a:gd name="connsiteX184" fmla="*/ 3361003 w 12191999"/>
              <a:gd name="connsiteY184" fmla="*/ 6006736 h 6551875"/>
              <a:gd name="connsiteX185" fmla="*/ 3294328 w 12191999"/>
              <a:gd name="connsiteY185" fmla="*/ 6009911 h 6551875"/>
              <a:gd name="connsiteX186" fmla="*/ 3234003 w 12191999"/>
              <a:gd name="connsiteY186" fmla="*/ 6016261 h 6551875"/>
              <a:gd name="connsiteX187" fmla="*/ 3181615 w 12191999"/>
              <a:gd name="connsiteY187" fmla="*/ 6027373 h 6551875"/>
              <a:gd name="connsiteX188" fmla="*/ 3135578 w 12191999"/>
              <a:gd name="connsiteY188" fmla="*/ 6043248 h 6551875"/>
              <a:gd name="connsiteX189" fmla="*/ 3094303 w 12191999"/>
              <a:gd name="connsiteY189" fmla="*/ 6059123 h 6551875"/>
              <a:gd name="connsiteX190" fmla="*/ 3057790 w 12191999"/>
              <a:gd name="connsiteY190" fmla="*/ 6074998 h 6551875"/>
              <a:gd name="connsiteX191" fmla="*/ 3019690 w 12191999"/>
              <a:gd name="connsiteY191" fmla="*/ 6094048 h 6551875"/>
              <a:gd name="connsiteX192" fmla="*/ 2981590 w 12191999"/>
              <a:gd name="connsiteY192" fmla="*/ 6113098 h 6551875"/>
              <a:gd name="connsiteX193" fmla="*/ 2945078 w 12191999"/>
              <a:gd name="connsiteY193" fmla="*/ 6132148 h 6551875"/>
              <a:gd name="connsiteX194" fmla="*/ 2903803 w 12191999"/>
              <a:gd name="connsiteY194" fmla="*/ 6148023 h 6551875"/>
              <a:gd name="connsiteX195" fmla="*/ 2857765 w 12191999"/>
              <a:gd name="connsiteY195" fmla="*/ 6162311 h 6551875"/>
              <a:gd name="connsiteX196" fmla="*/ 2805378 w 12191999"/>
              <a:gd name="connsiteY196" fmla="*/ 6173423 h 6551875"/>
              <a:gd name="connsiteX197" fmla="*/ 2745053 w 12191999"/>
              <a:gd name="connsiteY197" fmla="*/ 6181361 h 6551875"/>
              <a:gd name="connsiteX198" fmla="*/ 2676790 w 12191999"/>
              <a:gd name="connsiteY198" fmla="*/ 6182948 h 6551875"/>
              <a:gd name="connsiteX199" fmla="*/ 2608528 w 12191999"/>
              <a:gd name="connsiteY199" fmla="*/ 6181361 h 6551875"/>
              <a:gd name="connsiteX200" fmla="*/ 2548203 w 12191999"/>
              <a:gd name="connsiteY200" fmla="*/ 6173423 h 6551875"/>
              <a:gd name="connsiteX201" fmla="*/ 2495815 w 12191999"/>
              <a:gd name="connsiteY201" fmla="*/ 6162311 h 6551875"/>
              <a:gd name="connsiteX202" fmla="*/ 2449778 w 12191999"/>
              <a:gd name="connsiteY202" fmla="*/ 6148023 h 6551875"/>
              <a:gd name="connsiteX203" fmla="*/ 2408503 w 12191999"/>
              <a:gd name="connsiteY203" fmla="*/ 6132148 h 6551875"/>
              <a:gd name="connsiteX204" fmla="*/ 2371990 w 12191999"/>
              <a:gd name="connsiteY204" fmla="*/ 6113098 h 6551875"/>
              <a:gd name="connsiteX205" fmla="*/ 2333890 w 12191999"/>
              <a:gd name="connsiteY205" fmla="*/ 6094048 h 6551875"/>
              <a:gd name="connsiteX206" fmla="*/ 2295790 w 12191999"/>
              <a:gd name="connsiteY206" fmla="*/ 6074998 h 6551875"/>
              <a:gd name="connsiteX207" fmla="*/ 2259278 w 12191999"/>
              <a:gd name="connsiteY207" fmla="*/ 6059123 h 6551875"/>
              <a:gd name="connsiteX208" fmla="*/ 2218003 w 12191999"/>
              <a:gd name="connsiteY208" fmla="*/ 6043248 h 6551875"/>
              <a:gd name="connsiteX209" fmla="*/ 2171965 w 12191999"/>
              <a:gd name="connsiteY209" fmla="*/ 6027373 h 6551875"/>
              <a:gd name="connsiteX210" fmla="*/ 2119578 w 12191999"/>
              <a:gd name="connsiteY210" fmla="*/ 6016261 h 6551875"/>
              <a:gd name="connsiteX211" fmla="*/ 2059253 w 12191999"/>
              <a:gd name="connsiteY211" fmla="*/ 6009911 h 6551875"/>
              <a:gd name="connsiteX212" fmla="*/ 1990990 w 12191999"/>
              <a:gd name="connsiteY212" fmla="*/ 6006736 h 6551875"/>
              <a:gd name="connsiteX213" fmla="*/ 1922728 w 12191999"/>
              <a:gd name="connsiteY213" fmla="*/ 6009911 h 6551875"/>
              <a:gd name="connsiteX214" fmla="*/ 1862403 w 12191999"/>
              <a:gd name="connsiteY214" fmla="*/ 6016261 h 6551875"/>
              <a:gd name="connsiteX215" fmla="*/ 1810015 w 12191999"/>
              <a:gd name="connsiteY215" fmla="*/ 6027373 h 6551875"/>
              <a:gd name="connsiteX216" fmla="*/ 1763978 w 12191999"/>
              <a:gd name="connsiteY216" fmla="*/ 6043248 h 6551875"/>
              <a:gd name="connsiteX217" fmla="*/ 1722703 w 12191999"/>
              <a:gd name="connsiteY217" fmla="*/ 6059123 h 6551875"/>
              <a:gd name="connsiteX218" fmla="*/ 1686190 w 12191999"/>
              <a:gd name="connsiteY218" fmla="*/ 6074998 h 6551875"/>
              <a:gd name="connsiteX219" fmla="*/ 1648090 w 12191999"/>
              <a:gd name="connsiteY219" fmla="*/ 6094048 h 6551875"/>
              <a:gd name="connsiteX220" fmla="*/ 1609990 w 12191999"/>
              <a:gd name="connsiteY220" fmla="*/ 6113098 h 6551875"/>
              <a:gd name="connsiteX221" fmla="*/ 1573478 w 12191999"/>
              <a:gd name="connsiteY221" fmla="*/ 6132148 h 6551875"/>
              <a:gd name="connsiteX222" fmla="*/ 1532203 w 12191999"/>
              <a:gd name="connsiteY222" fmla="*/ 6148023 h 6551875"/>
              <a:gd name="connsiteX223" fmla="*/ 1486165 w 12191999"/>
              <a:gd name="connsiteY223" fmla="*/ 6162311 h 6551875"/>
              <a:gd name="connsiteX224" fmla="*/ 1433778 w 12191999"/>
              <a:gd name="connsiteY224" fmla="*/ 6173423 h 6551875"/>
              <a:gd name="connsiteX225" fmla="*/ 1373453 w 12191999"/>
              <a:gd name="connsiteY225" fmla="*/ 6181361 h 6551875"/>
              <a:gd name="connsiteX226" fmla="*/ 1305190 w 12191999"/>
              <a:gd name="connsiteY226" fmla="*/ 6182948 h 6551875"/>
              <a:gd name="connsiteX227" fmla="*/ 1236928 w 12191999"/>
              <a:gd name="connsiteY227" fmla="*/ 6181361 h 6551875"/>
              <a:gd name="connsiteX228" fmla="*/ 1176603 w 12191999"/>
              <a:gd name="connsiteY228" fmla="*/ 6173423 h 6551875"/>
              <a:gd name="connsiteX229" fmla="*/ 1124215 w 12191999"/>
              <a:gd name="connsiteY229" fmla="*/ 6162311 h 6551875"/>
              <a:gd name="connsiteX230" fmla="*/ 1078178 w 12191999"/>
              <a:gd name="connsiteY230" fmla="*/ 6148023 h 6551875"/>
              <a:gd name="connsiteX231" fmla="*/ 1036903 w 12191999"/>
              <a:gd name="connsiteY231" fmla="*/ 6132148 h 6551875"/>
              <a:gd name="connsiteX232" fmla="*/ 1000390 w 12191999"/>
              <a:gd name="connsiteY232" fmla="*/ 6113098 h 6551875"/>
              <a:gd name="connsiteX233" fmla="*/ 962290 w 12191999"/>
              <a:gd name="connsiteY233" fmla="*/ 6094048 h 6551875"/>
              <a:gd name="connsiteX234" fmla="*/ 924190 w 12191999"/>
              <a:gd name="connsiteY234" fmla="*/ 6074998 h 6551875"/>
              <a:gd name="connsiteX235" fmla="*/ 887678 w 12191999"/>
              <a:gd name="connsiteY235" fmla="*/ 6059123 h 6551875"/>
              <a:gd name="connsiteX236" fmla="*/ 846403 w 12191999"/>
              <a:gd name="connsiteY236" fmla="*/ 6043248 h 6551875"/>
              <a:gd name="connsiteX237" fmla="*/ 800365 w 12191999"/>
              <a:gd name="connsiteY237" fmla="*/ 6027373 h 6551875"/>
              <a:gd name="connsiteX238" fmla="*/ 747978 w 12191999"/>
              <a:gd name="connsiteY238" fmla="*/ 6016261 h 6551875"/>
              <a:gd name="connsiteX239" fmla="*/ 687653 w 12191999"/>
              <a:gd name="connsiteY239" fmla="*/ 6009911 h 6551875"/>
              <a:gd name="connsiteX240" fmla="*/ 619390 w 12191999"/>
              <a:gd name="connsiteY240" fmla="*/ 6006736 h 6551875"/>
              <a:gd name="connsiteX241" fmla="*/ 551128 w 12191999"/>
              <a:gd name="connsiteY241" fmla="*/ 6009911 h 6551875"/>
              <a:gd name="connsiteX242" fmla="*/ 490803 w 12191999"/>
              <a:gd name="connsiteY242" fmla="*/ 6016261 h 6551875"/>
              <a:gd name="connsiteX243" fmla="*/ 438415 w 12191999"/>
              <a:gd name="connsiteY243" fmla="*/ 6027373 h 6551875"/>
              <a:gd name="connsiteX244" fmla="*/ 392378 w 12191999"/>
              <a:gd name="connsiteY244" fmla="*/ 6043248 h 6551875"/>
              <a:gd name="connsiteX245" fmla="*/ 351103 w 12191999"/>
              <a:gd name="connsiteY245" fmla="*/ 6059123 h 6551875"/>
              <a:gd name="connsiteX246" fmla="*/ 314590 w 12191999"/>
              <a:gd name="connsiteY246" fmla="*/ 6074998 h 6551875"/>
              <a:gd name="connsiteX247" fmla="*/ 276490 w 12191999"/>
              <a:gd name="connsiteY247" fmla="*/ 6094048 h 6551875"/>
              <a:gd name="connsiteX248" fmla="*/ 238390 w 12191999"/>
              <a:gd name="connsiteY248" fmla="*/ 6113098 h 6551875"/>
              <a:gd name="connsiteX249" fmla="*/ 201878 w 12191999"/>
              <a:gd name="connsiteY249" fmla="*/ 6132148 h 6551875"/>
              <a:gd name="connsiteX250" fmla="*/ 160603 w 12191999"/>
              <a:gd name="connsiteY250" fmla="*/ 6148023 h 6551875"/>
              <a:gd name="connsiteX251" fmla="*/ 114565 w 12191999"/>
              <a:gd name="connsiteY251" fmla="*/ 6162311 h 6551875"/>
              <a:gd name="connsiteX252" fmla="*/ 62178 w 12191999"/>
              <a:gd name="connsiteY252" fmla="*/ 6173423 h 6551875"/>
              <a:gd name="connsiteX253" fmla="*/ 1853 w 12191999"/>
              <a:gd name="connsiteY253" fmla="*/ 6181361 h 6551875"/>
              <a:gd name="connsiteX254" fmla="*/ 1 w 12191999"/>
              <a:gd name="connsiteY254" fmla="*/ 6181404 h 6551875"/>
              <a:gd name="connsiteX255" fmla="*/ 1 w 12191999"/>
              <a:gd name="connsiteY255" fmla="*/ 6551875 h 6551875"/>
              <a:gd name="connsiteX256" fmla="*/ 0 w 12191999"/>
              <a:gd name="connsiteY256" fmla="*/ 6551875 h 6551875"/>
              <a:gd name="connsiteX257" fmla="*/ 0 w 12191999"/>
              <a:gd name="connsiteY257" fmla="*/ 0 h 655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191999" h="6551875">
                <a:moveTo>
                  <a:pt x="0" y="0"/>
                </a:moveTo>
                <a:lnTo>
                  <a:pt x="12191999" y="0"/>
                </a:lnTo>
                <a:lnTo>
                  <a:pt x="12191999" y="6181404"/>
                </a:lnTo>
                <a:lnTo>
                  <a:pt x="12190147" y="6181361"/>
                </a:lnTo>
                <a:lnTo>
                  <a:pt x="12129821" y="6173424"/>
                </a:lnTo>
                <a:lnTo>
                  <a:pt x="12077433" y="6162311"/>
                </a:lnTo>
                <a:lnTo>
                  <a:pt x="12031397" y="6148023"/>
                </a:lnTo>
                <a:lnTo>
                  <a:pt x="11990121" y="6132148"/>
                </a:lnTo>
                <a:lnTo>
                  <a:pt x="11953609" y="6113098"/>
                </a:lnTo>
                <a:lnTo>
                  <a:pt x="11915509" y="6094048"/>
                </a:lnTo>
                <a:lnTo>
                  <a:pt x="11877409" y="6074998"/>
                </a:lnTo>
                <a:lnTo>
                  <a:pt x="11840897" y="6059123"/>
                </a:lnTo>
                <a:lnTo>
                  <a:pt x="11799621" y="6043248"/>
                </a:lnTo>
                <a:lnTo>
                  <a:pt x="11753583" y="6027373"/>
                </a:lnTo>
                <a:lnTo>
                  <a:pt x="11701197" y="6016261"/>
                </a:lnTo>
                <a:lnTo>
                  <a:pt x="11640871" y="6009911"/>
                </a:lnTo>
                <a:lnTo>
                  <a:pt x="11572609" y="6006736"/>
                </a:lnTo>
                <a:lnTo>
                  <a:pt x="11504347" y="6009911"/>
                </a:lnTo>
                <a:lnTo>
                  <a:pt x="11444021" y="6016261"/>
                </a:lnTo>
                <a:lnTo>
                  <a:pt x="11391633" y="6027373"/>
                </a:lnTo>
                <a:lnTo>
                  <a:pt x="11345597" y="6043248"/>
                </a:lnTo>
                <a:lnTo>
                  <a:pt x="11304321" y="6059123"/>
                </a:lnTo>
                <a:lnTo>
                  <a:pt x="11267809" y="6074998"/>
                </a:lnTo>
                <a:lnTo>
                  <a:pt x="11229709" y="6094048"/>
                </a:lnTo>
                <a:lnTo>
                  <a:pt x="11191609" y="6113098"/>
                </a:lnTo>
                <a:lnTo>
                  <a:pt x="11155097" y="6132148"/>
                </a:lnTo>
                <a:lnTo>
                  <a:pt x="11113821" y="6148023"/>
                </a:lnTo>
                <a:lnTo>
                  <a:pt x="11067783" y="6162311"/>
                </a:lnTo>
                <a:lnTo>
                  <a:pt x="11015397" y="6173423"/>
                </a:lnTo>
                <a:lnTo>
                  <a:pt x="10955071" y="6181361"/>
                </a:lnTo>
                <a:lnTo>
                  <a:pt x="10886809" y="6182948"/>
                </a:lnTo>
                <a:lnTo>
                  <a:pt x="10818547" y="6181361"/>
                </a:lnTo>
                <a:lnTo>
                  <a:pt x="10758221" y="6173423"/>
                </a:lnTo>
                <a:lnTo>
                  <a:pt x="10705833" y="6162311"/>
                </a:lnTo>
                <a:lnTo>
                  <a:pt x="10659797" y="6148023"/>
                </a:lnTo>
                <a:lnTo>
                  <a:pt x="10618521" y="6132148"/>
                </a:lnTo>
                <a:lnTo>
                  <a:pt x="10582009" y="6113098"/>
                </a:lnTo>
                <a:lnTo>
                  <a:pt x="10543909" y="6094048"/>
                </a:lnTo>
                <a:lnTo>
                  <a:pt x="10505809" y="6074998"/>
                </a:lnTo>
                <a:lnTo>
                  <a:pt x="10469297" y="6059123"/>
                </a:lnTo>
                <a:lnTo>
                  <a:pt x="10428021" y="6043248"/>
                </a:lnTo>
                <a:lnTo>
                  <a:pt x="10381983" y="6027373"/>
                </a:lnTo>
                <a:lnTo>
                  <a:pt x="10329597" y="6016261"/>
                </a:lnTo>
                <a:lnTo>
                  <a:pt x="10269271" y="6009911"/>
                </a:lnTo>
                <a:lnTo>
                  <a:pt x="10201009" y="6006736"/>
                </a:lnTo>
                <a:lnTo>
                  <a:pt x="10132747" y="6009911"/>
                </a:lnTo>
                <a:lnTo>
                  <a:pt x="10072421" y="6016261"/>
                </a:lnTo>
                <a:lnTo>
                  <a:pt x="10020033" y="6027373"/>
                </a:lnTo>
                <a:lnTo>
                  <a:pt x="9973997" y="6043248"/>
                </a:lnTo>
                <a:lnTo>
                  <a:pt x="9932721" y="6059123"/>
                </a:lnTo>
                <a:lnTo>
                  <a:pt x="9896209" y="6074998"/>
                </a:lnTo>
                <a:lnTo>
                  <a:pt x="9820009" y="6113098"/>
                </a:lnTo>
                <a:lnTo>
                  <a:pt x="9783497" y="6132148"/>
                </a:lnTo>
                <a:lnTo>
                  <a:pt x="9742221" y="6148023"/>
                </a:lnTo>
                <a:lnTo>
                  <a:pt x="9696183" y="6162311"/>
                </a:lnTo>
                <a:lnTo>
                  <a:pt x="9643797" y="6173423"/>
                </a:lnTo>
                <a:lnTo>
                  <a:pt x="9583471" y="6181361"/>
                </a:lnTo>
                <a:lnTo>
                  <a:pt x="9515209" y="6182948"/>
                </a:lnTo>
                <a:lnTo>
                  <a:pt x="9446947" y="6181361"/>
                </a:lnTo>
                <a:lnTo>
                  <a:pt x="9386621" y="6173423"/>
                </a:lnTo>
                <a:lnTo>
                  <a:pt x="9334233" y="6162311"/>
                </a:lnTo>
                <a:lnTo>
                  <a:pt x="9288197" y="6148023"/>
                </a:lnTo>
                <a:lnTo>
                  <a:pt x="9246921" y="6132148"/>
                </a:lnTo>
                <a:lnTo>
                  <a:pt x="9210409" y="6113098"/>
                </a:lnTo>
                <a:lnTo>
                  <a:pt x="9172309" y="6094048"/>
                </a:lnTo>
                <a:lnTo>
                  <a:pt x="9134209" y="6074998"/>
                </a:lnTo>
                <a:lnTo>
                  <a:pt x="9097697" y="6059123"/>
                </a:lnTo>
                <a:lnTo>
                  <a:pt x="9056421" y="6043248"/>
                </a:lnTo>
                <a:lnTo>
                  <a:pt x="9010383" y="6027373"/>
                </a:lnTo>
                <a:lnTo>
                  <a:pt x="8957997" y="6016261"/>
                </a:lnTo>
                <a:lnTo>
                  <a:pt x="8897671" y="6009911"/>
                </a:lnTo>
                <a:lnTo>
                  <a:pt x="8827821" y="6006736"/>
                </a:lnTo>
                <a:lnTo>
                  <a:pt x="8761147" y="6009911"/>
                </a:lnTo>
                <a:lnTo>
                  <a:pt x="8700821" y="6016261"/>
                </a:lnTo>
                <a:lnTo>
                  <a:pt x="8648433" y="6027373"/>
                </a:lnTo>
                <a:lnTo>
                  <a:pt x="8602397" y="6043248"/>
                </a:lnTo>
                <a:lnTo>
                  <a:pt x="8561121" y="6059123"/>
                </a:lnTo>
                <a:lnTo>
                  <a:pt x="8524609" y="6074998"/>
                </a:lnTo>
                <a:lnTo>
                  <a:pt x="8486509" y="6094048"/>
                </a:lnTo>
                <a:lnTo>
                  <a:pt x="8448409" y="6113098"/>
                </a:lnTo>
                <a:lnTo>
                  <a:pt x="8411897" y="6132148"/>
                </a:lnTo>
                <a:lnTo>
                  <a:pt x="8370622" y="6148023"/>
                </a:lnTo>
                <a:lnTo>
                  <a:pt x="8324584" y="6162311"/>
                </a:lnTo>
                <a:lnTo>
                  <a:pt x="8272197" y="6173423"/>
                </a:lnTo>
                <a:lnTo>
                  <a:pt x="8211872" y="6181361"/>
                </a:lnTo>
                <a:lnTo>
                  <a:pt x="8143609" y="6182948"/>
                </a:lnTo>
                <a:lnTo>
                  <a:pt x="8075347" y="6181361"/>
                </a:lnTo>
                <a:lnTo>
                  <a:pt x="8015022" y="6173423"/>
                </a:lnTo>
                <a:lnTo>
                  <a:pt x="7962634" y="6162311"/>
                </a:lnTo>
                <a:lnTo>
                  <a:pt x="7916597" y="6148023"/>
                </a:lnTo>
                <a:lnTo>
                  <a:pt x="7875322" y="6132148"/>
                </a:lnTo>
                <a:lnTo>
                  <a:pt x="7838809" y="6113098"/>
                </a:lnTo>
                <a:lnTo>
                  <a:pt x="7800709" y="6094048"/>
                </a:lnTo>
                <a:lnTo>
                  <a:pt x="7762609" y="6074998"/>
                </a:lnTo>
                <a:lnTo>
                  <a:pt x="7726097" y="6059123"/>
                </a:lnTo>
                <a:lnTo>
                  <a:pt x="7684822" y="6043248"/>
                </a:lnTo>
                <a:lnTo>
                  <a:pt x="7638784" y="6027373"/>
                </a:lnTo>
                <a:lnTo>
                  <a:pt x="7586397" y="6016261"/>
                </a:lnTo>
                <a:lnTo>
                  <a:pt x="7526072" y="6009911"/>
                </a:lnTo>
                <a:lnTo>
                  <a:pt x="7457809" y="6006736"/>
                </a:lnTo>
                <a:lnTo>
                  <a:pt x="7389547" y="6009911"/>
                </a:lnTo>
                <a:lnTo>
                  <a:pt x="7329222" y="6016261"/>
                </a:lnTo>
                <a:lnTo>
                  <a:pt x="7276834" y="6027373"/>
                </a:lnTo>
                <a:lnTo>
                  <a:pt x="7230797" y="6043248"/>
                </a:lnTo>
                <a:lnTo>
                  <a:pt x="7189522" y="6059123"/>
                </a:lnTo>
                <a:lnTo>
                  <a:pt x="7153009" y="6074998"/>
                </a:lnTo>
                <a:lnTo>
                  <a:pt x="7114909" y="6094048"/>
                </a:lnTo>
                <a:lnTo>
                  <a:pt x="7076809" y="6113098"/>
                </a:lnTo>
                <a:lnTo>
                  <a:pt x="7040297" y="6132148"/>
                </a:lnTo>
                <a:lnTo>
                  <a:pt x="6999022" y="6148023"/>
                </a:lnTo>
                <a:lnTo>
                  <a:pt x="6952984" y="6162311"/>
                </a:lnTo>
                <a:lnTo>
                  <a:pt x="6900597" y="6173423"/>
                </a:lnTo>
                <a:lnTo>
                  <a:pt x="6840272" y="6181361"/>
                </a:lnTo>
                <a:lnTo>
                  <a:pt x="6781800" y="6182721"/>
                </a:lnTo>
                <a:lnTo>
                  <a:pt x="6723328" y="6181361"/>
                </a:lnTo>
                <a:lnTo>
                  <a:pt x="6663003" y="6173423"/>
                </a:lnTo>
                <a:lnTo>
                  <a:pt x="6610615" y="6162311"/>
                </a:lnTo>
                <a:lnTo>
                  <a:pt x="6564578" y="6148023"/>
                </a:lnTo>
                <a:lnTo>
                  <a:pt x="6523303" y="6132148"/>
                </a:lnTo>
                <a:lnTo>
                  <a:pt x="6486790" y="6113098"/>
                </a:lnTo>
                <a:lnTo>
                  <a:pt x="6448690" y="6094048"/>
                </a:lnTo>
                <a:lnTo>
                  <a:pt x="6410590" y="6074998"/>
                </a:lnTo>
                <a:lnTo>
                  <a:pt x="6374078" y="6059123"/>
                </a:lnTo>
                <a:lnTo>
                  <a:pt x="6332803" y="6043248"/>
                </a:lnTo>
                <a:lnTo>
                  <a:pt x="6286765" y="6027373"/>
                </a:lnTo>
                <a:lnTo>
                  <a:pt x="6234378" y="6016261"/>
                </a:lnTo>
                <a:lnTo>
                  <a:pt x="6174053" y="6009911"/>
                </a:lnTo>
                <a:lnTo>
                  <a:pt x="6105790" y="6006736"/>
                </a:lnTo>
                <a:lnTo>
                  <a:pt x="6096000" y="6007191"/>
                </a:lnTo>
                <a:lnTo>
                  <a:pt x="6086211" y="6006736"/>
                </a:lnTo>
                <a:lnTo>
                  <a:pt x="6017949" y="6009911"/>
                </a:lnTo>
                <a:lnTo>
                  <a:pt x="5957622" y="6016261"/>
                </a:lnTo>
                <a:lnTo>
                  <a:pt x="5905235" y="6027373"/>
                </a:lnTo>
                <a:lnTo>
                  <a:pt x="5859197" y="6043248"/>
                </a:lnTo>
                <a:lnTo>
                  <a:pt x="5817922" y="6059123"/>
                </a:lnTo>
                <a:lnTo>
                  <a:pt x="5781409" y="6074998"/>
                </a:lnTo>
                <a:lnTo>
                  <a:pt x="5743309" y="6094048"/>
                </a:lnTo>
                <a:lnTo>
                  <a:pt x="5705211" y="6113098"/>
                </a:lnTo>
                <a:lnTo>
                  <a:pt x="5668697" y="6132148"/>
                </a:lnTo>
                <a:lnTo>
                  <a:pt x="5627422" y="6148023"/>
                </a:lnTo>
                <a:lnTo>
                  <a:pt x="5581384" y="6162311"/>
                </a:lnTo>
                <a:lnTo>
                  <a:pt x="5528997" y="6173423"/>
                </a:lnTo>
                <a:lnTo>
                  <a:pt x="5468672" y="6181361"/>
                </a:lnTo>
                <a:lnTo>
                  <a:pt x="5410200" y="6182721"/>
                </a:lnTo>
                <a:lnTo>
                  <a:pt x="5351728" y="6181361"/>
                </a:lnTo>
                <a:lnTo>
                  <a:pt x="5291402" y="6173423"/>
                </a:lnTo>
                <a:lnTo>
                  <a:pt x="5239015" y="6162311"/>
                </a:lnTo>
                <a:lnTo>
                  <a:pt x="5192979" y="6148023"/>
                </a:lnTo>
                <a:lnTo>
                  <a:pt x="5151703" y="6132148"/>
                </a:lnTo>
                <a:lnTo>
                  <a:pt x="5115190" y="6113098"/>
                </a:lnTo>
                <a:lnTo>
                  <a:pt x="5077092" y="6094048"/>
                </a:lnTo>
                <a:lnTo>
                  <a:pt x="5038990" y="6074998"/>
                </a:lnTo>
                <a:lnTo>
                  <a:pt x="5002479" y="6059123"/>
                </a:lnTo>
                <a:lnTo>
                  <a:pt x="4961203" y="6043248"/>
                </a:lnTo>
                <a:lnTo>
                  <a:pt x="4915166" y="6027373"/>
                </a:lnTo>
                <a:lnTo>
                  <a:pt x="4862778" y="6016261"/>
                </a:lnTo>
                <a:lnTo>
                  <a:pt x="4802454" y="6009911"/>
                </a:lnTo>
                <a:lnTo>
                  <a:pt x="4734190" y="6006736"/>
                </a:lnTo>
                <a:lnTo>
                  <a:pt x="4665929" y="6009911"/>
                </a:lnTo>
                <a:lnTo>
                  <a:pt x="4605603" y="6016261"/>
                </a:lnTo>
                <a:lnTo>
                  <a:pt x="4553217" y="6027373"/>
                </a:lnTo>
                <a:lnTo>
                  <a:pt x="4507178" y="6043248"/>
                </a:lnTo>
                <a:lnTo>
                  <a:pt x="4465903" y="6059123"/>
                </a:lnTo>
                <a:lnTo>
                  <a:pt x="4429390" y="6074998"/>
                </a:lnTo>
                <a:lnTo>
                  <a:pt x="4353190" y="6113098"/>
                </a:lnTo>
                <a:lnTo>
                  <a:pt x="4316678" y="6132148"/>
                </a:lnTo>
                <a:lnTo>
                  <a:pt x="4275403" y="6148023"/>
                </a:lnTo>
                <a:lnTo>
                  <a:pt x="4229365" y="6162311"/>
                </a:lnTo>
                <a:lnTo>
                  <a:pt x="4176978" y="6173423"/>
                </a:lnTo>
                <a:lnTo>
                  <a:pt x="4116653" y="6181361"/>
                </a:lnTo>
                <a:lnTo>
                  <a:pt x="4048390" y="6182948"/>
                </a:lnTo>
                <a:lnTo>
                  <a:pt x="3980128" y="6181361"/>
                </a:lnTo>
                <a:lnTo>
                  <a:pt x="3919803" y="6173423"/>
                </a:lnTo>
                <a:lnTo>
                  <a:pt x="3867415" y="6162311"/>
                </a:lnTo>
                <a:lnTo>
                  <a:pt x="3821378" y="6148023"/>
                </a:lnTo>
                <a:lnTo>
                  <a:pt x="3780103" y="6132148"/>
                </a:lnTo>
                <a:lnTo>
                  <a:pt x="3743590" y="6113098"/>
                </a:lnTo>
                <a:lnTo>
                  <a:pt x="3705490" y="6094048"/>
                </a:lnTo>
                <a:lnTo>
                  <a:pt x="3667390" y="6074998"/>
                </a:lnTo>
                <a:lnTo>
                  <a:pt x="3630878" y="6059123"/>
                </a:lnTo>
                <a:lnTo>
                  <a:pt x="3589603" y="6043248"/>
                </a:lnTo>
                <a:lnTo>
                  <a:pt x="3543565" y="6027373"/>
                </a:lnTo>
                <a:lnTo>
                  <a:pt x="3491178" y="6016261"/>
                </a:lnTo>
                <a:lnTo>
                  <a:pt x="3430853" y="6009911"/>
                </a:lnTo>
                <a:lnTo>
                  <a:pt x="3361003" y="6006736"/>
                </a:lnTo>
                <a:lnTo>
                  <a:pt x="3294328" y="6009911"/>
                </a:lnTo>
                <a:lnTo>
                  <a:pt x="3234003" y="6016261"/>
                </a:lnTo>
                <a:lnTo>
                  <a:pt x="3181615" y="6027373"/>
                </a:lnTo>
                <a:lnTo>
                  <a:pt x="3135578" y="6043248"/>
                </a:lnTo>
                <a:lnTo>
                  <a:pt x="3094303" y="6059123"/>
                </a:lnTo>
                <a:lnTo>
                  <a:pt x="3057790" y="6074998"/>
                </a:lnTo>
                <a:lnTo>
                  <a:pt x="3019690" y="6094048"/>
                </a:lnTo>
                <a:lnTo>
                  <a:pt x="2981590" y="6113098"/>
                </a:lnTo>
                <a:lnTo>
                  <a:pt x="2945078" y="6132148"/>
                </a:lnTo>
                <a:lnTo>
                  <a:pt x="2903803" y="6148023"/>
                </a:lnTo>
                <a:lnTo>
                  <a:pt x="2857765" y="6162311"/>
                </a:lnTo>
                <a:lnTo>
                  <a:pt x="2805378" y="6173423"/>
                </a:lnTo>
                <a:lnTo>
                  <a:pt x="2745053" y="6181361"/>
                </a:lnTo>
                <a:lnTo>
                  <a:pt x="2676790" y="6182948"/>
                </a:lnTo>
                <a:lnTo>
                  <a:pt x="2608528" y="6181361"/>
                </a:lnTo>
                <a:lnTo>
                  <a:pt x="2548203" y="6173423"/>
                </a:lnTo>
                <a:lnTo>
                  <a:pt x="2495815" y="6162311"/>
                </a:lnTo>
                <a:lnTo>
                  <a:pt x="2449778" y="6148023"/>
                </a:lnTo>
                <a:lnTo>
                  <a:pt x="2408503" y="6132148"/>
                </a:lnTo>
                <a:lnTo>
                  <a:pt x="2371990" y="6113098"/>
                </a:lnTo>
                <a:lnTo>
                  <a:pt x="2333890" y="6094048"/>
                </a:lnTo>
                <a:lnTo>
                  <a:pt x="2295790" y="6074998"/>
                </a:lnTo>
                <a:lnTo>
                  <a:pt x="2259278" y="6059123"/>
                </a:lnTo>
                <a:lnTo>
                  <a:pt x="2218003" y="6043248"/>
                </a:lnTo>
                <a:lnTo>
                  <a:pt x="2171965" y="6027373"/>
                </a:lnTo>
                <a:lnTo>
                  <a:pt x="2119578" y="6016261"/>
                </a:lnTo>
                <a:lnTo>
                  <a:pt x="2059253" y="6009911"/>
                </a:lnTo>
                <a:lnTo>
                  <a:pt x="1990990" y="6006736"/>
                </a:lnTo>
                <a:lnTo>
                  <a:pt x="1922728" y="6009911"/>
                </a:lnTo>
                <a:lnTo>
                  <a:pt x="1862403" y="6016261"/>
                </a:lnTo>
                <a:lnTo>
                  <a:pt x="1810015" y="6027373"/>
                </a:lnTo>
                <a:lnTo>
                  <a:pt x="1763978" y="6043248"/>
                </a:lnTo>
                <a:lnTo>
                  <a:pt x="1722703" y="6059123"/>
                </a:lnTo>
                <a:lnTo>
                  <a:pt x="1686190" y="6074998"/>
                </a:lnTo>
                <a:lnTo>
                  <a:pt x="1648090" y="6094048"/>
                </a:lnTo>
                <a:lnTo>
                  <a:pt x="1609990" y="6113098"/>
                </a:lnTo>
                <a:lnTo>
                  <a:pt x="1573478" y="6132148"/>
                </a:lnTo>
                <a:lnTo>
                  <a:pt x="1532203" y="6148023"/>
                </a:lnTo>
                <a:lnTo>
                  <a:pt x="1486165" y="6162311"/>
                </a:lnTo>
                <a:lnTo>
                  <a:pt x="1433778" y="6173423"/>
                </a:lnTo>
                <a:lnTo>
                  <a:pt x="1373453" y="6181361"/>
                </a:lnTo>
                <a:lnTo>
                  <a:pt x="1305190" y="6182948"/>
                </a:lnTo>
                <a:lnTo>
                  <a:pt x="1236928" y="6181361"/>
                </a:lnTo>
                <a:lnTo>
                  <a:pt x="1176603" y="6173423"/>
                </a:lnTo>
                <a:lnTo>
                  <a:pt x="1124215" y="6162311"/>
                </a:lnTo>
                <a:lnTo>
                  <a:pt x="1078178" y="6148023"/>
                </a:lnTo>
                <a:lnTo>
                  <a:pt x="1036903" y="6132148"/>
                </a:lnTo>
                <a:lnTo>
                  <a:pt x="1000390" y="6113098"/>
                </a:lnTo>
                <a:lnTo>
                  <a:pt x="962290" y="6094048"/>
                </a:lnTo>
                <a:lnTo>
                  <a:pt x="924190" y="6074998"/>
                </a:lnTo>
                <a:lnTo>
                  <a:pt x="887678" y="6059123"/>
                </a:lnTo>
                <a:lnTo>
                  <a:pt x="846403" y="6043248"/>
                </a:lnTo>
                <a:lnTo>
                  <a:pt x="800365" y="6027373"/>
                </a:lnTo>
                <a:lnTo>
                  <a:pt x="747978" y="6016261"/>
                </a:lnTo>
                <a:lnTo>
                  <a:pt x="687653" y="6009911"/>
                </a:lnTo>
                <a:lnTo>
                  <a:pt x="619390" y="6006736"/>
                </a:lnTo>
                <a:lnTo>
                  <a:pt x="551128" y="6009911"/>
                </a:lnTo>
                <a:lnTo>
                  <a:pt x="490803" y="6016261"/>
                </a:lnTo>
                <a:lnTo>
                  <a:pt x="438415" y="6027373"/>
                </a:lnTo>
                <a:lnTo>
                  <a:pt x="392378" y="6043248"/>
                </a:lnTo>
                <a:lnTo>
                  <a:pt x="351103" y="6059123"/>
                </a:lnTo>
                <a:lnTo>
                  <a:pt x="314590" y="6074998"/>
                </a:lnTo>
                <a:lnTo>
                  <a:pt x="276490" y="6094048"/>
                </a:lnTo>
                <a:lnTo>
                  <a:pt x="238390" y="6113098"/>
                </a:lnTo>
                <a:lnTo>
                  <a:pt x="201878" y="6132148"/>
                </a:lnTo>
                <a:lnTo>
                  <a:pt x="160603" y="6148023"/>
                </a:lnTo>
                <a:lnTo>
                  <a:pt x="114565" y="6162311"/>
                </a:lnTo>
                <a:lnTo>
                  <a:pt x="62178" y="6173423"/>
                </a:lnTo>
                <a:lnTo>
                  <a:pt x="1853" y="6181361"/>
                </a:lnTo>
                <a:lnTo>
                  <a:pt x="1" y="6181404"/>
                </a:lnTo>
                <a:lnTo>
                  <a:pt x="1" y="6551875"/>
                </a:lnTo>
                <a:lnTo>
                  <a:pt x="0" y="655187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761996" y="457717"/>
            <a:ext cx="10668004" cy="460153"/>
          </a:xfrm>
        </p:spPr>
        <p:txBody>
          <a:bodyPr anchor="t">
            <a:noAutofit/>
          </a:bodyPr>
          <a:lstStyle/>
          <a:p>
            <a:r>
              <a:rPr lang="el-GR" sz="2800" b="1" u="sng" dirty="0">
                <a:latin typeface="Times New Roman"/>
                <a:cs typeface="Times New Roman"/>
              </a:rPr>
              <a:t>ΣΥΖΗΤΗΣΗ (4)</a:t>
            </a:r>
          </a:p>
        </p:txBody>
      </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761996" y="965200"/>
            <a:ext cx="10668004" cy="4947770"/>
          </a:xfrm>
        </p:spPr>
        <p:txBody>
          <a:bodyPr vert="horz" lIns="91440" tIns="45720" rIns="91440" bIns="45720" rtlCol="0" anchor="t">
            <a:noAutofit/>
          </a:bodyPr>
          <a:lstStyle/>
          <a:p>
            <a:endParaRPr lang="el-GR" sz="2200" dirty="0">
              <a:latin typeface="Times New Roman"/>
              <a:cs typeface="Times New Roman"/>
            </a:endParaRPr>
          </a:p>
          <a:p>
            <a:endParaRPr lang="el-GR" sz="2200" dirty="0">
              <a:latin typeface="Times New Roman"/>
              <a:cs typeface="Times New Roman"/>
            </a:endParaRPr>
          </a:p>
          <a:p>
            <a:r>
              <a:rPr lang="el-GR" sz="2200" dirty="0">
                <a:latin typeface="Times New Roman"/>
                <a:cs typeface="Times New Roman"/>
              </a:rPr>
              <a:t>Ανάγκη να δοθεί </a:t>
            </a:r>
            <a:r>
              <a:rPr lang="el-GR" sz="2200" b="1" dirty="0">
                <a:latin typeface="Times New Roman"/>
                <a:cs typeface="Times New Roman"/>
              </a:rPr>
              <a:t>έμφαση</a:t>
            </a:r>
            <a:r>
              <a:rPr lang="el-GR" sz="2200" dirty="0">
                <a:latin typeface="Times New Roman"/>
                <a:cs typeface="Times New Roman"/>
              </a:rPr>
              <a:t> στην ενίσχυση της υποστήριξης κατά τη μετάβαση (πανεπιστήμιο-&gt; αγορά εργασίας)</a:t>
            </a:r>
            <a:endParaRPr lang="el-GR" sz="2200">
              <a:latin typeface="Times New Roman"/>
              <a:cs typeface="Times New Roman"/>
            </a:endParaRPr>
          </a:p>
          <a:p>
            <a:endParaRPr lang="el-GR" sz="2200" dirty="0">
              <a:latin typeface="Times New Roman"/>
              <a:cs typeface="Times New Roman"/>
            </a:endParaRPr>
          </a:p>
          <a:p>
            <a:r>
              <a:rPr lang="el-GR" sz="2200" b="1" dirty="0">
                <a:latin typeface="Times New Roman"/>
                <a:cs typeface="Times New Roman"/>
              </a:rPr>
              <a:t>Γενικότερη ανάγκη</a:t>
            </a:r>
            <a:r>
              <a:rPr lang="el-GR" sz="2200" dirty="0">
                <a:latin typeface="Times New Roman"/>
                <a:cs typeface="Times New Roman"/>
              </a:rPr>
              <a:t>: πολιτική αναγνώριση των ατομικών αναγκών και αναθεώρηση των συμπεριληπτικών υπηρεσιών έτσι ώστε να λαμβάνονται υπόψιν οι ανάγκες όλων των φοιτητών/αποφοίτων.</a:t>
            </a:r>
            <a:endParaRPr lang="el-GR" sz="2200">
              <a:latin typeface="Times New Roman"/>
              <a:cs typeface="Times New Roman"/>
            </a:endParaRPr>
          </a:p>
          <a:p>
            <a:pPr marL="0" indent="0">
              <a:buNone/>
            </a:pPr>
            <a:endParaRPr lang="el-GR" sz="2200">
              <a:latin typeface="Times New Roman"/>
              <a:cs typeface="Times New Roman"/>
            </a:endParaRPr>
          </a:p>
        </p:txBody>
      </p:sp>
    </p:spTree>
    <p:extLst>
      <p:ext uri="{BB962C8B-B14F-4D97-AF65-F5344CB8AC3E}">
        <p14:creationId xmlns:p14="http://schemas.microsoft.com/office/powerpoint/2010/main" val="13601262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E8BF0C67-DF85-430A-B677-74D959439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28" name="Rectangle 27">
            <a:extLst>
              <a:ext uri="{FF2B5EF4-FFF2-40B4-BE49-F238E27FC236}">
                <a16:creationId xmlns:a16="http://schemas.microsoft.com/office/drawing/2014/main" id="{751BAC80-2398-422A-9AA2-2489F01EF9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a:p>
        </p:txBody>
      </p:sp>
      <p:sp useBgFill="1">
        <p:nvSpPr>
          <p:cNvPr id="30" name="Freeform: Shape 29">
            <a:extLst>
              <a:ext uri="{FF2B5EF4-FFF2-40B4-BE49-F238E27FC236}">
                <a16:creationId xmlns:a16="http://schemas.microsoft.com/office/drawing/2014/main" id="{34A3EF12-7620-4D66-ACFC-B9F71BAD8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6401" y="0"/>
            <a:ext cx="10095599" cy="6858000"/>
          </a:xfrm>
          <a:custGeom>
            <a:avLst/>
            <a:gdLst>
              <a:gd name="connsiteX0" fmla="*/ 0 w 10095599"/>
              <a:gd name="connsiteY0" fmla="*/ 0 h 6858000"/>
              <a:gd name="connsiteX1" fmla="*/ 7448352 w 10095599"/>
              <a:gd name="connsiteY1" fmla="*/ 0 h 6858000"/>
              <a:gd name="connsiteX2" fmla="*/ 9446485 w 10095599"/>
              <a:gd name="connsiteY2" fmla="*/ 0 h 6858000"/>
              <a:gd name="connsiteX3" fmla="*/ 10095599 w 10095599"/>
              <a:gd name="connsiteY3" fmla="*/ 0 h 6858000"/>
              <a:gd name="connsiteX4" fmla="*/ 10095599 w 10095599"/>
              <a:gd name="connsiteY4" fmla="*/ 6858000 h 6858000"/>
              <a:gd name="connsiteX5" fmla="*/ 9446485 w 10095599"/>
              <a:gd name="connsiteY5" fmla="*/ 6858000 h 6858000"/>
              <a:gd name="connsiteX6" fmla="*/ 7448352 w 10095599"/>
              <a:gd name="connsiteY6" fmla="*/ 6858000 h 6858000"/>
              <a:gd name="connsiteX7" fmla="*/ 0 w 10095599"/>
              <a:gd name="connsiteY7" fmla="*/ 6858000 h 6858000"/>
              <a:gd name="connsiteX8" fmla="*/ 1587 w 10095599"/>
              <a:gd name="connsiteY8" fmla="*/ 6789738 h 6858000"/>
              <a:gd name="connsiteX9" fmla="*/ 9525 w 10095599"/>
              <a:gd name="connsiteY9" fmla="*/ 6729413 h 6858000"/>
              <a:gd name="connsiteX10" fmla="*/ 20637 w 10095599"/>
              <a:gd name="connsiteY10" fmla="*/ 6677025 h 6858000"/>
              <a:gd name="connsiteX11" fmla="*/ 34925 w 10095599"/>
              <a:gd name="connsiteY11" fmla="*/ 6630988 h 6858000"/>
              <a:gd name="connsiteX12" fmla="*/ 50800 w 10095599"/>
              <a:gd name="connsiteY12" fmla="*/ 6589713 h 6858000"/>
              <a:gd name="connsiteX13" fmla="*/ 69850 w 10095599"/>
              <a:gd name="connsiteY13" fmla="*/ 6553200 h 6858000"/>
              <a:gd name="connsiteX14" fmla="*/ 88900 w 10095599"/>
              <a:gd name="connsiteY14" fmla="*/ 6515100 h 6858000"/>
              <a:gd name="connsiteX15" fmla="*/ 107950 w 10095599"/>
              <a:gd name="connsiteY15" fmla="*/ 6477000 h 6858000"/>
              <a:gd name="connsiteX16" fmla="*/ 123825 w 10095599"/>
              <a:gd name="connsiteY16" fmla="*/ 6440488 h 6858000"/>
              <a:gd name="connsiteX17" fmla="*/ 139700 w 10095599"/>
              <a:gd name="connsiteY17" fmla="*/ 6399213 h 6858000"/>
              <a:gd name="connsiteX18" fmla="*/ 155575 w 10095599"/>
              <a:gd name="connsiteY18" fmla="*/ 6353175 h 6858000"/>
              <a:gd name="connsiteX19" fmla="*/ 166687 w 10095599"/>
              <a:gd name="connsiteY19" fmla="*/ 6300788 h 6858000"/>
              <a:gd name="connsiteX20" fmla="*/ 173037 w 10095599"/>
              <a:gd name="connsiteY20" fmla="*/ 6240463 h 6858000"/>
              <a:gd name="connsiteX21" fmla="*/ 176212 w 10095599"/>
              <a:gd name="connsiteY21" fmla="*/ 6172200 h 6858000"/>
              <a:gd name="connsiteX22" fmla="*/ 173037 w 10095599"/>
              <a:gd name="connsiteY22" fmla="*/ 6103938 h 6858000"/>
              <a:gd name="connsiteX23" fmla="*/ 166687 w 10095599"/>
              <a:gd name="connsiteY23" fmla="*/ 6043613 h 6858000"/>
              <a:gd name="connsiteX24" fmla="*/ 155575 w 10095599"/>
              <a:gd name="connsiteY24" fmla="*/ 5991225 h 6858000"/>
              <a:gd name="connsiteX25" fmla="*/ 139700 w 10095599"/>
              <a:gd name="connsiteY25" fmla="*/ 5945188 h 6858000"/>
              <a:gd name="connsiteX26" fmla="*/ 123825 w 10095599"/>
              <a:gd name="connsiteY26" fmla="*/ 5903913 h 6858000"/>
              <a:gd name="connsiteX27" fmla="*/ 107950 w 10095599"/>
              <a:gd name="connsiteY27" fmla="*/ 5867400 h 6858000"/>
              <a:gd name="connsiteX28" fmla="*/ 88900 w 10095599"/>
              <a:gd name="connsiteY28" fmla="*/ 5829300 h 6858000"/>
              <a:gd name="connsiteX29" fmla="*/ 69850 w 10095599"/>
              <a:gd name="connsiteY29" fmla="*/ 5791200 h 6858000"/>
              <a:gd name="connsiteX30" fmla="*/ 50800 w 10095599"/>
              <a:gd name="connsiteY30" fmla="*/ 5754688 h 6858000"/>
              <a:gd name="connsiteX31" fmla="*/ 34925 w 10095599"/>
              <a:gd name="connsiteY31" fmla="*/ 5713413 h 6858000"/>
              <a:gd name="connsiteX32" fmla="*/ 20637 w 10095599"/>
              <a:gd name="connsiteY32" fmla="*/ 5667375 h 6858000"/>
              <a:gd name="connsiteX33" fmla="*/ 9525 w 10095599"/>
              <a:gd name="connsiteY33" fmla="*/ 5614988 h 6858000"/>
              <a:gd name="connsiteX34" fmla="*/ 1587 w 10095599"/>
              <a:gd name="connsiteY34" fmla="*/ 5554663 h 6858000"/>
              <a:gd name="connsiteX35" fmla="*/ 0 w 10095599"/>
              <a:gd name="connsiteY35" fmla="*/ 5486400 h 6858000"/>
              <a:gd name="connsiteX36" fmla="*/ 1587 w 10095599"/>
              <a:gd name="connsiteY36" fmla="*/ 5418138 h 6858000"/>
              <a:gd name="connsiteX37" fmla="*/ 9525 w 10095599"/>
              <a:gd name="connsiteY37" fmla="*/ 5357813 h 6858000"/>
              <a:gd name="connsiteX38" fmla="*/ 20637 w 10095599"/>
              <a:gd name="connsiteY38" fmla="*/ 5305425 h 6858000"/>
              <a:gd name="connsiteX39" fmla="*/ 34925 w 10095599"/>
              <a:gd name="connsiteY39" fmla="*/ 5259388 h 6858000"/>
              <a:gd name="connsiteX40" fmla="*/ 50800 w 10095599"/>
              <a:gd name="connsiteY40" fmla="*/ 5218113 h 6858000"/>
              <a:gd name="connsiteX41" fmla="*/ 69850 w 10095599"/>
              <a:gd name="connsiteY41" fmla="*/ 5181600 h 6858000"/>
              <a:gd name="connsiteX42" fmla="*/ 88900 w 10095599"/>
              <a:gd name="connsiteY42" fmla="*/ 5143500 h 6858000"/>
              <a:gd name="connsiteX43" fmla="*/ 107950 w 10095599"/>
              <a:gd name="connsiteY43" fmla="*/ 5105400 h 6858000"/>
              <a:gd name="connsiteX44" fmla="*/ 123825 w 10095599"/>
              <a:gd name="connsiteY44" fmla="*/ 5068888 h 6858000"/>
              <a:gd name="connsiteX45" fmla="*/ 139700 w 10095599"/>
              <a:gd name="connsiteY45" fmla="*/ 5027613 h 6858000"/>
              <a:gd name="connsiteX46" fmla="*/ 155575 w 10095599"/>
              <a:gd name="connsiteY46" fmla="*/ 4981575 h 6858000"/>
              <a:gd name="connsiteX47" fmla="*/ 166687 w 10095599"/>
              <a:gd name="connsiteY47" fmla="*/ 4929188 h 6858000"/>
              <a:gd name="connsiteX48" fmla="*/ 173037 w 10095599"/>
              <a:gd name="connsiteY48" fmla="*/ 4868863 h 6858000"/>
              <a:gd name="connsiteX49" fmla="*/ 176212 w 10095599"/>
              <a:gd name="connsiteY49" fmla="*/ 4800600 h 6858000"/>
              <a:gd name="connsiteX50" fmla="*/ 173037 w 10095599"/>
              <a:gd name="connsiteY50" fmla="*/ 4732338 h 6858000"/>
              <a:gd name="connsiteX51" fmla="*/ 166687 w 10095599"/>
              <a:gd name="connsiteY51" fmla="*/ 4672013 h 6858000"/>
              <a:gd name="connsiteX52" fmla="*/ 155575 w 10095599"/>
              <a:gd name="connsiteY52" fmla="*/ 4619625 h 6858000"/>
              <a:gd name="connsiteX53" fmla="*/ 139700 w 10095599"/>
              <a:gd name="connsiteY53" fmla="*/ 4573588 h 6858000"/>
              <a:gd name="connsiteX54" fmla="*/ 123825 w 10095599"/>
              <a:gd name="connsiteY54" fmla="*/ 4532313 h 6858000"/>
              <a:gd name="connsiteX55" fmla="*/ 107950 w 10095599"/>
              <a:gd name="connsiteY55" fmla="*/ 4495800 h 6858000"/>
              <a:gd name="connsiteX56" fmla="*/ 69850 w 10095599"/>
              <a:gd name="connsiteY56" fmla="*/ 4419600 h 6858000"/>
              <a:gd name="connsiteX57" fmla="*/ 50800 w 10095599"/>
              <a:gd name="connsiteY57" fmla="*/ 4383088 h 6858000"/>
              <a:gd name="connsiteX58" fmla="*/ 34925 w 10095599"/>
              <a:gd name="connsiteY58" fmla="*/ 4341813 h 6858000"/>
              <a:gd name="connsiteX59" fmla="*/ 20637 w 10095599"/>
              <a:gd name="connsiteY59" fmla="*/ 4295775 h 6858000"/>
              <a:gd name="connsiteX60" fmla="*/ 9525 w 10095599"/>
              <a:gd name="connsiteY60" fmla="*/ 4243388 h 6858000"/>
              <a:gd name="connsiteX61" fmla="*/ 1587 w 10095599"/>
              <a:gd name="connsiteY61" fmla="*/ 4183063 h 6858000"/>
              <a:gd name="connsiteX62" fmla="*/ 0 w 10095599"/>
              <a:gd name="connsiteY62" fmla="*/ 4114800 h 6858000"/>
              <a:gd name="connsiteX63" fmla="*/ 1587 w 10095599"/>
              <a:gd name="connsiteY63" fmla="*/ 4046538 h 6858000"/>
              <a:gd name="connsiteX64" fmla="*/ 9525 w 10095599"/>
              <a:gd name="connsiteY64" fmla="*/ 3986213 h 6858000"/>
              <a:gd name="connsiteX65" fmla="*/ 20637 w 10095599"/>
              <a:gd name="connsiteY65" fmla="*/ 3933825 h 6858000"/>
              <a:gd name="connsiteX66" fmla="*/ 34925 w 10095599"/>
              <a:gd name="connsiteY66" fmla="*/ 3887788 h 6858000"/>
              <a:gd name="connsiteX67" fmla="*/ 50800 w 10095599"/>
              <a:gd name="connsiteY67" fmla="*/ 3846513 h 6858000"/>
              <a:gd name="connsiteX68" fmla="*/ 69850 w 10095599"/>
              <a:gd name="connsiteY68" fmla="*/ 3810000 h 6858000"/>
              <a:gd name="connsiteX69" fmla="*/ 88900 w 10095599"/>
              <a:gd name="connsiteY69" fmla="*/ 3771900 h 6858000"/>
              <a:gd name="connsiteX70" fmla="*/ 107950 w 10095599"/>
              <a:gd name="connsiteY70" fmla="*/ 3733800 h 6858000"/>
              <a:gd name="connsiteX71" fmla="*/ 123825 w 10095599"/>
              <a:gd name="connsiteY71" fmla="*/ 3697288 h 6858000"/>
              <a:gd name="connsiteX72" fmla="*/ 139700 w 10095599"/>
              <a:gd name="connsiteY72" fmla="*/ 3656013 h 6858000"/>
              <a:gd name="connsiteX73" fmla="*/ 155575 w 10095599"/>
              <a:gd name="connsiteY73" fmla="*/ 3609975 h 6858000"/>
              <a:gd name="connsiteX74" fmla="*/ 166687 w 10095599"/>
              <a:gd name="connsiteY74" fmla="*/ 3557588 h 6858000"/>
              <a:gd name="connsiteX75" fmla="*/ 173037 w 10095599"/>
              <a:gd name="connsiteY75" fmla="*/ 3497263 h 6858000"/>
              <a:gd name="connsiteX76" fmla="*/ 176212 w 10095599"/>
              <a:gd name="connsiteY76" fmla="*/ 3427413 h 6858000"/>
              <a:gd name="connsiteX77" fmla="*/ 173037 w 10095599"/>
              <a:gd name="connsiteY77" fmla="*/ 3360738 h 6858000"/>
              <a:gd name="connsiteX78" fmla="*/ 166687 w 10095599"/>
              <a:gd name="connsiteY78" fmla="*/ 3300413 h 6858000"/>
              <a:gd name="connsiteX79" fmla="*/ 155575 w 10095599"/>
              <a:gd name="connsiteY79" fmla="*/ 3248025 h 6858000"/>
              <a:gd name="connsiteX80" fmla="*/ 139700 w 10095599"/>
              <a:gd name="connsiteY80" fmla="*/ 3201988 h 6858000"/>
              <a:gd name="connsiteX81" fmla="*/ 123825 w 10095599"/>
              <a:gd name="connsiteY81" fmla="*/ 3160713 h 6858000"/>
              <a:gd name="connsiteX82" fmla="*/ 107950 w 10095599"/>
              <a:gd name="connsiteY82" fmla="*/ 3124200 h 6858000"/>
              <a:gd name="connsiteX83" fmla="*/ 88900 w 10095599"/>
              <a:gd name="connsiteY83" fmla="*/ 3086100 h 6858000"/>
              <a:gd name="connsiteX84" fmla="*/ 69850 w 10095599"/>
              <a:gd name="connsiteY84" fmla="*/ 3048000 h 6858000"/>
              <a:gd name="connsiteX85" fmla="*/ 50800 w 10095599"/>
              <a:gd name="connsiteY85" fmla="*/ 3011488 h 6858000"/>
              <a:gd name="connsiteX86" fmla="*/ 34925 w 10095599"/>
              <a:gd name="connsiteY86" fmla="*/ 2970213 h 6858000"/>
              <a:gd name="connsiteX87" fmla="*/ 20637 w 10095599"/>
              <a:gd name="connsiteY87" fmla="*/ 2924175 h 6858000"/>
              <a:gd name="connsiteX88" fmla="*/ 9525 w 10095599"/>
              <a:gd name="connsiteY88" fmla="*/ 2871788 h 6858000"/>
              <a:gd name="connsiteX89" fmla="*/ 1587 w 10095599"/>
              <a:gd name="connsiteY89" fmla="*/ 2811463 h 6858000"/>
              <a:gd name="connsiteX90" fmla="*/ 0 w 10095599"/>
              <a:gd name="connsiteY90" fmla="*/ 2743200 h 6858000"/>
              <a:gd name="connsiteX91" fmla="*/ 1587 w 10095599"/>
              <a:gd name="connsiteY91" fmla="*/ 2674938 h 6858000"/>
              <a:gd name="connsiteX92" fmla="*/ 9525 w 10095599"/>
              <a:gd name="connsiteY92" fmla="*/ 2614613 h 6858000"/>
              <a:gd name="connsiteX93" fmla="*/ 20637 w 10095599"/>
              <a:gd name="connsiteY93" fmla="*/ 2562225 h 6858000"/>
              <a:gd name="connsiteX94" fmla="*/ 34925 w 10095599"/>
              <a:gd name="connsiteY94" fmla="*/ 2516188 h 6858000"/>
              <a:gd name="connsiteX95" fmla="*/ 50800 w 10095599"/>
              <a:gd name="connsiteY95" fmla="*/ 2474913 h 6858000"/>
              <a:gd name="connsiteX96" fmla="*/ 69850 w 10095599"/>
              <a:gd name="connsiteY96" fmla="*/ 2438400 h 6858000"/>
              <a:gd name="connsiteX97" fmla="*/ 88900 w 10095599"/>
              <a:gd name="connsiteY97" fmla="*/ 2400300 h 6858000"/>
              <a:gd name="connsiteX98" fmla="*/ 107950 w 10095599"/>
              <a:gd name="connsiteY98" fmla="*/ 2362200 h 6858000"/>
              <a:gd name="connsiteX99" fmla="*/ 123825 w 10095599"/>
              <a:gd name="connsiteY99" fmla="*/ 2325688 h 6858000"/>
              <a:gd name="connsiteX100" fmla="*/ 139700 w 10095599"/>
              <a:gd name="connsiteY100" fmla="*/ 2284413 h 6858000"/>
              <a:gd name="connsiteX101" fmla="*/ 155575 w 10095599"/>
              <a:gd name="connsiteY101" fmla="*/ 2238375 h 6858000"/>
              <a:gd name="connsiteX102" fmla="*/ 166687 w 10095599"/>
              <a:gd name="connsiteY102" fmla="*/ 2185988 h 6858000"/>
              <a:gd name="connsiteX103" fmla="*/ 173037 w 10095599"/>
              <a:gd name="connsiteY103" fmla="*/ 2125663 h 6858000"/>
              <a:gd name="connsiteX104" fmla="*/ 176212 w 10095599"/>
              <a:gd name="connsiteY104" fmla="*/ 2057400 h 6858000"/>
              <a:gd name="connsiteX105" fmla="*/ 173037 w 10095599"/>
              <a:gd name="connsiteY105" fmla="*/ 1989138 h 6858000"/>
              <a:gd name="connsiteX106" fmla="*/ 166687 w 10095599"/>
              <a:gd name="connsiteY106" fmla="*/ 1928813 h 6858000"/>
              <a:gd name="connsiteX107" fmla="*/ 155575 w 10095599"/>
              <a:gd name="connsiteY107" fmla="*/ 1876425 h 6858000"/>
              <a:gd name="connsiteX108" fmla="*/ 139700 w 10095599"/>
              <a:gd name="connsiteY108" fmla="*/ 1830388 h 6858000"/>
              <a:gd name="connsiteX109" fmla="*/ 123825 w 10095599"/>
              <a:gd name="connsiteY109" fmla="*/ 1789113 h 6858000"/>
              <a:gd name="connsiteX110" fmla="*/ 107950 w 10095599"/>
              <a:gd name="connsiteY110" fmla="*/ 1752600 h 6858000"/>
              <a:gd name="connsiteX111" fmla="*/ 88900 w 10095599"/>
              <a:gd name="connsiteY111" fmla="*/ 1714500 h 6858000"/>
              <a:gd name="connsiteX112" fmla="*/ 69850 w 10095599"/>
              <a:gd name="connsiteY112" fmla="*/ 1676400 h 6858000"/>
              <a:gd name="connsiteX113" fmla="*/ 50800 w 10095599"/>
              <a:gd name="connsiteY113" fmla="*/ 1639888 h 6858000"/>
              <a:gd name="connsiteX114" fmla="*/ 34925 w 10095599"/>
              <a:gd name="connsiteY114" fmla="*/ 1598613 h 6858000"/>
              <a:gd name="connsiteX115" fmla="*/ 20637 w 10095599"/>
              <a:gd name="connsiteY115" fmla="*/ 1552575 h 6858000"/>
              <a:gd name="connsiteX116" fmla="*/ 9525 w 10095599"/>
              <a:gd name="connsiteY116" fmla="*/ 1500188 h 6858000"/>
              <a:gd name="connsiteX117" fmla="*/ 1587 w 10095599"/>
              <a:gd name="connsiteY117" fmla="*/ 1439863 h 6858000"/>
              <a:gd name="connsiteX118" fmla="*/ 0 w 10095599"/>
              <a:gd name="connsiteY118" fmla="*/ 1371600 h 6858000"/>
              <a:gd name="connsiteX119" fmla="*/ 1587 w 10095599"/>
              <a:gd name="connsiteY119" fmla="*/ 1303338 h 6858000"/>
              <a:gd name="connsiteX120" fmla="*/ 9525 w 10095599"/>
              <a:gd name="connsiteY120" fmla="*/ 1243013 h 6858000"/>
              <a:gd name="connsiteX121" fmla="*/ 20637 w 10095599"/>
              <a:gd name="connsiteY121" fmla="*/ 1190625 h 6858000"/>
              <a:gd name="connsiteX122" fmla="*/ 34925 w 10095599"/>
              <a:gd name="connsiteY122" fmla="*/ 1144588 h 6858000"/>
              <a:gd name="connsiteX123" fmla="*/ 50800 w 10095599"/>
              <a:gd name="connsiteY123" fmla="*/ 1103313 h 6858000"/>
              <a:gd name="connsiteX124" fmla="*/ 69850 w 10095599"/>
              <a:gd name="connsiteY124" fmla="*/ 1066800 h 6858000"/>
              <a:gd name="connsiteX125" fmla="*/ 88900 w 10095599"/>
              <a:gd name="connsiteY125" fmla="*/ 1028700 h 6858000"/>
              <a:gd name="connsiteX126" fmla="*/ 107950 w 10095599"/>
              <a:gd name="connsiteY126" fmla="*/ 990600 h 6858000"/>
              <a:gd name="connsiteX127" fmla="*/ 123825 w 10095599"/>
              <a:gd name="connsiteY127" fmla="*/ 954088 h 6858000"/>
              <a:gd name="connsiteX128" fmla="*/ 139700 w 10095599"/>
              <a:gd name="connsiteY128" fmla="*/ 912813 h 6858000"/>
              <a:gd name="connsiteX129" fmla="*/ 155575 w 10095599"/>
              <a:gd name="connsiteY129" fmla="*/ 866775 h 6858000"/>
              <a:gd name="connsiteX130" fmla="*/ 166687 w 10095599"/>
              <a:gd name="connsiteY130" fmla="*/ 814388 h 6858000"/>
              <a:gd name="connsiteX131" fmla="*/ 173037 w 10095599"/>
              <a:gd name="connsiteY131" fmla="*/ 754063 h 6858000"/>
              <a:gd name="connsiteX132" fmla="*/ 176212 w 10095599"/>
              <a:gd name="connsiteY132" fmla="*/ 685800 h 6858000"/>
              <a:gd name="connsiteX133" fmla="*/ 173037 w 10095599"/>
              <a:gd name="connsiteY133" fmla="*/ 617538 h 6858000"/>
              <a:gd name="connsiteX134" fmla="*/ 166687 w 10095599"/>
              <a:gd name="connsiteY134" fmla="*/ 557213 h 6858000"/>
              <a:gd name="connsiteX135" fmla="*/ 155575 w 10095599"/>
              <a:gd name="connsiteY135" fmla="*/ 504825 h 6858000"/>
              <a:gd name="connsiteX136" fmla="*/ 139700 w 10095599"/>
              <a:gd name="connsiteY136" fmla="*/ 458788 h 6858000"/>
              <a:gd name="connsiteX137" fmla="*/ 123825 w 10095599"/>
              <a:gd name="connsiteY137" fmla="*/ 417513 h 6858000"/>
              <a:gd name="connsiteX138" fmla="*/ 107950 w 10095599"/>
              <a:gd name="connsiteY138" fmla="*/ 381000 h 6858000"/>
              <a:gd name="connsiteX139" fmla="*/ 88900 w 10095599"/>
              <a:gd name="connsiteY139" fmla="*/ 342900 h 6858000"/>
              <a:gd name="connsiteX140" fmla="*/ 69850 w 10095599"/>
              <a:gd name="connsiteY140" fmla="*/ 304800 h 6858000"/>
              <a:gd name="connsiteX141" fmla="*/ 50800 w 10095599"/>
              <a:gd name="connsiteY141" fmla="*/ 268288 h 6858000"/>
              <a:gd name="connsiteX142" fmla="*/ 34925 w 10095599"/>
              <a:gd name="connsiteY142" fmla="*/ 227013 h 6858000"/>
              <a:gd name="connsiteX143" fmla="*/ 20637 w 10095599"/>
              <a:gd name="connsiteY143" fmla="*/ 180975 h 6858000"/>
              <a:gd name="connsiteX144" fmla="*/ 9525 w 10095599"/>
              <a:gd name="connsiteY144" fmla="*/ 128588 h 6858000"/>
              <a:gd name="connsiteX145" fmla="*/ 1587 w 10095599"/>
              <a:gd name="connsiteY145" fmla="*/ 6826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10095599" h="6858000">
                <a:moveTo>
                  <a:pt x="0" y="0"/>
                </a:moveTo>
                <a:lnTo>
                  <a:pt x="7448352" y="0"/>
                </a:lnTo>
                <a:lnTo>
                  <a:pt x="9446485" y="0"/>
                </a:lnTo>
                <a:lnTo>
                  <a:pt x="10095599" y="0"/>
                </a:lnTo>
                <a:lnTo>
                  <a:pt x="10095599" y="6858000"/>
                </a:lnTo>
                <a:lnTo>
                  <a:pt x="9446485" y="6858000"/>
                </a:lnTo>
                <a:lnTo>
                  <a:pt x="7448352" y="6858000"/>
                </a:lnTo>
                <a:lnTo>
                  <a:pt x="0" y="6858000"/>
                </a:lnTo>
                <a:lnTo>
                  <a:pt x="1587" y="6789738"/>
                </a:lnTo>
                <a:lnTo>
                  <a:pt x="9525" y="6729413"/>
                </a:lnTo>
                <a:lnTo>
                  <a:pt x="20637" y="6677025"/>
                </a:lnTo>
                <a:lnTo>
                  <a:pt x="34925" y="6630988"/>
                </a:lnTo>
                <a:lnTo>
                  <a:pt x="50800" y="6589713"/>
                </a:lnTo>
                <a:lnTo>
                  <a:pt x="69850" y="6553200"/>
                </a:lnTo>
                <a:lnTo>
                  <a:pt x="88900" y="6515100"/>
                </a:lnTo>
                <a:lnTo>
                  <a:pt x="107950" y="6477000"/>
                </a:lnTo>
                <a:lnTo>
                  <a:pt x="123825" y="6440488"/>
                </a:lnTo>
                <a:lnTo>
                  <a:pt x="139700" y="6399213"/>
                </a:lnTo>
                <a:lnTo>
                  <a:pt x="155575" y="6353175"/>
                </a:lnTo>
                <a:lnTo>
                  <a:pt x="166687" y="6300788"/>
                </a:lnTo>
                <a:lnTo>
                  <a:pt x="173037" y="6240463"/>
                </a:lnTo>
                <a:lnTo>
                  <a:pt x="176212" y="6172200"/>
                </a:lnTo>
                <a:lnTo>
                  <a:pt x="173037" y="6103938"/>
                </a:lnTo>
                <a:lnTo>
                  <a:pt x="166687" y="6043613"/>
                </a:lnTo>
                <a:lnTo>
                  <a:pt x="155575" y="5991225"/>
                </a:lnTo>
                <a:lnTo>
                  <a:pt x="139700" y="5945188"/>
                </a:lnTo>
                <a:lnTo>
                  <a:pt x="123825" y="5903913"/>
                </a:lnTo>
                <a:lnTo>
                  <a:pt x="107950" y="5867400"/>
                </a:lnTo>
                <a:lnTo>
                  <a:pt x="88900" y="5829300"/>
                </a:lnTo>
                <a:lnTo>
                  <a:pt x="69850" y="5791200"/>
                </a:lnTo>
                <a:lnTo>
                  <a:pt x="50800" y="5754688"/>
                </a:lnTo>
                <a:lnTo>
                  <a:pt x="34925" y="5713413"/>
                </a:lnTo>
                <a:lnTo>
                  <a:pt x="20637" y="5667375"/>
                </a:lnTo>
                <a:lnTo>
                  <a:pt x="9525" y="5614988"/>
                </a:lnTo>
                <a:lnTo>
                  <a:pt x="1587" y="5554663"/>
                </a:lnTo>
                <a:lnTo>
                  <a:pt x="0" y="5486400"/>
                </a:lnTo>
                <a:lnTo>
                  <a:pt x="1587" y="5418138"/>
                </a:lnTo>
                <a:lnTo>
                  <a:pt x="9525" y="5357813"/>
                </a:lnTo>
                <a:lnTo>
                  <a:pt x="20637" y="5305425"/>
                </a:lnTo>
                <a:lnTo>
                  <a:pt x="34925" y="5259388"/>
                </a:lnTo>
                <a:lnTo>
                  <a:pt x="50800" y="5218113"/>
                </a:lnTo>
                <a:lnTo>
                  <a:pt x="69850" y="5181600"/>
                </a:lnTo>
                <a:lnTo>
                  <a:pt x="88900" y="5143500"/>
                </a:lnTo>
                <a:lnTo>
                  <a:pt x="107950" y="5105400"/>
                </a:lnTo>
                <a:lnTo>
                  <a:pt x="123825" y="5068888"/>
                </a:lnTo>
                <a:lnTo>
                  <a:pt x="139700" y="5027613"/>
                </a:lnTo>
                <a:lnTo>
                  <a:pt x="155575" y="4981575"/>
                </a:lnTo>
                <a:lnTo>
                  <a:pt x="166687" y="4929188"/>
                </a:lnTo>
                <a:lnTo>
                  <a:pt x="173037" y="4868863"/>
                </a:lnTo>
                <a:lnTo>
                  <a:pt x="176212" y="4800600"/>
                </a:lnTo>
                <a:lnTo>
                  <a:pt x="173037" y="4732338"/>
                </a:lnTo>
                <a:lnTo>
                  <a:pt x="166687" y="4672013"/>
                </a:lnTo>
                <a:lnTo>
                  <a:pt x="155575" y="4619625"/>
                </a:lnTo>
                <a:lnTo>
                  <a:pt x="139700" y="4573588"/>
                </a:lnTo>
                <a:lnTo>
                  <a:pt x="123825" y="4532313"/>
                </a:lnTo>
                <a:lnTo>
                  <a:pt x="107950" y="4495800"/>
                </a:lnTo>
                <a:lnTo>
                  <a:pt x="69850" y="4419600"/>
                </a:lnTo>
                <a:lnTo>
                  <a:pt x="50800" y="4383088"/>
                </a:lnTo>
                <a:lnTo>
                  <a:pt x="34925" y="4341813"/>
                </a:lnTo>
                <a:lnTo>
                  <a:pt x="20637" y="4295775"/>
                </a:lnTo>
                <a:lnTo>
                  <a:pt x="9525" y="4243388"/>
                </a:lnTo>
                <a:lnTo>
                  <a:pt x="1587" y="4183063"/>
                </a:lnTo>
                <a:lnTo>
                  <a:pt x="0" y="4114800"/>
                </a:lnTo>
                <a:lnTo>
                  <a:pt x="1587" y="4046538"/>
                </a:lnTo>
                <a:lnTo>
                  <a:pt x="9525" y="3986213"/>
                </a:lnTo>
                <a:lnTo>
                  <a:pt x="20637" y="3933825"/>
                </a:lnTo>
                <a:lnTo>
                  <a:pt x="34925" y="3887788"/>
                </a:lnTo>
                <a:lnTo>
                  <a:pt x="50800" y="3846513"/>
                </a:lnTo>
                <a:lnTo>
                  <a:pt x="69850" y="3810000"/>
                </a:lnTo>
                <a:lnTo>
                  <a:pt x="88900" y="3771900"/>
                </a:lnTo>
                <a:lnTo>
                  <a:pt x="107950" y="3733800"/>
                </a:lnTo>
                <a:lnTo>
                  <a:pt x="123825" y="3697288"/>
                </a:lnTo>
                <a:lnTo>
                  <a:pt x="139700" y="3656013"/>
                </a:lnTo>
                <a:lnTo>
                  <a:pt x="155575" y="3609975"/>
                </a:lnTo>
                <a:lnTo>
                  <a:pt x="166687" y="3557588"/>
                </a:lnTo>
                <a:lnTo>
                  <a:pt x="173037" y="3497263"/>
                </a:lnTo>
                <a:lnTo>
                  <a:pt x="176212" y="3427413"/>
                </a:lnTo>
                <a:lnTo>
                  <a:pt x="173037" y="3360738"/>
                </a:lnTo>
                <a:lnTo>
                  <a:pt x="166687" y="3300413"/>
                </a:lnTo>
                <a:lnTo>
                  <a:pt x="155575" y="3248025"/>
                </a:lnTo>
                <a:lnTo>
                  <a:pt x="139700" y="3201988"/>
                </a:lnTo>
                <a:lnTo>
                  <a:pt x="123825" y="3160713"/>
                </a:lnTo>
                <a:lnTo>
                  <a:pt x="107950" y="3124200"/>
                </a:lnTo>
                <a:lnTo>
                  <a:pt x="88900" y="3086100"/>
                </a:lnTo>
                <a:lnTo>
                  <a:pt x="69850" y="3048000"/>
                </a:lnTo>
                <a:lnTo>
                  <a:pt x="50800" y="3011488"/>
                </a:lnTo>
                <a:lnTo>
                  <a:pt x="34925" y="2970213"/>
                </a:lnTo>
                <a:lnTo>
                  <a:pt x="20637" y="2924175"/>
                </a:lnTo>
                <a:lnTo>
                  <a:pt x="9525" y="2871788"/>
                </a:lnTo>
                <a:lnTo>
                  <a:pt x="1587" y="2811463"/>
                </a:lnTo>
                <a:lnTo>
                  <a:pt x="0" y="2743200"/>
                </a:lnTo>
                <a:lnTo>
                  <a:pt x="1587" y="2674938"/>
                </a:lnTo>
                <a:lnTo>
                  <a:pt x="9525" y="2614613"/>
                </a:lnTo>
                <a:lnTo>
                  <a:pt x="20637" y="2562225"/>
                </a:lnTo>
                <a:lnTo>
                  <a:pt x="34925" y="2516188"/>
                </a:lnTo>
                <a:lnTo>
                  <a:pt x="50800" y="2474913"/>
                </a:lnTo>
                <a:lnTo>
                  <a:pt x="69850" y="2438400"/>
                </a:lnTo>
                <a:lnTo>
                  <a:pt x="88900" y="2400300"/>
                </a:lnTo>
                <a:lnTo>
                  <a:pt x="107950" y="2362200"/>
                </a:lnTo>
                <a:lnTo>
                  <a:pt x="123825" y="2325688"/>
                </a:lnTo>
                <a:lnTo>
                  <a:pt x="139700" y="2284413"/>
                </a:lnTo>
                <a:lnTo>
                  <a:pt x="155575" y="2238375"/>
                </a:lnTo>
                <a:lnTo>
                  <a:pt x="166687" y="2185988"/>
                </a:lnTo>
                <a:lnTo>
                  <a:pt x="173037" y="2125663"/>
                </a:lnTo>
                <a:lnTo>
                  <a:pt x="176212" y="2057400"/>
                </a:lnTo>
                <a:lnTo>
                  <a:pt x="173037" y="1989138"/>
                </a:lnTo>
                <a:lnTo>
                  <a:pt x="166687" y="1928813"/>
                </a:lnTo>
                <a:lnTo>
                  <a:pt x="155575" y="1876425"/>
                </a:lnTo>
                <a:lnTo>
                  <a:pt x="139700" y="1830388"/>
                </a:lnTo>
                <a:lnTo>
                  <a:pt x="123825" y="1789113"/>
                </a:lnTo>
                <a:lnTo>
                  <a:pt x="107950" y="1752600"/>
                </a:lnTo>
                <a:lnTo>
                  <a:pt x="88900" y="1714500"/>
                </a:lnTo>
                <a:lnTo>
                  <a:pt x="69850" y="1676400"/>
                </a:lnTo>
                <a:lnTo>
                  <a:pt x="50800" y="1639888"/>
                </a:lnTo>
                <a:lnTo>
                  <a:pt x="34925" y="1598613"/>
                </a:lnTo>
                <a:lnTo>
                  <a:pt x="20637" y="1552575"/>
                </a:lnTo>
                <a:lnTo>
                  <a:pt x="9525" y="1500188"/>
                </a:lnTo>
                <a:lnTo>
                  <a:pt x="1587" y="1439863"/>
                </a:lnTo>
                <a:lnTo>
                  <a:pt x="0" y="1371600"/>
                </a:lnTo>
                <a:lnTo>
                  <a:pt x="1587" y="1303338"/>
                </a:lnTo>
                <a:lnTo>
                  <a:pt x="9525" y="1243013"/>
                </a:lnTo>
                <a:lnTo>
                  <a:pt x="20637" y="1190625"/>
                </a:lnTo>
                <a:lnTo>
                  <a:pt x="34925" y="1144588"/>
                </a:lnTo>
                <a:lnTo>
                  <a:pt x="50800" y="1103313"/>
                </a:lnTo>
                <a:lnTo>
                  <a:pt x="69850" y="1066800"/>
                </a:lnTo>
                <a:lnTo>
                  <a:pt x="88900" y="1028700"/>
                </a:lnTo>
                <a:lnTo>
                  <a:pt x="107950" y="990600"/>
                </a:lnTo>
                <a:lnTo>
                  <a:pt x="123825" y="954088"/>
                </a:lnTo>
                <a:lnTo>
                  <a:pt x="139700" y="912813"/>
                </a:lnTo>
                <a:lnTo>
                  <a:pt x="155575" y="866775"/>
                </a:lnTo>
                <a:lnTo>
                  <a:pt x="166687" y="814388"/>
                </a:lnTo>
                <a:lnTo>
                  <a:pt x="173037" y="754063"/>
                </a:lnTo>
                <a:lnTo>
                  <a:pt x="176212" y="685800"/>
                </a:lnTo>
                <a:lnTo>
                  <a:pt x="173037" y="617538"/>
                </a:lnTo>
                <a:lnTo>
                  <a:pt x="166687" y="557213"/>
                </a:lnTo>
                <a:lnTo>
                  <a:pt x="155575" y="504825"/>
                </a:lnTo>
                <a:lnTo>
                  <a:pt x="139700" y="458788"/>
                </a:lnTo>
                <a:lnTo>
                  <a:pt x="123825" y="417513"/>
                </a:lnTo>
                <a:lnTo>
                  <a:pt x="107950" y="381000"/>
                </a:lnTo>
                <a:lnTo>
                  <a:pt x="88900" y="342900"/>
                </a:lnTo>
                <a:lnTo>
                  <a:pt x="69850" y="304800"/>
                </a:lnTo>
                <a:lnTo>
                  <a:pt x="50800" y="268288"/>
                </a:lnTo>
                <a:lnTo>
                  <a:pt x="34925" y="227013"/>
                </a:lnTo>
                <a:lnTo>
                  <a:pt x="20637" y="180975"/>
                </a:lnTo>
                <a:lnTo>
                  <a:pt x="9525" y="128588"/>
                </a:lnTo>
                <a:lnTo>
                  <a:pt x="1587" y="6826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2790371" y="328571"/>
            <a:ext cx="8632372" cy="605295"/>
          </a:xfrm>
        </p:spPr>
        <p:txBody>
          <a:bodyPr anchor="t">
            <a:normAutofit/>
          </a:bodyPr>
          <a:lstStyle/>
          <a:p>
            <a:pPr algn="ctr"/>
            <a:r>
              <a:rPr lang="el-GR" sz="2800" b="1" u="sng">
                <a:latin typeface="Times New Roman"/>
                <a:cs typeface="Times New Roman"/>
              </a:rPr>
              <a:t>ΠΕΡΙΟΡΙΣΜΟΙ ΚΑΙ ΠΕΡΑΙΤΕΡΩ ΕΡΕΥΝΑ</a:t>
            </a:r>
            <a:endParaRPr lang="el-GR" sz="2800">
              <a:cs typeface="Calibri Light"/>
            </a:endParaRPr>
          </a:p>
        </p:txBody>
      </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2289629" y="878115"/>
            <a:ext cx="9619342" cy="5644056"/>
          </a:xfrm>
        </p:spPr>
        <p:txBody>
          <a:bodyPr vert="horz" lIns="91440" tIns="45720" rIns="91440" bIns="45720" rtlCol="0" anchor="t">
            <a:normAutofit/>
          </a:bodyPr>
          <a:lstStyle/>
          <a:p>
            <a:pPr marL="342900" indent="-342900">
              <a:buAutoNum type="arabicPeriod"/>
            </a:pPr>
            <a:endParaRPr lang="el-GR" sz="1400" b="1">
              <a:solidFill>
                <a:schemeClr val="tx1">
                  <a:alpha val="60000"/>
                </a:schemeClr>
              </a:solidFill>
              <a:latin typeface="Times New Roman"/>
              <a:cs typeface="Times New Roman"/>
            </a:endParaRPr>
          </a:p>
          <a:p>
            <a:pPr marL="342900" indent="-342900">
              <a:buAutoNum type="arabicPeriod"/>
            </a:pPr>
            <a:r>
              <a:rPr lang="el-GR" sz="2000" b="1">
                <a:latin typeface="Times New Roman"/>
                <a:cs typeface="Times New Roman"/>
              </a:rPr>
              <a:t>Όχι αντιπροσωπευτικό δείγμα</a:t>
            </a:r>
            <a:r>
              <a:rPr lang="el-GR" sz="2000">
                <a:latin typeface="Times New Roman"/>
                <a:cs typeface="Times New Roman"/>
              </a:rPr>
              <a:t> όλων των αυτιστικών φοιτητών και αποφοίτων.</a:t>
            </a:r>
            <a:endParaRPr lang="el-GR" sz="2000">
              <a:cs typeface="Calibri" panose="020F0502020204030204"/>
            </a:endParaRPr>
          </a:p>
          <a:p>
            <a:pPr marL="342900" indent="-342900">
              <a:buAutoNum type="arabicPeriod"/>
            </a:pPr>
            <a:r>
              <a:rPr lang="el-GR" sz="2000" b="1">
                <a:latin typeface="Times New Roman"/>
                <a:cs typeface="Times New Roman"/>
              </a:rPr>
              <a:t>Αναλογία</a:t>
            </a:r>
            <a:r>
              <a:rPr lang="el-GR" sz="2000">
                <a:latin typeface="Times New Roman"/>
                <a:cs typeface="Times New Roman"/>
              </a:rPr>
              <a:t> γυναίκες-άντρες= 1:2 (μπαίνει ο παράγοντας </a:t>
            </a:r>
            <a:r>
              <a:rPr lang="el-GR" sz="2000" b="1">
                <a:latin typeface="Times New Roman"/>
                <a:cs typeface="Times New Roman"/>
              </a:rPr>
              <a:t>φύλο</a:t>
            </a:r>
            <a:r>
              <a:rPr lang="el-GR" sz="2000">
                <a:latin typeface="Times New Roman"/>
                <a:cs typeface="Times New Roman"/>
              </a:rPr>
              <a:t>)</a:t>
            </a:r>
          </a:p>
          <a:p>
            <a:pPr marL="342900" indent="-342900">
              <a:buAutoNum type="arabicPeriod"/>
            </a:pPr>
            <a:r>
              <a:rPr lang="el-GR" sz="2000" b="1">
                <a:latin typeface="Times New Roman"/>
                <a:cs typeface="Times New Roman"/>
              </a:rPr>
              <a:t>Δείγμα</a:t>
            </a:r>
            <a:r>
              <a:rPr lang="el-GR" sz="2000">
                <a:latin typeface="Times New Roman"/>
                <a:cs typeface="Times New Roman"/>
              </a:rPr>
              <a:t>: να είχε συμπεριλάβει περισσότερους τομείς θεμάτων για να εντοπιστούν γενικότερα τα προβλήματα σταδιοδρομίας-&gt; να το σκεφτούν οι επόμενες μελέτες</a:t>
            </a:r>
          </a:p>
          <a:p>
            <a:pPr marL="342900" indent="-342900">
              <a:buAutoNum type="arabicPeriod"/>
            </a:pPr>
            <a:r>
              <a:rPr lang="el-GR" sz="2000">
                <a:latin typeface="Times New Roman"/>
                <a:cs typeface="Times New Roman"/>
              </a:rPr>
              <a:t>Θα είχε </a:t>
            </a:r>
            <a:r>
              <a:rPr lang="el-GR" sz="2000" b="1">
                <a:latin typeface="Times New Roman"/>
                <a:cs typeface="Times New Roman"/>
              </a:rPr>
              <a:t>ενδιαφέρον</a:t>
            </a:r>
            <a:r>
              <a:rPr lang="el-GR" sz="2000">
                <a:latin typeface="Times New Roman"/>
                <a:cs typeface="Times New Roman"/>
              </a:rPr>
              <a:t> η εξέταση των διαφορών μεταξύ εθνών γι' αυτά τα ζητήματα.</a:t>
            </a:r>
          </a:p>
          <a:p>
            <a:pPr marL="342900" indent="-342900">
              <a:buAutoNum type="arabicPeriod"/>
            </a:pPr>
            <a:r>
              <a:rPr lang="el-GR" sz="2000" b="1">
                <a:latin typeface="Times New Roman"/>
                <a:cs typeface="Times New Roman"/>
              </a:rPr>
              <a:t>Περαιτέρω έρευνες</a:t>
            </a:r>
            <a:r>
              <a:rPr lang="el-GR" sz="2000">
                <a:latin typeface="Times New Roman"/>
                <a:cs typeface="Times New Roman"/>
              </a:rPr>
              <a:t> για απαιτήσεις αυτιστικών φοιτητών/αποφοίτων για την </a:t>
            </a:r>
            <a:r>
              <a:rPr lang="el-GR" sz="2000" err="1">
                <a:latin typeface="Times New Roman"/>
                <a:cs typeface="Times New Roman"/>
              </a:rPr>
              <a:t>αυτο</a:t>
            </a:r>
            <a:r>
              <a:rPr lang="el-GR" sz="2000">
                <a:latin typeface="Times New Roman"/>
                <a:cs typeface="Times New Roman"/>
              </a:rPr>
              <a:t>-καθοδήγηση στην αγορά εργασίας.</a:t>
            </a:r>
          </a:p>
          <a:p>
            <a:pPr marL="342900" indent="-342900">
              <a:buAutoNum type="arabicPeriod"/>
            </a:pPr>
            <a:r>
              <a:rPr lang="el-GR" sz="2000" b="1">
                <a:latin typeface="Times New Roman"/>
                <a:cs typeface="Times New Roman"/>
              </a:rPr>
              <a:t>Μελλοντικές έρευνες</a:t>
            </a:r>
            <a:r>
              <a:rPr lang="el-GR" sz="2000">
                <a:latin typeface="Times New Roman"/>
                <a:cs typeface="Times New Roman"/>
              </a:rPr>
              <a:t>: </a:t>
            </a:r>
            <a:br>
              <a:rPr lang="el-GR" sz="2000">
                <a:latin typeface="Times New Roman"/>
                <a:cs typeface="Times New Roman"/>
              </a:rPr>
            </a:br>
            <a:r>
              <a:rPr lang="el-GR" sz="2000" b="1">
                <a:latin typeface="Times New Roman"/>
                <a:cs typeface="Times New Roman"/>
              </a:rPr>
              <a:t>α)</a:t>
            </a:r>
            <a:r>
              <a:rPr lang="el-GR" sz="2000">
                <a:latin typeface="Times New Roman"/>
                <a:cs typeface="Times New Roman"/>
              </a:rPr>
              <a:t> μικτό δείγμα (αυτιστικοί και μη)</a:t>
            </a:r>
            <a:br>
              <a:rPr lang="el-GR" sz="2000">
                <a:latin typeface="Times New Roman"/>
                <a:cs typeface="Times New Roman"/>
              </a:rPr>
            </a:br>
            <a:r>
              <a:rPr lang="el-GR" sz="2000" b="1">
                <a:latin typeface="Times New Roman"/>
                <a:cs typeface="Times New Roman"/>
              </a:rPr>
              <a:t>β)</a:t>
            </a:r>
            <a:r>
              <a:rPr lang="el-GR" sz="2000">
                <a:latin typeface="Times New Roman"/>
                <a:cs typeface="Times New Roman"/>
              </a:rPr>
              <a:t> αυτιστικά άτομα από όλο το φάσμα του αυτισμού (διαφορετικά στάδια)</a:t>
            </a:r>
          </a:p>
          <a:p>
            <a:pPr marL="342900" indent="-342900">
              <a:buAutoNum type="arabicPeriod"/>
            </a:pPr>
            <a:r>
              <a:rPr lang="el-GR" sz="2000" b="1">
                <a:latin typeface="Times New Roman"/>
                <a:cs typeface="Times New Roman"/>
              </a:rPr>
              <a:t>Για βελτίωση </a:t>
            </a:r>
            <a:r>
              <a:rPr lang="el-GR" sz="2000" b="1" err="1">
                <a:latin typeface="Times New Roman"/>
                <a:cs typeface="Times New Roman"/>
              </a:rPr>
              <a:t>απασχολησιμότητας</a:t>
            </a:r>
            <a:r>
              <a:rPr lang="el-GR" sz="2000">
                <a:latin typeface="Times New Roman"/>
                <a:cs typeface="Times New Roman"/>
              </a:rPr>
              <a:t>: </a:t>
            </a:r>
            <a:r>
              <a:rPr lang="el-GR" sz="2000" b="1">
                <a:latin typeface="Times New Roman"/>
                <a:cs typeface="Times New Roman"/>
              </a:rPr>
              <a:t>α)</a:t>
            </a:r>
            <a:r>
              <a:rPr lang="el-GR" sz="2000">
                <a:latin typeface="Times New Roman"/>
                <a:cs typeface="Times New Roman"/>
              </a:rPr>
              <a:t> να αξιοποιηθούν οι εντοπισμένοι παράγοντες, </a:t>
            </a:r>
            <a:r>
              <a:rPr lang="el-GR" sz="2000" b="1">
                <a:latin typeface="Times New Roman"/>
                <a:cs typeface="Times New Roman"/>
              </a:rPr>
              <a:t>β)</a:t>
            </a:r>
            <a:r>
              <a:rPr lang="el-GR" sz="2000">
                <a:latin typeface="Times New Roman"/>
                <a:cs typeface="Times New Roman"/>
              </a:rPr>
              <a:t> παροχή εξατομικευμένης υποστήριξης και </a:t>
            </a:r>
            <a:r>
              <a:rPr lang="el-GR" sz="2000" b="1">
                <a:latin typeface="Times New Roman"/>
                <a:cs typeface="Times New Roman"/>
              </a:rPr>
              <a:t>γ) </a:t>
            </a:r>
            <a:r>
              <a:rPr lang="el-GR" sz="2000">
                <a:latin typeface="Times New Roman"/>
                <a:cs typeface="Times New Roman"/>
              </a:rPr>
              <a:t>γεφύρωση σχέσεων με εργοδότες</a:t>
            </a:r>
            <a:endParaRPr lang="el-GR" sz="2000" b="1">
              <a:cs typeface="Calibri" panose="020F0502020204030204"/>
            </a:endParaRPr>
          </a:p>
          <a:p>
            <a:pPr marL="342900" indent="-342900">
              <a:buAutoNum type="arabicPeriod"/>
            </a:pPr>
            <a:r>
              <a:rPr lang="el-GR" sz="2000" b="1">
                <a:latin typeface="Times New Roman"/>
                <a:cs typeface="Times New Roman"/>
              </a:rPr>
              <a:t>Περαιτέρω διερεύνηση</a:t>
            </a:r>
            <a:r>
              <a:rPr lang="el-GR" sz="2000">
                <a:latin typeface="Times New Roman"/>
                <a:cs typeface="Times New Roman"/>
              </a:rPr>
              <a:t>: ζητήματα </a:t>
            </a:r>
            <a:r>
              <a:rPr lang="el-GR" sz="2000" err="1">
                <a:latin typeface="Times New Roman"/>
                <a:cs typeface="Times New Roman"/>
              </a:rPr>
              <a:t>απασχολησιμότητας</a:t>
            </a:r>
            <a:r>
              <a:rPr lang="el-GR" sz="2000">
                <a:latin typeface="Times New Roman"/>
                <a:cs typeface="Times New Roman"/>
              </a:rPr>
              <a:t>- είναι ευρωπαϊκό ζήτημα;-παρέμβαση και λύση</a:t>
            </a:r>
          </a:p>
          <a:p>
            <a:pPr marL="342900" indent="-342900">
              <a:buAutoNum type="arabicPeriod"/>
            </a:pPr>
            <a:endParaRPr lang="el-GR" sz="2000">
              <a:latin typeface="Times New Roman"/>
              <a:cs typeface="Times New Roman"/>
            </a:endParaRPr>
          </a:p>
          <a:p>
            <a:pPr marL="342900" indent="-342900">
              <a:buAutoNum type="arabicPeriod"/>
            </a:pPr>
            <a:endParaRPr lang="el-GR" sz="1800">
              <a:latin typeface="Times New Roman"/>
              <a:cs typeface="Times New Roman"/>
            </a:endParaRPr>
          </a:p>
          <a:p>
            <a:pPr marL="342900" indent="-342900">
              <a:buAutoNum type="arabicPeriod"/>
            </a:pPr>
            <a:endParaRPr lang="el-GR" sz="1400">
              <a:solidFill>
                <a:schemeClr val="tx1">
                  <a:alpha val="60000"/>
                </a:schemeClr>
              </a:solidFill>
              <a:latin typeface="Times New Roman"/>
              <a:cs typeface="Times New Roman"/>
            </a:endParaRPr>
          </a:p>
          <a:p>
            <a:pPr marL="342900" indent="-342900">
              <a:buAutoNum type="arabicPeriod"/>
            </a:pPr>
            <a:endParaRPr lang="el-GR" sz="1400">
              <a:solidFill>
                <a:schemeClr val="tx1">
                  <a:alpha val="60000"/>
                </a:schemeClr>
              </a:solidFill>
              <a:latin typeface="Times New Roman"/>
              <a:cs typeface="Times New Roman"/>
            </a:endParaRPr>
          </a:p>
          <a:p>
            <a:pPr marL="342900" indent="-342900">
              <a:buAutoNum type="arabicPeriod"/>
            </a:pPr>
            <a:endParaRPr lang="el-GR" sz="1400">
              <a:solidFill>
                <a:schemeClr val="tx1">
                  <a:alpha val="60000"/>
                </a:schemeClr>
              </a:solidFill>
              <a:latin typeface="Times New Roman"/>
              <a:cs typeface="Times New Roman"/>
            </a:endParaRPr>
          </a:p>
          <a:p>
            <a:endParaRPr lang="el-GR" sz="1400">
              <a:solidFill>
                <a:schemeClr val="tx1">
                  <a:alpha val="60000"/>
                </a:schemeClr>
              </a:solidFill>
              <a:latin typeface="Times New Roman"/>
              <a:cs typeface="Times New Roman"/>
            </a:endParaRPr>
          </a:p>
        </p:txBody>
      </p:sp>
    </p:spTree>
    <p:extLst>
      <p:ext uri="{BB962C8B-B14F-4D97-AF65-F5344CB8AC3E}">
        <p14:creationId xmlns:p14="http://schemas.microsoft.com/office/powerpoint/2010/main" val="41262387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6">
            <a:extLst>
              <a:ext uri="{FF2B5EF4-FFF2-40B4-BE49-F238E27FC236}">
                <a16:creationId xmlns:a16="http://schemas.microsoft.com/office/drawing/2014/main" id="{07B730BC-B9B7-44AF-9C1F-18798A91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8">
            <a:extLst>
              <a:ext uri="{FF2B5EF4-FFF2-40B4-BE49-F238E27FC236}">
                <a16:creationId xmlns:a16="http://schemas.microsoft.com/office/drawing/2014/main" id="{55BEA00D-3D81-4954-A11A-1E1A06543C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a:p>
        </p:txBody>
      </p:sp>
      <p:sp>
        <p:nvSpPr>
          <p:cNvPr id="30" name="Freeform: Shape 20">
            <a:extLst>
              <a:ext uri="{FF2B5EF4-FFF2-40B4-BE49-F238E27FC236}">
                <a16:creationId xmlns:a16="http://schemas.microsoft.com/office/drawing/2014/main" id="{CC59F35D-3AEE-407C-8DA7-F495CB9B52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766456" y="591688"/>
            <a:ext cx="2425541" cy="5347085"/>
          </a:xfrm>
          <a:custGeom>
            <a:avLst/>
            <a:gdLst>
              <a:gd name="connsiteX0" fmla="*/ 2425541 w 2425541"/>
              <a:gd name="connsiteY0" fmla="*/ 0 h 5347085"/>
              <a:gd name="connsiteX1" fmla="*/ 2425541 w 2425541"/>
              <a:gd name="connsiteY1" fmla="*/ 5347085 h 5347085"/>
              <a:gd name="connsiteX2" fmla="*/ 2392586 w 2425541"/>
              <a:gd name="connsiteY2" fmla="*/ 5333903 h 5347085"/>
              <a:gd name="connsiteX3" fmla="*/ 2338684 w 2425541"/>
              <a:gd name="connsiteY3" fmla="*/ 5319993 h 5347085"/>
              <a:gd name="connsiteX4" fmla="*/ 2284781 w 2425541"/>
              <a:gd name="connsiteY4" fmla="*/ 5313037 h 5347085"/>
              <a:gd name="connsiteX5" fmla="*/ 2227401 w 2425541"/>
              <a:gd name="connsiteY5" fmla="*/ 5313037 h 5347085"/>
              <a:gd name="connsiteX6" fmla="*/ 2168282 w 2425541"/>
              <a:gd name="connsiteY6" fmla="*/ 5316515 h 5347085"/>
              <a:gd name="connsiteX7" fmla="*/ 2109162 w 2425541"/>
              <a:gd name="connsiteY7" fmla="*/ 5323470 h 5347085"/>
              <a:gd name="connsiteX8" fmla="*/ 2050043 w 2425541"/>
              <a:gd name="connsiteY8" fmla="*/ 5332164 h 5347085"/>
              <a:gd name="connsiteX9" fmla="*/ 1990924 w 2425541"/>
              <a:gd name="connsiteY9" fmla="*/ 5339119 h 5347085"/>
              <a:gd name="connsiteX10" fmla="*/ 1931805 w 2425541"/>
              <a:gd name="connsiteY10" fmla="*/ 5344336 h 5347085"/>
              <a:gd name="connsiteX11" fmla="*/ 1876163 w 2425541"/>
              <a:gd name="connsiteY11" fmla="*/ 5342597 h 5347085"/>
              <a:gd name="connsiteX12" fmla="*/ 1822261 w 2425541"/>
              <a:gd name="connsiteY12" fmla="*/ 5335642 h 5347085"/>
              <a:gd name="connsiteX13" fmla="*/ 1770097 w 2425541"/>
              <a:gd name="connsiteY13" fmla="*/ 5319993 h 5347085"/>
              <a:gd name="connsiteX14" fmla="*/ 1726627 w 2425541"/>
              <a:gd name="connsiteY14" fmla="*/ 5297388 h 5347085"/>
              <a:gd name="connsiteX15" fmla="*/ 1684896 w 2425541"/>
              <a:gd name="connsiteY15" fmla="*/ 5267829 h 5347085"/>
              <a:gd name="connsiteX16" fmla="*/ 1648381 w 2425541"/>
              <a:gd name="connsiteY16" fmla="*/ 5233053 h 5347085"/>
              <a:gd name="connsiteX17" fmla="*/ 1611866 w 2425541"/>
              <a:gd name="connsiteY17" fmla="*/ 5193060 h 5347085"/>
              <a:gd name="connsiteX18" fmla="*/ 1578829 w 2425541"/>
              <a:gd name="connsiteY18" fmla="*/ 5151329 h 5347085"/>
              <a:gd name="connsiteX19" fmla="*/ 1545792 w 2425541"/>
              <a:gd name="connsiteY19" fmla="*/ 5107859 h 5347085"/>
              <a:gd name="connsiteX20" fmla="*/ 1512755 w 2425541"/>
              <a:gd name="connsiteY20" fmla="*/ 5064389 h 5347085"/>
              <a:gd name="connsiteX21" fmla="*/ 1479717 w 2425541"/>
              <a:gd name="connsiteY21" fmla="*/ 5022658 h 5347085"/>
              <a:gd name="connsiteX22" fmla="*/ 1444942 w 2425541"/>
              <a:gd name="connsiteY22" fmla="*/ 4982666 h 5347085"/>
              <a:gd name="connsiteX23" fmla="*/ 1404949 w 2425541"/>
              <a:gd name="connsiteY23" fmla="*/ 4947890 h 5347085"/>
              <a:gd name="connsiteX24" fmla="*/ 1366696 w 2425541"/>
              <a:gd name="connsiteY24" fmla="*/ 4916591 h 5347085"/>
              <a:gd name="connsiteX25" fmla="*/ 1323226 w 2425541"/>
              <a:gd name="connsiteY25" fmla="*/ 4892248 h 5347085"/>
              <a:gd name="connsiteX26" fmla="*/ 1276278 w 2425541"/>
              <a:gd name="connsiteY26" fmla="*/ 4871383 h 5347085"/>
              <a:gd name="connsiteX27" fmla="*/ 1225853 w 2425541"/>
              <a:gd name="connsiteY27" fmla="*/ 4853995 h 5347085"/>
              <a:gd name="connsiteX28" fmla="*/ 1173689 w 2425541"/>
              <a:gd name="connsiteY28" fmla="*/ 4838346 h 5347085"/>
              <a:gd name="connsiteX29" fmla="*/ 1121525 w 2425541"/>
              <a:gd name="connsiteY29" fmla="*/ 4824435 h 5347085"/>
              <a:gd name="connsiteX30" fmla="*/ 1067622 w 2425541"/>
              <a:gd name="connsiteY30" fmla="*/ 4810525 h 5347085"/>
              <a:gd name="connsiteX31" fmla="*/ 1017197 w 2425541"/>
              <a:gd name="connsiteY31" fmla="*/ 4794876 h 5347085"/>
              <a:gd name="connsiteX32" fmla="*/ 966772 w 2425541"/>
              <a:gd name="connsiteY32" fmla="*/ 4777488 h 5347085"/>
              <a:gd name="connsiteX33" fmla="*/ 919824 w 2425541"/>
              <a:gd name="connsiteY33" fmla="*/ 4756622 h 5347085"/>
              <a:gd name="connsiteX34" fmla="*/ 878093 w 2425541"/>
              <a:gd name="connsiteY34" fmla="*/ 4730540 h 5347085"/>
              <a:gd name="connsiteX35" fmla="*/ 839840 w 2425541"/>
              <a:gd name="connsiteY35" fmla="*/ 4699242 h 5347085"/>
              <a:gd name="connsiteX36" fmla="*/ 808541 w 2425541"/>
              <a:gd name="connsiteY36" fmla="*/ 4660988 h 5347085"/>
              <a:gd name="connsiteX37" fmla="*/ 782459 w 2425541"/>
              <a:gd name="connsiteY37" fmla="*/ 4619257 h 5347085"/>
              <a:gd name="connsiteX38" fmla="*/ 761594 w 2425541"/>
              <a:gd name="connsiteY38" fmla="*/ 4572309 h 5347085"/>
              <a:gd name="connsiteX39" fmla="*/ 744206 w 2425541"/>
              <a:gd name="connsiteY39" fmla="*/ 4521884 h 5347085"/>
              <a:gd name="connsiteX40" fmla="*/ 728556 w 2425541"/>
              <a:gd name="connsiteY40" fmla="*/ 4471459 h 5347085"/>
              <a:gd name="connsiteX41" fmla="*/ 714646 w 2425541"/>
              <a:gd name="connsiteY41" fmla="*/ 4417556 h 5347085"/>
              <a:gd name="connsiteX42" fmla="*/ 700736 w 2425541"/>
              <a:gd name="connsiteY42" fmla="*/ 4365393 h 5347085"/>
              <a:gd name="connsiteX43" fmla="*/ 685087 w 2425541"/>
              <a:gd name="connsiteY43" fmla="*/ 4313229 h 5347085"/>
              <a:gd name="connsiteX44" fmla="*/ 667699 w 2425541"/>
              <a:gd name="connsiteY44" fmla="*/ 4262803 h 5347085"/>
              <a:gd name="connsiteX45" fmla="*/ 646833 w 2425541"/>
              <a:gd name="connsiteY45" fmla="*/ 4215856 h 5347085"/>
              <a:gd name="connsiteX46" fmla="*/ 622490 w 2425541"/>
              <a:gd name="connsiteY46" fmla="*/ 4172386 h 5347085"/>
              <a:gd name="connsiteX47" fmla="*/ 591191 w 2425541"/>
              <a:gd name="connsiteY47" fmla="*/ 4134132 h 5347085"/>
              <a:gd name="connsiteX48" fmla="*/ 556416 w 2425541"/>
              <a:gd name="connsiteY48" fmla="*/ 4094140 h 5347085"/>
              <a:gd name="connsiteX49" fmla="*/ 516423 w 2425541"/>
              <a:gd name="connsiteY49" fmla="*/ 4059364 h 5347085"/>
              <a:gd name="connsiteX50" fmla="*/ 472953 w 2425541"/>
              <a:gd name="connsiteY50" fmla="*/ 4026327 h 5347085"/>
              <a:gd name="connsiteX51" fmla="*/ 429483 w 2425541"/>
              <a:gd name="connsiteY51" fmla="*/ 3993290 h 5347085"/>
              <a:gd name="connsiteX52" fmla="*/ 386013 w 2425541"/>
              <a:gd name="connsiteY52" fmla="*/ 3960253 h 5347085"/>
              <a:gd name="connsiteX53" fmla="*/ 344282 w 2425541"/>
              <a:gd name="connsiteY53" fmla="*/ 3927215 h 5347085"/>
              <a:gd name="connsiteX54" fmla="*/ 304290 w 2425541"/>
              <a:gd name="connsiteY54" fmla="*/ 3890701 h 5347085"/>
              <a:gd name="connsiteX55" fmla="*/ 269514 w 2425541"/>
              <a:gd name="connsiteY55" fmla="*/ 3854186 h 5347085"/>
              <a:gd name="connsiteX56" fmla="*/ 239954 w 2425541"/>
              <a:gd name="connsiteY56" fmla="*/ 3812455 h 5347085"/>
              <a:gd name="connsiteX57" fmla="*/ 217350 w 2425541"/>
              <a:gd name="connsiteY57" fmla="*/ 3768985 h 5347085"/>
              <a:gd name="connsiteX58" fmla="*/ 201701 w 2425541"/>
              <a:gd name="connsiteY58" fmla="*/ 3716821 h 5347085"/>
              <a:gd name="connsiteX59" fmla="*/ 194745 w 2425541"/>
              <a:gd name="connsiteY59" fmla="*/ 3662918 h 5347085"/>
              <a:gd name="connsiteX60" fmla="*/ 193007 w 2425541"/>
              <a:gd name="connsiteY60" fmla="*/ 3607277 h 5347085"/>
              <a:gd name="connsiteX61" fmla="*/ 198223 w 2425541"/>
              <a:gd name="connsiteY61" fmla="*/ 3548157 h 5347085"/>
              <a:gd name="connsiteX62" fmla="*/ 205178 w 2425541"/>
              <a:gd name="connsiteY62" fmla="*/ 3489038 h 5347085"/>
              <a:gd name="connsiteX63" fmla="*/ 213872 w 2425541"/>
              <a:gd name="connsiteY63" fmla="*/ 3429919 h 5347085"/>
              <a:gd name="connsiteX64" fmla="*/ 220827 w 2425541"/>
              <a:gd name="connsiteY64" fmla="*/ 3370800 h 5347085"/>
              <a:gd name="connsiteX65" fmla="*/ 224305 w 2425541"/>
              <a:gd name="connsiteY65" fmla="*/ 3311681 h 5347085"/>
              <a:gd name="connsiteX66" fmla="*/ 224305 w 2425541"/>
              <a:gd name="connsiteY66" fmla="*/ 3254301 h 5347085"/>
              <a:gd name="connsiteX67" fmla="*/ 217350 w 2425541"/>
              <a:gd name="connsiteY67" fmla="*/ 3200398 h 5347085"/>
              <a:gd name="connsiteX68" fmla="*/ 203439 w 2425541"/>
              <a:gd name="connsiteY68" fmla="*/ 3146495 h 5347085"/>
              <a:gd name="connsiteX69" fmla="*/ 182574 w 2425541"/>
              <a:gd name="connsiteY69" fmla="*/ 3096070 h 5347085"/>
              <a:gd name="connsiteX70" fmla="*/ 156492 w 2425541"/>
              <a:gd name="connsiteY70" fmla="*/ 3043906 h 5347085"/>
              <a:gd name="connsiteX71" fmla="*/ 126932 w 2425541"/>
              <a:gd name="connsiteY71" fmla="*/ 2991742 h 5347085"/>
              <a:gd name="connsiteX72" fmla="*/ 95634 w 2425541"/>
              <a:gd name="connsiteY72" fmla="*/ 2939578 h 5347085"/>
              <a:gd name="connsiteX73" fmla="*/ 66074 w 2425541"/>
              <a:gd name="connsiteY73" fmla="*/ 2889153 h 5347085"/>
              <a:gd name="connsiteX74" fmla="*/ 39992 w 2425541"/>
              <a:gd name="connsiteY74" fmla="*/ 2835250 h 5347085"/>
              <a:gd name="connsiteX75" fmla="*/ 19127 w 2425541"/>
              <a:gd name="connsiteY75" fmla="*/ 2783086 h 5347085"/>
              <a:gd name="connsiteX76" fmla="*/ 5216 w 2425541"/>
              <a:gd name="connsiteY76" fmla="*/ 2729184 h 5347085"/>
              <a:gd name="connsiteX77" fmla="*/ 0 w 2425541"/>
              <a:gd name="connsiteY77" fmla="*/ 2673542 h 5347085"/>
              <a:gd name="connsiteX78" fmla="*/ 5216 w 2425541"/>
              <a:gd name="connsiteY78" fmla="*/ 2617901 h 5347085"/>
              <a:gd name="connsiteX79" fmla="*/ 19127 w 2425541"/>
              <a:gd name="connsiteY79" fmla="*/ 2563998 h 5347085"/>
              <a:gd name="connsiteX80" fmla="*/ 39992 w 2425541"/>
              <a:gd name="connsiteY80" fmla="*/ 2511834 h 5347085"/>
              <a:gd name="connsiteX81" fmla="*/ 66074 w 2425541"/>
              <a:gd name="connsiteY81" fmla="*/ 2457931 h 5347085"/>
              <a:gd name="connsiteX82" fmla="*/ 95634 w 2425541"/>
              <a:gd name="connsiteY82" fmla="*/ 2407506 h 5347085"/>
              <a:gd name="connsiteX83" fmla="*/ 126932 w 2425541"/>
              <a:gd name="connsiteY83" fmla="*/ 2355342 h 5347085"/>
              <a:gd name="connsiteX84" fmla="*/ 156492 w 2425541"/>
              <a:gd name="connsiteY84" fmla="*/ 2303178 h 5347085"/>
              <a:gd name="connsiteX85" fmla="*/ 182574 w 2425541"/>
              <a:gd name="connsiteY85" fmla="*/ 2251015 h 5347085"/>
              <a:gd name="connsiteX86" fmla="*/ 203439 w 2425541"/>
              <a:gd name="connsiteY86" fmla="*/ 2200589 h 5347085"/>
              <a:gd name="connsiteX87" fmla="*/ 217350 w 2425541"/>
              <a:gd name="connsiteY87" fmla="*/ 2146687 h 5347085"/>
              <a:gd name="connsiteX88" fmla="*/ 224305 w 2425541"/>
              <a:gd name="connsiteY88" fmla="*/ 2092784 h 5347085"/>
              <a:gd name="connsiteX89" fmla="*/ 224305 w 2425541"/>
              <a:gd name="connsiteY89" fmla="*/ 2035403 h 5347085"/>
              <a:gd name="connsiteX90" fmla="*/ 220827 w 2425541"/>
              <a:gd name="connsiteY90" fmla="*/ 1976284 h 5347085"/>
              <a:gd name="connsiteX91" fmla="*/ 213872 w 2425541"/>
              <a:gd name="connsiteY91" fmla="*/ 1917165 h 5347085"/>
              <a:gd name="connsiteX92" fmla="*/ 205178 w 2425541"/>
              <a:gd name="connsiteY92" fmla="*/ 1858046 h 5347085"/>
              <a:gd name="connsiteX93" fmla="*/ 198223 w 2425541"/>
              <a:gd name="connsiteY93" fmla="*/ 1798927 h 5347085"/>
              <a:gd name="connsiteX94" fmla="*/ 193007 w 2425541"/>
              <a:gd name="connsiteY94" fmla="*/ 1739808 h 5347085"/>
              <a:gd name="connsiteX95" fmla="*/ 194745 w 2425541"/>
              <a:gd name="connsiteY95" fmla="*/ 1684166 h 5347085"/>
              <a:gd name="connsiteX96" fmla="*/ 201701 w 2425541"/>
              <a:gd name="connsiteY96" fmla="*/ 1630263 h 5347085"/>
              <a:gd name="connsiteX97" fmla="*/ 217350 w 2425541"/>
              <a:gd name="connsiteY97" fmla="*/ 1578100 h 5347085"/>
              <a:gd name="connsiteX98" fmla="*/ 239954 w 2425541"/>
              <a:gd name="connsiteY98" fmla="*/ 1534630 h 5347085"/>
              <a:gd name="connsiteX99" fmla="*/ 269514 w 2425541"/>
              <a:gd name="connsiteY99" fmla="*/ 1492898 h 5347085"/>
              <a:gd name="connsiteX100" fmla="*/ 304290 w 2425541"/>
              <a:gd name="connsiteY100" fmla="*/ 1456384 h 5347085"/>
              <a:gd name="connsiteX101" fmla="*/ 344282 w 2425541"/>
              <a:gd name="connsiteY101" fmla="*/ 1419869 h 5347085"/>
              <a:gd name="connsiteX102" fmla="*/ 386013 w 2425541"/>
              <a:gd name="connsiteY102" fmla="*/ 1386832 h 5347085"/>
              <a:gd name="connsiteX103" fmla="*/ 429483 w 2425541"/>
              <a:gd name="connsiteY103" fmla="*/ 1353795 h 5347085"/>
              <a:gd name="connsiteX104" fmla="*/ 472953 w 2425541"/>
              <a:gd name="connsiteY104" fmla="*/ 1320757 h 5347085"/>
              <a:gd name="connsiteX105" fmla="*/ 516423 w 2425541"/>
              <a:gd name="connsiteY105" fmla="*/ 1287720 h 5347085"/>
              <a:gd name="connsiteX106" fmla="*/ 556416 w 2425541"/>
              <a:gd name="connsiteY106" fmla="*/ 1252944 h 5347085"/>
              <a:gd name="connsiteX107" fmla="*/ 591191 w 2425541"/>
              <a:gd name="connsiteY107" fmla="*/ 1212952 h 5347085"/>
              <a:gd name="connsiteX108" fmla="*/ 622490 w 2425541"/>
              <a:gd name="connsiteY108" fmla="*/ 1174698 h 5347085"/>
              <a:gd name="connsiteX109" fmla="*/ 646833 w 2425541"/>
              <a:gd name="connsiteY109" fmla="*/ 1131229 h 5347085"/>
              <a:gd name="connsiteX110" fmla="*/ 667699 w 2425541"/>
              <a:gd name="connsiteY110" fmla="*/ 1084281 h 5347085"/>
              <a:gd name="connsiteX111" fmla="*/ 685087 w 2425541"/>
              <a:gd name="connsiteY111" fmla="*/ 1033856 h 5347085"/>
              <a:gd name="connsiteX112" fmla="*/ 700736 w 2425541"/>
              <a:gd name="connsiteY112" fmla="*/ 981692 h 5347085"/>
              <a:gd name="connsiteX113" fmla="*/ 714646 w 2425541"/>
              <a:gd name="connsiteY113" fmla="*/ 929528 h 5347085"/>
              <a:gd name="connsiteX114" fmla="*/ 728556 w 2425541"/>
              <a:gd name="connsiteY114" fmla="*/ 875625 h 5347085"/>
              <a:gd name="connsiteX115" fmla="*/ 744206 w 2425541"/>
              <a:gd name="connsiteY115" fmla="*/ 825200 h 5347085"/>
              <a:gd name="connsiteX116" fmla="*/ 761594 w 2425541"/>
              <a:gd name="connsiteY116" fmla="*/ 774775 h 5347085"/>
              <a:gd name="connsiteX117" fmla="*/ 782459 w 2425541"/>
              <a:gd name="connsiteY117" fmla="*/ 727827 h 5347085"/>
              <a:gd name="connsiteX118" fmla="*/ 808541 w 2425541"/>
              <a:gd name="connsiteY118" fmla="*/ 686096 h 5347085"/>
              <a:gd name="connsiteX119" fmla="*/ 839840 w 2425541"/>
              <a:gd name="connsiteY119" fmla="*/ 647843 h 5347085"/>
              <a:gd name="connsiteX120" fmla="*/ 878093 w 2425541"/>
              <a:gd name="connsiteY120" fmla="*/ 616544 h 5347085"/>
              <a:gd name="connsiteX121" fmla="*/ 919824 w 2425541"/>
              <a:gd name="connsiteY121" fmla="*/ 590462 h 5347085"/>
              <a:gd name="connsiteX122" fmla="*/ 966772 w 2425541"/>
              <a:gd name="connsiteY122" fmla="*/ 569597 h 5347085"/>
              <a:gd name="connsiteX123" fmla="*/ 1017197 w 2425541"/>
              <a:gd name="connsiteY123" fmla="*/ 552209 h 5347085"/>
              <a:gd name="connsiteX124" fmla="*/ 1067622 w 2425541"/>
              <a:gd name="connsiteY124" fmla="*/ 536560 h 5347085"/>
              <a:gd name="connsiteX125" fmla="*/ 1121525 w 2425541"/>
              <a:gd name="connsiteY125" fmla="*/ 522649 h 5347085"/>
              <a:gd name="connsiteX126" fmla="*/ 1173689 w 2425541"/>
              <a:gd name="connsiteY126" fmla="*/ 508739 h 5347085"/>
              <a:gd name="connsiteX127" fmla="*/ 1225853 w 2425541"/>
              <a:gd name="connsiteY127" fmla="*/ 493090 h 5347085"/>
              <a:gd name="connsiteX128" fmla="*/ 1276278 w 2425541"/>
              <a:gd name="connsiteY128" fmla="*/ 475702 h 5347085"/>
              <a:gd name="connsiteX129" fmla="*/ 1323226 w 2425541"/>
              <a:gd name="connsiteY129" fmla="*/ 454836 h 5347085"/>
              <a:gd name="connsiteX130" fmla="*/ 1366696 w 2425541"/>
              <a:gd name="connsiteY130" fmla="*/ 430493 h 5347085"/>
              <a:gd name="connsiteX131" fmla="*/ 1404949 w 2425541"/>
              <a:gd name="connsiteY131" fmla="*/ 399195 h 5347085"/>
              <a:gd name="connsiteX132" fmla="*/ 1444942 w 2425541"/>
              <a:gd name="connsiteY132" fmla="*/ 364419 h 5347085"/>
              <a:gd name="connsiteX133" fmla="*/ 1479717 w 2425541"/>
              <a:gd name="connsiteY133" fmla="*/ 324426 h 5347085"/>
              <a:gd name="connsiteX134" fmla="*/ 1512755 w 2425541"/>
              <a:gd name="connsiteY134" fmla="*/ 282695 h 5347085"/>
              <a:gd name="connsiteX135" fmla="*/ 1545792 w 2425541"/>
              <a:gd name="connsiteY135" fmla="*/ 239225 h 5347085"/>
              <a:gd name="connsiteX136" fmla="*/ 1578829 w 2425541"/>
              <a:gd name="connsiteY136" fmla="*/ 195755 h 5347085"/>
              <a:gd name="connsiteX137" fmla="*/ 1611866 w 2425541"/>
              <a:gd name="connsiteY137" fmla="*/ 154024 h 5347085"/>
              <a:gd name="connsiteX138" fmla="*/ 1648381 w 2425541"/>
              <a:gd name="connsiteY138" fmla="*/ 114032 h 5347085"/>
              <a:gd name="connsiteX139" fmla="*/ 1684896 w 2425541"/>
              <a:gd name="connsiteY139" fmla="*/ 79256 h 5347085"/>
              <a:gd name="connsiteX140" fmla="*/ 1726627 w 2425541"/>
              <a:gd name="connsiteY140" fmla="*/ 49696 h 5347085"/>
              <a:gd name="connsiteX141" fmla="*/ 1770097 w 2425541"/>
              <a:gd name="connsiteY141" fmla="*/ 27092 h 5347085"/>
              <a:gd name="connsiteX142" fmla="*/ 1822261 w 2425541"/>
              <a:gd name="connsiteY142" fmla="*/ 11443 h 5347085"/>
              <a:gd name="connsiteX143" fmla="*/ 1876163 w 2425541"/>
              <a:gd name="connsiteY143" fmla="*/ 4487 h 5347085"/>
              <a:gd name="connsiteX144" fmla="*/ 1931805 w 2425541"/>
              <a:gd name="connsiteY144" fmla="*/ 2749 h 5347085"/>
              <a:gd name="connsiteX145" fmla="*/ 1990924 w 2425541"/>
              <a:gd name="connsiteY145" fmla="*/ 7965 h 5347085"/>
              <a:gd name="connsiteX146" fmla="*/ 2050043 w 2425541"/>
              <a:gd name="connsiteY146" fmla="*/ 14920 h 5347085"/>
              <a:gd name="connsiteX147" fmla="*/ 2109162 w 2425541"/>
              <a:gd name="connsiteY147" fmla="*/ 23614 h 5347085"/>
              <a:gd name="connsiteX148" fmla="*/ 2168282 w 2425541"/>
              <a:gd name="connsiteY148" fmla="*/ 30569 h 5347085"/>
              <a:gd name="connsiteX149" fmla="*/ 2227401 w 2425541"/>
              <a:gd name="connsiteY149" fmla="*/ 34047 h 5347085"/>
              <a:gd name="connsiteX150" fmla="*/ 2284781 w 2425541"/>
              <a:gd name="connsiteY150" fmla="*/ 34047 h 5347085"/>
              <a:gd name="connsiteX151" fmla="*/ 2338684 w 2425541"/>
              <a:gd name="connsiteY151" fmla="*/ 27092 h 5347085"/>
              <a:gd name="connsiteX152" fmla="*/ 2392586 w 2425541"/>
              <a:gd name="connsiteY152" fmla="*/ 13181 h 5347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2425541" h="5347085">
                <a:moveTo>
                  <a:pt x="2425541" y="0"/>
                </a:moveTo>
                <a:lnTo>
                  <a:pt x="2425541" y="5347085"/>
                </a:lnTo>
                <a:lnTo>
                  <a:pt x="2392586" y="5333903"/>
                </a:lnTo>
                <a:lnTo>
                  <a:pt x="2338684" y="5319993"/>
                </a:lnTo>
                <a:lnTo>
                  <a:pt x="2284781" y="5313037"/>
                </a:lnTo>
                <a:lnTo>
                  <a:pt x="2227401" y="5313037"/>
                </a:lnTo>
                <a:lnTo>
                  <a:pt x="2168282" y="5316515"/>
                </a:lnTo>
                <a:lnTo>
                  <a:pt x="2109162" y="5323470"/>
                </a:lnTo>
                <a:lnTo>
                  <a:pt x="2050043" y="5332164"/>
                </a:lnTo>
                <a:lnTo>
                  <a:pt x="1990924" y="5339119"/>
                </a:lnTo>
                <a:lnTo>
                  <a:pt x="1931805" y="5344336"/>
                </a:lnTo>
                <a:lnTo>
                  <a:pt x="1876163" y="5342597"/>
                </a:lnTo>
                <a:lnTo>
                  <a:pt x="1822261" y="5335642"/>
                </a:lnTo>
                <a:lnTo>
                  <a:pt x="1770097" y="5319993"/>
                </a:lnTo>
                <a:lnTo>
                  <a:pt x="1726627" y="5297388"/>
                </a:lnTo>
                <a:lnTo>
                  <a:pt x="1684896" y="5267829"/>
                </a:lnTo>
                <a:lnTo>
                  <a:pt x="1648381" y="5233053"/>
                </a:lnTo>
                <a:lnTo>
                  <a:pt x="1611866" y="5193060"/>
                </a:lnTo>
                <a:lnTo>
                  <a:pt x="1578829" y="5151329"/>
                </a:lnTo>
                <a:lnTo>
                  <a:pt x="1545792" y="5107859"/>
                </a:lnTo>
                <a:lnTo>
                  <a:pt x="1512755" y="5064389"/>
                </a:lnTo>
                <a:lnTo>
                  <a:pt x="1479717" y="5022658"/>
                </a:lnTo>
                <a:lnTo>
                  <a:pt x="1444942" y="4982666"/>
                </a:lnTo>
                <a:lnTo>
                  <a:pt x="1404949" y="4947890"/>
                </a:lnTo>
                <a:lnTo>
                  <a:pt x="1366696" y="4916591"/>
                </a:lnTo>
                <a:lnTo>
                  <a:pt x="1323226" y="4892248"/>
                </a:lnTo>
                <a:lnTo>
                  <a:pt x="1276278" y="4871383"/>
                </a:lnTo>
                <a:lnTo>
                  <a:pt x="1225853" y="4853995"/>
                </a:lnTo>
                <a:lnTo>
                  <a:pt x="1173689" y="4838346"/>
                </a:lnTo>
                <a:lnTo>
                  <a:pt x="1121525" y="4824435"/>
                </a:lnTo>
                <a:lnTo>
                  <a:pt x="1067622" y="4810525"/>
                </a:lnTo>
                <a:lnTo>
                  <a:pt x="1017197" y="4794876"/>
                </a:lnTo>
                <a:lnTo>
                  <a:pt x="966772" y="4777488"/>
                </a:lnTo>
                <a:lnTo>
                  <a:pt x="919824" y="4756622"/>
                </a:lnTo>
                <a:lnTo>
                  <a:pt x="878093" y="4730540"/>
                </a:lnTo>
                <a:lnTo>
                  <a:pt x="839840" y="4699242"/>
                </a:lnTo>
                <a:lnTo>
                  <a:pt x="808541" y="4660988"/>
                </a:lnTo>
                <a:lnTo>
                  <a:pt x="782459" y="4619257"/>
                </a:lnTo>
                <a:lnTo>
                  <a:pt x="761594" y="4572309"/>
                </a:lnTo>
                <a:lnTo>
                  <a:pt x="744206" y="4521884"/>
                </a:lnTo>
                <a:lnTo>
                  <a:pt x="728556" y="4471459"/>
                </a:lnTo>
                <a:lnTo>
                  <a:pt x="714646" y="4417556"/>
                </a:lnTo>
                <a:lnTo>
                  <a:pt x="700736" y="4365393"/>
                </a:lnTo>
                <a:lnTo>
                  <a:pt x="685087" y="4313229"/>
                </a:lnTo>
                <a:lnTo>
                  <a:pt x="667699" y="4262803"/>
                </a:lnTo>
                <a:lnTo>
                  <a:pt x="646833" y="4215856"/>
                </a:lnTo>
                <a:lnTo>
                  <a:pt x="622490" y="4172386"/>
                </a:lnTo>
                <a:lnTo>
                  <a:pt x="591191" y="4134132"/>
                </a:lnTo>
                <a:lnTo>
                  <a:pt x="556416" y="4094140"/>
                </a:lnTo>
                <a:lnTo>
                  <a:pt x="516423" y="4059364"/>
                </a:lnTo>
                <a:lnTo>
                  <a:pt x="472953" y="4026327"/>
                </a:lnTo>
                <a:lnTo>
                  <a:pt x="429483" y="3993290"/>
                </a:lnTo>
                <a:lnTo>
                  <a:pt x="386013" y="3960253"/>
                </a:lnTo>
                <a:lnTo>
                  <a:pt x="344282" y="3927215"/>
                </a:lnTo>
                <a:lnTo>
                  <a:pt x="304290" y="3890701"/>
                </a:lnTo>
                <a:lnTo>
                  <a:pt x="269514" y="3854186"/>
                </a:lnTo>
                <a:lnTo>
                  <a:pt x="239954" y="3812455"/>
                </a:lnTo>
                <a:lnTo>
                  <a:pt x="217350" y="3768985"/>
                </a:lnTo>
                <a:lnTo>
                  <a:pt x="201701" y="3716821"/>
                </a:lnTo>
                <a:lnTo>
                  <a:pt x="194745" y="3662918"/>
                </a:lnTo>
                <a:lnTo>
                  <a:pt x="193007" y="3607277"/>
                </a:lnTo>
                <a:lnTo>
                  <a:pt x="198223" y="3548157"/>
                </a:lnTo>
                <a:lnTo>
                  <a:pt x="205178" y="3489038"/>
                </a:lnTo>
                <a:lnTo>
                  <a:pt x="213872" y="3429919"/>
                </a:lnTo>
                <a:lnTo>
                  <a:pt x="220827" y="3370800"/>
                </a:lnTo>
                <a:lnTo>
                  <a:pt x="224305" y="3311681"/>
                </a:lnTo>
                <a:lnTo>
                  <a:pt x="224305" y="3254301"/>
                </a:lnTo>
                <a:lnTo>
                  <a:pt x="217350" y="3200398"/>
                </a:lnTo>
                <a:lnTo>
                  <a:pt x="203439" y="3146495"/>
                </a:lnTo>
                <a:lnTo>
                  <a:pt x="182574" y="3096070"/>
                </a:lnTo>
                <a:lnTo>
                  <a:pt x="156492" y="3043906"/>
                </a:lnTo>
                <a:lnTo>
                  <a:pt x="126932" y="2991742"/>
                </a:lnTo>
                <a:lnTo>
                  <a:pt x="95634" y="2939578"/>
                </a:lnTo>
                <a:lnTo>
                  <a:pt x="66074" y="2889153"/>
                </a:lnTo>
                <a:lnTo>
                  <a:pt x="39992" y="2835250"/>
                </a:lnTo>
                <a:lnTo>
                  <a:pt x="19127" y="2783086"/>
                </a:lnTo>
                <a:lnTo>
                  <a:pt x="5216" y="2729184"/>
                </a:lnTo>
                <a:lnTo>
                  <a:pt x="0" y="2673542"/>
                </a:lnTo>
                <a:lnTo>
                  <a:pt x="5216" y="2617901"/>
                </a:lnTo>
                <a:lnTo>
                  <a:pt x="19127" y="2563998"/>
                </a:lnTo>
                <a:lnTo>
                  <a:pt x="39992" y="2511834"/>
                </a:lnTo>
                <a:lnTo>
                  <a:pt x="66074" y="2457931"/>
                </a:lnTo>
                <a:lnTo>
                  <a:pt x="95634" y="2407506"/>
                </a:lnTo>
                <a:lnTo>
                  <a:pt x="126932" y="2355342"/>
                </a:lnTo>
                <a:lnTo>
                  <a:pt x="156492" y="2303178"/>
                </a:lnTo>
                <a:lnTo>
                  <a:pt x="182574" y="2251015"/>
                </a:lnTo>
                <a:lnTo>
                  <a:pt x="203439" y="2200589"/>
                </a:lnTo>
                <a:lnTo>
                  <a:pt x="217350" y="2146687"/>
                </a:lnTo>
                <a:lnTo>
                  <a:pt x="224305" y="2092784"/>
                </a:lnTo>
                <a:lnTo>
                  <a:pt x="224305" y="2035403"/>
                </a:lnTo>
                <a:lnTo>
                  <a:pt x="220827" y="1976284"/>
                </a:lnTo>
                <a:lnTo>
                  <a:pt x="213872" y="1917165"/>
                </a:lnTo>
                <a:lnTo>
                  <a:pt x="205178" y="1858046"/>
                </a:lnTo>
                <a:lnTo>
                  <a:pt x="198223" y="1798927"/>
                </a:lnTo>
                <a:lnTo>
                  <a:pt x="193007" y="1739808"/>
                </a:lnTo>
                <a:lnTo>
                  <a:pt x="194745" y="1684166"/>
                </a:lnTo>
                <a:lnTo>
                  <a:pt x="201701" y="1630263"/>
                </a:lnTo>
                <a:lnTo>
                  <a:pt x="217350" y="1578100"/>
                </a:lnTo>
                <a:lnTo>
                  <a:pt x="239954" y="1534630"/>
                </a:lnTo>
                <a:lnTo>
                  <a:pt x="269514" y="1492898"/>
                </a:lnTo>
                <a:lnTo>
                  <a:pt x="304290" y="1456384"/>
                </a:lnTo>
                <a:lnTo>
                  <a:pt x="344282" y="1419869"/>
                </a:lnTo>
                <a:lnTo>
                  <a:pt x="386013" y="1386832"/>
                </a:lnTo>
                <a:lnTo>
                  <a:pt x="429483" y="1353795"/>
                </a:lnTo>
                <a:lnTo>
                  <a:pt x="472953" y="1320757"/>
                </a:lnTo>
                <a:lnTo>
                  <a:pt x="516423" y="1287720"/>
                </a:lnTo>
                <a:lnTo>
                  <a:pt x="556416" y="1252944"/>
                </a:lnTo>
                <a:lnTo>
                  <a:pt x="591191" y="1212952"/>
                </a:lnTo>
                <a:lnTo>
                  <a:pt x="622490" y="1174698"/>
                </a:lnTo>
                <a:lnTo>
                  <a:pt x="646833" y="1131229"/>
                </a:lnTo>
                <a:lnTo>
                  <a:pt x="667699" y="1084281"/>
                </a:lnTo>
                <a:lnTo>
                  <a:pt x="685087" y="1033856"/>
                </a:lnTo>
                <a:lnTo>
                  <a:pt x="700736" y="981692"/>
                </a:lnTo>
                <a:lnTo>
                  <a:pt x="714646" y="929528"/>
                </a:lnTo>
                <a:lnTo>
                  <a:pt x="728556" y="875625"/>
                </a:lnTo>
                <a:lnTo>
                  <a:pt x="744206" y="825200"/>
                </a:lnTo>
                <a:lnTo>
                  <a:pt x="761594" y="774775"/>
                </a:lnTo>
                <a:lnTo>
                  <a:pt x="782459" y="727827"/>
                </a:lnTo>
                <a:lnTo>
                  <a:pt x="808541" y="686096"/>
                </a:lnTo>
                <a:lnTo>
                  <a:pt x="839840" y="647843"/>
                </a:lnTo>
                <a:lnTo>
                  <a:pt x="878093" y="616544"/>
                </a:lnTo>
                <a:lnTo>
                  <a:pt x="919824" y="590462"/>
                </a:lnTo>
                <a:lnTo>
                  <a:pt x="966772" y="569597"/>
                </a:lnTo>
                <a:lnTo>
                  <a:pt x="1017197" y="552209"/>
                </a:lnTo>
                <a:lnTo>
                  <a:pt x="1067622" y="536560"/>
                </a:lnTo>
                <a:lnTo>
                  <a:pt x="1121525" y="522649"/>
                </a:lnTo>
                <a:lnTo>
                  <a:pt x="1173689" y="508739"/>
                </a:lnTo>
                <a:lnTo>
                  <a:pt x="1225853" y="493090"/>
                </a:lnTo>
                <a:lnTo>
                  <a:pt x="1276278" y="475702"/>
                </a:lnTo>
                <a:lnTo>
                  <a:pt x="1323226" y="454836"/>
                </a:lnTo>
                <a:lnTo>
                  <a:pt x="1366696" y="430493"/>
                </a:lnTo>
                <a:lnTo>
                  <a:pt x="1404949" y="399195"/>
                </a:lnTo>
                <a:lnTo>
                  <a:pt x="1444942" y="364419"/>
                </a:lnTo>
                <a:lnTo>
                  <a:pt x="1479717" y="324426"/>
                </a:lnTo>
                <a:lnTo>
                  <a:pt x="1512755" y="282695"/>
                </a:lnTo>
                <a:lnTo>
                  <a:pt x="1545792" y="239225"/>
                </a:lnTo>
                <a:lnTo>
                  <a:pt x="1578829" y="195755"/>
                </a:lnTo>
                <a:lnTo>
                  <a:pt x="1611866" y="154024"/>
                </a:lnTo>
                <a:lnTo>
                  <a:pt x="1648381" y="114032"/>
                </a:lnTo>
                <a:lnTo>
                  <a:pt x="1684896" y="79256"/>
                </a:lnTo>
                <a:lnTo>
                  <a:pt x="1726627" y="49696"/>
                </a:lnTo>
                <a:lnTo>
                  <a:pt x="1770097" y="27092"/>
                </a:lnTo>
                <a:lnTo>
                  <a:pt x="1822261" y="11443"/>
                </a:lnTo>
                <a:lnTo>
                  <a:pt x="1876163" y="4487"/>
                </a:lnTo>
                <a:lnTo>
                  <a:pt x="1931805" y="2749"/>
                </a:lnTo>
                <a:lnTo>
                  <a:pt x="1990924" y="7965"/>
                </a:lnTo>
                <a:lnTo>
                  <a:pt x="2050043" y="14920"/>
                </a:lnTo>
                <a:lnTo>
                  <a:pt x="2109162" y="23614"/>
                </a:lnTo>
                <a:lnTo>
                  <a:pt x="2168282" y="30569"/>
                </a:lnTo>
                <a:lnTo>
                  <a:pt x="2227401" y="34047"/>
                </a:lnTo>
                <a:lnTo>
                  <a:pt x="2284781" y="34047"/>
                </a:lnTo>
                <a:lnTo>
                  <a:pt x="2338684" y="27092"/>
                </a:lnTo>
                <a:lnTo>
                  <a:pt x="2392586" y="13181"/>
                </a:lnTo>
                <a:close/>
              </a:path>
            </a:pathLst>
          </a:custGeom>
          <a:solidFill>
            <a:schemeClr val="bg1">
              <a:alpha val="40000"/>
            </a:schemeClr>
          </a:solidFill>
          <a:ln w="0">
            <a:noFill/>
            <a:prstDash val="solid"/>
            <a:round/>
            <a:headEnd/>
            <a:tailEnd/>
          </a:ln>
        </p:spPr>
      </p:sp>
      <p:sp>
        <p:nvSpPr>
          <p:cNvPr id="31" name="Freeform: Shape 22">
            <a:extLst>
              <a:ext uri="{FF2B5EF4-FFF2-40B4-BE49-F238E27FC236}">
                <a16:creationId xmlns:a16="http://schemas.microsoft.com/office/drawing/2014/main" id="{32C3FE3A-8087-4BDC-BF2B-462E8D8F6F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766456" y="591688"/>
            <a:ext cx="2425541" cy="5347085"/>
          </a:xfrm>
          <a:custGeom>
            <a:avLst/>
            <a:gdLst>
              <a:gd name="connsiteX0" fmla="*/ 2425541 w 2425541"/>
              <a:gd name="connsiteY0" fmla="*/ 0 h 5347085"/>
              <a:gd name="connsiteX1" fmla="*/ 2425541 w 2425541"/>
              <a:gd name="connsiteY1" fmla="*/ 5347085 h 5347085"/>
              <a:gd name="connsiteX2" fmla="*/ 2392586 w 2425541"/>
              <a:gd name="connsiteY2" fmla="*/ 5333903 h 5347085"/>
              <a:gd name="connsiteX3" fmla="*/ 2338684 w 2425541"/>
              <a:gd name="connsiteY3" fmla="*/ 5319993 h 5347085"/>
              <a:gd name="connsiteX4" fmla="*/ 2284781 w 2425541"/>
              <a:gd name="connsiteY4" fmla="*/ 5313037 h 5347085"/>
              <a:gd name="connsiteX5" fmla="*/ 2227401 w 2425541"/>
              <a:gd name="connsiteY5" fmla="*/ 5313037 h 5347085"/>
              <a:gd name="connsiteX6" fmla="*/ 2168282 w 2425541"/>
              <a:gd name="connsiteY6" fmla="*/ 5316515 h 5347085"/>
              <a:gd name="connsiteX7" fmla="*/ 2109162 w 2425541"/>
              <a:gd name="connsiteY7" fmla="*/ 5323470 h 5347085"/>
              <a:gd name="connsiteX8" fmla="*/ 2050043 w 2425541"/>
              <a:gd name="connsiteY8" fmla="*/ 5332164 h 5347085"/>
              <a:gd name="connsiteX9" fmla="*/ 1990924 w 2425541"/>
              <a:gd name="connsiteY9" fmla="*/ 5339119 h 5347085"/>
              <a:gd name="connsiteX10" fmla="*/ 1931805 w 2425541"/>
              <a:gd name="connsiteY10" fmla="*/ 5344336 h 5347085"/>
              <a:gd name="connsiteX11" fmla="*/ 1876163 w 2425541"/>
              <a:gd name="connsiteY11" fmla="*/ 5342597 h 5347085"/>
              <a:gd name="connsiteX12" fmla="*/ 1822261 w 2425541"/>
              <a:gd name="connsiteY12" fmla="*/ 5335642 h 5347085"/>
              <a:gd name="connsiteX13" fmla="*/ 1770097 w 2425541"/>
              <a:gd name="connsiteY13" fmla="*/ 5319993 h 5347085"/>
              <a:gd name="connsiteX14" fmla="*/ 1726627 w 2425541"/>
              <a:gd name="connsiteY14" fmla="*/ 5297388 h 5347085"/>
              <a:gd name="connsiteX15" fmla="*/ 1684896 w 2425541"/>
              <a:gd name="connsiteY15" fmla="*/ 5267829 h 5347085"/>
              <a:gd name="connsiteX16" fmla="*/ 1648381 w 2425541"/>
              <a:gd name="connsiteY16" fmla="*/ 5233053 h 5347085"/>
              <a:gd name="connsiteX17" fmla="*/ 1611866 w 2425541"/>
              <a:gd name="connsiteY17" fmla="*/ 5193060 h 5347085"/>
              <a:gd name="connsiteX18" fmla="*/ 1578829 w 2425541"/>
              <a:gd name="connsiteY18" fmla="*/ 5151329 h 5347085"/>
              <a:gd name="connsiteX19" fmla="*/ 1545792 w 2425541"/>
              <a:gd name="connsiteY19" fmla="*/ 5107859 h 5347085"/>
              <a:gd name="connsiteX20" fmla="*/ 1512755 w 2425541"/>
              <a:gd name="connsiteY20" fmla="*/ 5064389 h 5347085"/>
              <a:gd name="connsiteX21" fmla="*/ 1479717 w 2425541"/>
              <a:gd name="connsiteY21" fmla="*/ 5022658 h 5347085"/>
              <a:gd name="connsiteX22" fmla="*/ 1444942 w 2425541"/>
              <a:gd name="connsiteY22" fmla="*/ 4982666 h 5347085"/>
              <a:gd name="connsiteX23" fmla="*/ 1404949 w 2425541"/>
              <a:gd name="connsiteY23" fmla="*/ 4947890 h 5347085"/>
              <a:gd name="connsiteX24" fmla="*/ 1366696 w 2425541"/>
              <a:gd name="connsiteY24" fmla="*/ 4916591 h 5347085"/>
              <a:gd name="connsiteX25" fmla="*/ 1323226 w 2425541"/>
              <a:gd name="connsiteY25" fmla="*/ 4892248 h 5347085"/>
              <a:gd name="connsiteX26" fmla="*/ 1276278 w 2425541"/>
              <a:gd name="connsiteY26" fmla="*/ 4871383 h 5347085"/>
              <a:gd name="connsiteX27" fmla="*/ 1225853 w 2425541"/>
              <a:gd name="connsiteY27" fmla="*/ 4853995 h 5347085"/>
              <a:gd name="connsiteX28" fmla="*/ 1173689 w 2425541"/>
              <a:gd name="connsiteY28" fmla="*/ 4838346 h 5347085"/>
              <a:gd name="connsiteX29" fmla="*/ 1121525 w 2425541"/>
              <a:gd name="connsiteY29" fmla="*/ 4824435 h 5347085"/>
              <a:gd name="connsiteX30" fmla="*/ 1067622 w 2425541"/>
              <a:gd name="connsiteY30" fmla="*/ 4810525 h 5347085"/>
              <a:gd name="connsiteX31" fmla="*/ 1017197 w 2425541"/>
              <a:gd name="connsiteY31" fmla="*/ 4794876 h 5347085"/>
              <a:gd name="connsiteX32" fmla="*/ 966772 w 2425541"/>
              <a:gd name="connsiteY32" fmla="*/ 4777488 h 5347085"/>
              <a:gd name="connsiteX33" fmla="*/ 919824 w 2425541"/>
              <a:gd name="connsiteY33" fmla="*/ 4756622 h 5347085"/>
              <a:gd name="connsiteX34" fmla="*/ 878093 w 2425541"/>
              <a:gd name="connsiteY34" fmla="*/ 4730540 h 5347085"/>
              <a:gd name="connsiteX35" fmla="*/ 839840 w 2425541"/>
              <a:gd name="connsiteY35" fmla="*/ 4699242 h 5347085"/>
              <a:gd name="connsiteX36" fmla="*/ 808541 w 2425541"/>
              <a:gd name="connsiteY36" fmla="*/ 4660988 h 5347085"/>
              <a:gd name="connsiteX37" fmla="*/ 782459 w 2425541"/>
              <a:gd name="connsiteY37" fmla="*/ 4619257 h 5347085"/>
              <a:gd name="connsiteX38" fmla="*/ 761594 w 2425541"/>
              <a:gd name="connsiteY38" fmla="*/ 4572309 h 5347085"/>
              <a:gd name="connsiteX39" fmla="*/ 744206 w 2425541"/>
              <a:gd name="connsiteY39" fmla="*/ 4521884 h 5347085"/>
              <a:gd name="connsiteX40" fmla="*/ 728556 w 2425541"/>
              <a:gd name="connsiteY40" fmla="*/ 4471459 h 5347085"/>
              <a:gd name="connsiteX41" fmla="*/ 714646 w 2425541"/>
              <a:gd name="connsiteY41" fmla="*/ 4417556 h 5347085"/>
              <a:gd name="connsiteX42" fmla="*/ 700736 w 2425541"/>
              <a:gd name="connsiteY42" fmla="*/ 4365393 h 5347085"/>
              <a:gd name="connsiteX43" fmla="*/ 685087 w 2425541"/>
              <a:gd name="connsiteY43" fmla="*/ 4313229 h 5347085"/>
              <a:gd name="connsiteX44" fmla="*/ 667699 w 2425541"/>
              <a:gd name="connsiteY44" fmla="*/ 4262803 h 5347085"/>
              <a:gd name="connsiteX45" fmla="*/ 646833 w 2425541"/>
              <a:gd name="connsiteY45" fmla="*/ 4215856 h 5347085"/>
              <a:gd name="connsiteX46" fmla="*/ 622490 w 2425541"/>
              <a:gd name="connsiteY46" fmla="*/ 4172386 h 5347085"/>
              <a:gd name="connsiteX47" fmla="*/ 591191 w 2425541"/>
              <a:gd name="connsiteY47" fmla="*/ 4134132 h 5347085"/>
              <a:gd name="connsiteX48" fmla="*/ 556416 w 2425541"/>
              <a:gd name="connsiteY48" fmla="*/ 4094140 h 5347085"/>
              <a:gd name="connsiteX49" fmla="*/ 516423 w 2425541"/>
              <a:gd name="connsiteY49" fmla="*/ 4059364 h 5347085"/>
              <a:gd name="connsiteX50" fmla="*/ 472953 w 2425541"/>
              <a:gd name="connsiteY50" fmla="*/ 4026327 h 5347085"/>
              <a:gd name="connsiteX51" fmla="*/ 429483 w 2425541"/>
              <a:gd name="connsiteY51" fmla="*/ 3993290 h 5347085"/>
              <a:gd name="connsiteX52" fmla="*/ 386013 w 2425541"/>
              <a:gd name="connsiteY52" fmla="*/ 3960253 h 5347085"/>
              <a:gd name="connsiteX53" fmla="*/ 344282 w 2425541"/>
              <a:gd name="connsiteY53" fmla="*/ 3927215 h 5347085"/>
              <a:gd name="connsiteX54" fmla="*/ 304290 w 2425541"/>
              <a:gd name="connsiteY54" fmla="*/ 3890701 h 5347085"/>
              <a:gd name="connsiteX55" fmla="*/ 269514 w 2425541"/>
              <a:gd name="connsiteY55" fmla="*/ 3854186 h 5347085"/>
              <a:gd name="connsiteX56" fmla="*/ 239954 w 2425541"/>
              <a:gd name="connsiteY56" fmla="*/ 3812455 h 5347085"/>
              <a:gd name="connsiteX57" fmla="*/ 217350 w 2425541"/>
              <a:gd name="connsiteY57" fmla="*/ 3768985 h 5347085"/>
              <a:gd name="connsiteX58" fmla="*/ 201701 w 2425541"/>
              <a:gd name="connsiteY58" fmla="*/ 3716821 h 5347085"/>
              <a:gd name="connsiteX59" fmla="*/ 194745 w 2425541"/>
              <a:gd name="connsiteY59" fmla="*/ 3662918 h 5347085"/>
              <a:gd name="connsiteX60" fmla="*/ 193007 w 2425541"/>
              <a:gd name="connsiteY60" fmla="*/ 3607277 h 5347085"/>
              <a:gd name="connsiteX61" fmla="*/ 198223 w 2425541"/>
              <a:gd name="connsiteY61" fmla="*/ 3548157 h 5347085"/>
              <a:gd name="connsiteX62" fmla="*/ 205178 w 2425541"/>
              <a:gd name="connsiteY62" fmla="*/ 3489038 h 5347085"/>
              <a:gd name="connsiteX63" fmla="*/ 213872 w 2425541"/>
              <a:gd name="connsiteY63" fmla="*/ 3429919 h 5347085"/>
              <a:gd name="connsiteX64" fmla="*/ 220827 w 2425541"/>
              <a:gd name="connsiteY64" fmla="*/ 3370800 h 5347085"/>
              <a:gd name="connsiteX65" fmla="*/ 224305 w 2425541"/>
              <a:gd name="connsiteY65" fmla="*/ 3311681 h 5347085"/>
              <a:gd name="connsiteX66" fmla="*/ 224305 w 2425541"/>
              <a:gd name="connsiteY66" fmla="*/ 3254301 h 5347085"/>
              <a:gd name="connsiteX67" fmla="*/ 217350 w 2425541"/>
              <a:gd name="connsiteY67" fmla="*/ 3200398 h 5347085"/>
              <a:gd name="connsiteX68" fmla="*/ 203439 w 2425541"/>
              <a:gd name="connsiteY68" fmla="*/ 3146495 h 5347085"/>
              <a:gd name="connsiteX69" fmla="*/ 182574 w 2425541"/>
              <a:gd name="connsiteY69" fmla="*/ 3096070 h 5347085"/>
              <a:gd name="connsiteX70" fmla="*/ 156492 w 2425541"/>
              <a:gd name="connsiteY70" fmla="*/ 3043906 h 5347085"/>
              <a:gd name="connsiteX71" fmla="*/ 126932 w 2425541"/>
              <a:gd name="connsiteY71" fmla="*/ 2991742 h 5347085"/>
              <a:gd name="connsiteX72" fmla="*/ 95634 w 2425541"/>
              <a:gd name="connsiteY72" fmla="*/ 2939578 h 5347085"/>
              <a:gd name="connsiteX73" fmla="*/ 66074 w 2425541"/>
              <a:gd name="connsiteY73" fmla="*/ 2889153 h 5347085"/>
              <a:gd name="connsiteX74" fmla="*/ 39992 w 2425541"/>
              <a:gd name="connsiteY74" fmla="*/ 2835250 h 5347085"/>
              <a:gd name="connsiteX75" fmla="*/ 19127 w 2425541"/>
              <a:gd name="connsiteY75" fmla="*/ 2783086 h 5347085"/>
              <a:gd name="connsiteX76" fmla="*/ 5216 w 2425541"/>
              <a:gd name="connsiteY76" fmla="*/ 2729184 h 5347085"/>
              <a:gd name="connsiteX77" fmla="*/ 0 w 2425541"/>
              <a:gd name="connsiteY77" fmla="*/ 2673542 h 5347085"/>
              <a:gd name="connsiteX78" fmla="*/ 5216 w 2425541"/>
              <a:gd name="connsiteY78" fmla="*/ 2617901 h 5347085"/>
              <a:gd name="connsiteX79" fmla="*/ 19127 w 2425541"/>
              <a:gd name="connsiteY79" fmla="*/ 2563998 h 5347085"/>
              <a:gd name="connsiteX80" fmla="*/ 39992 w 2425541"/>
              <a:gd name="connsiteY80" fmla="*/ 2511834 h 5347085"/>
              <a:gd name="connsiteX81" fmla="*/ 66074 w 2425541"/>
              <a:gd name="connsiteY81" fmla="*/ 2457931 h 5347085"/>
              <a:gd name="connsiteX82" fmla="*/ 95634 w 2425541"/>
              <a:gd name="connsiteY82" fmla="*/ 2407506 h 5347085"/>
              <a:gd name="connsiteX83" fmla="*/ 126932 w 2425541"/>
              <a:gd name="connsiteY83" fmla="*/ 2355342 h 5347085"/>
              <a:gd name="connsiteX84" fmla="*/ 156492 w 2425541"/>
              <a:gd name="connsiteY84" fmla="*/ 2303178 h 5347085"/>
              <a:gd name="connsiteX85" fmla="*/ 182574 w 2425541"/>
              <a:gd name="connsiteY85" fmla="*/ 2251015 h 5347085"/>
              <a:gd name="connsiteX86" fmla="*/ 203439 w 2425541"/>
              <a:gd name="connsiteY86" fmla="*/ 2200589 h 5347085"/>
              <a:gd name="connsiteX87" fmla="*/ 217350 w 2425541"/>
              <a:gd name="connsiteY87" fmla="*/ 2146687 h 5347085"/>
              <a:gd name="connsiteX88" fmla="*/ 224305 w 2425541"/>
              <a:gd name="connsiteY88" fmla="*/ 2092784 h 5347085"/>
              <a:gd name="connsiteX89" fmla="*/ 224305 w 2425541"/>
              <a:gd name="connsiteY89" fmla="*/ 2035403 h 5347085"/>
              <a:gd name="connsiteX90" fmla="*/ 220827 w 2425541"/>
              <a:gd name="connsiteY90" fmla="*/ 1976284 h 5347085"/>
              <a:gd name="connsiteX91" fmla="*/ 213872 w 2425541"/>
              <a:gd name="connsiteY91" fmla="*/ 1917165 h 5347085"/>
              <a:gd name="connsiteX92" fmla="*/ 205178 w 2425541"/>
              <a:gd name="connsiteY92" fmla="*/ 1858046 h 5347085"/>
              <a:gd name="connsiteX93" fmla="*/ 198223 w 2425541"/>
              <a:gd name="connsiteY93" fmla="*/ 1798927 h 5347085"/>
              <a:gd name="connsiteX94" fmla="*/ 193007 w 2425541"/>
              <a:gd name="connsiteY94" fmla="*/ 1739808 h 5347085"/>
              <a:gd name="connsiteX95" fmla="*/ 194745 w 2425541"/>
              <a:gd name="connsiteY95" fmla="*/ 1684166 h 5347085"/>
              <a:gd name="connsiteX96" fmla="*/ 201701 w 2425541"/>
              <a:gd name="connsiteY96" fmla="*/ 1630263 h 5347085"/>
              <a:gd name="connsiteX97" fmla="*/ 217350 w 2425541"/>
              <a:gd name="connsiteY97" fmla="*/ 1578100 h 5347085"/>
              <a:gd name="connsiteX98" fmla="*/ 239954 w 2425541"/>
              <a:gd name="connsiteY98" fmla="*/ 1534630 h 5347085"/>
              <a:gd name="connsiteX99" fmla="*/ 269514 w 2425541"/>
              <a:gd name="connsiteY99" fmla="*/ 1492898 h 5347085"/>
              <a:gd name="connsiteX100" fmla="*/ 304290 w 2425541"/>
              <a:gd name="connsiteY100" fmla="*/ 1456384 h 5347085"/>
              <a:gd name="connsiteX101" fmla="*/ 344282 w 2425541"/>
              <a:gd name="connsiteY101" fmla="*/ 1419869 h 5347085"/>
              <a:gd name="connsiteX102" fmla="*/ 386013 w 2425541"/>
              <a:gd name="connsiteY102" fmla="*/ 1386832 h 5347085"/>
              <a:gd name="connsiteX103" fmla="*/ 429483 w 2425541"/>
              <a:gd name="connsiteY103" fmla="*/ 1353795 h 5347085"/>
              <a:gd name="connsiteX104" fmla="*/ 472953 w 2425541"/>
              <a:gd name="connsiteY104" fmla="*/ 1320757 h 5347085"/>
              <a:gd name="connsiteX105" fmla="*/ 516423 w 2425541"/>
              <a:gd name="connsiteY105" fmla="*/ 1287720 h 5347085"/>
              <a:gd name="connsiteX106" fmla="*/ 556416 w 2425541"/>
              <a:gd name="connsiteY106" fmla="*/ 1252944 h 5347085"/>
              <a:gd name="connsiteX107" fmla="*/ 591191 w 2425541"/>
              <a:gd name="connsiteY107" fmla="*/ 1212952 h 5347085"/>
              <a:gd name="connsiteX108" fmla="*/ 622490 w 2425541"/>
              <a:gd name="connsiteY108" fmla="*/ 1174698 h 5347085"/>
              <a:gd name="connsiteX109" fmla="*/ 646833 w 2425541"/>
              <a:gd name="connsiteY109" fmla="*/ 1131229 h 5347085"/>
              <a:gd name="connsiteX110" fmla="*/ 667699 w 2425541"/>
              <a:gd name="connsiteY110" fmla="*/ 1084281 h 5347085"/>
              <a:gd name="connsiteX111" fmla="*/ 685087 w 2425541"/>
              <a:gd name="connsiteY111" fmla="*/ 1033856 h 5347085"/>
              <a:gd name="connsiteX112" fmla="*/ 700736 w 2425541"/>
              <a:gd name="connsiteY112" fmla="*/ 981692 h 5347085"/>
              <a:gd name="connsiteX113" fmla="*/ 714646 w 2425541"/>
              <a:gd name="connsiteY113" fmla="*/ 929528 h 5347085"/>
              <a:gd name="connsiteX114" fmla="*/ 728556 w 2425541"/>
              <a:gd name="connsiteY114" fmla="*/ 875625 h 5347085"/>
              <a:gd name="connsiteX115" fmla="*/ 744206 w 2425541"/>
              <a:gd name="connsiteY115" fmla="*/ 825200 h 5347085"/>
              <a:gd name="connsiteX116" fmla="*/ 761594 w 2425541"/>
              <a:gd name="connsiteY116" fmla="*/ 774775 h 5347085"/>
              <a:gd name="connsiteX117" fmla="*/ 782459 w 2425541"/>
              <a:gd name="connsiteY117" fmla="*/ 727827 h 5347085"/>
              <a:gd name="connsiteX118" fmla="*/ 808541 w 2425541"/>
              <a:gd name="connsiteY118" fmla="*/ 686096 h 5347085"/>
              <a:gd name="connsiteX119" fmla="*/ 839840 w 2425541"/>
              <a:gd name="connsiteY119" fmla="*/ 647843 h 5347085"/>
              <a:gd name="connsiteX120" fmla="*/ 878093 w 2425541"/>
              <a:gd name="connsiteY120" fmla="*/ 616544 h 5347085"/>
              <a:gd name="connsiteX121" fmla="*/ 919824 w 2425541"/>
              <a:gd name="connsiteY121" fmla="*/ 590462 h 5347085"/>
              <a:gd name="connsiteX122" fmla="*/ 966772 w 2425541"/>
              <a:gd name="connsiteY122" fmla="*/ 569597 h 5347085"/>
              <a:gd name="connsiteX123" fmla="*/ 1017197 w 2425541"/>
              <a:gd name="connsiteY123" fmla="*/ 552209 h 5347085"/>
              <a:gd name="connsiteX124" fmla="*/ 1067622 w 2425541"/>
              <a:gd name="connsiteY124" fmla="*/ 536560 h 5347085"/>
              <a:gd name="connsiteX125" fmla="*/ 1121525 w 2425541"/>
              <a:gd name="connsiteY125" fmla="*/ 522649 h 5347085"/>
              <a:gd name="connsiteX126" fmla="*/ 1173689 w 2425541"/>
              <a:gd name="connsiteY126" fmla="*/ 508739 h 5347085"/>
              <a:gd name="connsiteX127" fmla="*/ 1225853 w 2425541"/>
              <a:gd name="connsiteY127" fmla="*/ 493090 h 5347085"/>
              <a:gd name="connsiteX128" fmla="*/ 1276278 w 2425541"/>
              <a:gd name="connsiteY128" fmla="*/ 475702 h 5347085"/>
              <a:gd name="connsiteX129" fmla="*/ 1323226 w 2425541"/>
              <a:gd name="connsiteY129" fmla="*/ 454836 h 5347085"/>
              <a:gd name="connsiteX130" fmla="*/ 1366696 w 2425541"/>
              <a:gd name="connsiteY130" fmla="*/ 430493 h 5347085"/>
              <a:gd name="connsiteX131" fmla="*/ 1404949 w 2425541"/>
              <a:gd name="connsiteY131" fmla="*/ 399195 h 5347085"/>
              <a:gd name="connsiteX132" fmla="*/ 1444942 w 2425541"/>
              <a:gd name="connsiteY132" fmla="*/ 364419 h 5347085"/>
              <a:gd name="connsiteX133" fmla="*/ 1479717 w 2425541"/>
              <a:gd name="connsiteY133" fmla="*/ 324426 h 5347085"/>
              <a:gd name="connsiteX134" fmla="*/ 1512755 w 2425541"/>
              <a:gd name="connsiteY134" fmla="*/ 282695 h 5347085"/>
              <a:gd name="connsiteX135" fmla="*/ 1545792 w 2425541"/>
              <a:gd name="connsiteY135" fmla="*/ 239225 h 5347085"/>
              <a:gd name="connsiteX136" fmla="*/ 1578829 w 2425541"/>
              <a:gd name="connsiteY136" fmla="*/ 195755 h 5347085"/>
              <a:gd name="connsiteX137" fmla="*/ 1611866 w 2425541"/>
              <a:gd name="connsiteY137" fmla="*/ 154024 h 5347085"/>
              <a:gd name="connsiteX138" fmla="*/ 1648381 w 2425541"/>
              <a:gd name="connsiteY138" fmla="*/ 114032 h 5347085"/>
              <a:gd name="connsiteX139" fmla="*/ 1684896 w 2425541"/>
              <a:gd name="connsiteY139" fmla="*/ 79256 h 5347085"/>
              <a:gd name="connsiteX140" fmla="*/ 1726627 w 2425541"/>
              <a:gd name="connsiteY140" fmla="*/ 49696 h 5347085"/>
              <a:gd name="connsiteX141" fmla="*/ 1770097 w 2425541"/>
              <a:gd name="connsiteY141" fmla="*/ 27092 h 5347085"/>
              <a:gd name="connsiteX142" fmla="*/ 1822261 w 2425541"/>
              <a:gd name="connsiteY142" fmla="*/ 11443 h 5347085"/>
              <a:gd name="connsiteX143" fmla="*/ 1876163 w 2425541"/>
              <a:gd name="connsiteY143" fmla="*/ 4487 h 5347085"/>
              <a:gd name="connsiteX144" fmla="*/ 1931805 w 2425541"/>
              <a:gd name="connsiteY144" fmla="*/ 2749 h 5347085"/>
              <a:gd name="connsiteX145" fmla="*/ 1990924 w 2425541"/>
              <a:gd name="connsiteY145" fmla="*/ 7965 h 5347085"/>
              <a:gd name="connsiteX146" fmla="*/ 2050043 w 2425541"/>
              <a:gd name="connsiteY146" fmla="*/ 14920 h 5347085"/>
              <a:gd name="connsiteX147" fmla="*/ 2109162 w 2425541"/>
              <a:gd name="connsiteY147" fmla="*/ 23614 h 5347085"/>
              <a:gd name="connsiteX148" fmla="*/ 2168282 w 2425541"/>
              <a:gd name="connsiteY148" fmla="*/ 30569 h 5347085"/>
              <a:gd name="connsiteX149" fmla="*/ 2227401 w 2425541"/>
              <a:gd name="connsiteY149" fmla="*/ 34047 h 5347085"/>
              <a:gd name="connsiteX150" fmla="*/ 2284781 w 2425541"/>
              <a:gd name="connsiteY150" fmla="*/ 34047 h 5347085"/>
              <a:gd name="connsiteX151" fmla="*/ 2338684 w 2425541"/>
              <a:gd name="connsiteY151" fmla="*/ 27092 h 5347085"/>
              <a:gd name="connsiteX152" fmla="*/ 2392586 w 2425541"/>
              <a:gd name="connsiteY152" fmla="*/ 13181 h 5347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2425541" h="5347085">
                <a:moveTo>
                  <a:pt x="2425541" y="0"/>
                </a:moveTo>
                <a:lnTo>
                  <a:pt x="2425541" y="5347085"/>
                </a:lnTo>
                <a:lnTo>
                  <a:pt x="2392586" y="5333903"/>
                </a:lnTo>
                <a:lnTo>
                  <a:pt x="2338684" y="5319993"/>
                </a:lnTo>
                <a:lnTo>
                  <a:pt x="2284781" y="5313037"/>
                </a:lnTo>
                <a:lnTo>
                  <a:pt x="2227401" y="5313037"/>
                </a:lnTo>
                <a:lnTo>
                  <a:pt x="2168282" y="5316515"/>
                </a:lnTo>
                <a:lnTo>
                  <a:pt x="2109162" y="5323470"/>
                </a:lnTo>
                <a:lnTo>
                  <a:pt x="2050043" y="5332164"/>
                </a:lnTo>
                <a:lnTo>
                  <a:pt x="1990924" y="5339119"/>
                </a:lnTo>
                <a:lnTo>
                  <a:pt x="1931805" y="5344336"/>
                </a:lnTo>
                <a:lnTo>
                  <a:pt x="1876163" y="5342597"/>
                </a:lnTo>
                <a:lnTo>
                  <a:pt x="1822261" y="5335642"/>
                </a:lnTo>
                <a:lnTo>
                  <a:pt x="1770097" y="5319993"/>
                </a:lnTo>
                <a:lnTo>
                  <a:pt x="1726627" y="5297388"/>
                </a:lnTo>
                <a:lnTo>
                  <a:pt x="1684896" y="5267829"/>
                </a:lnTo>
                <a:lnTo>
                  <a:pt x="1648381" y="5233053"/>
                </a:lnTo>
                <a:lnTo>
                  <a:pt x="1611866" y="5193060"/>
                </a:lnTo>
                <a:lnTo>
                  <a:pt x="1578829" y="5151329"/>
                </a:lnTo>
                <a:lnTo>
                  <a:pt x="1545792" y="5107859"/>
                </a:lnTo>
                <a:lnTo>
                  <a:pt x="1512755" y="5064389"/>
                </a:lnTo>
                <a:lnTo>
                  <a:pt x="1479717" y="5022658"/>
                </a:lnTo>
                <a:lnTo>
                  <a:pt x="1444942" y="4982666"/>
                </a:lnTo>
                <a:lnTo>
                  <a:pt x="1404949" y="4947890"/>
                </a:lnTo>
                <a:lnTo>
                  <a:pt x="1366696" y="4916591"/>
                </a:lnTo>
                <a:lnTo>
                  <a:pt x="1323226" y="4892248"/>
                </a:lnTo>
                <a:lnTo>
                  <a:pt x="1276278" y="4871383"/>
                </a:lnTo>
                <a:lnTo>
                  <a:pt x="1225853" y="4853995"/>
                </a:lnTo>
                <a:lnTo>
                  <a:pt x="1173689" y="4838346"/>
                </a:lnTo>
                <a:lnTo>
                  <a:pt x="1121525" y="4824435"/>
                </a:lnTo>
                <a:lnTo>
                  <a:pt x="1067622" y="4810525"/>
                </a:lnTo>
                <a:lnTo>
                  <a:pt x="1017197" y="4794876"/>
                </a:lnTo>
                <a:lnTo>
                  <a:pt x="966772" y="4777488"/>
                </a:lnTo>
                <a:lnTo>
                  <a:pt x="919824" y="4756622"/>
                </a:lnTo>
                <a:lnTo>
                  <a:pt x="878093" y="4730540"/>
                </a:lnTo>
                <a:lnTo>
                  <a:pt x="839840" y="4699242"/>
                </a:lnTo>
                <a:lnTo>
                  <a:pt x="808541" y="4660988"/>
                </a:lnTo>
                <a:lnTo>
                  <a:pt x="782459" y="4619257"/>
                </a:lnTo>
                <a:lnTo>
                  <a:pt x="761594" y="4572309"/>
                </a:lnTo>
                <a:lnTo>
                  <a:pt x="744206" y="4521884"/>
                </a:lnTo>
                <a:lnTo>
                  <a:pt x="728556" y="4471459"/>
                </a:lnTo>
                <a:lnTo>
                  <a:pt x="714646" y="4417556"/>
                </a:lnTo>
                <a:lnTo>
                  <a:pt x="700736" y="4365393"/>
                </a:lnTo>
                <a:lnTo>
                  <a:pt x="685087" y="4313229"/>
                </a:lnTo>
                <a:lnTo>
                  <a:pt x="667699" y="4262803"/>
                </a:lnTo>
                <a:lnTo>
                  <a:pt x="646833" y="4215856"/>
                </a:lnTo>
                <a:lnTo>
                  <a:pt x="622490" y="4172386"/>
                </a:lnTo>
                <a:lnTo>
                  <a:pt x="591191" y="4134132"/>
                </a:lnTo>
                <a:lnTo>
                  <a:pt x="556416" y="4094140"/>
                </a:lnTo>
                <a:lnTo>
                  <a:pt x="516423" y="4059364"/>
                </a:lnTo>
                <a:lnTo>
                  <a:pt x="472953" y="4026327"/>
                </a:lnTo>
                <a:lnTo>
                  <a:pt x="429483" y="3993290"/>
                </a:lnTo>
                <a:lnTo>
                  <a:pt x="386013" y="3960253"/>
                </a:lnTo>
                <a:lnTo>
                  <a:pt x="344282" y="3927215"/>
                </a:lnTo>
                <a:lnTo>
                  <a:pt x="304290" y="3890701"/>
                </a:lnTo>
                <a:lnTo>
                  <a:pt x="269514" y="3854186"/>
                </a:lnTo>
                <a:lnTo>
                  <a:pt x="239954" y="3812455"/>
                </a:lnTo>
                <a:lnTo>
                  <a:pt x="217350" y="3768985"/>
                </a:lnTo>
                <a:lnTo>
                  <a:pt x="201701" y="3716821"/>
                </a:lnTo>
                <a:lnTo>
                  <a:pt x="194745" y="3662918"/>
                </a:lnTo>
                <a:lnTo>
                  <a:pt x="193007" y="3607277"/>
                </a:lnTo>
                <a:lnTo>
                  <a:pt x="198223" y="3548157"/>
                </a:lnTo>
                <a:lnTo>
                  <a:pt x="205178" y="3489038"/>
                </a:lnTo>
                <a:lnTo>
                  <a:pt x="213872" y="3429919"/>
                </a:lnTo>
                <a:lnTo>
                  <a:pt x="220827" y="3370800"/>
                </a:lnTo>
                <a:lnTo>
                  <a:pt x="224305" y="3311681"/>
                </a:lnTo>
                <a:lnTo>
                  <a:pt x="224305" y="3254301"/>
                </a:lnTo>
                <a:lnTo>
                  <a:pt x="217350" y="3200398"/>
                </a:lnTo>
                <a:lnTo>
                  <a:pt x="203439" y="3146495"/>
                </a:lnTo>
                <a:lnTo>
                  <a:pt x="182574" y="3096070"/>
                </a:lnTo>
                <a:lnTo>
                  <a:pt x="156492" y="3043906"/>
                </a:lnTo>
                <a:lnTo>
                  <a:pt x="126932" y="2991742"/>
                </a:lnTo>
                <a:lnTo>
                  <a:pt x="95634" y="2939578"/>
                </a:lnTo>
                <a:lnTo>
                  <a:pt x="66074" y="2889153"/>
                </a:lnTo>
                <a:lnTo>
                  <a:pt x="39992" y="2835250"/>
                </a:lnTo>
                <a:lnTo>
                  <a:pt x="19127" y="2783086"/>
                </a:lnTo>
                <a:lnTo>
                  <a:pt x="5216" y="2729184"/>
                </a:lnTo>
                <a:lnTo>
                  <a:pt x="0" y="2673542"/>
                </a:lnTo>
                <a:lnTo>
                  <a:pt x="5216" y="2617901"/>
                </a:lnTo>
                <a:lnTo>
                  <a:pt x="19127" y="2563998"/>
                </a:lnTo>
                <a:lnTo>
                  <a:pt x="39992" y="2511834"/>
                </a:lnTo>
                <a:lnTo>
                  <a:pt x="66074" y="2457931"/>
                </a:lnTo>
                <a:lnTo>
                  <a:pt x="95634" y="2407506"/>
                </a:lnTo>
                <a:lnTo>
                  <a:pt x="126932" y="2355342"/>
                </a:lnTo>
                <a:lnTo>
                  <a:pt x="156492" y="2303178"/>
                </a:lnTo>
                <a:lnTo>
                  <a:pt x="182574" y="2251015"/>
                </a:lnTo>
                <a:lnTo>
                  <a:pt x="203439" y="2200589"/>
                </a:lnTo>
                <a:lnTo>
                  <a:pt x="217350" y="2146687"/>
                </a:lnTo>
                <a:lnTo>
                  <a:pt x="224305" y="2092784"/>
                </a:lnTo>
                <a:lnTo>
                  <a:pt x="224305" y="2035403"/>
                </a:lnTo>
                <a:lnTo>
                  <a:pt x="220827" y="1976284"/>
                </a:lnTo>
                <a:lnTo>
                  <a:pt x="213872" y="1917165"/>
                </a:lnTo>
                <a:lnTo>
                  <a:pt x="205178" y="1858046"/>
                </a:lnTo>
                <a:lnTo>
                  <a:pt x="198223" y="1798927"/>
                </a:lnTo>
                <a:lnTo>
                  <a:pt x="193007" y="1739808"/>
                </a:lnTo>
                <a:lnTo>
                  <a:pt x="194745" y="1684166"/>
                </a:lnTo>
                <a:lnTo>
                  <a:pt x="201701" y="1630263"/>
                </a:lnTo>
                <a:lnTo>
                  <a:pt x="217350" y="1578100"/>
                </a:lnTo>
                <a:lnTo>
                  <a:pt x="239954" y="1534630"/>
                </a:lnTo>
                <a:lnTo>
                  <a:pt x="269514" y="1492898"/>
                </a:lnTo>
                <a:lnTo>
                  <a:pt x="304290" y="1456384"/>
                </a:lnTo>
                <a:lnTo>
                  <a:pt x="344282" y="1419869"/>
                </a:lnTo>
                <a:lnTo>
                  <a:pt x="386013" y="1386832"/>
                </a:lnTo>
                <a:lnTo>
                  <a:pt x="429483" y="1353795"/>
                </a:lnTo>
                <a:lnTo>
                  <a:pt x="472953" y="1320757"/>
                </a:lnTo>
                <a:lnTo>
                  <a:pt x="516423" y="1287720"/>
                </a:lnTo>
                <a:lnTo>
                  <a:pt x="556416" y="1252944"/>
                </a:lnTo>
                <a:lnTo>
                  <a:pt x="591191" y="1212952"/>
                </a:lnTo>
                <a:lnTo>
                  <a:pt x="622490" y="1174698"/>
                </a:lnTo>
                <a:lnTo>
                  <a:pt x="646833" y="1131229"/>
                </a:lnTo>
                <a:lnTo>
                  <a:pt x="667699" y="1084281"/>
                </a:lnTo>
                <a:lnTo>
                  <a:pt x="685087" y="1033856"/>
                </a:lnTo>
                <a:lnTo>
                  <a:pt x="700736" y="981692"/>
                </a:lnTo>
                <a:lnTo>
                  <a:pt x="714646" y="929528"/>
                </a:lnTo>
                <a:lnTo>
                  <a:pt x="728556" y="875625"/>
                </a:lnTo>
                <a:lnTo>
                  <a:pt x="744206" y="825200"/>
                </a:lnTo>
                <a:lnTo>
                  <a:pt x="761594" y="774775"/>
                </a:lnTo>
                <a:lnTo>
                  <a:pt x="782459" y="727827"/>
                </a:lnTo>
                <a:lnTo>
                  <a:pt x="808541" y="686096"/>
                </a:lnTo>
                <a:lnTo>
                  <a:pt x="839840" y="647843"/>
                </a:lnTo>
                <a:lnTo>
                  <a:pt x="878093" y="616544"/>
                </a:lnTo>
                <a:lnTo>
                  <a:pt x="919824" y="590462"/>
                </a:lnTo>
                <a:lnTo>
                  <a:pt x="966772" y="569597"/>
                </a:lnTo>
                <a:lnTo>
                  <a:pt x="1017197" y="552209"/>
                </a:lnTo>
                <a:lnTo>
                  <a:pt x="1067622" y="536560"/>
                </a:lnTo>
                <a:lnTo>
                  <a:pt x="1121525" y="522649"/>
                </a:lnTo>
                <a:lnTo>
                  <a:pt x="1173689" y="508739"/>
                </a:lnTo>
                <a:lnTo>
                  <a:pt x="1225853" y="493090"/>
                </a:lnTo>
                <a:lnTo>
                  <a:pt x="1276278" y="475702"/>
                </a:lnTo>
                <a:lnTo>
                  <a:pt x="1323226" y="454836"/>
                </a:lnTo>
                <a:lnTo>
                  <a:pt x="1366696" y="430493"/>
                </a:lnTo>
                <a:lnTo>
                  <a:pt x="1404949" y="399195"/>
                </a:lnTo>
                <a:lnTo>
                  <a:pt x="1444942" y="364419"/>
                </a:lnTo>
                <a:lnTo>
                  <a:pt x="1479717" y="324426"/>
                </a:lnTo>
                <a:lnTo>
                  <a:pt x="1512755" y="282695"/>
                </a:lnTo>
                <a:lnTo>
                  <a:pt x="1545792" y="239225"/>
                </a:lnTo>
                <a:lnTo>
                  <a:pt x="1578829" y="195755"/>
                </a:lnTo>
                <a:lnTo>
                  <a:pt x="1611866" y="154024"/>
                </a:lnTo>
                <a:lnTo>
                  <a:pt x="1648381" y="114032"/>
                </a:lnTo>
                <a:lnTo>
                  <a:pt x="1684896" y="79256"/>
                </a:lnTo>
                <a:lnTo>
                  <a:pt x="1726627" y="49696"/>
                </a:lnTo>
                <a:lnTo>
                  <a:pt x="1770097" y="27092"/>
                </a:lnTo>
                <a:lnTo>
                  <a:pt x="1822261" y="11443"/>
                </a:lnTo>
                <a:lnTo>
                  <a:pt x="1876163" y="4487"/>
                </a:lnTo>
                <a:lnTo>
                  <a:pt x="1931805" y="2749"/>
                </a:lnTo>
                <a:lnTo>
                  <a:pt x="1990924" y="7965"/>
                </a:lnTo>
                <a:lnTo>
                  <a:pt x="2050043" y="14920"/>
                </a:lnTo>
                <a:lnTo>
                  <a:pt x="2109162" y="23614"/>
                </a:lnTo>
                <a:lnTo>
                  <a:pt x="2168282" y="30569"/>
                </a:lnTo>
                <a:lnTo>
                  <a:pt x="2227401" y="34047"/>
                </a:lnTo>
                <a:lnTo>
                  <a:pt x="2284781" y="34047"/>
                </a:lnTo>
                <a:lnTo>
                  <a:pt x="2338684" y="27092"/>
                </a:lnTo>
                <a:lnTo>
                  <a:pt x="2392586" y="13181"/>
                </a:lnTo>
                <a:close/>
              </a:path>
            </a:pathLst>
          </a:custGeom>
          <a:solidFill>
            <a:srgbClr val="FFFFFF">
              <a:alpha val="20000"/>
            </a:srgbClr>
          </a:solidFill>
          <a:ln w="0">
            <a:noFill/>
            <a:prstDash val="solid"/>
            <a:round/>
            <a:headEnd/>
            <a:tailEnd/>
          </a:ln>
        </p:spPr>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761996" y="372114"/>
            <a:ext cx="9004460" cy="1113295"/>
          </a:xfrm>
        </p:spPr>
        <p:txBody>
          <a:bodyPr anchor="t">
            <a:normAutofit/>
          </a:bodyPr>
          <a:lstStyle/>
          <a:p>
            <a:pPr algn="ctr"/>
            <a:r>
              <a:rPr lang="el-GR" sz="3200" b="1" u="sng">
                <a:latin typeface="Times New Roman"/>
                <a:cs typeface="Times New Roman"/>
              </a:rPr>
              <a:t>ΠΡΟΣΩΠΙΚΕΣ ΠΑΡΑΤΗΡΗΣΕΙΣ</a:t>
            </a:r>
            <a:endParaRPr lang="el-GR" sz="3200">
              <a:cs typeface="Calibri Light"/>
            </a:endParaRPr>
          </a:p>
        </p:txBody>
      </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420819" y="1131456"/>
            <a:ext cx="9278742" cy="5396056"/>
          </a:xfrm>
        </p:spPr>
        <p:txBody>
          <a:bodyPr vert="horz" lIns="91440" tIns="45720" rIns="91440" bIns="45720" rtlCol="0" anchor="t">
            <a:normAutofit/>
          </a:bodyPr>
          <a:lstStyle/>
          <a:p>
            <a:pPr marL="342900" indent="-342900" algn="just">
              <a:spcBef>
                <a:spcPts val="900"/>
              </a:spcBef>
            </a:pPr>
            <a:r>
              <a:rPr lang="el-GR" sz="2200" b="1" dirty="0">
                <a:latin typeface="Times New Roman"/>
                <a:cs typeface="Times New Roman"/>
              </a:rPr>
              <a:t>Μικρό δείγμα</a:t>
            </a:r>
            <a:r>
              <a:rPr lang="el-GR" sz="2200" dirty="0">
                <a:latin typeface="Times New Roman"/>
                <a:cs typeface="Times New Roman"/>
              </a:rPr>
              <a:t>, μη αντιπροσωπευτικό για να οδηγήσει σε γενίκευση συμπερασμάτων. </a:t>
            </a:r>
            <a:endParaRPr lang="en-US" sz="2200">
              <a:latin typeface="Times New Roman"/>
              <a:ea typeface="+mn-lt"/>
              <a:cs typeface="+mn-lt"/>
            </a:endParaRPr>
          </a:p>
          <a:p>
            <a:pPr algn="just">
              <a:spcBef>
                <a:spcPts val="900"/>
              </a:spcBef>
              <a:buFont typeface="Arial,Sans-Serif" panose="020B0604020202020204" pitchFamily="34" charset="0"/>
            </a:pPr>
            <a:endParaRPr lang="el-GR" sz="2200" dirty="0">
              <a:latin typeface="Times New Roman"/>
              <a:cs typeface="Times New Roman"/>
            </a:endParaRPr>
          </a:p>
          <a:p>
            <a:pPr algn="just">
              <a:spcBef>
                <a:spcPts val="900"/>
              </a:spcBef>
              <a:buFont typeface="Arial,Sans-Serif" panose="020B0604020202020204" pitchFamily="34" charset="0"/>
            </a:pPr>
            <a:r>
              <a:rPr lang="el-GR" sz="2200" dirty="0">
                <a:latin typeface="Times New Roman"/>
                <a:cs typeface="Times New Roman"/>
              </a:rPr>
              <a:t>"Προβληματικές" οι </a:t>
            </a:r>
            <a:r>
              <a:rPr lang="el-GR" sz="2200" b="1" dirty="0">
                <a:latin typeface="Times New Roman"/>
                <a:cs typeface="Times New Roman"/>
              </a:rPr>
              <a:t>ηλικίες</a:t>
            </a:r>
            <a:r>
              <a:rPr lang="el-GR" sz="2200" dirty="0">
                <a:latin typeface="Times New Roman"/>
                <a:cs typeface="Times New Roman"/>
              </a:rPr>
              <a:t> του δείγματος-μεγάλη απόκλιση στα έτη των συμμετεχόντων.</a:t>
            </a:r>
          </a:p>
          <a:p>
            <a:pPr algn="just">
              <a:spcBef>
                <a:spcPts val="900"/>
              </a:spcBef>
              <a:buFont typeface="Arial,Sans-Serif" panose="020B0604020202020204" pitchFamily="34" charset="0"/>
            </a:pPr>
            <a:endParaRPr lang="el-GR" sz="2200" dirty="0">
              <a:latin typeface="Times New Roman"/>
              <a:cs typeface="Times New Roman"/>
            </a:endParaRPr>
          </a:p>
          <a:p>
            <a:pPr algn="just">
              <a:spcBef>
                <a:spcPts val="900"/>
              </a:spcBef>
              <a:buFont typeface="Arial,Sans-Serif" panose="020B0604020202020204" pitchFamily="34" charset="0"/>
            </a:pPr>
            <a:r>
              <a:rPr lang="el-GR" sz="2200" dirty="0">
                <a:latin typeface="Times New Roman"/>
                <a:cs typeface="Times New Roman"/>
              </a:rPr>
              <a:t>Άνδρες διπλάσιοι από τις γυναίκες, μπαίνει και ο παράγοντας </a:t>
            </a:r>
            <a:r>
              <a:rPr lang="el-GR" sz="2200" b="1" dirty="0">
                <a:latin typeface="Times New Roman"/>
                <a:cs typeface="Times New Roman"/>
              </a:rPr>
              <a:t>φύλο</a:t>
            </a:r>
            <a:r>
              <a:rPr lang="el-GR" sz="2200" dirty="0">
                <a:latin typeface="Times New Roman"/>
                <a:cs typeface="Times New Roman"/>
              </a:rPr>
              <a:t>. </a:t>
            </a:r>
            <a:endParaRPr lang="el-GR" sz="2200">
              <a:latin typeface="Times New Roman"/>
              <a:ea typeface="+mn-lt"/>
              <a:cs typeface="+mn-lt"/>
            </a:endParaRPr>
          </a:p>
          <a:p>
            <a:pPr algn="just">
              <a:spcBef>
                <a:spcPts val="900"/>
              </a:spcBef>
              <a:buFont typeface="Arial,Sans-Serif" panose="020B0604020202020204" pitchFamily="34" charset="0"/>
            </a:pPr>
            <a:endParaRPr lang="el-GR" sz="2200" dirty="0">
              <a:latin typeface="Times New Roman"/>
              <a:cs typeface="Times New Roman"/>
            </a:endParaRPr>
          </a:p>
          <a:p>
            <a:pPr algn="just">
              <a:spcBef>
                <a:spcPts val="900"/>
              </a:spcBef>
              <a:buFont typeface="Arial,Sans-Serif" panose="020B0604020202020204" pitchFamily="34" charset="0"/>
            </a:pPr>
            <a:r>
              <a:rPr lang="el-GR" sz="2200" b="1" dirty="0">
                <a:latin typeface="Times New Roman"/>
                <a:cs typeface="Times New Roman"/>
              </a:rPr>
              <a:t>Καταγωγή</a:t>
            </a:r>
            <a:r>
              <a:rPr lang="el-GR" sz="2200" dirty="0">
                <a:latin typeface="Times New Roman"/>
                <a:cs typeface="Times New Roman"/>
              </a:rPr>
              <a:t> συμμετεχόντων από 4 διαφορετικά έθνη όπου ισχύουν διαφορετικοί κανονισμοί για την προσέγγιση της μετάβασης από το πανεπιστήμιο στην αγορά εργασίας. </a:t>
            </a:r>
            <a:endParaRPr lang="el-GR" sz="2200">
              <a:latin typeface="Times New Roman"/>
              <a:ea typeface="+mn-lt"/>
              <a:cs typeface="+mn-lt"/>
            </a:endParaRPr>
          </a:p>
          <a:p>
            <a:pPr algn="just">
              <a:spcBef>
                <a:spcPts val="900"/>
              </a:spcBef>
              <a:buFont typeface="Arial,Sans-Serif" panose="020B0604020202020204" pitchFamily="34" charset="0"/>
            </a:pPr>
            <a:endParaRPr lang="el-GR" sz="2200" dirty="0">
              <a:latin typeface="Times New Roman"/>
              <a:cs typeface="Times New Roman"/>
            </a:endParaRPr>
          </a:p>
          <a:p>
            <a:pPr algn="just">
              <a:spcBef>
                <a:spcPts val="900"/>
              </a:spcBef>
              <a:buFont typeface="Arial,Sans-Serif" panose="020B0604020202020204" pitchFamily="34" charset="0"/>
            </a:pPr>
            <a:r>
              <a:rPr lang="el-GR" sz="2200" dirty="0">
                <a:latin typeface="Times New Roman"/>
                <a:cs typeface="Times New Roman"/>
              </a:rPr>
              <a:t>Εξετάζονται άτομα που φοιτούν σε </a:t>
            </a:r>
            <a:r>
              <a:rPr lang="el-GR" sz="2200" b="1" dirty="0">
                <a:latin typeface="Times New Roman"/>
                <a:cs typeface="Times New Roman"/>
              </a:rPr>
              <a:t>αποκλειστικά ευρωπαϊκά πανεπιστήμια</a:t>
            </a:r>
            <a:r>
              <a:rPr lang="el-GR" sz="2200" dirty="0">
                <a:latin typeface="Times New Roman"/>
                <a:cs typeface="Times New Roman"/>
              </a:rPr>
              <a:t>, δεν εξετάζουν τα ζητήματα αυτά παγκοσμίως. </a:t>
            </a:r>
            <a:endParaRPr lang="el-GR" sz="2200">
              <a:latin typeface="Times New Roman"/>
              <a:ea typeface="+mn-lt"/>
              <a:cs typeface="+mn-lt"/>
            </a:endParaRPr>
          </a:p>
          <a:p>
            <a:pPr marL="285750" indent="-285750">
              <a:spcBef>
                <a:spcPts val="900"/>
              </a:spcBef>
              <a:buFont typeface="Wingdings,Sans-Serif" panose="020B0604020202020204" pitchFamily="34" charset="0"/>
              <a:buChar char="ü"/>
            </a:pPr>
            <a:endParaRPr lang="el-GR" sz="1600">
              <a:solidFill>
                <a:schemeClr val="tx1">
                  <a:alpha val="60000"/>
                </a:schemeClr>
              </a:solidFill>
              <a:ea typeface="+mn-lt"/>
              <a:cs typeface="+mn-lt"/>
            </a:endParaRPr>
          </a:p>
          <a:p>
            <a:endParaRPr lang="el-GR" sz="1600">
              <a:solidFill>
                <a:schemeClr val="tx1">
                  <a:alpha val="60000"/>
                </a:schemeClr>
              </a:solidFill>
              <a:cs typeface="Calibri"/>
            </a:endParaRPr>
          </a:p>
        </p:txBody>
      </p:sp>
    </p:spTree>
    <p:extLst>
      <p:ext uri="{BB962C8B-B14F-4D97-AF65-F5344CB8AC3E}">
        <p14:creationId xmlns:p14="http://schemas.microsoft.com/office/powerpoint/2010/main" val="32556418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6">
            <a:extLst>
              <a:ext uri="{FF2B5EF4-FFF2-40B4-BE49-F238E27FC236}">
                <a16:creationId xmlns:a16="http://schemas.microsoft.com/office/drawing/2014/main" id="{07B730BC-B9B7-44AF-9C1F-18798A91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8">
            <a:extLst>
              <a:ext uri="{FF2B5EF4-FFF2-40B4-BE49-F238E27FC236}">
                <a16:creationId xmlns:a16="http://schemas.microsoft.com/office/drawing/2014/main" id="{55BEA00D-3D81-4954-A11A-1E1A06543C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a:p>
        </p:txBody>
      </p:sp>
      <p:sp>
        <p:nvSpPr>
          <p:cNvPr id="30" name="Freeform: Shape 20">
            <a:extLst>
              <a:ext uri="{FF2B5EF4-FFF2-40B4-BE49-F238E27FC236}">
                <a16:creationId xmlns:a16="http://schemas.microsoft.com/office/drawing/2014/main" id="{CC59F35D-3AEE-407C-8DA7-F495CB9B52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766456" y="591688"/>
            <a:ext cx="2425541" cy="5347085"/>
          </a:xfrm>
          <a:custGeom>
            <a:avLst/>
            <a:gdLst>
              <a:gd name="connsiteX0" fmla="*/ 2425541 w 2425541"/>
              <a:gd name="connsiteY0" fmla="*/ 0 h 5347085"/>
              <a:gd name="connsiteX1" fmla="*/ 2425541 w 2425541"/>
              <a:gd name="connsiteY1" fmla="*/ 5347085 h 5347085"/>
              <a:gd name="connsiteX2" fmla="*/ 2392586 w 2425541"/>
              <a:gd name="connsiteY2" fmla="*/ 5333903 h 5347085"/>
              <a:gd name="connsiteX3" fmla="*/ 2338684 w 2425541"/>
              <a:gd name="connsiteY3" fmla="*/ 5319993 h 5347085"/>
              <a:gd name="connsiteX4" fmla="*/ 2284781 w 2425541"/>
              <a:gd name="connsiteY4" fmla="*/ 5313037 h 5347085"/>
              <a:gd name="connsiteX5" fmla="*/ 2227401 w 2425541"/>
              <a:gd name="connsiteY5" fmla="*/ 5313037 h 5347085"/>
              <a:gd name="connsiteX6" fmla="*/ 2168282 w 2425541"/>
              <a:gd name="connsiteY6" fmla="*/ 5316515 h 5347085"/>
              <a:gd name="connsiteX7" fmla="*/ 2109162 w 2425541"/>
              <a:gd name="connsiteY7" fmla="*/ 5323470 h 5347085"/>
              <a:gd name="connsiteX8" fmla="*/ 2050043 w 2425541"/>
              <a:gd name="connsiteY8" fmla="*/ 5332164 h 5347085"/>
              <a:gd name="connsiteX9" fmla="*/ 1990924 w 2425541"/>
              <a:gd name="connsiteY9" fmla="*/ 5339119 h 5347085"/>
              <a:gd name="connsiteX10" fmla="*/ 1931805 w 2425541"/>
              <a:gd name="connsiteY10" fmla="*/ 5344336 h 5347085"/>
              <a:gd name="connsiteX11" fmla="*/ 1876163 w 2425541"/>
              <a:gd name="connsiteY11" fmla="*/ 5342597 h 5347085"/>
              <a:gd name="connsiteX12" fmla="*/ 1822261 w 2425541"/>
              <a:gd name="connsiteY12" fmla="*/ 5335642 h 5347085"/>
              <a:gd name="connsiteX13" fmla="*/ 1770097 w 2425541"/>
              <a:gd name="connsiteY13" fmla="*/ 5319993 h 5347085"/>
              <a:gd name="connsiteX14" fmla="*/ 1726627 w 2425541"/>
              <a:gd name="connsiteY14" fmla="*/ 5297388 h 5347085"/>
              <a:gd name="connsiteX15" fmla="*/ 1684896 w 2425541"/>
              <a:gd name="connsiteY15" fmla="*/ 5267829 h 5347085"/>
              <a:gd name="connsiteX16" fmla="*/ 1648381 w 2425541"/>
              <a:gd name="connsiteY16" fmla="*/ 5233053 h 5347085"/>
              <a:gd name="connsiteX17" fmla="*/ 1611866 w 2425541"/>
              <a:gd name="connsiteY17" fmla="*/ 5193060 h 5347085"/>
              <a:gd name="connsiteX18" fmla="*/ 1578829 w 2425541"/>
              <a:gd name="connsiteY18" fmla="*/ 5151329 h 5347085"/>
              <a:gd name="connsiteX19" fmla="*/ 1545792 w 2425541"/>
              <a:gd name="connsiteY19" fmla="*/ 5107859 h 5347085"/>
              <a:gd name="connsiteX20" fmla="*/ 1512755 w 2425541"/>
              <a:gd name="connsiteY20" fmla="*/ 5064389 h 5347085"/>
              <a:gd name="connsiteX21" fmla="*/ 1479717 w 2425541"/>
              <a:gd name="connsiteY21" fmla="*/ 5022658 h 5347085"/>
              <a:gd name="connsiteX22" fmla="*/ 1444942 w 2425541"/>
              <a:gd name="connsiteY22" fmla="*/ 4982666 h 5347085"/>
              <a:gd name="connsiteX23" fmla="*/ 1404949 w 2425541"/>
              <a:gd name="connsiteY23" fmla="*/ 4947890 h 5347085"/>
              <a:gd name="connsiteX24" fmla="*/ 1366696 w 2425541"/>
              <a:gd name="connsiteY24" fmla="*/ 4916591 h 5347085"/>
              <a:gd name="connsiteX25" fmla="*/ 1323226 w 2425541"/>
              <a:gd name="connsiteY25" fmla="*/ 4892248 h 5347085"/>
              <a:gd name="connsiteX26" fmla="*/ 1276278 w 2425541"/>
              <a:gd name="connsiteY26" fmla="*/ 4871383 h 5347085"/>
              <a:gd name="connsiteX27" fmla="*/ 1225853 w 2425541"/>
              <a:gd name="connsiteY27" fmla="*/ 4853995 h 5347085"/>
              <a:gd name="connsiteX28" fmla="*/ 1173689 w 2425541"/>
              <a:gd name="connsiteY28" fmla="*/ 4838346 h 5347085"/>
              <a:gd name="connsiteX29" fmla="*/ 1121525 w 2425541"/>
              <a:gd name="connsiteY29" fmla="*/ 4824435 h 5347085"/>
              <a:gd name="connsiteX30" fmla="*/ 1067622 w 2425541"/>
              <a:gd name="connsiteY30" fmla="*/ 4810525 h 5347085"/>
              <a:gd name="connsiteX31" fmla="*/ 1017197 w 2425541"/>
              <a:gd name="connsiteY31" fmla="*/ 4794876 h 5347085"/>
              <a:gd name="connsiteX32" fmla="*/ 966772 w 2425541"/>
              <a:gd name="connsiteY32" fmla="*/ 4777488 h 5347085"/>
              <a:gd name="connsiteX33" fmla="*/ 919824 w 2425541"/>
              <a:gd name="connsiteY33" fmla="*/ 4756622 h 5347085"/>
              <a:gd name="connsiteX34" fmla="*/ 878093 w 2425541"/>
              <a:gd name="connsiteY34" fmla="*/ 4730540 h 5347085"/>
              <a:gd name="connsiteX35" fmla="*/ 839840 w 2425541"/>
              <a:gd name="connsiteY35" fmla="*/ 4699242 h 5347085"/>
              <a:gd name="connsiteX36" fmla="*/ 808541 w 2425541"/>
              <a:gd name="connsiteY36" fmla="*/ 4660988 h 5347085"/>
              <a:gd name="connsiteX37" fmla="*/ 782459 w 2425541"/>
              <a:gd name="connsiteY37" fmla="*/ 4619257 h 5347085"/>
              <a:gd name="connsiteX38" fmla="*/ 761594 w 2425541"/>
              <a:gd name="connsiteY38" fmla="*/ 4572309 h 5347085"/>
              <a:gd name="connsiteX39" fmla="*/ 744206 w 2425541"/>
              <a:gd name="connsiteY39" fmla="*/ 4521884 h 5347085"/>
              <a:gd name="connsiteX40" fmla="*/ 728556 w 2425541"/>
              <a:gd name="connsiteY40" fmla="*/ 4471459 h 5347085"/>
              <a:gd name="connsiteX41" fmla="*/ 714646 w 2425541"/>
              <a:gd name="connsiteY41" fmla="*/ 4417556 h 5347085"/>
              <a:gd name="connsiteX42" fmla="*/ 700736 w 2425541"/>
              <a:gd name="connsiteY42" fmla="*/ 4365393 h 5347085"/>
              <a:gd name="connsiteX43" fmla="*/ 685087 w 2425541"/>
              <a:gd name="connsiteY43" fmla="*/ 4313229 h 5347085"/>
              <a:gd name="connsiteX44" fmla="*/ 667699 w 2425541"/>
              <a:gd name="connsiteY44" fmla="*/ 4262803 h 5347085"/>
              <a:gd name="connsiteX45" fmla="*/ 646833 w 2425541"/>
              <a:gd name="connsiteY45" fmla="*/ 4215856 h 5347085"/>
              <a:gd name="connsiteX46" fmla="*/ 622490 w 2425541"/>
              <a:gd name="connsiteY46" fmla="*/ 4172386 h 5347085"/>
              <a:gd name="connsiteX47" fmla="*/ 591191 w 2425541"/>
              <a:gd name="connsiteY47" fmla="*/ 4134132 h 5347085"/>
              <a:gd name="connsiteX48" fmla="*/ 556416 w 2425541"/>
              <a:gd name="connsiteY48" fmla="*/ 4094140 h 5347085"/>
              <a:gd name="connsiteX49" fmla="*/ 516423 w 2425541"/>
              <a:gd name="connsiteY49" fmla="*/ 4059364 h 5347085"/>
              <a:gd name="connsiteX50" fmla="*/ 472953 w 2425541"/>
              <a:gd name="connsiteY50" fmla="*/ 4026327 h 5347085"/>
              <a:gd name="connsiteX51" fmla="*/ 429483 w 2425541"/>
              <a:gd name="connsiteY51" fmla="*/ 3993290 h 5347085"/>
              <a:gd name="connsiteX52" fmla="*/ 386013 w 2425541"/>
              <a:gd name="connsiteY52" fmla="*/ 3960253 h 5347085"/>
              <a:gd name="connsiteX53" fmla="*/ 344282 w 2425541"/>
              <a:gd name="connsiteY53" fmla="*/ 3927215 h 5347085"/>
              <a:gd name="connsiteX54" fmla="*/ 304290 w 2425541"/>
              <a:gd name="connsiteY54" fmla="*/ 3890701 h 5347085"/>
              <a:gd name="connsiteX55" fmla="*/ 269514 w 2425541"/>
              <a:gd name="connsiteY55" fmla="*/ 3854186 h 5347085"/>
              <a:gd name="connsiteX56" fmla="*/ 239954 w 2425541"/>
              <a:gd name="connsiteY56" fmla="*/ 3812455 h 5347085"/>
              <a:gd name="connsiteX57" fmla="*/ 217350 w 2425541"/>
              <a:gd name="connsiteY57" fmla="*/ 3768985 h 5347085"/>
              <a:gd name="connsiteX58" fmla="*/ 201701 w 2425541"/>
              <a:gd name="connsiteY58" fmla="*/ 3716821 h 5347085"/>
              <a:gd name="connsiteX59" fmla="*/ 194745 w 2425541"/>
              <a:gd name="connsiteY59" fmla="*/ 3662918 h 5347085"/>
              <a:gd name="connsiteX60" fmla="*/ 193007 w 2425541"/>
              <a:gd name="connsiteY60" fmla="*/ 3607277 h 5347085"/>
              <a:gd name="connsiteX61" fmla="*/ 198223 w 2425541"/>
              <a:gd name="connsiteY61" fmla="*/ 3548157 h 5347085"/>
              <a:gd name="connsiteX62" fmla="*/ 205178 w 2425541"/>
              <a:gd name="connsiteY62" fmla="*/ 3489038 h 5347085"/>
              <a:gd name="connsiteX63" fmla="*/ 213872 w 2425541"/>
              <a:gd name="connsiteY63" fmla="*/ 3429919 h 5347085"/>
              <a:gd name="connsiteX64" fmla="*/ 220827 w 2425541"/>
              <a:gd name="connsiteY64" fmla="*/ 3370800 h 5347085"/>
              <a:gd name="connsiteX65" fmla="*/ 224305 w 2425541"/>
              <a:gd name="connsiteY65" fmla="*/ 3311681 h 5347085"/>
              <a:gd name="connsiteX66" fmla="*/ 224305 w 2425541"/>
              <a:gd name="connsiteY66" fmla="*/ 3254301 h 5347085"/>
              <a:gd name="connsiteX67" fmla="*/ 217350 w 2425541"/>
              <a:gd name="connsiteY67" fmla="*/ 3200398 h 5347085"/>
              <a:gd name="connsiteX68" fmla="*/ 203439 w 2425541"/>
              <a:gd name="connsiteY68" fmla="*/ 3146495 h 5347085"/>
              <a:gd name="connsiteX69" fmla="*/ 182574 w 2425541"/>
              <a:gd name="connsiteY69" fmla="*/ 3096070 h 5347085"/>
              <a:gd name="connsiteX70" fmla="*/ 156492 w 2425541"/>
              <a:gd name="connsiteY70" fmla="*/ 3043906 h 5347085"/>
              <a:gd name="connsiteX71" fmla="*/ 126932 w 2425541"/>
              <a:gd name="connsiteY71" fmla="*/ 2991742 h 5347085"/>
              <a:gd name="connsiteX72" fmla="*/ 95634 w 2425541"/>
              <a:gd name="connsiteY72" fmla="*/ 2939578 h 5347085"/>
              <a:gd name="connsiteX73" fmla="*/ 66074 w 2425541"/>
              <a:gd name="connsiteY73" fmla="*/ 2889153 h 5347085"/>
              <a:gd name="connsiteX74" fmla="*/ 39992 w 2425541"/>
              <a:gd name="connsiteY74" fmla="*/ 2835250 h 5347085"/>
              <a:gd name="connsiteX75" fmla="*/ 19127 w 2425541"/>
              <a:gd name="connsiteY75" fmla="*/ 2783086 h 5347085"/>
              <a:gd name="connsiteX76" fmla="*/ 5216 w 2425541"/>
              <a:gd name="connsiteY76" fmla="*/ 2729184 h 5347085"/>
              <a:gd name="connsiteX77" fmla="*/ 0 w 2425541"/>
              <a:gd name="connsiteY77" fmla="*/ 2673542 h 5347085"/>
              <a:gd name="connsiteX78" fmla="*/ 5216 w 2425541"/>
              <a:gd name="connsiteY78" fmla="*/ 2617901 h 5347085"/>
              <a:gd name="connsiteX79" fmla="*/ 19127 w 2425541"/>
              <a:gd name="connsiteY79" fmla="*/ 2563998 h 5347085"/>
              <a:gd name="connsiteX80" fmla="*/ 39992 w 2425541"/>
              <a:gd name="connsiteY80" fmla="*/ 2511834 h 5347085"/>
              <a:gd name="connsiteX81" fmla="*/ 66074 w 2425541"/>
              <a:gd name="connsiteY81" fmla="*/ 2457931 h 5347085"/>
              <a:gd name="connsiteX82" fmla="*/ 95634 w 2425541"/>
              <a:gd name="connsiteY82" fmla="*/ 2407506 h 5347085"/>
              <a:gd name="connsiteX83" fmla="*/ 126932 w 2425541"/>
              <a:gd name="connsiteY83" fmla="*/ 2355342 h 5347085"/>
              <a:gd name="connsiteX84" fmla="*/ 156492 w 2425541"/>
              <a:gd name="connsiteY84" fmla="*/ 2303178 h 5347085"/>
              <a:gd name="connsiteX85" fmla="*/ 182574 w 2425541"/>
              <a:gd name="connsiteY85" fmla="*/ 2251015 h 5347085"/>
              <a:gd name="connsiteX86" fmla="*/ 203439 w 2425541"/>
              <a:gd name="connsiteY86" fmla="*/ 2200589 h 5347085"/>
              <a:gd name="connsiteX87" fmla="*/ 217350 w 2425541"/>
              <a:gd name="connsiteY87" fmla="*/ 2146687 h 5347085"/>
              <a:gd name="connsiteX88" fmla="*/ 224305 w 2425541"/>
              <a:gd name="connsiteY88" fmla="*/ 2092784 h 5347085"/>
              <a:gd name="connsiteX89" fmla="*/ 224305 w 2425541"/>
              <a:gd name="connsiteY89" fmla="*/ 2035403 h 5347085"/>
              <a:gd name="connsiteX90" fmla="*/ 220827 w 2425541"/>
              <a:gd name="connsiteY90" fmla="*/ 1976284 h 5347085"/>
              <a:gd name="connsiteX91" fmla="*/ 213872 w 2425541"/>
              <a:gd name="connsiteY91" fmla="*/ 1917165 h 5347085"/>
              <a:gd name="connsiteX92" fmla="*/ 205178 w 2425541"/>
              <a:gd name="connsiteY92" fmla="*/ 1858046 h 5347085"/>
              <a:gd name="connsiteX93" fmla="*/ 198223 w 2425541"/>
              <a:gd name="connsiteY93" fmla="*/ 1798927 h 5347085"/>
              <a:gd name="connsiteX94" fmla="*/ 193007 w 2425541"/>
              <a:gd name="connsiteY94" fmla="*/ 1739808 h 5347085"/>
              <a:gd name="connsiteX95" fmla="*/ 194745 w 2425541"/>
              <a:gd name="connsiteY95" fmla="*/ 1684166 h 5347085"/>
              <a:gd name="connsiteX96" fmla="*/ 201701 w 2425541"/>
              <a:gd name="connsiteY96" fmla="*/ 1630263 h 5347085"/>
              <a:gd name="connsiteX97" fmla="*/ 217350 w 2425541"/>
              <a:gd name="connsiteY97" fmla="*/ 1578100 h 5347085"/>
              <a:gd name="connsiteX98" fmla="*/ 239954 w 2425541"/>
              <a:gd name="connsiteY98" fmla="*/ 1534630 h 5347085"/>
              <a:gd name="connsiteX99" fmla="*/ 269514 w 2425541"/>
              <a:gd name="connsiteY99" fmla="*/ 1492898 h 5347085"/>
              <a:gd name="connsiteX100" fmla="*/ 304290 w 2425541"/>
              <a:gd name="connsiteY100" fmla="*/ 1456384 h 5347085"/>
              <a:gd name="connsiteX101" fmla="*/ 344282 w 2425541"/>
              <a:gd name="connsiteY101" fmla="*/ 1419869 h 5347085"/>
              <a:gd name="connsiteX102" fmla="*/ 386013 w 2425541"/>
              <a:gd name="connsiteY102" fmla="*/ 1386832 h 5347085"/>
              <a:gd name="connsiteX103" fmla="*/ 429483 w 2425541"/>
              <a:gd name="connsiteY103" fmla="*/ 1353795 h 5347085"/>
              <a:gd name="connsiteX104" fmla="*/ 472953 w 2425541"/>
              <a:gd name="connsiteY104" fmla="*/ 1320757 h 5347085"/>
              <a:gd name="connsiteX105" fmla="*/ 516423 w 2425541"/>
              <a:gd name="connsiteY105" fmla="*/ 1287720 h 5347085"/>
              <a:gd name="connsiteX106" fmla="*/ 556416 w 2425541"/>
              <a:gd name="connsiteY106" fmla="*/ 1252944 h 5347085"/>
              <a:gd name="connsiteX107" fmla="*/ 591191 w 2425541"/>
              <a:gd name="connsiteY107" fmla="*/ 1212952 h 5347085"/>
              <a:gd name="connsiteX108" fmla="*/ 622490 w 2425541"/>
              <a:gd name="connsiteY108" fmla="*/ 1174698 h 5347085"/>
              <a:gd name="connsiteX109" fmla="*/ 646833 w 2425541"/>
              <a:gd name="connsiteY109" fmla="*/ 1131229 h 5347085"/>
              <a:gd name="connsiteX110" fmla="*/ 667699 w 2425541"/>
              <a:gd name="connsiteY110" fmla="*/ 1084281 h 5347085"/>
              <a:gd name="connsiteX111" fmla="*/ 685087 w 2425541"/>
              <a:gd name="connsiteY111" fmla="*/ 1033856 h 5347085"/>
              <a:gd name="connsiteX112" fmla="*/ 700736 w 2425541"/>
              <a:gd name="connsiteY112" fmla="*/ 981692 h 5347085"/>
              <a:gd name="connsiteX113" fmla="*/ 714646 w 2425541"/>
              <a:gd name="connsiteY113" fmla="*/ 929528 h 5347085"/>
              <a:gd name="connsiteX114" fmla="*/ 728556 w 2425541"/>
              <a:gd name="connsiteY114" fmla="*/ 875625 h 5347085"/>
              <a:gd name="connsiteX115" fmla="*/ 744206 w 2425541"/>
              <a:gd name="connsiteY115" fmla="*/ 825200 h 5347085"/>
              <a:gd name="connsiteX116" fmla="*/ 761594 w 2425541"/>
              <a:gd name="connsiteY116" fmla="*/ 774775 h 5347085"/>
              <a:gd name="connsiteX117" fmla="*/ 782459 w 2425541"/>
              <a:gd name="connsiteY117" fmla="*/ 727827 h 5347085"/>
              <a:gd name="connsiteX118" fmla="*/ 808541 w 2425541"/>
              <a:gd name="connsiteY118" fmla="*/ 686096 h 5347085"/>
              <a:gd name="connsiteX119" fmla="*/ 839840 w 2425541"/>
              <a:gd name="connsiteY119" fmla="*/ 647843 h 5347085"/>
              <a:gd name="connsiteX120" fmla="*/ 878093 w 2425541"/>
              <a:gd name="connsiteY120" fmla="*/ 616544 h 5347085"/>
              <a:gd name="connsiteX121" fmla="*/ 919824 w 2425541"/>
              <a:gd name="connsiteY121" fmla="*/ 590462 h 5347085"/>
              <a:gd name="connsiteX122" fmla="*/ 966772 w 2425541"/>
              <a:gd name="connsiteY122" fmla="*/ 569597 h 5347085"/>
              <a:gd name="connsiteX123" fmla="*/ 1017197 w 2425541"/>
              <a:gd name="connsiteY123" fmla="*/ 552209 h 5347085"/>
              <a:gd name="connsiteX124" fmla="*/ 1067622 w 2425541"/>
              <a:gd name="connsiteY124" fmla="*/ 536560 h 5347085"/>
              <a:gd name="connsiteX125" fmla="*/ 1121525 w 2425541"/>
              <a:gd name="connsiteY125" fmla="*/ 522649 h 5347085"/>
              <a:gd name="connsiteX126" fmla="*/ 1173689 w 2425541"/>
              <a:gd name="connsiteY126" fmla="*/ 508739 h 5347085"/>
              <a:gd name="connsiteX127" fmla="*/ 1225853 w 2425541"/>
              <a:gd name="connsiteY127" fmla="*/ 493090 h 5347085"/>
              <a:gd name="connsiteX128" fmla="*/ 1276278 w 2425541"/>
              <a:gd name="connsiteY128" fmla="*/ 475702 h 5347085"/>
              <a:gd name="connsiteX129" fmla="*/ 1323226 w 2425541"/>
              <a:gd name="connsiteY129" fmla="*/ 454836 h 5347085"/>
              <a:gd name="connsiteX130" fmla="*/ 1366696 w 2425541"/>
              <a:gd name="connsiteY130" fmla="*/ 430493 h 5347085"/>
              <a:gd name="connsiteX131" fmla="*/ 1404949 w 2425541"/>
              <a:gd name="connsiteY131" fmla="*/ 399195 h 5347085"/>
              <a:gd name="connsiteX132" fmla="*/ 1444942 w 2425541"/>
              <a:gd name="connsiteY132" fmla="*/ 364419 h 5347085"/>
              <a:gd name="connsiteX133" fmla="*/ 1479717 w 2425541"/>
              <a:gd name="connsiteY133" fmla="*/ 324426 h 5347085"/>
              <a:gd name="connsiteX134" fmla="*/ 1512755 w 2425541"/>
              <a:gd name="connsiteY134" fmla="*/ 282695 h 5347085"/>
              <a:gd name="connsiteX135" fmla="*/ 1545792 w 2425541"/>
              <a:gd name="connsiteY135" fmla="*/ 239225 h 5347085"/>
              <a:gd name="connsiteX136" fmla="*/ 1578829 w 2425541"/>
              <a:gd name="connsiteY136" fmla="*/ 195755 h 5347085"/>
              <a:gd name="connsiteX137" fmla="*/ 1611866 w 2425541"/>
              <a:gd name="connsiteY137" fmla="*/ 154024 h 5347085"/>
              <a:gd name="connsiteX138" fmla="*/ 1648381 w 2425541"/>
              <a:gd name="connsiteY138" fmla="*/ 114032 h 5347085"/>
              <a:gd name="connsiteX139" fmla="*/ 1684896 w 2425541"/>
              <a:gd name="connsiteY139" fmla="*/ 79256 h 5347085"/>
              <a:gd name="connsiteX140" fmla="*/ 1726627 w 2425541"/>
              <a:gd name="connsiteY140" fmla="*/ 49696 h 5347085"/>
              <a:gd name="connsiteX141" fmla="*/ 1770097 w 2425541"/>
              <a:gd name="connsiteY141" fmla="*/ 27092 h 5347085"/>
              <a:gd name="connsiteX142" fmla="*/ 1822261 w 2425541"/>
              <a:gd name="connsiteY142" fmla="*/ 11443 h 5347085"/>
              <a:gd name="connsiteX143" fmla="*/ 1876163 w 2425541"/>
              <a:gd name="connsiteY143" fmla="*/ 4487 h 5347085"/>
              <a:gd name="connsiteX144" fmla="*/ 1931805 w 2425541"/>
              <a:gd name="connsiteY144" fmla="*/ 2749 h 5347085"/>
              <a:gd name="connsiteX145" fmla="*/ 1990924 w 2425541"/>
              <a:gd name="connsiteY145" fmla="*/ 7965 h 5347085"/>
              <a:gd name="connsiteX146" fmla="*/ 2050043 w 2425541"/>
              <a:gd name="connsiteY146" fmla="*/ 14920 h 5347085"/>
              <a:gd name="connsiteX147" fmla="*/ 2109162 w 2425541"/>
              <a:gd name="connsiteY147" fmla="*/ 23614 h 5347085"/>
              <a:gd name="connsiteX148" fmla="*/ 2168282 w 2425541"/>
              <a:gd name="connsiteY148" fmla="*/ 30569 h 5347085"/>
              <a:gd name="connsiteX149" fmla="*/ 2227401 w 2425541"/>
              <a:gd name="connsiteY149" fmla="*/ 34047 h 5347085"/>
              <a:gd name="connsiteX150" fmla="*/ 2284781 w 2425541"/>
              <a:gd name="connsiteY150" fmla="*/ 34047 h 5347085"/>
              <a:gd name="connsiteX151" fmla="*/ 2338684 w 2425541"/>
              <a:gd name="connsiteY151" fmla="*/ 27092 h 5347085"/>
              <a:gd name="connsiteX152" fmla="*/ 2392586 w 2425541"/>
              <a:gd name="connsiteY152" fmla="*/ 13181 h 5347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2425541" h="5347085">
                <a:moveTo>
                  <a:pt x="2425541" y="0"/>
                </a:moveTo>
                <a:lnTo>
                  <a:pt x="2425541" y="5347085"/>
                </a:lnTo>
                <a:lnTo>
                  <a:pt x="2392586" y="5333903"/>
                </a:lnTo>
                <a:lnTo>
                  <a:pt x="2338684" y="5319993"/>
                </a:lnTo>
                <a:lnTo>
                  <a:pt x="2284781" y="5313037"/>
                </a:lnTo>
                <a:lnTo>
                  <a:pt x="2227401" y="5313037"/>
                </a:lnTo>
                <a:lnTo>
                  <a:pt x="2168282" y="5316515"/>
                </a:lnTo>
                <a:lnTo>
                  <a:pt x="2109162" y="5323470"/>
                </a:lnTo>
                <a:lnTo>
                  <a:pt x="2050043" y="5332164"/>
                </a:lnTo>
                <a:lnTo>
                  <a:pt x="1990924" y="5339119"/>
                </a:lnTo>
                <a:lnTo>
                  <a:pt x="1931805" y="5344336"/>
                </a:lnTo>
                <a:lnTo>
                  <a:pt x="1876163" y="5342597"/>
                </a:lnTo>
                <a:lnTo>
                  <a:pt x="1822261" y="5335642"/>
                </a:lnTo>
                <a:lnTo>
                  <a:pt x="1770097" y="5319993"/>
                </a:lnTo>
                <a:lnTo>
                  <a:pt x="1726627" y="5297388"/>
                </a:lnTo>
                <a:lnTo>
                  <a:pt x="1684896" y="5267829"/>
                </a:lnTo>
                <a:lnTo>
                  <a:pt x="1648381" y="5233053"/>
                </a:lnTo>
                <a:lnTo>
                  <a:pt x="1611866" y="5193060"/>
                </a:lnTo>
                <a:lnTo>
                  <a:pt x="1578829" y="5151329"/>
                </a:lnTo>
                <a:lnTo>
                  <a:pt x="1545792" y="5107859"/>
                </a:lnTo>
                <a:lnTo>
                  <a:pt x="1512755" y="5064389"/>
                </a:lnTo>
                <a:lnTo>
                  <a:pt x="1479717" y="5022658"/>
                </a:lnTo>
                <a:lnTo>
                  <a:pt x="1444942" y="4982666"/>
                </a:lnTo>
                <a:lnTo>
                  <a:pt x="1404949" y="4947890"/>
                </a:lnTo>
                <a:lnTo>
                  <a:pt x="1366696" y="4916591"/>
                </a:lnTo>
                <a:lnTo>
                  <a:pt x="1323226" y="4892248"/>
                </a:lnTo>
                <a:lnTo>
                  <a:pt x="1276278" y="4871383"/>
                </a:lnTo>
                <a:lnTo>
                  <a:pt x="1225853" y="4853995"/>
                </a:lnTo>
                <a:lnTo>
                  <a:pt x="1173689" y="4838346"/>
                </a:lnTo>
                <a:lnTo>
                  <a:pt x="1121525" y="4824435"/>
                </a:lnTo>
                <a:lnTo>
                  <a:pt x="1067622" y="4810525"/>
                </a:lnTo>
                <a:lnTo>
                  <a:pt x="1017197" y="4794876"/>
                </a:lnTo>
                <a:lnTo>
                  <a:pt x="966772" y="4777488"/>
                </a:lnTo>
                <a:lnTo>
                  <a:pt x="919824" y="4756622"/>
                </a:lnTo>
                <a:lnTo>
                  <a:pt x="878093" y="4730540"/>
                </a:lnTo>
                <a:lnTo>
                  <a:pt x="839840" y="4699242"/>
                </a:lnTo>
                <a:lnTo>
                  <a:pt x="808541" y="4660988"/>
                </a:lnTo>
                <a:lnTo>
                  <a:pt x="782459" y="4619257"/>
                </a:lnTo>
                <a:lnTo>
                  <a:pt x="761594" y="4572309"/>
                </a:lnTo>
                <a:lnTo>
                  <a:pt x="744206" y="4521884"/>
                </a:lnTo>
                <a:lnTo>
                  <a:pt x="728556" y="4471459"/>
                </a:lnTo>
                <a:lnTo>
                  <a:pt x="714646" y="4417556"/>
                </a:lnTo>
                <a:lnTo>
                  <a:pt x="700736" y="4365393"/>
                </a:lnTo>
                <a:lnTo>
                  <a:pt x="685087" y="4313229"/>
                </a:lnTo>
                <a:lnTo>
                  <a:pt x="667699" y="4262803"/>
                </a:lnTo>
                <a:lnTo>
                  <a:pt x="646833" y="4215856"/>
                </a:lnTo>
                <a:lnTo>
                  <a:pt x="622490" y="4172386"/>
                </a:lnTo>
                <a:lnTo>
                  <a:pt x="591191" y="4134132"/>
                </a:lnTo>
                <a:lnTo>
                  <a:pt x="556416" y="4094140"/>
                </a:lnTo>
                <a:lnTo>
                  <a:pt x="516423" y="4059364"/>
                </a:lnTo>
                <a:lnTo>
                  <a:pt x="472953" y="4026327"/>
                </a:lnTo>
                <a:lnTo>
                  <a:pt x="429483" y="3993290"/>
                </a:lnTo>
                <a:lnTo>
                  <a:pt x="386013" y="3960253"/>
                </a:lnTo>
                <a:lnTo>
                  <a:pt x="344282" y="3927215"/>
                </a:lnTo>
                <a:lnTo>
                  <a:pt x="304290" y="3890701"/>
                </a:lnTo>
                <a:lnTo>
                  <a:pt x="269514" y="3854186"/>
                </a:lnTo>
                <a:lnTo>
                  <a:pt x="239954" y="3812455"/>
                </a:lnTo>
                <a:lnTo>
                  <a:pt x="217350" y="3768985"/>
                </a:lnTo>
                <a:lnTo>
                  <a:pt x="201701" y="3716821"/>
                </a:lnTo>
                <a:lnTo>
                  <a:pt x="194745" y="3662918"/>
                </a:lnTo>
                <a:lnTo>
                  <a:pt x="193007" y="3607277"/>
                </a:lnTo>
                <a:lnTo>
                  <a:pt x="198223" y="3548157"/>
                </a:lnTo>
                <a:lnTo>
                  <a:pt x="205178" y="3489038"/>
                </a:lnTo>
                <a:lnTo>
                  <a:pt x="213872" y="3429919"/>
                </a:lnTo>
                <a:lnTo>
                  <a:pt x="220827" y="3370800"/>
                </a:lnTo>
                <a:lnTo>
                  <a:pt x="224305" y="3311681"/>
                </a:lnTo>
                <a:lnTo>
                  <a:pt x="224305" y="3254301"/>
                </a:lnTo>
                <a:lnTo>
                  <a:pt x="217350" y="3200398"/>
                </a:lnTo>
                <a:lnTo>
                  <a:pt x="203439" y="3146495"/>
                </a:lnTo>
                <a:lnTo>
                  <a:pt x="182574" y="3096070"/>
                </a:lnTo>
                <a:lnTo>
                  <a:pt x="156492" y="3043906"/>
                </a:lnTo>
                <a:lnTo>
                  <a:pt x="126932" y="2991742"/>
                </a:lnTo>
                <a:lnTo>
                  <a:pt x="95634" y="2939578"/>
                </a:lnTo>
                <a:lnTo>
                  <a:pt x="66074" y="2889153"/>
                </a:lnTo>
                <a:lnTo>
                  <a:pt x="39992" y="2835250"/>
                </a:lnTo>
                <a:lnTo>
                  <a:pt x="19127" y="2783086"/>
                </a:lnTo>
                <a:lnTo>
                  <a:pt x="5216" y="2729184"/>
                </a:lnTo>
                <a:lnTo>
                  <a:pt x="0" y="2673542"/>
                </a:lnTo>
                <a:lnTo>
                  <a:pt x="5216" y="2617901"/>
                </a:lnTo>
                <a:lnTo>
                  <a:pt x="19127" y="2563998"/>
                </a:lnTo>
                <a:lnTo>
                  <a:pt x="39992" y="2511834"/>
                </a:lnTo>
                <a:lnTo>
                  <a:pt x="66074" y="2457931"/>
                </a:lnTo>
                <a:lnTo>
                  <a:pt x="95634" y="2407506"/>
                </a:lnTo>
                <a:lnTo>
                  <a:pt x="126932" y="2355342"/>
                </a:lnTo>
                <a:lnTo>
                  <a:pt x="156492" y="2303178"/>
                </a:lnTo>
                <a:lnTo>
                  <a:pt x="182574" y="2251015"/>
                </a:lnTo>
                <a:lnTo>
                  <a:pt x="203439" y="2200589"/>
                </a:lnTo>
                <a:lnTo>
                  <a:pt x="217350" y="2146687"/>
                </a:lnTo>
                <a:lnTo>
                  <a:pt x="224305" y="2092784"/>
                </a:lnTo>
                <a:lnTo>
                  <a:pt x="224305" y="2035403"/>
                </a:lnTo>
                <a:lnTo>
                  <a:pt x="220827" y="1976284"/>
                </a:lnTo>
                <a:lnTo>
                  <a:pt x="213872" y="1917165"/>
                </a:lnTo>
                <a:lnTo>
                  <a:pt x="205178" y="1858046"/>
                </a:lnTo>
                <a:lnTo>
                  <a:pt x="198223" y="1798927"/>
                </a:lnTo>
                <a:lnTo>
                  <a:pt x="193007" y="1739808"/>
                </a:lnTo>
                <a:lnTo>
                  <a:pt x="194745" y="1684166"/>
                </a:lnTo>
                <a:lnTo>
                  <a:pt x="201701" y="1630263"/>
                </a:lnTo>
                <a:lnTo>
                  <a:pt x="217350" y="1578100"/>
                </a:lnTo>
                <a:lnTo>
                  <a:pt x="239954" y="1534630"/>
                </a:lnTo>
                <a:lnTo>
                  <a:pt x="269514" y="1492898"/>
                </a:lnTo>
                <a:lnTo>
                  <a:pt x="304290" y="1456384"/>
                </a:lnTo>
                <a:lnTo>
                  <a:pt x="344282" y="1419869"/>
                </a:lnTo>
                <a:lnTo>
                  <a:pt x="386013" y="1386832"/>
                </a:lnTo>
                <a:lnTo>
                  <a:pt x="429483" y="1353795"/>
                </a:lnTo>
                <a:lnTo>
                  <a:pt x="472953" y="1320757"/>
                </a:lnTo>
                <a:lnTo>
                  <a:pt x="516423" y="1287720"/>
                </a:lnTo>
                <a:lnTo>
                  <a:pt x="556416" y="1252944"/>
                </a:lnTo>
                <a:lnTo>
                  <a:pt x="591191" y="1212952"/>
                </a:lnTo>
                <a:lnTo>
                  <a:pt x="622490" y="1174698"/>
                </a:lnTo>
                <a:lnTo>
                  <a:pt x="646833" y="1131229"/>
                </a:lnTo>
                <a:lnTo>
                  <a:pt x="667699" y="1084281"/>
                </a:lnTo>
                <a:lnTo>
                  <a:pt x="685087" y="1033856"/>
                </a:lnTo>
                <a:lnTo>
                  <a:pt x="700736" y="981692"/>
                </a:lnTo>
                <a:lnTo>
                  <a:pt x="714646" y="929528"/>
                </a:lnTo>
                <a:lnTo>
                  <a:pt x="728556" y="875625"/>
                </a:lnTo>
                <a:lnTo>
                  <a:pt x="744206" y="825200"/>
                </a:lnTo>
                <a:lnTo>
                  <a:pt x="761594" y="774775"/>
                </a:lnTo>
                <a:lnTo>
                  <a:pt x="782459" y="727827"/>
                </a:lnTo>
                <a:lnTo>
                  <a:pt x="808541" y="686096"/>
                </a:lnTo>
                <a:lnTo>
                  <a:pt x="839840" y="647843"/>
                </a:lnTo>
                <a:lnTo>
                  <a:pt x="878093" y="616544"/>
                </a:lnTo>
                <a:lnTo>
                  <a:pt x="919824" y="590462"/>
                </a:lnTo>
                <a:lnTo>
                  <a:pt x="966772" y="569597"/>
                </a:lnTo>
                <a:lnTo>
                  <a:pt x="1017197" y="552209"/>
                </a:lnTo>
                <a:lnTo>
                  <a:pt x="1067622" y="536560"/>
                </a:lnTo>
                <a:lnTo>
                  <a:pt x="1121525" y="522649"/>
                </a:lnTo>
                <a:lnTo>
                  <a:pt x="1173689" y="508739"/>
                </a:lnTo>
                <a:lnTo>
                  <a:pt x="1225853" y="493090"/>
                </a:lnTo>
                <a:lnTo>
                  <a:pt x="1276278" y="475702"/>
                </a:lnTo>
                <a:lnTo>
                  <a:pt x="1323226" y="454836"/>
                </a:lnTo>
                <a:lnTo>
                  <a:pt x="1366696" y="430493"/>
                </a:lnTo>
                <a:lnTo>
                  <a:pt x="1404949" y="399195"/>
                </a:lnTo>
                <a:lnTo>
                  <a:pt x="1444942" y="364419"/>
                </a:lnTo>
                <a:lnTo>
                  <a:pt x="1479717" y="324426"/>
                </a:lnTo>
                <a:lnTo>
                  <a:pt x="1512755" y="282695"/>
                </a:lnTo>
                <a:lnTo>
                  <a:pt x="1545792" y="239225"/>
                </a:lnTo>
                <a:lnTo>
                  <a:pt x="1578829" y="195755"/>
                </a:lnTo>
                <a:lnTo>
                  <a:pt x="1611866" y="154024"/>
                </a:lnTo>
                <a:lnTo>
                  <a:pt x="1648381" y="114032"/>
                </a:lnTo>
                <a:lnTo>
                  <a:pt x="1684896" y="79256"/>
                </a:lnTo>
                <a:lnTo>
                  <a:pt x="1726627" y="49696"/>
                </a:lnTo>
                <a:lnTo>
                  <a:pt x="1770097" y="27092"/>
                </a:lnTo>
                <a:lnTo>
                  <a:pt x="1822261" y="11443"/>
                </a:lnTo>
                <a:lnTo>
                  <a:pt x="1876163" y="4487"/>
                </a:lnTo>
                <a:lnTo>
                  <a:pt x="1931805" y="2749"/>
                </a:lnTo>
                <a:lnTo>
                  <a:pt x="1990924" y="7965"/>
                </a:lnTo>
                <a:lnTo>
                  <a:pt x="2050043" y="14920"/>
                </a:lnTo>
                <a:lnTo>
                  <a:pt x="2109162" y="23614"/>
                </a:lnTo>
                <a:lnTo>
                  <a:pt x="2168282" y="30569"/>
                </a:lnTo>
                <a:lnTo>
                  <a:pt x="2227401" y="34047"/>
                </a:lnTo>
                <a:lnTo>
                  <a:pt x="2284781" y="34047"/>
                </a:lnTo>
                <a:lnTo>
                  <a:pt x="2338684" y="27092"/>
                </a:lnTo>
                <a:lnTo>
                  <a:pt x="2392586" y="13181"/>
                </a:lnTo>
                <a:close/>
              </a:path>
            </a:pathLst>
          </a:custGeom>
          <a:solidFill>
            <a:schemeClr val="bg1">
              <a:alpha val="40000"/>
            </a:schemeClr>
          </a:solidFill>
          <a:ln w="0">
            <a:noFill/>
            <a:prstDash val="solid"/>
            <a:round/>
            <a:headEnd/>
            <a:tailEnd/>
          </a:ln>
        </p:spPr>
      </p:sp>
      <p:sp>
        <p:nvSpPr>
          <p:cNvPr id="31" name="Freeform: Shape 22">
            <a:extLst>
              <a:ext uri="{FF2B5EF4-FFF2-40B4-BE49-F238E27FC236}">
                <a16:creationId xmlns:a16="http://schemas.microsoft.com/office/drawing/2014/main" id="{32C3FE3A-8087-4BDC-BF2B-462E8D8F6F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766456" y="591688"/>
            <a:ext cx="2425541" cy="5347085"/>
          </a:xfrm>
          <a:custGeom>
            <a:avLst/>
            <a:gdLst>
              <a:gd name="connsiteX0" fmla="*/ 2425541 w 2425541"/>
              <a:gd name="connsiteY0" fmla="*/ 0 h 5347085"/>
              <a:gd name="connsiteX1" fmla="*/ 2425541 w 2425541"/>
              <a:gd name="connsiteY1" fmla="*/ 5347085 h 5347085"/>
              <a:gd name="connsiteX2" fmla="*/ 2392586 w 2425541"/>
              <a:gd name="connsiteY2" fmla="*/ 5333903 h 5347085"/>
              <a:gd name="connsiteX3" fmla="*/ 2338684 w 2425541"/>
              <a:gd name="connsiteY3" fmla="*/ 5319993 h 5347085"/>
              <a:gd name="connsiteX4" fmla="*/ 2284781 w 2425541"/>
              <a:gd name="connsiteY4" fmla="*/ 5313037 h 5347085"/>
              <a:gd name="connsiteX5" fmla="*/ 2227401 w 2425541"/>
              <a:gd name="connsiteY5" fmla="*/ 5313037 h 5347085"/>
              <a:gd name="connsiteX6" fmla="*/ 2168282 w 2425541"/>
              <a:gd name="connsiteY6" fmla="*/ 5316515 h 5347085"/>
              <a:gd name="connsiteX7" fmla="*/ 2109162 w 2425541"/>
              <a:gd name="connsiteY7" fmla="*/ 5323470 h 5347085"/>
              <a:gd name="connsiteX8" fmla="*/ 2050043 w 2425541"/>
              <a:gd name="connsiteY8" fmla="*/ 5332164 h 5347085"/>
              <a:gd name="connsiteX9" fmla="*/ 1990924 w 2425541"/>
              <a:gd name="connsiteY9" fmla="*/ 5339119 h 5347085"/>
              <a:gd name="connsiteX10" fmla="*/ 1931805 w 2425541"/>
              <a:gd name="connsiteY10" fmla="*/ 5344336 h 5347085"/>
              <a:gd name="connsiteX11" fmla="*/ 1876163 w 2425541"/>
              <a:gd name="connsiteY11" fmla="*/ 5342597 h 5347085"/>
              <a:gd name="connsiteX12" fmla="*/ 1822261 w 2425541"/>
              <a:gd name="connsiteY12" fmla="*/ 5335642 h 5347085"/>
              <a:gd name="connsiteX13" fmla="*/ 1770097 w 2425541"/>
              <a:gd name="connsiteY13" fmla="*/ 5319993 h 5347085"/>
              <a:gd name="connsiteX14" fmla="*/ 1726627 w 2425541"/>
              <a:gd name="connsiteY14" fmla="*/ 5297388 h 5347085"/>
              <a:gd name="connsiteX15" fmla="*/ 1684896 w 2425541"/>
              <a:gd name="connsiteY15" fmla="*/ 5267829 h 5347085"/>
              <a:gd name="connsiteX16" fmla="*/ 1648381 w 2425541"/>
              <a:gd name="connsiteY16" fmla="*/ 5233053 h 5347085"/>
              <a:gd name="connsiteX17" fmla="*/ 1611866 w 2425541"/>
              <a:gd name="connsiteY17" fmla="*/ 5193060 h 5347085"/>
              <a:gd name="connsiteX18" fmla="*/ 1578829 w 2425541"/>
              <a:gd name="connsiteY18" fmla="*/ 5151329 h 5347085"/>
              <a:gd name="connsiteX19" fmla="*/ 1545792 w 2425541"/>
              <a:gd name="connsiteY19" fmla="*/ 5107859 h 5347085"/>
              <a:gd name="connsiteX20" fmla="*/ 1512755 w 2425541"/>
              <a:gd name="connsiteY20" fmla="*/ 5064389 h 5347085"/>
              <a:gd name="connsiteX21" fmla="*/ 1479717 w 2425541"/>
              <a:gd name="connsiteY21" fmla="*/ 5022658 h 5347085"/>
              <a:gd name="connsiteX22" fmla="*/ 1444942 w 2425541"/>
              <a:gd name="connsiteY22" fmla="*/ 4982666 h 5347085"/>
              <a:gd name="connsiteX23" fmla="*/ 1404949 w 2425541"/>
              <a:gd name="connsiteY23" fmla="*/ 4947890 h 5347085"/>
              <a:gd name="connsiteX24" fmla="*/ 1366696 w 2425541"/>
              <a:gd name="connsiteY24" fmla="*/ 4916591 h 5347085"/>
              <a:gd name="connsiteX25" fmla="*/ 1323226 w 2425541"/>
              <a:gd name="connsiteY25" fmla="*/ 4892248 h 5347085"/>
              <a:gd name="connsiteX26" fmla="*/ 1276278 w 2425541"/>
              <a:gd name="connsiteY26" fmla="*/ 4871383 h 5347085"/>
              <a:gd name="connsiteX27" fmla="*/ 1225853 w 2425541"/>
              <a:gd name="connsiteY27" fmla="*/ 4853995 h 5347085"/>
              <a:gd name="connsiteX28" fmla="*/ 1173689 w 2425541"/>
              <a:gd name="connsiteY28" fmla="*/ 4838346 h 5347085"/>
              <a:gd name="connsiteX29" fmla="*/ 1121525 w 2425541"/>
              <a:gd name="connsiteY29" fmla="*/ 4824435 h 5347085"/>
              <a:gd name="connsiteX30" fmla="*/ 1067622 w 2425541"/>
              <a:gd name="connsiteY30" fmla="*/ 4810525 h 5347085"/>
              <a:gd name="connsiteX31" fmla="*/ 1017197 w 2425541"/>
              <a:gd name="connsiteY31" fmla="*/ 4794876 h 5347085"/>
              <a:gd name="connsiteX32" fmla="*/ 966772 w 2425541"/>
              <a:gd name="connsiteY32" fmla="*/ 4777488 h 5347085"/>
              <a:gd name="connsiteX33" fmla="*/ 919824 w 2425541"/>
              <a:gd name="connsiteY33" fmla="*/ 4756622 h 5347085"/>
              <a:gd name="connsiteX34" fmla="*/ 878093 w 2425541"/>
              <a:gd name="connsiteY34" fmla="*/ 4730540 h 5347085"/>
              <a:gd name="connsiteX35" fmla="*/ 839840 w 2425541"/>
              <a:gd name="connsiteY35" fmla="*/ 4699242 h 5347085"/>
              <a:gd name="connsiteX36" fmla="*/ 808541 w 2425541"/>
              <a:gd name="connsiteY36" fmla="*/ 4660988 h 5347085"/>
              <a:gd name="connsiteX37" fmla="*/ 782459 w 2425541"/>
              <a:gd name="connsiteY37" fmla="*/ 4619257 h 5347085"/>
              <a:gd name="connsiteX38" fmla="*/ 761594 w 2425541"/>
              <a:gd name="connsiteY38" fmla="*/ 4572309 h 5347085"/>
              <a:gd name="connsiteX39" fmla="*/ 744206 w 2425541"/>
              <a:gd name="connsiteY39" fmla="*/ 4521884 h 5347085"/>
              <a:gd name="connsiteX40" fmla="*/ 728556 w 2425541"/>
              <a:gd name="connsiteY40" fmla="*/ 4471459 h 5347085"/>
              <a:gd name="connsiteX41" fmla="*/ 714646 w 2425541"/>
              <a:gd name="connsiteY41" fmla="*/ 4417556 h 5347085"/>
              <a:gd name="connsiteX42" fmla="*/ 700736 w 2425541"/>
              <a:gd name="connsiteY42" fmla="*/ 4365393 h 5347085"/>
              <a:gd name="connsiteX43" fmla="*/ 685087 w 2425541"/>
              <a:gd name="connsiteY43" fmla="*/ 4313229 h 5347085"/>
              <a:gd name="connsiteX44" fmla="*/ 667699 w 2425541"/>
              <a:gd name="connsiteY44" fmla="*/ 4262803 h 5347085"/>
              <a:gd name="connsiteX45" fmla="*/ 646833 w 2425541"/>
              <a:gd name="connsiteY45" fmla="*/ 4215856 h 5347085"/>
              <a:gd name="connsiteX46" fmla="*/ 622490 w 2425541"/>
              <a:gd name="connsiteY46" fmla="*/ 4172386 h 5347085"/>
              <a:gd name="connsiteX47" fmla="*/ 591191 w 2425541"/>
              <a:gd name="connsiteY47" fmla="*/ 4134132 h 5347085"/>
              <a:gd name="connsiteX48" fmla="*/ 556416 w 2425541"/>
              <a:gd name="connsiteY48" fmla="*/ 4094140 h 5347085"/>
              <a:gd name="connsiteX49" fmla="*/ 516423 w 2425541"/>
              <a:gd name="connsiteY49" fmla="*/ 4059364 h 5347085"/>
              <a:gd name="connsiteX50" fmla="*/ 472953 w 2425541"/>
              <a:gd name="connsiteY50" fmla="*/ 4026327 h 5347085"/>
              <a:gd name="connsiteX51" fmla="*/ 429483 w 2425541"/>
              <a:gd name="connsiteY51" fmla="*/ 3993290 h 5347085"/>
              <a:gd name="connsiteX52" fmla="*/ 386013 w 2425541"/>
              <a:gd name="connsiteY52" fmla="*/ 3960253 h 5347085"/>
              <a:gd name="connsiteX53" fmla="*/ 344282 w 2425541"/>
              <a:gd name="connsiteY53" fmla="*/ 3927215 h 5347085"/>
              <a:gd name="connsiteX54" fmla="*/ 304290 w 2425541"/>
              <a:gd name="connsiteY54" fmla="*/ 3890701 h 5347085"/>
              <a:gd name="connsiteX55" fmla="*/ 269514 w 2425541"/>
              <a:gd name="connsiteY55" fmla="*/ 3854186 h 5347085"/>
              <a:gd name="connsiteX56" fmla="*/ 239954 w 2425541"/>
              <a:gd name="connsiteY56" fmla="*/ 3812455 h 5347085"/>
              <a:gd name="connsiteX57" fmla="*/ 217350 w 2425541"/>
              <a:gd name="connsiteY57" fmla="*/ 3768985 h 5347085"/>
              <a:gd name="connsiteX58" fmla="*/ 201701 w 2425541"/>
              <a:gd name="connsiteY58" fmla="*/ 3716821 h 5347085"/>
              <a:gd name="connsiteX59" fmla="*/ 194745 w 2425541"/>
              <a:gd name="connsiteY59" fmla="*/ 3662918 h 5347085"/>
              <a:gd name="connsiteX60" fmla="*/ 193007 w 2425541"/>
              <a:gd name="connsiteY60" fmla="*/ 3607277 h 5347085"/>
              <a:gd name="connsiteX61" fmla="*/ 198223 w 2425541"/>
              <a:gd name="connsiteY61" fmla="*/ 3548157 h 5347085"/>
              <a:gd name="connsiteX62" fmla="*/ 205178 w 2425541"/>
              <a:gd name="connsiteY62" fmla="*/ 3489038 h 5347085"/>
              <a:gd name="connsiteX63" fmla="*/ 213872 w 2425541"/>
              <a:gd name="connsiteY63" fmla="*/ 3429919 h 5347085"/>
              <a:gd name="connsiteX64" fmla="*/ 220827 w 2425541"/>
              <a:gd name="connsiteY64" fmla="*/ 3370800 h 5347085"/>
              <a:gd name="connsiteX65" fmla="*/ 224305 w 2425541"/>
              <a:gd name="connsiteY65" fmla="*/ 3311681 h 5347085"/>
              <a:gd name="connsiteX66" fmla="*/ 224305 w 2425541"/>
              <a:gd name="connsiteY66" fmla="*/ 3254301 h 5347085"/>
              <a:gd name="connsiteX67" fmla="*/ 217350 w 2425541"/>
              <a:gd name="connsiteY67" fmla="*/ 3200398 h 5347085"/>
              <a:gd name="connsiteX68" fmla="*/ 203439 w 2425541"/>
              <a:gd name="connsiteY68" fmla="*/ 3146495 h 5347085"/>
              <a:gd name="connsiteX69" fmla="*/ 182574 w 2425541"/>
              <a:gd name="connsiteY69" fmla="*/ 3096070 h 5347085"/>
              <a:gd name="connsiteX70" fmla="*/ 156492 w 2425541"/>
              <a:gd name="connsiteY70" fmla="*/ 3043906 h 5347085"/>
              <a:gd name="connsiteX71" fmla="*/ 126932 w 2425541"/>
              <a:gd name="connsiteY71" fmla="*/ 2991742 h 5347085"/>
              <a:gd name="connsiteX72" fmla="*/ 95634 w 2425541"/>
              <a:gd name="connsiteY72" fmla="*/ 2939578 h 5347085"/>
              <a:gd name="connsiteX73" fmla="*/ 66074 w 2425541"/>
              <a:gd name="connsiteY73" fmla="*/ 2889153 h 5347085"/>
              <a:gd name="connsiteX74" fmla="*/ 39992 w 2425541"/>
              <a:gd name="connsiteY74" fmla="*/ 2835250 h 5347085"/>
              <a:gd name="connsiteX75" fmla="*/ 19127 w 2425541"/>
              <a:gd name="connsiteY75" fmla="*/ 2783086 h 5347085"/>
              <a:gd name="connsiteX76" fmla="*/ 5216 w 2425541"/>
              <a:gd name="connsiteY76" fmla="*/ 2729184 h 5347085"/>
              <a:gd name="connsiteX77" fmla="*/ 0 w 2425541"/>
              <a:gd name="connsiteY77" fmla="*/ 2673542 h 5347085"/>
              <a:gd name="connsiteX78" fmla="*/ 5216 w 2425541"/>
              <a:gd name="connsiteY78" fmla="*/ 2617901 h 5347085"/>
              <a:gd name="connsiteX79" fmla="*/ 19127 w 2425541"/>
              <a:gd name="connsiteY79" fmla="*/ 2563998 h 5347085"/>
              <a:gd name="connsiteX80" fmla="*/ 39992 w 2425541"/>
              <a:gd name="connsiteY80" fmla="*/ 2511834 h 5347085"/>
              <a:gd name="connsiteX81" fmla="*/ 66074 w 2425541"/>
              <a:gd name="connsiteY81" fmla="*/ 2457931 h 5347085"/>
              <a:gd name="connsiteX82" fmla="*/ 95634 w 2425541"/>
              <a:gd name="connsiteY82" fmla="*/ 2407506 h 5347085"/>
              <a:gd name="connsiteX83" fmla="*/ 126932 w 2425541"/>
              <a:gd name="connsiteY83" fmla="*/ 2355342 h 5347085"/>
              <a:gd name="connsiteX84" fmla="*/ 156492 w 2425541"/>
              <a:gd name="connsiteY84" fmla="*/ 2303178 h 5347085"/>
              <a:gd name="connsiteX85" fmla="*/ 182574 w 2425541"/>
              <a:gd name="connsiteY85" fmla="*/ 2251015 h 5347085"/>
              <a:gd name="connsiteX86" fmla="*/ 203439 w 2425541"/>
              <a:gd name="connsiteY86" fmla="*/ 2200589 h 5347085"/>
              <a:gd name="connsiteX87" fmla="*/ 217350 w 2425541"/>
              <a:gd name="connsiteY87" fmla="*/ 2146687 h 5347085"/>
              <a:gd name="connsiteX88" fmla="*/ 224305 w 2425541"/>
              <a:gd name="connsiteY88" fmla="*/ 2092784 h 5347085"/>
              <a:gd name="connsiteX89" fmla="*/ 224305 w 2425541"/>
              <a:gd name="connsiteY89" fmla="*/ 2035403 h 5347085"/>
              <a:gd name="connsiteX90" fmla="*/ 220827 w 2425541"/>
              <a:gd name="connsiteY90" fmla="*/ 1976284 h 5347085"/>
              <a:gd name="connsiteX91" fmla="*/ 213872 w 2425541"/>
              <a:gd name="connsiteY91" fmla="*/ 1917165 h 5347085"/>
              <a:gd name="connsiteX92" fmla="*/ 205178 w 2425541"/>
              <a:gd name="connsiteY92" fmla="*/ 1858046 h 5347085"/>
              <a:gd name="connsiteX93" fmla="*/ 198223 w 2425541"/>
              <a:gd name="connsiteY93" fmla="*/ 1798927 h 5347085"/>
              <a:gd name="connsiteX94" fmla="*/ 193007 w 2425541"/>
              <a:gd name="connsiteY94" fmla="*/ 1739808 h 5347085"/>
              <a:gd name="connsiteX95" fmla="*/ 194745 w 2425541"/>
              <a:gd name="connsiteY95" fmla="*/ 1684166 h 5347085"/>
              <a:gd name="connsiteX96" fmla="*/ 201701 w 2425541"/>
              <a:gd name="connsiteY96" fmla="*/ 1630263 h 5347085"/>
              <a:gd name="connsiteX97" fmla="*/ 217350 w 2425541"/>
              <a:gd name="connsiteY97" fmla="*/ 1578100 h 5347085"/>
              <a:gd name="connsiteX98" fmla="*/ 239954 w 2425541"/>
              <a:gd name="connsiteY98" fmla="*/ 1534630 h 5347085"/>
              <a:gd name="connsiteX99" fmla="*/ 269514 w 2425541"/>
              <a:gd name="connsiteY99" fmla="*/ 1492898 h 5347085"/>
              <a:gd name="connsiteX100" fmla="*/ 304290 w 2425541"/>
              <a:gd name="connsiteY100" fmla="*/ 1456384 h 5347085"/>
              <a:gd name="connsiteX101" fmla="*/ 344282 w 2425541"/>
              <a:gd name="connsiteY101" fmla="*/ 1419869 h 5347085"/>
              <a:gd name="connsiteX102" fmla="*/ 386013 w 2425541"/>
              <a:gd name="connsiteY102" fmla="*/ 1386832 h 5347085"/>
              <a:gd name="connsiteX103" fmla="*/ 429483 w 2425541"/>
              <a:gd name="connsiteY103" fmla="*/ 1353795 h 5347085"/>
              <a:gd name="connsiteX104" fmla="*/ 472953 w 2425541"/>
              <a:gd name="connsiteY104" fmla="*/ 1320757 h 5347085"/>
              <a:gd name="connsiteX105" fmla="*/ 516423 w 2425541"/>
              <a:gd name="connsiteY105" fmla="*/ 1287720 h 5347085"/>
              <a:gd name="connsiteX106" fmla="*/ 556416 w 2425541"/>
              <a:gd name="connsiteY106" fmla="*/ 1252944 h 5347085"/>
              <a:gd name="connsiteX107" fmla="*/ 591191 w 2425541"/>
              <a:gd name="connsiteY107" fmla="*/ 1212952 h 5347085"/>
              <a:gd name="connsiteX108" fmla="*/ 622490 w 2425541"/>
              <a:gd name="connsiteY108" fmla="*/ 1174698 h 5347085"/>
              <a:gd name="connsiteX109" fmla="*/ 646833 w 2425541"/>
              <a:gd name="connsiteY109" fmla="*/ 1131229 h 5347085"/>
              <a:gd name="connsiteX110" fmla="*/ 667699 w 2425541"/>
              <a:gd name="connsiteY110" fmla="*/ 1084281 h 5347085"/>
              <a:gd name="connsiteX111" fmla="*/ 685087 w 2425541"/>
              <a:gd name="connsiteY111" fmla="*/ 1033856 h 5347085"/>
              <a:gd name="connsiteX112" fmla="*/ 700736 w 2425541"/>
              <a:gd name="connsiteY112" fmla="*/ 981692 h 5347085"/>
              <a:gd name="connsiteX113" fmla="*/ 714646 w 2425541"/>
              <a:gd name="connsiteY113" fmla="*/ 929528 h 5347085"/>
              <a:gd name="connsiteX114" fmla="*/ 728556 w 2425541"/>
              <a:gd name="connsiteY114" fmla="*/ 875625 h 5347085"/>
              <a:gd name="connsiteX115" fmla="*/ 744206 w 2425541"/>
              <a:gd name="connsiteY115" fmla="*/ 825200 h 5347085"/>
              <a:gd name="connsiteX116" fmla="*/ 761594 w 2425541"/>
              <a:gd name="connsiteY116" fmla="*/ 774775 h 5347085"/>
              <a:gd name="connsiteX117" fmla="*/ 782459 w 2425541"/>
              <a:gd name="connsiteY117" fmla="*/ 727827 h 5347085"/>
              <a:gd name="connsiteX118" fmla="*/ 808541 w 2425541"/>
              <a:gd name="connsiteY118" fmla="*/ 686096 h 5347085"/>
              <a:gd name="connsiteX119" fmla="*/ 839840 w 2425541"/>
              <a:gd name="connsiteY119" fmla="*/ 647843 h 5347085"/>
              <a:gd name="connsiteX120" fmla="*/ 878093 w 2425541"/>
              <a:gd name="connsiteY120" fmla="*/ 616544 h 5347085"/>
              <a:gd name="connsiteX121" fmla="*/ 919824 w 2425541"/>
              <a:gd name="connsiteY121" fmla="*/ 590462 h 5347085"/>
              <a:gd name="connsiteX122" fmla="*/ 966772 w 2425541"/>
              <a:gd name="connsiteY122" fmla="*/ 569597 h 5347085"/>
              <a:gd name="connsiteX123" fmla="*/ 1017197 w 2425541"/>
              <a:gd name="connsiteY123" fmla="*/ 552209 h 5347085"/>
              <a:gd name="connsiteX124" fmla="*/ 1067622 w 2425541"/>
              <a:gd name="connsiteY124" fmla="*/ 536560 h 5347085"/>
              <a:gd name="connsiteX125" fmla="*/ 1121525 w 2425541"/>
              <a:gd name="connsiteY125" fmla="*/ 522649 h 5347085"/>
              <a:gd name="connsiteX126" fmla="*/ 1173689 w 2425541"/>
              <a:gd name="connsiteY126" fmla="*/ 508739 h 5347085"/>
              <a:gd name="connsiteX127" fmla="*/ 1225853 w 2425541"/>
              <a:gd name="connsiteY127" fmla="*/ 493090 h 5347085"/>
              <a:gd name="connsiteX128" fmla="*/ 1276278 w 2425541"/>
              <a:gd name="connsiteY128" fmla="*/ 475702 h 5347085"/>
              <a:gd name="connsiteX129" fmla="*/ 1323226 w 2425541"/>
              <a:gd name="connsiteY129" fmla="*/ 454836 h 5347085"/>
              <a:gd name="connsiteX130" fmla="*/ 1366696 w 2425541"/>
              <a:gd name="connsiteY130" fmla="*/ 430493 h 5347085"/>
              <a:gd name="connsiteX131" fmla="*/ 1404949 w 2425541"/>
              <a:gd name="connsiteY131" fmla="*/ 399195 h 5347085"/>
              <a:gd name="connsiteX132" fmla="*/ 1444942 w 2425541"/>
              <a:gd name="connsiteY132" fmla="*/ 364419 h 5347085"/>
              <a:gd name="connsiteX133" fmla="*/ 1479717 w 2425541"/>
              <a:gd name="connsiteY133" fmla="*/ 324426 h 5347085"/>
              <a:gd name="connsiteX134" fmla="*/ 1512755 w 2425541"/>
              <a:gd name="connsiteY134" fmla="*/ 282695 h 5347085"/>
              <a:gd name="connsiteX135" fmla="*/ 1545792 w 2425541"/>
              <a:gd name="connsiteY135" fmla="*/ 239225 h 5347085"/>
              <a:gd name="connsiteX136" fmla="*/ 1578829 w 2425541"/>
              <a:gd name="connsiteY136" fmla="*/ 195755 h 5347085"/>
              <a:gd name="connsiteX137" fmla="*/ 1611866 w 2425541"/>
              <a:gd name="connsiteY137" fmla="*/ 154024 h 5347085"/>
              <a:gd name="connsiteX138" fmla="*/ 1648381 w 2425541"/>
              <a:gd name="connsiteY138" fmla="*/ 114032 h 5347085"/>
              <a:gd name="connsiteX139" fmla="*/ 1684896 w 2425541"/>
              <a:gd name="connsiteY139" fmla="*/ 79256 h 5347085"/>
              <a:gd name="connsiteX140" fmla="*/ 1726627 w 2425541"/>
              <a:gd name="connsiteY140" fmla="*/ 49696 h 5347085"/>
              <a:gd name="connsiteX141" fmla="*/ 1770097 w 2425541"/>
              <a:gd name="connsiteY141" fmla="*/ 27092 h 5347085"/>
              <a:gd name="connsiteX142" fmla="*/ 1822261 w 2425541"/>
              <a:gd name="connsiteY142" fmla="*/ 11443 h 5347085"/>
              <a:gd name="connsiteX143" fmla="*/ 1876163 w 2425541"/>
              <a:gd name="connsiteY143" fmla="*/ 4487 h 5347085"/>
              <a:gd name="connsiteX144" fmla="*/ 1931805 w 2425541"/>
              <a:gd name="connsiteY144" fmla="*/ 2749 h 5347085"/>
              <a:gd name="connsiteX145" fmla="*/ 1990924 w 2425541"/>
              <a:gd name="connsiteY145" fmla="*/ 7965 h 5347085"/>
              <a:gd name="connsiteX146" fmla="*/ 2050043 w 2425541"/>
              <a:gd name="connsiteY146" fmla="*/ 14920 h 5347085"/>
              <a:gd name="connsiteX147" fmla="*/ 2109162 w 2425541"/>
              <a:gd name="connsiteY147" fmla="*/ 23614 h 5347085"/>
              <a:gd name="connsiteX148" fmla="*/ 2168282 w 2425541"/>
              <a:gd name="connsiteY148" fmla="*/ 30569 h 5347085"/>
              <a:gd name="connsiteX149" fmla="*/ 2227401 w 2425541"/>
              <a:gd name="connsiteY149" fmla="*/ 34047 h 5347085"/>
              <a:gd name="connsiteX150" fmla="*/ 2284781 w 2425541"/>
              <a:gd name="connsiteY150" fmla="*/ 34047 h 5347085"/>
              <a:gd name="connsiteX151" fmla="*/ 2338684 w 2425541"/>
              <a:gd name="connsiteY151" fmla="*/ 27092 h 5347085"/>
              <a:gd name="connsiteX152" fmla="*/ 2392586 w 2425541"/>
              <a:gd name="connsiteY152" fmla="*/ 13181 h 5347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2425541" h="5347085">
                <a:moveTo>
                  <a:pt x="2425541" y="0"/>
                </a:moveTo>
                <a:lnTo>
                  <a:pt x="2425541" y="5347085"/>
                </a:lnTo>
                <a:lnTo>
                  <a:pt x="2392586" y="5333903"/>
                </a:lnTo>
                <a:lnTo>
                  <a:pt x="2338684" y="5319993"/>
                </a:lnTo>
                <a:lnTo>
                  <a:pt x="2284781" y="5313037"/>
                </a:lnTo>
                <a:lnTo>
                  <a:pt x="2227401" y="5313037"/>
                </a:lnTo>
                <a:lnTo>
                  <a:pt x="2168282" y="5316515"/>
                </a:lnTo>
                <a:lnTo>
                  <a:pt x="2109162" y="5323470"/>
                </a:lnTo>
                <a:lnTo>
                  <a:pt x="2050043" y="5332164"/>
                </a:lnTo>
                <a:lnTo>
                  <a:pt x="1990924" y="5339119"/>
                </a:lnTo>
                <a:lnTo>
                  <a:pt x="1931805" y="5344336"/>
                </a:lnTo>
                <a:lnTo>
                  <a:pt x="1876163" y="5342597"/>
                </a:lnTo>
                <a:lnTo>
                  <a:pt x="1822261" y="5335642"/>
                </a:lnTo>
                <a:lnTo>
                  <a:pt x="1770097" y="5319993"/>
                </a:lnTo>
                <a:lnTo>
                  <a:pt x="1726627" y="5297388"/>
                </a:lnTo>
                <a:lnTo>
                  <a:pt x="1684896" y="5267829"/>
                </a:lnTo>
                <a:lnTo>
                  <a:pt x="1648381" y="5233053"/>
                </a:lnTo>
                <a:lnTo>
                  <a:pt x="1611866" y="5193060"/>
                </a:lnTo>
                <a:lnTo>
                  <a:pt x="1578829" y="5151329"/>
                </a:lnTo>
                <a:lnTo>
                  <a:pt x="1545792" y="5107859"/>
                </a:lnTo>
                <a:lnTo>
                  <a:pt x="1512755" y="5064389"/>
                </a:lnTo>
                <a:lnTo>
                  <a:pt x="1479717" y="5022658"/>
                </a:lnTo>
                <a:lnTo>
                  <a:pt x="1444942" y="4982666"/>
                </a:lnTo>
                <a:lnTo>
                  <a:pt x="1404949" y="4947890"/>
                </a:lnTo>
                <a:lnTo>
                  <a:pt x="1366696" y="4916591"/>
                </a:lnTo>
                <a:lnTo>
                  <a:pt x="1323226" y="4892248"/>
                </a:lnTo>
                <a:lnTo>
                  <a:pt x="1276278" y="4871383"/>
                </a:lnTo>
                <a:lnTo>
                  <a:pt x="1225853" y="4853995"/>
                </a:lnTo>
                <a:lnTo>
                  <a:pt x="1173689" y="4838346"/>
                </a:lnTo>
                <a:lnTo>
                  <a:pt x="1121525" y="4824435"/>
                </a:lnTo>
                <a:lnTo>
                  <a:pt x="1067622" y="4810525"/>
                </a:lnTo>
                <a:lnTo>
                  <a:pt x="1017197" y="4794876"/>
                </a:lnTo>
                <a:lnTo>
                  <a:pt x="966772" y="4777488"/>
                </a:lnTo>
                <a:lnTo>
                  <a:pt x="919824" y="4756622"/>
                </a:lnTo>
                <a:lnTo>
                  <a:pt x="878093" y="4730540"/>
                </a:lnTo>
                <a:lnTo>
                  <a:pt x="839840" y="4699242"/>
                </a:lnTo>
                <a:lnTo>
                  <a:pt x="808541" y="4660988"/>
                </a:lnTo>
                <a:lnTo>
                  <a:pt x="782459" y="4619257"/>
                </a:lnTo>
                <a:lnTo>
                  <a:pt x="761594" y="4572309"/>
                </a:lnTo>
                <a:lnTo>
                  <a:pt x="744206" y="4521884"/>
                </a:lnTo>
                <a:lnTo>
                  <a:pt x="728556" y="4471459"/>
                </a:lnTo>
                <a:lnTo>
                  <a:pt x="714646" y="4417556"/>
                </a:lnTo>
                <a:lnTo>
                  <a:pt x="700736" y="4365393"/>
                </a:lnTo>
                <a:lnTo>
                  <a:pt x="685087" y="4313229"/>
                </a:lnTo>
                <a:lnTo>
                  <a:pt x="667699" y="4262803"/>
                </a:lnTo>
                <a:lnTo>
                  <a:pt x="646833" y="4215856"/>
                </a:lnTo>
                <a:lnTo>
                  <a:pt x="622490" y="4172386"/>
                </a:lnTo>
                <a:lnTo>
                  <a:pt x="591191" y="4134132"/>
                </a:lnTo>
                <a:lnTo>
                  <a:pt x="556416" y="4094140"/>
                </a:lnTo>
                <a:lnTo>
                  <a:pt x="516423" y="4059364"/>
                </a:lnTo>
                <a:lnTo>
                  <a:pt x="472953" y="4026327"/>
                </a:lnTo>
                <a:lnTo>
                  <a:pt x="429483" y="3993290"/>
                </a:lnTo>
                <a:lnTo>
                  <a:pt x="386013" y="3960253"/>
                </a:lnTo>
                <a:lnTo>
                  <a:pt x="344282" y="3927215"/>
                </a:lnTo>
                <a:lnTo>
                  <a:pt x="304290" y="3890701"/>
                </a:lnTo>
                <a:lnTo>
                  <a:pt x="269514" y="3854186"/>
                </a:lnTo>
                <a:lnTo>
                  <a:pt x="239954" y="3812455"/>
                </a:lnTo>
                <a:lnTo>
                  <a:pt x="217350" y="3768985"/>
                </a:lnTo>
                <a:lnTo>
                  <a:pt x="201701" y="3716821"/>
                </a:lnTo>
                <a:lnTo>
                  <a:pt x="194745" y="3662918"/>
                </a:lnTo>
                <a:lnTo>
                  <a:pt x="193007" y="3607277"/>
                </a:lnTo>
                <a:lnTo>
                  <a:pt x="198223" y="3548157"/>
                </a:lnTo>
                <a:lnTo>
                  <a:pt x="205178" y="3489038"/>
                </a:lnTo>
                <a:lnTo>
                  <a:pt x="213872" y="3429919"/>
                </a:lnTo>
                <a:lnTo>
                  <a:pt x="220827" y="3370800"/>
                </a:lnTo>
                <a:lnTo>
                  <a:pt x="224305" y="3311681"/>
                </a:lnTo>
                <a:lnTo>
                  <a:pt x="224305" y="3254301"/>
                </a:lnTo>
                <a:lnTo>
                  <a:pt x="217350" y="3200398"/>
                </a:lnTo>
                <a:lnTo>
                  <a:pt x="203439" y="3146495"/>
                </a:lnTo>
                <a:lnTo>
                  <a:pt x="182574" y="3096070"/>
                </a:lnTo>
                <a:lnTo>
                  <a:pt x="156492" y="3043906"/>
                </a:lnTo>
                <a:lnTo>
                  <a:pt x="126932" y="2991742"/>
                </a:lnTo>
                <a:lnTo>
                  <a:pt x="95634" y="2939578"/>
                </a:lnTo>
                <a:lnTo>
                  <a:pt x="66074" y="2889153"/>
                </a:lnTo>
                <a:lnTo>
                  <a:pt x="39992" y="2835250"/>
                </a:lnTo>
                <a:lnTo>
                  <a:pt x="19127" y="2783086"/>
                </a:lnTo>
                <a:lnTo>
                  <a:pt x="5216" y="2729184"/>
                </a:lnTo>
                <a:lnTo>
                  <a:pt x="0" y="2673542"/>
                </a:lnTo>
                <a:lnTo>
                  <a:pt x="5216" y="2617901"/>
                </a:lnTo>
                <a:lnTo>
                  <a:pt x="19127" y="2563998"/>
                </a:lnTo>
                <a:lnTo>
                  <a:pt x="39992" y="2511834"/>
                </a:lnTo>
                <a:lnTo>
                  <a:pt x="66074" y="2457931"/>
                </a:lnTo>
                <a:lnTo>
                  <a:pt x="95634" y="2407506"/>
                </a:lnTo>
                <a:lnTo>
                  <a:pt x="126932" y="2355342"/>
                </a:lnTo>
                <a:lnTo>
                  <a:pt x="156492" y="2303178"/>
                </a:lnTo>
                <a:lnTo>
                  <a:pt x="182574" y="2251015"/>
                </a:lnTo>
                <a:lnTo>
                  <a:pt x="203439" y="2200589"/>
                </a:lnTo>
                <a:lnTo>
                  <a:pt x="217350" y="2146687"/>
                </a:lnTo>
                <a:lnTo>
                  <a:pt x="224305" y="2092784"/>
                </a:lnTo>
                <a:lnTo>
                  <a:pt x="224305" y="2035403"/>
                </a:lnTo>
                <a:lnTo>
                  <a:pt x="220827" y="1976284"/>
                </a:lnTo>
                <a:lnTo>
                  <a:pt x="213872" y="1917165"/>
                </a:lnTo>
                <a:lnTo>
                  <a:pt x="205178" y="1858046"/>
                </a:lnTo>
                <a:lnTo>
                  <a:pt x="198223" y="1798927"/>
                </a:lnTo>
                <a:lnTo>
                  <a:pt x="193007" y="1739808"/>
                </a:lnTo>
                <a:lnTo>
                  <a:pt x="194745" y="1684166"/>
                </a:lnTo>
                <a:lnTo>
                  <a:pt x="201701" y="1630263"/>
                </a:lnTo>
                <a:lnTo>
                  <a:pt x="217350" y="1578100"/>
                </a:lnTo>
                <a:lnTo>
                  <a:pt x="239954" y="1534630"/>
                </a:lnTo>
                <a:lnTo>
                  <a:pt x="269514" y="1492898"/>
                </a:lnTo>
                <a:lnTo>
                  <a:pt x="304290" y="1456384"/>
                </a:lnTo>
                <a:lnTo>
                  <a:pt x="344282" y="1419869"/>
                </a:lnTo>
                <a:lnTo>
                  <a:pt x="386013" y="1386832"/>
                </a:lnTo>
                <a:lnTo>
                  <a:pt x="429483" y="1353795"/>
                </a:lnTo>
                <a:lnTo>
                  <a:pt x="472953" y="1320757"/>
                </a:lnTo>
                <a:lnTo>
                  <a:pt x="516423" y="1287720"/>
                </a:lnTo>
                <a:lnTo>
                  <a:pt x="556416" y="1252944"/>
                </a:lnTo>
                <a:lnTo>
                  <a:pt x="591191" y="1212952"/>
                </a:lnTo>
                <a:lnTo>
                  <a:pt x="622490" y="1174698"/>
                </a:lnTo>
                <a:lnTo>
                  <a:pt x="646833" y="1131229"/>
                </a:lnTo>
                <a:lnTo>
                  <a:pt x="667699" y="1084281"/>
                </a:lnTo>
                <a:lnTo>
                  <a:pt x="685087" y="1033856"/>
                </a:lnTo>
                <a:lnTo>
                  <a:pt x="700736" y="981692"/>
                </a:lnTo>
                <a:lnTo>
                  <a:pt x="714646" y="929528"/>
                </a:lnTo>
                <a:lnTo>
                  <a:pt x="728556" y="875625"/>
                </a:lnTo>
                <a:lnTo>
                  <a:pt x="744206" y="825200"/>
                </a:lnTo>
                <a:lnTo>
                  <a:pt x="761594" y="774775"/>
                </a:lnTo>
                <a:lnTo>
                  <a:pt x="782459" y="727827"/>
                </a:lnTo>
                <a:lnTo>
                  <a:pt x="808541" y="686096"/>
                </a:lnTo>
                <a:lnTo>
                  <a:pt x="839840" y="647843"/>
                </a:lnTo>
                <a:lnTo>
                  <a:pt x="878093" y="616544"/>
                </a:lnTo>
                <a:lnTo>
                  <a:pt x="919824" y="590462"/>
                </a:lnTo>
                <a:lnTo>
                  <a:pt x="966772" y="569597"/>
                </a:lnTo>
                <a:lnTo>
                  <a:pt x="1017197" y="552209"/>
                </a:lnTo>
                <a:lnTo>
                  <a:pt x="1067622" y="536560"/>
                </a:lnTo>
                <a:lnTo>
                  <a:pt x="1121525" y="522649"/>
                </a:lnTo>
                <a:lnTo>
                  <a:pt x="1173689" y="508739"/>
                </a:lnTo>
                <a:lnTo>
                  <a:pt x="1225853" y="493090"/>
                </a:lnTo>
                <a:lnTo>
                  <a:pt x="1276278" y="475702"/>
                </a:lnTo>
                <a:lnTo>
                  <a:pt x="1323226" y="454836"/>
                </a:lnTo>
                <a:lnTo>
                  <a:pt x="1366696" y="430493"/>
                </a:lnTo>
                <a:lnTo>
                  <a:pt x="1404949" y="399195"/>
                </a:lnTo>
                <a:lnTo>
                  <a:pt x="1444942" y="364419"/>
                </a:lnTo>
                <a:lnTo>
                  <a:pt x="1479717" y="324426"/>
                </a:lnTo>
                <a:lnTo>
                  <a:pt x="1512755" y="282695"/>
                </a:lnTo>
                <a:lnTo>
                  <a:pt x="1545792" y="239225"/>
                </a:lnTo>
                <a:lnTo>
                  <a:pt x="1578829" y="195755"/>
                </a:lnTo>
                <a:lnTo>
                  <a:pt x="1611866" y="154024"/>
                </a:lnTo>
                <a:lnTo>
                  <a:pt x="1648381" y="114032"/>
                </a:lnTo>
                <a:lnTo>
                  <a:pt x="1684896" y="79256"/>
                </a:lnTo>
                <a:lnTo>
                  <a:pt x="1726627" y="49696"/>
                </a:lnTo>
                <a:lnTo>
                  <a:pt x="1770097" y="27092"/>
                </a:lnTo>
                <a:lnTo>
                  <a:pt x="1822261" y="11443"/>
                </a:lnTo>
                <a:lnTo>
                  <a:pt x="1876163" y="4487"/>
                </a:lnTo>
                <a:lnTo>
                  <a:pt x="1931805" y="2749"/>
                </a:lnTo>
                <a:lnTo>
                  <a:pt x="1990924" y="7965"/>
                </a:lnTo>
                <a:lnTo>
                  <a:pt x="2050043" y="14920"/>
                </a:lnTo>
                <a:lnTo>
                  <a:pt x="2109162" y="23614"/>
                </a:lnTo>
                <a:lnTo>
                  <a:pt x="2168282" y="30569"/>
                </a:lnTo>
                <a:lnTo>
                  <a:pt x="2227401" y="34047"/>
                </a:lnTo>
                <a:lnTo>
                  <a:pt x="2284781" y="34047"/>
                </a:lnTo>
                <a:lnTo>
                  <a:pt x="2338684" y="27092"/>
                </a:lnTo>
                <a:lnTo>
                  <a:pt x="2392586" y="13181"/>
                </a:lnTo>
                <a:close/>
              </a:path>
            </a:pathLst>
          </a:custGeom>
          <a:solidFill>
            <a:srgbClr val="FFFFFF">
              <a:alpha val="20000"/>
            </a:srgbClr>
          </a:solidFill>
          <a:ln w="0">
            <a:noFill/>
            <a:prstDash val="solid"/>
            <a:round/>
            <a:headEnd/>
            <a:tailEnd/>
          </a:ln>
        </p:spPr>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834567" y="517256"/>
            <a:ext cx="8931889" cy="907677"/>
          </a:xfrm>
        </p:spPr>
        <p:txBody>
          <a:bodyPr anchor="t">
            <a:normAutofit/>
          </a:bodyPr>
          <a:lstStyle/>
          <a:p>
            <a:pPr algn="ctr"/>
            <a:r>
              <a:rPr lang="el-GR" sz="3200" b="1" u="sng" dirty="0">
                <a:latin typeface="Times New Roman"/>
                <a:cs typeface="Times New Roman"/>
              </a:rPr>
              <a:t>ΠΡΟΣΩΠΙΚΕΣ ΠΑΡΑΤΗΡΗΣΕΙΣ</a:t>
            </a:r>
            <a:endParaRPr lang="el-GR" sz="3200" dirty="0">
              <a:cs typeface="Calibri Light"/>
            </a:endParaRPr>
          </a:p>
        </p:txBody>
      </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420819" y="1131456"/>
            <a:ext cx="9278742" cy="5396056"/>
          </a:xfrm>
        </p:spPr>
        <p:txBody>
          <a:bodyPr vert="horz" lIns="91440" tIns="45720" rIns="91440" bIns="45720" rtlCol="0" anchor="t">
            <a:normAutofit/>
          </a:bodyPr>
          <a:lstStyle/>
          <a:p>
            <a:pPr algn="just">
              <a:spcBef>
                <a:spcPts val="900"/>
              </a:spcBef>
            </a:pPr>
            <a:endParaRPr lang="el-GR" sz="2000" dirty="0">
              <a:latin typeface="Times New Roman"/>
              <a:ea typeface="+mn-lt"/>
              <a:cs typeface="Times New Roman"/>
            </a:endParaRPr>
          </a:p>
          <a:p>
            <a:pPr marL="342900" indent="-342900" algn="just">
              <a:spcBef>
                <a:spcPts val="900"/>
              </a:spcBef>
            </a:pPr>
            <a:r>
              <a:rPr lang="el-GR" sz="2200" dirty="0">
                <a:latin typeface="Times New Roman"/>
                <a:ea typeface="+mn-lt"/>
                <a:cs typeface="Times New Roman"/>
              </a:rPr>
              <a:t>Διάρκεια συνεντεύξεων 35΄-75', μεγάλη </a:t>
            </a:r>
            <a:r>
              <a:rPr lang="el-GR" sz="2200" b="1" dirty="0">
                <a:latin typeface="Times New Roman"/>
                <a:ea typeface="+mn-lt"/>
                <a:cs typeface="Times New Roman"/>
              </a:rPr>
              <a:t>χρονική </a:t>
            </a:r>
            <a:r>
              <a:rPr lang="el-GR" sz="2200" dirty="0">
                <a:latin typeface="Times New Roman"/>
                <a:ea typeface="+mn-lt"/>
                <a:cs typeface="Times New Roman"/>
              </a:rPr>
              <a:t>απόκλιση-ίσως δεν συμμετείχαν ισότιμα όλοι/</a:t>
            </a:r>
            <a:r>
              <a:rPr lang="el-GR" sz="2200" dirty="0" err="1">
                <a:latin typeface="Times New Roman"/>
                <a:ea typeface="+mn-lt"/>
                <a:cs typeface="Times New Roman"/>
              </a:rPr>
              <a:t>ες</a:t>
            </a:r>
            <a:r>
              <a:rPr lang="el-GR" sz="2200" dirty="0">
                <a:latin typeface="Times New Roman"/>
                <a:ea typeface="+mn-lt"/>
                <a:cs typeface="Times New Roman"/>
              </a:rPr>
              <a:t> οι συνεντευξιαζόμενοι/</a:t>
            </a:r>
            <a:r>
              <a:rPr lang="el-GR" sz="2200" dirty="0" err="1">
                <a:latin typeface="Times New Roman"/>
                <a:ea typeface="+mn-lt"/>
                <a:cs typeface="Times New Roman"/>
              </a:rPr>
              <a:t>ες</a:t>
            </a:r>
            <a:r>
              <a:rPr lang="el-GR" sz="2200" dirty="0">
                <a:latin typeface="Times New Roman"/>
                <a:ea typeface="+mn-lt"/>
                <a:cs typeface="Times New Roman"/>
              </a:rPr>
              <a:t>.</a:t>
            </a:r>
          </a:p>
          <a:p>
            <a:pPr algn="just">
              <a:spcBef>
                <a:spcPts val="900"/>
              </a:spcBef>
            </a:pPr>
            <a:endParaRPr lang="el-GR" sz="2200" dirty="0">
              <a:latin typeface="Times New Roman"/>
              <a:cs typeface="Times New Roman"/>
            </a:endParaRPr>
          </a:p>
          <a:p>
            <a:pPr algn="just">
              <a:spcBef>
                <a:spcPts val="900"/>
              </a:spcBef>
              <a:buFont typeface="Arial,Sans-Serif" panose="020B0604020202020204" pitchFamily="34" charset="0"/>
            </a:pPr>
            <a:r>
              <a:rPr lang="el-GR" sz="2200" dirty="0">
                <a:latin typeface="Times New Roman"/>
                <a:cs typeface="Times New Roman"/>
              </a:rPr>
              <a:t>Πολλά από τα θέματα που αναδύονται αφορούν και φοιτητές χωρίς αναπηρία.</a:t>
            </a:r>
            <a:endParaRPr lang="el-GR" sz="2200">
              <a:latin typeface="Times New Roman"/>
              <a:cs typeface="Times New Roman"/>
            </a:endParaRPr>
          </a:p>
          <a:p>
            <a:pPr algn="just">
              <a:spcBef>
                <a:spcPts val="900"/>
              </a:spcBef>
              <a:buFont typeface="Arial,Sans-Serif" panose="020B0604020202020204" pitchFamily="34" charset="0"/>
            </a:pPr>
            <a:endParaRPr lang="el-GR" sz="2200" dirty="0">
              <a:latin typeface="Times New Roman"/>
              <a:cs typeface="Times New Roman"/>
            </a:endParaRPr>
          </a:p>
          <a:p>
            <a:pPr algn="just">
              <a:spcBef>
                <a:spcPts val="900"/>
              </a:spcBef>
              <a:buFont typeface="Arial,Sans-Serif" panose="020B0604020202020204" pitchFamily="34" charset="0"/>
            </a:pPr>
            <a:r>
              <a:rPr lang="el-GR" sz="2200" dirty="0">
                <a:latin typeface="Times New Roman"/>
                <a:cs typeface="Times New Roman"/>
              </a:rPr>
              <a:t>Χρήση του όρου </a:t>
            </a:r>
            <a:r>
              <a:rPr lang="el-GR" sz="2200" b="1" dirty="0" err="1">
                <a:latin typeface="Times New Roman"/>
                <a:cs typeface="Times New Roman"/>
              </a:rPr>
              <a:t>Asperger</a:t>
            </a:r>
            <a:r>
              <a:rPr lang="el-GR" sz="2200" dirty="0">
                <a:latin typeface="Times New Roman"/>
                <a:cs typeface="Times New Roman"/>
              </a:rPr>
              <a:t>, ενώ το άρθρο είναι πρόσφατο.</a:t>
            </a:r>
            <a:endParaRPr lang="el-GR" sz="2200">
              <a:latin typeface="Times New Roman"/>
              <a:cs typeface="Times New Roman"/>
            </a:endParaRPr>
          </a:p>
          <a:p>
            <a:pPr algn="just">
              <a:spcBef>
                <a:spcPts val="900"/>
              </a:spcBef>
              <a:buFont typeface="Arial,Sans-Serif" panose="020B0604020202020204" pitchFamily="34" charset="0"/>
            </a:pPr>
            <a:endParaRPr lang="el-GR" sz="2200" dirty="0">
              <a:latin typeface="Times New Roman"/>
              <a:cs typeface="Times New Roman"/>
            </a:endParaRPr>
          </a:p>
          <a:p>
            <a:pPr algn="just">
              <a:spcBef>
                <a:spcPts val="900"/>
              </a:spcBef>
              <a:buFont typeface="Arial,Sans-Serif" panose="020B0604020202020204" pitchFamily="34" charset="0"/>
            </a:pPr>
            <a:r>
              <a:rPr lang="el-GR" sz="2200" dirty="0">
                <a:latin typeface="Times New Roman"/>
                <a:cs typeface="Times New Roman"/>
              </a:rPr>
              <a:t>Δυσκολία στην ακριβή απόδοση και μετάφραση ορισμένων εννοιών (π.χ. </a:t>
            </a:r>
            <a:r>
              <a:rPr lang="el-GR" sz="2200" dirty="0" err="1">
                <a:latin typeface="Times New Roman"/>
                <a:cs typeface="Times New Roman"/>
              </a:rPr>
              <a:t>caring</a:t>
            </a:r>
            <a:r>
              <a:rPr lang="el-GR" sz="2200" dirty="0">
                <a:latin typeface="Times New Roman"/>
                <a:cs typeface="Times New Roman"/>
              </a:rPr>
              <a:t>, </a:t>
            </a:r>
            <a:r>
              <a:rPr lang="el-GR" sz="2200" dirty="0" err="1">
                <a:latin typeface="Times New Roman"/>
                <a:cs typeface="Times New Roman"/>
              </a:rPr>
              <a:t>coaches</a:t>
            </a:r>
            <a:r>
              <a:rPr lang="el-GR" sz="2200" dirty="0">
                <a:latin typeface="Times New Roman"/>
                <a:cs typeface="Times New Roman"/>
              </a:rPr>
              <a:t>)</a:t>
            </a:r>
            <a:endParaRPr lang="el-GR" sz="2200">
              <a:latin typeface="Times New Roman"/>
              <a:cs typeface="Times New Roman"/>
            </a:endParaRPr>
          </a:p>
          <a:p>
            <a:pPr algn="just">
              <a:spcBef>
                <a:spcPts val="900"/>
              </a:spcBef>
              <a:buFont typeface="Arial,Sans-Serif" panose="020B0604020202020204" pitchFamily="34" charset="0"/>
            </a:pPr>
            <a:endParaRPr lang="el-GR" sz="2200" dirty="0">
              <a:latin typeface="Times New Roman"/>
              <a:cs typeface="Times New Roman"/>
            </a:endParaRPr>
          </a:p>
          <a:p>
            <a:pPr algn="just">
              <a:spcBef>
                <a:spcPts val="900"/>
              </a:spcBef>
              <a:buFont typeface="Arial,Sans-Serif" panose="020B0604020202020204" pitchFamily="34" charset="0"/>
            </a:pPr>
            <a:r>
              <a:rPr lang="el-GR" sz="2200" dirty="0">
                <a:latin typeface="Times New Roman"/>
                <a:cs typeface="Times New Roman"/>
              </a:rPr>
              <a:t>Ίσως τα αυτιστικά άτομα θα έπρεπε να συμμετέχουν περισσότερο ενεργά στην έρευνα, προκειμένου να αναδυθούν όλα τα ζητήματα που τους απασχολούν.</a:t>
            </a:r>
            <a:endParaRPr lang="el-GR" sz="2200">
              <a:latin typeface="Times New Roman"/>
              <a:ea typeface="+mn-lt"/>
              <a:cs typeface="+mn-lt"/>
            </a:endParaRPr>
          </a:p>
          <a:p>
            <a:pPr marL="285750" indent="-285750">
              <a:spcBef>
                <a:spcPts val="900"/>
              </a:spcBef>
              <a:buFont typeface="Wingdings,Sans-Serif" panose="020B0604020202020204" pitchFamily="34" charset="0"/>
              <a:buChar char="ü"/>
            </a:pPr>
            <a:endParaRPr lang="el-GR" sz="2200" dirty="0">
              <a:solidFill>
                <a:schemeClr val="tx1">
                  <a:alpha val="60000"/>
                </a:schemeClr>
              </a:solidFill>
              <a:ea typeface="+mn-lt"/>
              <a:cs typeface="+mn-lt"/>
            </a:endParaRPr>
          </a:p>
          <a:p>
            <a:endParaRPr lang="el-GR" sz="2200" dirty="0">
              <a:solidFill>
                <a:schemeClr val="tx1">
                  <a:alpha val="60000"/>
                </a:schemeClr>
              </a:solidFill>
              <a:cs typeface="Calibri"/>
            </a:endParaRPr>
          </a:p>
        </p:txBody>
      </p:sp>
    </p:spTree>
    <p:extLst>
      <p:ext uri="{BB962C8B-B14F-4D97-AF65-F5344CB8AC3E}">
        <p14:creationId xmlns:p14="http://schemas.microsoft.com/office/powerpoint/2010/main" val="33368060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31">
            <a:extLst>
              <a:ext uri="{FF2B5EF4-FFF2-40B4-BE49-F238E27FC236}">
                <a16:creationId xmlns:a16="http://schemas.microsoft.com/office/drawing/2014/main" id="{1825AC39-5F85-4CAA-8A81-A1287086B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95DA4D23-37FC-4B90-8188-F0377C5F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417162" cy="6858000"/>
          </a:xfrm>
          <a:custGeom>
            <a:avLst/>
            <a:gdLst>
              <a:gd name="connsiteX0" fmla="*/ 0 w 4417162"/>
              <a:gd name="connsiteY0" fmla="*/ 0 h 6858000"/>
              <a:gd name="connsiteX1" fmla="*/ 144378 w 4417162"/>
              <a:gd name="connsiteY1" fmla="*/ 0 h 6858000"/>
              <a:gd name="connsiteX2" fmla="*/ 2310062 w 4417162"/>
              <a:gd name="connsiteY2" fmla="*/ 0 h 6858000"/>
              <a:gd name="connsiteX3" fmla="*/ 4227367 w 4417162"/>
              <a:gd name="connsiteY3" fmla="*/ 0 h 6858000"/>
              <a:gd name="connsiteX4" fmla="*/ 4232407 w 4417162"/>
              <a:gd name="connsiteY4" fmla="*/ 66675 h 6858000"/>
              <a:gd name="connsiteX5" fmla="*/ 4240804 w 4417162"/>
              <a:gd name="connsiteY5" fmla="*/ 122237 h 6858000"/>
              <a:gd name="connsiteX6" fmla="*/ 4250882 w 4417162"/>
              <a:gd name="connsiteY6" fmla="*/ 174625 h 6858000"/>
              <a:gd name="connsiteX7" fmla="*/ 4267678 w 4417162"/>
              <a:gd name="connsiteY7" fmla="*/ 217487 h 6858000"/>
              <a:gd name="connsiteX8" fmla="*/ 4284474 w 4417162"/>
              <a:gd name="connsiteY8" fmla="*/ 260350 h 6858000"/>
              <a:gd name="connsiteX9" fmla="*/ 4304629 w 4417162"/>
              <a:gd name="connsiteY9" fmla="*/ 296862 h 6858000"/>
              <a:gd name="connsiteX10" fmla="*/ 4324784 w 4417162"/>
              <a:gd name="connsiteY10" fmla="*/ 334962 h 6858000"/>
              <a:gd name="connsiteX11" fmla="*/ 4343260 w 4417162"/>
              <a:gd name="connsiteY11" fmla="*/ 369887 h 6858000"/>
              <a:gd name="connsiteX12" fmla="*/ 4361735 w 4417162"/>
              <a:gd name="connsiteY12" fmla="*/ 409575 h 6858000"/>
              <a:gd name="connsiteX13" fmla="*/ 4378531 w 4417162"/>
              <a:gd name="connsiteY13" fmla="*/ 450850 h 6858000"/>
              <a:gd name="connsiteX14" fmla="*/ 4393648 w 4417162"/>
              <a:gd name="connsiteY14" fmla="*/ 496887 h 6858000"/>
              <a:gd name="connsiteX15" fmla="*/ 4405405 w 4417162"/>
              <a:gd name="connsiteY15" fmla="*/ 546100 h 6858000"/>
              <a:gd name="connsiteX16" fmla="*/ 4413803 w 4417162"/>
              <a:gd name="connsiteY16" fmla="*/ 606425 h 6858000"/>
              <a:gd name="connsiteX17" fmla="*/ 4417162 w 4417162"/>
              <a:gd name="connsiteY17" fmla="*/ 673100 h 6858000"/>
              <a:gd name="connsiteX18" fmla="*/ 4413803 w 4417162"/>
              <a:gd name="connsiteY18" fmla="*/ 744537 h 6858000"/>
              <a:gd name="connsiteX19" fmla="*/ 4405405 w 4417162"/>
              <a:gd name="connsiteY19" fmla="*/ 801687 h 6858000"/>
              <a:gd name="connsiteX20" fmla="*/ 4393648 w 4417162"/>
              <a:gd name="connsiteY20" fmla="*/ 854075 h 6858000"/>
              <a:gd name="connsiteX21" fmla="*/ 4378531 w 4417162"/>
              <a:gd name="connsiteY21" fmla="*/ 901700 h 6858000"/>
              <a:gd name="connsiteX22" fmla="*/ 4361735 w 4417162"/>
              <a:gd name="connsiteY22" fmla="*/ 942975 h 6858000"/>
              <a:gd name="connsiteX23" fmla="*/ 4341580 w 4417162"/>
              <a:gd name="connsiteY23" fmla="*/ 981075 h 6858000"/>
              <a:gd name="connsiteX24" fmla="*/ 4321425 w 4417162"/>
              <a:gd name="connsiteY24" fmla="*/ 1017587 h 6858000"/>
              <a:gd name="connsiteX25" fmla="*/ 4301270 w 4417162"/>
              <a:gd name="connsiteY25" fmla="*/ 1055687 h 6858000"/>
              <a:gd name="connsiteX26" fmla="*/ 4282794 w 4417162"/>
              <a:gd name="connsiteY26" fmla="*/ 1095375 h 6858000"/>
              <a:gd name="connsiteX27" fmla="*/ 4264318 w 4417162"/>
              <a:gd name="connsiteY27" fmla="*/ 1136650 h 6858000"/>
              <a:gd name="connsiteX28" fmla="*/ 4249203 w 4417162"/>
              <a:gd name="connsiteY28" fmla="*/ 1182687 h 6858000"/>
              <a:gd name="connsiteX29" fmla="*/ 4239125 w 4417162"/>
              <a:gd name="connsiteY29" fmla="*/ 1235075 h 6858000"/>
              <a:gd name="connsiteX30" fmla="*/ 4229047 w 4417162"/>
              <a:gd name="connsiteY30" fmla="*/ 1295400 h 6858000"/>
              <a:gd name="connsiteX31" fmla="*/ 4227367 w 4417162"/>
              <a:gd name="connsiteY31" fmla="*/ 1363662 h 6858000"/>
              <a:gd name="connsiteX32" fmla="*/ 4229047 w 4417162"/>
              <a:gd name="connsiteY32" fmla="*/ 1431925 h 6858000"/>
              <a:gd name="connsiteX33" fmla="*/ 4239125 w 4417162"/>
              <a:gd name="connsiteY33" fmla="*/ 1492250 h 6858000"/>
              <a:gd name="connsiteX34" fmla="*/ 4249203 w 4417162"/>
              <a:gd name="connsiteY34" fmla="*/ 1544637 h 6858000"/>
              <a:gd name="connsiteX35" fmla="*/ 4264318 w 4417162"/>
              <a:gd name="connsiteY35" fmla="*/ 1589087 h 6858000"/>
              <a:gd name="connsiteX36" fmla="*/ 4282794 w 4417162"/>
              <a:gd name="connsiteY36" fmla="*/ 1631950 h 6858000"/>
              <a:gd name="connsiteX37" fmla="*/ 4301270 w 4417162"/>
              <a:gd name="connsiteY37" fmla="*/ 1671637 h 6858000"/>
              <a:gd name="connsiteX38" fmla="*/ 4321425 w 4417162"/>
              <a:gd name="connsiteY38" fmla="*/ 1708150 h 6858000"/>
              <a:gd name="connsiteX39" fmla="*/ 4341580 w 4417162"/>
              <a:gd name="connsiteY39" fmla="*/ 1743075 h 6858000"/>
              <a:gd name="connsiteX40" fmla="*/ 4361735 w 4417162"/>
              <a:gd name="connsiteY40" fmla="*/ 1782762 h 6858000"/>
              <a:gd name="connsiteX41" fmla="*/ 4378531 w 4417162"/>
              <a:gd name="connsiteY41" fmla="*/ 1824037 h 6858000"/>
              <a:gd name="connsiteX42" fmla="*/ 4393648 w 4417162"/>
              <a:gd name="connsiteY42" fmla="*/ 1870075 h 6858000"/>
              <a:gd name="connsiteX43" fmla="*/ 4405405 w 4417162"/>
              <a:gd name="connsiteY43" fmla="*/ 1922462 h 6858000"/>
              <a:gd name="connsiteX44" fmla="*/ 4413803 w 4417162"/>
              <a:gd name="connsiteY44" fmla="*/ 1982787 h 6858000"/>
              <a:gd name="connsiteX45" fmla="*/ 4417162 w 4417162"/>
              <a:gd name="connsiteY45" fmla="*/ 2051050 h 6858000"/>
              <a:gd name="connsiteX46" fmla="*/ 4413803 w 4417162"/>
              <a:gd name="connsiteY46" fmla="*/ 2119312 h 6858000"/>
              <a:gd name="connsiteX47" fmla="*/ 4405405 w 4417162"/>
              <a:gd name="connsiteY47" fmla="*/ 2179637 h 6858000"/>
              <a:gd name="connsiteX48" fmla="*/ 4393648 w 4417162"/>
              <a:gd name="connsiteY48" fmla="*/ 2232025 h 6858000"/>
              <a:gd name="connsiteX49" fmla="*/ 4378531 w 4417162"/>
              <a:gd name="connsiteY49" fmla="*/ 2278062 h 6858000"/>
              <a:gd name="connsiteX50" fmla="*/ 4361735 w 4417162"/>
              <a:gd name="connsiteY50" fmla="*/ 2319337 h 6858000"/>
              <a:gd name="connsiteX51" fmla="*/ 4341580 w 4417162"/>
              <a:gd name="connsiteY51" fmla="*/ 2359025 h 6858000"/>
              <a:gd name="connsiteX52" fmla="*/ 4321425 w 4417162"/>
              <a:gd name="connsiteY52" fmla="*/ 2395537 h 6858000"/>
              <a:gd name="connsiteX53" fmla="*/ 4301270 w 4417162"/>
              <a:gd name="connsiteY53" fmla="*/ 2433637 h 6858000"/>
              <a:gd name="connsiteX54" fmla="*/ 4282794 w 4417162"/>
              <a:gd name="connsiteY54" fmla="*/ 2471737 h 6858000"/>
              <a:gd name="connsiteX55" fmla="*/ 4264318 w 4417162"/>
              <a:gd name="connsiteY55" fmla="*/ 2513012 h 6858000"/>
              <a:gd name="connsiteX56" fmla="*/ 4249203 w 4417162"/>
              <a:gd name="connsiteY56" fmla="*/ 2560637 h 6858000"/>
              <a:gd name="connsiteX57" fmla="*/ 4239125 w 4417162"/>
              <a:gd name="connsiteY57" fmla="*/ 2613025 h 6858000"/>
              <a:gd name="connsiteX58" fmla="*/ 4229047 w 4417162"/>
              <a:gd name="connsiteY58" fmla="*/ 2671762 h 6858000"/>
              <a:gd name="connsiteX59" fmla="*/ 4227367 w 4417162"/>
              <a:gd name="connsiteY59" fmla="*/ 2741612 h 6858000"/>
              <a:gd name="connsiteX60" fmla="*/ 4229047 w 4417162"/>
              <a:gd name="connsiteY60" fmla="*/ 2809875 h 6858000"/>
              <a:gd name="connsiteX61" fmla="*/ 4239125 w 4417162"/>
              <a:gd name="connsiteY61" fmla="*/ 2868612 h 6858000"/>
              <a:gd name="connsiteX62" fmla="*/ 4249203 w 4417162"/>
              <a:gd name="connsiteY62" fmla="*/ 2922587 h 6858000"/>
              <a:gd name="connsiteX63" fmla="*/ 4264318 w 4417162"/>
              <a:gd name="connsiteY63" fmla="*/ 2967037 h 6858000"/>
              <a:gd name="connsiteX64" fmla="*/ 4282794 w 4417162"/>
              <a:gd name="connsiteY64" fmla="*/ 3009900 h 6858000"/>
              <a:gd name="connsiteX65" fmla="*/ 4301270 w 4417162"/>
              <a:gd name="connsiteY65" fmla="*/ 3046412 h 6858000"/>
              <a:gd name="connsiteX66" fmla="*/ 4321425 w 4417162"/>
              <a:gd name="connsiteY66" fmla="*/ 3084512 h 6858000"/>
              <a:gd name="connsiteX67" fmla="*/ 4341580 w 4417162"/>
              <a:gd name="connsiteY67" fmla="*/ 3121025 h 6858000"/>
              <a:gd name="connsiteX68" fmla="*/ 4361735 w 4417162"/>
              <a:gd name="connsiteY68" fmla="*/ 3160712 h 6858000"/>
              <a:gd name="connsiteX69" fmla="*/ 4378531 w 4417162"/>
              <a:gd name="connsiteY69" fmla="*/ 3201987 h 6858000"/>
              <a:gd name="connsiteX70" fmla="*/ 4393648 w 4417162"/>
              <a:gd name="connsiteY70" fmla="*/ 3248025 h 6858000"/>
              <a:gd name="connsiteX71" fmla="*/ 4405405 w 4417162"/>
              <a:gd name="connsiteY71" fmla="*/ 3300412 h 6858000"/>
              <a:gd name="connsiteX72" fmla="*/ 4413803 w 4417162"/>
              <a:gd name="connsiteY72" fmla="*/ 3360737 h 6858000"/>
              <a:gd name="connsiteX73" fmla="*/ 4417162 w 4417162"/>
              <a:gd name="connsiteY73" fmla="*/ 3427412 h 6858000"/>
              <a:gd name="connsiteX74" fmla="*/ 4413803 w 4417162"/>
              <a:gd name="connsiteY74" fmla="*/ 3497262 h 6858000"/>
              <a:gd name="connsiteX75" fmla="*/ 4405405 w 4417162"/>
              <a:gd name="connsiteY75" fmla="*/ 3557587 h 6858000"/>
              <a:gd name="connsiteX76" fmla="*/ 4393648 w 4417162"/>
              <a:gd name="connsiteY76" fmla="*/ 3609975 h 6858000"/>
              <a:gd name="connsiteX77" fmla="*/ 4378531 w 4417162"/>
              <a:gd name="connsiteY77" fmla="*/ 3656012 h 6858000"/>
              <a:gd name="connsiteX78" fmla="*/ 4361735 w 4417162"/>
              <a:gd name="connsiteY78" fmla="*/ 3697287 h 6858000"/>
              <a:gd name="connsiteX79" fmla="*/ 4341580 w 4417162"/>
              <a:gd name="connsiteY79" fmla="*/ 3736975 h 6858000"/>
              <a:gd name="connsiteX80" fmla="*/ 4301270 w 4417162"/>
              <a:gd name="connsiteY80" fmla="*/ 3811587 h 6858000"/>
              <a:gd name="connsiteX81" fmla="*/ 4282794 w 4417162"/>
              <a:gd name="connsiteY81" fmla="*/ 3848100 h 6858000"/>
              <a:gd name="connsiteX82" fmla="*/ 4264318 w 4417162"/>
              <a:gd name="connsiteY82" fmla="*/ 3890962 h 6858000"/>
              <a:gd name="connsiteX83" fmla="*/ 4249203 w 4417162"/>
              <a:gd name="connsiteY83" fmla="*/ 3935412 h 6858000"/>
              <a:gd name="connsiteX84" fmla="*/ 4239125 w 4417162"/>
              <a:gd name="connsiteY84" fmla="*/ 3987800 h 6858000"/>
              <a:gd name="connsiteX85" fmla="*/ 4229047 w 4417162"/>
              <a:gd name="connsiteY85" fmla="*/ 4048125 h 6858000"/>
              <a:gd name="connsiteX86" fmla="*/ 4227367 w 4417162"/>
              <a:gd name="connsiteY86" fmla="*/ 4116387 h 6858000"/>
              <a:gd name="connsiteX87" fmla="*/ 4229047 w 4417162"/>
              <a:gd name="connsiteY87" fmla="*/ 4186237 h 6858000"/>
              <a:gd name="connsiteX88" fmla="*/ 4239125 w 4417162"/>
              <a:gd name="connsiteY88" fmla="*/ 4244975 h 6858000"/>
              <a:gd name="connsiteX89" fmla="*/ 4249203 w 4417162"/>
              <a:gd name="connsiteY89" fmla="*/ 4297362 h 6858000"/>
              <a:gd name="connsiteX90" fmla="*/ 4264318 w 4417162"/>
              <a:gd name="connsiteY90" fmla="*/ 4343400 h 6858000"/>
              <a:gd name="connsiteX91" fmla="*/ 4282794 w 4417162"/>
              <a:gd name="connsiteY91" fmla="*/ 4386262 h 6858000"/>
              <a:gd name="connsiteX92" fmla="*/ 4301270 w 4417162"/>
              <a:gd name="connsiteY92" fmla="*/ 4424362 h 6858000"/>
              <a:gd name="connsiteX93" fmla="*/ 4341580 w 4417162"/>
              <a:gd name="connsiteY93" fmla="*/ 4498975 h 6858000"/>
              <a:gd name="connsiteX94" fmla="*/ 4361735 w 4417162"/>
              <a:gd name="connsiteY94" fmla="*/ 4537075 h 6858000"/>
              <a:gd name="connsiteX95" fmla="*/ 4378531 w 4417162"/>
              <a:gd name="connsiteY95" fmla="*/ 4579937 h 6858000"/>
              <a:gd name="connsiteX96" fmla="*/ 4393648 w 4417162"/>
              <a:gd name="connsiteY96" fmla="*/ 4625975 h 6858000"/>
              <a:gd name="connsiteX97" fmla="*/ 4405405 w 4417162"/>
              <a:gd name="connsiteY97" fmla="*/ 4678362 h 6858000"/>
              <a:gd name="connsiteX98" fmla="*/ 4413803 w 4417162"/>
              <a:gd name="connsiteY98" fmla="*/ 4738687 h 6858000"/>
              <a:gd name="connsiteX99" fmla="*/ 4417162 w 4417162"/>
              <a:gd name="connsiteY99" fmla="*/ 4806950 h 6858000"/>
              <a:gd name="connsiteX100" fmla="*/ 4413803 w 4417162"/>
              <a:gd name="connsiteY100" fmla="*/ 4875212 h 6858000"/>
              <a:gd name="connsiteX101" fmla="*/ 4405405 w 4417162"/>
              <a:gd name="connsiteY101" fmla="*/ 4935537 h 6858000"/>
              <a:gd name="connsiteX102" fmla="*/ 4393648 w 4417162"/>
              <a:gd name="connsiteY102" fmla="*/ 4987925 h 6858000"/>
              <a:gd name="connsiteX103" fmla="*/ 4378531 w 4417162"/>
              <a:gd name="connsiteY103" fmla="*/ 5033962 h 6858000"/>
              <a:gd name="connsiteX104" fmla="*/ 4361735 w 4417162"/>
              <a:gd name="connsiteY104" fmla="*/ 5075237 h 6858000"/>
              <a:gd name="connsiteX105" fmla="*/ 4341580 w 4417162"/>
              <a:gd name="connsiteY105" fmla="*/ 5114925 h 6858000"/>
              <a:gd name="connsiteX106" fmla="*/ 4321425 w 4417162"/>
              <a:gd name="connsiteY106" fmla="*/ 5149850 h 6858000"/>
              <a:gd name="connsiteX107" fmla="*/ 4301270 w 4417162"/>
              <a:gd name="connsiteY107" fmla="*/ 5186362 h 6858000"/>
              <a:gd name="connsiteX108" fmla="*/ 4282794 w 4417162"/>
              <a:gd name="connsiteY108" fmla="*/ 5226050 h 6858000"/>
              <a:gd name="connsiteX109" fmla="*/ 4264318 w 4417162"/>
              <a:gd name="connsiteY109" fmla="*/ 5268912 h 6858000"/>
              <a:gd name="connsiteX110" fmla="*/ 4249203 w 4417162"/>
              <a:gd name="connsiteY110" fmla="*/ 5313362 h 6858000"/>
              <a:gd name="connsiteX111" fmla="*/ 4239125 w 4417162"/>
              <a:gd name="connsiteY111" fmla="*/ 5365750 h 6858000"/>
              <a:gd name="connsiteX112" fmla="*/ 4229047 w 4417162"/>
              <a:gd name="connsiteY112" fmla="*/ 5426075 h 6858000"/>
              <a:gd name="connsiteX113" fmla="*/ 4227367 w 4417162"/>
              <a:gd name="connsiteY113" fmla="*/ 5494337 h 6858000"/>
              <a:gd name="connsiteX114" fmla="*/ 4229047 w 4417162"/>
              <a:gd name="connsiteY114" fmla="*/ 5562600 h 6858000"/>
              <a:gd name="connsiteX115" fmla="*/ 4239125 w 4417162"/>
              <a:gd name="connsiteY115" fmla="*/ 5622925 h 6858000"/>
              <a:gd name="connsiteX116" fmla="*/ 4249203 w 4417162"/>
              <a:gd name="connsiteY116" fmla="*/ 5675312 h 6858000"/>
              <a:gd name="connsiteX117" fmla="*/ 4264318 w 4417162"/>
              <a:gd name="connsiteY117" fmla="*/ 5721350 h 6858000"/>
              <a:gd name="connsiteX118" fmla="*/ 4282794 w 4417162"/>
              <a:gd name="connsiteY118" fmla="*/ 5762625 h 6858000"/>
              <a:gd name="connsiteX119" fmla="*/ 4301270 w 4417162"/>
              <a:gd name="connsiteY119" fmla="*/ 5802312 h 6858000"/>
              <a:gd name="connsiteX120" fmla="*/ 4321425 w 4417162"/>
              <a:gd name="connsiteY120" fmla="*/ 5840412 h 6858000"/>
              <a:gd name="connsiteX121" fmla="*/ 4341580 w 4417162"/>
              <a:gd name="connsiteY121" fmla="*/ 5876925 h 6858000"/>
              <a:gd name="connsiteX122" fmla="*/ 4361735 w 4417162"/>
              <a:gd name="connsiteY122" fmla="*/ 5915025 h 6858000"/>
              <a:gd name="connsiteX123" fmla="*/ 4378531 w 4417162"/>
              <a:gd name="connsiteY123" fmla="*/ 5956300 h 6858000"/>
              <a:gd name="connsiteX124" fmla="*/ 4393648 w 4417162"/>
              <a:gd name="connsiteY124" fmla="*/ 6003925 h 6858000"/>
              <a:gd name="connsiteX125" fmla="*/ 4405405 w 4417162"/>
              <a:gd name="connsiteY125" fmla="*/ 6056312 h 6858000"/>
              <a:gd name="connsiteX126" fmla="*/ 4413803 w 4417162"/>
              <a:gd name="connsiteY126" fmla="*/ 6113462 h 6858000"/>
              <a:gd name="connsiteX127" fmla="*/ 4417162 w 4417162"/>
              <a:gd name="connsiteY127" fmla="*/ 6183312 h 6858000"/>
              <a:gd name="connsiteX128" fmla="*/ 4413803 w 4417162"/>
              <a:gd name="connsiteY128" fmla="*/ 6251575 h 6858000"/>
              <a:gd name="connsiteX129" fmla="*/ 4405405 w 4417162"/>
              <a:gd name="connsiteY129" fmla="*/ 6311900 h 6858000"/>
              <a:gd name="connsiteX130" fmla="*/ 4393648 w 4417162"/>
              <a:gd name="connsiteY130" fmla="*/ 6361112 h 6858000"/>
              <a:gd name="connsiteX131" fmla="*/ 4378531 w 4417162"/>
              <a:gd name="connsiteY131" fmla="*/ 6407150 h 6858000"/>
              <a:gd name="connsiteX132" fmla="*/ 4361735 w 4417162"/>
              <a:gd name="connsiteY132" fmla="*/ 6448425 h 6858000"/>
              <a:gd name="connsiteX133" fmla="*/ 4343260 w 4417162"/>
              <a:gd name="connsiteY133" fmla="*/ 6488112 h 6858000"/>
              <a:gd name="connsiteX134" fmla="*/ 4324784 w 4417162"/>
              <a:gd name="connsiteY134" fmla="*/ 6523037 h 6858000"/>
              <a:gd name="connsiteX135" fmla="*/ 4304629 w 4417162"/>
              <a:gd name="connsiteY135" fmla="*/ 6561137 h 6858000"/>
              <a:gd name="connsiteX136" fmla="*/ 4284474 w 4417162"/>
              <a:gd name="connsiteY136" fmla="*/ 6597650 h 6858000"/>
              <a:gd name="connsiteX137" fmla="*/ 4267678 w 4417162"/>
              <a:gd name="connsiteY137" fmla="*/ 6640512 h 6858000"/>
              <a:gd name="connsiteX138" fmla="*/ 4250882 w 4417162"/>
              <a:gd name="connsiteY138" fmla="*/ 6683375 h 6858000"/>
              <a:gd name="connsiteX139" fmla="*/ 4240804 w 4417162"/>
              <a:gd name="connsiteY139" fmla="*/ 6735762 h 6858000"/>
              <a:gd name="connsiteX140" fmla="*/ 4232407 w 4417162"/>
              <a:gd name="connsiteY140" fmla="*/ 6791325 h 6858000"/>
              <a:gd name="connsiteX141" fmla="*/ 4227367 w 4417162"/>
              <a:gd name="connsiteY141" fmla="*/ 6858000 h 6858000"/>
              <a:gd name="connsiteX142" fmla="*/ 2310062 w 4417162"/>
              <a:gd name="connsiteY142" fmla="*/ 6858000 h 6858000"/>
              <a:gd name="connsiteX143" fmla="*/ 144378 w 4417162"/>
              <a:gd name="connsiteY143" fmla="*/ 6858000 h 6858000"/>
              <a:gd name="connsiteX144" fmla="*/ 0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0" y="0"/>
                </a:moveTo>
                <a:lnTo>
                  <a:pt x="144378" y="0"/>
                </a:lnTo>
                <a:lnTo>
                  <a:pt x="2310062" y="0"/>
                </a:lnTo>
                <a:lnTo>
                  <a:pt x="4227367" y="0"/>
                </a:lnTo>
                <a:lnTo>
                  <a:pt x="4232407" y="66675"/>
                </a:lnTo>
                <a:lnTo>
                  <a:pt x="4240804" y="122237"/>
                </a:lnTo>
                <a:lnTo>
                  <a:pt x="4250882" y="174625"/>
                </a:lnTo>
                <a:lnTo>
                  <a:pt x="4267678" y="217487"/>
                </a:lnTo>
                <a:lnTo>
                  <a:pt x="4284474" y="260350"/>
                </a:lnTo>
                <a:lnTo>
                  <a:pt x="4304629" y="296862"/>
                </a:lnTo>
                <a:lnTo>
                  <a:pt x="4324784" y="334962"/>
                </a:lnTo>
                <a:lnTo>
                  <a:pt x="4343260" y="369887"/>
                </a:lnTo>
                <a:lnTo>
                  <a:pt x="4361735" y="409575"/>
                </a:lnTo>
                <a:lnTo>
                  <a:pt x="4378531" y="450850"/>
                </a:lnTo>
                <a:lnTo>
                  <a:pt x="4393648" y="496887"/>
                </a:lnTo>
                <a:lnTo>
                  <a:pt x="4405405" y="546100"/>
                </a:lnTo>
                <a:lnTo>
                  <a:pt x="4413803" y="606425"/>
                </a:lnTo>
                <a:lnTo>
                  <a:pt x="4417162" y="673100"/>
                </a:lnTo>
                <a:lnTo>
                  <a:pt x="4413803" y="744537"/>
                </a:lnTo>
                <a:lnTo>
                  <a:pt x="4405405" y="801687"/>
                </a:lnTo>
                <a:lnTo>
                  <a:pt x="4393648" y="854075"/>
                </a:lnTo>
                <a:lnTo>
                  <a:pt x="4378531" y="901700"/>
                </a:lnTo>
                <a:lnTo>
                  <a:pt x="4361735" y="942975"/>
                </a:lnTo>
                <a:lnTo>
                  <a:pt x="4341580" y="981075"/>
                </a:lnTo>
                <a:lnTo>
                  <a:pt x="4321425" y="1017587"/>
                </a:lnTo>
                <a:lnTo>
                  <a:pt x="4301270" y="1055687"/>
                </a:lnTo>
                <a:lnTo>
                  <a:pt x="4282794" y="1095375"/>
                </a:lnTo>
                <a:lnTo>
                  <a:pt x="4264318" y="1136650"/>
                </a:lnTo>
                <a:lnTo>
                  <a:pt x="4249203" y="1182687"/>
                </a:lnTo>
                <a:lnTo>
                  <a:pt x="4239125" y="1235075"/>
                </a:lnTo>
                <a:lnTo>
                  <a:pt x="4229047" y="1295400"/>
                </a:lnTo>
                <a:lnTo>
                  <a:pt x="4227367" y="1363662"/>
                </a:lnTo>
                <a:lnTo>
                  <a:pt x="4229047" y="1431925"/>
                </a:lnTo>
                <a:lnTo>
                  <a:pt x="4239125" y="1492250"/>
                </a:lnTo>
                <a:lnTo>
                  <a:pt x="4249203" y="1544637"/>
                </a:lnTo>
                <a:lnTo>
                  <a:pt x="4264318" y="1589087"/>
                </a:lnTo>
                <a:lnTo>
                  <a:pt x="4282794" y="1631950"/>
                </a:lnTo>
                <a:lnTo>
                  <a:pt x="4301270" y="1671637"/>
                </a:lnTo>
                <a:lnTo>
                  <a:pt x="4321425" y="1708150"/>
                </a:lnTo>
                <a:lnTo>
                  <a:pt x="4341580" y="1743075"/>
                </a:lnTo>
                <a:lnTo>
                  <a:pt x="4361735" y="1782762"/>
                </a:lnTo>
                <a:lnTo>
                  <a:pt x="4378531" y="1824037"/>
                </a:lnTo>
                <a:lnTo>
                  <a:pt x="4393648" y="1870075"/>
                </a:lnTo>
                <a:lnTo>
                  <a:pt x="4405405" y="1922462"/>
                </a:lnTo>
                <a:lnTo>
                  <a:pt x="4413803" y="1982787"/>
                </a:lnTo>
                <a:lnTo>
                  <a:pt x="4417162" y="2051050"/>
                </a:lnTo>
                <a:lnTo>
                  <a:pt x="4413803" y="2119312"/>
                </a:lnTo>
                <a:lnTo>
                  <a:pt x="4405405" y="2179637"/>
                </a:lnTo>
                <a:lnTo>
                  <a:pt x="4393648" y="2232025"/>
                </a:lnTo>
                <a:lnTo>
                  <a:pt x="4378531" y="2278062"/>
                </a:lnTo>
                <a:lnTo>
                  <a:pt x="4361735" y="2319337"/>
                </a:lnTo>
                <a:lnTo>
                  <a:pt x="4341580" y="2359025"/>
                </a:lnTo>
                <a:lnTo>
                  <a:pt x="4321425" y="2395537"/>
                </a:lnTo>
                <a:lnTo>
                  <a:pt x="4301270" y="2433637"/>
                </a:lnTo>
                <a:lnTo>
                  <a:pt x="4282794" y="2471737"/>
                </a:lnTo>
                <a:lnTo>
                  <a:pt x="4264318" y="2513012"/>
                </a:lnTo>
                <a:lnTo>
                  <a:pt x="4249203" y="2560637"/>
                </a:lnTo>
                <a:lnTo>
                  <a:pt x="4239125" y="2613025"/>
                </a:lnTo>
                <a:lnTo>
                  <a:pt x="4229047" y="2671762"/>
                </a:lnTo>
                <a:lnTo>
                  <a:pt x="4227367" y="2741612"/>
                </a:lnTo>
                <a:lnTo>
                  <a:pt x="4229047" y="2809875"/>
                </a:lnTo>
                <a:lnTo>
                  <a:pt x="4239125" y="2868612"/>
                </a:lnTo>
                <a:lnTo>
                  <a:pt x="4249203" y="2922587"/>
                </a:lnTo>
                <a:lnTo>
                  <a:pt x="4264318" y="2967037"/>
                </a:lnTo>
                <a:lnTo>
                  <a:pt x="4282794" y="3009900"/>
                </a:lnTo>
                <a:lnTo>
                  <a:pt x="4301270" y="3046412"/>
                </a:lnTo>
                <a:lnTo>
                  <a:pt x="4321425" y="3084512"/>
                </a:lnTo>
                <a:lnTo>
                  <a:pt x="4341580" y="3121025"/>
                </a:lnTo>
                <a:lnTo>
                  <a:pt x="4361735" y="3160712"/>
                </a:lnTo>
                <a:lnTo>
                  <a:pt x="4378531" y="3201987"/>
                </a:lnTo>
                <a:lnTo>
                  <a:pt x="4393648" y="3248025"/>
                </a:lnTo>
                <a:lnTo>
                  <a:pt x="4405405" y="3300412"/>
                </a:lnTo>
                <a:lnTo>
                  <a:pt x="4413803" y="3360737"/>
                </a:lnTo>
                <a:lnTo>
                  <a:pt x="4417162" y="3427412"/>
                </a:lnTo>
                <a:lnTo>
                  <a:pt x="4413803" y="3497262"/>
                </a:lnTo>
                <a:lnTo>
                  <a:pt x="4405405" y="3557587"/>
                </a:lnTo>
                <a:lnTo>
                  <a:pt x="4393648" y="3609975"/>
                </a:lnTo>
                <a:lnTo>
                  <a:pt x="4378531" y="3656012"/>
                </a:lnTo>
                <a:lnTo>
                  <a:pt x="4361735" y="3697287"/>
                </a:lnTo>
                <a:lnTo>
                  <a:pt x="4341580" y="3736975"/>
                </a:lnTo>
                <a:lnTo>
                  <a:pt x="4301270" y="3811587"/>
                </a:lnTo>
                <a:lnTo>
                  <a:pt x="4282794" y="3848100"/>
                </a:lnTo>
                <a:lnTo>
                  <a:pt x="4264318" y="3890962"/>
                </a:lnTo>
                <a:lnTo>
                  <a:pt x="4249203" y="3935412"/>
                </a:lnTo>
                <a:lnTo>
                  <a:pt x="4239125" y="3987800"/>
                </a:lnTo>
                <a:lnTo>
                  <a:pt x="4229047" y="4048125"/>
                </a:lnTo>
                <a:lnTo>
                  <a:pt x="4227367" y="4116387"/>
                </a:lnTo>
                <a:lnTo>
                  <a:pt x="4229047" y="4186237"/>
                </a:lnTo>
                <a:lnTo>
                  <a:pt x="4239125" y="4244975"/>
                </a:lnTo>
                <a:lnTo>
                  <a:pt x="4249203" y="4297362"/>
                </a:lnTo>
                <a:lnTo>
                  <a:pt x="4264318" y="4343400"/>
                </a:lnTo>
                <a:lnTo>
                  <a:pt x="4282794" y="4386262"/>
                </a:lnTo>
                <a:lnTo>
                  <a:pt x="4301270" y="4424362"/>
                </a:lnTo>
                <a:lnTo>
                  <a:pt x="4341580" y="4498975"/>
                </a:lnTo>
                <a:lnTo>
                  <a:pt x="4361735" y="4537075"/>
                </a:lnTo>
                <a:lnTo>
                  <a:pt x="4378531" y="4579937"/>
                </a:lnTo>
                <a:lnTo>
                  <a:pt x="4393648" y="4625975"/>
                </a:lnTo>
                <a:lnTo>
                  <a:pt x="4405405" y="4678362"/>
                </a:lnTo>
                <a:lnTo>
                  <a:pt x="4413803" y="4738687"/>
                </a:lnTo>
                <a:lnTo>
                  <a:pt x="4417162" y="4806950"/>
                </a:lnTo>
                <a:lnTo>
                  <a:pt x="4413803" y="4875212"/>
                </a:lnTo>
                <a:lnTo>
                  <a:pt x="4405405" y="4935537"/>
                </a:lnTo>
                <a:lnTo>
                  <a:pt x="4393648" y="4987925"/>
                </a:lnTo>
                <a:lnTo>
                  <a:pt x="4378531" y="5033962"/>
                </a:lnTo>
                <a:lnTo>
                  <a:pt x="4361735" y="5075237"/>
                </a:lnTo>
                <a:lnTo>
                  <a:pt x="4341580" y="5114925"/>
                </a:lnTo>
                <a:lnTo>
                  <a:pt x="4321425" y="5149850"/>
                </a:lnTo>
                <a:lnTo>
                  <a:pt x="4301270" y="5186362"/>
                </a:lnTo>
                <a:lnTo>
                  <a:pt x="4282794" y="5226050"/>
                </a:lnTo>
                <a:lnTo>
                  <a:pt x="4264318" y="5268912"/>
                </a:lnTo>
                <a:lnTo>
                  <a:pt x="4249203" y="5313362"/>
                </a:lnTo>
                <a:lnTo>
                  <a:pt x="4239125" y="5365750"/>
                </a:lnTo>
                <a:lnTo>
                  <a:pt x="4229047" y="5426075"/>
                </a:lnTo>
                <a:lnTo>
                  <a:pt x="4227367" y="5494337"/>
                </a:lnTo>
                <a:lnTo>
                  <a:pt x="4229047" y="5562600"/>
                </a:lnTo>
                <a:lnTo>
                  <a:pt x="4239125" y="5622925"/>
                </a:lnTo>
                <a:lnTo>
                  <a:pt x="4249203" y="5675312"/>
                </a:lnTo>
                <a:lnTo>
                  <a:pt x="4264318" y="5721350"/>
                </a:lnTo>
                <a:lnTo>
                  <a:pt x="4282794" y="5762625"/>
                </a:lnTo>
                <a:lnTo>
                  <a:pt x="4301270" y="5802312"/>
                </a:lnTo>
                <a:lnTo>
                  <a:pt x="4321425" y="5840412"/>
                </a:lnTo>
                <a:lnTo>
                  <a:pt x="4341580" y="5876925"/>
                </a:lnTo>
                <a:lnTo>
                  <a:pt x="4361735" y="5915025"/>
                </a:lnTo>
                <a:lnTo>
                  <a:pt x="4378531" y="5956300"/>
                </a:lnTo>
                <a:lnTo>
                  <a:pt x="4393648" y="6003925"/>
                </a:lnTo>
                <a:lnTo>
                  <a:pt x="4405405" y="6056312"/>
                </a:lnTo>
                <a:lnTo>
                  <a:pt x="4413803" y="6113462"/>
                </a:lnTo>
                <a:lnTo>
                  <a:pt x="4417162" y="6183312"/>
                </a:lnTo>
                <a:lnTo>
                  <a:pt x="4413803" y="6251575"/>
                </a:lnTo>
                <a:lnTo>
                  <a:pt x="4405405" y="6311900"/>
                </a:lnTo>
                <a:lnTo>
                  <a:pt x="4393648" y="6361112"/>
                </a:lnTo>
                <a:lnTo>
                  <a:pt x="4378531" y="6407150"/>
                </a:lnTo>
                <a:lnTo>
                  <a:pt x="4361735" y="6448425"/>
                </a:lnTo>
                <a:lnTo>
                  <a:pt x="4343260" y="6488112"/>
                </a:lnTo>
                <a:lnTo>
                  <a:pt x="4324784" y="6523037"/>
                </a:lnTo>
                <a:lnTo>
                  <a:pt x="4304629" y="6561137"/>
                </a:lnTo>
                <a:lnTo>
                  <a:pt x="4284474" y="6597650"/>
                </a:lnTo>
                <a:lnTo>
                  <a:pt x="4267678" y="6640512"/>
                </a:lnTo>
                <a:lnTo>
                  <a:pt x="4250882" y="6683375"/>
                </a:lnTo>
                <a:lnTo>
                  <a:pt x="4240804" y="6735762"/>
                </a:lnTo>
                <a:lnTo>
                  <a:pt x="4232407" y="6791325"/>
                </a:lnTo>
                <a:lnTo>
                  <a:pt x="4227367" y="6858000"/>
                </a:lnTo>
                <a:lnTo>
                  <a:pt x="2310062" y="6858000"/>
                </a:lnTo>
                <a:lnTo>
                  <a:pt x="144378" y="6858000"/>
                </a:lnTo>
                <a:lnTo>
                  <a:pt x="0" y="6858000"/>
                </a:lnTo>
                <a:close/>
              </a:path>
            </a:pathLst>
          </a:custGeom>
          <a:solidFill>
            <a:srgbClr val="FFFFFF"/>
          </a:solidFill>
          <a:ln w="0">
            <a:noFill/>
            <a:prstDash val="solid"/>
            <a:round/>
            <a:headEnd/>
            <a:tailEnd/>
          </a:ln>
        </p:spPr>
      </p:sp>
      <p:sp useBgFill="1">
        <p:nvSpPr>
          <p:cNvPr id="36" name="Freeform: Shape 35">
            <a:extLst>
              <a:ext uri="{FF2B5EF4-FFF2-40B4-BE49-F238E27FC236}">
                <a16:creationId xmlns:a16="http://schemas.microsoft.com/office/drawing/2014/main" id="{A7A4B465-FBCC-4CD4-89A1-82992A7B4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272784" cy="6858000"/>
          </a:xfrm>
          <a:custGeom>
            <a:avLst/>
            <a:gdLst>
              <a:gd name="connsiteX0" fmla="*/ 0 w 4272784"/>
              <a:gd name="connsiteY0" fmla="*/ 0 h 6858000"/>
              <a:gd name="connsiteX1" fmla="*/ 4082989 w 4272784"/>
              <a:gd name="connsiteY1" fmla="*/ 0 h 6858000"/>
              <a:gd name="connsiteX2" fmla="*/ 4088029 w 4272784"/>
              <a:gd name="connsiteY2" fmla="*/ 66675 h 6858000"/>
              <a:gd name="connsiteX3" fmla="*/ 4096426 w 4272784"/>
              <a:gd name="connsiteY3" fmla="*/ 122237 h 6858000"/>
              <a:gd name="connsiteX4" fmla="*/ 4106504 w 4272784"/>
              <a:gd name="connsiteY4" fmla="*/ 174625 h 6858000"/>
              <a:gd name="connsiteX5" fmla="*/ 4123300 w 4272784"/>
              <a:gd name="connsiteY5" fmla="*/ 217487 h 6858000"/>
              <a:gd name="connsiteX6" fmla="*/ 4140096 w 4272784"/>
              <a:gd name="connsiteY6" fmla="*/ 260350 h 6858000"/>
              <a:gd name="connsiteX7" fmla="*/ 4160251 w 4272784"/>
              <a:gd name="connsiteY7" fmla="*/ 296862 h 6858000"/>
              <a:gd name="connsiteX8" fmla="*/ 4180406 w 4272784"/>
              <a:gd name="connsiteY8" fmla="*/ 334962 h 6858000"/>
              <a:gd name="connsiteX9" fmla="*/ 4198882 w 4272784"/>
              <a:gd name="connsiteY9" fmla="*/ 369887 h 6858000"/>
              <a:gd name="connsiteX10" fmla="*/ 4217357 w 4272784"/>
              <a:gd name="connsiteY10" fmla="*/ 409575 h 6858000"/>
              <a:gd name="connsiteX11" fmla="*/ 4234153 w 4272784"/>
              <a:gd name="connsiteY11" fmla="*/ 450850 h 6858000"/>
              <a:gd name="connsiteX12" fmla="*/ 4249270 w 4272784"/>
              <a:gd name="connsiteY12" fmla="*/ 496887 h 6858000"/>
              <a:gd name="connsiteX13" fmla="*/ 4261027 w 4272784"/>
              <a:gd name="connsiteY13" fmla="*/ 546100 h 6858000"/>
              <a:gd name="connsiteX14" fmla="*/ 4269425 w 4272784"/>
              <a:gd name="connsiteY14" fmla="*/ 606425 h 6858000"/>
              <a:gd name="connsiteX15" fmla="*/ 4272784 w 4272784"/>
              <a:gd name="connsiteY15" fmla="*/ 673100 h 6858000"/>
              <a:gd name="connsiteX16" fmla="*/ 4269425 w 4272784"/>
              <a:gd name="connsiteY16" fmla="*/ 744537 h 6858000"/>
              <a:gd name="connsiteX17" fmla="*/ 4261027 w 4272784"/>
              <a:gd name="connsiteY17" fmla="*/ 801687 h 6858000"/>
              <a:gd name="connsiteX18" fmla="*/ 4249270 w 4272784"/>
              <a:gd name="connsiteY18" fmla="*/ 854075 h 6858000"/>
              <a:gd name="connsiteX19" fmla="*/ 4234153 w 4272784"/>
              <a:gd name="connsiteY19" fmla="*/ 901700 h 6858000"/>
              <a:gd name="connsiteX20" fmla="*/ 4217357 w 4272784"/>
              <a:gd name="connsiteY20" fmla="*/ 942975 h 6858000"/>
              <a:gd name="connsiteX21" fmla="*/ 4197202 w 4272784"/>
              <a:gd name="connsiteY21" fmla="*/ 981075 h 6858000"/>
              <a:gd name="connsiteX22" fmla="*/ 4177047 w 4272784"/>
              <a:gd name="connsiteY22" fmla="*/ 1017587 h 6858000"/>
              <a:gd name="connsiteX23" fmla="*/ 4156892 w 4272784"/>
              <a:gd name="connsiteY23" fmla="*/ 1055687 h 6858000"/>
              <a:gd name="connsiteX24" fmla="*/ 4138416 w 4272784"/>
              <a:gd name="connsiteY24" fmla="*/ 1095375 h 6858000"/>
              <a:gd name="connsiteX25" fmla="*/ 4119940 w 4272784"/>
              <a:gd name="connsiteY25" fmla="*/ 1136650 h 6858000"/>
              <a:gd name="connsiteX26" fmla="*/ 4104825 w 4272784"/>
              <a:gd name="connsiteY26" fmla="*/ 1182687 h 6858000"/>
              <a:gd name="connsiteX27" fmla="*/ 4094747 w 4272784"/>
              <a:gd name="connsiteY27" fmla="*/ 1235075 h 6858000"/>
              <a:gd name="connsiteX28" fmla="*/ 4084669 w 4272784"/>
              <a:gd name="connsiteY28" fmla="*/ 1295400 h 6858000"/>
              <a:gd name="connsiteX29" fmla="*/ 4082989 w 4272784"/>
              <a:gd name="connsiteY29" fmla="*/ 1363662 h 6858000"/>
              <a:gd name="connsiteX30" fmla="*/ 4084669 w 4272784"/>
              <a:gd name="connsiteY30" fmla="*/ 1431925 h 6858000"/>
              <a:gd name="connsiteX31" fmla="*/ 4094747 w 4272784"/>
              <a:gd name="connsiteY31" fmla="*/ 1492250 h 6858000"/>
              <a:gd name="connsiteX32" fmla="*/ 4104825 w 4272784"/>
              <a:gd name="connsiteY32" fmla="*/ 1544637 h 6858000"/>
              <a:gd name="connsiteX33" fmla="*/ 4119940 w 4272784"/>
              <a:gd name="connsiteY33" fmla="*/ 1589087 h 6858000"/>
              <a:gd name="connsiteX34" fmla="*/ 4138416 w 4272784"/>
              <a:gd name="connsiteY34" fmla="*/ 1631950 h 6858000"/>
              <a:gd name="connsiteX35" fmla="*/ 4156892 w 4272784"/>
              <a:gd name="connsiteY35" fmla="*/ 1671637 h 6858000"/>
              <a:gd name="connsiteX36" fmla="*/ 4177047 w 4272784"/>
              <a:gd name="connsiteY36" fmla="*/ 1708150 h 6858000"/>
              <a:gd name="connsiteX37" fmla="*/ 4197202 w 4272784"/>
              <a:gd name="connsiteY37" fmla="*/ 1743075 h 6858000"/>
              <a:gd name="connsiteX38" fmla="*/ 4217357 w 4272784"/>
              <a:gd name="connsiteY38" fmla="*/ 1782762 h 6858000"/>
              <a:gd name="connsiteX39" fmla="*/ 4234153 w 4272784"/>
              <a:gd name="connsiteY39" fmla="*/ 1824037 h 6858000"/>
              <a:gd name="connsiteX40" fmla="*/ 4249270 w 4272784"/>
              <a:gd name="connsiteY40" fmla="*/ 1870075 h 6858000"/>
              <a:gd name="connsiteX41" fmla="*/ 4261027 w 4272784"/>
              <a:gd name="connsiteY41" fmla="*/ 1922462 h 6858000"/>
              <a:gd name="connsiteX42" fmla="*/ 4269425 w 4272784"/>
              <a:gd name="connsiteY42" fmla="*/ 1982787 h 6858000"/>
              <a:gd name="connsiteX43" fmla="*/ 4272784 w 4272784"/>
              <a:gd name="connsiteY43" fmla="*/ 2051050 h 6858000"/>
              <a:gd name="connsiteX44" fmla="*/ 4269425 w 4272784"/>
              <a:gd name="connsiteY44" fmla="*/ 2119312 h 6858000"/>
              <a:gd name="connsiteX45" fmla="*/ 4261027 w 4272784"/>
              <a:gd name="connsiteY45" fmla="*/ 2179637 h 6858000"/>
              <a:gd name="connsiteX46" fmla="*/ 4249270 w 4272784"/>
              <a:gd name="connsiteY46" fmla="*/ 2232025 h 6858000"/>
              <a:gd name="connsiteX47" fmla="*/ 4234153 w 4272784"/>
              <a:gd name="connsiteY47" fmla="*/ 2278062 h 6858000"/>
              <a:gd name="connsiteX48" fmla="*/ 4217357 w 4272784"/>
              <a:gd name="connsiteY48" fmla="*/ 2319337 h 6858000"/>
              <a:gd name="connsiteX49" fmla="*/ 4197202 w 4272784"/>
              <a:gd name="connsiteY49" fmla="*/ 2359025 h 6858000"/>
              <a:gd name="connsiteX50" fmla="*/ 4177047 w 4272784"/>
              <a:gd name="connsiteY50" fmla="*/ 2395537 h 6858000"/>
              <a:gd name="connsiteX51" fmla="*/ 4156892 w 4272784"/>
              <a:gd name="connsiteY51" fmla="*/ 2433637 h 6858000"/>
              <a:gd name="connsiteX52" fmla="*/ 4138416 w 4272784"/>
              <a:gd name="connsiteY52" fmla="*/ 2471737 h 6858000"/>
              <a:gd name="connsiteX53" fmla="*/ 4119940 w 4272784"/>
              <a:gd name="connsiteY53" fmla="*/ 2513012 h 6858000"/>
              <a:gd name="connsiteX54" fmla="*/ 4104825 w 4272784"/>
              <a:gd name="connsiteY54" fmla="*/ 2560637 h 6858000"/>
              <a:gd name="connsiteX55" fmla="*/ 4094747 w 4272784"/>
              <a:gd name="connsiteY55" fmla="*/ 2613025 h 6858000"/>
              <a:gd name="connsiteX56" fmla="*/ 4084669 w 4272784"/>
              <a:gd name="connsiteY56" fmla="*/ 2671762 h 6858000"/>
              <a:gd name="connsiteX57" fmla="*/ 4082989 w 4272784"/>
              <a:gd name="connsiteY57" fmla="*/ 2741612 h 6858000"/>
              <a:gd name="connsiteX58" fmla="*/ 4084669 w 4272784"/>
              <a:gd name="connsiteY58" fmla="*/ 2809875 h 6858000"/>
              <a:gd name="connsiteX59" fmla="*/ 4094747 w 4272784"/>
              <a:gd name="connsiteY59" fmla="*/ 2868612 h 6858000"/>
              <a:gd name="connsiteX60" fmla="*/ 4104825 w 4272784"/>
              <a:gd name="connsiteY60" fmla="*/ 2922587 h 6858000"/>
              <a:gd name="connsiteX61" fmla="*/ 4119940 w 4272784"/>
              <a:gd name="connsiteY61" fmla="*/ 2967037 h 6858000"/>
              <a:gd name="connsiteX62" fmla="*/ 4138416 w 4272784"/>
              <a:gd name="connsiteY62" fmla="*/ 3009900 h 6858000"/>
              <a:gd name="connsiteX63" fmla="*/ 4156892 w 4272784"/>
              <a:gd name="connsiteY63" fmla="*/ 3046412 h 6858000"/>
              <a:gd name="connsiteX64" fmla="*/ 4177047 w 4272784"/>
              <a:gd name="connsiteY64" fmla="*/ 3084512 h 6858000"/>
              <a:gd name="connsiteX65" fmla="*/ 4197202 w 4272784"/>
              <a:gd name="connsiteY65" fmla="*/ 3121025 h 6858000"/>
              <a:gd name="connsiteX66" fmla="*/ 4217357 w 4272784"/>
              <a:gd name="connsiteY66" fmla="*/ 3160712 h 6858000"/>
              <a:gd name="connsiteX67" fmla="*/ 4234153 w 4272784"/>
              <a:gd name="connsiteY67" fmla="*/ 3201987 h 6858000"/>
              <a:gd name="connsiteX68" fmla="*/ 4249270 w 4272784"/>
              <a:gd name="connsiteY68" fmla="*/ 3248025 h 6858000"/>
              <a:gd name="connsiteX69" fmla="*/ 4261027 w 4272784"/>
              <a:gd name="connsiteY69" fmla="*/ 3300412 h 6858000"/>
              <a:gd name="connsiteX70" fmla="*/ 4269425 w 4272784"/>
              <a:gd name="connsiteY70" fmla="*/ 3360737 h 6858000"/>
              <a:gd name="connsiteX71" fmla="*/ 4272784 w 4272784"/>
              <a:gd name="connsiteY71" fmla="*/ 3427412 h 6858000"/>
              <a:gd name="connsiteX72" fmla="*/ 4269425 w 4272784"/>
              <a:gd name="connsiteY72" fmla="*/ 3497262 h 6858000"/>
              <a:gd name="connsiteX73" fmla="*/ 4261027 w 4272784"/>
              <a:gd name="connsiteY73" fmla="*/ 3557587 h 6858000"/>
              <a:gd name="connsiteX74" fmla="*/ 4249270 w 4272784"/>
              <a:gd name="connsiteY74" fmla="*/ 3609975 h 6858000"/>
              <a:gd name="connsiteX75" fmla="*/ 4234153 w 4272784"/>
              <a:gd name="connsiteY75" fmla="*/ 3656012 h 6858000"/>
              <a:gd name="connsiteX76" fmla="*/ 4217357 w 4272784"/>
              <a:gd name="connsiteY76" fmla="*/ 3697287 h 6858000"/>
              <a:gd name="connsiteX77" fmla="*/ 4197202 w 4272784"/>
              <a:gd name="connsiteY77" fmla="*/ 3736975 h 6858000"/>
              <a:gd name="connsiteX78" fmla="*/ 4156892 w 4272784"/>
              <a:gd name="connsiteY78" fmla="*/ 3811587 h 6858000"/>
              <a:gd name="connsiteX79" fmla="*/ 4138416 w 4272784"/>
              <a:gd name="connsiteY79" fmla="*/ 3848100 h 6858000"/>
              <a:gd name="connsiteX80" fmla="*/ 4119940 w 4272784"/>
              <a:gd name="connsiteY80" fmla="*/ 3890962 h 6858000"/>
              <a:gd name="connsiteX81" fmla="*/ 4104825 w 4272784"/>
              <a:gd name="connsiteY81" fmla="*/ 3935412 h 6858000"/>
              <a:gd name="connsiteX82" fmla="*/ 4094747 w 4272784"/>
              <a:gd name="connsiteY82" fmla="*/ 3987800 h 6858000"/>
              <a:gd name="connsiteX83" fmla="*/ 4084669 w 4272784"/>
              <a:gd name="connsiteY83" fmla="*/ 4048125 h 6858000"/>
              <a:gd name="connsiteX84" fmla="*/ 4082989 w 4272784"/>
              <a:gd name="connsiteY84" fmla="*/ 4116387 h 6858000"/>
              <a:gd name="connsiteX85" fmla="*/ 4084669 w 4272784"/>
              <a:gd name="connsiteY85" fmla="*/ 4186237 h 6858000"/>
              <a:gd name="connsiteX86" fmla="*/ 4094747 w 4272784"/>
              <a:gd name="connsiteY86" fmla="*/ 4244975 h 6858000"/>
              <a:gd name="connsiteX87" fmla="*/ 4104825 w 4272784"/>
              <a:gd name="connsiteY87" fmla="*/ 4297362 h 6858000"/>
              <a:gd name="connsiteX88" fmla="*/ 4119940 w 4272784"/>
              <a:gd name="connsiteY88" fmla="*/ 4343400 h 6858000"/>
              <a:gd name="connsiteX89" fmla="*/ 4138416 w 4272784"/>
              <a:gd name="connsiteY89" fmla="*/ 4386262 h 6858000"/>
              <a:gd name="connsiteX90" fmla="*/ 4156892 w 4272784"/>
              <a:gd name="connsiteY90" fmla="*/ 4424362 h 6858000"/>
              <a:gd name="connsiteX91" fmla="*/ 4197202 w 4272784"/>
              <a:gd name="connsiteY91" fmla="*/ 4498975 h 6858000"/>
              <a:gd name="connsiteX92" fmla="*/ 4217357 w 4272784"/>
              <a:gd name="connsiteY92" fmla="*/ 4537075 h 6858000"/>
              <a:gd name="connsiteX93" fmla="*/ 4234153 w 4272784"/>
              <a:gd name="connsiteY93" fmla="*/ 4579937 h 6858000"/>
              <a:gd name="connsiteX94" fmla="*/ 4249270 w 4272784"/>
              <a:gd name="connsiteY94" fmla="*/ 4625975 h 6858000"/>
              <a:gd name="connsiteX95" fmla="*/ 4261027 w 4272784"/>
              <a:gd name="connsiteY95" fmla="*/ 4678362 h 6858000"/>
              <a:gd name="connsiteX96" fmla="*/ 4269425 w 4272784"/>
              <a:gd name="connsiteY96" fmla="*/ 4738687 h 6858000"/>
              <a:gd name="connsiteX97" fmla="*/ 4272784 w 4272784"/>
              <a:gd name="connsiteY97" fmla="*/ 4806950 h 6858000"/>
              <a:gd name="connsiteX98" fmla="*/ 4269425 w 4272784"/>
              <a:gd name="connsiteY98" fmla="*/ 4875212 h 6858000"/>
              <a:gd name="connsiteX99" fmla="*/ 4261027 w 4272784"/>
              <a:gd name="connsiteY99" fmla="*/ 4935537 h 6858000"/>
              <a:gd name="connsiteX100" fmla="*/ 4249270 w 4272784"/>
              <a:gd name="connsiteY100" fmla="*/ 4987925 h 6858000"/>
              <a:gd name="connsiteX101" fmla="*/ 4234153 w 4272784"/>
              <a:gd name="connsiteY101" fmla="*/ 5033962 h 6858000"/>
              <a:gd name="connsiteX102" fmla="*/ 4217357 w 4272784"/>
              <a:gd name="connsiteY102" fmla="*/ 5075237 h 6858000"/>
              <a:gd name="connsiteX103" fmla="*/ 4197202 w 4272784"/>
              <a:gd name="connsiteY103" fmla="*/ 5114925 h 6858000"/>
              <a:gd name="connsiteX104" fmla="*/ 4177047 w 4272784"/>
              <a:gd name="connsiteY104" fmla="*/ 5149850 h 6858000"/>
              <a:gd name="connsiteX105" fmla="*/ 4156892 w 4272784"/>
              <a:gd name="connsiteY105" fmla="*/ 5186362 h 6858000"/>
              <a:gd name="connsiteX106" fmla="*/ 4138416 w 4272784"/>
              <a:gd name="connsiteY106" fmla="*/ 5226050 h 6858000"/>
              <a:gd name="connsiteX107" fmla="*/ 4119940 w 4272784"/>
              <a:gd name="connsiteY107" fmla="*/ 5268912 h 6858000"/>
              <a:gd name="connsiteX108" fmla="*/ 4104825 w 4272784"/>
              <a:gd name="connsiteY108" fmla="*/ 5313362 h 6858000"/>
              <a:gd name="connsiteX109" fmla="*/ 4094747 w 4272784"/>
              <a:gd name="connsiteY109" fmla="*/ 5365750 h 6858000"/>
              <a:gd name="connsiteX110" fmla="*/ 4084669 w 4272784"/>
              <a:gd name="connsiteY110" fmla="*/ 5426075 h 6858000"/>
              <a:gd name="connsiteX111" fmla="*/ 4082989 w 4272784"/>
              <a:gd name="connsiteY111" fmla="*/ 5494337 h 6858000"/>
              <a:gd name="connsiteX112" fmla="*/ 4084669 w 4272784"/>
              <a:gd name="connsiteY112" fmla="*/ 5562600 h 6858000"/>
              <a:gd name="connsiteX113" fmla="*/ 4094747 w 4272784"/>
              <a:gd name="connsiteY113" fmla="*/ 5622925 h 6858000"/>
              <a:gd name="connsiteX114" fmla="*/ 4104825 w 4272784"/>
              <a:gd name="connsiteY114" fmla="*/ 5675312 h 6858000"/>
              <a:gd name="connsiteX115" fmla="*/ 4119940 w 4272784"/>
              <a:gd name="connsiteY115" fmla="*/ 5721350 h 6858000"/>
              <a:gd name="connsiteX116" fmla="*/ 4138416 w 4272784"/>
              <a:gd name="connsiteY116" fmla="*/ 5762625 h 6858000"/>
              <a:gd name="connsiteX117" fmla="*/ 4156892 w 4272784"/>
              <a:gd name="connsiteY117" fmla="*/ 5802312 h 6858000"/>
              <a:gd name="connsiteX118" fmla="*/ 4177047 w 4272784"/>
              <a:gd name="connsiteY118" fmla="*/ 5840412 h 6858000"/>
              <a:gd name="connsiteX119" fmla="*/ 4197202 w 4272784"/>
              <a:gd name="connsiteY119" fmla="*/ 5876925 h 6858000"/>
              <a:gd name="connsiteX120" fmla="*/ 4217357 w 4272784"/>
              <a:gd name="connsiteY120" fmla="*/ 5915025 h 6858000"/>
              <a:gd name="connsiteX121" fmla="*/ 4234153 w 4272784"/>
              <a:gd name="connsiteY121" fmla="*/ 5956300 h 6858000"/>
              <a:gd name="connsiteX122" fmla="*/ 4249270 w 4272784"/>
              <a:gd name="connsiteY122" fmla="*/ 6003925 h 6858000"/>
              <a:gd name="connsiteX123" fmla="*/ 4261027 w 4272784"/>
              <a:gd name="connsiteY123" fmla="*/ 6056312 h 6858000"/>
              <a:gd name="connsiteX124" fmla="*/ 4269425 w 4272784"/>
              <a:gd name="connsiteY124" fmla="*/ 6113462 h 6858000"/>
              <a:gd name="connsiteX125" fmla="*/ 4272784 w 4272784"/>
              <a:gd name="connsiteY125" fmla="*/ 6183312 h 6858000"/>
              <a:gd name="connsiteX126" fmla="*/ 4269425 w 4272784"/>
              <a:gd name="connsiteY126" fmla="*/ 6251575 h 6858000"/>
              <a:gd name="connsiteX127" fmla="*/ 4261027 w 4272784"/>
              <a:gd name="connsiteY127" fmla="*/ 6311900 h 6858000"/>
              <a:gd name="connsiteX128" fmla="*/ 4249270 w 4272784"/>
              <a:gd name="connsiteY128" fmla="*/ 6361112 h 6858000"/>
              <a:gd name="connsiteX129" fmla="*/ 4234153 w 4272784"/>
              <a:gd name="connsiteY129" fmla="*/ 6407150 h 6858000"/>
              <a:gd name="connsiteX130" fmla="*/ 4217357 w 4272784"/>
              <a:gd name="connsiteY130" fmla="*/ 6448425 h 6858000"/>
              <a:gd name="connsiteX131" fmla="*/ 4198882 w 4272784"/>
              <a:gd name="connsiteY131" fmla="*/ 6488112 h 6858000"/>
              <a:gd name="connsiteX132" fmla="*/ 4180406 w 4272784"/>
              <a:gd name="connsiteY132" fmla="*/ 6523037 h 6858000"/>
              <a:gd name="connsiteX133" fmla="*/ 4160251 w 4272784"/>
              <a:gd name="connsiteY133" fmla="*/ 6561137 h 6858000"/>
              <a:gd name="connsiteX134" fmla="*/ 4140096 w 4272784"/>
              <a:gd name="connsiteY134" fmla="*/ 6597650 h 6858000"/>
              <a:gd name="connsiteX135" fmla="*/ 4123300 w 4272784"/>
              <a:gd name="connsiteY135" fmla="*/ 6640512 h 6858000"/>
              <a:gd name="connsiteX136" fmla="*/ 4106504 w 4272784"/>
              <a:gd name="connsiteY136" fmla="*/ 6683375 h 6858000"/>
              <a:gd name="connsiteX137" fmla="*/ 4096426 w 4272784"/>
              <a:gd name="connsiteY137" fmla="*/ 6735762 h 6858000"/>
              <a:gd name="connsiteX138" fmla="*/ 4088029 w 4272784"/>
              <a:gd name="connsiteY138" fmla="*/ 6791325 h 6858000"/>
              <a:gd name="connsiteX139" fmla="*/ 4082989 w 4272784"/>
              <a:gd name="connsiteY139" fmla="*/ 6858000 h 6858000"/>
              <a:gd name="connsiteX140" fmla="*/ 0 w 427278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272784" h="6858000">
                <a:moveTo>
                  <a:pt x="0" y="0"/>
                </a:moveTo>
                <a:lnTo>
                  <a:pt x="4082989" y="0"/>
                </a:lnTo>
                <a:lnTo>
                  <a:pt x="4088029" y="66675"/>
                </a:lnTo>
                <a:lnTo>
                  <a:pt x="4096426" y="122237"/>
                </a:lnTo>
                <a:lnTo>
                  <a:pt x="4106504" y="174625"/>
                </a:lnTo>
                <a:lnTo>
                  <a:pt x="4123300" y="217487"/>
                </a:lnTo>
                <a:lnTo>
                  <a:pt x="4140096" y="260350"/>
                </a:lnTo>
                <a:lnTo>
                  <a:pt x="4160251" y="296862"/>
                </a:lnTo>
                <a:lnTo>
                  <a:pt x="4180406" y="334962"/>
                </a:lnTo>
                <a:lnTo>
                  <a:pt x="4198882" y="369887"/>
                </a:lnTo>
                <a:lnTo>
                  <a:pt x="4217357" y="409575"/>
                </a:lnTo>
                <a:lnTo>
                  <a:pt x="4234153" y="450850"/>
                </a:lnTo>
                <a:lnTo>
                  <a:pt x="4249270" y="496887"/>
                </a:lnTo>
                <a:lnTo>
                  <a:pt x="4261027" y="546100"/>
                </a:lnTo>
                <a:lnTo>
                  <a:pt x="4269425" y="606425"/>
                </a:lnTo>
                <a:lnTo>
                  <a:pt x="4272784" y="673100"/>
                </a:lnTo>
                <a:lnTo>
                  <a:pt x="4269425" y="744537"/>
                </a:lnTo>
                <a:lnTo>
                  <a:pt x="4261027" y="801687"/>
                </a:lnTo>
                <a:lnTo>
                  <a:pt x="4249270" y="854075"/>
                </a:lnTo>
                <a:lnTo>
                  <a:pt x="4234153" y="901700"/>
                </a:lnTo>
                <a:lnTo>
                  <a:pt x="4217357" y="942975"/>
                </a:lnTo>
                <a:lnTo>
                  <a:pt x="4197202" y="981075"/>
                </a:lnTo>
                <a:lnTo>
                  <a:pt x="4177047" y="1017587"/>
                </a:lnTo>
                <a:lnTo>
                  <a:pt x="4156892" y="1055687"/>
                </a:lnTo>
                <a:lnTo>
                  <a:pt x="4138416" y="1095375"/>
                </a:lnTo>
                <a:lnTo>
                  <a:pt x="4119940" y="1136650"/>
                </a:lnTo>
                <a:lnTo>
                  <a:pt x="4104825" y="1182687"/>
                </a:lnTo>
                <a:lnTo>
                  <a:pt x="4094747" y="1235075"/>
                </a:lnTo>
                <a:lnTo>
                  <a:pt x="4084669" y="1295400"/>
                </a:lnTo>
                <a:lnTo>
                  <a:pt x="4082989" y="1363662"/>
                </a:lnTo>
                <a:lnTo>
                  <a:pt x="4084669" y="1431925"/>
                </a:lnTo>
                <a:lnTo>
                  <a:pt x="4094747" y="1492250"/>
                </a:lnTo>
                <a:lnTo>
                  <a:pt x="4104825" y="1544637"/>
                </a:lnTo>
                <a:lnTo>
                  <a:pt x="4119940" y="1589087"/>
                </a:lnTo>
                <a:lnTo>
                  <a:pt x="4138416" y="1631950"/>
                </a:lnTo>
                <a:lnTo>
                  <a:pt x="4156892" y="1671637"/>
                </a:lnTo>
                <a:lnTo>
                  <a:pt x="4177047" y="1708150"/>
                </a:lnTo>
                <a:lnTo>
                  <a:pt x="4197202" y="1743075"/>
                </a:lnTo>
                <a:lnTo>
                  <a:pt x="4217357" y="1782762"/>
                </a:lnTo>
                <a:lnTo>
                  <a:pt x="4234153" y="1824037"/>
                </a:lnTo>
                <a:lnTo>
                  <a:pt x="4249270" y="1870075"/>
                </a:lnTo>
                <a:lnTo>
                  <a:pt x="4261027" y="1922462"/>
                </a:lnTo>
                <a:lnTo>
                  <a:pt x="4269425" y="1982787"/>
                </a:lnTo>
                <a:lnTo>
                  <a:pt x="4272784" y="2051050"/>
                </a:lnTo>
                <a:lnTo>
                  <a:pt x="4269425" y="2119312"/>
                </a:lnTo>
                <a:lnTo>
                  <a:pt x="4261027" y="2179637"/>
                </a:lnTo>
                <a:lnTo>
                  <a:pt x="4249270" y="2232025"/>
                </a:lnTo>
                <a:lnTo>
                  <a:pt x="4234153" y="2278062"/>
                </a:lnTo>
                <a:lnTo>
                  <a:pt x="4217357" y="2319337"/>
                </a:lnTo>
                <a:lnTo>
                  <a:pt x="4197202" y="2359025"/>
                </a:lnTo>
                <a:lnTo>
                  <a:pt x="4177047" y="2395537"/>
                </a:lnTo>
                <a:lnTo>
                  <a:pt x="4156892" y="2433637"/>
                </a:lnTo>
                <a:lnTo>
                  <a:pt x="4138416" y="2471737"/>
                </a:lnTo>
                <a:lnTo>
                  <a:pt x="4119940" y="2513012"/>
                </a:lnTo>
                <a:lnTo>
                  <a:pt x="4104825" y="2560637"/>
                </a:lnTo>
                <a:lnTo>
                  <a:pt x="4094747" y="2613025"/>
                </a:lnTo>
                <a:lnTo>
                  <a:pt x="4084669" y="2671762"/>
                </a:lnTo>
                <a:lnTo>
                  <a:pt x="4082989" y="2741612"/>
                </a:lnTo>
                <a:lnTo>
                  <a:pt x="4084669" y="2809875"/>
                </a:lnTo>
                <a:lnTo>
                  <a:pt x="4094747" y="2868612"/>
                </a:lnTo>
                <a:lnTo>
                  <a:pt x="4104825" y="2922587"/>
                </a:lnTo>
                <a:lnTo>
                  <a:pt x="4119940" y="2967037"/>
                </a:lnTo>
                <a:lnTo>
                  <a:pt x="4138416" y="3009900"/>
                </a:lnTo>
                <a:lnTo>
                  <a:pt x="4156892" y="3046412"/>
                </a:lnTo>
                <a:lnTo>
                  <a:pt x="4177047" y="3084512"/>
                </a:lnTo>
                <a:lnTo>
                  <a:pt x="4197202" y="3121025"/>
                </a:lnTo>
                <a:lnTo>
                  <a:pt x="4217357" y="3160712"/>
                </a:lnTo>
                <a:lnTo>
                  <a:pt x="4234153" y="3201987"/>
                </a:lnTo>
                <a:lnTo>
                  <a:pt x="4249270" y="3248025"/>
                </a:lnTo>
                <a:lnTo>
                  <a:pt x="4261027" y="3300412"/>
                </a:lnTo>
                <a:lnTo>
                  <a:pt x="4269425" y="3360737"/>
                </a:lnTo>
                <a:lnTo>
                  <a:pt x="4272784" y="3427412"/>
                </a:lnTo>
                <a:lnTo>
                  <a:pt x="4269425" y="3497262"/>
                </a:lnTo>
                <a:lnTo>
                  <a:pt x="4261027" y="3557587"/>
                </a:lnTo>
                <a:lnTo>
                  <a:pt x="4249270" y="3609975"/>
                </a:lnTo>
                <a:lnTo>
                  <a:pt x="4234153" y="3656012"/>
                </a:lnTo>
                <a:lnTo>
                  <a:pt x="4217357" y="3697287"/>
                </a:lnTo>
                <a:lnTo>
                  <a:pt x="4197202" y="3736975"/>
                </a:lnTo>
                <a:lnTo>
                  <a:pt x="4156892" y="3811587"/>
                </a:lnTo>
                <a:lnTo>
                  <a:pt x="4138416" y="3848100"/>
                </a:lnTo>
                <a:lnTo>
                  <a:pt x="4119940" y="3890962"/>
                </a:lnTo>
                <a:lnTo>
                  <a:pt x="4104825" y="3935412"/>
                </a:lnTo>
                <a:lnTo>
                  <a:pt x="4094747" y="3987800"/>
                </a:lnTo>
                <a:lnTo>
                  <a:pt x="4084669" y="4048125"/>
                </a:lnTo>
                <a:lnTo>
                  <a:pt x="4082989" y="4116387"/>
                </a:lnTo>
                <a:lnTo>
                  <a:pt x="4084669" y="4186237"/>
                </a:lnTo>
                <a:lnTo>
                  <a:pt x="4094747" y="4244975"/>
                </a:lnTo>
                <a:lnTo>
                  <a:pt x="4104825" y="4297362"/>
                </a:lnTo>
                <a:lnTo>
                  <a:pt x="4119940" y="4343400"/>
                </a:lnTo>
                <a:lnTo>
                  <a:pt x="4138416" y="4386262"/>
                </a:lnTo>
                <a:lnTo>
                  <a:pt x="4156892" y="4424362"/>
                </a:lnTo>
                <a:lnTo>
                  <a:pt x="4197202" y="4498975"/>
                </a:lnTo>
                <a:lnTo>
                  <a:pt x="4217357" y="4537075"/>
                </a:lnTo>
                <a:lnTo>
                  <a:pt x="4234153" y="4579937"/>
                </a:lnTo>
                <a:lnTo>
                  <a:pt x="4249270" y="4625975"/>
                </a:lnTo>
                <a:lnTo>
                  <a:pt x="4261027" y="4678362"/>
                </a:lnTo>
                <a:lnTo>
                  <a:pt x="4269425" y="4738687"/>
                </a:lnTo>
                <a:lnTo>
                  <a:pt x="4272784" y="4806950"/>
                </a:lnTo>
                <a:lnTo>
                  <a:pt x="4269425" y="4875212"/>
                </a:lnTo>
                <a:lnTo>
                  <a:pt x="4261027" y="4935537"/>
                </a:lnTo>
                <a:lnTo>
                  <a:pt x="4249270" y="4987925"/>
                </a:lnTo>
                <a:lnTo>
                  <a:pt x="4234153" y="5033962"/>
                </a:lnTo>
                <a:lnTo>
                  <a:pt x="4217357" y="5075237"/>
                </a:lnTo>
                <a:lnTo>
                  <a:pt x="4197202" y="5114925"/>
                </a:lnTo>
                <a:lnTo>
                  <a:pt x="4177047" y="5149850"/>
                </a:lnTo>
                <a:lnTo>
                  <a:pt x="4156892" y="5186362"/>
                </a:lnTo>
                <a:lnTo>
                  <a:pt x="4138416" y="5226050"/>
                </a:lnTo>
                <a:lnTo>
                  <a:pt x="4119940" y="5268912"/>
                </a:lnTo>
                <a:lnTo>
                  <a:pt x="4104825" y="5313362"/>
                </a:lnTo>
                <a:lnTo>
                  <a:pt x="4094747" y="5365750"/>
                </a:lnTo>
                <a:lnTo>
                  <a:pt x="4084669" y="5426075"/>
                </a:lnTo>
                <a:lnTo>
                  <a:pt x="4082989" y="5494337"/>
                </a:lnTo>
                <a:lnTo>
                  <a:pt x="4084669" y="5562600"/>
                </a:lnTo>
                <a:lnTo>
                  <a:pt x="4094747" y="5622925"/>
                </a:lnTo>
                <a:lnTo>
                  <a:pt x="4104825" y="5675312"/>
                </a:lnTo>
                <a:lnTo>
                  <a:pt x="4119940" y="5721350"/>
                </a:lnTo>
                <a:lnTo>
                  <a:pt x="4138416" y="5762625"/>
                </a:lnTo>
                <a:lnTo>
                  <a:pt x="4156892" y="5802312"/>
                </a:lnTo>
                <a:lnTo>
                  <a:pt x="4177047" y="5840412"/>
                </a:lnTo>
                <a:lnTo>
                  <a:pt x="4197202" y="5876925"/>
                </a:lnTo>
                <a:lnTo>
                  <a:pt x="4217357" y="5915025"/>
                </a:lnTo>
                <a:lnTo>
                  <a:pt x="4234153" y="5956300"/>
                </a:lnTo>
                <a:lnTo>
                  <a:pt x="4249270" y="6003925"/>
                </a:lnTo>
                <a:lnTo>
                  <a:pt x="4261027" y="6056312"/>
                </a:lnTo>
                <a:lnTo>
                  <a:pt x="4269425" y="6113462"/>
                </a:lnTo>
                <a:lnTo>
                  <a:pt x="4272784" y="6183312"/>
                </a:lnTo>
                <a:lnTo>
                  <a:pt x="4269425" y="6251575"/>
                </a:lnTo>
                <a:lnTo>
                  <a:pt x="4261027" y="6311900"/>
                </a:lnTo>
                <a:lnTo>
                  <a:pt x="4249270" y="6361112"/>
                </a:lnTo>
                <a:lnTo>
                  <a:pt x="4234153" y="6407150"/>
                </a:lnTo>
                <a:lnTo>
                  <a:pt x="4217357" y="6448425"/>
                </a:lnTo>
                <a:lnTo>
                  <a:pt x="4198882" y="6488112"/>
                </a:lnTo>
                <a:lnTo>
                  <a:pt x="4180406" y="6523037"/>
                </a:lnTo>
                <a:lnTo>
                  <a:pt x="4160251" y="6561137"/>
                </a:lnTo>
                <a:lnTo>
                  <a:pt x="4140096" y="6597650"/>
                </a:lnTo>
                <a:lnTo>
                  <a:pt x="4123300" y="6640512"/>
                </a:lnTo>
                <a:lnTo>
                  <a:pt x="4106504" y="6683375"/>
                </a:lnTo>
                <a:lnTo>
                  <a:pt x="4096426" y="6735762"/>
                </a:lnTo>
                <a:lnTo>
                  <a:pt x="4088029" y="6791325"/>
                </a:lnTo>
                <a:lnTo>
                  <a:pt x="4082989" y="6858000"/>
                </a:lnTo>
                <a:lnTo>
                  <a:pt x="0" y="6858000"/>
                </a:lnTo>
                <a:close/>
              </a:path>
            </a:pathLst>
          </a:custGeom>
          <a:ln w="0">
            <a:noFill/>
            <a:prstDash val="solid"/>
            <a:round/>
            <a:headEnd/>
            <a:tailEnd/>
          </a:ln>
        </p:spPr>
        <p:txBody>
          <a:bodyPr/>
          <a:lstStyle/>
          <a:p>
            <a:endParaRPr lang="en-US"/>
          </a:p>
        </p:txBody>
      </p:sp>
      <p:sp>
        <p:nvSpPr>
          <p:cNvPr id="38" name="Freeform: Shape 37">
            <a:extLst>
              <a:ext uri="{FF2B5EF4-FFF2-40B4-BE49-F238E27FC236}">
                <a16:creationId xmlns:a16="http://schemas.microsoft.com/office/drawing/2014/main" id="{909E572F-9CDC-4214-9D42-FF00176495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17162" cy="6858000"/>
          </a:xfrm>
          <a:custGeom>
            <a:avLst/>
            <a:gdLst>
              <a:gd name="connsiteX0" fmla="*/ 4417162 w 4417162"/>
              <a:gd name="connsiteY0" fmla="*/ 0 h 6858000"/>
              <a:gd name="connsiteX1" fmla="*/ 334174 w 4417162"/>
              <a:gd name="connsiteY1" fmla="*/ 0 h 6858000"/>
              <a:gd name="connsiteX2" fmla="*/ 334173 w 4417162"/>
              <a:gd name="connsiteY2" fmla="*/ 0 h 6858000"/>
              <a:gd name="connsiteX3" fmla="*/ 189795 w 4417162"/>
              <a:gd name="connsiteY3" fmla="*/ 0 h 6858000"/>
              <a:gd name="connsiteX4" fmla="*/ 184756 w 4417162"/>
              <a:gd name="connsiteY4" fmla="*/ 66675 h 6858000"/>
              <a:gd name="connsiteX5" fmla="*/ 176358 w 4417162"/>
              <a:gd name="connsiteY5" fmla="*/ 122237 h 6858000"/>
              <a:gd name="connsiteX6" fmla="*/ 166281 w 4417162"/>
              <a:gd name="connsiteY6" fmla="*/ 174625 h 6858000"/>
              <a:gd name="connsiteX7" fmla="*/ 149485 w 4417162"/>
              <a:gd name="connsiteY7" fmla="*/ 217487 h 6858000"/>
              <a:gd name="connsiteX8" fmla="*/ 132689 w 4417162"/>
              <a:gd name="connsiteY8" fmla="*/ 260350 h 6858000"/>
              <a:gd name="connsiteX9" fmla="*/ 112534 w 4417162"/>
              <a:gd name="connsiteY9" fmla="*/ 296862 h 6858000"/>
              <a:gd name="connsiteX10" fmla="*/ 92379 w 4417162"/>
              <a:gd name="connsiteY10" fmla="*/ 334962 h 6858000"/>
              <a:gd name="connsiteX11" fmla="*/ 73903 w 4417162"/>
              <a:gd name="connsiteY11" fmla="*/ 369887 h 6858000"/>
              <a:gd name="connsiteX12" fmla="*/ 55427 w 4417162"/>
              <a:gd name="connsiteY12" fmla="*/ 409575 h 6858000"/>
              <a:gd name="connsiteX13" fmla="*/ 38632 w 4417162"/>
              <a:gd name="connsiteY13" fmla="*/ 450850 h 6858000"/>
              <a:gd name="connsiteX14" fmla="*/ 23515 w 4417162"/>
              <a:gd name="connsiteY14" fmla="*/ 496887 h 6858000"/>
              <a:gd name="connsiteX15" fmla="*/ 11758 w 4417162"/>
              <a:gd name="connsiteY15" fmla="*/ 546100 h 6858000"/>
              <a:gd name="connsiteX16" fmla="*/ 3359 w 4417162"/>
              <a:gd name="connsiteY16" fmla="*/ 606425 h 6858000"/>
              <a:gd name="connsiteX17" fmla="*/ 0 w 4417162"/>
              <a:gd name="connsiteY17" fmla="*/ 673100 h 6858000"/>
              <a:gd name="connsiteX18" fmla="*/ 3359 w 4417162"/>
              <a:gd name="connsiteY18" fmla="*/ 744537 h 6858000"/>
              <a:gd name="connsiteX19" fmla="*/ 11758 w 4417162"/>
              <a:gd name="connsiteY19" fmla="*/ 801687 h 6858000"/>
              <a:gd name="connsiteX20" fmla="*/ 23515 w 4417162"/>
              <a:gd name="connsiteY20" fmla="*/ 854075 h 6858000"/>
              <a:gd name="connsiteX21" fmla="*/ 38632 w 4417162"/>
              <a:gd name="connsiteY21" fmla="*/ 901700 h 6858000"/>
              <a:gd name="connsiteX22" fmla="*/ 55427 w 4417162"/>
              <a:gd name="connsiteY22" fmla="*/ 942975 h 6858000"/>
              <a:gd name="connsiteX23" fmla="*/ 75583 w 4417162"/>
              <a:gd name="connsiteY23" fmla="*/ 981075 h 6858000"/>
              <a:gd name="connsiteX24" fmla="*/ 95738 w 4417162"/>
              <a:gd name="connsiteY24" fmla="*/ 1017587 h 6858000"/>
              <a:gd name="connsiteX25" fmla="*/ 115893 w 4417162"/>
              <a:gd name="connsiteY25" fmla="*/ 1055687 h 6858000"/>
              <a:gd name="connsiteX26" fmla="*/ 134368 w 4417162"/>
              <a:gd name="connsiteY26" fmla="*/ 1095375 h 6858000"/>
              <a:gd name="connsiteX27" fmla="*/ 152844 w 4417162"/>
              <a:gd name="connsiteY27" fmla="*/ 1136650 h 6858000"/>
              <a:gd name="connsiteX28" fmla="*/ 167960 w 4417162"/>
              <a:gd name="connsiteY28" fmla="*/ 1182687 h 6858000"/>
              <a:gd name="connsiteX29" fmla="*/ 178038 w 4417162"/>
              <a:gd name="connsiteY29" fmla="*/ 1235075 h 6858000"/>
              <a:gd name="connsiteX30" fmla="*/ 188115 w 4417162"/>
              <a:gd name="connsiteY30" fmla="*/ 1295400 h 6858000"/>
              <a:gd name="connsiteX31" fmla="*/ 189795 w 4417162"/>
              <a:gd name="connsiteY31" fmla="*/ 1363662 h 6858000"/>
              <a:gd name="connsiteX32" fmla="*/ 188115 w 4417162"/>
              <a:gd name="connsiteY32" fmla="*/ 1431925 h 6858000"/>
              <a:gd name="connsiteX33" fmla="*/ 178038 w 4417162"/>
              <a:gd name="connsiteY33" fmla="*/ 1492250 h 6858000"/>
              <a:gd name="connsiteX34" fmla="*/ 167960 w 4417162"/>
              <a:gd name="connsiteY34" fmla="*/ 1544637 h 6858000"/>
              <a:gd name="connsiteX35" fmla="*/ 152844 w 4417162"/>
              <a:gd name="connsiteY35" fmla="*/ 1589087 h 6858000"/>
              <a:gd name="connsiteX36" fmla="*/ 134368 w 4417162"/>
              <a:gd name="connsiteY36" fmla="*/ 1631950 h 6858000"/>
              <a:gd name="connsiteX37" fmla="*/ 115893 w 4417162"/>
              <a:gd name="connsiteY37" fmla="*/ 1671637 h 6858000"/>
              <a:gd name="connsiteX38" fmla="*/ 95738 w 4417162"/>
              <a:gd name="connsiteY38" fmla="*/ 1708150 h 6858000"/>
              <a:gd name="connsiteX39" fmla="*/ 75583 w 4417162"/>
              <a:gd name="connsiteY39" fmla="*/ 1743075 h 6858000"/>
              <a:gd name="connsiteX40" fmla="*/ 55427 w 4417162"/>
              <a:gd name="connsiteY40" fmla="*/ 1782762 h 6858000"/>
              <a:gd name="connsiteX41" fmla="*/ 38632 w 4417162"/>
              <a:gd name="connsiteY41" fmla="*/ 1824037 h 6858000"/>
              <a:gd name="connsiteX42" fmla="*/ 23515 w 4417162"/>
              <a:gd name="connsiteY42" fmla="*/ 1870075 h 6858000"/>
              <a:gd name="connsiteX43" fmla="*/ 11758 w 4417162"/>
              <a:gd name="connsiteY43" fmla="*/ 1922462 h 6858000"/>
              <a:gd name="connsiteX44" fmla="*/ 3359 w 4417162"/>
              <a:gd name="connsiteY44" fmla="*/ 1982787 h 6858000"/>
              <a:gd name="connsiteX45" fmla="*/ 0 w 4417162"/>
              <a:gd name="connsiteY45" fmla="*/ 2051050 h 6858000"/>
              <a:gd name="connsiteX46" fmla="*/ 3359 w 4417162"/>
              <a:gd name="connsiteY46" fmla="*/ 2119312 h 6858000"/>
              <a:gd name="connsiteX47" fmla="*/ 11758 w 4417162"/>
              <a:gd name="connsiteY47" fmla="*/ 2179637 h 6858000"/>
              <a:gd name="connsiteX48" fmla="*/ 23515 w 4417162"/>
              <a:gd name="connsiteY48" fmla="*/ 2232025 h 6858000"/>
              <a:gd name="connsiteX49" fmla="*/ 38632 w 4417162"/>
              <a:gd name="connsiteY49" fmla="*/ 2278062 h 6858000"/>
              <a:gd name="connsiteX50" fmla="*/ 55427 w 4417162"/>
              <a:gd name="connsiteY50" fmla="*/ 2319337 h 6858000"/>
              <a:gd name="connsiteX51" fmla="*/ 75583 w 4417162"/>
              <a:gd name="connsiteY51" fmla="*/ 2359025 h 6858000"/>
              <a:gd name="connsiteX52" fmla="*/ 95738 w 4417162"/>
              <a:gd name="connsiteY52" fmla="*/ 2395537 h 6858000"/>
              <a:gd name="connsiteX53" fmla="*/ 115893 w 4417162"/>
              <a:gd name="connsiteY53" fmla="*/ 2433637 h 6858000"/>
              <a:gd name="connsiteX54" fmla="*/ 134368 w 4417162"/>
              <a:gd name="connsiteY54" fmla="*/ 2471737 h 6858000"/>
              <a:gd name="connsiteX55" fmla="*/ 152844 w 4417162"/>
              <a:gd name="connsiteY55" fmla="*/ 2513012 h 6858000"/>
              <a:gd name="connsiteX56" fmla="*/ 167960 w 4417162"/>
              <a:gd name="connsiteY56" fmla="*/ 2560637 h 6858000"/>
              <a:gd name="connsiteX57" fmla="*/ 178038 w 4417162"/>
              <a:gd name="connsiteY57" fmla="*/ 2613025 h 6858000"/>
              <a:gd name="connsiteX58" fmla="*/ 188115 w 4417162"/>
              <a:gd name="connsiteY58" fmla="*/ 2671762 h 6858000"/>
              <a:gd name="connsiteX59" fmla="*/ 189795 w 4417162"/>
              <a:gd name="connsiteY59" fmla="*/ 2741612 h 6858000"/>
              <a:gd name="connsiteX60" fmla="*/ 188115 w 4417162"/>
              <a:gd name="connsiteY60" fmla="*/ 2809875 h 6858000"/>
              <a:gd name="connsiteX61" fmla="*/ 178038 w 4417162"/>
              <a:gd name="connsiteY61" fmla="*/ 2868612 h 6858000"/>
              <a:gd name="connsiteX62" fmla="*/ 167960 w 4417162"/>
              <a:gd name="connsiteY62" fmla="*/ 2922587 h 6858000"/>
              <a:gd name="connsiteX63" fmla="*/ 152844 w 4417162"/>
              <a:gd name="connsiteY63" fmla="*/ 2967037 h 6858000"/>
              <a:gd name="connsiteX64" fmla="*/ 134368 w 4417162"/>
              <a:gd name="connsiteY64" fmla="*/ 3009900 h 6858000"/>
              <a:gd name="connsiteX65" fmla="*/ 115893 w 4417162"/>
              <a:gd name="connsiteY65" fmla="*/ 3046412 h 6858000"/>
              <a:gd name="connsiteX66" fmla="*/ 95738 w 4417162"/>
              <a:gd name="connsiteY66" fmla="*/ 3084512 h 6858000"/>
              <a:gd name="connsiteX67" fmla="*/ 75583 w 4417162"/>
              <a:gd name="connsiteY67" fmla="*/ 3121025 h 6858000"/>
              <a:gd name="connsiteX68" fmla="*/ 55427 w 4417162"/>
              <a:gd name="connsiteY68" fmla="*/ 3160712 h 6858000"/>
              <a:gd name="connsiteX69" fmla="*/ 38632 w 4417162"/>
              <a:gd name="connsiteY69" fmla="*/ 3201987 h 6858000"/>
              <a:gd name="connsiteX70" fmla="*/ 23515 w 4417162"/>
              <a:gd name="connsiteY70" fmla="*/ 3248025 h 6858000"/>
              <a:gd name="connsiteX71" fmla="*/ 11758 w 4417162"/>
              <a:gd name="connsiteY71" fmla="*/ 3300412 h 6858000"/>
              <a:gd name="connsiteX72" fmla="*/ 3359 w 4417162"/>
              <a:gd name="connsiteY72" fmla="*/ 3360737 h 6858000"/>
              <a:gd name="connsiteX73" fmla="*/ 0 w 4417162"/>
              <a:gd name="connsiteY73" fmla="*/ 3427412 h 6858000"/>
              <a:gd name="connsiteX74" fmla="*/ 3359 w 4417162"/>
              <a:gd name="connsiteY74" fmla="*/ 3497262 h 6858000"/>
              <a:gd name="connsiteX75" fmla="*/ 11758 w 4417162"/>
              <a:gd name="connsiteY75" fmla="*/ 3557587 h 6858000"/>
              <a:gd name="connsiteX76" fmla="*/ 23515 w 4417162"/>
              <a:gd name="connsiteY76" fmla="*/ 3609975 h 6858000"/>
              <a:gd name="connsiteX77" fmla="*/ 38632 w 4417162"/>
              <a:gd name="connsiteY77" fmla="*/ 3656012 h 6858000"/>
              <a:gd name="connsiteX78" fmla="*/ 55427 w 4417162"/>
              <a:gd name="connsiteY78" fmla="*/ 3697287 h 6858000"/>
              <a:gd name="connsiteX79" fmla="*/ 75583 w 4417162"/>
              <a:gd name="connsiteY79" fmla="*/ 3736975 h 6858000"/>
              <a:gd name="connsiteX80" fmla="*/ 115893 w 4417162"/>
              <a:gd name="connsiteY80" fmla="*/ 3811587 h 6858000"/>
              <a:gd name="connsiteX81" fmla="*/ 134368 w 4417162"/>
              <a:gd name="connsiteY81" fmla="*/ 3848100 h 6858000"/>
              <a:gd name="connsiteX82" fmla="*/ 152844 w 4417162"/>
              <a:gd name="connsiteY82" fmla="*/ 3890962 h 6858000"/>
              <a:gd name="connsiteX83" fmla="*/ 167960 w 4417162"/>
              <a:gd name="connsiteY83" fmla="*/ 3935412 h 6858000"/>
              <a:gd name="connsiteX84" fmla="*/ 178038 w 4417162"/>
              <a:gd name="connsiteY84" fmla="*/ 3987800 h 6858000"/>
              <a:gd name="connsiteX85" fmla="*/ 188115 w 4417162"/>
              <a:gd name="connsiteY85" fmla="*/ 4048125 h 6858000"/>
              <a:gd name="connsiteX86" fmla="*/ 189795 w 4417162"/>
              <a:gd name="connsiteY86" fmla="*/ 4116387 h 6858000"/>
              <a:gd name="connsiteX87" fmla="*/ 188115 w 4417162"/>
              <a:gd name="connsiteY87" fmla="*/ 4186237 h 6858000"/>
              <a:gd name="connsiteX88" fmla="*/ 178038 w 4417162"/>
              <a:gd name="connsiteY88" fmla="*/ 4244975 h 6858000"/>
              <a:gd name="connsiteX89" fmla="*/ 167960 w 4417162"/>
              <a:gd name="connsiteY89" fmla="*/ 4297362 h 6858000"/>
              <a:gd name="connsiteX90" fmla="*/ 152844 w 4417162"/>
              <a:gd name="connsiteY90" fmla="*/ 4343400 h 6858000"/>
              <a:gd name="connsiteX91" fmla="*/ 134368 w 4417162"/>
              <a:gd name="connsiteY91" fmla="*/ 4386262 h 6858000"/>
              <a:gd name="connsiteX92" fmla="*/ 115893 w 4417162"/>
              <a:gd name="connsiteY92" fmla="*/ 4424362 h 6858000"/>
              <a:gd name="connsiteX93" fmla="*/ 75583 w 4417162"/>
              <a:gd name="connsiteY93" fmla="*/ 4498975 h 6858000"/>
              <a:gd name="connsiteX94" fmla="*/ 55427 w 4417162"/>
              <a:gd name="connsiteY94" fmla="*/ 4537075 h 6858000"/>
              <a:gd name="connsiteX95" fmla="*/ 38632 w 4417162"/>
              <a:gd name="connsiteY95" fmla="*/ 4579937 h 6858000"/>
              <a:gd name="connsiteX96" fmla="*/ 23515 w 4417162"/>
              <a:gd name="connsiteY96" fmla="*/ 4625975 h 6858000"/>
              <a:gd name="connsiteX97" fmla="*/ 11758 w 4417162"/>
              <a:gd name="connsiteY97" fmla="*/ 4678362 h 6858000"/>
              <a:gd name="connsiteX98" fmla="*/ 3359 w 4417162"/>
              <a:gd name="connsiteY98" fmla="*/ 4738687 h 6858000"/>
              <a:gd name="connsiteX99" fmla="*/ 0 w 4417162"/>
              <a:gd name="connsiteY99" fmla="*/ 4806950 h 6858000"/>
              <a:gd name="connsiteX100" fmla="*/ 3359 w 4417162"/>
              <a:gd name="connsiteY100" fmla="*/ 4875212 h 6858000"/>
              <a:gd name="connsiteX101" fmla="*/ 11758 w 4417162"/>
              <a:gd name="connsiteY101" fmla="*/ 4935537 h 6858000"/>
              <a:gd name="connsiteX102" fmla="*/ 23515 w 4417162"/>
              <a:gd name="connsiteY102" fmla="*/ 4987925 h 6858000"/>
              <a:gd name="connsiteX103" fmla="*/ 38632 w 4417162"/>
              <a:gd name="connsiteY103" fmla="*/ 5033962 h 6858000"/>
              <a:gd name="connsiteX104" fmla="*/ 55427 w 4417162"/>
              <a:gd name="connsiteY104" fmla="*/ 5075237 h 6858000"/>
              <a:gd name="connsiteX105" fmla="*/ 75583 w 4417162"/>
              <a:gd name="connsiteY105" fmla="*/ 5114925 h 6858000"/>
              <a:gd name="connsiteX106" fmla="*/ 95738 w 4417162"/>
              <a:gd name="connsiteY106" fmla="*/ 5149850 h 6858000"/>
              <a:gd name="connsiteX107" fmla="*/ 115893 w 4417162"/>
              <a:gd name="connsiteY107" fmla="*/ 5186362 h 6858000"/>
              <a:gd name="connsiteX108" fmla="*/ 134368 w 4417162"/>
              <a:gd name="connsiteY108" fmla="*/ 5226050 h 6858000"/>
              <a:gd name="connsiteX109" fmla="*/ 152844 w 4417162"/>
              <a:gd name="connsiteY109" fmla="*/ 5268912 h 6858000"/>
              <a:gd name="connsiteX110" fmla="*/ 167960 w 4417162"/>
              <a:gd name="connsiteY110" fmla="*/ 5313362 h 6858000"/>
              <a:gd name="connsiteX111" fmla="*/ 178038 w 4417162"/>
              <a:gd name="connsiteY111" fmla="*/ 5365750 h 6858000"/>
              <a:gd name="connsiteX112" fmla="*/ 188115 w 4417162"/>
              <a:gd name="connsiteY112" fmla="*/ 5426075 h 6858000"/>
              <a:gd name="connsiteX113" fmla="*/ 189795 w 4417162"/>
              <a:gd name="connsiteY113" fmla="*/ 5494337 h 6858000"/>
              <a:gd name="connsiteX114" fmla="*/ 188115 w 4417162"/>
              <a:gd name="connsiteY114" fmla="*/ 5562600 h 6858000"/>
              <a:gd name="connsiteX115" fmla="*/ 178038 w 4417162"/>
              <a:gd name="connsiteY115" fmla="*/ 5622925 h 6858000"/>
              <a:gd name="connsiteX116" fmla="*/ 167960 w 4417162"/>
              <a:gd name="connsiteY116" fmla="*/ 5675312 h 6858000"/>
              <a:gd name="connsiteX117" fmla="*/ 152844 w 4417162"/>
              <a:gd name="connsiteY117" fmla="*/ 5721350 h 6858000"/>
              <a:gd name="connsiteX118" fmla="*/ 134368 w 4417162"/>
              <a:gd name="connsiteY118" fmla="*/ 5762625 h 6858000"/>
              <a:gd name="connsiteX119" fmla="*/ 115893 w 4417162"/>
              <a:gd name="connsiteY119" fmla="*/ 5802312 h 6858000"/>
              <a:gd name="connsiteX120" fmla="*/ 95738 w 4417162"/>
              <a:gd name="connsiteY120" fmla="*/ 5840412 h 6858000"/>
              <a:gd name="connsiteX121" fmla="*/ 75583 w 4417162"/>
              <a:gd name="connsiteY121" fmla="*/ 5876925 h 6858000"/>
              <a:gd name="connsiteX122" fmla="*/ 55427 w 4417162"/>
              <a:gd name="connsiteY122" fmla="*/ 5915025 h 6858000"/>
              <a:gd name="connsiteX123" fmla="*/ 38632 w 4417162"/>
              <a:gd name="connsiteY123" fmla="*/ 5956300 h 6858000"/>
              <a:gd name="connsiteX124" fmla="*/ 23515 w 4417162"/>
              <a:gd name="connsiteY124" fmla="*/ 6003925 h 6858000"/>
              <a:gd name="connsiteX125" fmla="*/ 11758 w 4417162"/>
              <a:gd name="connsiteY125" fmla="*/ 6056312 h 6858000"/>
              <a:gd name="connsiteX126" fmla="*/ 3359 w 4417162"/>
              <a:gd name="connsiteY126" fmla="*/ 6113462 h 6858000"/>
              <a:gd name="connsiteX127" fmla="*/ 0 w 4417162"/>
              <a:gd name="connsiteY127" fmla="*/ 6183312 h 6858000"/>
              <a:gd name="connsiteX128" fmla="*/ 3359 w 4417162"/>
              <a:gd name="connsiteY128" fmla="*/ 6251575 h 6858000"/>
              <a:gd name="connsiteX129" fmla="*/ 11758 w 4417162"/>
              <a:gd name="connsiteY129" fmla="*/ 6311900 h 6858000"/>
              <a:gd name="connsiteX130" fmla="*/ 23515 w 4417162"/>
              <a:gd name="connsiteY130" fmla="*/ 6361112 h 6858000"/>
              <a:gd name="connsiteX131" fmla="*/ 38632 w 4417162"/>
              <a:gd name="connsiteY131" fmla="*/ 6407150 h 6858000"/>
              <a:gd name="connsiteX132" fmla="*/ 55427 w 4417162"/>
              <a:gd name="connsiteY132" fmla="*/ 6448425 h 6858000"/>
              <a:gd name="connsiteX133" fmla="*/ 73903 w 4417162"/>
              <a:gd name="connsiteY133" fmla="*/ 6488112 h 6858000"/>
              <a:gd name="connsiteX134" fmla="*/ 92379 w 4417162"/>
              <a:gd name="connsiteY134" fmla="*/ 6523037 h 6858000"/>
              <a:gd name="connsiteX135" fmla="*/ 112534 w 4417162"/>
              <a:gd name="connsiteY135" fmla="*/ 6561137 h 6858000"/>
              <a:gd name="connsiteX136" fmla="*/ 132689 w 4417162"/>
              <a:gd name="connsiteY136" fmla="*/ 6597650 h 6858000"/>
              <a:gd name="connsiteX137" fmla="*/ 149485 w 4417162"/>
              <a:gd name="connsiteY137" fmla="*/ 6640512 h 6858000"/>
              <a:gd name="connsiteX138" fmla="*/ 166281 w 4417162"/>
              <a:gd name="connsiteY138" fmla="*/ 6683375 h 6858000"/>
              <a:gd name="connsiteX139" fmla="*/ 176358 w 4417162"/>
              <a:gd name="connsiteY139" fmla="*/ 6735762 h 6858000"/>
              <a:gd name="connsiteX140" fmla="*/ 184756 w 4417162"/>
              <a:gd name="connsiteY140" fmla="*/ 6791325 h 6858000"/>
              <a:gd name="connsiteX141" fmla="*/ 189795 w 4417162"/>
              <a:gd name="connsiteY141" fmla="*/ 6858000 h 6858000"/>
              <a:gd name="connsiteX142" fmla="*/ 334173 w 4417162"/>
              <a:gd name="connsiteY142" fmla="*/ 6858000 h 6858000"/>
              <a:gd name="connsiteX143" fmla="*/ 334174 w 4417162"/>
              <a:gd name="connsiteY143" fmla="*/ 6858000 h 6858000"/>
              <a:gd name="connsiteX144" fmla="*/ 4417162 w 4417162"/>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417162" h="6858000">
                <a:moveTo>
                  <a:pt x="4417162" y="0"/>
                </a:moveTo>
                <a:lnTo>
                  <a:pt x="334174" y="0"/>
                </a:lnTo>
                <a:lnTo>
                  <a:pt x="334173" y="0"/>
                </a:lnTo>
                <a:lnTo>
                  <a:pt x="189795" y="0"/>
                </a:lnTo>
                <a:lnTo>
                  <a:pt x="184756" y="66675"/>
                </a:lnTo>
                <a:lnTo>
                  <a:pt x="176358" y="122237"/>
                </a:lnTo>
                <a:lnTo>
                  <a:pt x="166281" y="174625"/>
                </a:lnTo>
                <a:lnTo>
                  <a:pt x="149485" y="217487"/>
                </a:lnTo>
                <a:lnTo>
                  <a:pt x="132689" y="260350"/>
                </a:lnTo>
                <a:lnTo>
                  <a:pt x="112534" y="296862"/>
                </a:lnTo>
                <a:lnTo>
                  <a:pt x="92379" y="334962"/>
                </a:lnTo>
                <a:lnTo>
                  <a:pt x="73903" y="369887"/>
                </a:lnTo>
                <a:lnTo>
                  <a:pt x="55427" y="409575"/>
                </a:lnTo>
                <a:lnTo>
                  <a:pt x="38632" y="450850"/>
                </a:lnTo>
                <a:lnTo>
                  <a:pt x="23515" y="496887"/>
                </a:lnTo>
                <a:lnTo>
                  <a:pt x="11758" y="546100"/>
                </a:lnTo>
                <a:lnTo>
                  <a:pt x="3359" y="606425"/>
                </a:lnTo>
                <a:lnTo>
                  <a:pt x="0" y="673100"/>
                </a:lnTo>
                <a:lnTo>
                  <a:pt x="3359" y="744537"/>
                </a:lnTo>
                <a:lnTo>
                  <a:pt x="11758" y="801687"/>
                </a:lnTo>
                <a:lnTo>
                  <a:pt x="23515" y="854075"/>
                </a:lnTo>
                <a:lnTo>
                  <a:pt x="38632" y="901700"/>
                </a:lnTo>
                <a:lnTo>
                  <a:pt x="55427" y="942975"/>
                </a:lnTo>
                <a:lnTo>
                  <a:pt x="75583" y="981075"/>
                </a:lnTo>
                <a:lnTo>
                  <a:pt x="95738" y="1017587"/>
                </a:lnTo>
                <a:lnTo>
                  <a:pt x="115893" y="1055687"/>
                </a:lnTo>
                <a:lnTo>
                  <a:pt x="134368" y="1095375"/>
                </a:lnTo>
                <a:lnTo>
                  <a:pt x="152844" y="1136650"/>
                </a:lnTo>
                <a:lnTo>
                  <a:pt x="167960" y="1182687"/>
                </a:lnTo>
                <a:lnTo>
                  <a:pt x="178038" y="1235075"/>
                </a:lnTo>
                <a:lnTo>
                  <a:pt x="188115" y="1295400"/>
                </a:lnTo>
                <a:lnTo>
                  <a:pt x="189795" y="1363662"/>
                </a:lnTo>
                <a:lnTo>
                  <a:pt x="188115" y="1431925"/>
                </a:lnTo>
                <a:lnTo>
                  <a:pt x="178038" y="1492250"/>
                </a:lnTo>
                <a:lnTo>
                  <a:pt x="167960" y="1544637"/>
                </a:lnTo>
                <a:lnTo>
                  <a:pt x="152844" y="1589087"/>
                </a:lnTo>
                <a:lnTo>
                  <a:pt x="134368" y="1631950"/>
                </a:lnTo>
                <a:lnTo>
                  <a:pt x="115893" y="1671637"/>
                </a:lnTo>
                <a:lnTo>
                  <a:pt x="95738" y="1708150"/>
                </a:lnTo>
                <a:lnTo>
                  <a:pt x="75583" y="1743075"/>
                </a:lnTo>
                <a:lnTo>
                  <a:pt x="55427" y="1782762"/>
                </a:lnTo>
                <a:lnTo>
                  <a:pt x="38632" y="1824037"/>
                </a:lnTo>
                <a:lnTo>
                  <a:pt x="23515" y="1870075"/>
                </a:lnTo>
                <a:lnTo>
                  <a:pt x="11758" y="1922462"/>
                </a:lnTo>
                <a:lnTo>
                  <a:pt x="3359" y="1982787"/>
                </a:lnTo>
                <a:lnTo>
                  <a:pt x="0" y="2051050"/>
                </a:lnTo>
                <a:lnTo>
                  <a:pt x="3359" y="2119312"/>
                </a:lnTo>
                <a:lnTo>
                  <a:pt x="11758" y="2179637"/>
                </a:lnTo>
                <a:lnTo>
                  <a:pt x="23515" y="2232025"/>
                </a:lnTo>
                <a:lnTo>
                  <a:pt x="38632" y="2278062"/>
                </a:lnTo>
                <a:lnTo>
                  <a:pt x="55427" y="2319337"/>
                </a:lnTo>
                <a:lnTo>
                  <a:pt x="75583" y="2359025"/>
                </a:lnTo>
                <a:lnTo>
                  <a:pt x="95738" y="2395537"/>
                </a:lnTo>
                <a:lnTo>
                  <a:pt x="115893" y="2433637"/>
                </a:lnTo>
                <a:lnTo>
                  <a:pt x="134368" y="2471737"/>
                </a:lnTo>
                <a:lnTo>
                  <a:pt x="152844" y="2513012"/>
                </a:lnTo>
                <a:lnTo>
                  <a:pt x="167960" y="2560637"/>
                </a:lnTo>
                <a:lnTo>
                  <a:pt x="178038" y="2613025"/>
                </a:lnTo>
                <a:lnTo>
                  <a:pt x="188115" y="2671762"/>
                </a:lnTo>
                <a:lnTo>
                  <a:pt x="189795" y="2741612"/>
                </a:lnTo>
                <a:lnTo>
                  <a:pt x="188115" y="2809875"/>
                </a:lnTo>
                <a:lnTo>
                  <a:pt x="178038" y="2868612"/>
                </a:lnTo>
                <a:lnTo>
                  <a:pt x="167960" y="2922587"/>
                </a:lnTo>
                <a:lnTo>
                  <a:pt x="152844" y="2967037"/>
                </a:lnTo>
                <a:lnTo>
                  <a:pt x="134368" y="3009900"/>
                </a:lnTo>
                <a:lnTo>
                  <a:pt x="115893" y="3046412"/>
                </a:lnTo>
                <a:lnTo>
                  <a:pt x="95738" y="3084512"/>
                </a:lnTo>
                <a:lnTo>
                  <a:pt x="75583" y="3121025"/>
                </a:lnTo>
                <a:lnTo>
                  <a:pt x="55427" y="3160712"/>
                </a:lnTo>
                <a:lnTo>
                  <a:pt x="38632" y="3201987"/>
                </a:lnTo>
                <a:lnTo>
                  <a:pt x="23515" y="3248025"/>
                </a:lnTo>
                <a:lnTo>
                  <a:pt x="11758" y="3300412"/>
                </a:lnTo>
                <a:lnTo>
                  <a:pt x="3359" y="3360737"/>
                </a:lnTo>
                <a:lnTo>
                  <a:pt x="0" y="3427412"/>
                </a:lnTo>
                <a:lnTo>
                  <a:pt x="3359" y="3497262"/>
                </a:lnTo>
                <a:lnTo>
                  <a:pt x="11758" y="3557587"/>
                </a:lnTo>
                <a:lnTo>
                  <a:pt x="23515" y="3609975"/>
                </a:lnTo>
                <a:lnTo>
                  <a:pt x="38632" y="3656012"/>
                </a:lnTo>
                <a:lnTo>
                  <a:pt x="55427" y="3697287"/>
                </a:lnTo>
                <a:lnTo>
                  <a:pt x="75583" y="3736975"/>
                </a:lnTo>
                <a:lnTo>
                  <a:pt x="115893" y="3811587"/>
                </a:lnTo>
                <a:lnTo>
                  <a:pt x="134368" y="3848100"/>
                </a:lnTo>
                <a:lnTo>
                  <a:pt x="152844" y="3890962"/>
                </a:lnTo>
                <a:lnTo>
                  <a:pt x="167960" y="3935412"/>
                </a:lnTo>
                <a:lnTo>
                  <a:pt x="178038" y="3987800"/>
                </a:lnTo>
                <a:lnTo>
                  <a:pt x="188115" y="4048125"/>
                </a:lnTo>
                <a:lnTo>
                  <a:pt x="189795" y="4116387"/>
                </a:lnTo>
                <a:lnTo>
                  <a:pt x="188115" y="4186237"/>
                </a:lnTo>
                <a:lnTo>
                  <a:pt x="178038" y="4244975"/>
                </a:lnTo>
                <a:lnTo>
                  <a:pt x="167960" y="4297362"/>
                </a:lnTo>
                <a:lnTo>
                  <a:pt x="152844" y="4343400"/>
                </a:lnTo>
                <a:lnTo>
                  <a:pt x="134368" y="4386262"/>
                </a:lnTo>
                <a:lnTo>
                  <a:pt x="115893" y="4424362"/>
                </a:lnTo>
                <a:lnTo>
                  <a:pt x="75583" y="4498975"/>
                </a:lnTo>
                <a:lnTo>
                  <a:pt x="55427" y="4537075"/>
                </a:lnTo>
                <a:lnTo>
                  <a:pt x="38632" y="4579937"/>
                </a:lnTo>
                <a:lnTo>
                  <a:pt x="23515" y="4625975"/>
                </a:lnTo>
                <a:lnTo>
                  <a:pt x="11758" y="4678362"/>
                </a:lnTo>
                <a:lnTo>
                  <a:pt x="3359" y="4738687"/>
                </a:lnTo>
                <a:lnTo>
                  <a:pt x="0" y="4806950"/>
                </a:lnTo>
                <a:lnTo>
                  <a:pt x="3359" y="4875212"/>
                </a:lnTo>
                <a:lnTo>
                  <a:pt x="11758" y="4935537"/>
                </a:lnTo>
                <a:lnTo>
                  <a:pt x="23515" y="4987925"/>
                </a:lnTo>
                <a:lnTo>
                  <a:pt x="38632" y="5033962"/>
                </a:lnTo>
                <a:lnTo>
                  <a:pt x="55427" y="5075237"/>
                </a:lnTo>
                <a:lnTo>
                  <a:pt x="75583" y="5114925"/>
                </a:lnTo>
                <a:lnTo>
                  <a:pt x="95738" y="5149850"/>
                </a:lnTo>
                <a:lnTo>
                  <a:pt x="115893" y="5186362"/>
                </a:lnTo>
                <a:lnTo>
                  <a:pt x="134368" y="5226050"/>
                </a:lnTo>
                <a:lnTo>
                  <a:pt x="152844" y="5268912"/>
                </a:lnTo>
                <a:lnTo>
                  <a:pt x="167960" y="5313362"/>
                </a:lnTo>
                <a:lnTo>
                  <a:pt x="178038" y="5365750"/>
                </a:lnTo>
                <a:lnTo>
                  <a:pt x="188115" y="5426075"/>
                </a:lnTo>
                <a:lnTo>
                  <a:pt x="189795" y="5494337"/>
                </a:lnTo>
                <a:lnTo>
                  <a:pt x="188115" y="5562600"/>
                </a:lnTo>
                <a:lnTo>
                  <a:pt x="178038" y="5622925"/>
                </a:lnTo>
                <a:lnTo>
                  <a:pt x="167960" y="5675312"/>
                </a:lnTo>
                <a:lnTo>
                  <a:pt x="152844" y="5721350"/>
                </a:lnTo>
                <a:lnTo>
                  <a:pt x="134368" y="5762625"/>
                </a:lnTo>
                <a:lnTo>
                  <a:pt x="115893" y="5802312"/>
                </a:lnTo>
                <a:lnTo>
                  <a:pt x="95738" y="5840412"/>
                </a:lnTo>
                <a:lnTo>
                  <a:pt x="75583" y="5876925"/>
                </a:lnTo>
                <a:lnTo>
                  <a:pt x="55427" y="5915025"/>
                </a:lnTo>
                <a:lnTo>
                  <a:pt x="38632" y="5956300"/>
                </a:lnTo>
                <a:lnTo>
                  <a:pt x="23515" y="6003925"/>
                </a:lnTo>
                <a:lnTo>
                  <a:pt x="11758" y="6056312"/>
                </a:lnTo>
                <a:lnTo>
                  <a:pt x="3359" y="6113462"/>
                </a:lnTo>
                <a:lnTo>
                  <a:pt x="0" y="6183312"/>
                </a:lnTo>
                <a:lnTo>
                  <a:pt x="3359" y="6251575"/>
                </a:lnTo>
                <a:lnTo>
                  <a:pt x="11758" y="6311900"/>
                </a:lnTo>
                <a:lnTo>
                  <a:pt x="23515" y="6361112"/>
                </a:lnTo>
                <a:lnTo>
                  <a:pt x="38632" y="6407150"/>
                </a:lnTo>
                <a:lnTo>
                  <a:pt x="55427" y="6448425"/>
                </a:lnTo>
                <a:lnTo>
                  <a:pt x="73903" y="6488112"/>
                </a:lnTo>
                <a:lnTo>
                  <a:pt x="92379" y="6523037"/>
                </a:lnTo>
                <a:lnTo>
                  <a:pt x="112534" y="6561137"/>
                </a:lnTo>
                <a:lnTo>
                  <a:pt x="132689" y="6597650"/>
                </a:lnTo>
                <a:lnTo>
                  <a:pt x="149485" y="6640512"/>
                </a:lnTo>
                <a:lnTo>
                  <a:pt x="166281" y="6683375"/>
                </a:lnTo>
                <a:lnTo>
                  <a:pt x="176358" y="6735762"/>
                </a:lnTo>
                <a:lnTo>
                  <a:pt x="184756" y="6791325"/>
                </a:lnTo>
                <a:lnTo>
                  <a:pt x="189795" y="6858000"/>
                </a:lnTo>
                <a:lnTo>
                  <a:pt x="334173" y="6858000"/>
                </a:lnTo>
                <a:lnTo>
                  <a:pt x="334174" y="6858000"/>
                </a:lnTo>
                <a:lnTo>
                  <a:pt x="4417162" y="685800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413658" y="2218377"/>
            <a:ext cx="3234018" cy="1707643"/>
          </a:xfrm>
        </p:spPr>
        <p:txBody>
          <a:bodyPr vert="horz" lIns="91440" tIns="45720" rIns="91440" bIns="45720" rtlCol="0" anchor="ctr">
            <a:normAutofit/>
          </a:bodyPr>
          <a:lstStyle/>
          <a:p>
            <a:pPr algn="ctr"/>
            <a:r>
              <a:rPr lang="en-US" sz="3600" b="1" u="sng" kern="1200">
                <a:latin typeface="Times New Roman"/>
                <a:cs typeface="Times New Roman"/>
              </a:rPr>
              <a:t>ΛΟΓΟΙ ΕΠΙΛΟΓΗΣ ΤΟΥ ΑΡΘΡΟΥ</a:t>
            </a:r>
          </a:p>
        </p:txBody>
      </p:sp>
      <p:graphicFrame>
        <p:nvGraphicFramePr>
          <p:cNvPr id="14" name="Θέση περιεχομένου 2">
            <a:extLst>
              <a:ext uri="{FF2B5EF4-FFF2-40B4-BE49-F238E27FC236}">
                <a16:creationId xmlns:a16="http://schemas.microsoft.com/office/drawing/2014/main" id="{2C0B9396-1202-4F3E-A5AA-868027A74735}"/>
              </a:ext>
            </a:extLst>
          </p:cNvPr>
          <p:cNvGraphicFramePr>
            <a:graphicFrameLocks noGrp="1"/>
          </p:cNvGraphicFramePr>
          <p:nvPr>
            <p:ph idx="1"/>
            <p:extLst>
              <p:ext uri="{D42A27DB-BD31-4B8C-83A1-F6EECF244321}">
                <p14:modId xmlns:p14="http://schemas.microsoft.com/office/powerpoint/2010/main" val="4206176839"/>
              </p:ext>
            </p:extLst>
          </p:nvPr>
        </p:nvGraphicFramePr>
        <p:xfrm>
          <a:off x="4582706" y="411679"/>
          <a:ext cx="7389455" cy="63562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20547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3BA1E6A-95DF-4F15-8C28-39B2A6B0E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B00CFCA9-FC25-4A0A-A9B5-AD218F8CAC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22" name="Rectangle 21">
              <a:extLst>
                <a:ext uri="{FF2B5EF4-FFF2-40B4-BE49-F238E27FC236}">
                  <a16:creationId xmlns:a16="http://schemas.microsoft.com/office/drawing/2014/main" id="{DB0A737B-D3D9-40DE-86E0-D1DADB7A3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D651700-539A-4092-97FD-A9123B95AA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4">
                <a:lumMod val="75000"/>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Τίτλος 1">
            <a:extLst>
              <a:ext uri="{FF2B5EF4-FFF2-40B4-BE49-F238E27FC236}">
                <a16:creationId xmlns:a16="http://schemas.microsoft.com/office/drawing/2014/main" id="{546320F7-E2E3-4EC3-81F6-DF26C33C9BDE}"/>
              </a:ext>
            </a:extLst>
          </p:cNvPr>
          <p:cNvSpPr>
            <a:spLocks noGrp="1"/>
          </p:cNvSpPr>
          <p:nvPr>
            <p:ph type="title"/>
          </p:nvPr>
        </p:nvSpPr>
        <p:spPr>
          <a:xfrm>
            <a:off x="633935" y="812269"/>
            <a:ext cx="10998732" cy="4492697"/>
          </a:xfrm>
        </p:spPr>
        <p:txBody>
          <a:bodyPr vert="horz" wrap="square" lIns="91440" tIns="45720" rIns="91440" bIns="45720" rtlCol="0" anchor="t">
            <a:normAutofit/>
          </a:bodyPr>
          <a:lstStyle/>
          <a:p>
            <a:pPr algn="ctr">
              <a:lnSpc>
                <a:spcPct val="83000"/>
              </a:lnSpc>
              <a:spcBef>
                <a:spcPts val="0"/>
              </a:spcBef>
            </a:pPr>
            <a:r>
              <a:rPr lang="en-US" sz="4200" u="sng" dirty="0">
                <a:latin typeface="Times New Roman"/>
                <a:cs typeface="Times New Roman"/>
              </a:rPr>
              <a:t>ΒΙΒΛΙΟΓΡΑΦΙA</a:t>
            </a:r>
            <a:br>
              <a:rPr lang="en-US" sz="4200" u="sng" dirty="0">
                <a:latin typeface="Times New Roman"/>
                <a:cs typeface="Times New Roman"/>
              </a:rPr>
            </a:br>
            <a:br>
              <a:rPr lang="en-US" sz="4200" dirty="0"/>
            </a:br>
            <a:br>
              <a:rPr lang="en-US" sz="4200" dirty="0"/>
            </a:br>
            <a:r>
              <a:rPr lang="el-GR" sz="2000" cap="all" dirty="0">
                <a:latin typeface="Times New Roman"/>
                <a:cs typeface="Times New Roman"/>
              </a:rPr>
              <a:t>P</a:t>
            </a:r>
            <a:r>
              <a:rPr lang="el-GR" sz="2000" dirty="0">
                <a:latin typeface="Times New Roman"/>
                <a:cs typeface="Times New Roman"/>
              </a:rPr>
              <a:t>esonen</a:t>
            </a:r>
            <a:r>
              <a:rPr lang="el-GR" sz="2000" cap="all" dirty="0">
                <a:latin typeface="Times New Roman"/>
                <a:cs typeface="Times New Roman"/>
              </a:rPr>
              <a:t>, H. V., </a:t>
            </a:r>
            <a:r>
              <a:rPr lang="el-GR" sz="2000" cap="all" err="1">
                <a:latin typeface="Times New Roman"/>
                <a:cs typeface="Times New Roman"/>
              </a:rPr>
              <a:t>W</a:t>
            </a:r>
            <a:r>
              <a:rPr lang="el-GR" sz="2000" err="1">
                <a:latin typeface="Times New Roman"/>
                <a:cs typeface="Times New Roman"/>
              </a:rPr>
              <a:t>altz</a:t>
            </a:r>
            <a:r>
              <a:rPr lang="el-GR" sz="2000" cap="all" dirty="0">
                <a:latin typeface="Times New Roman"/>
                <a:cs typeface="Times New Roman"/>
              </a:rPr>
              <a:t>, M., </a:t>
            </a:r>
            <a:r>
              <a:rPr lang="el-GR" sz="2000" cap="all" err="1">
                <a:latin typeface="Times New Roman"/>
                <a:cs typeface="Times New Roman"/>
              </a:rPr>
              <a:t>F</a:t>
            </a:r>
            <a:r>
              <a:rPr lang="el-GR" sz="2000" err="1">
                <a:latin typeface="Times New Roman"/>
                <a:cs typeface="Times New Roman"/>
              </a:rPr>
              <a:t>abri</a:t>
            </a:r>
            <a:r>
              <a:rPr lang="el-GR" sz="2000" cap="all" dirty="0">
                <a:latin typeface="Times New Roman"/>
                <a:cs typeface="Times New Roman"/>
              </a:rPr>
              <a:t>, M., </a:t>
            </a:r>
            <a:r>
              <a:rPr lang="el-GR" sz="2000" cap="all" err="1">
                <a:latin typeface="Times New Roman"/>
                <a:cs typeface="Times New Roman"/>
              </a:rPr>
              <a:t>L</a:t>
            </a:r>
            <a:r>
              <a:rPr lang="el-GR" sz="2000" err="1">
                <a:latin typeface="Times New Roman"/>
                <a:cs typeface="Times New Roman"/>
              </a:rPr>
              <a:t>ahdelma</a:t>
            </a:r>
            <a:r>
              <a:rPr lang="el-GR" sz="2000" cap="all" dirty="0">
                <a:latin typeface="Times New Roman"/>
                <a:cs typeface="Times New Roman"/>
              </a:rPr>
              <a:t>, M., &amp; </a:t>
            </a:r>
            <a:r>
              <a:rPr lang="el-GR" sz="2000" cap="all" err="1">
                <a:latin typeface="Times New Roman"/>
                <a:cs typeface="Times New Roman"/>
              </a:rPr>
              <a:t>S</a:t>
            </a:r>
            <a:r>
              <a:rPr lang="el-GR" sz="2000" err="1">
                <a:latin typeface="Times New Roman"/>
                <a:cs typeface="Times New Roman"/>
              </a:rPr>
              <a:t>yurina</a:t>
            </a:r>
            <a:r>
              <a:rPr lang="el-GR" sz="2000" cap="all" dirty="0">
                <a:latin typeface="Times New Roman"/>
                <a:cs typeface="Times New Roman"/>
              </a:rPr>
              <a:t>, E. V. (2020). </a:t>
            </a:r>
            <a:r>
              <a:rPr lang="el-GR" sz="2000" err="1">
                <a:latin typeface="Times New Roman"/>
                <a:cs typeface="Times New Roman"/>
              </a:rPr>
              <a:t>Students</a:t>
            </a:r>
            <a:r>
              <a:rPr lang="el-GR" sz="2000" dirty="0">
                <a:latin typeface="Times New Roman"/>
                <a:cs typeface="Times New Roman"/>
              </a:rPr>
              <a:t> and </a:t>
            </a:r>
            <a:r>
              <a:rPr lang="el-GR" sz="2000" err="1">
                <a:latin typeface="Times New Roman"/>
                <a:cs typeface="Times New Roman"/>
              </a:rPr>
              <a:t>graduates</a:t>
            </a:r>
            <a:r>
              <a:rPr lang="el-GR" sz="2000" dirty="0">
                <a:latin typeface="Times New Roman"/>
                <a:cs typeface="Times New Roman"/>
              </a:rPr>
              <a:t> </a:t>
            </a:r>
            <a:r>
              <a:rPr lang="el-GR" sz="2000" err="1">
                <a:latin typeface="Times New Roman"/>
                <a:cs typeface="Times New Roman"/>
              </a:rPr>
              <a:t>with</a:t>
            </a:r>
            <a:r>
              <a:rPr lang="el-GR" sz="2000" dirty="0">
                <a:latin typeface="Times New Roman"/>
                <a:cs typeface="Times New Roman"/>
              </a:rPr>
              <a:t> </a:t>
            </a:r>
            <a:r>
              <a:rPr lang="el-GR" sz="2000" err="1">
                <a:latin typeface="Times New Roman"/>
                <a:cs typeface="Times New Roman"/>
              </a:rPr>
              <a:t>autism</a:t>
            </a:r>
            <a:r>
              <a:rPr lang="el-GR" sz="2000" dirty="0">
                <a:latin typeface="Times New Roman"/>
                <a:cs typeface="Times New Roman"/>
              </a:rPr>
              <a:t>: </a:t>
            </a:r>
            <a:r>
              <a:rPr lang="el-GR" sz="2000" err="1">
                <a:latin typeface="Times New Roman"/>
                <a:cs typeface="Times New Roman"/>
              </a:rPr>
              <a:t>perceptions</a:t>
            </a:r>
            <a:r>
              <a:rPr lang="el-GR" sz="2000" dirty="0">
                <a:latin typeface="Times New Roman"/>
                <a:cs typeface="Times New Roman"/>
              </a:rPr>
              <a:t> of </a:t>
            </a:r>
            <a:r>
              <a:rPr lang="el-GR" sz="2000" err="1">
                <a:latin typeface="Times New Roman"/>
                <a:cs typeface="Times New Roman"/>
              </a:rPr>
              <a:t>support</a:t>
            </a:r>
            <a:br>
              <a:rPr lang="el-GR" sz="2000" dirty="0">
                <a:latin typeface="Times New Roman"/>
                <a:cs typeface="Times New Roman"/>
              </a:rPr>
            </a:br>
            <a:r>
              <a:rPr lang="el-GR" sz="2000" err="1">
                <a:latin typeface="Times New Roman"/>
                <a:cs typeface="Times New Roman"/>
              </a:rPr>
              <a:t>when</a:t>
            </a:r>
            <a:r>
              <a:rPr lang="el-GR" sz="2000" dirty="0">
                <a:latin typeface="Times New Roman"/>
                <a:cs typeface="Times New Roman"/>
              </a:rPr>
              <a:t> </a:t>
            </a:r>
            <a:r>
              <a:rPr lang="el-GR" sz="2000" err="1">
                <a:latin typeface="Times New Roman"/>
                <a:cs typeface="Times New Roman"/>
              </a:rPr>
              <a:t>preparing</a:t>
            </a:r>
            <a:r>
              <a:rPr lang="el-GR" sz="2000" dirty="0">
                <a:latin typeface="Times New Roman"/>
                <a:cs typeface="Times New Roman"/>
              </a:rPr>
              <a:t> for </a:t>
            </a:r>
            <a:r>
              <a:rPr lang="el-GR" sz="2000" err="1">
                <a:latin typeface="Times New Roman"/>
                <a:cs typeface="Times New Roman"/>
              </a:rPr>
              <a:t>transition</a:t>
            </a:r>
            <a:r>
              <a:rPr lang="el-GR" sz="2000" dirty="0">
                <a:latin typeface="Times New Roman"/>
                <a:cs typeface="Times New Roman"/>
              </a:rPr>
              <a:t>  </a:t>
            </a:r>
            <a:r>
              <a:rPr lang="el-GR" sz="2000" err="1">
                <a:latin typeface="Times New Roman"/>
                <a:cs typeface="Times New Roman"/>
              </a:rPr>
              <a:t>from</a:t>
            </a:r>
            <a:r>
              <a:rPr lang="el-GR" sz="2000" dirty="0">
                <a:latin typeface="Times New Roman"/>
                <a:cs typeface="Times New Roman"/>
              </a:rPr>
              <a:t> </a:t>
            </a:r>
            <a:r>
              <a:rPr lang="el-GR" sz="2000" err="1">
                <a:latin typeface="Times New Roman"/>
                <a:cs typeface="Times New Roman"/>
              </a:rPr>
              <a:t>university</a:t>
            </a:r>
            <a:r>
              <a:rPr lang="el-GR" sz="2000" dirty="0">
                <a:latin typeface="Times New Roman"/>
                <a:cs typeface="Times New Roman"/>
              </a:rPr>
              <a:t> </a:t>
            </a:r>
            <a:r>
              <a:rPr lang="el-GR" sz="2000" err="1">
                <a:latin typeface="Times New Roman"/>
                <a:cs typeface="Times New Roman"/>
              </a:rPr>
              <a:t>to</a:t>
            </a:r>
            <a:r>
              <a:rPr lang="el-GR" sz="2000" dirty="0">
                <a:latin typeface="Times New Roman"/>
                <a:cs typeface="Times New Roman"/>
              </a:rPr>
              <a:t> </a:t>
            </a:r>
            <a:r>
              <a:rPr lang="el-GR" sz="2000" err="1">
                <a:latin typeface="Times New Roman"/>
                <a:cs typeface="Times New Roman"/>
              </a:rPr>
              <a:t>work</a:t>
            </a:r>
            <a:r>
              <a:rPr lang="el-GR" sz="2000" dirty="0">
                <a:latin typeface="Times New Roman"/>
                <a:cs typeface="Times New Roman"/>
              </a:rPr>
              <a:t>. </a:t>
            </a:r>
            <a:r>
              <a:rPr lang="el-GR" sz="2000" i="1" dirty="0">
                <a:latin typeface="Times New Roman"/>
                <a:cs typeface="Times New Roman"/>
              </a:rPr>
              <a:t>European </a:t>
            </a:r>
            <a:r>
              <a:rPr lang="el-GR" sz="2000" i="1" err="1">
                <a:latin typeface="Times New Roman"/>
                <a:cs typeface="Times New Roman"/>
              </a:rPr>
              <a:t>journal</a:t>
            </a:r>
            <a:r>
              <a:rPr lang="el-GR" sz="2000" i="1" dirty="0">
                <a:latin typeface="Times New Roman"/>
                <a:cs typeface="Times New Roman"/>
              </a:rPr>
              <a:t> of </a:t>
            </a:r>
            <a:r>
              <a:rPr lang="el-GR" sz="2000" i="1" err="1">
                <a:latin typeface="Times New Roman"/>
                <a:cs typeface="Times New Roman"/>
              </a:rPr>
              <a:t>special</a:t>
            </a:r>
            <a:r>
              <a:rPr lang="el-GR" sz="2000" i="1" dirty="0">
                <a:latin typeface="Times New Roman"/>
                <a:cs typeface="Times New Roman"/>
              </a:rPr>
              <a:t> </a:t>
            </a:r>
            <a:r>
              <a:rPr lang="el-GR" sz="2000" i="1" err="1">
                <a:latin typeface="Times New Roman"/>
                <a:cs typeface="Times New Roman"/>
              </a:rPr>
              <a:t>needs</a:t>
            </a:r>
            <a:r>
              <a:rPr lang="el-GR" sz="2000" i="1" dirty="0">
                <a:latin typeface="Times New Roman"/>
                <a:cs typeface="Times New Roman"/>
              </a:rPr>
              <a:t> </a:t>
            </a:r>
            <a:r>
              <a:rPr lang="el-GR" sz="2000" i="1" err="1">
                <a:latin typeface="Times New Roman"/>
                <a:cs typeface="Times New Roman"/>
              </a:rPr>
              <a:t>education</a:t>
            </a:r>
            <a:r>
              <a:rPr lang="el-GR" sz="2000" cap="all" dirty="0">
                <a:latin typeface="Times New Roman"/>
                <a:cs typeface="Times New Roman"/>
              </a:rPr>
              <a:t>, </a:t>
            </a:r>
            <a:r>
              <a:rPr lang="el-GR" sz="2000" i="1" cap="all" dirty="0">
                <a:latin typeface="Times New Roman"/>
                <a:cs typeface="Times New Roman"/>
              </a:rPr>
              <a:t>36</a:t>
            </a:r>
            <a:r>
              <a:rPr lang="el-GR" sz="2000" cap="all" dirty="0">
                <a:latin typeface="Times New Roman"/>
                <a:cs typeface="Times New Roman"/>
              </a:rPr>
              <a:t>(4), 531-546.  DOI:10.1080/08856257.2020.17699</a:t>
            </a:r>
            <a:endParaRPr lang="el-GR" sz="2000" dirty="0">
              <a:latin typeface="Times New Roman"/>
              <a:ea typeface="+mj-lt"/>
              <a:cs typeface="+mj-lt"/>
            </a:endParaRPr>
          </a:p>
          <a:p>
            <a:pPr algn="ctr">
              <a:lnSpc>
                <a:spcPct val="83000"/>
              </a:lnSpc>
            </a:pPr>
            <a:endParaRPr lang="el-GR" sz="2000" dirty="0">
              <a:latin typeface="Times New Roman"/>
              <a:ea typeface="+mj-lt"/>
              <a:cs typeface="+mj-lt"/>
            </a:endParaRPr>
          </a:p>
          <a:p>
            <a:endParaRPr lang="en-US" sz="2000" kern="1200" dirty="0">
              <a:cs typeface="Calibri Light"/>
            </a:endParaRPr>
          </a:p>
        </p:txBody>
      </p:sp>
    </p:spTree>
    <p:extLst>
      <p:ext uri="{BB962C8B-B14F-4D97-AF65-F5344CB8AC3E}">
        <p14:creationId xmlns:p14="http://schemas.microsoft.com/office/powerpoint/2010/main" val="29903537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1C5E313-90CE-4E71-AFD0-5C1B21881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sp>
        <p:nvSpPr>
          <p:cNvPr id="19" name="Rectangle 18">
            <a:extLst>
              <a:ext uri="{FF2B5EF4-FFF2-40B4-BE49-F238E27FC236}">
                <a16:creationId xmlns:a16="http://schemas.microsoft.com/office/drawing/2014/main" id="{EBEC3C1A-FB20-41E3-A94B-AAE41D1F5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a:p>
        </p:txBody>
      </p:sp>
      <p:grpSp>
        <p:nvGrpSpPr>
          <p:cNvPr id="21" name="Group 20">
            <a:extLst>
              <a:ext uri="{FF2B5EF4-FFF2-40B4-BE49-F238E27FC236}">
                <a16:creationId xmlns:a16="http://schemas.microsoft.com/office/drawing/2014/main" id="{6B90209A-8975-468A-AAC9-1032648904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78213" y="613446"/>
            <a:ext cx="5235575" cy="5229225"/>
            <a:chOff x="5469352" y="613446"/>
            <a:chExt cx="5235575" cy="5229225"/>
          </a:xfrm>
        </p:grpSpPr>
        <p:sp>
          <p:nvSpPr>
            <p:cNvPr id="22" name="Freeform 6">
              <a:extLst>
                <a:ext uri="{FF2B5EF4-FFF2-40B4-BE49-F238E27FC236}">
                  <a16:creationId xmlns:a16="http://schemas.microsoft.com/office/drawing/2014/main" id="{C9AF56C0-0B98-425D-A2B0-F203C76EAF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9352"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rgbClr val="FFFFFF">
                <a:alpha val="20000"/>
              </a:srgbClr>
            </a:solidFill>
            <a:ln w="0">
              <a:noFill/>
              <a:prstDash val="solid"/>
              <a:round/>
              <a:headEnd/>
              <a:tailEnd/>
            </a:ln>
          </p:spPr>
        </p:sp>
        <p:sp>
          <p:nvSpPr>
            <p:cNvPr id="23" name="Freeform 6">
              <a:extLst>
                <a:ext uri="{FF2B5EF4-FFF2-40B4-BE49-F238E27FC236}">
                  <a16:creationId xmlns:a16="http://schemas.microsoft.com/office/drawing/2014/main" id="{D2A6A46A-942E-442A-BAAF-94639A3A08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9352"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1">
                <a:alpha val="40000"/>
              </a:schemeClr>
            </a:solidFill>
            <a:ln w="0">
              <a:noFill/>
              <a:prstDash val="solid"/>
              <a:round/>
              <a:headEnd/>
              <a:tailEnd/>
            </a:ln>
          </p:spPr>
        </p:sp>
      </p:grpSp>
      <p:sp>
        <p:nvSpPr>
          <p:cNvPr id="4" name="TextBox 3">
            <a:extLst>
              <a:ext uri="{FF2B5EF4-FFF2-40B4-BE49-F238E27FC236}">
                <a16:creationId xmlns:a16="http://schemas.microsoft.com/office/drawing/2014/main" id="{2BD1D077-CD9C-4E09-A0F3-5120EC4D58FF}"/>
              </a:ext>
            </a:extLst>
          </p:cNvPr>
          <p:cNvSpPr txBox="1"/>
          <p:nvPr/>
        </p:nvSpPr>
        <p:spPr>
          <a:xfrm>
            <a:off x="4207943" y="2627228"/>
            <a:ext cx="3936820" cy="954107"/>
          </a:xfrm>
          <a:prstGeom prst="rect">
            <a:avLst/>
          </a:prstGeom>
          <a:solidFill>
            <a:schemeClr val="bg1">
              <a:lumMod val="95000"/>
            </a:schemeClr>
          </a:solidFill>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lang="el-GR" sz="2800" dirty="0">
                <a:latin typeface="Times New Roman"/>
                <a:cs typeface="Times New Roman"/>
              </a:rPr>
              <a:t>ΕΥΧΑΡΙΣΤΩ ΓΙΑ ΤΗΝ </a:t>
            </a:r>
            <a:endParaRPr lang="el-GR" sz="2800">
              <a:latin typeface="Calibri" panose="020F0502020204030204"/>
              <a:cs typeface="Calibri" panose="020F0502020204030204"/>
            </a:endParaRPr>
          </a:p>
          <a:p>
            <a:pPr algn="ctr"/>
            <a:r>
              <a:rPr lang="el-GR" sz="2800" dirty="0">
                <a:latin typeface="Times New Roman"/>
                <a:cs typeface="Times New Roman"/>
              </a:rPr>
              <a:t>ΠΡΟΣΟΧΗ ΣΑΣ!</a:t>
            </a:r>
            <a:endParaRPr lang="el-GR" sz="2800">
              <a:cs typeface="Calibri"/>
            </a:endParaRPr>
          </a:p>
        </p:txBody>
      </p:sp>
    </p:spTree>
    <p:extLst>
      <p:ext uri="{BB962C8B-B14F-4D97-AF65-F5344CB8AC3E}">
        <p14:creationId xmlns:p14="http://schemas.microsoft.com/office/powerpoint/2010/main" val="1277401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1259002" y="268078"/>
            <a:ext cx="10070235" cy="483735"/>
          </a:xfrm>
        </p:spPr>
        <p:txBody>
          <a:bodyPr anchor="t">
            <a:normAutofit/>
          </a:bodyPr>
          <a:lstStyle/>
          <a:p>
            <a:r>
              <a:rPr lang="el-GR" sz="2400" b="1" u="sng" dirty="0">
                <a:latin typeface="Times New Roman"/>
                <a:cs typeface="Times New Roman"/>
              </a:rPr>
              <a:t>ΑΥΤΙΣΜΟΣ ΚΑΙ ΥΠΟΣΤΗΡΙΞΗ ΣΤΟ ΠΑΝΕΠΙΣΤΗΜΙΟ</a:t>
            </a: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1265031" y="752764"/>
            <a:ext cx="10263574" cy="5826500"/>
          </a:xfrm>
        </p:spPr>
        <p:txBody>
          <a:bodyPr vert="horz" lIns="91440" tIns="45720" rIns="91440" bIns="45720" rtlCol="0" anchor="t">
            <a:normAutofit/>
          </a:bodyPr>
          <a:lstStyle/>
          <a:p>
            <a:pPr algn="just"/>
            <a:endParaRPr lang="el-GR" sz="2000" b="1" dirty="0">
              <a:latin typeface="Times New Roman"/>
              <a:cs typeface="Calibri"/>
            </a:endParaRPr>
          </a:p>
          <a:p>
            <a:pPr algn="just"/>
            <a:r>
              <a:rPr lang="el-GR" sz="2300" b="1" dirty="0">
                <a:latin typeface="Times New Roman"/>
                <a:cs typeface="Calibri"/>
              </a:rPr>
              <a:t>Πραγματοποιήθηκαν συνεντεύξεις</a:t>
            </a:r>
            <a:r>
              <a:rPr lang="el-GR" sz="2300" dirty="0">
                <a:latin typeface="Times New Roman"/>
                <a:cs typeface="Calibri"/>
              </a:rPr>
              <a:t> για τις αντιλήψεις των συμμετεχόντων για την εργασιακή υποστήριξη που τους βοηθά και τους προετοιμάζει για την εργασία, </a:t>
            </a:r>
            <a:r>
              <a:rPr lang="el-GR" sz="2300" b="1" dirty="0">
                <a:latin typeface="Times New Roman"/>
                <a:cs typeface="Calibri"/>
              </a:rPr>
              <a:t>απαντώντας στα ερωτήματα</a:t>
            </a:r>
            <a:r>
              <a:rPr lang="el-GR" sz="2300" dirty="0">
                <a:latin typeface="Times New Roman"/>
                <a:cs typeface="Calibri"/>
              </a:rPr>
              <a:t>: </a:t>
            </a:r>
            <a:endParaRPr lang="el-GR" sz="2300">
              <a:cs typeface="Calibri"/>
            </a:endParaRPr>
          </a:p>
          <a:p>
            <a:pPr>
              <a:buFont typeface="Wingdings" panose="020B0604020202020204" pitchFamily="34" charset="0"/>
              <a:buChar char="ü"/>
            </a:pPr>
            <a:r>
              <a:rPr lang="el-GR" sz="2300" dirty="0">
                <a:latin typeface="Times New Roman"/>
                <a:cs typeface="Times New Roman"/>
              </a:rPr>
              <a:t>Ποιοι είναι οι αντιληπτοί υποστηρικτικοί παράγοντες για την απασχόληση για φοιτητές και πτυχιούχους με αυτισμό; </a:t>
            </a:r>
            <a:endParaRPr lang="en-US" sz="2300">
              <a:latin typeface="Calibri" panose="020F0502020204030204"/>
              <a:cs typeface="Calibri" panose="020F0502020204030204"/>
            </a:endParaRPr>
          </a:p>
          <a:p>
            <a:pPr>
              <a:buFont typeface="Wingdings" panose="020B0604020202020204" pitchFamily="34" charset="0"/>
              <a:buChar char="ü"/>
            </a:pPr>
            <a:r>
              <a:rPr lang="el-GR" sz="2300" dirty="0">
                <a:latin typeface="Times New Roman"/>
                <a:cs typeface="Times New Roman"/>
              </a:rPr>
              <a:t>Τι μπορούν να κάνουν τα πανεπιστήμια για να υποστηρίξουν την προετοιμασία των αυτιστικών μαθητών και αποφοίτων για την αγορά εργασίας;  </a:t>
            </a:r>
            <a:endParaRPr lang="el-GR" sz="2300" dirty="0">
              <a:latin typeface="Times New Roman"/>
              <a:ea typeface="+mn-lt"/>
              <a:cs typeface="Times New Roman"/>
            </a:endParaRPr>
          </a:p>
          <a:p>
            <a:pPr marL="0" indent="0">
              <a:buNone/>
            </a:pPr>
            <a:endParaRPr lang="el-GR" sz="2300" dirty="0">
              <a:latin typeface="Times New Roman"/>
              <a:cs typeface="Times New Roman"/>
            </a:endParaRPr>
          </a:p>
          <a:p>
            <a:pPr algn="just"/>
            <a:r>
              <a:rPr lang="el-GR" sz="2300" b="1" dirty="0">
                <a:latin typeface="Times New Roman"/>
                <a:cs typeface="Calibri"/>
              </a:rPr>
              <a:t>Μέσω της εξέτασης των αντιλήψεων του δείγματος</a:t>
            </a:r>
            <a:r>
              <a:rPr lang="el-GR" sz="2300" dirty="0">
                <a:latin typeface="Times New Roman"/>
                <a:cs typeface="Calibri"/>
              </a:rPr>
              <a:t>: </a:t>
            </a:r>
          </a:p>
          <a:p>
            <a:pPr marL="0" indent="0" algn="just">
              <a:buNone/>
            </a:pPr>
            <a:r>
              <a:rPr lang="el-GR" sz="2300" b="1" dirty="0">
                <a:latin typeface="Times New Roman"/>
                <a:cs typeface="Calibri"/>
              </a:rPr>
              <a:t>α)</a:t>
            </a:r>
            <a:r>
              <a:rPr lang="el-GR" sz="2300" dirty="0">
                <a:latin typeface="Times New Roman"/>
                <a:cs typeface="Calibri"/>
              </a:rPr>
              <a:t> βήμα για βελτίωση των ισχυουσών πρακτικών στην ανώτερη εκπαίδευση, </a:t>
            </a:r>
            <a:endParaRPr lang="el-GR" sz="2300">
              <a:latin typeface="Calibri" panose="020F0502020204030204"/>
              <a:cs typeface="Calibri"/>
            </a:endParaRPr>
          </a:p>
          <a:p>
            <a:pPr marL="0" indent="0" algn="just">
              <a:buNone/>
            </a:pPr>
            <a:r>
              <a:rPr lang="el-GR" sz="2300" b="1" dirty="0">
                <a:latin typeface="Times New Roman"/>
                <a:cs typeface="Calibri"/>
              </a:rPr>
              <a:t>β)</a:t>
            </a:r>
            <a:r>
              <a:rPr lang="el-GR" sz="2300" dirty="0">
                <a:latin typeface="Times New Roman"/>
                <a:cs typeface="Calibri"/>
              </a:rPr>
              <a:t> αύξηση των προοπτικών </a:t>
            </a:r>
            <a:r>
              <a:rPr lang="el-GR" sz="2300" dirty="0" err="1">
                <a:latin typeface="Times New Roman"/>
                <a:cs typeface="Calibri"/>
              </a:rPr>
              <a:t>απασχολησιμότητας</a:t>
            </a:r>
            <a:r>
              <a:rPr lang="el-GR" sz="2300" dirty="0">
                <a:latin typeface="Times New Roman"/>
                <a:cs typeface="Calibri"/>
              </a:rPr>
              <a:t>, </a:t>
            </a:r>
            <a:endParaRPr lang="el-GR" sz="2300">
              <a:latin typeface="Calibri" panose="020F0502020204030204"/>
              <a:cs typeface="Calibri"/>
            </a:endParaRPr>
          </a:p>
          <a:p>
            <a:pPr marL="0" indent="0" algn="just">
              <a:buNone/>
            </a:pPr>
            <a:r>
              <a:rPr lang="el-GR" sz="2300" b="1" dirty="0">
                <a:latin typeface="Times New Roman"/>
                <a:cs typeface="Calibri"/>
              </a:rPr>
              <a:t>γ)</a:t>
            </a:r>
            <a:r>
              <a:rPr lang="el-GR" sz="2300" dirty="0">
                <a:latin typeface="Times New Roman"/>
                <a:cs typeface="Calibri"/>
              </a:rPr>
              <a:t> αύξηση της επίγνωσης για τον αυτισμό στα πανεπιστήμια.</a:t>
            </a:r>
            <a:endParaRPr lang="el-GR" sz="2300">
              <a:cs typeface="Calibri"/>
            </a:endParaRPr>
          </a:p>
          <a:p>
            <a:pPr algn="just"/>
            <a:endParaRPr lang="el-GR" sz="2300" dirty="0">
              <a:latin typeface="Times New Roman"/>
              <a:cs typeface="Calibri"/>
            </a:endParaRPr>
          </a:p>
          <a:p>
            <a:pPr algn="just"/>
            <a:endParaRPr lang="el-GR" sz="1800">
              <a:solidFill>
                <a:srgbClr val="000000">
                  <a:alpha val="60000"/>
                </a:srgbClr>
              </a:solidFill>
              <a:latin typeface="Times New Roman"/>
              <a:cs typeface="Calibri"/>
            </a:endParaRPr>
          </a:p>
          <a:p>
            <a:pPr algn="just"/>
            <a:endParaRPr lang="el-GR" sz="1600">
              <a:solidFill>
                <a:srgbClr val="000000">
                  <a:alpha val="60000"/>
                </a:srgbClr>
              </a:solidFill>
              <a:latin typeface="Times New Roman"/>
              <a:cs typeface="Calibri"/>
            </a:endParaRPr>
          </a:p>
          <a:p>
            <a:pPr algn="just"/>
            <a:endParaRPr lang="el-GR" sz="1600">
              <a:solidFill>
                <a:srgbClr val="000000">
                  <a:alpha val="60000"/>
                </a:srgbClr>
              </a:solidFill>
              <a:latin typeface="Times New Roman"/>
              <a:cs typeface="Calibri"/>
            </a:endParaRPr>
          </a:p>
          <a:p>
            <a:pPr algn="just"/>
            <a:endParaRPr lang="el-GR" sz="1600">
              <a:solidFill>
                <a:srgbClr val="000000">
                  <a:alpha val="60000"/>
                </a:srgbClr>
              </a:solidFill>
              <a:latin typeface="Times New Roman"/>
              <a:cs typeface="Calibri"/>
            </a:endParaRPr>
          </a:p>
          <a:p>
            <a:pPr algn="just"/>
            <a:endParaRPr lang="el-GR" sz="1600">
              <a:solidFill>
                <a:srgbClr val="000000">
                  <a:alpha val="60000"/>
                </a:srgbClr>
              </a:solidFill>
              <a:latin typeface="Times New Roman"/>
              <a:cs typeface="Calibri"/>
            </a:endParaRPr>
          </a:p>
          <a:p>
            <a:pPr algn="just"/>
            <a:endParaRPr lang="el-GR" sz="1600">
              <a:solidFill>
                <a:srgbClr val="000000">
                  <a:alpha val="60000"/>
                </a:srgbClr>
              </a:solidFill>
              <a:latin typeface="Times New Roman"/>
              <a:cs typeface="Calibri"/>
            </a:endParaRPr>
          </a:p>
          <a:p>
            <a:endParaRPr lang="el-GR" sz="1600">
              <a:solidFill>
                <a:srgbClr val="000000">
                  <a:alpha val="60000"/>
                </a:srgbClr>
              </a:solidFill>
              <a:latin typeface="Times New Roman"/>
              <a:cs typeface="Calibri"/>
            </a:endParaRPr>
          </a:p>
          <a:p>
            <a:endParaRPr lang="el-GR" sz="1600">
              <a:solidFill>
                <a:srgbClr val="000000">
                  <a:alpha val="60000"/>
                </a:srgbClr>
              </a:solidFill>
              <a:latin typeface="Times New Roman"/>
              <a:cs typeface="Calibri"/>
            </a:endParaRPr>
          </a:p>
          <a:p>
            <a:endParaRPr lang="el-GR" sz="1600">
              <a:solidFill>
                <a:srgbClr val="000000">
                  <a:alpha val="60000"/>
                </a:srgbClr>
              </a:solidFill>
              <a:latin typeface="Times New Roman"/>
              <a:cs typeface="Calibri"/>
            </a:endParaRPr>
          </a:p>
          <a:p>
            <a:endParaRPr lang="el-GR" sz="1600">
              <a:solidFill>
                <a:srgbClr val="000000">
                  <a:alpha val="60000"/>
                </a:srgbClr>
              </a:solidFill>
              <a:latin typeface="Times New Roman"/>
              <a:cs typeface="Calibri"/>
            </a:endParaRPr>
          </a:p>
          <a:p>
            <a:endParaRPr lang="el-GR" sz="2000">
              <a:solidFill>
                <a:srgbClr val="000000">
                  <a:alpha val="60000"/>
                </a:srgbClr>
              </a:solidFill>
              <a:cs typeface="Calibri"/>
            </a:endParaRPr>
          </a:p>
        </p:txBody>
      </p:sp>
    </p:spTree>
    <p:extLst>
      <p:ext uri="{BB962C8B-B14F-4D97-AF65-F5344CB8AC3E}">
        <p14:creationId xmlns:p14="http://schemas.microsoft.com/office/powerpoint/2010/main" val="462515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E8BF0C67-DF85-430A-B677-74D959439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28" name="Rectangle 27">
            <a:extLst>
              <a:ext uri="{FF2B5EF4-FFF2-40B4-BE49-F238E27FC236}">
                <a16:creationId xmlns:a16="http://schemas.microsoft.com/office/drawing/2014/main" id="{751BAC80-2398-422A-9AA2-2489F01EF9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a:p>
        </p:txBody>
      </p:sp>
      <p:sp useBgFill="1">
        <p:nvSpPr>
          <p:cNvPr id="30" name="Freeform: Shape 29">
            <a:extLst>
              <a:ext uri="{FF2B5EF4-FFF2-40B4-BE49-F238E27FC236}">
                <a16:creationId xmlns:a16="http://schemas.microsoft.com/office/drawing/2014/main" id="{34A3EF12-7620-4D66-ACFC-B9F71BAD8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6401" y="0"/>
            <a:ext cx="10095599" cy="6858000"/>
          </a:xfrm>
          <a:custGeom>
            <a:avLst/>
            <a:gdLst>
              <a:gd name="connsiteX0" fmla="*/ 0 w 10095599"/>
              <a:gd name="connsiteY0" fmla="*/ 0 h 6858000"/>
              <a:gd name="connsiteX1" fmla="*/ 7448352 w 10095599"/>
              <a:gd name="connsiteY1" fmla="*/ 0 h 6858000"/>
              <a:gd name="connsiteX2" fmla="*/ 9446485 w 10095599"/>
              <a:gd name="connsiteY2" fmla="*/ 0 h 6858000"/>
              <a:gd name="connsiteX3" fmla="*/ 10095599 w 10095599"/>
              <a:gd name="connsiteY3" fmla="*/ 0 h 6858000"/>
              <a:gd name="connsiteX4" fmla="*/ 10095599 w 10095599"/>
              <a:gd name="connsiteY4" fmla="*/ 6858000 h 6858000"/>
              <a:gd name="connsiteX5" fmla="*/ 9446485 w 10095599"/>
              <a:gd name="connsiteY5" fmla="*/ 6858000 h 6858000"/>
              <a:gd name="connsiteX6" fmla="*/ 7448352 w 10095599"/>
              <a:gd name="connsiteY6" fmla="*/ 6858000 h 6858000"/>
              <a:gd name="connsiteX7" fmla="*/ 0 w 10095599"/>
              <a:gd name="connsiteY7" fmla="*/ 6858000 h 6858000"/>
              <a:gd name="connsiteX8" fmla="*/ 1587 w 10095599"/>
              <a:gd name="connsiteY8" fmla="*/ 6789738 h 6858000"/>
              <a:gd name="connsiteX9" fmla="*/ 9525 w 10095599"/>
              <a:gd name="connsiteY9" fmla="*/ 6729413 h 6858000"/>
              <a:gd name="connsiteX10" fmla="*/ 20637 w 10095599"/>
              <a:gd name="connsiteY10" fmla="*/ 6677025 h 6858000"/>
              <a:gd name="connsiteX11" fmla="*/ 34925 w 10095599"/>
              <a:gd name="connsiteY11" fmla="*/ 6630988 h 6858000"/>
              <a:gd name="connsiteX12" fmla="*/ 50800 w 10095599"/>
              <a:gd name="connsiteY12" fmla="*/ 6589713 h 6858000"/>
              <a:gd name="connsiteX13" fmla="*/ 69850 w 10095599"/>
              <a:gd name="connsiteY13" fmla="*/ 6553200 h 6858000"/>
              <a:gd name="connsiteX14" fmla="*/ 88900 w 10095599"/>
              <a:gd name="connsiteY14" fmla="*/ 6515100 h 6858000"/>
              <a:gd name="connsiteX15" fmla="*/ 107950 w 10095599"/>
              <a:gd name="connsiteY15" fmla="*/ 6477000 h 6858000"/>
              <a:gd name="connsiteX16" fmla="*/ 123825 w 10095599"/>
              <a:gd name="connsiteY16" fmla="*/ 6440488 h 6858000"/>
              <a:gd name="connsiteX17" fmla="*/ 139700 w 10095599"/>
              <a:gd name="connsiteY17" fmla="*/ 6399213 h 6858000"/>
              <a:gd name="connsiteX18" fmla="*/ 155575 w 10095599"/>
              <a:gd name="connsiteY18" fmla="*/ 6353175 h 6858000"/>
              <a:gd name="connsiteX19" fmla="*/ 166687 w 10095599"/>
              <a:gd name="connsiteY19" fmla="*/ 6300788 h 6858000"/>
              <a:gd name="connsiteX20" fmla="*/ 173037 w 10095599"/>
              <a:gd name="connsiteY20" fmla="*/ 6240463 h 6858000"/>
              <a:gd name="connsiteX21" fmla="*/ 176212 w 10095599"/>
              <a:gd name="connsiteY21" fmla="*/ 6172200 h 6858000"/>
              <a:gd name="connsiteX22" fmla="*/ 173037 w 10095599"/>
              <a:gd name="connsiteY22" fmla="*/ 6103938 h 6858000"/>
              <a:gd name="connsiteX23" fmla="*/ 166687 w 10095599"/>
              <a:gd name="connsiteY23" fmla="*/ 6043613 h 6858000"/>
              <a:gd name="connsiteX24" fmla="*/ 155575 w 10095599"/>
              <a:gd name="connsiteY24" fmla="*/ 5991225 h 6858000"/>
              <a:gd name="connsiteX25" fmla="*/ 139700 w 10095599"/>
              <a:gd name="connsiteY25" fmla="*/ 5945188 h 6858000"/>
              <a:gd name="connsiteX26" fmla="*/ 123825 w 10095599"/>
              <a:gd name="connsiteY26" fmla="*/ 5903913 h 6858000"/>
              <a:gd name="connsiteX27" fmla="*/ 107950 w 10095599"/>
              <a:gd name="connsiteY27" fmla="*/ 5867400 h 6858000"/>
              <a:gd name="connsiteX28" fmla="*/ 88900 w 10095599"/>
              <a:gd name="connsiteY28" fmla="*/ 5829300 h 6858000"/>
              <a:gd name="connsiteX29" fmla="*/ 69850 w 10095599"/>
              <a:gd name="connsiteY29" fmla="*/ 5791200 h 6858000"/>
              <a:gd name="connsiteX30" fmla="*/ 50800 w 10095599"/>
              <a:gd name="connsiteY30" fmla="*/ 5754688 h 6858000"/>
              <a:gd name="connsiteX31" fmla="*/ 34925 w 10095599"/>
              <a:gd name="connsiteY31" fmla="*/ 5713413 h 6858000"/>
              <a:gd name="connsiteX32" fmla="*/ 20637 w 10095599"/>
              <a:gd name="connsiteY32" fmla="*/ 5667375 h 6858000"/>
              <a:gd name="connsiteX33" fmla="*/ 9525 w 10095599"/>
              <a:gd name="connsiteY33" fmla="*/ 5614988 h 6858000"/>
              <a:gd name="connsiteX34" fmla="*/ 1587 w 10095599"/>
              <a:gd name="connsiteY34" fmla="*/ 5554663 h 6858000"/>
              <a:gd name="connsiteX35" fmla="*/ 0 w 10095599"/>
              <a:gd name="connsiteY35" fmla="*/ 5486400 h 6858000"/>
              <a:gd name="connsiteX36" fmla="*/ 1587 w 10095599"/>
              <a:gd name="connsiteY36" fmla="*/ 5418138 h 6858000"/>
              <a:gd name="connsiteX37" fmla="*/ 9525 w 10095599"/>
              <a:gd name="connsiteY37" fmla="*/ 5357813 h 6858000"/>
              <a:gd name="connsiteX38" fmla="*/ 20637 w 10095599"/>
              <a:gd name="connsiteY38" fmla="*/ 5305425 h 6858000"/>
              <a:gd name="connsiteX39" fmla="*/ 34925 w 10095599"/>
              <a:gd name="connsiteY39" fmla="*/ 5259388 h 6858000"/>
              <a:gd name="connsiteX40" fmla="*/ 50800 w 10095599"/>
              <a:gd name="connsiteY40" fmla="*/ 5218113 h 6858000"/>
              <a:gd name="connsiteX41" fmla="*/ 69850 w 10095599"/>
              <a:gd name="connsiteY41" fmla="*/ 5181600 h 6858000"/>
              <a:gd name="connsiteX42" fmla="*/ 88900 w 10095599"/>
              <a:gd name="connsiteY42" fmla="*/ 5143500 h 6858000"/>
              <a:gd name="connsiteX43" fmla="*/ 107950 w 10095599"/>
              <a:gd name="connsiteY43" fmla="*/ 5105400 h 6858000"/>
              <a:gd name="connsiteX44" fmla="*/ 123825 w 10095599"/>
              <a:gd name="connsiteY44" fmla="*/ 5068888 h 6858000"/>
              <a:gd name="connsiteX45" fmla="*/ 139700 w 10095599"/>
              <a:gd name="connsiteY45" fmla="*/ 5027613 h 6858000"/>
              <a:gd name="connsiteX46" fmla="*/ 155575 w 10095599"/>
              <a:gd name="connsiteY46" fmla="*/ 4981575 h 6858000"/>
              <a:gd name="connsiteX47" fmla="*/ 166687 w 10095599"/>
              <a:gd name="connsiteY47" fmla="*/ 4929188 h 6858000"/>
              <a:gd name="connsiteX48" fmla="*/ 173037 w 10095599"/>
              <a:gd name="connsiteY48" fmla="*/ 4868863 h 6858000"/>
              <a:gd name="connsiteX49" fmla="*/ 176212 w 10095599"/>
              <a:gd name="connsiteY49" fmla="*/ 4800600 h 6858000"/>
              <a:gd name="connsiteX50" fmla="*/ 173037 w 10095599"/>
              <a:gd name="connsiteY50" fmla="*/ 4732338 h 6858000"/>
              <a:gd name="connsiteX51" fmla="*/ 166687 w 10095599"/>
              <a:gd name="connsiteY51" fmla="*/ 4672013 h 6858000"/>
              <a:gd name="connsiteX52" fmla="*/ 155575 w 10095599"/>
              <a:gd name="connsiteY52" fmla="*/ 4619625 h 6858000"/>
              <a:gd name="connsiteX53" fmla="*/ 139700 w 10095599"/>
              <a:gd name="connsiteY53" fmla="*/ 4573588 h 6858000"/>
              <a:gd name="connsiteX54" fmla="*/ 123825 w 10095599"/>
              <a:gd name="connsiteY54" fmla="*/ 4532313 h 6858000"/>
              <a:gd name="connsiteX55" fmla="*/ 107950 w 10095599"/>
              <a:gd name="connsiteY55" fmla="*/ 4495800 h 6858000"/>
              <a:gd name="connsiteX56" fmla="*/ 69850 w 10095599"/>
              <a:gd name="connsiteY56" fmla="*/ 4419600 h 6858000"/>
              <a:gd name="connsiteX57" fmla="*/ 50800 w 10095599"/>
              <a:gd name="connsiteY57" fmla="*/ 4383088 h 6858000"/>
              <a:gd name="connsiteX58" fmla="*/ 34925 w 10095599"/>
              <a:gd name="connsiteY58" fmla="*/ 4341813 h 6858000"/>
              <a:gd name="connsiteX59" fmla="*/ 20637 w 10095599"/>
              <a:gd name="connsiteY59" fmla="*/ 4295775 h 6858000"/>
              <a:gd name="connsiteX60" fmla="*/ 9525 w 10095599"/>
              <a:gd name="connsiteY60" fmla="*/ 4243388 h 6858000"/>
              <a:gd name="connsiteX61" fmla="*/ 1587 w 10095599"/>
              <a:gd name="connsiteY61" fmla="*/ 4183063 h 6858000"/>
              <a:gd name="connsiteX62" fmla="*/ 0 w 10095599"/>
              <a:gd name="connsiteY62" fmla="*/ 4114800 h 6858000"/>
              <a:gd name="connsiteX63" fmla="*/ 1587 w 10095599"/>
              <a:gd name="connsiteY63" fmla="*/ 4046538 h 6858000"/>
              <a:gd name="connsiteX64" fmla="*/ 9525 w 10095599"/>
              <a:gd name="connsiteY64" fmla="*/ 3986213 h 6858000"/>
              <a:gd name="connsiteX65" fmla="*/ 20637 w 10095599"/>
              <a:gd name="connsiteY65" fmla="*/ 3933825 h 6858000"/>
              <a:gd name="connsiteX66" fmla="*/ 34925 w 10095599"/>
              <a:gd name="connsiteY66" fmla="*/ 3887788 h 6858000"/>
              <a:gd name="connsiteX67" fmla="*/ 50800 w 10095599"/>
              <a:gd name="connsiteY67" fmla="*/ 3846513 h 6858000"/>
              <a:gd name="connsiteX68" fmla="*/ 69850 w 10095599"/>
              <a:gd name="connsiteY68" fmla="*/ 3810000 h 6858000"/>
              <a:gd name="connsiteX69" fmla="*/ 88900 w 10095599"/>
              <a:gd name="connsiteY69" fmla="*/ 3771900 h 6858000"/>
              <a:gd name="connsiteX70" fmla="*/ 107950 w 10095599"/>
              <a:gd name="connsiteY70" fmla="*/ 3733800 h 6858000"/>
              <a:gd name="connsiteX71" fmla="*/ 123825 w 10095599"/>
              <a:gd name="connsiteY71" fmla="*/ 3697288 h 6858000"/>
              <a:gd name="connsiteX72" fmla="*/ 139700 w 10095599"/>
              <a:gd name="connsiteY72" fmla="*/ 3656013 h 6858000"/>
              <a:gd name="connsiteX73" fmla="*/ 155575 w 10095599"/>
              <a:gd name="connsiteY73" fmla="*/ 3609975 h 6858000"/>
              <a:gd name="connsiteX74" fmla="*/ 166687 w 10095599"/>
              <a:gd name="connsiteY74" fmla="*/ 3557588 h 6858000"/>
              <a:gd name="connsiteX75" fmla="*/ 173037 w 10095599"/>
              <a:gd name="connsiteY75" fmla="*/ 3497263 h 6858000"/>
              <a:gd name="connsiteX76" fmla="*/ 176212 w 10095599"/>
              <a:gd name="connsiteY76" fmla="*/ 3427413 h 6858000"/>
              <a:gd name="connsiteX77" fmla="*/ 173037 w 10095599"/>
              <a:gd name="connsiteY77" fmla="*/ 3360738 h 6858000"/>
              <a:gd name="connsiteX78" fmla="*/ 166687 w 10095599"/>
              <a:gd name="connsiteY78" fmla="*/ 3300413 h 6858000"/>
              <a:gd name="connsiteX79" fmla="*/ 155575 w 10095599"/>
              <a:gd name="connsiteY79" fmla="*/ 3248025 h 6858000"/>
              <a:gd name="connsiteX80" fmla="*/ 139700 w 10095599"/>
              <a:gd name="connsiteY80" fmla="*/ 3201988 h 6858000"/>
              <a:gd name="connsiteX81" fmla="*/ 123825 w 10095599"/>
              <a:gd name="connsiteY81" fmla="*/ 3160713 h 6858000"/>
              <a:gd name="connsiteX82" fmla="*/ 107950 w 10095599"/>
              <a:gd name="connsiteY82" fmla="*/ 3124200 h 6858000"/>
              <a:gd name="connsiteX83" fmla="*/ 88900 w 10095599"/>
              <a:gd name="connsiteY83" fmla="*/ 3086100 h 6858000"/>
              <a:gd name="connsiteX84" fmla="*/ 69850 w 10095599"/>
              <a:gd name="connsiteY84" fmla="*/ 3048000 h 6858000"/>
              <a:gd name="connsiteX85" fmla="*/ 50800 w 10095599"/>
              <a:gd name="connsiteY85" fmla="*/ 3011488 h 6858000"/>
              <a:gd name="connsiteX86" fmla="*/ 34925 w 10095599"/>
              <a:gd name="connsiteY86" fmla="*/ 2970213 h 6858000"/>
              <a:gd name="connsiteX87" fmla="*/ 20637 w 10095599"/>
              <a:gd name="connsiteY87" fmla="*/ 2924175 h 6858000"/>
              <a:gd name="connsiteX88" fmla="*/ 9525 w 10095599"/>
              <a:gd name="connsiteY88" fmla="*/ 2871788 h 6858000"/>
              <a:gd name="connsiteX89" fmla="*/ 1587 w 10095599"/>
              <a:gd name="connsiteY89" fmla="*/ 2811463 h 6858000"/>
              <a:gd name="connsiteX90" fmla="*/ 0 w 10095599"/>
              <a:gd name="connsiteY90" fmla="*/ 2743200 h 6858000"/>
              <a:gd name="connsiteX91" fmla="*/ 1587 w 10095599"/>
              <a:gd name="connsiteY91" fmla="*/ 2674938 h 6858000"/>
              <a:gd name="connsiteX92" fmla="*/ 9525 w 10095599"/>
              <a:gd name="connsiteY92" fmla="*/ 2614613 h 6858000"/>
              <a:gd name="connsiteX93" fmla="*/ 20637 w 10095599"/>
              <a:gd name="connsiteY93" fmla="*/ 2562225 h 6858000"/>
              <a:gd name="connsiteX94" fmla="*/ 34925 w 10095599"/>
              <a:gd name="connsiteY94" fmla="*/ 2516188 h 6858000"/>
              <a:gd name="connsiteX95" fmla="*/ 50800 w 10095599"/>
              <a:gd name="connsiteY95" fmla="*/ 2474913 h 6858000"/>
              <a:gd name="connsiteX96" fmla="*/ 69850 w 10095599"/>
              <a:gd name="connsiteY96" fmla="*/ 2438400 h 6858000"/>
              <a:gd name="connsiteX97" fmla="*/ 88900 w 10095599"/>
              <a:gd name="connsiteY97" fmla="*/ 2400300 h 6858000"/>
              <a:gd name="connsiteX98" fmla="*/ 107950 w 10095599"/>
              <a:gd name="connsiteY98" fmla="*/ 2362200 h 6858000"/>
              <a:gd name="connsiteX99" fmla="*/ 123825 w 10095599"/>
              <a:gd name="connsiteY99" fmla="*/ 2325688 h 6858000"/>
              <a:gd name="connsiteX100" fmla="*/ 139700 w 10095599"/>
              <a:gd name="connsiteY100" fmla="*/ 2284413 h 6858000"/>
              <a:gd name="connsiteX101" fmla="*/ 155575 w 10095599"/>
              <a:gd name="connsiteY101" fmla="*/ 2238375 h 6858000"/>
              <a:gd name="connsiteX102" fmla="*/ 166687 w 10095599"/>
              <a:gd name="connsiteY102" fmla="*/ 2185988 h 6858000"/>
              <a:gd name="connsiteX103" fmla="*/ 173037 w 10095599"/>
              <a:gd name="connsiteY103" fmla="*/ 2125663 h 6858000"/>
              <a:gd name="connsiteX104" fmla="*/ 176212 w 10095599"/>
              <a:gd name="connsiteY104" fmla="*/ 2057400 h 6858000"/>
              <a:gd name="connsiteX105" fmla="*/ 173037 w 10095599"/>
              <a:gd name="connsiteY105" fmla="*/ 1989138 h 6858000"/>
              <a:gd name="connsiteX106" fmla="*/ 166687 w 10095599"/>
              <a:gd name="connsiteY106" fmla="*/ 1928813 h 6858000"/>
              <a:gd name="connsiteX107" fmla="*/ 155575 w 10095599"/>
              <a:gd name="connsiteY107" fmla="*/ 1876425 h 6858000"/>
              <a:gd name="connsiteX108" fmla="*/ 139700 w 10095599"/>
              <a:gd name="connsiteY108" fmla="*/ 1830388 h 6858000"/>
              <a:gd name="connsiteX109" fmla="*/ 123825 w 10095599"/>
              <a:gd name="connsiteY109" fmla="*/ 1789113 h 6858000"/>
              <a:gd name="connsiteX110" fmla="*/ 107950 w 10095599"/>
              <a:gd name="connsiteY110" fmla="*/ 1752600 h 6858000"/>
              <a:gd name="connsiteX111" fmla="*/ 88900 w 10095599"/>
              <a:gd name="connsiteY111" fmla="*/ 1714500 h 6858000"/>
              <a:gd name="connsiteX112" fmla="*/ 69850 w 10095599"/>
              <a:gd name="connsiteY112" fmla="*/ 1676400 h 6858000"/>
              <a:gd name="connsiteX113" fmla="*/ 50800 w 10095599"/>
              <a:gd name="connsiteY113" fmla="*/ 1639888 h 6858000"/>
              <a:gd name="connsiteX114" fmla="*/ 34925 w 10095599"/>
              <a:gd name="connsiteY114" fmla="*/ 1598613 h 6858000"/>
              <a:gd name="connsiteX115" fmla="*/ 20637 w 10095599"/>
              <a:gd name="connsiteY115" fmla="*/ 1552575 h 6858000"/>
              <a:gd name="connsiteX116" fmla="*/ 9525 w 10095599"/>
              <a:gd name="connsiteY116" fmla="*/ 1500188 h 6858000"/>
              <a:gd name="connsiteX117" fmla="*/ 1587 w 10095599"/>
              <a:gd name="connsiteY117" fmla="*/ 1439863 h 6858000"/>
              <a:gd name="connsiteX118" fmla="*/ 0 w 10095599"/>
              <a:gd name="connsiteY118" fmla="*/ 1371600 h 6858000"/>
              <a:gd name="connsiteX119" fmla="*/ 1587 w 10095599"/>
              <a:gd name="connsiteY119" fmla="*/ 1303338 h 6858000"/>
              <a:gd name="connsiteX120" fmla="*/ 9525 w 10095599"/>
              <a:gd name="connsiteY120" fmla="*/ 1243013 h 6858000"/>
              <a:gd name="connsiteX121" fmla="*/ 20637 w 10095599"/>
              <a:gd name="connsiteY121" fmla="*/ 1190625 h 6858000"/>
              <a:gd name="connsiteX122" fmla="*/ 34925 w 10095599"/>
              <a:gd name="connsiteY122" fmla="*/ 1144588 h 6858000"/>
              <a:gd name="connsiteX123" fmla="*/ 50800 w 10095599"/>
              <a:gd name="connsiteY123" fmla="*/ 1103313 h 6858000"/>
              <a:gd name="connsiteX124" fmla="*/ 69850 w 10095599"/>
              <a:gd name="connsiteY124" fmla="*/ 1066800 h 6858000"/>
              <a:gd name="connsiteX125" fmla="*/ 88900 w 10095599"/>
              <a:gd name="connsiteY125" fmla="*/ 1028700 h 6858000"/>
              <a:gd name="connsiteX126" fmla="*/ 107950 w 10095599"/>
              <a:gd name="connsiteY126" fmla="*/ 990600 h 6858000"/>
              <a:gd name="connsiteX127" fmla="*/ 123825 w 10095599"/>
              <a:gd name="connsiteY127" fmla="*/ 954088 h 6858000"/>
              <a:gd name="connsiteX128" fmla="*/ 139700 w 10095599"/>
              <a:gd name="connsiteY128" fmla="*/ 912813 h 6858000"/>
              <a:gd name="connsiteX129" fmla="*/ 155575 w 10095599"/>
              <a:gd name="connsiteY129" fmla="*/ 866775 h 6858000"/>
              <a:gd name="connsiteX130" fmla="*/ 166687 w 10095599"/>
              <a:gd name="connsiteY130" fmla="*/ 814388 h 6858000"/>
              <a:gd name="connsiteX131" fmla="*/ 173037 w 10095599"/>
              <a:gd name="connsiteY131" fmla="*/ 754063 h 6858000"/>
              <a:gd name="connsiteX132" fmla="*/ 176212 w 10095599"/>
              <a:gd name="connsiteY132" fmla="*/ 685800 h 6858000"/>
              <a:gd name="connsiteX133" fmla="*/ 173037 w 10095599"/>
              <a:gd name="connsiteY133" fmla="*/ 617538 h 6858000"/>
              <a:gd name="connsiteX134" fmla="*/ 166687 w 10095599"/>
              <a:gd name="connsiteY134" fmla="*/ 557213 h 6858000"/>
              <a:gd name="connsiteX135" fmla="*/ 155575 w 10095599"/>
              <a:gd name="connsiteY135" fmla="*/ 504825 h 6858000"/>
              <a:gd name="connsiteX136" fmla="*/ 139700 w 10095599"/>
              <a:gd name="connsiteY136" fmla="*/ 458788 h 6858000"/>
              <a:gd name="connsiteX137" fmla="*/ 123825 w 10095599"/>
              <a:gd name="connsiteY137" fmla="*/ 417513 h 6858000"/>
              <a:gd name="connsiteX138" fmla="*/ 107950 w 10095599"/>
              <a:gd name="connsiteY138" fmla="*/ 381000 h 6858000"/>
              <a:gd name="connsiteX139" fmla="*/ 88900 w 10095599"/>
              <a:gd name="connsiteY139" fmla="*/ 342900 h 6858000"/>
              <a:gd name="connsiteX140" fmla="*/ 69850 w 10095599"/>
              <a:gd name="connsiteY140" fmla="*/ 304800 h 6858000"/>
              <a:gd name="connsiteX141" fmla="*/ 50800 w 10095599"/>
              <a:gd name="connsiteY141" fmla="*/ 268288 h 6858000"/>
              <a:gd name="connsiteX142" fmla="*/ 34925 w 10095599"/>
              <a:gd name="connsiteY142" fmla="*/ 227013 h 6858000"/>
              <a:gd name="connsiteX143" fmla="*/ 20637 w 10095599"/>
              <a:gd name="connsiteY143" fmla="*/ 180975 h 6858000"/>
              <a:gd name="connsiteX144" fmla="*/ 9525 w 10095599"/>
              <a:gd name="connsiteY144" fmla="*/ 128588 h 6858000"/>
              <a:gd name="connsiteX145" fmla="*/ 1587 w 10095599"/>
              <a:gd name="connsiteY145" fmla="*/ 6826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10095599" h="6858000">
                <a:moveTo>
                  <a:pt x="0" y="0"/>
                </a:moveTo>
                <a:lnTo>
                  <a:pt x="7448352" y="0"/>
                </a:lnTo>
                <a:lnTo>
                  <a:pt x="9446485" y="0"/>
                </a:lnTo>
                <a:lnTo>
                  <a:pt x="10095599" y="0"/>
                </a:lnTo>
                <a:lnTo>
                  <a:pt x="10095599" y="6858000"/>
                </a:lnTo>
                <a:lnTo>
                  <a:pt x="9446485" y="6858000"/>
                </a:lnTo>
                <a:lnTo>
                  <a:pt x="7448352" y="6858000"/>
                </a:lnTo>
                <a:lnTo>
                  <a:pt x="0" y="6858000"/>
                </a:lnTo>
                <a:lnTo>
                  <a:pt x="1587" y="6789738"/>
                </a:lnTo>
                <a:lnTo>
                  <a:pt x="9525" y="6729413"/>
                </a:lnTo>
                <a:lnTo>
                  <a:pt x="20637" y="6677025"/>
                </a:lnTo>
                <a:lnTo>
                  <a:pt x="34925" y="6630988"/>
                </a:lnTo>
                <a:lnTo>
                  <a:pt x="50800" y="6589713"/>
                </a:lnTo>
                <a:lnTo>
                  <a:pt x="69850" y="6553200"/>
                </a:lnTo>
                <a:lnTo>
                  <a:pt x="88900" y="6515100"/>
                </a:lnTo>
                <a:lnTo>
                  <a:pt x="107950" y="6477000"/>
                </a:lnTo>
                <a:lnTo>
                  <a:pt x="123825" y="6440488"/>
                </a:lnTo>
                <a:lnTo>
                  <a:pt x="139700" y="6399213"/>
                </a:lnTo>
                <a:lnTo>
                  <a:pt x="155575" y="6353175"/>
                </a:lnTo>
                <a:lnTo>
                  <a:pt x="166687" y="6300788"/>
                </a:lnTo>
                <a:lnTo>
                  <a:pt x="173037" y="6240463"/>
                </a:lnTo>
                <a:lnTo>
                  <a:pt x="176212" y="6172200"/>
                </a:lnTo>
                <a:lnTo>
                  <a:pt x="173037" y="6103938"/>
                </a:lnTo>
                <a:lnTo>
                  <a:pt x="166687" y="6043613"/>
                </a:lnTo>
                <a:lnTo>
                  <a:pt x="155575" y="5991225"/>
                </a:lnTo>
                <a:lnTo>
                  <a:pt x="139700" y="5945188"/>
                </a:lnTo>
                <a:lnTo>
                  <a:pt x="123825" y="5903913"/>
                </a:lnTo>
                <a:lnTo>
                  <a:pt x="107950" y="5867400"/>
                </a:lnTo>
                <a:lnTo>
                  <a:pt x="88900" y="5829300"/>
                </a:lnTo>
                <a:lnTo>
                  <a:pt x="69850" y="5791200"/>
                </a:lnTo>
                <a:lnTo>
                  <a:pt x="50800" y="5754688"/>
                </a:lnTo>
                <a:lnTo>
                  <a:pt x="34925" y="5713413"/>
                </a:lnTo>
                <a:lnTo>
                  <a:pt x="20637" y="5667375"/>
                </a:lnTo>
                <a:lnTo>
                  <a:pt x="9525" y="5614988"/>
                </a:lnTo>
                <a:lnTo>
                  <a:pt x="1587" y="5554663"/>
                </a:lnTo>
                <a:lnTo>
                  <a:pt x="0" y="5486400"/>
                </a:lnTo>
                <a:lnTo>
                  <a:pt x="1587" y="5418138"/>
                </a:lnTo>
                <a:lnTo>
                  <a:pt x="9525" y="5357813"/>
                </a:lnTo>
                <a:lnTo>
                  <a:pt x="20637" y="5305425"/>
                </a:lnTo>
                <a:lnTo>
                  <a:pt x="34925" y="5259388"/>
                </a:lnTo>
                <a:lnTo>
                  <a:pt x="50800" y="5218113"/>
                </a:lnTo>
                <a:lnTo>
                  <a:pt x="69850" y="5181600"/>
                </a:lnTo>
                <a:lnTo>
                  <a:pt x="88900" y="5143500"/>
                </a:lnTo>
                <a:lnTo>
                  <a:pt x="107950" y="5105400"/>
                </a:lnTo>
                <a:lnTo>
                  <a:pt x="123825" y="5068888"/>
                </a:lnTo>
                <a:lnTo>
                  <a:pt x="139700" y="5027613"/>
                </a:lnTo>
                <a:lnTo>
                  <a:pt x="155575" y="4981575"/>
                </a:lnTo>
                <a:lnTo>
                  <a:pt x="166687" y="4929188"/>
                </a:lnTo>
                <a:lnTo>
                  <a:pt x="173037" y="4868863"/>
                </a:lnTo>
                <a:lnTo>
                  <a:pt x="176212" y="4800600"/>
                </a:lnTo>
                <a:lnTo>
                  <a:pt x="173037" y="4732338"/>
                </a:lnTo>
                <a:lnTo>
                  <a:pt x="166687" y="4672013"/>
                </a:lnTo>
                <a:lnTo>
                  <a:pt x="155575" y="4619625"/>
                </a:lnTo>
                <a:lnTo>
                  <a:pt x="139700" y="4573588"/>
                </a:lnTo>
                <a:lnTo>
                  <a:pt x="123825" y="4532313"/>
                </a:lnTo>
                <a:lnTo>
                  <a:pt x="107950" y="4495800"/>
                </a:lnTo>
                <a:lnTo>
                  <a:pt x="69850" y="4419600"/>
                </a:lnTo>
                <a:lnTo>
                  <a:pt x="50800" y="4383088"/>
                </a:lnTo>
                <a:lnTo>
                  <a:pt x="34925" y="4341813"/>
                </a:lnTo>
                <a:lnTo>
                  <a:pt x="20637" y="4295775"/>
                </a:lnTo>
                <a:lnTo>
                  <a:pt x="9525" y="4243388"/>
                </a:lnTo>
                <a:lnTo>
                  <a:pt x="1587" y="4183063"/>
                </a:lnTo>
                <a:lnTo>
                  <a:pt x="0" y="4114800"/>
                </a:lnTo>
                <a:lnTo>
                  <a:pt x="1587" y="4046538"/>
                </a:lnTo>
                <a:lnTo>
                  <a:pt x="9525" y="3986213"/>
                </a:lnTo>
                <a:lnTo>
                  <a:pt x="20637" y="3933825"/>
                </a:lnTo>
                <a:lnTo>
                  <a:pt x="34925" y="3887788"/>
                </a:lnTo>
                <a:lnTo>
                  <a:pt x="50800" y="3846513"/>
                </a:lnTo>
                <a:lnTo>
                  <a:pt x="69850" y="3810000"/>
                </a:lnTo>
                <a:lnTo>
                  <a:pt x="88900" y="3771900"/>
                </a:lnTo>
                <a:lnTo>
                  <a:pt x="107950" y="3733800"/>
                </a:lnTo>
                <a:lnTo>
                  <a:pt x="123825" y="3697288"/>
                </a:lnTo>
                <a:lnTo>
                  <a:pt x="139700" y="3656013"/>
                </a:lnTo>
                <a:lnTo>
                  <a:pt x="155575" y="3609975"/>
                </a:lnTo>
                <a:lnTo>
                  <a:pt x="166687" y="3557588"/>
                </a:lnTo>
                <a:lnTo>
                  <a:pt x="173037" y="3497263"/>
                </a:lnTo>
                <a:lnTo>
                  <a:pt x="176212" y="3427413"/>
                </a:lnTo>
                <a:lnTo>
                  <a:pt x="173037" y="3360738"/>
                </a:lnTo>
                <a:lnTo>
                  <a:pt x="166687" y="3300413"/>
                </a:lnTo>
                <a:lnTo>
                  <a:pt x="155575" y="3248025"/>
                </a:lnTo>
                <a:lnTo>
                  <a:pt x="139700" y="3201988"/>
                </a:lnTo>
                <a:lnTo>
                  <a:pt x="123825" y="3160713"/>
                </a:lnTo>
                <a:lnTo>
                  <a:pt x="107950" y="3124200"/>
                </a:lnTo>
                <a:lnTo>
                  <a:pt x="88900" y="3086100"/>
                </a:lnTo>
                <a:lnTo>
                  <a:pt x="69850" y="3048000"/>
                </a:lnTo>
                <a:lnTo>
                  <a:pt x="50800" y="3011488"/>
                </a:lnTo>
                <a:lnTo>
                  <a:pt x="34925" y="2970213"/>
                </a:lnTo>
                <a:lnTo>
                  <a:pt x="20637" y="2924175"/>
                </a:lnTo>
                <a:lnTo>
                  <a:pt x="9525" y="2871788"/>
                </a:lnTo>
                <a:lnTo>
                  <a:pt x="1587" y="2811463"/>
                </a:lnTo>
                <a:lnTo>
                  <a:pt x="0" y="2743200"/>
                </a:lnTo>
                <a:lnTo>
                  <a:pt x="1587" y="2674938"/>
                </a:lnTo>
                <a:lnTo>
                  <a:pt x="9525" y="2614613"/>
                </a:lnTo>
                <a:lnTo>
                  <a:pt x="20637" y="2562225"/>
                </a:lnTo>
                <a:lnTo>
                  <a:pt x="34925" y="2516188"/>
                </a:lnTo>
                <a:lnTo>
                  <a:pt x="50800" y="2474913"/>
                </a:lnTo>
                <a:lnTo>
                  <a:pt x="69850" y="2438400"/>
                </a:lnTo>
                <a:lnTo>
                  <a:pt x="88900" y="2400300"/>
                </a:lnTo>
                <a:lnTo>
                  <a:pt x="107950" y="2362200"/>
                </a:lnTo>
                <a:lnTo>
                  <a:pt x="123825" y="2325688"/>
                </a:lnTo>
                <a:lnTo>
                  <a:pt x="139700" y="2284413"/>
                </a:lnTo>
                <a:lnTo>
                  <a:pt x="155575" y="2238375"/>
                </a:lnTo>
                <a:lnTo>
                  <a:pt x="166687" y="2185988"/>
                </a:lnTo>
                <a:lnTo>
                  <a:pt x="173037" y="2125663"/>
                </a:lnTo>
                <a:lnTo>
                  <a:pt x="176212" y="2057400"/>
                </a:lnTo>
                <a:lnTo>
                  <a:pt x="173037" y="1989138"/>
                </a:lnTo>
                <a:lnTo>
                  <a:pt x="166687" y="1928813"/>
                </a:lnTo>
                <a:lnTo>
                  <a:pt x="155575" y="1876425"/>
                </a:lnTo>
                <a:lnTo>
                  <a:pt x="139700" y="1830388"/>
                </a:lnTo>
                <a:lnTo>
                  <a:pt x="123825" y="1789113"/>
                </a:lnTo>
                <a:lnTo>
                  <a:pt x="107950" y="1752600"/>
                </a:lnTo>
                <a:lnTo>
                  <a:pt x="88900" y="1714500"/>
                </a:lnTo>
                <a:lnTo>
                  <a:pt x="69850" y="1676400"/>
                </a:lnTo>
                <a:lnTo>
                  <a:pt x="50800" y="1639888"/>
                </a:lnTo>
                <a:lnTo>
                  <a:pt x="34925" y="1598613"/>
                </a:lnTo>
                <a:lnTo>
                  <a:pt x="20637" y="1552575"/>
                </a:lnTo>
                <a:lnTo>
                  <a:pt x="9525" y="1500188"/>
                </a:lnTo>
                <a:lnTo>
                  <a:pt x="1587" y="1439863"/>
                </a:lnTo>
                <a:lnTo>
                  <a:pt x="0" y="1371600"/>
                </a:lnTo>
                <a:lnTo>
                  <a:pt x="1587" y="1303338"/>
                </a:lnTo>
                <a:lnTo>
                  <a:pt x="9525" y="1243013"/>
                </a:lnTo>
                <a:lnTo>
                  <a:pt x="20637" y="1190625"/>
                </a:lnTo>
                <a:lnTo>
                  <a:pt x="34925" y="1144588"/>
                </a:lnTo>
                <a:lnTo>
                  <a:pt x="50800" y="1103313"/>
                </a:lnTo>
                <a:lnTo>
                  <a:pt x="69850" y="1066800"/>
                </a:lnTo>
                <a:lnTo>
                  <a:pt x="88900" y="1028700"/>
                </a:lnTo>
                <a:lnTo>
                  <a:pt x="107950" y="990600"/>
                </a:lnTo>
                <a:lnTo>
                  <a:pt x="123825" y="954088"/>
                </a:lnTo>
                <a:lnTo>
                  <a:pt x="139700" y="912813"/>
                </a:lnTo>
                <a:lnTo>
                  <a:pt x="155575" y="866775"/>
                </a:lnTo>
                <a:lnTo>
                  <a:pt x="166687" y="814388"/>
                </a:lnTo>
                <a:lnTo>
                  <a:pt x="173037" y="754063"/>
                </a:lnTo>
                <a:lnTo>
                  <a:pt x="176212" y="685800"/>
                </a:lnTo>
                <a:lnTo>
                  <a:pt x="173037" y="617538"/>
                </a:lnTo>
                <a:lnTo>
                  <a:pt x="166687" y="557213"/>
                </a:lnTo>
                <a:lnTo>
                  <a:pt x="155575" y="504825"/>
                </a:lnTo>
                <a:lnTo>
                  <a:pt x="139700" y="458788"/>
                </a:lnTo>
                <a:lnTo>
                  <a:pt x="123825" y="417513"/>
                </a:lnTo>
                <a:lnTo>
                  <a:pt x="107950" y="381000"/>
                </a:lnTo>
                <a:lnTo>
                  <a:pt x="88900" y="342900"/>
                </a:lnTo>
                <a:lnTo>
                  <a:pt x="69850" y="304800"/>
                </a:lnTo>
                <a:lnTo>
                  <a:pt x="50800" y="268288"/>
                </a:lnTo>
                <a:lnTo>
                  <a:pt x="34925" y="227013"/>
                </a:lnTo>
                <a:lnTo>
                  <a:pt x="20637" y="180975"/>
                </a:lnTo>
                <a:lnTo>
                  <a:pt x="9525" y="128588"/>
                </a:lnTo>
                <a:lnTo>
                  <a:pt x="1587" y="6826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81278323-64DB-42F5-9935-89D4FB90C305}"/>
              </a:ext>
            </a:extLst>
          </p:cNvPr>
          <p:cNvSpPr>
            <a:spLocks noGrp="1"/>
          </p:cNvSpPr>
          <p:nvPr>
            <p:ph type="title"/>
          </p:nvPr>
        </p:nvSpPr>
        <p:spPr>
          <a:xfrm>
            <a:off x="2725057" y="270514"/>
            <a:ext cx="8632372" cy="590781"/>
          </a:xfrm>
        </p:spPr>
        <p:txBody>
          <a:bodyPr anchor="t">
            <a:normAutofit/>
          </a:bodyPr>
          <a:lstStyle/>
          <a:p>
            <a:pPr algn="ctr"/>
            <a:r>
              <a:rPr lang="el-GR" sz="2800" b="1" u="sng" dirty="0">
                <a:latin typeface="Times New Roman"/>
                <a:cs typeface="Times New Roman"/>
              </a:rPr>
              <a:t>ΜΕΘΟΔΟΛΟΓΙΑ (1)</a:t>
            </a:r>
            <a:endParaRPr lang="el-GR" sz="2800" dirty="0">
              <a:cs typeface="Calibri Light"/>
            </a:endParaRPr>
          </a:p>
        </p:txBody>
      </p:sp>
      <p:sp>
        <p:nvSpPr>
          <p:cNvPr id="3" name="Θέση περιεχομένου 2">
            <a:extLst>
              <a:ext uri="{FF2B5EF4-FFF2-40B4-BE49-F238E27FC236}">
                <a16:creationId xmlns:a16="http://schemas.microsoft.com/office/drawing/2014/main" id="{0F9F2F08-21E9-4A1D-9724-4A3B282D993D}"/>
              </a:ext>
            </a:extLst>
          </p:cNvPr>
          <p:cNvSpPr>
            <a:spLocks noGrp="1"/>
          </p:cNvSpPr>
          <p:nvPr>
            <p:ph idx="1"/>
          </p:nvPr>
        </p:nvSpPr>
        <p:spPr>
          <a:xfrm>
            <a:off x="2463800" y="870858"/>
            <a:ext cx="9372600" cy="5876284"/>
          </a:xfrm>
        </p:spPr>
        <p:txBody>
          <a:bodyPr vert="horz" lIns="91440" tIns="45720" rIns="91440" bIns="45720" rtlCol="0" anchor="t">
            <a:noAutofit/>
          </a:bodyPr>
          <a:lstStyle/>
          <a:p>
            <a:pPr marL="0" indent="0">
              <a:buNone/>
            </a:pPr>
            <a:endParaRPr lang="el-GR" sz="2000" b="1" u="sng" dirty="0">
              <a:latin typeface="Times New Roman"/>
              <a:cs typeface="Calibri" panose="020F0502020204030204"/>
            </a:endParaRPr>
          </a:p>
          <a:p>
            <a:pPr marL="0" indent="0">
              <a:buNone/>
            </a:pPr>
            <a:r>
              <a:rPr lang="el-GR" sz="2300" b="1" u="sng" dirty="0">
                <a:latin typeface="Times New Roman"/>
                <a:cs typeface="Calibri" panose="020F0502020204030204"/>
              </a:rPr>
              <a:t>Συμμετέχοντες:</a:t>
            </a:r>
            <a:endParaRPr lang="el-GR" sz="2300">
              <a:cs typeface="Calibri"/>
            </a:endParaRPr>
          </a:p>
          <a:p>
            <a:r>
              <a:rPr lang="el-GR" sz="2300" b="1" dirty="0">
                <a:latin typeface="Times New Roman"/>
                <a:cs typeface="Calibri" panose="020F0502020204030204"/>
              </a:rPr>
              <a:t>30 </a:t>
            </a:r>
            <a:r>
              <a:rPr lang="el-GR" sz="2300" dirty="0">
                <a:latin typeface="Times New Roman"/>
                <a:cs typeface="Calibri" panose="020F0502020204030204"/>
              </a:rPr>
              <a:t>(10 γυναίκες, 20 άνδρες) φοιτητές και απόφοιτοι ευρωπαϊκών πανεπιστημίων με καταγωγή από: Φιλανδία, Γαλλία, Ολλανδία, Ηνωμένο Βασίλειο</a:t>
            </a:r>
          </a:p>
          <a:p>
            <a:endParaRPr lang="el-GR" sz="2300" dirty="0">
              <a:latin typeface="Times New Roman"/>
              <a:cs typeface="Calibri" panose="020F0502020204030204"/>
            </a:endParaRPr>
          </a:p>
          <a:p>
            <a:r>
              <a:rPr lang="el-GR" sz="2300" b="1" dirty="0">
                <a:latin typeface="Times New Roman"/>
                <a:cs typeface="Calibri" panose="020F0502020204030204"/>
              </a:rPr>
              <a:t>17 φοιτητές</a:t>
            </a:r>
            <a:r>
              <a:rPr lang="el-GR" sz="2300" dirty="0">
                <a:latin typeface="Times New Roman"/>
                <a:cs typeface="Calibri" panose="020F0502020204030204"/>
              </a:rPr>
              <a:t> (8 </a:t>
            </a:r>
            <a:r>
              <a:rPr lang="el-GR" sz="2300" dirty="0" err="1">
                <a:latin typeface="Times New Roman"/>
                <a:cs typeface="Calibri" panose="020F0502020204030204"/>
              </a:rPr>
              <a:t>bachelor</a:t>
            </a:r>
            <a:r>
              <a:rPr lang="el-GR" sz="2300" dirty="0">
                <a:latin typeface="Times New Roman"/>
                <a:cs typeface="Calibri" panose="020F0502020204030204"/>
              </a:rPr>
              <a:t>, 5 </a:t>
            </a:r>
            <a:r>
              <a:rPr lang="el-GR" sz="2300" dirty="0" err="1">
                <a:latin typeface="Times New Roman"/>
                <a:cs typeface="Calibri" panose="020F0502020204030204"/>
              </a:rPr>
              <a:t>master</a:t>
            </a:r>
            <a:r>
              <a:rPr lang="el-GR" sz="2300" dirty="0">
                <a:latin typeface="Times New Roman"/>
                <a:cs typeface="Calibri" panose="020F0502020204030204"/>
              </a:rPr>
              <a:t>, 2 </a:t>
            </a:r>
            <a:r>
              <a:rPr lang="el-GR" sz="2300" dirty="0" err="1">
                <a:latin typeface="Times New Roman"/>
                <a:cs typeface="Calibri" panose="020F0502020204030204"/>
              </a:rPr>
              <a:t>PhD</a:t>
            </a:r>
            <a:r>
              <a:rPr lang="el-GR" sz="2300" dirty="0">
                <a:latin typeface="Times New Roman"/>
                <a:cs typeface="Calibri" panose="020F0502020204030204"/>
              </a:rPr>
              <a:t>/ 2 πρωτοετείς, 5 μέσα σπουδών, 8 θα έπαιρναν πτυχίο εντός 12 μηνών, 2 τερματισμός σπουδών) &amp; </a:t>
            </a:r>
            <a:r>
              <a:rPr lang="el-GR" sz="2300" b="1" dirty="0">
                <a:latin typeface="Times New Roman"/>
                <a:cs typeface="Calibri" panose="020F0502020204030204"/>
              </a:rPr>
              <a:t>13 απόφοιτοι </a:t>
            </a:r>
            <a:r>
              <a:rPr lang="el-GR" sz="2300" dirty="0">
                <a:latin typeface="Times New Roman"/>
                <a:cs typeface="Calibri" panose="020F0502020204030204"/>
              </a:rPr>
              <a:t>(4 </a:t>
            </a:r>
            <a:r>
              <a:rPr lang="el-GR" sz="2300" dirty="0" err="1">
                <a:latin typeface="Times New Roman"/>
                <a:cs typeface="Calibri" panose="020F0502020204030204"/>
              </a:rPr>
              <a:t>bachelor</a:t>
            </a:r>
            <a:r>
              <a:rPr lang="el-GR" sz="2300" dirty="0">
                <a:latin typeface="Times New Roman"/>
                <a:cs typeface="Calibri" panose="020F0502020204030204"/>
              </a:rPr>
              <a:t>, 8 </a:t>
            </a:r>
            <a:r>
              <a:rPr lang="el-GR" sz="2300" dirty="0" err="1">
                <a:latin typeface="Times New Roman"/>
                <a:cs typeface="Calibri" panose="020F0502020204030204"/>
              </a:rPr>
              <a:t>master</a:t>
            </a:r>
            <a:r>
              <a:rPr lang="el-GR" sz="2300" dirty="0">
                <a:latin typeface="Times New Roman"/>
                <a:cs typeface="Calibri" panose="020F0502020204030204"/>
              </a:rPr>
              <a:t>, 1 </a:t>
            </a:r>
            <a:r>
              <a:rPr lang="el-GR" sz="2300" dirty="0" err="1">
                <a:latin typeface="Times New Roman"/>
                <a:cs typeface="Calibri" panose="020F0502020204030204"/>
              </a:rPr>
              <a:t>PhD</a:t>
            </a:r>
            <a:r>
              <a:rPr lang="el-GR" sz="2300" dirty="0">
                <a:latin typeface="Times New Roman"/>
                <a:cs typeface="Calibri" panose="020F0502020204030204"/>
              </a:rPr>
              <a:t>) </a:t>
            </a:r>
            <a:br>
              <a:rPr lang="el-GR" sz="2300" dirty="0">
                <a:latin typeface="Times New Roman"/>
                <a:cs typeface="Calibri" panose="020F0502020204030204"/>
              </a:rPr>
            </a:br>
            <a:r>
              <a:rPr lang="el-GR" sz="2300" dirty="0">
                <a:latin typeface="Times New Roman"/>
                <a:cs typeface="Calibri" panose="020F0502020204030204"/>
              </a:rPr>
              <a:t>(βλ. </a:t>
            </a:r>
            <a:r>
              <a:rPr lang="el-GR" sz="2300" dirty="0" err="1">
                <a:latin typeface="Times New Roman"/>
                <a:cs typeface="Calibri" panose="020F0502020204030204"/>
              </a:rPr>
              <a:t>Table</a:t>
            </a:r>
            <a:r>
              <a:rPr lang="el-GR" sz="2300" dirty="0">
                <a:latin typeface="Times New Roman"/>
                <a:cs typeface="Calibri" panose="020F0502020204030204"/>
              </a:rPr>
              <a:t> 1)</a:t>
            </a:r>
          </a:p>
          <a:p>
            <a:endParaRPr lang="el-GR" sz="2300" dirty="0">
              <a:latin typeface="Times New Roman"/>
              <a:cs typeface="Calibri" panose="020F0502020204030204"/>
            </a:endParaRPr>
          </a:p>
          <a:p>
            <a:r>
              <a:rPr lang="el-GR" sz="2300" b="1" u="sng" dirty="0">
                <a:latin typeface="Times New Roman"/>
                <a:cs typeface="Calibri" panose="020F0502020204030204"/>
              </a:rPr>
              <a:t>Ηλικίες</a:t>
            </a:r>
            <a:r>
              <a:rPr lang="el-GR" sz="2300" dirty="0">
                <a:latin typeface="Times New Roman"/>
                <a:cs typeface="Calibri" panose="020F0502020204030204"/>
              </a:rPr>
              <a:t>: 20-52 χρ. (</a:t>
            </a:r>
            <a:r>
              <a:rPr lang="el-GR" sz="2300" dirty="0" err="1">
                <a:latin typeface="Times New Roman"/>
                <a:cs typeface="Calibri" panose="020F0502020204030204"/>
              </a:rPr>
              <a:t>μ.ο</a:t>
            </a:r>
            <a:r>
              <a:rPr lang="el-GR" sz="2300" dirty="0">
                <a:latin typeface="Times New Roman"/>
                <a:cs typeface="Calibri" panose="020F0502020204030204"/>
              </a:rPr>
              <a:t>.= 27,87 , s=6,85)</a:t>
            </a:r>
          </a:p>
          <a:p>
            <a:pPr marL="0" indent="0">
              <a:buNone/>
            </a:pPr>
            <a:endParaRPr lang="el-GR" sz="2300" b="1" u="sng" dirty="0">
              <a:latin typeface="Times New Roman"/>
              <a:cs typeface="Calibri" panose="020F0502020204030204"/>
            </a:endParaRPr>
          </a:p>
          <a:p>
            <a:endParaRPr lang="el-GR" sz="1800">
              <a:latin typeface="Times New Roman"/>
              <a:cs typeface="Calibri" panose="020F0502020204030204"/>
            </a:endParaRPr>
          </a:p>
          <a:p>
            <a:endParaRPr lang="el-GR" sz="1300">
              <a:solidFill>
                <a:schemeClr val="tx1">
                  <a:alpha val="60000"/>
                </a:schemeClr>
              </a:solidFill>
              <a:latin typeface="Times New Roman"/>
              <a:cs typeface="Calibri" panose="020F0502020204030204"/>
            </a:endParaRPr>
          </a:p>
          <a:p>
            <a:endParaRPr lang="el-GR" sz="1300">
              <a:solidFill>
                <a:schemeClr val="tx1">
                  <a:alpha val="60000"/>
                </a:schemeClr>
              </a:solidFill>
              <a:latin typeface="Times New Roman"/>
              <a:cs typeface="Calibri" panose="020F0502020204030204"/>
            </a:endParaRPr>
          </a:p>
        </p:txBody>
      </p:sp>
    </p:spTree>
    <p:extLst>
      <p:ext uri="{BB962C8B-B14F-4D97-AF65-F5344CB8AC3E}">
        <p14:creationId xmlns:p14="http://schemas.microsoft.com/office/powerpoint/2010/main" val="3844456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E8BF0C67-DF85-430A-B677-74D959439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28" name="Rectangle 27">
            <a:extLst>
              <a:ext uri="{FF2B5EF4-FFF2-40B4-BE49-F238E27FC236}">
                <a16:creationId xmlns:a16="http://schemas.microsoft.com/office/drawing/2014/main" id="{751BAC80-2398-422A-9AA2-2489F01EF9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a:p>
        </p:txBody>
      </p:sp>
      <p:sp useBgFill="1">
        <p:nvSpPr>
          <p:cNvPr id="30" name="Freeform: Shape 29">
            <a:extLst>
              <a:ext uri="{FF2B5EF4-FFF2-40B4-BE49-F238E27FC236}">
                <a16:creationId xmlns:a16="http://schemas.microsoft.com/office/drawing/2014/main" id="{34A3EF12-7620-4D66-ACFC-B9F71BAD8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6401" y="0"/>
            <a:ext cx="10095599" cy="6858000"/>
          </a:xfrm>
          <a:custGeom>
            <a:avLst/>
            <a:gdLst>
              <a:gd name="connsiteX0" fmla="*/ 0 w 10095599"/>
              <a:gd name="connsiteY0" fmla="*/ 0 h 6858000"/>
              <a:gd name="connsiteX1" fmla="*/ 7448352 w 10095599"/>
              <a:gd name="connsiteY1" fmla="*/ 0 h 6858000"/>
              <a:gd name="connsiteX2" fmla="*/ 9446485 w 10095599"/>
              <a:gd name="connsiteY2" fmla="*/ 0 h 6858000"/>
              <a:gd name="connsiteX3" fmla="*/ 10095599 w 10095599"/>
              <a:gd name="connsiteY3" fmla="*/ 0 h 6858000"/>
              <a:gd name="connsiteX4" fmla="*/ 10095599 w 10095599"/>
              <a:gd name="connsiteY4" fmla="*/ 6858000 h 6858000"/>
              <a:gd name="connsiteX5" fmla="*/ 9446485 w 10095599"/>
              <a:gd name="connsiteY5" fmla="*/ 6858000 h 6858000"/>
              <a:gd name="connsiteX6" fmla="*/ 7448352 w 10095599"/>
              <a:gd name="connsiteY6" fmla="*/ 6858000 h 6858000"/>
              <a:gd name="connsiteX7" fmla="*/ 0 w 10095599"/>
              <a:gd name="connsiteY7" fmla="*/ 6858000 h 6858000"/>
              <a:gd name="connsiteX8" fmla="*/ 1587 w 10095599"/>
              <a:gd name="connsiteY8" fmla="*/ 6789738 h 6858000"/>
              <a:gd name="connsiteX9" fmla="*/ 9525 w 10095599"/>
              <a:gd name="connsiteY9" fmla="*/ 6729413 h 6858000"/>
              <a:gd name="connsiteX10" fmla="*/ 20637 w 10095599"/>
              <a:gd name="connsiteY10" fmla="*/ 6677025 h 6858000"/>
              <a:gd name="connsiteX11" fmla="*/ 34925 w 10095599"/>
              <a:gd name="connsiteY11" fmla="*/ 6630988 h 6858000"/>
              <a:gd name="connsiteX12" fmla="*/ 50800 w 10095599"/>
              <a:gd name="connsiteY12" fmla="*/ 6589713 h 6858000"/>
              <a:gd name="connsiteX13" fmla="*/ 69850 w 10095599"/>
              <a:gd name="connsiteY13" fmla="*/ 6553200 h 6858000"/>
              <a:gd name="connsiteX14" fmla="*/ 88900 w 10095599"/>
              <a:gd name="connsiteY14" fmla="*/ 6515100 h 6858000"/>
              <a:gd name="connsiteX15" fmla="*/ 107950 w 10095599"/>
              <a:gd name="connsiteY15" fmla="*/ 6477000 h 6858000"/>
              <a:gd name="connsiteX16" fmla="*/ 123825 w 10095599"/>
              <a:gd name="connsiteY16" fmla="*/ 6440488 h 6858000"/>
              <a:gd name="connsiteX17" fmla="*/ 139700 w 10095599"/>
              <a:gd name="connsiteY17" fmla="*/ 6399213 h 6858000"/>
              <a:gd name="connsiteX18" fmla="*/ 155575 w 10095599"/>
              <a:gd name="connsiteY18" fmla="*/ 6353175 h 6858000"/>
              <a:gd name="connsiteX19" fmla="*/ 166687 w 10095599"/>
              <a:gd name="connsiteY19" fmla="*/ 6300788 h 6858000"/>
              <a:gd name="connsiteX20" fmla="*/ 173037 w 10095599"/>
              <a:gd name="connsiteY20" fmla="*/ 6240463 h 6858000"/>
              <a:gd name="connsiteX21" fmla="*/ 176212 w 10095599"/>
              <a:gd name="connsiteY21" fmla="*/ 6172200 h 6858000"/>
              <a:gd name="connsiteX22" fmla="*/ 173037 w 10095599"/>
              <a:gd name="connsiteY22" fmla="*/ 6103938 h 6858000"/>
              <a:gd name="connsiteX23" fmla="*/ 166687 w 10095599"/>
              <a:gd name="connsiteY23" fmla="*/ 6043613 h 6858000"/>
              <a:gd name="connsiteX24" fmla="*/ 155575 w 10095599"/>
              <a:gd name="connsiteY24" fmla="*/ 5991225 h 6858000"/>
              <a:gd name="connsiteX25" fmla="*/ 139700 w 10095599"/>
              <a:gd name="connsiteY25" fmla="*/ 5945188 h 6858000"/>
              <a:gd name="connsiteX26" fmla="*/ 123825 w 10095599"/>
              <a:gd name="connsiteY26" fmla="*/ 5903913 h 6858000"/>
              <a:gd name="connsiteX27" fmla="*/ 107950 w 10095599"/>
              <a:gd name="connsiteY27" fmla="*/ 5867400 h 6858000"/>
              <a:gd name="connsiteX28" fmla="*/ 88900 w 10095599"/>
              <a:gd name="connsiteY28" fmla="*/ 5829300 h 6858000"/>
              <a:gd name="connsiteX29" fmla="*/ 69850 w 10095599"/>
              <a:gd name="connsiteY29" fmla="*/ 5791200 h 6858000"/>
              <a:gd name="connsiteX30" fmla="*/ 50800 w 10095599"/>
              <a:gd name="connsiteY30" fmla="*/ 5754688 h 6858000"/>
              <a:gd name="connsiteX31" fmla="*/ 34925 w 10095599"/>
              <a:gd name="connsiteY31" fmla="*/ 5713413 h 6858000"/>
              <a:gd name="connsiteX32" fmla="*/ 20637 w 10095599"/>
              <a:gd name="connsiteY32" fmla="*/ 5667375 h 6858000"/>
              <a:gd name="connsiteX33" fmla="*/ 9525 w 10095599"/>
              <a:gd name="connsiteY33" fmla="*/ 5614988 h 6858000"/>
              <a:gd name="connsiteX34" fmla="*/ 1587 w 10095599"/>
              <a:gd name="connsiteY34" fmla="*/ 5554663 h 6858000"/>
              <a:gd name="connsiteX35" fmla="*/ 0 w 10095599"/>
              <a:gd name="connsiteY35" fmla="*/ 5486400 h 6858000"/>
              <a:gd name="connsiteX36" fmla="*/ 1587 w 10095599"/>
              <a:gd name="connsiteY36" fmla="*/ 5418138 h 6858000"/>
              <a:gd name="connsiteX37" fmla="*/ 9525 w 10095599"/>
              <a:gd name="connsiteY37" fmla="*/ 5357813 h 6858000"/>
              <a:gd name="connsiteX38" fmla="*/ 20637 w 10095599"/>
              <a:gd name="connsiteY38" fmla="*/ 5305425 h 6858000"/>
              <a:gd name="connsiteX39" fmla="*/ 34925 w 10095599"/>
              <a:gd name="connsiteY39" fmla="*/ 5259388 h 6858000"/>
              <a:gd name="connsiteX40" fmla="*/ 50800 w 10095599"/>
              <a:gd name="connsiteY40" fmla="*/ 5218113 h 6858000"/>
              <a:gd name="connsiteX41" fmla="*/ 69850 w 10095599"/>
              <a:gd name="connsiteY41" fmla="*/ 5181600 h 6858000"/>
              <a:gd name="connsiteX42" fmla="*/ 88900 w 10095599"/>
              <a:gd name="connsiteY42" fmla="*/ 5143500 h 6858000"/>
              <a:gd name="connsiteX43" fmla="*/ 107950 w 10095599"/>
              <a:gd name="connsiteY43" fmla="*/ 5105400 h 6858000"/>
              <a:gd name="connsiteX44" fmla="*/ 123825 w 10095599"/>
              <a:gd name="connsiteY44" fmla="*/ 5068888 h 6858000"/>
              <a:gd name="connsiteX45" fmla="*/ 139700 w 10095599"/>
              <a:gd name="connsiteY45" fmla="*/ 5027613 h 6858000"/>
              <a:gd name="connsiteX46" fmla="*/ 155575 w 10095599"/>
              <a:gd name="connsiteY46" fmla="*/ 4981575 h 6858000"/>
              <a:gd name="connsiteX47" fmla="*/ 166687 w 10095599"/>
              <a:gd name="connsiteY47" fmla="*/ 4929188 h 6858000"/>
              <a:gd name="connsiteX48" fmla="*/ 173037 w 10095599"/>
              <a:gd name="connsiteY48" fmla="*/ 4868863 h 6858000"/>
              <a:gd name="connsiteX49" fmla="*/ 176212 w 10095599"/>
              <a:gd name="connsiteY49" fmla="*/ 4800600 h 6858000"/>
              <a:gd name="connsiteX50" fmla="*/ 173037 w 10095599"/>
              <a:gd name="connsiteY50" fmla="*/ 4732338 h 6858000"/>
              <a:gd name="connsiteX51" fmla="*/ 166687 w 10095599"/>
              <a:gd name="connsiteY51" fmla="*/ 4672013 h 6858000"/>
              <a:gd name="connsiteX52" fmla="*/ 155575 w 10095599"/>
              <a:gd name="connsiteY52" fmla="*/ 4619625 h 6858000"/>
              <a:gd name="connsiteX53" fmla="*/ 139700 w 10095599"/>
              <a:gd name="connsiteY53" fmla="*/ 4573588 h 6858000"/>
              <a:gd name="connsiteX54" fmla="*/ 123825 w 10095599"/>
              <a:gd name="connsiteY54" fmla="*/ 4532313 h 6858000"/>
              <a:gd name="connsiteX55" fmla="*/ 107950 w 10095599"/>
              <a:gd name="connsiteY55" fmla="*/ 4495800 h 6858000"/>
              <a:gd name="connsiteX56" fmla="*/ 69850 w 10095599"/>
              <a:gd name="connsiteY56" fmla="*/ 4419600 h 6858000"/>
              <a:gd name="connsiteX57" fmla="*/ 50800 w 10095599"/>
              <a:gd name="connsiteY57" fmla="*/ 4383088 h 6858000"/>
              <a:gd name="connsiteX58" fmla="*/ 34925 w 10095599"/>
              <a:gd name="connsiteY58" fmla="*/ 4341813 h 6858000"/>
              <a:gd name="connsiteX59" fmla="*/ 20637 w 10095599"/>
              <a:gd name="connsiteY59" fmla="*/ 4295775 h 6858000"/>
              <a:gd name="connsiteX60" fmla="*/ 9525 w 10095599"/>
              <a:gd name="connsiteY60" fmla="*/ 4243388 h 6858000"/>
              <a:gd name="connsiteX61" fmla="*/ 1587 w 10095599"/>
              <a:gd name="connsiteY61" fmla="*/ 4183063 h 6858000"/>
              <a:gd name="connsiteX62" fmla="*/ 0 w 10095599"/>
              <a:gd name="connsiteY62" fmla="*/ 4114800 h 6858000"/>
              <a:gd name="connsiteX63" fmla="*/ 1587 w 10095599"/>
              <a:gd name="connsiteY63" fmla="*/ 4046538 h 6858000"/>
              <a:gd name="connsiteX64" fmla="*/ 9525 w 10095599"/>
              <a:gd name="connsiteY64" fmla="*/ 3986213 h 6858000"/>
              <a:gd name="connsiteX65" fmla="*/ 20637 w 10095599"/>
              <a:gd name="connsiteY65" fmla="*/ 3933825 h 6858000"/>
              <a:gd name="connsiteX66" fmla="*/ 34925 w 10095599"/>
              <a:gd name="connsiteY66" fmla="*/ 3887788 h 6858000"/>
              <a:gd name="connsiteX67" fmla="*/ 50800 w 10095599"/>
              <a:gd name="connsiteY67" fmla="*/ 3846513 h 6858000"/>
              <a:gd name="connsiteX68" fmla="*/ 69850 w 10095599"/>
              <a:gd name="connsiteY68" fmla="*/ 3810000 h 6858000"/>
              <a:gd name="connsiteX69" fmla="*/ 88900 w 10095599"/>
              <a:gd name="connsiteY69" fmla="*/ 3771900 h 6858000"/>
              <a:gd name="connsiteX70" fmla="*/ 107950 w 10095599"/>
              <a:gd name="connsiteY70" fmla="*/ 3733800 h 6858000"/>
              <a:gd name="connsiteX71" fmla="*/ 123825 w 10095599"/>
              <a:gd name="connsiteY71" fmla="*/ 3697288 h 6858000"/>
              <a:gd name="connsiteX72" fmla="*/ 139700 w 10095599"/>
              <a:gd name="connsiteY72" fmla="*/ 3656013 h 6858000"/>
              <a:gd name="connsiteX73" fmla="*/ 155575 w 10095599"/>
              <a:gd name="connsiteY73" fmla="*/ 3609975 h 6858000"/>
              <a:gd name="connsiteX74" fmla="*/ 166687 w 10095599"/>
              <a:gd name="connsiteY74" fmla="*/ 3557588 h 6858000"/>
              <a:gd name="connsiteX75" fmla="*/ 173037 w 10095599"/>
              <a:gd name="connsiteY75" fmla="*/ 3497263 h 6858000"/>
              <a:gd name="connsiteX76" fmla="*/ 176212 w 10095599"/>
              <a:gd name="connsiteY76" fmla="*/ 3427413 h 6858000"/>
              <a:gd name="connsiteX77" fmla="*/ 173037 w 10095599"/>
              <a:gd name="connsiteY77" fmla="*/ 3360738 h 6858000"/>
              <a:gd name="connsiteX78" fmla="*/ 166687 w 10095599"/>
              <a:gd name="connsiteY78" fmla="*/ 3300413 h 6858000"/>
              <a:gd name="connsiteX79" fmla="*/ 155575 w 10095599"/>
              <a:gd name="connsiteY79" fmla="*/ 3248025 h 6858000"/>
              <a:gd name="connsiteX80" fmla="*/ 139700 w 10095599"/>
              <a:gd name="connsiteY80" fmla="*/ 3201988 h 6858000"/>
              <a:gd name="connsiteX81" fmla="*/ 123825 w 10095599"/>
              <a:gd name="connsiteY81" fmla="*/ 3160713 h 6858000"/>
              <a:gd name="connsiteX82" fmla="*/ 107950 w 10095599"/>
              <a:gd name="connsiteY82" fmla="*/ 3124200 h 6858000"/>
              <a:gd name="connsiteX83" fmla="*/ 88900 w 10095599"/>
              <a:gd name="connsiteY83" fmla="*/ 3086100 h 6858000"/>
              <a:gd name="connsiteX84" fmla="*/ 69850 w 10095599"/>
              <a:gd name="connsiteY84" fmla="*/ 3048000 h 6858000"/>
              <a:gd name="connsiteX85" fmla="*/ 50800 w 10095599"/>
              <a:gd name="connsiteY85" fmla="*/ 3011488 h 6858000"/>
              <a:gd name="connsiteX86" fmla="*/ 34925 w 10095599"/>
              <a:gd name="connsiteY86" fmla="*/ 2970213 h 6858000"/>
              <a:gd name="connsiteX87" fmla="*/ 20637 w 10095599"/>
              <a:gd name="connsiteY87" fmla="*/ 2924175 h 6858000"/>
              <a:gd name="connsiteX88" fmla="*/ 9525 w 10095599"/>
              <a:gd name="connsiteY88" fmla="*/ 2871788 h 6858000"/>
              <a:gd name="connsiteX89" fmla="*/ 1587 w 10095599"/>
              <a:gd name="connsiteY89" fmla="*/ 2811463 h 6858000"/>
              <a:gd name="connsiteX90" fmla="*/ 0 w 10095599"/>
              <a:gd name="connsiteY90" fmla="*/ 2743200 h 6858000"/>
              <a:gd name="connsiteX91" fmla="*/ 1587 w 10095599"/>
              <a:gd name="connsiteY91" fmla="*/ 2674938 h 6858000"/>
              <a:gd name="connsiteX92" fmla="*/ 9525 w 10095599"/>
              <a:gd name="connsiteY92" fmla="*/ 2614613 h 6858000"/>
              <a:gd name="connsiteX93" fmla="*/ 20637 w 10095599"/>
              <a:gd name="connsiteY93" fmla="*/ 2562225 h 6858000"/>
              <a:gd name="connsiteX94" fmla="*/ 34925 w 10095599"/>
              <a:gd name="connsiteY94" fmla="*/ 2516188 h 6858000"/>
              <a:gd name="connsiteX95" fmla="*/ 50800 w 10095599"/>
              <a:gd name="connsiteY95" fmla="*/ 2474913 h 6858000"/>
              <a:gd name="connsiteX96" fmla="*/ 69850 w 10095599"/>
              <a:gd name="connsiteY96" fmla="*/ 2438400 h 6858000"/>
              <a:gd name="connsiteX97" fmla="*/ 88900 w 10095599"/>
              <a:gd name="connsiteY97" fmla="*/ 2400300 h 6858000"/>
              <a:gd name="connsiteX98" fmla="*/ 107950 w 10095599"/>
              <a:gd name="connsiteY98" fmla="*/ 2362200 h 6858000"/>
              <a:gd name="connsiteX99" fmla="*/ 123825 w 10095599"/>
              <a:gd name="connsiteY99" fmla="*/ 2325688 h 6858000"/>
              <a:gd name="connsiteX100" fmla="*/ 139700 w 10095599"/>
              <a:gd name="connsiteY100" fmla="*/ 2284413 h 6858000"/>
              <a:gd name="connsiteX101" fmla="*/ 155575 w 10095599"/>
              <a:gd name="connsiteY101" fmla="*/ 2238375 h 6858000"/>
              <a:gd name="connsiteX102" fmla="*/ 166687 w 10095599"/>
              <a:gd name="connsiteY102" fmla="*/ 2185988 h 6858000"/>
              <a:gd name="connsiteX103" fmla="*/ 173037 w 10095599"/>
              <a:gd name="connsiteY103" fmla="*/ 2125663 h 6858000"/>
              <a:gd name="connsiteX104" fmla="*/ 176212 w 10095599"/>
              <a:gd name="connsiteY104" fmla="*/ 2057400 h 6858000"/>
              <a:gd name="connsiteX105" fmla="*/ 173037 w 10095599"/>
              <a:gd name="connsiteY105" fmla="*/ 1989138 h 6858000"/>
              <a:gd name="connsiteX106" fmla="*/ 166687 w 10095599"/>
              <a:gd name="connsiteY106" fmla="*/ 1928813 h 6858000"/>
              <a:gd name="connsiteX107" fmla="*/ 155575 w 10095599"/>
              <a:gd name="connsiteY107" fmla="*/ 1876425 h 6858000"/>
              <a:gd name="connsiteX108" fmla="*/ 139700 w 10095599"/>
              <a:gd name="connsiteY108" fmla="*/ 1830388 h 6858000"/>
              <a:gd name="connsiteX109" fmla="*/ 123825 w 10095599"/>
              <a:gd name="connsiteY109" fmla="*/ 1789113 h 6858000"/>
              <a:gd name="connsiteX110" fmla="*/ 107950 w 10095599"/>
              <a:gd name="connsiteY110" fmla="*/ 1752600 h 6858000"/>
              <a:gd name="connsiteX111" fmla="*/ 88900 w 10095599"/>
              <a:gd name="connsiteY111" fmla="*/ 1714500 h 6858000"/>
              <a:gd name="connsiteX112" fmla="*/ 69850 w 10095599"/>
              <a:gd name="connsiteY112" fmla="*/ 1676400 h 6858000"/>
              <a:gd name="connsiteX113" fmla="*/ 50800 w 10095599"/>
              <a:gd name="connsiteY113" fmla="*/ 1639888 h 6858000"/>
              <a:gd name="connsiteX114" fmla="*/ 34925 w 10095599"/>
              <a:gd name="connsiteY114" fmla="*/ 1598613 h 6858000"/>
              <a:gd name="connsiteX115" fmla="*/ 20637 w 10095599"/>
              <a:gd name="connsiteY115" fmla="*/ 1552575 h 6858000"/>
              <a:gd name="connsiteX116" fmla="*/ 9525 w 10095599"/>
              <a:gd name="connsiteY116" fmla="*/ 1500188 h 6858000"/>
              <a:gd name="connsiteX117" fmla="*/ 1587 w 10095599"/>
              <a:gd name="connsiteY117" fmla="*/ 1439863 h 6858000"/>
              <a:gd name="connsiteX118" fmla="*/ 0 w 10095599"/>
              <a:gd name="connsiteY118" fmla="*/ 1371600 h 6858000"/>
              <a:gd name="connsiteX119" fmla="*/ 1587 w 10095599"/>
              <a:gd name="connsiteY119" fmla="*/ 1303338 h 6858000"/>
              <a:gd name="connsiteX120" fmla="*/ 9525 w 10095599"/>
              <a:gd name="connsiteY120" fmla="*/ 1243013 h 6858000"/>
              <a:gd name="connsiteX121" fmla="*/ 20637 w 10095599"/>
              <a:gd name="connsiteY121" fmla="*/ 1190625 h 6858000"/>
              <a:gd name="connsiteX122" fmla="*/ 34925 w 10095599"/>
              <a:gd name="connsiteY122" fmla="*/ 1144588 h 6858000"/>
              <a:gd name="connsiteX123" fmla="*/ 50800 w 10095599"/>
              <a:gd name="connsiteY123" fmla="*/ 1103313 h 6858000"/>
              <a:gd name="connsiteX124" fmla="*/ 69850 w 10095599"/>
              <a:gd name="connsiteY124" fmla="*/ 1066800 h 6858000"/>
              <a:gd name="connsiteX125" fmla="*/ 88900 w 10095599"/>
              <a:gd name="connsiteY125" fmla="*/ 1028700 h 6858000"/>
              <a:gd name="connsiteX126" fmla="*/ 107950 w 10095599"/>
              <a:gd name="connsiteY126" fmla="*/ 990600 h 6858000"/>
              <a:gd name="connsiteX127" fmla="*/ 123825 w 10095599"/>
              <a:gd name="connsiteY127" fmla="*/ 954088 h 6858000"/>
              <a:gd name="connsiteX128" fmla="*/ 139700 w 10095599"/>
              <a:gd name="connsiteY128" fmla="*/ 912813 h 6858000"/>
              <a:gd name="connsiteX129" fmla="*/ 155575 w 10095599"/>
              <a:gd name="connsiteY129" fmla="*/ 866775 h 6858000"/>
              <a:gd name="connsiteX130" fmla="*/ 166687 w 10095599"/>
              <a:gd name="connsiteY130" fmla="*/ 814388 h 6858000"/>
              <a:gd name="connsiteX131" fmla="*/ 173037 w 10095599"/>
              <a:gd name="connsiteY131" fmla="*/ 754063 h 6858000"/>
              <a:gd name="connsiteX132" fmla="*/ 176212 w 10095599"/>
              <a:gd name="connsiteY132" fmla="*/ 685800 h 6858000"/>
              <a:gd name="connsiteX133" fmla="*/ 173037 w 10095599"/>
              <a:gd name="connsiteY133" fmla="*/ 617538 h 6858000"/>
              <a:gd name="connsiteX134" fmla="*/ 166687 w 10095599"/>
              <a:gd name="connsiteY134" fmla="*/ 557213 h 6858000"/>
              <a:gd name="connsiteX135" fmla="*/ 155575 w 10095599"/>
              <a:gd name="connsiteY135" fmla="*/ 504825 h 6858000"/>
              <a:gd name="connsiteX136" fmla="*/ 139700 w 10095599"/>
              <a:gd name="connsiteY136" fmla="*/ 458788 h 6858000"/>
              <a:gd name="connsiteX137" fmla="*/ 123825 w 10095599"/>
              <a:gd name="connsiteY137" fmla="*/ 417513 h 6858000"/>
              <a:gd name="connsiteX138" fmla="*/ 107950 w 10095599"/>
              <a:gd name="connsiteY138" fmla="*/ 381000 h 6858000"/>
              <a:gd name="connsiteX139" fmla="*/ 88900 w 10095599"/>
              <a:gd name="connsiteY139" fmla="*/ 342900 h 6858000"/>
              <a:gd name="connsiteX140" fmla="*/ 69850 w 10095599"/>
              <a:gd name="connsiteY140" fmla="*/ 304800 h 6858000"/>
              <a:gd name="connsiteX141" fmla="*/ 50800 w 10095599"/>
              <a:gd name="connsiteY141" fmla="*/ 268288 h 6858000"/>
              <a:gd name="connsiteX142" fmla="*/ 34925 w 10095599"/>
              <a:gd name="connsiteY142" fmla="*/ 227013 h 6858000"/>
              <a:gd name="connsiteX143" fmla="*/ 20637 w 10095599"/>
              <a:gd name="connsiteY143" fmla="*/ 180975 h 6858000"/>
              <a:gd name="connsiteX144" fmla="*/ 9525 w 10095599"/>
              <a:gd name="connsiteY144" fmla="*/ 128588 h 6858000"/>
              <a:gd name="connsiteX145" fmla="*/ 1587 w 10095599"/>
              <a:gd name="connsiteY145" fmla="*/ 6826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10095599" h="6858000">
                <a:moveTo>
                  <a:pt x="0" y="0"/>
                </a:moveTo>
                <a:lnTo>
                  <a:pt x="7448352" y="0"/>
                </a:lnTo>
                <a:lnTo>
                  <a:pt x="9446485" y="0"/>
                </a:lnTo>
                <a:lnTo>
                  <a:pt x="10095599" y="0"/>
                </a:lnTo>
                <a:lnTo>
                  <a:pt x="10095599" y="6858000"/>
                </a:lnTo>
                <a:lnTo>
                  <a:pt x="9446485" y="6858000"/>
                </a:lnTo>
                <a:lnTo>
                  <a:pt x="7448352" y="6858000"/>
                </a:lnTo>
                <a:lnTo>
                  <a:pt x="0" y="6858000"/>
                </a:lnTo>
                <a:lnTo>
                  <a:pt x="1587" y="6789738"/>
                </a:lnTo>
                <a:lnTo>
                  <a:pt x="9525" y="6729413"/>
                </a:lnTo>
                <a:lnTo>
                  <a:pt x="20637" y="6677025"/>
                </a:lnTo>
                <a:lnTo>
                  <a:pt x="34925" y="6630988"/>
                </a:lnTo>
                <a:lnTo>
                  <a:pt x="50800" y="6589713"/>
                </a:lnTo>
                <a:lnTo>
                  <a:pt x="69850" y="6553200"/>
                </a:lnTo>
                <a:lnTo>
                  <a:pt x="88900" y="6515100"/>
                </a:lnTo>
                <a:lnTo>
                  <a:pt x="107950" y="6477000"/>
                </a:lnTo>
                <a:lnTo>
                  <a:pt x="123825" y="6440488"/>
                </a:lnTo>
                <a:lnTo>
                  <a:pt x="139700" y="6399213"/>
                </a:lnTo>
                <a:lnTo>
                  <a:pt x="155575" y="6353175"/>
                </a:lnTo>
                <a:lnTo>
                  <a:pt x="166687" y="6300788"/>
                </a:lnTo>
                <a:lnTo>
                  <a:pt x="173037" y="6240463"/>
                </a:lnTo>
                <a:lnTo>
                  <a:pt x="176212" y="6172200"/>
                </a:lnTo>
                <a:lnTo>
                  <a:pt x="173037" y="6103938"/>
                </a:lnTo>
                <a:lnTo>
                  <a:pt x="166687" y="6043613"/>
                </a:lnTo>
                <a:lnTo>
                  <a:pt x="155575" y="5991225"/>
                </a:lnTo>
                <a:lnTo>
                  <a:pt x="139700" y="5945188"/>
                </a:lnTo>
                <a:lnTo>
                  <a:pt x="123825" y="5903913"/>
                </a:lnTo>
                <a:lnTo>
                  <a:pt x="107950" y="5867400"/>
                </a:lnTo>
                <a:lnTo>
                  <a:pt x="88900" y="5829300"/>
                </a:lnTo>
                <a:lnTo>
                  <a:pt x="69850" y="5791200"/>
                </a:lnTo>
                <a:lnTo>
                  <a:pt x="50800" y="5754688"/>
                </a:lnTo>
                <a:lnTo>
                  <a:pt x="34925" y="5713413"/>
                </a:lnTo>
                <a:lnTo>
                  <a:pt x="20637" y="5667375"/>
                </a:lnTo>
                <a:lnTo>
                  <a:pt x="9525" y="5614988"/>
                </a:lnTo>
                <a:lnTo>
                  <a:pt x="1587" y="5554663"/>
                </a:lnTo>
                <a:lnTo>
                  <a:pt x="0" y="5486400"/>
                </a:lnTo>
                <a:lnTo>
                  <a:pt x="1587" y="5418138"/>
                </a:lnTo>
                <a:lnTo>
                  <a:pt x="9525" y="5357813"/>
                </a:lnTo>
                <a:lnTo>
                  <a:pt x="20637" y="5305425"/>
                </a:lnTo>
                <a:lnTo>
                  <a:pt x="34925" y="5259388"/>
                </a:lnTo>
                <a:lnTo>
                  <a:pt x="50800" y="5218113"/>
                </a:lnTo>
                <a:lnTo>
                  <a:pt x="69850" y="5181600"/>
                </a:lnTo>
                <a:lnTo>
                  <a:pt x="88900" y="5143500"/>
                </a:lnTo>
                <a:lnTo>
                  <a:pt x="107950" y="5105400"/>
                </a:lnTo>
                <a:lnTo>
                  <a:pt x="123825" y="5068888"/>
                </a:lnTo>
                <a:lnTo>
                  <a:pt x="139700" y="5027613"/>
                </a:lnTo>
                <a:lnTo>
                  <a:pt x="155575" y="4981575"/>
                </a:lnTo>
                <a:lnTo>
                  <a:pt x="166687" y="4929188"/>
                </a:lnTo>
                <a:lnTo>
                  <a:pt x="173037" y="4868863"/>
                </a:lnTo>
                <a:lnTo>
                  <a:pt x="176212" y="4800600"/>
                </a:lnTo>
                <a:lnTo>
                  <a:pt x="173037" y="4732338"/>
                </a:lnTo>
                <a:lnTo>
                  <a:pt x="166687" y="4672013"/>
                </a:lnTo>
                <a:lnTo>
                  <a:pt x="155575" y="4619625"/>
                </a:lnTo>
                <a:lnTo>
                  <a:pt x="139700" y="4573588"/>
                </a:lnTo>
                <a:lnTo>
                  <a:pt x="123825" y="4532313"/>
                </a:lnTo>
                <a:lnTo>
                  <a:pt x="107950" y="4495800"/>
                </a:lnTo>
                <a:lnTo>
                  <a:pt x="69850" y="4419600"/>
                </a:lnTo>
                <a:lnTo>
                  <a:pt x="50800" y="4383088"/>
                </a:lnTo>
                <a:lnTo>
                  <a:pt x="34925" y="4341813"/>
                </a:lnTo>
                <a:lnTo>
                  <a:pt x="20637" y="4295775"/>
                </a:lnTo>
                <a:lnTo>
                  <a:pt x="9525" y="4243388"/>
                </a:lnTo>
                <a:lnTo>
                  <a:pt x="1587" y="4183063"/>
                </a:lnTo>
                <a:lnTo>
                  <a:pt x="0" y="4114800"/>
                </a:lnTo>
                <a:lnTo>
                  <a:pt x="1587" y="4046538"/>
                </a:lnTo>
                <a:lnTo>
                  <a:pt x="9525" y="3986213"/>
                </a:lnTo>
                <a:lnTo>
                  <a:pt x="20637" y="3933825"/>
                </a:lnTo>
                <a:lnTo>
                  <a:pt x="34925" y="3887788"/>
                </a:lnTo>
                <a:lnTo>
                  <a:pt x="50800" y="3846513"/>
                </a:lnTo>
                <a:lnTo>
                  <a:pt x="69850" y="3810000"/>
                </a:lnTo>
                <a:lnTo>
                  <a:pt x="88900" y="3771900"/>
                </a:lnTo>
                <a:lnTo>
                  <a:pt x="107950" y="3733800"/>
                </a:lnTo>
                <a:lnTo>
                  <a:pt x="123825" y="3697288"/>
                </a:lnTo>
                <a:lnTo>
                  <a:pt x="139700" y="3656013"/>
                </a:lnTo>
                <a:lnTo>
                  <a:pt x="155575" y="3609975"/>
                </a:lnTo>
                <a:lnTo>
                  <a:pt x="166687" y="3557588"/>
                </a:lnTo>
                <a:lnTo>
                  <a:pt x="173037" y="3497263"/>
                </a:lnTo>
                <a:lnTo>
                  <a:pt x="176212" y="3427413"/>
                </a:lnTo>
                <a:lnTo>
                  <a:pt x="173037" y="3360738"/>
                </a:lnTo>
                <a:lnTo>
                  <a:pt x="166687" y="3300413"/>
                </a:lnTo>
                <a:lnTo>
                  <a:pt x="155575" y="3248025"/>
                </a:lnTo>
                <a:lnTo>
                  <a:pt x="139700" y="3201988"/>
                </a:lnTo>
                <a:lnTo>
                  <a:pt x="123825" y="3160713"/>
                </a:lnTo>
                <a:lnTo>
                  <a:pt x="107950" y="3124200"/>
                </a:lnTo>
                <a:lnTo>
                  <a:pt x="88900" y="3086100"/>
                </a:lnTo>
                <a:lnTo>
                  <a:pt x="69850" y="3048000"/>
                </a:lnTo>
                <a:lnTo>
                  <a:pt x="50800" y="3011488"/>
                </a:lnTo>
                <a:lnTo>
                  <a:pt x="34925" y="2970213"/>
                </a:lnTo>
                <a:lnTo>
                  <a:pt x="20637" y="2924175"/>
                </a:lnTo>
                <a:lnTo>
                  <a:pt x="9525" y="2871788"/>
                </a:lnTo>
                <a:lnTo>
                  <a:pt x="1587" y="2811463"/>
                </a:lnTo>
                <a:lnTo>
                  <a:pt x="0" y="2743200"/>
                </a:lnTo>
                <a:lnTo>
                  <a:pt x="1587" y="2674938"/>
                </a:lnTo>
                <a:lnTo>
                  <a:pt x="9525" y="2614613"/>
                </a:lnTo>
                <a:lnTo>
                  <a:pt x="20637" y="2562225"/>
                </a:lnTo>
                <a:lnTo>
                  <a:pt x="34925" y="2516188"/>
                </a:lnTo>
                <a:lnTo>
                  <a:pt x="50800" y="2474913"/>
                </a:lnTo>
                <a:lnTo>
                  <a:pt x="69850" y="2438400"/>
                </a:lnTo>
                <a:lnTo>
                  <a:pt x="88900" y="2400300"/>
                </a:lnTo>
                <a:lnTo>
                  <a:pt x="107950" y="2362200"/>
                </a:lnTo>
                <a:lnTo>
                  <a:pt x="123825" y="2325688"/>
                </a:lnTo>
                <a:lnTo>
                  <a:pt x="139700" y="2284413"/>
                </a:lnTo>
                <a:lnTo>
                  <a:pt x="155575" y="2238375"/>
                </a:lnTo>
                <a:lnTo>
                  <a:pt x="166687" y="2185988"/>
                </a:lnTo>
                <a:lnTo>
                  <a:pt x="173037" y="2125663"/>
                </a:lnTo>
                <a:lnTo>
                  <a:pt x="176212" y="2057400"/>
                </a:lnTo>
                <a:lnTo>
                  <a:pt x="173037" y="1989138"/>
                </a:lnTo>
                <a:lnTo>
                  <a:pt x="166687" y="1928813"/>
                </a:lnTo>
                <a:lnTo>
                  <a:pt x="155575" y="1876425"/>
                </a:lnTo>
                <a:lnTo>
                  <a:pt x="139700" y="1830388"/>
                </a:lnTo>
                <a:lnTo>
                  <a:pt x="123825" y="1789113"/>
                </a:lnTo>
                <a:lnTo>
                  <a:pt x="107950" y="1752600"/>
                </a:lnTo>
                <a:lnTo>
                  <a:pt x="88900" y="1714500"/>
                </a:lnTo>
                <a:lnTo>
                  <a:pt x="69850" y="1676400"/>
                </a:lnTo>
                <a:lnTo>
                  <a:pt x="50800" y="1639888"/>
                </a:lnTo>
                <a:lnTo>
                  <a:pt x="34925" y="1598613"/>
                </a:lnTo>
                <a:lnTo>
                  <a:pt x="20637" y="1552575"/>
                </a:lnTo>
                <a:lnTo>
                  <a:pt x="9525" y="1500188"/>
                </a:lnTo>
                <a:lnTo>
                  <a:pt x="1587" y="1439863"/>
                </a:lnTo>
                <a:lnTo>
                  <a:pt x="0" y="1371600"/>
                </a:lnTo>
                <a:lnTo>
                  <a:pt x="1587" y="1303338"/>
                </a:lnTo>
                <a:lnTo>
                  <a:pt x="9525" y="1243013"/>
                </a:lnTo>
                <a:lnTo>
                  <a:pt x="20637" y="1190625"/>
                </a:lnTo>
                <a:lnTo>
                  <a:pt x="34925" y="1144588"/>
                </a:lnTo>
                <a:lnTo>
                  <a:pt x="50800" y="1103313"/>
                </a:lnTo>
                <a:lnTo>
                  <a:pt x="69850" y="1066800"/>
                </a:lnTo>
                <a:lnTo>
                  <a:pt x="88900" y="1028700"/>
                </a:lnTo>
                <a:lnTo>
                  <a:pt x="107950" y="990600"/>
                </a:lnTo>
                <a:lnTo>
                  <a:pt x="123825" y="954088"/>
                </a:lnTo>
                <a:lnTo>
                  <a:pt x="139700" y="912813"/>
                </a:lnTo>
                <a:lnTo>
                  <a:pt x="155575" y="866775"/>
                </a:lnTo>
                <a:lnTo>
                  <a:pt x="166687" y="814388"/>
                </a:lnTo>
                <a:lnTo>
                  <a:pt x="173037" y="754063"/>
                </a:lnTo>
                <a:lnTo>
                  <a:pt x="176212" y="685800"/>
                </a:lnTo>
                <a:lnTo>
                  <a:pt x="173037" y="617538"/>
                </a:lnTo>
                <a:lnTo>
                  <a:pt x="166687" y="557213"/>
                </a:lnTo>
                <a:lnTo>
                  <a:pt x="155575" y="504825"/>
                </a:lnTo>
                <a:lnTo>
                  <a:pt x="139700" y="458788"/>
                </a:lnTo>
                <a:lnTo>
                  <a:pt x="123825" y="417513"/>
                </a:lnTo>
                <a:lnTo>
                  <a:pt x="107950" y="381000"/>
                </a:lnTo>
                <a:lnTo>
                  <a:pt x="88900" y="342900"/>
                </a:lnTo>
                <a:lnTo>
                  <a:pt x="69850" y="304800"/>
                </a:lnTo>
                <a:lnTo>
                  <a:pt x="50800" y="268288"/>
                </a:lnTo>
                <a:lnTo>
                  <a:pt x="34925" y="227013"/>
                </a:lnTo>
                <a:lnTo>
                  <a:pt x="20637" y="180975"/>
                </a:lnTo>
                <a:lnTo>
                  <a:pt x="9525" y="128588"/>
                </a:lnTo>
                <a:lnTo>
                  <a:pt x="1587" y="6826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81278323-64DB-42F5-9935-89D4FB90C305}"/>
              </a:ext>
            </a:extLst>
          </p:cNvPr>
          <p:cNvSpPr>
            <a:spLocks noGrp="1"/>
          </p:cNvSpPr>
          <p:nvPr>
            <p:ph type="title"/>
          </p:nvPr>
        </p:nvSpPr>
        <p:spPr>
          <a:xfrm>
            <a:off x="2725057" y="270514"/>
            <a:ext cx="8632372" cy="590781"/>
          </a:xfrm>
        </p:spPr>
        <p:txBody>
          <a:bodyPr anchor="t">
            <a:normAutofit/>
          </a:bodyPr>
          <a:lstStyle/>
          <a:p>
            <a:pPr algn="ctr"/>
            <a:r>
              <a:rPr lang="el-GR" sz="2800" b="1" u="sng" dirty="0">
                <a:latin typeface="Times New Roman"/>
                <a:cs typeface="Times New Roman"/>
              </a:rPr>
              <a:t>ΜΕΘΟΔΟΛΟΓΙΑ (2)</a:t>
            </a:r>
            <a:endParaRPr lang="el-GR" sz="2800">
              <a:cs typeface="Calibri Light"/>
            </a:endParaRPr>
          </a:p>
        </p:txBody>
      </p:sp>
      <p:sp>
        <p:nvSpPr>
          <p:cNvPr id="3" name="Θέση περιεχομένου 2">
            <a:extLst>
              <a:ext uri="{FF2B5EF4-FFF2-40B4-BE49-F238E27FC236}">
                <a16:creationId xmlns:a16="http://schemas.microsoft.com/office/drawing/2014/main" id="{0F9F2F08-21E9-4A1D-9724-4A3B282D993D}"/>
              </a:ext>
            </a:extLst>
          </p:cNvPr>
          <p:cNvSpPr>
            <a:spLocks noGrp="1"/>
          </p:cNvSpPr>
          <p:nvPr>
            <p:ph idx="1"/>
          </p:nvPr>
        </p:nvSpPr>
        <p:spPr>
          <a:xfrm>
            <a:off x="2463800" y="870858"/>
            <a:ext cx="9372600" cy="5876284"/>
          </a:xfrm>
        </p:spPr>
        <p:txBody>
          <a:bodyPr vert="horz" lIns="91440" tIns="45720" rIns="91440" bIns="45720" rtlCol="0" anchor="t">
            <a:noAutofit/>
          </a:bodyPr>
          <a:lstStyle/>
          <a:p>
            <a:pPr marL="0" indent="0">
              <a:buNone/>
            </a:pPr>
            <a:r>
              <a:rPr lang="el-GR" sz="2300" b="1" u="sng" dirty="0">
                <a:latin typeface="Times New Roman"/>
                <a:cs typeface="Calibri" panose="020F0502020204030204"/>
              </a:rPr>
              <a:t>Κριτήρια συμμετοχής</a:t>
            </a:r>
            <a:r>
              <a:rPr lang="el-GR" sz="2300" dirty="0">
                <a:latin typeface="Times New Roman"/>
                <a:cs typeface="Calibri" panose="020F0502020204030204"/>
              </a:rPr>
              <a:t>: </a:t>
            </a:r>
            <a:endParaRPr lang="el-GR" sz="1800" b="1" u="sng" dirty="0">
              <a:latin typeface="Times New Roman"/>
              <a:cs typeface="Calibri" panose="020F0502020204030204"/>
            </a:endParaRPr>
          </a:p>
          <a:p>
            <a:pPr marL="0" indent="0">
              <a:buNone/>
            </a:pPr>
            <a:r>
              <a:rPr lang="el-GR" sz="2300" b="1" dirty="0">
                <a:latin typeface="Times New Roman"/>
                <a:cs typeface="Calibri" panose="020F0502020204030204"/>
              </a:rPr>
              <a:t>α)</a:t>
            </a:r>
            <a:r>
              <a:rPr lang="el-GR" sz="2300" dirty="0">
                <a:latin typeface="Times New Roman"/>
                <a:cs typeface="Calibri" panose="020F0502020204030204"/>
              </a:rPr>
              <a:t> επίσημη διάγνωση ΔΑΦ ή </a:t>
            </a:r>
            <a:r>
              <a:rPr lang="el-GR" sz="2300" dirty="0" err="1">
                <a:latin typeface="Times New Roman"/>
                <a:cs typeface="Calibri" panose="020F0502020204030204"/>
              </a:rPr>
              <a:t>Asperger</a:t>
            </a:r>
            <a:r>
              <a:rPr lang="el-GR" sz="2300" dirty="0">
                <a:latin typeface="Times New Roman"/>
                <a:cs typeface="Calibri" panose="020F0502020204030204"/>
              </a:rPr>
              <a:t> από επαγγελματία εκπαίδευσης/υγείας</a:t>
            </a:r>
            <a:endParaRPr lang="el-GR" sz="2300">
              <a:latin typeface="Calibri" panose="020F0502020204030204"/>
              <a:cs typeface="Calibri" panose="020F0502020204030204"/>
            </a:endParaRPr>
          </a:p>
          <a:p>
            <a:pPr marL="0" indent="0">
              <a:buNone/>
            </a:pPr>
            <a:r>
              <a:rPr lang="el-GR" sz="2300" b="1" dirty="0">
                <a:latin typeface="Times New Roman"/>
                <a:cs typeface="Calibri" panose="020F0502020204030204"/>
              </a:rPr>
              <a:t>β)</a:t>
            </a:r>
            <a:r>
              <a:rPr lang="el-GR" sz="2300" dirty="0">
                <a:latin typeface="Times New Roman"/>
                <a:cs typeface="Calibri" panose="020F0502020204030204"/>
              </a:rPr>
              <a:t> φοιτούσαν στο πανεπιστήμιο ή </a:t>
            </a:r>
            <a:endParaRPr lang="el-GR" sz="2300">
              <a:latin typeface="Calibri" panose="020F0502020204030204"/>
              <a:cs typeface="Calibri" panose="020F0502020204030204"/>
            </a:endParaRPr>
          </a:p>
          <a:p>
            <a:pPr marL="0" indent="0">
              <a:buNone/>
            </a:pPr>
            <a:r>
              <a:rPr lang="el-GR" sz="2300" b="1" dirty="0">
                <a:latin typeface="Times New Roman"/>
                <a:cs typeface="Calibri" panose="020F0502020204030204"/>
              </a:rPr>
              <a:t>γ)</a:t>
            </a:r>
            <a:r>
              <a:rPr lang="el-GR" sz="2300" dirty="0">
                <a:latin typeface="Times New Roman"/>
                <a:cs typeface="Calibri" panose="020F0502020204030204"/>
              </a:rPr>
              <a:t> ήταν φοιτητές/απόφοιτοι δεκαετίας</a:t>
            </a:r>
            <a:endParaRPr lang="el-GR" sz="2300">
              <a:cs typeface="Calibri" panose="020F0502020204030204"/>
            </a:endParaRPr>
          </a:p>
          <a:p>
            <a:endParaRPr lang="el-GR" sz="2300" dirty="0">
              <a:latin typeface="Times New Roman"/>
              <a:cs typeface="Calibri" panose="020F0502020204030204"/>
            </a:endParaRPr>
          </a:p>
          <a:p>
            <a:r>
              <a:rPr lang="el-GR" sz="2300" b="1" u="sng" dirty="0">
                <a:latin typeface="Times New Roman"/>
                <a:cs typeface="Calibri" panose="020F0502020204030204"/>
              </a:rPr>
              <a:t>Δεδομένα της έρευνας</a:t>
            </a:r>
            <a:r>
              <a:rPr lang="el-GR" sz="2300" dirty="0">
                <a:latin typeface="Times New Roman"/>
                <a:cs typeface="Calibri" panose="020F0502020204030204"/>
              </a:rPr>
              <a:t>: μέρος ευρωπαϊκού ερευνητικού προγράμματος, εστιασμένο στη βελτίωση της </a:t>
            </a:r>
            <a:r>
              <a:rPr lang="el-GR" sz="2300" dirty="0" err="1">
                <a:latin typeface="Times New Roman"/>
                <a:cs typeface="Calibri" panose="020F0502020204030204"/>
              </a:rPr>
              <a:t>απασχολησιμότητας</a:t>
            </a:r>
            <a:r>
              <a:rPr lang="el-GR" sz="2300" dirty="0">
                <a:latin typeface="Times New Roman"/>
                <a:cs typeface="Calibri" panose="020F0502020204030204"/>
              </a:rPr>
              <a:t> αυτιστικών φοιτητών και αποφοίτων.</a:t>
            </a:r>
          </a:p>
          <a:p>
            <a:endParaRPr lang="el-GR" sz="2300" dirty="0">
              <a:latin typeface="Times New Roman"/>
              <a:cs typeface="Calibri" panose="020F0502020204030204"/>
            </a:endParaRPr>
          </a:p>
          <a:p>
            <a:pPr marL="0" indent="0">
              <a:buNone/>
            </a:pPr>
            <a:r>
              <a:rPr lang="el-GR" sz="2300" b="1" u="sng" dirty="0">
                <a:latin typeface="Times New Roman"/>
                <a:cs typeface="Calibri" panose="020F0502020204030204"/>
              </a:rPr>
              <a:t>Διαδικασία συλλογής δείγματος:</a:t>
            </a:r>
          </a:p>
          <a:p>
            <a:pPr>
              <a:buFont typeface="Arial"/>
              <a:buChar char="•"/>
            </a:pPr>
            <a:r>
              <a:rPr lang="el-GR" sz="2300" b="1" dirty="0">
                <a:latin typeface="Times New Roman"/>
                <a:cs typeface="Times New Roman"/>
              </a:rPr>
              <a:t>Σκόπιμη δειγματοληψία</a:t>
            </a:r>
            <a:r>
              <a:rPr lang="el-GR" sz="2300" dirty="0">
                <a:latin typeface="Times New Roman"/>
                <a:cs typeface="Times New Roman"/>
              </a:rPr>
              <a:t> (μέθοδος χιονοστιβάδας)</a:t>
            </a:r>
            <a:endParaRPr lang="en-US" sz="2300" dirty="0">
              <a:ea typeface="+mn-lt"/>
              <a:cs typeface="+mn-lt"/>
            </a:endParaRPr>
          </a:p>
          <a:p>
            <a:r>
              <a:rPr lang="el-GR" sz="2300" b="1" dirty="0">
                <a:latin typeface="Times New Roman"/>
                <a:cs typeface="Calibri" panose="020F0502020204030204"/>
              </a:rPr>
              <a:t>Διαδικτυακή διανομή του </a:t>
            </a:r>
            <a:r>
              <a:rPr lang="el-GR" sz="2300" b="1" dirty="0" err="1">
                <a:latin typeface="Times New Roman"/>
                <a:cs typeface="Calibri" panose="020F0502020204030204"/>
              </a:rPr>
              <a:t>project</a:t>
            </a:r>
            <a:r>
              <a:rPr lang="el-GR" sz="2300" dirty="0">
                <a:latin typeface="Times New Roman"/>
                <a:cs typeface="Calibri" panose="020F0502020204030204"/>
              </a:rPr>
              <a:t> (μέσω </a:t>
            </a:r>
            <a:r>
              <a:rPr lang="el-GR" sz="2300" dirty="0" err="1">
                <a:latin typeface="Times New Roman"/>
                <a:cs typeface="Calibri" panose="020F0502020204030204"/>
              </a:rPr>
              <a:t>social</a:t>
            </a:r>
            <a:r>
              <a:rPr lang="el-GR" sz="2300" dirty="0">
                <a:latin typeface="Times New Roman"/>
                <a:cs typeface="Calibri" panose="020F0502020204030204"/>
              </a:rPr>
              <a:t> </a:t>
            </a:r>
            <a:r>
              <a:rPr lang="el-GR" sz="2300" dirty="0" err="1">
                <a:latin typeface="Times New Roman"/>
                <a:cs typeface="Calibri" panose="020F0502020204030204"/>
              </a:rPr>
              <a:t>media</a:t>
            </a:r>
            <a:r>
              <a:rPr lang="el-GR" sz="2300" dirty="0">
                <a:latin typeface="Times New Roman"/>
                <a:cs typeface="Calibri" panose="020F0502020204030204"/>
              </a:rPr>
              <a:t>, </a:t>
            </a:r>
            <a:r>
              <a:rPr lang="el-GR" sz="2300" dirty="0" err="1">
                <a:latin typeface="Times New Roman"/>
                <a:cs typeface="Calibri" panose="020F0502020204030204"/>
              </a:rPr>
              <a:t>internet</a:t>
            </a:r>
            <a:r>
              <a:rPr lang="el-GR" sz="2300" dirty="0">
                <a:latin typeface="Times New Roman"/>
                <a:cs typeface="Calibri" panose="020F0502020204030204"/>
              </a:rPr>
              <a:t> </a:t>
            </a:r>
            <a:r>
              <a:rPr lang="el-GR" sz="2300" dirty="0" err="1">
                <a:latin typeface="Times New Roman"/>
                <a:cs typeface="Calibri" panose="020F0502020204030204"/>
              </a:rPr>
              <a:t>forums</a:t>
            </a:r>
            <a:r>
              <a:rPr lang="el-GR" sz="2300" dirty="0">
                <a:latin typeface="Times New Roman"/>
                <a:cs typeface="Calibri" panose="020F0502020204030204"/>
              </a:rPr>
              <a:t>, e-</a:t>
            </a:r>
            <a:r>
              <a:rPr lang="el-GR" sz="2300" dirty="0" err="1">
                <a:latin typeface="Times New Roman"/>
                <a:cs typeface="Calibri" panose="020F0502020204030204"/>
              </a:rPr>
              <a:t>mail</a:t>
            </a:r>
            <a:r>
              <a:rPr lang="el-GR" sz="2300" dirty="0">
                <a:latin typeface="Times New Roman"/>
                <a:cs typeface="Calibri" panose="020F0502020204030204"/>
              </a:rPr>
              <a:t>) το 2018 στις συμμετέχουσες χώρες.</a:t>
            </a:r>
          </a:p>
          <a:p>
            <a:endParaRPr lang="el-GR" sz="2300" dirty="0">
              <a:latin typeface="Times New Roman"/>
              <a:cs typeface="Calibri" panose="020F0502020204030204"/>
            </a:endParaRPr>
          </a:p>
          <a:p>
            <a:pPr marL="0" indent="0">
              <a:buNone/>
            </a:pPr>
            <a:endParaRPr lang="el-GR" sz="2300" b="1" u="sng" dirty="0">
              <a:latin typeface="Times New Roman"/>
              <a:cs typeface="Calibri" panose="020F0502020204030204"/>
            </a:endParaRPr>
          </a:p>
          <a:p>
            <a:endParaRPr lang="el-GR" sz="2300" dirty="0">
              <a:latin typeface="Times New Roman"/>
              <a:cs typeface="Calibri" panose="020F0502020204030204"/>
            </a:endParaRPr>
          </a:p>
          <a:p>
            <a:endParaRPr lang="el-GR" sz="1300">
              <a:solidFill>
                <a:schemeClr val="tx1">
                  <a:alpha val="60000"/>
                </a:schemeClr>
              </a:solidFill>
              <a:latin typeface="Times New Roman"/>
              <a:cs typeface="Calibri" panose="020F0502020204030204"/>
            </a:endParaRPr>
          </a:p>
          <a:p>
            <a:endParaRPr lang="el-GR" sz="1300">
              <a:solidFill>
                <a:schemeClr val="tx1">
                  <a:alpha val="60000"/>
                </a:schemeClr>
              </a:solidFill>
              <a:latin typeface="Times New Roman"/>
              <a:cs typeface="Calibri" panose="020F0502020204030204"/>
            </a:endParaRPr>
          </a:p>
        </p:txBody>
      </p:sp>
    </p:spTree>
    <p:extLst>
      <p:ext uri="{BB962C8B-B14F-4D97-AF65-F5344CB8AC3E}">
        <p14:creationId xmlns:p14="http://schemas.microsoft.com/office/powerpoint/2010/main" val="2228703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8BF0C67-DF85-430A-B677-74D959439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19" name="Rectangle 18">
            <a:extLst>
              <a:ext uri="{FF2B5EF4-FFF2-40B4-BE49-F238E27FC236}">
                <a16:creationId xmlns:a16="http://schemas.microsoft.com/office/drawing/2014/main" id="{751BAC80-2398-422A-9AA2-2489F01EF9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a:p>
        </p:txBody>
      </p:sp>
      <p:sp useBgFill="1">
        <p:nvSpPr>
          <p:cNvPr id="21" name="Freeform: Shape 20">
            <a:extLst>
              <a:ext uri="{FF2B5EF4-FFF2-40B4-BE49-F238E27FC236}">
                <a16:creationId xmlns:a16="http://schemas.microsoft.com/office/drawing/2014/main" id="{34A3EF12-7620-4D66-ACFC-B9F71BAD8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6401" y="0"/>
            <a:ext cx="10095599" cy="6858000"/>
          </a:xfrm>
          <a:custGeom>
            <a:avLst/>
            <a:gdLst>
              <a:gd name="connsiteX0" fmla="*/ 0 w 10095599"/>
              <a:gd name="connsiteY0" fmla="*/ 0 h 6858000"/>
              <a:gd name="connsiteX1" fmla="*/ 7448352 w 10095599"/>
              <a:gd name="connsiteY1" fmla="*/ 0 h 6858000"/>
              <a:gd name="connsiteX2" fmla="*/ 9446485 w 10095599"/>
              <a:gd name="connsiteY2" fmla="*/ 0 h 6858000"/>
              <a:gd name="connsiteX3" fmla="*/ 10095599 w 10095599"/>
              <a:gd name="connsiteY3" fmla="*/ 0 h 6858000"/>
              <a:gd name="connsiteX4" fmla="*/ 10095599 w 10095599"/>
              <a:gd name="connsiteY4" fmla="*/ 6858000 h 6858000"/>
              <a:gd name="connsiteX5" fmla="*/ 9446485 w 10095599"/>
              <a:gd name="connsiteY5" fmla="*/ 6858000 h 6858000"/>
              <a:gd name="connsiteX6" fmla="*/ 7448352 w 10095599"/>
              <a:gd name="connsiteY6" fmla="*/ 6858000 h 6858000"/>
              <a:gd name="connsiteX7" fmla="*/ 0 w 10095599"/>
              <a:gd name="connsiteY7" fmla="*/ 6858000 h 6858000"/>
              <a:gd name="connsiteX8" fmla="*/ 1587 w 10095599"/>
              <a:gd name="connsiteY8" fmla="*/ 6789738 h 6858000"/>
              <a:gd name="connsiteX9" fmla="*/ 9525 w 10095599"/>
              <a:gd name="connsiteY9" fmla="*/ 6729413 h 6858000"/>
              <a:gd name="connsiteX10" fmla="*/ 20637 w 10095599"/>
              <a:gd name="connsiteY10" fmla="*/ 6677025 h 6858000"/>
              <a:gd name="connsiteX11" fmla="*/ 34925 w 10095599"/>
              <a:gd name="connsiteY11" fmla="*/ 6630988 h 6858000"/>
              <a:gd name="connsiteX12" fmla="*/ 50800 w 10095599"/>
              <a:gd name="connsiteY12" fmla="*/ 6589713 h 6858000"/>
              <a:gd name="connsiteX13" fmla="*/ 69850 w 10095599"/>
              <a:gd name="connsiteY13" fmla="*/ 6553200 h 6858000"/>
              <a:gd name="connsiteX14" fmla="*/ 88900 w 10095599"/>
              <a:gd name="connsiteY14" fmla="*/ 6515100 h 6858000"/>
              <a:gd name="connsiteX15" fmla="*/ 107950 w 10095599"/>
              <a:gd name="connsiteY15" fmla="*/ 6477000 h 6858000"/>
              <a:gd name="connsiteX16" fmla="*/ 123825 w 10095599"/>
              <a:gd name="connsiteY16" fmla="*/ 6440488 h 6858000"/>
              <a:gd name="connsiteX17" fmla="*/ 139700 w 10095599"/>
              <a:gd name="connsiteY17" fmla="*/ 6399213 h 6858000"/>
              <a:gd name="connsiteX18" fmla="*/ 155575 w 10095599"/>
              <a:gd name="connsiteY18" fmla="*/ 6353175 h 6858000"/>
              <a:gd name="connsiteX19" fmla="*/ 166687 w 10095599"/>
              <a:gd name="connsiteY19" fmla="*/ 6300788 h 6858000"/>
              <a:gd name="connsiteX20" fmla="*/ 173037 w 10095599"/>
              <a:gd name="connsiteY20" fmla="*/ 6240463 h 6858000"/>
              <a:gd name="connsiteX21" fmla="*/ 176212 w 10095599"/>
              <a:gd name="connsiteY21" fmla="*/ 6172200 h 6858000"/>
              <a:gd name="connsiteX22" fmla="*/ 173037 w 10095599"/>
              <a:gd name="connsiteY22" fmla="*/ 6103938 h 6858000"/>
              <a:gd name="connsiteX23" fmla="*/ 166687 w 10095599"/>
              <a:gd name="connsiteY23" fmla="*/ 6043613 h 6858000"/>
              <a:gd name="connsiteX24" fmla="*/ 155575 w 10095599"/>
              <a:gd name="connsiteY24" fmla="*/ 5991225 h 6858000"/>
              <a:gd name="connsiteX25" fmla="*/ 139700 w 10095599"/>
              <a:gd name="connsiteY25" fmla="*/ 5945188 h 6858000"/>
              <a:gd name="connsiteX26" fmla="*/ 123825 w 10095599"/>
              <a:gd name="connsiteY26" fmla="*/ 5903913 h 6858000"/>
              <a:gd name="connsiteX27" fmla="*/ 107950 w 10095599"/>
              <a:gd name="connsiteY27" fmla="*/ 5867400 h 6858000"/>
              <a:gd name="connsiteX28" fmla="*/ 88900 w 10095599"/>
              <a:gd name="connsiteY28" fmla="*/ 5829300 h 6858000"/>
              <a:gd name="connsiteX29" fmla="*/ 69850 w 10095599"/>
              <a:gd name="connsiteY29" fmla="*/ 5791200 h 6858000"/>
              <a:gd name="connsiteX30" fmla="*/ 50800 w 10095599"/>
              <a:gd name="connsiteY30" fmla="*/ 5754688 h 6858000"/>
              <a:gd name="connsiteX31" fmla="*/ 34925 w 10095599"/>
              <a:gd name="connsiteY31" fmla="*/ 5713413 h 6858000"/>
              <a:gd name="connsiteX32" fmla="*/ 20637 w 10095599"/>
              <a:gd name="connsiteY32" fmla="*/ 5667375 h 6858000"/>
              <a:gd name="connsiteX33" fmla="*/ 9525 w 10095599"/>
              <a:gd name="connsiteY33" fmla="*/ 5614988 h 6858000"/>
              <a:gd name="connsiteX34" fmla="*/ 1587 w 10095599"/>
              <a:gd name="connsiteY34" fmla="*/ 5554663 h 6858000"/>
              <a:gd name="connsiteX35" fmla="*/ 0 w 10095599"/>
              <a:gd name="connsiteY35" fmla="*/ 5486400 h 6858000"/>
              <a:gd name="connsiteX36" fmla="*/ 1587 w 10095599"/>
              <a:gd name="connsiteY36" fmla="*/ 5418138 h 6858000"/>
              <a:gd name="connsiteX37" fmla="*/ 9525 w 10095599"/>
              <a:gd name="connsiteY37" fmla="*/ 5357813 h 6858000"/>
              <a:gd name="connsiteX38" fmla="*/ 20637 w 10095599"/>
              <a:gd name="connsiteY38" fmla="*/ 5305425 h 6858000"/>
              <a:gd name="connsiteX39" fmla="*/ 34925 w 10095599"/>
              <a:gd name="connsiteY39" fmla="*/ 5259388 h 6858000"/>
              <a:gd name="connsiteX40" fmla="*/ 50800 w 10095599"/>
              <a:gd name="connsiteY40" fmla="*/ 5218113 h 6858000"/>
              <a:gd name="connsiteX41" fmla="*/ 69850 w 10095599"/>
              <a:gd name="connsiteY41" fmla="*/ 5181600 h 6858000"/>
              <a:gd name="connsiteX42" fmla="*/ 88900 w 10095599"/>
              <a:gd name="connsiteY42" fmla="*/ 5143500 h 6858000"/>
              <a:gd name="connsiteX43" fmla="*/ 107950 w 10095599"/>
              <a:gd name="connsiteY43" fmla="*/ 5105400 h 6858000"/>
              <a:gd name="connsiteX44" fmla="*/ 123825 w 10095599"/>
              <a:gd name="connsiteY44" fmla="*/ 5068888 h 6858000"/>
              <a:gd name="connsiteX45" fmla="*/ 139700 w 10095599"/>
              <a:gd name="connsiteY45" fmla="*/ 5027613 h 6858000"/>
              <a:gd name="connsiteX46" fmla="*/ 155575 w 10095599"/>
              <a:gd name="connsiteY46" fmla="*/ 4981575 h 6858000"/>
              <a:gd name="connsiteX47" fmla="*/ 166687 w 10095599"/>
              <a:gd name="connsiteY47" fmla="*/ 4929188 h 6858000"/>
              <a:gd name="connsiteX48" fmla="*/ 173037 w 10095599"/>
              <a:gd name="connsiteY48" fmla="*/ 4868863 h 6858000"/>
              <a:gd name="connsiteX49" fmla="*/ 176212 w 10095599"/>
              <a:gd name="connsiteY49" fmla="*/ 4800600 h 6858000"/>
              <a:gd name="connsiteX50" fmla="*/ 173037 w 10095599"/>
              <a:gd name="connsiteY50" fmla="*/ 4732338 h 6858000"/>
              <a:gd name="connsiteX51" fmla="*/ 166687 w 10095599"/>
              <a:gd name="connsiteY51" fmla="*/ 4672013 h 6858000"/>
              <a:gd name="connsiteX52" fmla="*/ 155575 w 10095599"/>
              <a:gd name="connsiteY52" fmla="*/ 4619625 h 6858000"/>
              <a:gd name="connsiteX53" fmla="*/ 139700 w 10095599"/>
              <a:gd name="connsiteY53" fmla="*/ 4573588 h 6858000"/>
              <a:gd name="connsiteX54" fmla="*/ 123825 w 10095599"/>
              <a:gd name="connsiteY54" fmla="*/ 4532313 h 6858000"/>
              <a:gd name="connsiteX55" fmla="*/ 107950 w 10095599"/>
              <a:gd name="connsiteY55" fmla="*/ 4495800 h 6858000"/>
              <a:gd name="connsiteX56" fmla="*/ 69850 w 10095599"/>
              <a:gd name="connsiteY56" fmla="*/ 4419600 h 6858000"/>
              <a:gd name="connsiteX57" fmla="*/ 50800 w 10095599"/>
              <a:gd name="connsiteY57" fmla="*/ 4383088 h 6858000"/>
              <a:gd name="connsiteX58" fmla="*/ 34925 w 10095599"/>
              <a:gd name="connsiteY58" fmla="*/ 4341813 h 6858000"/>
              <a:gd name="connsiteX59" fmla="*/ 20637 w 10095599"/>
              <a:gd name="connsiteY59" fmla="*/ 4295775 h 6858000"/>
              <a:gd name="connsiteX60" fmla="*/ 9525 w 10095599"/>
              <a:gd name="connsiteY60" fmla="*/ 4243388 h 6858000"/>
              <a:gd name="connsiteX61" fmla="*/ 1587 w 10095599"/>
              <a:gd name="connsiteY61" fmla="*/ 4183063 h 6858000"/>
              <a:gd name="connsiteX62" fmla="*/ 0 w 10095599"/>
              <a:gd name="connsiteY62" fmla="*/ 4114800 h 6858000"/>
              <a:gd name="connsiteX63" fmla="*/ 1587 w 10095599"/>
              <a:gd name="connsiteY63" fmla="*/ 4046538 h 6858000"/>
              <a:gd name="connsiteX64" fmla="*/ 9525 w 10095599"/>
              <a:gd name="connsiteY64" fmla="*/ 3986213 h 6858000"/>
              <a:gd name="connsiteX65" fmla="*/ 20637 w 10095599"/>
              <a:gd name="connsiteY65" fmla="*/ 3933825 h 6858000"/>
              <a:gd name="connsiteX66" fmla="*/ 34925 w 10095599"/>
              <a:gd name="connsiteY66" fmla="*/ 3887788 h 6858000"/>
              <a:gd name="connsiteX67" fmla="*/ 50800 w 10095599"/>
              <a:gd name="connsiteY67" fmla="*/ 3846513 h 6858000"/>
              <a:gd name="connsiteX68" fmla="*/ 69850 w 10095599"/>
              <a:gd name="connsiteY68" fmla="*/ 3810000 h 6858000"/>
              <a:gd name="connsiteX69" fmla="*/ 88900 w 10095599"/>
              <a:gd name="connsiteY69" fmla="*/ 3771900 h 6858000"/>
              <a:gd name="connsiteX70" fmla="*/ 107950 w 10095599"/>
              <a:gd name="connsiteY70" fmla="*/ 3733800 h 6858000"/>
              <a:gd name="connsiteX71" fmla="*/ 123825 w 10095599"/>
              <a:gd name="connsiteY71" fmla="*/ 3697288 h 6858000"/>
              <a:gd name="connsiteX72" fmla="*/ 139700 w 10095599"/>
              <a:gd name="connsiteY72" fmla="*/ 3656013 h 6858000"/>
              <a:gd name="connsiteX73" fmla="*/ 155575 w 10095599"/>
              <a:gd name="connsiteY73" fmla="*/ 3609975 h 6858000"/>
              <a:gd name="connsiteX74" fmla="*/ 166687 w 10095599"/>
              <a:gd name="connsiteY74" fmla="*/ 3557588 h 6858000"/>
              <a:gd name="connsiteX75" fmla="*/ 173037 w 10095599"/>
              <a:gd name="connsiteY75" fmla="*/ 3497263 h 6858000"/>
              <a:gd name="connsiteX76" fmla="*/ 176212 w 10095599"/>
              <a:gd name="connsiteY76" fmla="*/ 3427413 h 6858000"/>
              <a:gd name="connsiteX77" fmla="*/ 173037 w 10095599"/>
              <a:gd name="connsiteY77" fmla="*/ 3360738 h 6858000"/>
              <a:gd name="connsiteX78" fmla="*/ 166687 w 10095599"/>
              <a:gd name="connsiteY78" fmla="*/ 3300413 h 6858000"/>
              <a:gd name="connsiteX79" fmla="*/ 155575 w 10095599"/>
              <a:gd name="connsiteY79" fmla="*/ 3248025 h 6858000"/>
              <a:gd name="connsiteX80" fmla="*/ 139700 w 10095599"/>
              <a:gd name="connsiteY80" fmla="*/ 3201988 h 6858000"/>
              <a:gd name="connsiteX81" fmla="*/ 123825 w 10095599"/>
              <a:gd name="connsiteY81" fmla="*/ 3160713 h 6858000"/>
              <a:gd name="connsiteX82" fmla="*/ 107950 w 10095599"/>
              <a:gd name="connsiteY82" fmla="*/ 3124200 h 6858000"/>
              <a:gd name="connsiteX83" fmla="*/ 88900 w 10095599"/>
              <a:gd name="connsiteY83" fmla="*/ 3086100 h 6858000"/>
              <a:gd name="connsiteX84" fmla="*/ 69850 w 10095599"/>
              <a:gd name="connsiteY84" fmla="*/ 3048000 h 6858000"/>
              <a:gd name="connsiteX85" fmla="*/ 50800 w 10095599"/>
              <a:gd name="connsiteY85" fmla="*/ 3011488 h 6858000"/>
              <a:gd name="connsiteX86" fmla="*/ 34925 w 10095599"/>
              <a:gd name="connsiteY86" fmla="*/ 2970213 h 6858000"/>
              <a:gd name="connsiteX87" fmla="*/ 20637 w 10095599"/>
              <a:gd name="connsiteY87" fmla="*/ 2924175 h 6858000"/>
              <a:gd name="connsiteX88" fmla="*/ 9525 w 10095599"/>
              <a:gd name="connsiteY88" fmla="*/ 2871788 h 6858000"/>
              <a:gd name="connsiteX89" fmla="*/ 1587 w 10095599"/>
              <a:gd name="connsiteY89" fmla="*/ 2811463 h 6858000"/>
              <a:gd name="connsiteX90" fmla="*/ 0 w 10095599"/>
              <a:gd name="connsiteY90" fmla="*/ 2743200 h 6858000"/>
              <a:gd name="connsiteX91" fmla="*/ 1587 w 10095599"/>
              <a:gd name="connsiteY91" fmla="*/ 2674938 h 6858000"/>
              <a:gd name="connsiteX92" fmla="*/ 9525 w 10095599"/>
              <a:gd name="connsiteY92" fmla="*/ 2614613 h 6858000"/>
              <a:gd name="connsiteX93" fmla="*/ 20637 w 10095599"/>
              <a:gd name="connsiteY93" fmla="*/ 2562225 h 6858000"/>
              <a:gd name="connsiteX94" fmla="*/ 34925 w 10095599"/>
              <a:gd name="connsiteY94" fmla="*/ 2516188 h 6858000"/>
              <a:gd name="connsiteX95" fmla="*/ 50800 w 10095599"/>
              <a:gd name="connsiteY95" fmla="*/ 2474913 h 6858000"/>
              <a:gd name="connsiteX96" fmla="*/ 69850 w 10095599"/>
              <a:gd name="connsiteY96" fmla="*/ 2438400 h 6858000"/>
              <a:gd name="connsiteX97" fmla="*/ 88900 w 10095599"/>
              <a:gd name="connsiteY97" fmla="*/ 2400300 h 6858000"/>
              <a:gd name="connsiteX98" fmla="*/ 107950 w 10095599"/>
              <a:gd name="connsiteY98" fmla="*/ 2362200 h 6858000"/>
              <a:gd name="connsiteX99" fmla="*/ 123825 w 10095599"/>
              <a:gd name="connsiteY99" fmla="*/ 2325688 h 6858000"/>
              <a:gd name="connsiteX100" fmla="*/ 139700 w 10095599"/>
              <a:gd name="connsiteY100" fmla="*/ 2284413 h 6858000"/>
              <a:gd name="connsiteX101" fmla="*/ 155575 w 10095599"/>
              <a:gd name="connsiteY101" fmla="*/ 2238375 h 6858000"/>
              <a:gd name="connsiteX102" fmla="*/ 166687 w 10095599"/>
              <a:gd name="connsiteY102" fmla="*/ 2185988 h 6858000"/>
              <a:gd name="connsiteX103" fmla="*/ 173037 w 10095599"/>
              <a:gd name="connsiteY103" fmla="*/ 2125663 h 6858000"/>
              <a:gd name="connsiteX104" fmla="*/ 176212 w 10095599"/>
              <a:gd name="connsiteY104" fmla="*/ 2057400 h 6858000"/>
              <a:gd name="connsiteX105" fmla="*/ 173037 w 10095599"/>
              <a:gd name="connsiteY105" fmla="*/ 1989138 h 6858000"/>
              <a:gd name="connsiteX106" fmla="*/ 166687 w 10095599"/>
              <a:gd name="connsiteY106" fmla="*/ 1928813 h 6858000"/>
              <a:gd name="connsiteX107" fmla="*/ 155575 w 10095599"/>
              <a:gd name="connsiteY107" fmla="*/ 1876425 h 6858000"/>
              <a:gd name="connsiteX108" fmla="*/ 139700 w 10095599"/>
              <a:gd name="connsiteY108" fmla="*/ 1830388 h 6858000"/>
              <a:gd name="connsiteX109" fmla="*/ 123825 w 10095599"/>
              <a:gd name="connsiteY109" fmla="*/ 1789113 h 6858000"/>
              <a:gd name="connsiteX110" fmla="*/ 107950 w 10095599"/>
              <a:gd name="connsiteY110" fmla="*/ 1752600 h 6858000"/>
              <a:gd name="connsiteX111" fmla="*/ 88900 w 10095599"/>
              <a:gd name="connsiteY111" fmla="*/ 1714500 h 6858000"/>
              <a:gd name="connsiteX112" fmla="*/ 69850 w 10095599"/>
              <a:gd name="connsiteY112" fmla="*/ 1676400 h 6858000"/>
              <a:gd name="connsiteX113" fmla="*/ 50800 w 10095599"/>
              <a:gd name="connsiteY113" fmla="*/ 1639888 h 6858000"/>
              <a:gd name="connsiteX114" fmla="*/ 34925 w 10095599"/>
              <a:gd name="connsiteY114" fmla="*/ 1598613 h 6858000"/>
              <a:gd name="connsiteX115" fmla="*/ 20637 w 10095599"/>
              <a:gd name="connsiteY115" fmla="*/ 1552575 h 6858000"/>
              <a:gd name="connsiteX116" fmla="*/ 9525 w 10095599"/>
              <a:gd name="connsiteY116" fmla="*/ 1500188 h 6858000"/>
              <a:gd name="connsiteX117" fmla="*/ 1587 w 10095599"/>
              <a:gd name="connsiteY117" fmla="*/ 1439863 h 6858000"/>
              <a:gd name="connsiteX118" fmla="*/ 0 w 10095599"/>
              <a:gd name="connsiteY118" fmla="*/ 1371600 h 6858000"/>
              <a:gd name="connsiteX119" fmla="*/ 1587 w 10095599"/>
              <a:gd name="connsiteY119" fmla="*/ 1303338 h 6858000"/>
              <a:gd name="connsiteX120" fmla="*/ 9525 w 10095599"/>
              <a:gd name="connsiteY120" fmla="*/ 1243013 h 6858000"/>
              <a:gd name="connsiteX121" fmla="*/ 20637 w 10095599"/>
              <a:gd name="connsiteY121" fmla="*/ 1190625 h 6858000"/>
              <a:gd name="connsiteX122" fmla="*/ 34925 w 10095599"/>
              <a:gd name="connsiteY122" fmla="*/ 1144588 h 6858000"/>
              <a:gd name="connsiteX123" fmla="*/ 50800 w 10095599"/>
              <a:gd name="connsiteY123" fmla="*/ 1103313 h 6858000"/>
              <a:gd name="connsiteX124" fmla="*/ 69850 w 10095599"/>
              <a:gd name="connsiteY124" fmla="*/ 1066800 h 6858000"/>
              <a:gd name="connsiteX125" fmla="*/ 88900 w 10095599"/>
              <a:gd name="connsiteY125" fmla="*/ 1028700 h 6858000"/>
              <a:gd name="connsiteX126" fmla="*/ 107950 w 10095599"/>
              <a:gd name="connsiteY126" fmla="*/ 990600 h 6858000"/>
              <a:gd name="connsiteX127" fmla="*/ 123825 w 10095599"/>
              <a:gd name="connsiteY127" fmla="*/ 954088 h 6858000"/>
              <a:gd name="connsiteX128" fmla="*/ 139700 w 10095599"/>
              <a:gd name="connsiteY128" fmla="*/ 912813 h 6858000"/>
              <a:gd name="connsiteX129" fmla="*/ 155575 w 10095599"/>
              <a:gd name="connsiteY129" fmla="*/ 866775 h 6858000"/>
              <a:gd name="connsiteX130" fmla="*/ 166687 w 10095599"/>
              <a:gd name="connsiteY130" fmla="*/ 814388 h 6858000"/>
              <a:gd name="connsiteX131" fmla="*/ 173037 w 10095599"/>
              <a:gd name="connsiteY131" fmla="*/ 754063 h 6858000"/>
              <a:gd name="connsiteX132" fmla="*/ 176212 w 10095599"/>
              <a:gd name="connsiteY132" fmla="*/ 685800 h 6858000"/>
              <a:gd name="connsiteX133" fmla="*/ 173037 w 10095599"/>
              <a:gd name="connsiteY133" fmla="*/ 617538 h 6858000"/>
              <a:gd name="connsiteX134" fmla="*/ 166687 w 10095599"/>
              <a:gd name="connsiteY134" fmla="*/ 557213 h 6858000"/>
              <a:gd name="connsiteX135" fmla="*/ 155575 w 10095599"/>
              <a:gd name="connsiteY135" fmla="*/ 504825 h 6858000"/>
              <a:gd name="connsiteX136" fmla="*/ 139700 w 10095599"/>
              <a:gd name="connsiteY136" fmla="*/ 458788 h 6858000"/>
              <a:gd name="connsiteX137" fmla="*/ 123825 w 10095599"/>
              <a:gd name="connsiteY137" fmla="*/ 417513 h 6858000"/>
              <a:gd name="connsiteX138" fmla="*/ 107950 w 10095599"/>
              <a:gd name="connsiteY138" fmla="*/ 381000 h 6858000"/>
              <a:gd name="connsiteX139" fmla="*/ 88900 w 10095599"/>
              <a:gd name="connsiteY139" fmla="*/ 342900 h 6858000"/>
              <a:gd name="connsiteX140" fmla="*/ 69850 w 10095599"/>
              <a:gd name="connsiteY140" fmla="*/ 304800 h 6858000"/>
              <a:gd name="connsiteX141" fmla="*/ 50800 w 10095599"/>
              <a:gd name="connsiteY141" fmla="*/ 268288 h 6858000"/>
              <a:gd name="connsiteX142" fmla="*/ 34925 w 10095599"/>
              <a:gd name="connsiteY142" fmla="*/ 227013 h 6858000"/>
              <a:gd name="connsiteX143" fmla="*/ 20637 w 10095599"/>
              <a:gd name="connsiteY143" fmla="*/ 180975 h 6858000"/>
              <a:gd name="connsiteX144" fmla="*/ 9525 w 10095599"/>
              <a:gd name="connsiteY144" fmla="*/ 128588 h 6858000"/>
              <a:gd name="connsiteX145" fmla="*/ 1587 w 10095599"/>
              <a:gd name="connsiteY145" fmla="*/ 6826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10095599" h="6858000">
                <a:moveTo>
                  <a:pt x="0" y="0"/>
                </a:moveTo>
                <a:lnTo>
                  <a:pt x="7448352" y="0"/>
                </a:lnTo>
                <a:lnTo>
                  <a:pt x="9446485" y="0"/>
                </a:lnTo>
                <a:lnTo>
                  <a:pt x="10095599" y="0"/>
                </a:lnTo>
                <a:lnTo>
                  <a:pt x="10095599" y="6858000"/>
                </a:lnTo>
                <a:lnTo>
                  <a:pt x="9446485" y="6858000"/>
                </a:lnTo>
                <a:lnTo>
                  <a:pt x="7448352" y="6858000"/>
                </a:lnTo>
                <a:lnTo>
                  <a:pt x="0" y="6858000"/>
                </a:lnTo>
                <a:lnTo>
                  <a:pt x="1587" y="6789738"/>
                </a:lnTo>
                <a:lnTo>
                  <a:pt x="9525" y="6729413"/>
                </a:lnTo>
                <a:lnTo>
                  <a:pt x="20637" y="6677025"/>
                </a:lnTo>
                <a:lnTo>
                  <a:pt x="34925" y="6630988"/>
                </a:lnTo>
                <a:lnTo>
                  <a:pt x="50800" y="6589713"/>
                </a:lnTo>
                <a:lnTo>
                  <a:pt x="69850" y="6553200"/>
                </a:lnTo>
                <a:lnTo>
                  <a:pt x="88900" y="6515100"/>
                </a:lnTo>
                <a:lnTo>
                  <a:pt x="107950" y="6477000"/>
                </a:lnTo>
                <a:lnTo>
                  <a:pt x="123825" y="6440488"/>
                </a:lnTo>
                <a:lnTo>
                  <a:pt x="139700" y="6399213"/>
                </a:lnTo>
                <a:lnTo>
                  <a:pt x="155575" y="6353175"/>
                </a:lnTo>
                <a:lnTo>
                  <a:pt x="166687" y="6300788"/>
                </a:lnTo>
                <a:lnTo>
                  <a:pt x="173037" y="6240463"/>
                </a:lnTo>
                <a:lnTo>
                  <a:pt x="176212" y="6172200"/>
                </a:lnTo>
                <a:lnTo>
                  <a:pt x="173037" y="6103938"/>
                </a:lnTo>
                <a:lnTo>
                  <a:pt x="166687" y="6043613"/>
                </a:lnTo>
                <a:lnTo>
                  <a:pt x="155575" y="5991225"/>
                </a:lnTo>
                <a:lnTo>
                  <a:pt x="139700" y="5945188"/>
                </a:lnTo>
                <a:lnTo>
                  <a:pt x="123825" y="5903913"/>
                </a:lnTo>
                <a:lnTo>
                  <a:pt x="107950" y="5867400"/>
                </a:lnTo>
                <a:lnTo>
                  <a:pt x="88900" y="5829300"/>
                </a:lnTo>
                <a:lnTo>
                  <a:pt x="69850" y="5791200"/>
                </a:lnTo>
                <a:lnTo>
                  <a:pt x="50800" y="5754688"/>
                </a:lnTo>
                <a:lnTo>
                  <a:pt x="34925" y="5713413"/>
                </a:lnTo>
                <a:lnTo>
                  <a:pt x="20637" y="5667375"/>
                </a:lnTo>
                <a:lnTo>
                  <a:pt x="9525" y="5614988"/>
                </a:lnTo>
                <a:lnTo>
                  <a:pt x="1587" y="5554663"/>
                </a:lnTo>
                <a:lnTo>
                  <a:pt x="0" y="5486400"/>
                </a:lnTo>
                <a:lnTo>
                  <a:pt x="1587" y="5418138"/>
                </a:lnTo>
                <a:lnTo>
                  <a:pt x="9525" y="5357813"/>
                </a:lnTo>
                <a:lnTo>
                  <a:pt x="20637" y="5305425"/>
                </a:lnTo>
                <a:lnTo>
                  <a:pt x="34925" y="5259388"/>
                </a:lnTo>
                <a:lnTo>
                  <a:pt x="50800" y="5218113"/>
                </a:lnTo>
                <a:lnTo>
                  <a:pt x="69850" y="5181600"/>
                </a:lnTo>
                <a:lnTo>
                  <a:pt x="88900" y="5143500"/>
                </a:lnTo>
                <a:lnTo>
                  <a:pt x="107950" y="5105400"/>
                </a:lnTo>
                <a:lnTo>
                  <a:pt x="123825" y="5068888"/>
                </a:lnTo>
                <a:lnTo>
                  <a:pt x="139700" y="5027613"/>
                </a:lnTo>
                <a:lnTo>
                  <a:pt x="155575" y="4981575"/>
                </a:lnTo>
                <a:lnTo>
                  <a:pt x="166687" y="4929188"/>
                </a:lnTo>
                <a:lnTo>
                  <a:pt x="173037" y="4868863"/>
                </a:lnTo>
                <a:lnTo>
                  <a:pt x="176212" y="4800600"/>
                </a:lnTo>
                <a:lnTo>
                  <a:pt x="173037" y="4732338"/>
                </a:lnTo>
                <a:lnTo>
                  <a:pt x="166687" y="4672013"/>
                </a:lnTo>
                <a:lnTo>
                  <a:pt x="155575" y="4619625"/>
                </a:lnTo>
                <a:lnTo>
                  <a:pt x="139700" y="4573588"/>
                </a:lnTo>
                <a:lnTo>
                  <a:pt x="123825" y="4532313"/>
                </a:lnTo>
                <a:lnTo>
                  <a:pt x="107950" y="4495800"/>
                </a:lnTo>
                <a:lnTo>
                  <a:pt x="69850" y="4419600"/>
                </a:lnTo>
                <a:lnTo>
                  <a:pt x="50800" y="4383088"/>
                </a:lnTo>
                <a:lnTo>
                  <a:pt x="34925" y="4341813"/>
                </a:lnTo>
                <a:lnTo>
                  <a:pt x="20637" y="4295775"/>
                </a:lnTo>
                <a:lnTo>
                  <a:pt x="9525" y="4243388"/>
                </a:lnTo>
                <a:lnTo>
                  <a:pt x="1587" y="4183063"/>
                </a:lnTo>
                <a:lnTo>
                  <a:pt x="0" y="4114800"/>
                </a:lnTo>
                <a:lnTo>
                  <a:pt x="1587" y="4046538"/>
                </a:lnTo>
                <a:lnTo>
                  <a:pt x="9525" y="3986213"/>
                </a:lnTo>
                <a:lnTo>
                  <a:pt x="20637" y="3933825"/>
                </a:lnTo>
                <a:lnTo>
                  <a:pt x="34925" y="3887788"/>
                </a:lnTo>
                <a:lnTo>
                  <a:pt x="50800" y="3846513"/>
                </a:lnTo>
                <a:lnTo>
                  <a:pt x="69850" y="3810000"/>
                </a:lnTo>
                <a:lnTo>
                  <a:pt x="88900" y="3771900"/>
                </a:lnTo>
                <a:lnTo>
                  <a:pt x="107950" y="3733800"/>
                </a:lnTo>
                <a:lnTo>
                  <a:pt x="123825" y="3697288"/>
                </a:lnTo>
                <a:lnTo>
                  <a:pt x="139700" y="3656013"/>
                </a:lnTo>
                <a:lnTo>
                  <a:pt x="155575" y="3609975"/>
                </a:lnTo>
                <a:lnTo>
                  <a:pt x="166687" y="3557588"/>
                </a:lnTo>
                <a:lnTo>
                  <a:pt x="173037" y="3497263"/>
                </a:lnTo>
                <a:lnTo>
                  <a:pt x="176212" y="3427413"/>
                </a:lnTo>
                <a:lnTo>
                  <a:pt x="173037" y="3360738"/>
                </a:lnTo>
                <a:lnTo>
                  <a:pt x="166687" y="3300413"/>
                </a:lnTo>
                <a:lnTo>
                  <a:pt x="155575" y="3248025"/>
                </a:lnTo>
                <a:lnTo>
                  <a:pt x="139700" y="3201988"/>
                </a:lnTo>
                <a:lnTo>
                  <a:pt x="123825" y="3160713"/>
                </a:lnTo>
                <a:lnTo>
                  <a:pt x="107950" y="3124200"/>
                </a:lnTo>
                <a:lnTo>
                  <a:pt x="88900" y="3086100"/>
                </a:lnTo>
                <a:lnTo>
                  <a:pt x="69850" y="3048000"/>
                </a:lnTo>
                <a:lnTo>
                  <a:pt x="50800" y="3011488"/>
                </a:lnTo>
                <a:lnTo>
                  <a:pt x="34925" y="2970213"/>
                </a:lnTo>
                <a:lnTo>
                  <a:pt x="20637" y="2924175"/>
                </a:lnTo>
                <a:lnTo>
                  <a:pt x="9525" y="2871788"/>
                </a:lnTo>
                <a:lnTo>
                  <a:pt x="1587" y="2811463"/>
                </a:lnTo>
                <a:lnTo>
                  <a:pt x="0" y="2743200"/>
                </a:lnTo>
                <a:lnTo>
                  <a:pt x="1587" y="2674938"/>
                </a:lnTo>
                <a:lnTo>
                  <a:pt x="9525" y="2614613"/>
                </a:lnTo>
                <a:lnTo>
                  <a:pt x="20637" y="2562225"/>
                </a:lnTo>
                <a:lnTo>
                  <a:pt x="34925" y="2516188"/>
                </a:lnTo>
                <a:lnTo>
                  <a:pt x="50800" y="2474913"/>
                </a:lnTo>
                <a:lnTo>
                  <a:pt x="69850" y="2438400"/>
                </a:lnTo>
                <a:lnTo>
                  <a:pt x="88900" y="2400300"/>
                </a:lnTo>
                <a:lnTo>
                  <a:pt x="107950" y="2362200"/>
                </a:lnTo>
                <a:lnTo>
                  <a:pt x="123825" y="2325688"/>
                </a:lnTo>
                <a:lnTo>
                  <a:pt x="139700" y="2284413"/>
                </a:lnTo>
                <a:lnTo>
                  <a:pt x="155575" y="2238375"/>
                </a:lnTo>
                <a:lnTo>
                  <a:pt x="166687" y="2185988"/>
                </a:lnTo>
                <a:lnTo>
                  <a:pt x="173037" y="2125663"/>
                </a:lnTo>
                <a:lnTo>
                  <a:pt x="176212" y="2057400"/>
                </a:lnTo>
                <a:lnTo>
                  <a:pt x="173037" y="1989138"/>
                </a:lnTo>
                <a:lnTo>
                  <a:pt x="166687" y="1928813"/>
                </a:lnTo>
                <a:lnTo>
                  <a:pt x="155575" y="1876425"/>
                </a:lnTo>
                <a:lnTo>
                  <a:pt x="139700" y="1830388"/>
                </a:lnTo>
                <a:lnTo>
                  <a:pt x="123825" y="1789113"/>
                </a:lnTo>
                <a:lnTo>
                  <a:pt x="107950" y="1752600"/>
                </a:lnTo>
                <a:lnTo>
                  <a:pt x="88900" y="1714500"/>
                </a:lnTo>
                <a:lnTo>
                  <a:pt x="69850" y="1676400"/>
                </a:lnTo>
                <a:lnTo>
                  <a:pt x="50800" y="1639888"/>
                </a:lnTo>
                <a:lnTo>
                  <a:pt x="34925" y="1598613"/>
                </a:lnTo>
                <a:lnTo>
                  <a:pt x="20637" y="1552575"/>
                </a:lnTo>
                <a:lnTo>
                  <a:pt x="9525" y="1500188"/>
                </a:lnTo>
                <a:lnTo>
                  <a:pt x="1587" y="1439863"/>
                </a:lnTo>
                <a:lnTo>
                  <a:pt x="0" y="1371600"/>
                </a:lnTo>
                <a:lnTo>
                  <a:pt x="1587" y="1303338"/>
                </a:lnTo>
                <a:lnTo>
                  <a:pt x="9525" y="1243013"/>
                </a:lnTo>
                <a:lnTo>
                  <a:pt x="20637" y="1190625"/>
                </a:lnTo>
                <a:lnTo>
                  <a:pt x="34925" y="1144588"/>
                </a:lnTo>
                <a:lnTo>
                  <a:pt x="50800" y="1103313"/>
                </a:lnTo>
                <a:lnTo>
                  <a:pt x="69850" y="1066800"/>
                </a:lnTo>
                <a:lnTo>
                  <a:pt x="88900" y="1028700"/>
                </a:lnTo>
                <a:lnTo>
                  <a:pt x="107950" y="990600"/>
                </a:lnTo>
                <a:lnTo>
                  <a:pt x="123825" y="954088"/>
                </a:lnTo>
                <a:lnTo>
                  <a:pt x="139700" y="912813"/>
                </a:lnTo>
                <a:lnTo>
                  <a:pt x="155575" y="866775"/>
                </a:lnTo>
                <a:lnTo>
                  <a:pt x="166687" y="814388"/>
                </a:lnTo>
                <a:lnTo>
                  <a:pt x="173037" y="754063"/>
                </a:lnTo>
                <a:lnTo>
                  <a:pt x="176212" y="685800"/>
                </a:lnTo>
                <a:lnTo>
                  <a:pt x="173037" y="617538"/>
                </a:lnTo>
                <a:lnTo>
                  <a:pt x="166687" y="557213"/>
                </a:lnTo>
                <a:lnTo>
                  <a:pt x="155575" y="504825"/>
                </a:lnTo>
                <a:lnTo>
                  <a:pt x="139700" y="458788"/>
                </a:lnTo>
                <a:lnTo>
                  <a:pt x="123825" y="417513"/>
                </a:lnTo>
                <a:lnTo>
                  <a:pt x="107950" y="381000"/>
                </a:lnTo>
                <a:lnTo>
                  <a:pt x="88900" y="342900"/>
                </a:lnTo>
                <a:lnTo>
                  <a:pt x="69850" y="304800"/>
                </a:lnTo>
                <a:lnTo>
                  <a:pt x="50800" y="268288"/>
                </a:lnTo>
                <a:lnTo>
                  <a:pt x="34925" y="227013"/>
                </a:lnTo>
                <a:lnTo>
                  <a:pt x="20637" y="180975"/>
                </a:lnTo>
                <a:lnTo>
                  <a:pt x="9525" y="128588"/>
                </a:lnTo>
                <a:lnTo>
                  <a:pt x="1587" y="6826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2781264" y="223237"/>
            <a:ext cx="8632372" cy="435180"/>
          </a:xfrm>
        </p:spPr>
        <p:txBody>
          <a:bodyPr anchor="t">
            <a:noAutofit/>
          </a:bodyPr>
          <a:lstStyle/>
          <a:p>
            <a:pPr algn="ctr"/>
            <a:r>
              <a:rPr lang="el-GR" sz="2800" b="1" u="sng" dirty="0">
                <a:latin typeface="Times New Roman"/>
                <a:cs typeface="Times New Roman"/>
              </a:rPr>
              <a:t>ΜΕΘΟΔΟΛΟΓΙΑ (3)</a:t>
            </a:r>
          </a:p>
        </p:txBody>
      </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2524417" y="880675"/>
            <a:ext cx="9138024" cy="5332426"/>
          </a:xfrm>
        </p:spPr>
        <p:txBody>
          <a:bodyPr vert="horz" lIns="91440" tIns="45720" rIns="91440" bIns="45720" rtlCol="0" anchor="t">
            <a:noAutofit/>
          </a:bodyPr>
          <a:lstStyle/>
          <a:p>
            <a:pPr marL="0" indent="0">
              <a:buNone/>
            </a:pPr>
            <a:r>
              <a:rPr lang="el-GR" sz="2000" b="1" u="sng" dirty="0">
                <a:latin typeface="Times New Roman"/>
                <a:cs typeface="Calibri"/>
              </a:rPr>
              <a:t>ΔΙΑΔΙΚΑΣΙΑ:</a:t>
            </a:r>
          </a:p>
          <a:p>
            <a:pPr marL="0" indent="0">
              <a:buNone/>
            </a:pPr>
            <a:endParaRPr lang="el-GR" sz="2000" b="1" u="sng" dirty="0">
              <a:latin typeface="Times New Roman"/>
              <a:cs typeface="Calibri"/>
            </a:endParaRPr>
          </a:p>
          <a:p>
            <a:pPr algn="just"/>
            <a:r>
              <a:rPr lang="el-GR" sz="2000" b="1" dirty="0">
                <a:latin typeface="Times New Roman"/>
                <a:cs typeface="Calibri"/>
              </a:rPr>
              <a:t>Ηθική έγκριση</a:t>
            </a:r>
            <a:r>
              <a:rPr lang="el-GR" sz="2000" dirty="0">
                <a:latin typeface="Times New Roman"/>
                <a:cs typeface="Calibri"/>
              </a:rPr>
              <a:t> για τη διεξαγωγή της έρευνας από την επιτροπή δεοντολογίας </a:t>
            </a:r>
            <a:r>
              <a:rPr lang="el-GR" sz="2000" b="1" dirty="0">
                <a:latin typeface="Times New Roman"/>
                <a:cs typeface="Calibri"/>
              </a:rPr>
              <a:t>και γραπτή συγκατάθεση</a:t>
            </a:r>
            <a:r>
              <a:rPr lang="el-GR" sz="2000" dirty="0">
                <a:latin typeface="Times New Roman"/>
                <a:cs typeface="Calibri"/>
              </a:rPr>
              <a:t> από όλους τους συμμετέχοντες πριν από τη συλλογή δεδομένων.</a:t>
            </a:r>
          </a:p>
          <a:p>
            <a:r>
              <a:rPr lang="el-GR" sz="2000" dirty="0">
                <a:latin typeface="Times New Roman"/>
                <a:cs typeface="Calibri"/>
              </a:rPr>
              <a:t>Εθελοντική συμμετοχή</a:t>
            </a:r>
          </a:p>
          <a:p>
            <a:r>
              <a:rPr lang="el-GR" sz="2000" dirty="0" err="1">
                <a:latin typeface="Times New Roman"/>
                <a:cs typeface="Calibri"/>
              </a:rPr>
              <a:t>Ημι</a:t>
            </a:r>
            <a:r>
              <a:rPr lang="el-GR" sz="2000" dirty="0">
                <a:latin typeface="Times New Roman"/>
                <a:cs typeface="Calibri"/>
              </a:rPr>
              <a:t>-δομημένες συνεντεύξεις (35'-75')</a:t>
            </a:r>
          </a:p>
          <a:p>
            <a:endParaRPr lang="el-GR" sz="2000" dirty="0">
              <a:latin typeface="Times New Roman"/>
              <a:cs typeface="Calibri"/>
            </a:endParaRPr>
          </a:p>
          <a:p>
            <a:pPr algn="just"/>
            <a:r>
              <a:rPr lang="el-GR" sz="2000" b="1" dirty="0">
                <a:latin typeface="Times New Roman"/>
                <a:cs typeface="Calibri"/>
              </a:rPr>
              <a:t>Πριν τη συνέντευξη</a:t>
            </a:r>
            <a:r>
              <a:rPr lang="el-GR" sz="2000" dirty="0">
                <a:latin typeface="Times New Roman"/>
                <a:cs typeface="Calibri"/>
              </a:rPr>
              <a:t>: συμπλήρωση ερωτηματολογίου όπου συλλέχθηκαν γενικές πληροφορίες για να διασφαλιστεί ότι οι συνθήκες συνέντευξης συμπίπτουν με τις ανάγκες των συμμετεχόντων (μέρος, φωτισμός χώρου, παρουσία υποστηρικτικού ατόμου/εάν χρειάζεται)</a:t>
            </a:r>
          </a:p>
          <a:p>
            <a:pPr algn="just"/>
            <a:endParaRPr lang="el-GR" sz="2000" dirty="0">
              <a:latin typeface="Times New Roman"/>
              <a:cs typeface="Calibri"/>
            </a:endParaRPr>
          </a:p>
          <a:p>
            <a:r>
              <a:rPr lang="el-GR" sz="2000" dirty="0">
                <a:latin typeface="Times New Roman"/>
                <a:cs typeface="Calibri"/>
              </a:rPr>
              <a:t>Πραγματοποίηση των συνεντεύξεων στο χώρο του πανεπιστημίου ή όπου διάλεγε το κάθε άτομο για να νιώθει άνετα.</a:t>
            </a:r>
          </a:p>
          <a:p>
            <a:endParaRPr lang="el-GR" sz="2000">
              <a:latin typeface="Times New Roman"/>
              <a:cs typeface="Calibri"/>
            </a:endParaRPr>
          </a:p>
          <a:p>
            <a:endParaRPr lang="el-GR" sz="2000">
              <a:latin typeface="Times New Roman"/>
              <a:cs typeface="Calibri"/>
            </a:endParaRPr>
          </a:p>
          <a:p>
            <a:pPr marL="342900" indent="-342900"/>
            <a:endParaRPr lang="el-GR" sz="1700">
              <a:latin typeface="Times New Roman"/>
              <a:cs typeface="Calibri"/>
            </a:endParaRPr>
          </a:p>
        </p:txBody>
      </p:sp>
    </p:spTree>
    <p:extLst>
      <p:ext uri="{BB962C8B-B14F-4D97-AF65-F5344CB8AC3E}">
        <p14:creationId xmlns:p14="http://schemas.microsoft.com/office/powerpoint/2010/main" val="1137016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8BF0C67-DF85-430A-B677-74D959439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19" name="Rectangle 18">
            <a:extLst>
              <a:ext uri="{FF2B5EF4-FFF2-40B4-BE49-F238E27FC236}">
                <a16:creationId xmlns:a16="http://schemas.microsoft.com/office/drawing/2014/main" id="{751BAC80-2398-422A-9AA2-2489F01EF9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a:p>
        </p:txBody>
      </p:sp>
      <p:sp useBgFill="1">
        <p:nvSpPr>
          <p:cNvPr id="21" name="Freeform: Shape 20">
            <a:extLst>
              <a:ext uri="{FF2B5EF4-FFF2-40B4-BE49-F238E27FC236}">
                <a16:creationId xmlns:a16="http://schemas.microsoft.com/office/drawing/2014/main" id="{34A3EF12-7620-4D66-ACFC-B9F71BAD8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6401" y="0"/>
            <a:ext cx="10095599" cy="6858000"/>
          </a:xfrm>
          <a:custGeom>
            <a:avLst/>
            <a:gdLst>
              <a:gd name="connsiteX0" fmla="*/ 0 w 10095599"/>
              <a:gd name="connsiteY0" fmla="*/ 0 h 6858000"/>
              <a:gd name="connsiteX1" fmla="*/ 7448352 w 10095599"/>
              <a:gd name="connsiteY1" fmla="*/ 0 h 6858000"/>
              <a:gd name="connsiteX2" fmla="*/ 9446485 w 10095599"/>
              <a:gd name="connsiteY2" fmla="*/ 0 h 6858000"/>
              <a:gd name="connsiteX3" fmla="*/ 10095599 w 10095599"/>
              <a:gd name="connsiteY3" fmla="*/ 0 h 6858000"/>
              <a:gd name="connsiteX4" fmla="*/ 10095599 w 10095599"/>
              <a:gd name="connsiteY4" fmla="*/ 6858000 h 6858000"/>
              <a:gd name="connsiteX5" fmla="*/ 9446485 w 10095599"/>
              <a:gd name="connsiteY5" fmla="*/ 6858000 h 6858000"/>
              <a:gd name="connsiteX6" fmla="*/ 7448352 w 10095599"/>
              <a:gd name="connsiteY6" fmla="*/ 6858000 h 6858000"/>
              <a:gd name="connsiteX7" fmla="*/ 0 w 10095599"/>
              <a:gd name="connsiteY7" fmla="*/ 6858000 h 6858000"/>
              <a:gd name="connsiteX8" fmla="*/ 1587 w 10095599"/>
              <a:gd name="connsiteY8" fmla="*/ 6789738 h 6858000"/>
              <a:gd name="connsiteX9" fmla="*/ 9525 w 10095599"/>
              <a:gd name="connsiteY9" fmla="*/ 6729413 h 6858000"/>
              <a:gd name="connsiteX10" fmla="*/ 20637 w 10095599"/>
              <a:gd name="connsiteY10" fmla="*/ 6677025 h 6858000"/>
              <a:gd name="connsiteX11" fmla="*/ 34925 w 10095599"/>
              <a:gd name="connsiteY11" fmla="*/ 6630988 h 6858000"/>
              <a:gd name="connsiteX12" fmla="*/ 50800 w 10095599"/>
              <a:gd name="connsiteY12" fmla="*/ 6589713 h 6858000"/>
              <a:gd name="connsiteX13" fmla="*/ 69850 w 10095599"/>
              <a:gd name="connsiteY13" fmla="*/ 6553200 h 6858000"/>
              <a:gd name="connsiteX14" fmla="*/ 88900 w 10095599"/>
              <a:gd name="connsiteY14" fmla="*/ 6515100 h 6858000"/>
              <a:gd name="connsiteX15" fmla="*/ 107950 w 10095599"/>
              <a:gd name="connsiteY15" fmla="*/ 6477000 h 6858000"/>
              <a:gd name="connsiteX16" fmla="*/ 123825 w 10095599"/>
              <a:gd name="connsiteY16" fmla="*/ 6440488 h 6858000"/>
              <a:gd name="connsiteX17" fmla="*/ 139700 w 10095599"/>
              <a:gd name="connsiteY17" fmla="*/ 6399213 h 6858000"/>
              <a:gd name="connsiteX18" fmla="*/ 155575 w 10095599"/>
              <a:gd name="connsiteY18" fmla="*/ 6353175 h 6858000"/>
              <a:gd name="connsiteX19" fmla="*/ 166687 w 10095599"/>
              <a:gd name="connsiteY19" fmla="*/ 6300788 h 6858000"/>
              <a:gd name="connsiteX20" fmla="*/ 173037 w 10095599"/>
              <a:gd name="connsiteY20" fmla="*/ 6240463 h 6858000"/>
              <a:gd name="connsiteX21" fmla="*/ 176212 w 10095599"/>
              <a:gd name="connsiteY21" fmla="*/ 6172200 h 6858000"/>
              <a:gd name="connsiteX22" fmla="*/ 173037 w 10095599"/>
              <a:gd name="connsiteY22" fmla="*/ 6103938 h 6858000"/>
              <a:gd name="connsiteX23" fmla="*/ 166687 w 10095599"/>
              <a:gd name="connsiteY23" fmla="*/ 6043613 h 6858000"/>
              <a:gd name="connsiteX24" fmla="*/ 155575 w 10095599"/>
              <a:gd name="connsiteY24" fmla="*/ 5991225 h 6858000"/>
              <a:gd name="connsiteX25" fmla="*/ 139700 w 10095599"/>
              <a:gd name="connsiteY25" fmla="*/ 5945188 h 6858000"/>
              <a:gd name="connsiteX26" fmla="*/ 123825 w 10095599"/>
              <a:gd name="connsiteY26" fmla="*/ 5903913 h 6858000"/>
              <a:gd name="connsiteX27" fmla="*/ 107950 w 10095599"/>
              <a:gd name="connsiteY27" fmla="*/ 5867400 h 6858000"/>
              <a:gd name="connsiteX28" fmla="*/ 88900 w 10095599"/>
              <a:gd name="connsiteY28" fmla="*/ 5829300 h 6858000"/>
              <a:gd name="connsiteX29" fmla="*/ 69850 w 10095599"/>
              <a:gd name="connsiteY29" fmla="*/ 5791200 h 6858000"/>
              <a:gd name="connsiteX30" fmla="*/ 50800 w 10095599"/>
              <a:gd name="connsiteY30" fmla="*/ 5754688 h 6858000"/>
              <a:gd name="connsiteX31" fmla="*/ 34925 w 10095599"/>
              <a:gd name="connsiteY31" fmla="*/ 5713413 h 6858000"/>
              <a:gd name="connsiteX32" fmla="*/ 20637 w 10095599"/>
              <a:gd name="connsiteY32" fmla="*/ 5667375 h 6858000"/>
              <a:gd name="connsiteX33" fmla="*/ 9525 w 10095599"/>
              <a:gd name="connsiteY33" fmla="*/ 5614988 h 6858000"/>
              <a:gd name="connsiteX34" fmla="*/ 1587 w 10095599"/>
              <a:gd name="connsiteY34" fmla="*/ 5554663 h 6858000"/>
              <a:gd name="connsiteX35" fmla="*/ 0 w 10095599"/>
              <a:gd name="connsiteY35" fmla="*/ 5486400 h 6858000"/>
              <a:gd name="connsiteX36" fmla="*/ 1587 w 10095599"/>
              <a:gd name="connsiteY36" fmla="*/ 5418138 h 6858000"/>
              <a:gd name="connsiteX37" fmla="*/ 9525 w 10095599"/>
              <a:gd name="connsiteY37" fmla="*/ 5357813 h 6858000"/>
              <a:gd name="connsiteX38" fmla="*/ 20637 w 10095599"/>
              <a:gd name="connsiteY38" fmla="*/ 5305425 h 6858000"/>
              <a:gd name="connsiteX39" fmla="*/ 34925 w 10095599"/>
              <a:gd name="connsiteY39" fmla="*/ 5259388 h 6858000"/>
              <a:gd name="connsiteX40" fmla="*/ 50800 w 10095599"/>
              <a:gd name="connsiteY40" fmla="*/ 5218113 h 6858000"/>
              <a:gd name="connsiteX41" fmla="*/ 69850 w 10095599"/>
              <a:gd name="connsiteY41" fmla="*/ 5181600 h 6858000"/>
              <a:gd name="connsiteX42" fmla="*/ 88900 w 10095599"/>
              <a:gd name="connsiteY42" fmla="*/ 5143500 h 6858000"/>
              <a:gd name="connsiteX43" fmla="*/ 107950 w 10095599"/>
              <a:gd name="connsiteY43" fmla="*/ 5105400 h 6858000"/>
              <a:gd name="connsiteX44" fmla="*/ 123825 w 10095599"/>
              <a:gd name="connsiteY44" fmla="*/ 5068888 h 6858000"/>
              <a:gd name="connsiteX45" fmla="*/ 139700 w 10095599"/>
              <a:gd name="connsiteY45" fmla="*/ 5027613 h 6858000"/>
              <a:gd name="connsiteX46" fmla="*/ 155575 w 10095599"/>
              <a:gd name="connsiteY46" fmla="*/ 4981575 h 6858000"/>
              <a:gd name="connsiteX47" fmla="*/ 166687 w 10095599"/>
              <a:gd name="connsiteY47" fmla="*/ 4929188 h 6858000"/>
              <a:gd name="connsiteX48" fmla="*/ 173037 w 10095599"/>
              <a:gd name="connsiteY48" fmla="*/ 4868863 h 6858000"/>
              <a:gd name="connsiteX49" fmla="*/ 176212 w 10095599"/>
              <a:gd name="connsiteY49" fmla="*/ 4800600 h 6858000"/>
              <a:gd name="connsiteX50" fmla="*/ 173037 w 10095599"/>
              <a:gd name="connsiteY50" fmla="*/ 4732338 h 6858000"/>
              <a:gd name="connsiteX51" fmla="*/ 166687 w 10095599"/>
              <a:gd name="connsiteY51" fmla="*/ 4672013 h 6858000"/>
              <a:gd name="connsiteX52" fmla="*/ 155575 w 10095599"/>
              <a:gd name="connsiteY52" fmla="*/ 4619625 h 6858000"/>
              <a:gd name="connsiteX53" fmla="*/ 139700 w 10095599"/>
              <a:gd name="connsiteY53" fmla="*/ 4573588 h 6858000"/>
              <a:gd name="connsiteX54" fmla="*/ 123825 w 10095599"/>
              <a:gd name="connsiteY54" fmla="*/ 4532313 h 6858000"/>
              <a:gd name="connsiteX55" fmla="*/ 107950 w 10095599"/>
              <a:gd name="connsiteY55" fmla="*/ 4495800 h 6858000"/>
              <a:gd name="connsiteX56" fmla="*/ 69850 w 10095599"/>
              <a:gd name="connsiteY56" fmla="*/ 4419600 h 6858000"/>
              <a:gd name="connsiteX57" fmla="*/ 50800 w 10095599"/>
              <a:gd name="connsiteY57" fmla="*/ 4383088 h 6858000"/>
              <a:gd name="connsiteX58" fmla="*/ 34925 w 10095599"/>
              <a:gd name="connsiteY58" fmla="*/ 4341813 h 6858000"/>
              <a:gd name="connsiteX59" fmla="*/ 20637 w 10095599"/>
              <a:gd name="connsiteY59" fmla="*/ 4295775 h 6858000"/>
              <a:gd name="connsiteX60" fmla="*/ 9525 w 10095599"/>
              <a:gd name="connsiteY60" fmla="*/ 4243388 h 6858000"/>
              <a:gd name="connsiteX61" fmla="*/ 1587 w 10095599"/>
              <a:gd name="connsiteY61" fmla="*/ 4183063 h 6858000"/>
              <a:gd name="connsiteX62" fmla="*/ 0 w 10095599"/>
              <a:gd name="connsiteY62" fmla="*/ 4114800 h 6858000"/>
              <a:gd name="connsiteX63" fmla="*/ 1587 w 10095599"/>
              <a:gd name="connsiteY63" fmla="*/ 4046538 h 6858000"/>
              <a:gd name="connsiteX64" fmla="*/ 9525 w 10095599"/>
              <a:gd name="connsiteY64" fmla="*/ 3986213 h 6858000"/>
              <a:gd name="connsiteX65" fmla="*/ 20637 w 10095599"/>
              <a:gd name="connsiteY65" fmla="*/ 3933825 h 6858000"/>
              <a:gd name="connsiteX66" fmla="*/ 34925 w 10095599"/>
              <a:gd name="connsiteY66" fmla="*/ 3887788 h 6858000"/>
              <a:gd name="connsiteX67" fmla="*/ 50800 w 10095599"/>
              <a:gd name="connsiteY67" fmla="*/ 3846513 h 6858000"/>
              <a:gd name="connsiteX68" fmla="*/ 69850 w 10095599"/>
              <a:gd name="connsiteY68" fmla="*/ 3810000 h 6858000"/>
              <a:gd name="connsiteX69" fmla="*/ 88900 w 10095599"/>
              <a:gd name="connsiteY69" fmla="*/ 3771900 h 6858000"/>
              <a:gd name="connsiteX70" fmla="*/ 107950 w 10095599"/>
              <a:gd name="connsiteY70" fmla="*/ 3733800 h 6858000"/>
              <a:gd name="connsiteX71" fmla="*/ 123825 w 10095599"/>
              <a:gd name="connsiteY71" fmla="*/ 3697288 h 6858000"/>
              <a:gd name="connsiteX72" fmla="*/ 139700 w 10095599"/>
              <a:gd name="connsiteY72" fmla="*/ 3656013 h 6858000"/>
              <a:gd name="connsiteX73" fmla="*/ 155575 w 10095599"/>
              <a:gd name="connsiteY73" fmla="*/ 3609975 h 6858000"/>
              <a:gd name="connsiteX74" fmla="*/ 166687 w 10095599"/>
              <a:gd name="connsiteY74" fmla="*/ 3557588 h 6858000"/>
              <a:gd name="connsiteX75" fmla="*/ 173037 w 10095599"/>
              <a:gd name="connsiteY75" fmla="*/ 3497263 h 6858000"/>
              <a:gd name="connsiteX76" fmla="*/ 176212 w 10095599"/>
              <a:gd name="connsiteY76" fmla="*/ 3427413 h 6858000"/>
              <a:gd name="connsiteX77" fmla="*/ 173037 w 10095599"/>
              <a:gd name="connsiteY77" fmla="*/ 3360738 h 6858000"/>
              <a:gd name="connsiteX78" fmla="*/ 166687 w 10095599"/>
              <a:gd name="connsiteY78" fmla="*/ 3300413 h 6858000"/>
              <a:gd name="connsiteX79" fmla="*/ 155575 w 10095599"/>
              <a:gd name="connsiteY79" fmla="*/ 3248025 h 6858000"/>
              <a:gd name="connsiteX80" fmla="*/ 139700 w 10095599"/>
              <a:gd name="connsiteY80" fmla="*/ 3201988 h 6858000"/>
              <a:gd name="connsiteX81" fmla="*/ 123825 w 10095599"/>
              <a:gd name="connsiteY81" fmla="*/ 3160713 h 6858000"/>
              <a:gd name="connsiteX82" fmla="*/ 107950 w 10095599"/>
              <a:gd name="connsiteY82" fmla="*/ 3124200 h 6858000"/>
              <a:gd name="connsiteX83" fmla="*/ 88900 w 10095599"/>
              <a:gd name="connsiteY83" fmla="*/ 3086100 h 6858000"/>
              <a:gd name="connsiteX84" fmla="*/ 69850 w 10095599"/>
              <a:gd name="connsiteY84" fmla="*/ 3048000 h 6858000"/>
              <a:gd name="connsiteX85" fmla="*/ 50800 w 10095599"/>
              <a:gd name="connsiteY85" fmla="*/ 3011488 h 6858000"/>
              <a:gd name="connsiteX86" fmla="*/ 34925 w 10095599"/>
              <a:gd name="connsiteY86" fmla="*/ 2970213 h 6858000"/>
              <a:gd name="connsiteX87" fmla="*/ 20637 w 10095599"/>
              <a:gd name="connsiteY87" fmla="*/ 2924175 h 6858000"/>
              <a:gd name="connsiteX88" fmla="*/ 9525 w 10095599"/>
              <a:gd name="connsiteY88" fmla="*/ 2871788 h 6858000"/>
              <a:gd name="connsiteX89" fmla="*/ 1587 w 10095599"/>
              <a:gd name="connsiteY89" fmla="*/ 2811463 h 6858000"/>
              <a:gd name="connsiteX90" fmla="*/ 0 w 10095599"/>
              <a:gd name="connsiteY90" fmla="*/ 2743200 h 6858000"/>
              <a:gd name="connsiteX91" fmla="*/ 1587 w 10095599"/>
              <a:gd name="connsiteY91" fmla="*/ 2674938 h 6858000"/>
              <a:gd name="connsiteX92" fmla="*/ 9525 w 10095599"/>
              <a:gd name="connsiteY92" fmla="*/ 2614613 h 6858000"/>
              <a:gd name="connsiteX93" fmla="*/ 20637 w 10095599"/>
              <a:gd name="connsiteY93" fmla="*/ 2562225 h 6858000"/>
              <a:gd name="connsiteX94" fmla="*/ 34925 w 10095599"/>
              <a:gd name="connsiteY94" fmla="*/ 2516188 h 6858000"/>
              <a:gd name="connsiteX95" fmla="*/ 50800 w 10095599"/>
              <a:gd name="connsiteY95" fmla="*/ 2474913 h 6858000"/>
              <a:gd name="connsiteX96" fmla="*/ 69850 w 10095599"/>
              <a:gd name="connsiteY96" fmla="*/ 2438400 h 6858000"/>
              <a:gd name="connsiteX97" fmla="*/ 88900 w 10095599"/>
              <a:gd name="connsiteY97" fmla="*/ 2400300 h 6858000"/>
              <a:gd name="connsiteX98" fmla="*/ 107950 w 10095599"/>
              <a:gd name="connsiteY98" fmla="*/ 2362200 h 6858000"/>
              <a:gd name="connsiteX99" fmla="*/ 123825 w 10095599"/>
              <a:gd name="connsiteY99" fmla="*/ 2325688 h 6858000"/>
              <a:gd name="connsiteX100" fmla="*/ 139700 w 10095599"/>
              <a:gd name="connsiteY100" fmla="*/ 2284413 h 6858000"/>
              <a:gd name="connsiteX101" fmla="*/ 155575 w 10095599"/>
              <a:gd name="connsiteY101" fmla="*/ 2238375 h 6858000"/>
              <a:gd name="connsiteX102" fmla="*/ 166687 w 10095599"/>
              <a:gd name="connsiteY102" fmla="*/ 2185988 h 6858000"/>
              <a:gd name="connsiteX103" fmla="*/ 173037 w 10095599"/>
              <a:gd name="connsiteY103" fmla="*/ 2125663 h 6858000"/>
              <a:gd name="connsiteX104" fmla="*/ 176212 w 10095599"/>
              <a:gd name="connsiteY104" fmla="*/ 2057400 h 6858000"/>
              <a:gd name="connsiteX105" fmla="*/ 173037 w 10095599"/>
              <a:gd name="connsiteY105" fmla="*/ 1989138 h 6858000"/>
              <a:gd name="connsiteX106" fmla="*/ 166687 w 10095599"/>
              <a:gd name="connsiteY106" fmla="*/ 1928813 h 6858000"/>
              <a:gd name="connsiteX107" fmla="*/ 155575 w 10095599"/>
              <a:gd name="connsiteY107" fmla="*/ 1876425 h 6858000"/>
              <a:gd name="connsiteX108" fmla="*/ 139700 w 10095599"/>
              <a:gd name="connsiteY108" fmla="*/ 1830388 h 6858000"/>
              <a:gd name="connsiteX109" fmla="*/ 123825 w 10095599"/>
              <a:gd name="connsiteY109" fmla="*/ 1789113 h 6858000"/>
              <a:gd name="connsiteX110" fmla="*/ 107950 w 10095599"/>
              <a:gd name="connsiteY110" fmla="*/ 1752600 h 6858000"/>
              <a:gd name="connsiteX111" fmla="*/ 88900 w 10095599"/>
              <a:gd name="connsiteY111" fmla="*/ 1714500 h 6858000"/>
              <a:gd name="connsiteX112" fmla="*/ 69850 w 10095599"/>
              <a:gd name="connsiteY112" fmla="*/ 1676400 h 6858000"/>
              <a:gd name="connsiteX113" fmla="*/ 50800 w 10095599"/>
              <a:gd name="connsiteY113" fmla="*/ 1639888 h 6858000"/>
              <a:gd name="connsiteX114" fmla="*/ 34925 w 10095599"/>
              <a:gd name="connsiteY114" fmla="*/ 1598613 h 6858000"/>
              <a:gd name="connsiteX115" fmla="*/ 20637 w 10095599"/>
              <a:gd name="connsiteY115" fmla="*/ 1552575 h 6858000"/>
              <a:gd name="connsiteX116" fmla="*/ 9525 w 10095599"/>
              <a:gd name="connsiteY116" fmla="*/ 1500188 h 6858000"/>
              <a:gd name="connsiteX117" fmla="*/ 1587 w 10095599"/>
              <a:gd name="connsiteY117" fmla="*/ 1439863 h 6858000"/>
              <a:gd name="connsiteX118" fmla="*/ 0 w 10095599"/>
              <a:gd name="connsiteY118" fmla="*/ 1371600 h 6858000"/>
              <a:gd name="connsiteX119" fmla="*/ 1587 w 10095599"/>
              <a:gd name="connsiteY119" fmla="*/ 1303338 h 6858000"/>
              <a:gd name="connsiteX120" fmla="*/ 9525 w 10095599"/>
              <a:gd name="connsiteY120" fmla="*/ 1243013 h 6858000"/>
              <a:gd name="connsiteX121" fmla="*/ 20637 w 10095599"/>
              <a:gd name="connsiteY121" fmla="*/ 1190625 h 6858000"/>
              <a:gd name="connsiteX122" fmla="*/ 34925 w 10095599"/>
              <a:gd name="connsiteY122" fmla="*/ 1144588 h 6858000"/>
              <a:gd name="connsiteX123" fmla="*/ 50800 w 10095599"/>
              <a:gd name="connsiteY123" fmla="*/ 1103313 h 6858000"/>
              <a:gd name="connsiteX124" fmla="*/ 69850 w 10095599"/>
              <a:gd name="connsiteY124" fmla="*/ 1066800 h 6858000"/>
              <a:gd name="connsiteX125" fmla="*/ 88900 w 10095599"/>
              <a:gd name="connsiteY125" fmla="*/ 1028700 h 6858000"/>
              <a:gd name="connsiteX126" fmla="*/ 107950 w 10095599"/>
              <a:gd name="connsiteY126" fmla="*/ 990600 h 6858000"/>
              <a:gd name="connsiteX127" fmla="*/ 123825 w 10095599"/>
              <a:gd name="connsiteY127" fmla="*/ 954088 h 6858000"/>
              <a:gd name="connsiteX128" fmla="*/ 139700 w 10095599"/>
              <a:gd name="connsiteY128" fmla="*/ 912813 h 6858000"/>
              <a:gd name="connsiteX129" fmla="*/ 155575 w 10095599"/>
              <a:gd name="connsiteY129" fmla="*/ 866775 h 6858000"/>
              <a:gd name="connsiteX130" fmla="*/ 166687 w 10095599"/>
              <a:gd name="connsiteY130" fmla="*/ 814388 h 6858000"/>
              <a:gd name="connsiteX131" fmla="*/ 173037 w 10095599"/>
              <a:gd name="connsiteY131" fmla="*/ 754063 h 6858000"/>
              <a:gd name="connsiteX132" fmla="*/ 176212 w 10095599"/>
              <a:gd name="connsiteY132" fmla="*/ 685800 h 6858000"/>
              <a:gd name="connsiteX133" fmla="*/ 173037 w 10095599"/>
              <a:gd name="connsiteY133" fmla="*/ 617538 h 6858000"/>
              <a:gd name="connsiteX134" fmla="*/ 166687 w 10095599"/>
              <a:gd name="connsiteY134" fmla="*/ 557213 h 6858000"/>
              <a:gd name="connsiteX135" fmla="*/ 155575 w 10095599"/>
              <a:gd name="connsiteY135" fmla="*/ 504825 h 6858000"/>
              <a:gd name="connsiteX136" fmla="*/ 139700 w 10095599"/>
              <a:gd name="connsiteY136" fmla="*/ 458788 h 6858000"/>
              <a:gd name="connsiteX137" fmla="*/ 123825 w 10095599"/>
              <a:gd name="connsiteY137" fmla="*/ 417513 h 6858000"/>
              <a:gd name="connsiteX138" fmla="*/ 107950 w 10095599"/>
              <a:gd name="connsiteY138" fmla="*/ 381000 h 6858000"/>
              <a:gd name="connsiteX139" fmla="*/ 88900 w 10095599"/>
              <a:gd name="connsiteY139" fmla="*/ 342900 h 6858000"/>
              <a:gd name="connsiteX140" fmla="*/ 69850 w 10095599"/>
              <a:gd name="connsiteY140" fmla="*/ 304800 h 6858000"/>
              <a:gd name="connsiteX141" fmla="*/ 50800 w 10095599"/>
              <a:gd name="connsiteY141" fmla="*/ 268288 h 6858000"/>
              <a:gd name="connsiteX142" fmla="*/ 34925 w 10095599"/>
              <a:gd name="connsiteY142" fmla="*/ 227013 h 6858000"/>
              <a:gd name="connsiteX143" fmla="*/ 20637 w 10095599"/>
              <a:gd name="connsiteY143" fmla="*/ 180975 h 6858000"/>
              <a:gd name="connsiteX144" fmla="*/ 9525 w 10095599"/>
              <a:gd name="connsiteY144" fmla="*/ 128588 h 6858000"/>
              <a:gd name="connsiteX145" fmla="*/ 1587 w 10095599"/>
              <a:gd name="connsiteY145" fmla="*/ 6826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10095599" h="6858000">
                <a:moveTo>
                  <a:pt x="0" y="0"/>
                </a:moveTo>
                <a:lnTo>
                  <a:pt x="7448352" y="0"/>
                </a:lnTo>
                <a:lnTo>
                  <a:pt x="9446485" y="0"/>
                </a:lnTo>
                <a:lnTo>
                  <a:pt x="10095599" y="0"/>
                </a:lnTo>
                <a:lnTo>
                  <a:pt x="10095599" y="6858000"/>
                </a:lnTo>
                <a:lnTo>
                  <a:pt x="9446485" y="6858000"/>
                </a:lnTo>
                <a:lnTo>
                  <a:pt x="7448352" y="6858000"/>
                </a:lnTo>
                <a:lnTo>
                  <a:pt x="0" y="6858000"/>
                </a:lnTo>
                <a:lnTo>
                  <a:pt x="1587" y="6789738"/>
                </a:lnTo>
                <a:lnTo>
                  <a:pt x="9525" y="6729413"/>
                </a:lnTo>
                <a:lnTo>
                  <a:pt x="20637" y="6677025"/>
                </a:lnTo>
                <a:lnTo>
                  <a:pt x="34925" y="6630988"/>
                </a:lnTo>
                <a:lnTo>
                  <a:pt x="50800" y="6589713"/>
                </a:lnTo>
                <a:lnTo>
                  <a:pt x="69850" y="6553200"/>
                </a:lnTo>
                <a:lnTo>
                  <a:pt x="88900" y="6515100"/>
                </a:lnTo>
                <a:lnTo>
                  <a:pt x="107950" y="6477000"/>
                </a:lnTo>
                <a:lnTo>
                  <a:pt x="123825" y="6440488"/>
                </a:lnTo>
                <a:lnTo>
                  <a:pt x="139700" y="6399213"/>
                </a:lnTo>
                <a:lnTo>
                  <a:pt x="155575" y="6353175"/>
                </a:lnTo>
                <a:lnTo>
                  <a:pt x="166687" y="6300788"/>
                </a:lnTo>
                <a:lnTo>
                  <a:pt x="173037" y="6240463"/>
                </a:lnTo>
                <a:lnTo>
                  <a:pt x="176212" y="6172200"/>
                </a:lnTo>
                <a:lnTo>
                  <a:pt x="173037" y="6103938"/>
                </a:lnTo>
                <a:lnTo>
                  <a:pt x="166687" y="6043613"/>
                </a:lnTo>
                <a:lnTo>
                  <a:pt x="155575" y="5991225"/>
                </a:lnTo>
                <a:lnTo>
                  <a:pt x="139700" y="5945188"/>
                </a:lnTo>
                <a:lnTo>
                  <a:pt x="123825" y="5903913"/>
                </a:lnTo>
                <a:lnTo>
                  <a:pt x="107950" y="5867400"/>
                </a:lnTo>
                <a:lnTo>
                  <a:pt x="88900" y="5829300"/>
                </a:lnTo>
                <a:lnTo>
                  <a:pt x="69850" y="5791200"/>
                </a:lnTo>
                <a:lnTo>
                  <a:pt x="50800" y="5754688"/>
                </a:lnTo>
                <a:lnTo>
                  <a:pt x="34925" y="5713413"/>
                </a:lnTo>
                <a:lnTo>
                  <a:pt x="20637" y="5667375"/>
                </a:lnTo>
                <a:lnTo>
                  <a:pt x="9525" y="5614988"/>
                </a:lnTo>
                <a:lnTo>
                  <a:pt x="1587" y="5554663"/>
                </a:lnTo>
                <a:lnTo>
                  <a:pt x="0" y="5486400"/>
                </a:lnTo>
                <a:lnTo>
                  <a:pt x="1587" y="5418138"/>
                </a:lnTo>
                <a:lnTo>
                  <a:pt x="9525" y="5357813"/>
                </a:lnTo>
                <a:lnTo>
                  <a:pt x="20637" y="5305425"/>
                </a:lnTo>
                <a:lnTo>
                  <a:pt x="34925" y="5259388"/>
                </a:lnTo>
                <a:lnTo>
                  <a:pt x="50800" y="5218113"/>
                </a:lnTo>
                <a:lnTo>
                  <a:pt x="69850" y="5181600"/>
                </a:lnTo>
                <a:lnTo>
                  <a:pt x="88900" y="5143500"/>
                </a:lnTo>
                <a:lnTo>
                  <a:pt x="107950" y="5105400"/>
                </a:lnTo>
                <a:lnTo>
                  <a:pt x="123825" y="5068888"/>
                </a:lnTo>
                <a:lnTo>
                  <a:pt x="139700" y="5027613"/>
                </a:lnTo>
                <a:lnTo>
                  <a:pt x="155575" y="4981575"/>
                </a:lnTo>
                <a:lnTo>
                  <a:pt x="166687" y="4929188"/>
                </a:lnTo>
                <a:lnTo>
                  <a:pt x="173037" y="4868863"/>
                </a:lnTo>
                <a:lnTo>
                  <a:pt x="176212" y="4800600"/>
                </a:lnTo>
                <a:lnTo>
                  <a:pt x="173037" y="4732338"/>
                </a:lnTo>
                <a:lnTo>
                  <a:pt x="166687" y="4672013"/>
                </a:lnTo>
                <a:lnTo>
                  <a:pt x="155575" y="4619625"/>
                </a:lnTo>
                <a:lnTo>
                  <a:pt x="139700" y="4573588"/>
                </a:lnTo>
                <a:lnTo>
                  <a:pt x="123825" y="4532313"/>
                </a:lnTo>
                <a:lnTo>
                  <a:pt x="107950" y="4495800"/>
                </a:lnTo>
                <a:lnTo>
                  <a:pt x="69850" y="4419600"/>
                </a:lnTo>
                <a:lnTo>
                  <a:pt x="50800" y="4383088"/>
                </a:lnTo>
                <a:lnTo>
                  <a:pt x="34925" y="4341813"/>
                </a:lnTo>
                <a:lnTo>
                  <a:pt x="20637" y="4295775"/>
                </a:lnTo>
                <a:lnTo>
                  <a:pt x="9525" y="4243388"/>
                </a:lnTo>
                <a:lnTo>
                  <a:pt x="1587" y="4183063"/>
                </a:lnTo>
                <a:lnTo>
                  <a:pt x="0" y="4114800"/>
                </a:lnTo>
                <a:lnTo>
                  <a:pt x="1587" y="4046538"/>
                </a:lnTo>
                <a:lnTo>
                  <a:pt x="9525" y="3986213"/>
                </a:lnTo>
                <a:lnTo>
                  <a:pt x="20637" y="3933825"/>
                </a:lnTo>
                <a:lnTo>
                  <a:pt x="34925" y="3887788"/>
                </a:lnTo>
                <a:lnTo>
                  <a:pt x="50800" y="3846513"/>
                </a:lnTo>
                <a:lnTo>
                  <a:pt x="69850" y="3810000"/>
                </a:lnTo>
                <a:lnTo>
                  <a:pt x="88900" y="3771900"/>
                </a:lnTo>
                <a:lnTo>
                  <a:pt x="107950" y="3733800"/>
                </a:lnTo>
                <a:lnTo>
                  <a:pt x="123825" y="3697288"/>
                </a:lnTo>
                <a:lnTo>
                  <a:pt x="139700" y="3656013"/>
                </a:lnTo>
                <a:lnTo>
                  <a:pt x="155575" y="3609975"/>
                </a:lnTo>
                <a:lnTo>
                  <a:pt x="166687" y="3557588"/>
                </a:lnTo>
                <a:lnTo>
                  <a:pt x="173037" y="3497263"/>
                </a:lnTo>
                <a:lnTo>
                  <a:pt x="176212" y="3427413"/>
                </a:lnTo>
                <a:lnTo>
                  <a:pt x="173037" y="3360738"/>
                </a:lnTo>
                <a:lnTo>
                  <a:pt x="166687" y="3300413"/>
                </a:lnTo>
                <a:lnTo>
                  <a:pt x="155575" y="3248025"/>
                </a:lnTo>
                <a:lnTo>
                  <a:pt x="139700" y="3201988"/>
                </a:lnTo>
                <a:lnTo>
                  <a:pt x="123825" y="3160713"/>
                </a:lnTo>
                <a:lnTo>
                  <a:pt x="107950" y="3124200"/>
                </a:lnTo>
                <a:lnTo>
                  <a:pt x="88900" y="3086100"/>
                </a:lnTo>
                <a:lnTo>
                  <a:pt x="69850" y="3048000"/>
                </a:lnTo>
                <a:lnTo>
                  <a:pt x="50800" y="3011488"/>
                </a:lnTo>
                <a:lnTo>
                  <a:pt x="34925" y="2970213"/>
                </a:lnTo>
                <a:lnTo>
                  <a:pt x="20637" y="2924175"/>
                </a:lnTo>
                <a:lnTo>
                  <a:pt x="9525" y="2871788"/>
                </a:lnTo>
                <a:lnTo>
                  <a:pt x="1587" y="2811463"/>
                </a:lnTo>
                <a:lnTo>
                  <a:pt x="0" y="2743200"/>
                </a:lnTo>
                <a:lnTo>
                  <a:pt x="1587" y="2674938"/>
                </a:lnTo>
                <a:lnTo>
                  <a:pt x="9525" y="2614613"/>
                </a:lnTo>
                <a:lnTo>
                  <a:pt x="20637" y="2562225"/>
                </a:lnTo>
                <a:lnTo>
                  <a:pt x="34925" y="2516188"/>
                </a:lnTo>
                <a:lnTo>
                  <a:pt x="50800" y="2474913"/>
                </a:lnTo>
                <a:lnTo>
                  <a:pt x="69850" y="2438400"/>
                </a:lnTo>
                <a:lnTo>
                  <a:pt x="88900" y="2400300"/>
                </a:lnTo>
                <a:lnTo>
                  <a:pt x="107950" y="2362200"/>
                </a:lnTo>
                <a:lnTo>
                  <a:pt x="123825" y="2325688"/>
                </a:lnTo>
                <a:lnTo>
                  <a:pt x="139700" y="2284413"/>
                </a:lnTo>
                <a:lnTo>
                  <a:pt x="155575" y="2238375"/>
                </a:lnTo>
                <a:lnTo>
                  <a:pt x="166687" y="2185988"/>
                </a:lnTo>
                <a:lnTo>
                  <a:pt x="173037" y="2125663"/>
                </a:lnTo>
                <a:lnTo>
                  <a:pt x="176212" y="2057400"/>
                </a:lnTo>
                <a:lnTo>
                  <a:pt x="173037" y="1989138"/>
                </a:lnTo>
                <a:lnTo>
                  <a:pt x="166687" y="1928813"/>
                </a:lnTo>
                <a:lnTo>
                  <a:pt x="155575" y="1876425"/>
                </a:lnTo>
                <a:lnTo>
                  <a:pt x="139700" y="1830388"/>
                </a:lnTo>
                <a:lnTo>
                  <a:pt x="123825" y="1789113"/>
                </a:lnTo>
                <a:lnTo>
                  <a:pt x="107950" y="1752600"/>
                </a:lnTo>
                <a:lnTo>
                  <a:pt x="88900" y="1714500"/>
                </a:lnTo>
                <a:lnTo>
                  <a:pt x="69850" y="1676400"/>
                </a:lnTo>
                <a:lnTo>
                  <a:pt x="50800" y="1639888"/>
                </a:lnTo>
                <a:lnTo>
                  <a:pt x="34925" y="1598613"/>
                </a:lnTo>
                <a:lnTo>
                  <a:pt x="20637" y="1552575"/>
                </a:lnTo>
                <a:lnTo>
                  <a:pt x="9525" y="1500188"/>
                </a:lnTo>
                <a:lnTo>
                  <a:pt x="1587" y="1439863"/>
                </a:lnTo>
                <a:lnTo>
                  <a:pt x="0" y="1371600"/>
                </a:lnTo>
                <a:lnTo>
                  <a:pt x="1587" y="1303338"/>
                </a:lnTo>
                <a:lnTo>
                  <a:pt x="9525" y="1243013"/>
                </a:lnTo>
                <a:lnTo>
                  <a:pt x="20637" y="1190625"/>
                </a:lnTo>
                <a:lnTo>
                  <a:pt x="34925" y="1144588"/>
                </a:lnTo>
                <a:lnTo>
                  <a:pt x="50800" y="1103313"/>
                </a:lnTo>
                <a:lnTo>
                  <a:pt x="69850" y="1066800"/>
                </a:lnTo>
                <a:lnTo>
                  <a:pt x="88900" y="1028700"/>
                </a:lnTo>
                <a:lnTo>
                  <a:pt x="107950" y="990600"/>
                </a:lnTo>
                <a:lnTo>
                  <a:pt x="123825" y="954088"/>
                </a:lnTo>
                <a:lnTo>
                  <a:pt x="139700" y="912813"/>
                </a:lnTo>
                <a:lnTo>
                  <a:pt x="155575" y="866775"/>
                </a:lnTo>
                <a:lnTo>
                  <a:pt x="166687" y="814388"/>
                </a:lnTo>
                <a:lnTo>
                  <a:pt x="173037" y="754063"/>
                </a:lnTo>
                <a:lnTo>
                  <a:pt x="176212" y="685800"/>
                </a:lnTo>
                <a:lnTo>
                  <a:pt x="173037" y="617538"/>
                </a:lnTo>
                <a:lnTo>
                  <a:pt x="166687" y="557213"/>
                </a:lnTo>
                <a:lnTo>
                  <a:pt x="155575" y="504825"/>
                </a:lnTo>
                <a:lnTo>
                  <a:pt x="139700" y="458788"/>
                </a:lnTo>
                <a:lnTo>
                  <a:pt x="123825" y="417513"/>
                </a:lnTo>
                <a:lnTo>
                  <a:pt x="107950" y="381000"/>
                </a:lnTo>
                <a:lnTo>
                  <a:pt x="88900" y="342900"/>
                </a:lnTo>
                <a:lnTo>
                  <a:pt x="69850" y="304800"/>
                </a:lnTo>
                <a:lnTo>
                  <a:pt x="50800" y="268288"/>
                </a:lnTo>
                <a:lnTo>
                  <a:pt x="34925" y="227013"/>
                </a:lnTo>
                <a:lnTo>
                  <a:pt x="20637" y="180975"/>
                </a:lnTo>
                <a:lnTo>
                  <a:pt x="9525" y="128588"/>
                </a:lnTo>
                <a:lnTo>
                  <a:pt x="1587" y="6826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2478260" y="265926"/>
            <a:ext cx="8632372" cy="435180"/>
          </a:xfrm>
        </p:spPr>
        <p:txBody>
          <a:bodyPr anchor="t">
            <a:noAutofit/>
          </a:bodyPr>
          <a:lstStyle/>
          <a:p>
            <a:pPr algn="ctr"/>
            <a:r>
              <a:rPr lang="el-GR" sz="2800" b="1" u="sng" dirty="0">
                <a:latin typeface="Times New Roman"/>
                <a:cs typeface="Times New Roman"/>
              </a:rPr>
              <a:t>ΜΕΘΟΔΟΛΟΓΙΑ (4)</a:t>
            </a:r>
          </a:p>
        </p:txBody>
      </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2412359" y="264353"/>
            <a:ext cx="9720729" cy="6430601"/>
          </a:xfrm>
        </p:spPr>
        <p:txBody>
          <a:bodyPr vert="horz" lIns="91440" tIns="45720" rIns="91440" bIns="45720" rtlCol="0" anchor="t">
            <a:noAutofit/>
          </a:bodyPr>
          <a:lstStyle/>
          <a:p>
            <a:endParaRPr lang="el-GR" sz="1700">
              <a:latin typeface="Times New Roman"/>
              <a:cs typeface="Calibri"/>
            </a:endParaRPr>
          </a:p>
          <a:p>
            <a:endParaRPr lang="el-GR" sz="1700">
              <a:latin typeface="Times New Roman"/>
              <a:cs typeface="Calibri"/>
            </a:endParaRPr>
          </a:p>
          <a:p>
            <a:endParaRPr lang="el-GR" sz="1700">
              <a:latin typeface="Times New Roman"/>
              <a:cs typeface="Calibri"/>
            </a:endParaRPr>
          </a:p>
          <a:p>
            <a:pPr marL="342900" indent="-342900"/>
            <a:endParaRPr lang="el-GR" sz="1700">
              <a:latin typeface="Times New Roman"/>
              <a:cs typeface="Calibri"/>
            </a:endParaRPr>
          </a:p>
        </p:txBody>
      </p:sp>
      <p:sp>
        <p:nvSpPr>
          <p:cNvPr id="4" name="TextBox 3">
            <a:extLst>
              <a:ext uri="{FF2B5EF4-FFF2-40B4-BE49-F238E27FC236}">
                <a16:creationId xmlns:a16="http://schemas.microsoft.com/office/drawing/2014/main" id="{684FF38F-A59B-4545-B857-72327800E122}"/>
              </a:ext>
            </a:extLst>
          </p:cNvPr>
          <p:cNvSpPr txBox="1"/>
          <p:nvPr/>
        </p:nvSpPr>
        <p:spPr>
          <a:xfrm>
            <a:off x="2477621" y="814644"/>
            <a:ext cx="9486397" cy="57400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l-GR" sz="2000" b="1" dirty="0">
              <a:latin typeface="Times New Roman"/>
              <a:cs typeface="Arial"/>
            </a:endParaRPr>
          </a:p>
          <a:p>
            <a:r>
              <a:rPr lang="el-GR" sz="2300" u="sng" dirty="0">
                <a:latin typeface="Times New Roman"/>
                <a:cs typeface="Arial"/>
              </a:rPr>
              <a:t>ΒΗΜΑΤΑ ΣΧΕΔΙΑΣΜΟΥ ΠΡΩΤΟΚΟΛΛΟΥ ΣΥΝΕΝΤΕΥΞΗΣ: ​</a:t>
            </a:r>
            <a:endParaRPr lang="el-GR" sz="2300" u="sng">
              <a:latin typeface="Calibri" panose="020F0502020204030204"/>
              <a:cs typeface="Calibri" panose="020F0502020204030204"/>
            </a:endParaRPr>
          </a:p>
          <a:p>
            <a:br>
              <a:rPr lang="el-GR" sz="2400" dirty="0">
                <a:latin typeface="Times New Roman"/>
                <a:cs typeface="Arial"/>
              </a:rPr>
            </a:br>
            <a:r>
              <a:rPr lang="el-GR" sz="2300" b="1" dirty="0">
                <a:latin typeface="Times New Roman"/>
                <a:cs typeface="Arial"/>
              </a:rPr>
              <a:t>α)</a:t>
            </a:r>
            <a:r>
              <a:rPr lang="el-GR" sz="2300" dirty="0">
                <a:latin typeface="Times New Roman"/>
                <a:cs typeface="Arial"/>
              </a:rPr>
              <a:t> συνάντηση ερευνητών και σχεδιασμός ερωτημάτων, </a:t>
            </a:r>
            <a:endParaRPr lang="el-GR" sz="2300" dirty="0">
              <a:latin typeface="Calibri" panose="020F0502020204030204"/>
              <a:cs typeface="Calibri" panose="020F0502020204030204"/>
            </a:endParaRPr>
          </a:p>
          <a:p>
            <a:r>
              <a:rPr lang="el-GR" sz="2300" b="1" dirty="0">
                <a:latin typeface="Times New Roman"/>
                <a:cs typeface="Arial"/>
              </a:rPr>
              <a:t>β)</a:t>
            </a:r>
            <a:r>
              <a:rPr lang="el-GR" sz="2300" dirty="0">
                <a:latin typeface="Times New Roman"/>
                <a:cs typeface="Arial"/>
              </a:rPr>
              <a:t> πραγματοποίηση 2 συν-σχεδιαστικών συναντήσεων με τους αυτιστικούς μαθητές και απόφοιτους, πρόχειρη συζήτηση βάσει των αρχικών ερωτημάτων και επαναληπτική διαδικασία για τη δημιουργία του πρωτοκόλλου συνέντευξης, </a:t>
            </a:r>
            <a:endParaRPr lang="el-GR" sz="2300">
              <a:latin typeface="Calibri" panose="020F0502020204030204"/>
              <a:cs typeface="Calibri" panose="020F0502020204030204"/>
            </a:endParaRPr>
          </a:p>
          <a:p>
            <a:r>
              <a:rPr lang="el-GR" sz="2300" b="1" dirty="0">
                <a:latin typeface="Times New Roman"/>
                <a:cs typeface="Arial"/>
              </a:rPr>
              <a:t>γ)</a:t>
            </a:r>
            <a:r>
              <a:rPr lang="el-GR" sz="2300" dirty="0">
                <a:latin typeface="Times New Roman"/>
                <a:cs typeface="Arial"/>
              </a:rPr>
              <a:t> μετά την 1η συν-σχεδιαστική συνάντηση, οι ερευνητές έλαβαν ανατροφοδότηση από την ευρύτερη αυτιστική κοινότητα, </a:t>
            </a:r>
            <a:endParaRPr lang="el-GR" sz="2300">
              <a:latin typeface="Calibri" panose="020F0502020204030204"/>
              <a:cs typeface="Calibri" panose="020F0502020204030204"/>
            </a:endParaRPr>
          </a:p>
          <a:p>
            <a:r>
              <a:rPr lang="el-GR" sz="2300" b="1" dirty="0">
                <a:latin typeface="Times New Roman"/>
                <a:cs typeface="Arial"/>
              </a:rPr>
              <a:t>δ)</a:t>
            </a:r>
            <a:r>
              <a:rPr lang="el-GR" sz="2300" dirty="0">
                <a:latin typeface="Times New Roman"/>
                <a:cs typeface="Arial"/>
              </a:rPr>
              <a:t> 2η συνάντηση για περαιτέρω εξέλιξη του πρωτοκόλλου συνέντευξης, </a:t>
            </a:r>
            <a:endParaRPr lang="el-GR" sz="2300">
              <a:latin typeface="Calibri" panose="020F0502020204030204"/>
              <a:cs typeface="Calibri" panose="020F0502020204030204"/>
            </a:endParaRPr>
          </a:p>
          <a:p>
            <a:r>
              <a:rPr lang="el-GR" sz="2300" b="1" dirty="0">
                <a:latin typeface="Times New Roman"/>
                <a:cs typeface="Arial"/>
              </a:rPr>
              <a:t>ε)</a:t>
            </a:r>
            <a:r>
              <a:rPr lang="el-GR" sz="2300" dirty="0">
                <a:latin typeface="Times New Roman"/>
                <a:cs typeface="Arial"/>
              </a:rPr>
              <a:t> δοκιμή του πρωτοκόλλου σε πιλοτική συνέντευξη με αυτιστικούς συνεντευξιαζόμενους, </a:t>
            </a:r>
            <a:endParaRPr lang="el-GR" sz="2300">
              <a:latin typeface="Calibri" panose="020F0502020204030204"/>
              <a:cs typeface="Calibri" panose="020F0502020204030204"/>
            </a:endParaRPr>
          </a:p>
          <a:p>
            <a:r>
              <a:rPr lang="el-GR" sz="2300" b="1" dirty="0" err="1">
                <a:latin typeface="Times New Roman"/>
                <a:cs typeface="Arial"/>
              </a:rPr>
              <a:t>στ</a:t>
            </a:r>
            <a:r>
              <a:rPr lang="el-GR" sz="2300" b="1" dirty="0">
                <a:latin typeface="Times New Roman"/>
                <a:cs typeface="Arial"/>
              </a:rPr>
              <a:t>)</a:t>
            </a:r>
            <a:r>
              <a:rPr lang="el-GR" sz="2300" dirty="0">
                <a:latin typeface="Times New Roman"/>
                <a:cs typeface="Arial"/>
              </a:rPr>
              <a:t> τελειοποίηση πρωτοκόλλου.​</a:t>
            </a:r>
            <a:endParaRPr lang="el-GR" sz="2300">
              <a:cs typeface="Calibri" panose="020F0502020204030204"/>
            </a:endParaRPr>
          </a:p>
          <a:p>
            <a:endParaRPr lang="el-GR" sz="2300" dirty="0">
              <a:latin typeface="Times New Roman"/>
              <a:cs typeface="Arial"/>
            </a:endParaRPr>
          </a:p>
          <a:p>
            <a:endParaRPr lang="en-US" sz="2300" dirty="0">
              <a:latin typeface="Times New Roman"/>
              <a:cs typeface="Arial"/>
            </a:endParaRPr>
          </a:p>
        </p:txBody>
      </p:sp>
    </p:spTree>
    <p:extLst>
      <p:ext uri="{BB962C8B-B14F-4D97-AF65-F5344CB8AC3E}">
        <p14:creationId xmlns:p14="http://schemas.microsoft.com/office/powerpoint/2010/main" val="937818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8BF0C67-DF85-430A-B677-74D959439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19" name="Rectangle 18">
            <a:extLst>
              <a:ext uri="{FF2B5EF4-FFF2-40B4-BE49-F238E27FC236}">
                <a16:creationId xmlns:a16="http://schemas.microsoft.com/office/drawing/2014/main" id="{751BAC80-2398-422A-9AA2-2489F01EF9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a:p>
        </p:txBody>
      </p:sp>
      <p:sp useBgFill="1">
        <p:nvSpPr>
          <p:cNvPr id="21" name="Freeform: Shape 20">
            <a:extLst>
              <a:ext uri="{FF2B5EF4-FFF2-40B4-BE49-F238E27FC236}">
                <a16:creationId xmlns:a16="http://schemas.microsoft.com/office/drawing/2014/main" id="{34A3EF12-7620-4D66-ACFC-B9F71BAD8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6401" y="0"/>
            <a:ext cx="10095599" cy="6858000"/>
          </a:xfrm>
          <a:custGeom>
            <a:avLst/>
            <a:gdLst>
              <a:gd name="connsiteX0" fmla="*/ 0 w 10095599"/>
              <a:gd name="connsiteY0" fmla="*/ 0 h 6858000"/>
              <a:gd name="connsiteX1" fmla="*/ 7448352 w 10095599"/>
              <a:gd name="connsiteY1" fmla="*/ 0 h 6858000"/>
              <a:gd name="connsiteX2" fmla="*/ 9446485 w 10095599"/>
              <a:gd name="connsiteY2" fmla="*/ 0 h 6858000"/>
              <a:gd name="connsiteX3" fmla="*/ 10095599 w 10095599"/>
              <a:gd name="connsiteY3" fmla="*/ 0 h 6858000"/>
              <a:gd name="connsiteX4" fmla="*/ 10095599 w 10095599"/>
              <a:gd name="connsiteY4" fmla="*/ 6858000 h 6858000"/>
              <a:gd name="connsiteX5" fmla="*/ 9446485 w 10095599"/>
              <a:gd name="connsiteY5" fmla="*/ 6858000 h 6858000"/>
              <a:gd name="connsiteX6" fmla="*/ 7448352 w 10095599"/>
              <a:gd name="connsiteY6" fmla="*/ 6858000 h 6858000"/>
              <a:gd name="connsiteX7" fmla="*/ 0 w 10095599"/>
              <a:gd name="connsiteY7" fmla="*/ 6858000 h 6858000"/>
              <a:gd name="connsiteX8" fmla="*/ 1587 w 10095599"/>
              <a:gd name="connsiteY8" fmla="*/ 6789738 h 6858000"/>
              <a:gd name="connsiteX9" fmla="*/ 9525 w 10095599"/>
              <a:gd name="connsiteY9" fmla="*/ 6729413 h 6858000"/>
              <a:gd name="connsiteX10" fmla="*/ 20637 w 10095599"/>
              <a:gd name="connsiteY10" fmla="*/ 6677025 h 6858000"/>
              <a:gd name="connsiteX11" fmla="*/ 34925 w 10095599"/>
              <a:gd name="connsiteY11" fmla="*/ 6630988 h 6858000"/>
              <a:gd name="connsiteX12" fmla="*/ 50800 w 10095599"/>
              <a:gd name="connsiteY12" fmla="*/ 6589713 h 6858000"/>
              <a:gd name="connsiteX13" fmla="*/ 69850 w 10095599"/>
              <a:gd name="connsiteY13" fmla="*/ 6553200 h 6858000"/>
              <a:gd name="connsiteX14" fmla="*/ 88900 w 10095599"/>
              <a:gd name="connsiteY14" fmla="*/ 6515100 h 6858000"/>
              <a:gd name="connsiteX15" fmla="*/ 107950 w 10095599"/>
              <a:gd name="connsiteY15" fmla="*/ 6477000 h 6858000"/>
              <a:gd name="connsiteX16" fmla="*/ 123825 w 10095599"/>
              <a:gd name="connsiteY16" fmla="*/ 6440488 h 6858000"/>
              <a:gd name="connsiteX17" fmla="*/ 139700 w 10095599"/>
              <a:gd name="connsiteY17" fmla="*/ 6399213 h 6858000"/>
              <a:gd name="connsiteX18" fmla="*/ 155575 w 10095599"/>
              <a:gd name="connsiteY18" fmla="*/ 6353175 h 6858000"/>
              <a:gd name="connsiteX19" fmla="*/ 166687 w 10095599"/>
              <a:gd name="connsiteY19" fmla="*/ 6300788 h 6858000"/>
              <a:gd name="connsiteX20" fmla="*/ 173037 w 10095599"/>
              <a:gd name="connsiteY20" fmla="*/ 6240463 h 6858000"/>
              <a:gd name="connsiteX21" fmla="*/ 176212 w 10095599"/>
              <a:gd name="connsiteY21" fmla="*/ 6172200 h 6858000"/>
              <a:gd name="connsiteX22" fmla="*/ 173037 w 10095599"/>
              <a:gd name="connsiteY22" fmla="*/ 6103938 h 6858000"/>
              <a:gd name="connsiteX23" fmla="*/ 166687 w 10095599"/>
              <a:gd name="connsiteY23" fmla="*/ 6043613 h 6858000"/>
              <a:gd name="connsiteX24" fmla="*/ 155575 w 10095599"/>
              <a:gd name="connsiteY24" fmla="*/ 5991225 h 6858000"/>
              <a:gd name="connsiteX25" fmla="*/ 139700 w 10095599"/>
              <a:gd name="connsiteY25" fmla="*/ 5945188 h 6858000"/>
              <a:gd name="connsiteX26" fmla="*/ 123825 w 10095599"/>
              <a:gd name="connsiteY26" fmla="*/ 5903913 h 6858000"/>
              <a:gd name="connsiteX27" fmla="*/ 107950 w 10095599"/>
              <a:gd name="connsiteY27" fmla="*/ 5867400 h 6858000"/>
              <a:gd name="connsiteX28" fmla="*/ 88900 w 10095599"/>
              <a:gd name="connsiteY28" fmla="*/ 5829300 h 6858000"/>
              <a:gd name="connsiteX29" fmla="*/ 69850 w 10095599"/>
              <a:gd name="connsiteY29" fmla="*/ 5791200 h 6858000"/>
              <a:gd name="connsiteX30" fmla="*/ 50800 w 10095599"/>
              <a:gd name="connsiteY30" fmla="*/ 5754688 h 6858000"/>
              <a:gd name="connsiteX31" fmla="*/ 34925 w 10095599"/>
              <a:gd name="connsiteY31" fmla="*/ 5713413 h 6858000"/>
              <a:gd name="connsiteX32" fmla="*/ 20637 w 10095599"/>
              <a:gd name="connsiteY32" fmla="*/ 5667375 h 6858000"/>
              <a:gd name="connsiteX33" fmla="*/ 9525 w 10095599"/>
              <a:gd name="connsiteY33" fmla="*/ 5614988 h 6858000"/>
              <a:gd name="connsiteX34" fmla="*/ 1587 w 10095599"/>
              <a:gd name="connsiteY34" fmla="*/ 5554663 h 6858000"/>
              <a:gd name="connsiteX35" fmla="*/ 0 w 10095599"/>
              <a:gd name="connsiteY35" fmla="*/ 5486400 h 6858000"/>
              <a:gd name="connsiteX36" fmla="*/ 1587 w 10095599"/>
              <a:gd name="connsiteY36" fmla="*/ 5418138 h 6858000"/>
              <a:gd name="connsiteX37" fmla="*/ 9525 w 10095599"/>
              <a:gd name="connsiteY37" fmla="*/ 5357813 h 6858000"/>
              <a:gd name="connsiteX38" fmla="*/ 20637 w 10095599"/>
              <a:gd name="connsiteY38" fmla="*/ 5305425 h 6858000"/>
              <a:gd name="connsiteX39" fmla="*/ 34925 w 10095599"/>
              <a:gd name="connsiteY39" fmla="*/ 5259388 h 6858000"/>
              <a:gd name="connsiteX40" fmla="*/ 50800 w 10095599"/>
              <a:gd name="connsiteY40" fmla="*/ 5218113 h 6858000"/>
              <a:gd name="connsiteX41" fmla="*/ 69850 w 10095599"/>
              <a:gd name="connsiteY41" fmla="*/ 5181600 h 6858000"/>
              <a:gd name="connsiteX42" fmla="*/ 88900 w 10095599"/>
              <a:gd name="connsiteY42" fmla="*/ 5143500 h 6858000"/>
              <a:gd name="connsiteX43" fmla="*/ 107950 w 10095599"/>
              <a:gd name="connsiteY43" fmla="*/ 5105400 h 6858000"/>
              <a:gd name="connsiteX44" fmla="*/ 123825 w 10095599"/>
              <a:gd name="connsiteY44" fmla="*/ 5068888 h 6858000"/>
              <a:gd name="connsiteX45" fmla="*/ 139700 w 10095599"/>
              <a:gd name="connsiteY45" fmla="*/ 5027613 h 6858000"/>
              <a:gd name="connsiteX46" fmla="*/ 155575 w 10095599"/>
              <a:gd name="connsiteY46" fmla="*/ 4981575 h 6858000"/>
              <a:gd name="connsiteX47" fmla="*/ 166687 w 10095599"/>
              <a:gd name="connsiteY47" fmla="*/ 4929188 h 6858000"/>
              <a:gd name="connsiteX48" fmla="*/ 173037 w 10095599"/>
              <a:gd name="connsiteY48" fmla="*/ 4868863 h 6858000"/>
              <a:gd name="connsiteX49" fmla="*/ 176212 w 10095599"/>
              <a:gd name="connsiteY49" fmla="*/ 4800600 h 6858000"/>
              <a:gd name="connsiteX50" fmla="*/ 173037 w 10095599"/>
              <a:gd name="connsiteY50" fmla="*/ 4732338 h 6858000"/>
              <a:gd name="connsiteX51" fmla="*/ 166687 w 10095599"/>
              <a:gd name="connsiteY51" fmla="*/ 4672013 h 6858000"/>
              <a:gd name="connsiteX52" fmla="*/ 155575 w 10095599"/>
              <a:gd name="connsiteY52" fmla="*/ 4619625 h 6858000"/>
              <a:gd name="connsiteX53" fmla="*/ 139700 w 10095599"/>
              <a:gd name="connsiteY53" fmla="*/ 4573588 h 6858000"/>
              <a:gd name="connsiteX54" fmla="*/ 123825 w 10095599"/>
              <a:gd name="connsiteY54" fmla="*/ 4532313 h 6858000"/>
              <a:gd name="connsiteX55" fmla="*/ 107950 w 10095599"/>
              <a:gd name="connsiteY55" fmla="*/ 4495800 h 6858000"/>
              <a:gd name="connsiteX56" fmla="*/ 69850 w 10095599"/>
              <a:gd name="connsiteY56" fmla="*/ 4419600 h 6858000"/>
              <a:gd name="connsiteX57" fmla="*/ 50800 w 10095599"/>
              <a:gd name="connsiteY57" fmla="*/ 4383088 h 6858000"/>
              <a:gd name="connsiteX58" fmla="*/ 34925 w 10095599"/>
              <a:gd name="connsiteY58" fmla="*/ 4341813 h 6858000"/>
              <a:gd name="connsiteX59" fmla="*/ 20637 w 10095599"/>
              <a:gd name="connsiteY59" fmla="*/ 4295775 h 6858000"/>
              <a:gd name="connsiteX60" fmla="*/ 9525 w 10095599"/>
              <a:gd name="connsiteY60" fmla="*/ 4243388 h 6858000"/>
              <a:gd name="connsiteX61" fmla="*/ 1587 w 10095599"/>
              <a:gd name="connsiteY61" fmla="*/ 4183063 h 6858000"/>
              <a:gd name="connsiteX62" fmla="*/ 0 w 10095599"/>
              <a:gd name="connsiteY62" fmla="*/ 4114800 h 6858000"/>
              <a:gd name="connsiteX63" fmla="*/ 1587 w 10095599"/>
              <a:gd name="connsiteY63" fmla="*/ 4046538 h 6858000"/>
              <a:gd name="connsiteX64" fmla="*/ 9525 w 10095599"/>
              <a:gd name="connsiteY64" fmla="*/ 3986213 h 6858000"/>
              <a:gd name="connsiteX65" fmla="*/ 20637 w 10095599"/>
              <a:gd name="connsiteY65" fmla="*/ 3933825 h 6858000"/>
              <a:gd name="connsiteX66" fmla="*/ 34925 w 10095599"/>
              <a:gd name="connsiteY66" fmla="*/ 3887788 h 6858000"/>
              <a:gd name="connsiteX67" fmla="*/ 50800 w 10095599"/>
              <a:gd name="connsiteY67" fmla="*/ 3846513 h 6858000"/>
              <a:gd name="connsiteX68" fmla="*/ 69850 w 10095599"/>
              <a:gd name="connsiteY68" fmla="*/ 3810000 h 6858000"/>
              <a:gd name="connsiteX69" fmla="*/ 88900 w 10095599"/>
              <a:gd name="connsiteY69" fmla="*/ 3771900 h 6858000"/>
              <a:gd name="connsiteX70" fmla="*/ 107950 w 10095599"/>
              <a:gd name="connsiteY70" fmla="*/ 3733800 h 6858000"/>
              <a:gd name="connsiteX71" fmla="*/ 123825 w 10095599"/>
              <a:gd name="connsiteY71" fmla="*/ 3697288 h 6858000"/>
              <a:gd name="connsiteX72" fmla="*/ 139700 w 10095599"/>
              <a:gd name="connsiteY72" fmla="*/ 3656013 h 6858000"/>
              <a:gd name="connsiteX73" fmla="*/ 155575 w 10095599"/>
              <a:gd name="connsiteY73" fmla="*/ 3609975 h 6858000"/>
              <a:gd name="connsiteX74" fmla="*/ 166687 w 10095599"/>
              <a:gd name="connsiteY74" fmla="*/ 3557588 h 6858000"/>
              <a:gd name="connsiteX75" fmla="*/ 173037 w 10095599"/>
              <a:gd name="connsiteY75" fmla="*/ 3497263 h 6858000"/>
              <a:gd name="connsiteX76" fmla="*/ 176212 w 10095599"/>
              <a:gd name="connsiteY76" fmla="*/ 3427413 h 6858000"/>
              <a:gd name="connsiteX77" fmla="*/ 173037 w 10095599"/>
              <a:gd name="connsiteY77" fmla="*/ 3360738 h 6858000"/>
              <a:gd name="connsiteX78" fmla="*/ 166687 w 10095599"/>
              <a:gd name="connsiteY78" fmla="*/ 3300413 h 6858000"/>
              <a:gd name="connsiteX79" fmla="*/ 155575 w 10095599"/>
              <a:gd name="connsiteY79" fmla="*/ 3248025 h 6858000"/>
              <a:gd name="connsiteX80" fmla="*/ 139700 w 10095599"/>
              <a:gd name="connsiteY80" fmla="*/ 3201988 h 6858000"/>
              <a:gd name="connsiteX81" fmla="*/ 123825 w 10095599"/>
              <a:gd name="connsiteY81" fmla="*/ 3160713 h 6858000"/>
              <a:gd name="connsiteX82" fmla="*/ 107950 w 10095599"/>
              <a:gd name="connsiteY82" fmla="*/ 3124200 h 6858000"/>
              <a:gd name="connsiteX83" fmla="*/ 88900 w 10095599"/>
              <a:gd name="connsiteY83" fmla="*/ 3086100 h 6858000"/>
              <a:gd name="connsiteX84" fmla="*/ 69850 w 10095599"/>
              <a:gd name="connsiteY84" fmla="*/ 3048000 h 6858000"/>
              <a:gd name="connsiteX85" fmla="*/ 50800 w 10095599"/>
              <a:gd name="connsiteY85" fmla="*/ 3011488 h 6858000"/>
              <a:gd name="connsiteX86" fmla="*/ 34925 w 10095599"/>
              <a:gd name="connsiteY86" fmla="*/ 2970213 h 6858000"/>
              <a:gd name="connsiteX87" fmla="*/ 20637 w 10095599"/>
              <a:gd name="connsiteY87" fmla="*/ 2924175 h 6858000"/>
              <a:gd name="connsiteX88" fmla="*/ 9525 w 10095599"/>
              <a:gd name="connsiteY88" fmla="*/ 2871788 h 6858000"/>
              <a:gd name="connsiteX89" fmla="*/ 1587 w 10095599"/>
              <a:gd name="connsiteY89" fmla="*/ 2811463 h 6858000"/>
              <a:gd name="connsiteX90" fmla="*/ 0 w 10095599"/>
              <a:gd name="connsiteY90" fmla="*/ 2743200 h 6858000"/>
              <a:gd name="connsiteX91" fmla="*/ 1587 w 10095599"/>
              <a:gd name="connsiteY91" fmla="*/ 2674938 h 6858000"/>
              <a:gd name="connsiteX92" fmla="*/ 9525 w 10095599"/>
              <a:gd name="connsiteY92" fmla="*/ 2614613 h 6858000"/>
              <a:gd name="connsiteX93" fmla="*/ 20637 w 10095599"/>
              <a:gd name="connsiteY93" fmla="*/ 2562225 h 6858000"/>
              <a:gd name="connsiteX94" fmla="*/ 34925 w 10095599"/>
              <a:gd name="connsiteY94" fmla="*/ 2516188 h 6858000"/>
              <a:gd name="connsiteX95" fmla="*/ 50800 w 10095599"/>
              <a:gd name="connsiteY95" fmla="*/ 2474913 h 6858000"/>
              <a:gd name="connsiteX96" fmla="*/ 69850 w 10095599"/>
              <a:gd name="connsiteY96" fmla="*/ 2438400 h 6858000"/>
              <a:gd name="connsiteX97" fmla="*/ 88900 w 10095599"/>
              <a:gd name="connsiteY97" fmla="*/ 2400300 h 6858000"/>
              <a:gd name="connsiteX98" fmla="*/ 107950 w 10095599"/>
              <a:gd name="connsiteY98" fmla="*/ 2362200 h 6858000"/>
              <a:gd name="connsiteX99" fmla="*/ 123825 w 10095599"/>
              <a:gd name="connsiteY99" fmla="*/ 2325688 h 6858000"/>
              <a:gd name="connsiteX100" fmla="*/ 139700 w 10095599"/>
              <a:gd name="connsiteY100" fmla="*/ 2284413 h 6858000"/>
              <a:gd name="connsiteX101" fmla="*/ 155575 w 10095599"/>
              <a:gd name="connsiteY101" fmla="*/ 2238375 h 6858000"/>
              <a:gd name="connsiteX102" fmla="*/ 166687 w 10095599"/>
              <a:gd name="connsiteY102" fmla="*/ 2185988 h 6858000"/>
              <a:gd name="connsiteX103" fmla="*/ 173037 w 10095599"/>
              <a:gd name="connsiteY103" fmla="*/ 2125663 h 6858000"/>
              <a:gd name="connsiteX104" fmla="*/ 176212 w 10095599"/>
              <a:gd name="connsiteY104" fmla="*/ 2057400 h 6858000"/>
              <a:gd name="connsiteX105" fmla="*/ 173037 w 10095599"/>
              <a:gd name="connsiteY105" fmla="*/ 1989138 h 6858000"/>
              <a:gd name="connsiteX106" fmla="*/ 166687 w 10095599"/>
              <a:gd name="connsiteY106" fmla="*/ 1928813 h 6858000"/>
              <a:gd name="connsiteX107" fmla="*/ 155575 w 10095599"/>
              <a:gd name="connsiteY107" fmla="*/ 1876425 h 6858000"/>
              <a:gd name="connsiteX108" fmla="*/ 139700 w 10095599"/>
              <a:gd name="connsiteY108" fmla="*/ 1830388 h 6858000"/>
              <a:gd name="connsiteX109" fmla="*/ 123825 w 10095599"/>
              <a:gd name="connsiteY109" fmla="*/ 1789113 h 6858000"/>
              <a:gd name="connsiteX110" fmla="*/ 107950 w 10095599"/>
              <a:gd name="connsiteY110" fmla="*/ 1752600 h 6858000"/>
              <a:gd name="connsiteX111" fmla="*/ 88900 w 10095599"/>
              <a:gd name="connsiteY111" fmla="*/ 1714500 h 6858000"/>
              <a:gd name="connsiteX112" fmla="*/ 69850 w 10095599"/>
              <a:gd name="connsiteY112" fmla="*/ 1676400 h 6858000"/>
              <a:gd name="connsiteX113" fmla="*/ 50800 w 10095599"/>
              <a:gd name="connsiteY113" fmla="*/ 1639888 h 6858000"/>
              <a:gd name="connsiteX114" fmla="*/ 34925 w 10095599"/>
              <a:gd name="connsiteY114" fmla="*/ 1598613 h 6858000"/>
              <a:gd name="connsiteX115" fmla="*/ 20637 w 10095599"/>
              <a:gd name="connsiteY115" fmla="*/ 1552575 h 6858000"/>
              <a:gd name="connsiteX116" fmla="*/ 9525 w 10095599"/>
              <a:gd name="connsiteY116" fmla="*/ 1500188 h 6858000"/>
              <a:gd name="connsiteX117" fmla="*/ 1587 w 10095599"/>
              <a:gd name="connsiteY117" fmla="*/ 1439863 h 6858000"/>
              <a:gd name="connsiteX118" fmla="*/ 0 w 10095599"/>
              <a:gd name="connsiteY118" fmla="*/ 1371600 h 6858000"/>
              <a:gd name="connsiteX119" fmla="*/ 1587 w 10095599"/>
              <a:gd name="connsiteY119" fmla="*/ 1303338 h 6858000"/>
              <a:gd name="connsiteX120" fmla="*/ 9525 w 10095599"/>
              <a:gd name="connsiteY120" fmla="*/ 1243013 h 6858000"/>
              <a:gd name="connsiteX121" fmla="*/ 20637 w 10095599"/>
              <a:gd name="connsiteY121" fmla="*/ 1190625 h 6858000"/>
              <a:gd name="connsiteX122" fmla="*/ 34925 w 10095599"/>
              <a:gd name="connsiteY122" fmla="*/ 1144588 h 6858000"/>
              <a:gd name="connsiteX123" fmla="*/ 50800 w 10095599"/>
              <a:gd name="connsiteY123" fmla="*/ 1103313 h 6858000"/>
              <a:gd name="connsiteX124" fmla="*/ 69850 w 10095599"/>
              <a:gd name="connsiteY124" fmla="*/ 1066800 h 6858000"/>
              <a:gd name="connsiteX125" fmla="*/ 88900 w 10095599"/>
              <a:gd name="connsiteY125" fmla="*/ 1028700 h 6858000"/>
              <a:gd name="connsiteX126" fmla="*/ 107950 w 10095599"/>
              <a:gd name="connsiteY126" fmla="*/ 990600 h 6858000"/>
              <a:gd name="connsiteX127" fmla="*/ 123825 w 10095599"/>
              <a:gd name="connsiteY127" fmla="*/ 954088 h 6858000"/>
              <a:gd name="connsiteX128" fmla="*/ 139700 w 10095599"/>
              <a:gd name="connsiteY128" fmla="*/ 912813 h 6858000"/>
              <a:gd name="connsiteX129" fmla="*/ 155575 w 10095599"/>
              <a:gd name="connsiteY129" fmla="*/ 866775 h 6858000"/>
              <a:gd name="connsiteX130" fmla="*/ 166687 w 10095599"/>
              <a:gd name="connsiteY130" fmla="*/ 814388 h 6858000"/>
              <a:gd name="connsiteX131" fmla="*/ 173037 w 10095599"/>
              <a:gd name="connsiteY131" fmla="*/ 754063 h 6858000"/>
              <a:gd name="connsiteX132" fmla="*/ 176212 w 10095599"/>
              <a:gd name="connsiteY132" fmla="*/ 685800 h 6858000"/>
              <a:gd name="connsiteX133" fmla="*/ 173037 w 10095599"/>
              <a:gd name="connsiteY133" fmla="*/ 617538 h 6858000"/>
              <a:gd name="connsiteX134" fmla="*/ 166687 w 10095599"/>
              <a:gd name="connsiteY134" fmla="*/ 557213 h 6858000"/>
              <a:gd name="connsiteX135" fmla="*/ 155575 w 10095599"/>
              <a:gd name="connsiteY135" fmla="*/ 504825 h 6858000"/>
              <a:gd name="connsiteX136" fmla="*/ 139700 w 10095599"/>
              <a:gd name="connsiteY136" fmla="*/ 458788 h 6858000"/>
              <a:gd name="connsiteX137" fmla="*/ 123825 w 10095599"/>
              <a:gd name="connsiteY137" fmla="*/ 417513 h 6858000"/>
              <a:gd name="connsiteX138" fmla="*/ 107950 w 10095599"/>
              <a:gd name="connsiteY138" fmla="*/ 381000 h 6858000"/>
              <a:gd name="connsiteX139" fmla="*/ 88900 w 10095599"/>
              <a:gd name="connsiteY139" fmla="*/ 342900 h 6858000"/>
              <a:gd name="connsiteX140" fmla="*/ 69850 w 10095599"/>
              <a:gd name="connsiteY140" fmla="*/ 304800 h 6858000"/>
              <a:gd name="connsiteX141" fmla="*/ 50800 w 10095599"/>
              <a:gd name="connsiteY141" fmla="*/ 268288 h 6858000"/>
              <a:gd name="connsiteX142" fmla="*/ 34925 w 10095599"/>
              <a:gd name="connsiteY142" fmla="*/ 227013 h 6858000"/>
              <a:gd name="connsiteX143" fmla="*/ 20637 w 10095599"/>
              <a:gd name="connsiteY143" fmla="*/ 180975 h 6858000"/>
              <a:gd name="connsiteX144" fmla="*/ 9525 w 10095599"/>
              <a:gd name="connsiteY144" fmla="*/ 128588 h 6858000"/>
              <a:gd name="connsiteX145" fmla="*/ 1587 w 10095599"/>
              <a:gd name="connsiteY145" fmla="*/ 6826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10095599" h="6858000">
                <a:moveTo>
                  <a:pt x="0" y="0"/>
                </a:moveTo>
                <a:lnTo>
                  <a:pt x="7448352" y="0"/>
                </a:lnTo>
                <a:lnTo>
                  <a:pt x="9446485" y="0"/>
                </a:lnTo>
                <a:lnTo>
                  <a:pt x="10095599" y="0"/>
                </a:lnTo>
                <a:lnTo>
                  <a:pt x="10095599" y="6858000"/>
                </a:lnTo>
                <a:lnTo>
                  <a:pt x="9446485" y="6858000"/>
                </a:lnTo>
                <a:lnTo>
                  <a:pt x="7448352" y="6858000"/>
                </a:lnTo>
                <a:lnTo>
                  <a:pt x="0" y="6858000"/>
                </a:lnTo>
                <a:lnTo>
                  <a:pt x="1587" y="6789738"/>
                </a:lnTo>
                <a:lnTo>
                  <a:pt x="9525" y="6729413"/>
                </a:lnTo>
                <a:lnTo>
                  <a:pt x="20637" y="6677025"/>
                </a:lnTo>
                <a:lnTo>
                  <a:pt x="34925" y="6630988"/>
                </a:lnTo>
                <a:lnTo>
                  <a:pt x="50800" y="6589713"/>
                </a:lnTo>
                <a:lnTo>
                  <a:pt x="69850" y="6553200"/>
                </a:lnTo>
                <a:lnTo>
                  <a:pt x="88900" y="6515100"/>
                </a:lnTo>
                <a:lnTo>
                  <a:pt x="107950" y="6477000"/>
                </a:lnTo>
                <a:lnTo>
                  <a:pt x="123825" y="6440488"/>
                </a:lnTo>
                <a:lnTo>
                  <a:pt x="139700" y="6399213"/>
                </a:lnTo>
                <a:lnTo>
                  <a:pt x="155575" y="6353175"/>
                </a:lnTo>
                <a:lnTo>
                  <a:pt x="166687" y="6300788"/>
                </a:lnTo>
                <a:lnTo>
                  <a:pt x="173037" y="6240463"/>
                </a:lnTo>
                <a:lnTo>
                  <a:pt x="176212" y="6172200"/>
                </a:lnTo>
                <a:lnTo>
                  <a:pt x="173037" y="6103938"/>
                </a:lnTo>
                <a:lnTo>
                  <a:pt x="166687" y="6043613"/>
                </a:lnTo>
                <a:lnTo>
                  <a:pt x="155575" y="5991225"/>
                </a:lnTo>
                <a:lnTo>
                  <a:pt x="139700" y="5945188"/>
                </a:lnTo>
                <a:lnTo>
                  <a:pt x="123825" y="5903913"/>
                </a:lnTo>
                <a:lnTo>
                  <a:pt x="107950" y="5867400"/>
                </a:lnTo>
                <a:lnTo>
                  <a:pt x="88900" y="5829300"/>
                </a:lnTo>
                <a:lnTo>
                  <a:pt x="69850" y="5791200"/>
                </a:lnTo>
                <a:lnTo>
                  <a:pt x="50800" y="5754688"/>
                </a:lnTo>
                <a:lnTo>
                  <a:pt x="34925" y="5713413"/>
                </a:lnTo>
                <a:lnTo>
                  <a:pt x="20637" y="5667375"/>
                </a:lnTo>
                <a:lnTo>
                  <a:pt x="9525" y="5614988"/>
                </a:lnTo>
                <a:lnTo>
                  <a:pt x="1587" y="5554663"/>
                </a:lnTo>
                <a:lnTo>
                  <a:pt x="0" y="5486400"/>
                </a:lnTo>
                <a:lnTo>
                  <a:pt x="1587" y="5418138"/>
                </a:lnTo>
                <a:lnTo>
                  <a:pt x="9525" y="5357813"/>
                </a:lnTo>
                <a:lnTo>
                  <a:pt x="20637" y="5305425"/>
                </a:lnTo>
                <a:lnTo>
                  <a:pt x="34925" y="5259388"/>
                </a:lnTo>
                <a:lnTo>
                  <a:pt x="50800" y="5218113"/>
                </a:lnTo>
                <a:lnTo>
                  <a:pt x="69850" y="5181600"/>
                </a:lnTo>
                <a:lnTo>
                  <a:pt x="88900" y="5143500"/>
                </a:lnTo>
                <a:lnTo>
                  <a:pt x="107950" y="5105400"/>
                </a:lnTo>
                <a:lnTo>
                  <a:pt x="123825" y="5068888"/>
                </a:lnTo>
                <a:lnTo>
                  <a:pt x="139700" y="5027613"/>
                </a:lnTo>
                <a:lnTo>
                  <a:pt x="155575" y="4981575"/>
                </a:lnTo>
                <a:lnTo>
                  <a:pt x="166687" y="4929188"/>
                </a:lnTo>
                <a:lnTo>
                  <a:pt x="173037" y="4868863"/>
                </a:lnTo>
                <a:lnTo>
                  <a:pt x="176212" y="4800600"/>
                </a:lnTo>
                <a:lnTo>
                  <a:pt x="173037" y="4732338"/>
                </a:lnTo>
                <a:lnTo>
                  <a:pt x="166687" y="4672013"/>
                </a:lnTo>
                <a:lnTo>
                  <a:pt x="155575" y="4619625"/>
                </a:lnTo>
                <a:lnTo>
                  <a:pt x="139700" y="4573588"/>
                </a:lnTo>
                <a:lnTo>
                  <a:pt x="123825" y="4532313"/>
                </a:lnTo>
                <a:lnTo>
                  <a:pt x="107950" y="4495800"/>
                </a:lnTo>
                <a:lnTo>
                  <a:pt x="69850" y="4419600"/>
                </a:lnTo>
                <a:lnTo>
                  <a:pt x="50800" y="4383088"/>
                </a:lnTo>
                <a:lnTo>
                  <a:pt x="34925" y="4341813"/>
                </a:lnTo>
                <a:lnTo>
                  <a:pt x="20637" y="4295775"/>
                </a:lnTo>
                <a:lnTo>
                  <a:pt x="9525" y="4243388"/>
                </a:lnTo>
                <a:lnTo>
                  <a:pt x="1587" y="4183063"/>
                </a:lnTo>
                <a:lnTo>
                  <a:pt x="0" y="4114800"/>
                </a:lnTo>
                <a:lnTo>
                  <a:pt x="1587" y="4046538"/>
                </a:lnTo>
                <a:lnTo>
                  <a:pt x="9525" y="3986213"/>
                </a:lnTo>
                <a:lnTo>
                  <a:pt x="20637" y="3933825"/>
                </a:lnTo>
                <a:lnTo>
                  <a:pt x="34925" y="3887788"/>
                </a:lnTo>
                <a:lnTo>
                  <a:pt x="50800" y="3846513"/>
                </a:lnTo>
                <a:lnTo>
                  <a:pt x="69850" y="3810000"/>
                </a:lnTo>
                <a:lnTo>
                  <a:pt x="88900" y="3771900"/>
                </a:lnTo>
                <a:lnTo>
                  <a:pt x="107950" y="3733800"/>
                </a:lnTo>
                <a:lnTo>
                  <a:pt x="123825" y="3697288"/>
                </a:lnTo>
                <a:lnTo>
                  <a:pt x="139700" y="3656013"/>
                </a:lnTo>
                <a:lnTo>
                  <a:pt x="155575" y="3609975"/>
                </a:lnTo>
                <a:lnTo>
                  <a:pt x="166687" y="3557588"/>
                </a:lnTo>
                <a:lnTo>
                  <a:pt x="173037" y="3497263"/>
                </a:lnTo>
                <a:lnTo>
                  <a:pt x="176212" y="3427413"/>
                </a:lnTo>
                <a:lnTo>
                  <a:pt x="173037" y="3360738"/>
                </a:lnTo>
                <a:lnTo>
                  <a:pt x="166687" y="3300413"/>
                </a:lnTo>
                <a:lnTo>
                  <a:pt x="155575" y="3248025"/>
                </a:lnTo>
                <a:lnTo>
                  <a:pt x="139700" y="3201988"/>
                </a:lnTo>
                <a:lnTo>
                  <a:pt x="123825" y="3160713"/>
                </a:lnTo>
                <a:lnTo>
                  <a:pt x="107950" y="3124200"/>
                </a:lnTo>
                <a:lnTo>
                  <a:pt x="88900" y="3086100"/>
                </a:lnTo>
                <a:lnTo>
                  <a:pt x="69850" y="3048000"/>
                </a:lnTo>
                <a:lnTo>
                  <a:pt x="50800" y="3011488"/>
                </a:lnTo>
                <a:lnTo>
                  <a:pt x="34925" y="2970213"/>
                </a:lnTo>
                <a:lnTo>
                  <a:pt x="20637" y="2924175"/>
                </a:lnTo>
                <a:lnTo>
                  <a:pt x="9525" y="2871788"/>
                </a:lnTo>
                <a:lnTo>
                  <a:pt x="1587" y="2811463"/>
                </a:lnTo>
                <a:lnTo>
                  <a:pt x="0" y="2743200"/>
                </a:lnTo>
                <a:lnTo>
                  <a:pt x="1587" y="2674938"/>
                </a:lnTo>
                <a:lnTo>
                  <a:pt x="9525" y="2614613"/>
                </a:lnTo>
                <a:lnTo>
                  <a:pt x="20637" y="2562225"/>
                </a:lnTo>
                <a:lnTo>
                  <a:pt x="34925" y="2516188"/>
                </a:lnTo>
                <a:lnTo>
                  <a:pt x="50800" y="2474913"/>
                </a:lnTo>
                <a:lnTo>
                  <a:pt x="69850" y="2438400"/>
                </a:lnTo>
                <a:lnTo>
                  <a:pt x="88900" y="2400300"/>
                </a:lnTo>
                <a:lnTo>
                  <a:pt x="107950" y="2362200"/>
                </a:lnTo>
                <a:lnTo>
                  <a:pt x="123825" y="2325688"/>
                </a:lnTo>
                <a:lnTo>
                  <a:pt x="139700" y="2284413"/>
                </a:lnTo>
                <a:lnTo>
                  <a:pt x="155575" y="2238375"/>
                </a:lnTo>
                <a:lnTo>
                  <a:pt x="166687" y="2185988"/>
                </a:lnTo>
                <a:lnTo>
                  <a:pt x="173037" y="2125663"/>
                </a:lnTo>
                <a:lnTo>
                  <a:pt x="176212" y="2057400"/>
                </a:lnTo>
                <a:lnTo>
                  <a:pt x="173037" y="1989138"/>
                </a:lnTo>
                <a:lnTo>
                  <a:pt x="166687" y="1928813"/>
                </a:lnTo>
                <a:lnTo>
                  <a:pt x="155575" y="1876425"/>
                </a:lnTo>
                <a:lnTo>
                  <a:pt x="139700" y="1830388"/>
                </a:lnTo>
                <a:lnTo>
                  <a:pt x="123825" y="1789113"/>
                </a:lnTo>
                <a:lnTo>
                  <a:pt x="107950" y="1752600"/>
                </a:lnTo>
                <a:lnTo>
                  <a:pt x="88900" y="1714500"/>
                </a:lnTo>
                <a:lnTo>
                  <a:pt x="69850" y="1676400"/>
                </a:lnTo>
                <a:lnTo>
                  <a:pt x="50800" y="1639888"/>
                </a:lnTo>
                <a:lnTo>
                  <a:pt x="34925" y="1598613"/>
                </a:lnTo>
                <a:lnTo>
                  <a:pt x="20637" y="1552575"/>
                </a:lnTo>
                <a:lnTo>
                  <a:pt x="9525" y="1500188"/>
                </a:lnTo>
                <a:lnTo>
                  <a:pt x="1587" y="1439863"/>
                </a:lnTo>
                <a:lnTo>
                  <a:pt x="0" y="1371600"/>
                </a:lnTo>
                <a:lnTo>
                  <a:pt x="1587" y="1303338"/>
                </a:lnTo>
                <a:lnTo>
                  <a:pt x="9525" y="1243013"/>
                </a:lnTo>
                <a:lnTo>
                  <a:pt x="20637" y="1190625"/>
                </a:lnTo>
                <a:lnTo>
                  <a:pt x="34925" y="1144588"/>
                </a:lnTo>
                <a:lnTo>
                  <a:pt x="50800" y="1103313"/>
                </a:lnTo>
                <a:lnTo>
                  <a:pt x="69850" y="1066800"/>
                </a:lnTo>
                <a:lnTo>
                  <a:pt x="88900" y="1028700"/>
                </a:lnTo>
                <a:lnTo>
                  <a:pt x="107950" y="990600"/>
                </a:lnTo>
                <a:lnTo>
                  <a:pt x="123825" y="954088"/>
                </a:lnTo>
                <a:lnTo>
                  <a:pt x="139700" y="912813"/>
                </a:lnTo>
                <a:lnTo>
                  <a:pt x="155575" y="866775"/>
                </a:lnTo>
                <a:lnTo>
                  <a:pt x="166687" y="814388"/>
                </a:lnTo>
                <a:lnTo>
                  <a:pt x="173037" y="754063"/>
                </a:lnTo>
                <a:lnTo>
                  <a:pt x="176212" y="685800"/>
                </a:lnTo>
                <a:lnTo>
                  <a:pt x="173037" y="617538"/>
                </a:lnTo>
                <a:lnTo>
                  <a:pt x="166687" y="557213"/>
                </a:lnTo>
                <a:lnTo>
                  <a:pt x="155575" y="504825"/>
                </a:lnTo>
                <a:lnTo>
                  <a:pt x="139700" y="458788"/>
                </a:lnTo>
                <a:lnTo>
                  <a:pt x="123825" y="417513"/>
                </a:lnTo>
                <a:lnTo>
                  <a:pt x="107950" y="381000"/>
                </a:lnTo>
                <a:lnTo>
                  <a:pt x="88900" y="342900"/>
                </a:lnTo>
                <a:lnTo>
                  <a:pt x="69850" y="304800"/>
                </a:lnTo>
                <a:lnTo>
                  <a:pt x="50800" y="268288"/>
                </a:lnTo>
                <a:lnTo>
                  <a:pt x="34925" y="227013"/>
                </a:lnTo>
                <a:lnTo>
                  <a:pt x="20637" y="180975"/>
                </a:lnTo>
                <a:lnTo>
                  <a:pt x="9525" y="128588"/>
                </a:lnTo>
                <a:lnTo>
                  <a:pt x="1587" y="6826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14B3342-EE05-4E0E-95F6-615A12638436}"/>
              </a:ext>
            </a:extLst>
          </p:cNvPr>
          <p:cNvSpPr>
            <a:spLocks noGrp="1"/>
          </p:cNvSpPr>
          <p:nvPr>
            <p:ph type="title"/>
          </p:nvPr>
        </p:nvSpPr>
        <p:spPr>
          <a:xfrm>
            <a:off x="2478260" y="265926"/>
            <a:ext cx="8632372" cy="435180"/>
          </a:xfrm>
        </p:spPr>
        <p:txBody>
          <a:bodyPr anchor="t">
            <a:noAutofit/>
          </a:bodyPr>
          <a:lstStyle/>
          <a:p>
            <a:pPr algn="ctr"/>
            <a:r>
              <a:rPr lang="el-GR" sz="2800" b="1" u="sng" dirty="0">
                <a:latin typeface="Times New Roman"/>
                <a:cs typeface="Times New Roman"/>
              </a:rPr>
              <a:t>ΜΕΘΟΔΟΛΟΓΙΑ (5)</a:t>
            </a:r>
          </a:p>
        </p:txBody>
      </p:sp>
      <p:sp>
        <p:nvSpPr>
          <p:cNvPr id="3" name="Θέση περιεχομένου 2">
            <a:extLst>
              <a:ext uri="{FF2B5EF4-FFF2-40B4-BE49-F238E27FC236}">
                <a16:creationId xmlns:a16="http://schemas.microsoft.com/office/drawing/2014/main" id="{560F7F45-DA06-46FE-BC9B-6205EDC994F8}"/>
              </a:ext>
            </a:extLst>
          </p:cNvPr>
          <p:cNvSpPr>
            <a:spLocks noGrp="1"/>
          </p:cNvSpPr>
          <p:nvPr>
            <p:ph idx="1"/>
          </p:nvPr>
        </p:nvSpPr>
        <p:spPr>
          <a:xfrm>
            <a:off x="2412359" y="264353"/>
            <a:ext cx="9720729" cy="6430601"/>
          </a:xfrm>
        </p:spPr>
        <p:txBody>
          <a:bodyPr vert="horz" lIns="91440" tIns="45720" rIns="91440" bIns="45720" rtlCol="0" anchor="t">
            <a:noAutofit/>
          </a:bodyPr>
          <a:lstStyle/>
          <a:p>
            <a:endParaRPr lang="el-GR" sz="1700">
              <a:latin typeface="Times New Roman"/>
              <a:cs typeface="Calibri"/>
            </a:endParaRPr>
          </a:p>
          <a:p>
            <a:endParaRPr lang="el-GR" sz="1700">
              <a:latin typeface="Times New Roman"/>
              <a:cs typeface="Calibri"/>
            </a:endParaRPr>
          </a:p>
          <a:p>
            <a:endParaRPr lang="el-GR" sz="1700">
              <a:latin typeface="Times New Roman"/>
              <a:cs typeface="Calibri"/>
            </a:endParaRPr>
          </a:p>
          <a:p>
            <a:pPr marL="342900" indent="-342900"/>
            <a:endParaRPr lang="el-GR" sz="1700">
              <a:latin typeface="Times New Roman"/>
              <a:cs typeface="Calibri"/>
            </a:endParaRPr>
          </a:p>
        </p:txBody>
      </p:sp>
      <p:sp>
        <p:nvSpPr>
          <p:cNvPr id="4" name="TextBox 3">
            <a:extLst>
              <a:ext uri="{FF2B5EF4-FFF2-40B4-BE49-F238E27FC236}">
                <a16:creationId xmlns:a16="http://schemas.microsoft.com/office/drawing/2014/main" id="{684FF38F-A59B-4545-B857-72327800E122}"/>
              </a:ext>
            </a:extLst>
          </p:cNvPr>
          <p:cNvSpPr txBox="1"/>
          <p:nvPr/>
        </p:nvSpPr>
        <p:spPr>
          <a:xfrm>
            <a:off x="2413679" y="835959"/>
            <a:ext cx="9497053" cy="4462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endParaRPr lang="el-GR" sz="2000" dirty="0">
              <a:latin typeface="Times New Roman"/>
              <a:cs typeface="Arial"/>
            </a:endParaRPr>
          </a:p>
          <a:p>
            <a:pPr>
              <a:buChar char="•"/>
            </a:pPr>
            <a:r>
              <a:rPr lang="el-GR" sz="2200" dirty="0">
                <a:latin typeface="Times New Roman"/>
                <a:cs typeface="Arial"/>
              </a:rPr>
              <a:t>Σε κάθε χώρα χρησιμοποιήθηκε το ί</a:t>
            </a:r>
            <a:r>
              <a:rPr lang="el-GR" sz="2200" b="1" dirty="0">
                <a:latin typeface="Times New Roman"/>
                <a:cs typeface="Arial"/>
              </a:rPr>
              <a:t>διο πρωτόκολλο</a:t>
            </a:r>
            <a:r>
              <a:rPr lang="el-GR" sz="2200" dirty="0">
                <a:latin typeface="Times New Roman"/>
                <a:cs typeface="Arial"/>
              </a:rPr>
              <a:t> ανεξάρτητα από τις συνθήκες συνέντευξης.</a:t>
            </a:r>
            <a:r>
              <a:rPr lang="en-US" sz="2200" dirty="0">
                <a:latin typeface="Times New Roman"/>
                <a:cs typeface="Arial"/>
              </a:rPr>
              <a:t>​</a:t>
            </a:r>
          </a:p>
          <a:p>
            <a:pPr>
              <a:buChar char="•"/>
            </a:pPr>
            <a:endParaRPr lang="en-US" sz="2200" dirty="0">
              <a:latin typeface="Times New Roman"/>
              <a:cs typeface="Arial"/>
            </a:endParaRPr>
          </a:p>
          <a:p>
            <a:endParaRPr lang="en-US" sz="2200" dirty="0">
              <a:latin typeface="Times New Roman"/>
              <a:cs typeface="Arial"/>
            </a:endParaRPr>
          </a:p>
          <a:p>
            <a:r>
              <a:rPr lang="el-GR" sz="2200" b="1" dirty="0">
                <a:latin typeface="Times New Roman"/>
                <a:cs typeface="Arial"/>
              </a:rPr>
              <a:t>Ερωτήσεις για υποστηρικτικούς παράγοντες στο πανεπιστήμιο-διευκόλυνση απασχόλησης και προσδοκίες βελτίωσης: </a:t>
            </a:r>
            <a:endParaRPr lang="en-US" sz="2200" dirty="0">
              <a:latin typeface="Times New Roman"/>
              <a:cs typeface="Arial"/>
            </a:endParaRPr>
          </a:p>
          <a:p>
            <a:pPr>
              <a:buChar char="•"/>
            </a:pPr>
            <a:endParaRPr lang="el-GR" sz="2200" b="1" dirty="0">
              <a:latin typeface="Times New Roman"/>
              <a:cs typeface="Arial"/>
            </a:endParaRPr>
          </a:p>
          <a:p>
            <a:pPr>
              <a:buChar char="•"/>
            </a:pPr>
            <a:r>
              <a:rPr lang="el-GR" sz="2200" dirty="0">
                <a:latin typeface="Times New Roman"/>
                <a:cs typeface="Arial"/>
              </a:rPr>
              <a:t>"Τι υποστήριξη απασχόλησης λάβατε ενώ φοιτούσατε στο πανεπιστήμιο;"</a:t>
            </a:r>
            <a:endParaRPr lang="en-US" sz="2200" dirty="0">
              <a:latin typeface="Times New Roman"/>
              <a:cs typeface="Arial"/>
            </a:endParaRPr>
          </a:p>
          <a:p>
            <a:pPr>
              <a:buChar char="•"/>
            </a:pPr>
            <a:r>
              <a:rPr lang="el-GR" sz="2200" dirty="0">
                <a:latin typeface="Times New Roman"/>
                <a:cs typeface="Arial"/>
              </a:rPr>
              <a:t>" Πώς είχατε πρόσβαση σε αυτή την υποστήριξη;"</a:t>
            </a:r>
            <a:endParaRPr lang="en-US" sz="2200" dirty="0">
              <a:latin typeface="Times New Roman"/>
              <a:cs typeface="Arial"/>
            </a:endParaRPr>
          </a:p>
          <a:p>
            <a:pPr>
              <a:buChar char="•"/>
            </a:pPr>
            <a:r>
              <a:rPr lang="el-GR" sz="2200" dirty="0">
                <a:latin typeface="Times New Roman"/>
                <a:cs typeface="Arial"/>
              </a:rPr>
              <a:t>" Τι προκλήσεις αντιμετωπίσατε;"</a:t>
            </a:r>
            <a:endParaRPr lang="en-US" sz="2200" dirty="0">
              <a:latin typeface="Times New Roman"/>
              <a:cs typeface="Arial"/>
            </a:endParaRPr>
          </a:p>
          <a:p>
            <a:pPr>
              <a:buChar char="•"/>
            </a:pPr>
            <a:r>
              <a:rPr lang="el-GR" sz="2200" dirty="0">
                <a:latin typeface="Times New Roman"/>
                <a:cs typeface="Arial"/>
              </a:rPr>
              <a:t> διευκρινιστικές ερωτήσεις: "Μπορείτε να το εξηγήσετε παραπάνω;"</a:t>
            </a:r>
            <a:endParaRPr lang="en-US" sz="2200" dirty="0">
              <a:latin typeface="Times New Roman"/>
              <a:cs typeface="Arial"/>
            </a:endParaRPr>
          </a:p>
          <a:p>
            <a:pPr>
              <a:buChar char="•"/>
            </a:pPr>
            <a:endParaRPr lang="el-GR" sz="2200" dirty="0">
              <a:latin typeface="Times New Roman"/>
              <a:cs typeface="Arial"/>
            </a:endParaRPr>
          </a:p>
        </p:txBody>
      </p:sp>
    </p:spTree>
    <p:extLst>
      <p:ext uri="{BB962C8B-B14F-4D97-AF65-F5344CB8AC3E}">
        <p14:creationId xmlns:p14="http://schemas.microsoft.com/office/powerpoint/2010/main" val="744980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0</TotalTime>
  <Words>3021</Words>
  <Application>Microsoft Macintosh PowerPoint</Application>
  <PresentationFormat>Widescreen</PresentationFormat>
  <Paragraphs>303</Paragraphs>
  <Slides>36</Slides>
  <Notes>0</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Arial,Sans-Serif</vt:lpstr>
      <vt:lpstr>Calibri</vt:lpstr>
      <vt:lpstr>Calibri Light</vt:lpstr>
      <vt:lpstr>Times New Roman</vt:lpstr>
      <vt:lpstr>Wingdings</vt:lpstr>
      <vt:lpstr>Wingdings,Sans-Serif</vt:lpstr>
      <vt:lpstr>Office Theme</vt:lpstr>
      <vt:lpstr>ΤΙΤΛΟΣ ΑΡΘΡΟΥ:  STUDENTS AND GRADUATES WITH AUTISM: PERCEPTIONS OF SUPPORT WHEN PREPARING FOR TRANSITION FROM UNIVERSITY TO WORK</vt:lpstr>
      <vt:lpstr>ΕΙΣΑΓΩΓΗ</vt:lpstr>
      <vt:lpstr>ΑΥΤΙΣΜΟΣ ΚΑΙ ΥΠΟΣΤΗΡΙΞΗ ΣΤΟ ΠΑΝΕΠΙΣΤΗΜΙΟ</vt:lpstr>
      <vt:lpstr>ΑΥΤΙΣΜΟΣ ΚΑΙ ΥΠΟΣΤΗΡΙΞΗ ΣΤΟ ΠΑΝΕΠΙΣΤΗΜΙΟ</vt:lpstr>
      <vt:lpstr>ΜΕΘΟΔΟΛΟΓΙΑ (1)</vt:lpstr>
      <vt:lpstr>ΜΕΘΟΔΟΛΟΓΙΑ (2)</vt:lpstr>
      <vt:lpstr>ΜΕΘΟΔΟΛΟΓΙΑ (3)</vt:lpstr>
      <vt:lpstr>ΜΕΘΟΔΟΛΟΓΙΑ (4)</vt:lpstr>
      <vt:lpstr>ΜΕΘΟΔΟΛΟΓΙΑ (5)</vt:lpstr>
      <vt:lpstr>PowerPoint Presentation</vt:lpstr>
      <vt:lpstr>ΜΕΘΟΔΟΛΟΓΙΑ (6)</vt:lpstr>
      <vt:lpstr>ΜΕΘΟΔΟΛΟΓΙΑ (7)</vt:lpstr>
      <vt:lpstr>ΜΕΘΟΔΟΛΟΓΙΑ (8)</vt:lpstr>
      <vt:lpstr>ΑΠΟΤΕΛΕΣΜΑΤΑ (1)  </vt:lpstr>
      <vt:lpstr>ΑΠΟΤΕΛΕΣΜΑΤΑ (2)  </vt:lpstr>
      <vt:lpstr>ΑΠΟΤΕΛΕΣΜΑΤΑ (3)  </vt:lpstr>
      <vt:lpstr>ΑΠΟΤΕΛΕΣΜΑΤΑ (4)</vt:lpstr>
      <vt:lpstr>ΑΠΟΤΕΛΕΣΜΑΤΑ (5)</vt:lpstr>
      <vt:lpstr>ΑΠΟΤΕΛΕΣΜΑΤΑ (6)</vt:lpstr>
      <vt:lpstr>ΑΠΟΤΕΛΕΣΜΑΤΑ (7)</vt:lpstr>
      <vt:lpstr>ΑΠΟΤΕΛΕΣΜΑΤΑ (8)</vt:lpstr>
      <vt:lpstr>ΑΠΟΤΕΛΕΣΜΑΤΑ (9)</vt:lpstr>
      <vt:lpstr>PowerPoint Presentation</vt:lpstr>
      <vt:lpstr>ΑΠΟΤΕΛΕΣΜΑΤΑ (10)</vt:lpstr>
      <vt:lpstr>ΑΠΟΤΕΛΕΣΜΑΤΑ (11)</vt:lpstr>
      <vt:lpstr>ΑΠΟΤΕΛΕΣΜΑΤΑ (12)</vt:lpstr>
      <vt:lpstr>ΣΥΖΗΤΗΣΗ (1)</vt:lpstr>
      <vt:lpstr>ΣΥΖΗΤΗΣΗ (2)</vt:lpstr>
      <vt:lpstr>ΣΥΖΗΤΗΣΗ (3)</vt:lpstr>
      <vt:lpstr>ΣΥΖΗΤΗΣΗ (4)</vt:lpstr>
      <vt:lpstr>ΠΕΡΙΟΡΙΣΜΟΙ ΚΑΙ ΠΕΡΑΙΤΕΡΩ ΕΡΕΥΝΑ</vt:lpstr>
      <vt:lpstr>ΠΡΟΣΩΠΙΚΕΣ ΠΑΡΑΤΗΡΗΣΕΙΣ</vt:lpstr>
      <vt:lpstr>ΠΡΟΣΩΠΙΚΕΣ ΠΑΡΑΤΗΡΗΣΕΙΣ</vt:lpstr>
      <vt:lpstr>ΛΟΓΟΙ ΕΠΙΛΟΓΗΣ ΤΟΥ ΑΡΘΡΟΥ</vt:lpstr>
      <vt:lpstr>ΒΙΒΛΙΟΓΡΑΦΙA   Pesonen, H. V., Waltz, M., Fabri, M., Lahdelma, M., &amp; Syurina, E. V. (2020). Students and graduates with autism: perceptions of support when preparing for transition  from university to work. European journal of special needs education, 36(4), 531-546.  DOI:10.1080/08856257.2020.17699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
  <cp:lastModifiedBy>Lida Anagnostaki</cp:lastModifiedBy>
  <cp:revision>480</cp:revision>
  <dcterms:created xsi:type="dcterms:W3CDTF">2021-11-28T12:48:17Z</dcterms:created>
  <dcterms:modified xsi:type="dcterms:W3CDTF">2021-12-29T12:50:46Z</dcterms:modified>
</cp:coreProperties>
</file>